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5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390" r:id="rId10"/>
    <p:sldId id="391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393" r:id="rId19"/>
    <p:sldId id="392" r:id="rId20"/>
    <p:sldId id="43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364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363" r:id="rId48"/>
    <p:sldId id="350" r:id="rId49"/>
    <p:sldId id="348" r:id="rId50"/>
    <p:sldId id="335" r:id="rId51"/>
    <p:sldId id="349" r:id="rId52"/>
    <p:sldId id="334" r:id="rId53"/>
    <p:sldId id="360" r:id="rId54"/>
    <p:sldId id="361" r:id="rId55"/>
    <p:sldId id="336" r:id="rId56"/>
    <p:sldId id="351" r:id="rId57"/>
    <p:sldId id="353" r:id="rId58"/>
    <p:sldId id="354" r:id="rId59"/>
    <p:sldId id="362" r:id="rId60"/>
    <p:sldId id="365" r:id="rId61"/>
    <p:sldId id="366" r:id="rId62"/>
    <p:sldId id="434" r:id="rId63"/>
    <p:sldId id="367" r:id="rId64"/>
    <p:sldId id="435" r:id="rId65"/>
    <p:sldId id="368" r:id="rId66"/>
    <p:sldId id="436" r:id="rId67"/>
    <p:sldId id="438" r:id="rId68"/>
    <p:sldId id="437" r:id="rId69"/>
    <p:sldId id="369" r:id="rId70"/>
    <p:sldId id="370" r:id="rId71"/>
    <p:sldId id="372" r:id="rId72"/>
    <p:sldId id="440" r:id="rId73"/>
    <p:sldId id="374" r:id="rId74"/>
    <p:sldId id="375" r:id="rId75"/>
    <p:sldId id="376" r:id="rId76"/>
    <p:sldId id="377" r:id="rId77"/>
    <p:sldId id="378" r:id="rId78"/>
    <p:sldId id="379" r:id="rId79"/>
    <p:sldId id="439" r:id="rId80"/>
    <p:sldId id="441" r:id="rId81"/>
    <p:sldId id="442" r:id="rId82"/>
    <p:sldId id="443" r:id="rId83"/>
    <p:sldId id="444" r:id="rId84"/>
    <p:sldId id="383" r:id="rId85"/>
    <p:sldId id="445" r:id="rId86"/>
    <p:sldId id="384" r:id="rId87"/>
    <p:sldId id="385" r:id="rId88"/>
    <p:sldId id="386" r:id="rId89"/>
    <p:sldId id="387" r:id="rId90"/>
    <p:sldId id="359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89" d="100"/>
          <a:sy n="89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  <a:t>10/14/15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84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  <a:t>10/14/15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中的数据类型举例，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</a:t>
            </a:r>
            <a:r>
              <a:rPr lang="en-US" altLang="zh-CN" dirty="0" smtClean="0"/>
              <a:t>1</a:t>
            </a:r>
            <a:r>
              <a:rPr lang="zh-CN" altLang="en-US" smtClean="0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2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计算整数加法，如果需要计算字符加法、复数加法就需要重新编写程序，无法重用整数加法程序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9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类的概念来自于</a:t>
            </a:r>
            <a:r>
              <a:rPr lang="en-US" altLang="zh-CN" dirty="0" err="1" smtClean="0"/>
              <a:t>Simula</a:t>
            </a:r>
            <a:r>
              <a:rPr lang="zh-CN" altLang="en-US" dirty="0" smtClean="0"/>
              <a:t>语言。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版增加了类的保护乘员、多重继承、对象初始化、抽象类、静态成员、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成员函数</a:t>
            </a:r>
            <a:endParaRPr lang="en-US" altLang="zh-CN" dirty="0" smtClean="0"/>
          </a:p>
          <a:p>
            <a:r>
              <a:rPr lang="en-US" altLang="zh-CN" dirty="0" smtClean="0"/>
              <a:t>3.0</a:t>
            </a:r>
            <a:r>
              <a:rPr lang="zh-CN" altLang="en-US" dirty="0" smtClean="0"/>
              <a:t>版增加了模板</a:t>
            </a:r>
            <a:endParaRPr lang="en-US" altLang="zh-CN" dirty="0" smtClean="0"/>
          </a:p>
          <a:p>
            <a:r>
              <a:rPr lang="zh-CN" altLang="en-US" dirty="0" smtClean="0"/>
              <a:t>标准中增加名字空间的概念、增加了标准容器类、字符串类型等等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8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乘到小数部分为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为止，但是大多数情况，小数部分不会为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，因此得到的通常是近似数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6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1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jpeg"/><Relationship Id="rId18" Type="http://schemas.openxmlformats.org/officeDocument/2006/relationships/image" Target="../media/image4.jpeg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7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4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8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8.xml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20" Type="http://schemas.openxmlformats.org/officeDocument/2006/relationships/image" Target="../media/image41.wmf"/><Relationship Id="rId21" Type="http://schemas.openxmlformats.org/officeDocument/2006/relationships/image" Target="../media/image42.wmf"/><Relationship Id="rId22" Type="http://schemas.openxmlformats.org/officeDocument/2006/relationships/image" Target="../media/image43.wmf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wmf"/><Relationship Id="rId13" Type="http://schemas.openxmlformats.org/officeDocument/2006/relationships/image" Target="../media/image34.wmf"/><Relationship Id="rId14" Type="http://schemas.openxmlformats.org/officeDocument/2006/relationships/image" Target="../media/image35.wmf"/><Relationship Id="rId15" Type="http://schemas.openxmlformats.org/officeDocument/2006/relationships/image" Target="../media/image36.wmf"/><Relationship Id="rId16" Type="http://schemas.openxmlformats.org/officeDocument/2006/relationships/image" Target="../media/image37.wmf"/><Relationship Id="rId17" Type="http://schemas.openxmlformats.org/officeDocument/2006/relationships/image" Target="../media/image38.wmf"/><Relationship Id="rId18" Type="http://schemas.openxmlformats.org/officeDocument/2006/relationships/image" Target="../media/image39.wmf"/><Relationship Id="rId19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8" Type="http://schemas.openxmlformats.org/officeDocument/2006/relationships/image" Target="../media/image2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20" Type="http://schemas.openxmlformats.org/officeDocument/2006/relationships/image" Target="../media/image41.wmf"/><Relationship Id="rId21" Type="http://schemas.openxmlformats.org/officeDocument/2006/relationships/image" Target="../media/image42.wmf"/><Relationship Id="rId22" Type="http://schemas.openxmlformats.org/officeDocument/2006/relationships/image" Target="../media/image43.wmf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wmf"/><Relationship Id="rId13" Type="http://schemas.openxmlformats.org/officeDocument/2006/relationships/image" Target="../media/image34.wmf"/><Relationship Id="rId14" Type="http://schemas.openxmlformats.org/officeDocument/2006/relationships/image" Target="../media/image35.wmf"/><Relationship Id="rId15" Type="http://schemas.openxmlformats.org/officeDocument/2006/relationships/image" Target="../media/image36.wmf"/><Relationship Id="rId16" Type="http://schemas.openxmlformats.org/officeDocument/2006/relationships/image" Target="../media/image37.wmf"/><Relationship Id="rId17" Type="http://schemas.openxmlformats.org/officeDocument/2006/relationships/image" Target="../media/image38.wmf"/><Relationship Id="rId18" Type="http://schemas.openxmlformats.org/officeDocument/2006/relationships/image" Target="../media/image39.wmf"/><Relationship Id="rId19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8" Type="http://schemas.openxmlformats.org/officeDocument/2006/relationships/image" Target="../media/image29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计算机与控制工程学院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07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02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736104"/>
          </a:xfrm>
        </p:spPr>
        <p:txBody>
          <a:bodyPr/>
          <a:lstStyle/>
          <a:p>
            <a:r>
              <a:rPr lang="zh-CN" altLang="en-US" dirty="0" smtClean="0"/>
              <a:t>计算机（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 descr="笔记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496" y="2528138"/>
            <a:ext cx="2641668" cy="1981251"/>
          </a:xfrm>
          <a:prstGeom prst="rect">
            <a:avLst/>
          </a:prstGeom>
        </p:spPr>
      </p:pic>
      <p:pic>
        <p:nvPicPr>
          <p:cNvPr id="5" name="图片 4" descr="台式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638" y="2528138"/>
            <a:ext cx="3170001" cy="2377501"/>
          </a:xfrm>
          <a:prstGeom prst="rect">
            <a:avLst/>
          </a:prstGeom>
        </p:spPr>
      </p:pic>
      <p:pic>
        <p:nvPicPr>
          <p:cNvPr id="6" name="图片 5" descr="小型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2775794"/>
            <a:ext cx="1981251" cy="1485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6" y="4509389"/>
            <a:ext cx="1456760" cy="1456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905639"/>
            <a:ext cx="865227" cy="865227"/>
          </a:xfrm>
          <a:prstGeom prst="rect">
            <a:avLst/>
          </a:prstGeom>
        </p:spPr>
      </p:pic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48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00068"/>
          </a:xfrm>
        </p:spPr>
        <p:txBody>
          <a:bodyPr/>
          <a:lstStyle/>
          <a:p>
            <a:r>
              <a:rPr lang="zh-CN" altLang="en-US" dirty="0" smtClean="0"/>
              <a:t>计算机体系结构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诺依曼结构</a:t>
            </a:r>
            <a:endParaRPr lang="en-US" altLang="zh-CN" dirty="0" smtClean="0"/>
          </a:p>
        </p:txBody>
      </p:sp>
      <p:pic>
        <p:nvPicPr>
          <p:cNvPr id="4" name="内容占位符 7" descr="冯诺依曼结构图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148013"/>
            <a:ext cx="4981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3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计算机与程序设计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计算机的组成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存储器（</a:t>
            </a:r>
            <a:r>
              <a:rPr lang="en-US" altLang="zh-CN" dirty="0" smtClean="0"/>
              <a:t>RAM － Random Access Memory）：</a:t>
            </a:r>
            <a:r>
              <a:rPr lang="zh-CN" altLang="en-US" dirty="0" smtClean="0"/>
              <a:t>存储程序指令和数据，包括随机存取存储器和只读存储器（</a:t>
            </a:r>
            <a:r>
              <a:rPr lang="en-US" altLang="zh-CN" dirty="0" smtClean="0"/>
              <a:t>Read Only Memory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中央处理器（</a:t>
            </a:r>
            <a:r>
              <a:rPr lang="en-US" altLang="zh-CN" dirty="0" smtClean="0"/>
              <a:t>CPU － Central Processing Unit）：</a:t>
            </a:r>
            <a:r>
              <a:rPr lang="zh-CN" altLang="en-US" dirty="0" smtClean="0"/>
              <a:t>又可细分为控制器（</a:t>
            </a:r>
            <a:r>
              <a:rPr lang="en-US" altLang="zh-CN" dirty="0" smtClean="0"/>
              <a:t>CU）</a:t>
            </a:r>
            <a:r>
              <a:rPr lang="zh-CN" altLang="en-US" dirty="0" smtClean="0"/>
              <a:t>和运算器（</a:t>
            </a:r>
            <a:r>
              <a:rPr lang="en-US" altLang="zh-CN" dirty="0" smtClean="0"/>
              <a:t>ALU），</a:t>
            </a:r>
            <a:r>
              <a:rPr lang="zh-CN" altLang="en-US" dirty="0" smtClean="0"/>
              <a:t>即，</a:t>
            </a:r>
            <a:r>
              <a:rPr lang="en-US" altLang="zh-CN" dirty="0" smtClean="0"/>
              <a:t>CPU = CU + ALU。</a:t>
            </a:r>
          </a:p>
          <a:p>
            <a:pPr lvl="1"/>
            <a:r>
              <a:rPr lang="zh-CN" altLang="en-US" dirty="0" smtClean="0"/>
              <a:t>输入输出设备（</a:t>
            </a:r>
            <a:r>
              <a:rPr lang="en-US" altLang="zh-CN" dirty="0" smtClean="0"/>
              <a:t>I/O － Input / Output）：</a:t>
            </a:r>
            <a:r>
              <a:rPr lang="zh-CN" altLang="en-US" dirty="0" smtClean="0"/>
              <a:t>也称外部设备，负责对数据和程序进行输入与输出。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08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计算机组成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699913" y="22357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699914" y="439954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480713" y="23119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442613" y="436620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278557" y="336370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868732" y="335735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14732" y="159522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1332" y="1653965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06770" y="3309728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70370" y="4852778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0770" y="1633328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50095" y="3309728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6332" y="4909928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546595" y="254772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540245" y="253185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673595" y="267472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656132" y="264774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757732" y="275886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779957" y="277791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797420" y="278744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3813295" y="280172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3894257" y="283824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882439" y="3247815"/>
            <a:ext cx="126188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计算机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637332" y="15809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主板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2108994" y="1580940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中央处理器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551732" y="33335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内存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637332" y="49337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 smtClean="0">
                <a:ea typeface="宋体" pitchFamily="2" charset="-122"/>
              </a:rPr>
              <a:t>硬盘、光盘驱动器、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-36512" y="33335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显示器、键盘、鼠标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006872" y="4871828"/>
            <a:ext cx="22365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 smtClean="0">
                <a:ea typeface="宋体" pitchFamily="2" charset="-122"/>
              </a:rPr>
              <a:t>声卡、显卡、网卡</a:t>
            </a:r>
            <a:r>
              <a:rPr lang="en-US" altLang="zh-CN" sz="1600" dirty="0" smtClean="0">
                <a:ea typeface="宋体" pitchFamily="2" charset="-122"/>
              </a:rPr>
              <a:t>……</a:t>
            </a: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44" name="图片 43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3870" y="1553942"/>
            <a:ext cx="819191" cy="571795"/>
          </a:xfrm>
          <a:prstGeom prst="rect">
            <a:avLst/>
          </a:prstGeom>
        </p:spPr>
      </p:pic>
      <p:pic>
        <p:nvPicPr>
          <p:cNvPr id="46" name="图片 45" descr="内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80414" y="3268454"/>
            <a:ext cx="1310705" cy="983029"/>
          </a:xfrm>
          <a:prstGeom prst="rect">
            <a:avLst/>
          </a:prstGeom>
        </p:spPr>
      </p:pic>
      <p:pic>
        <p:nvPicPr>
          <p:cNvPr id="47" name="图片 46" descr="网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22432" y="5268718"/>
            <a:ext cx="1274661" cy="955176"/>
          </a:xfrm>
          <a:prstGeom prst="rect">
            <a:avLst/>
          </a:prstGeom>
        </p:spPr>
      </p:pic>
      <p:pic>
        <p:nvPicPr>
          <p:cNvPr id="48" name="图片 47" descr="显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9556" y="3697082"/>
            <a:ext cx="1310705" cy="983029"/>
          </a:xfrm>
          <a:prstGeom prst="rect">
            <a:avLst/>
          </a:prstGeom>
        </p:spPr>
      </p:pic>
      <p:pic>
        <p:nvPicPr>
          <p:cNvPr id="49" name="图片 48" descr="硬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423290" y="4785935"/>
            <a:ext cx="897958" cy="1125725"/>
          </a:xfrm>
          <a:prstGeom prst="rect">
            <a:avLst/>
          </a:prstGeom>
        </p:spPr>
      </p:pic>
      <p:pic>
        <p:nvPicPr>
          <p:cNvPr id="50" name="图片 49" descr="主板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780348" y="1196752"/>
            <a:ext cx="2000264" cy="2000264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10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三级存取器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二级缓存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硬盘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光盘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磁带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70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系统软件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操作系统（</a:t>
            </a:r>
            <a:r>
              <a:rPr lang="en-US" altLang="zh-CN" dirty="0" smtClean="0"/>
              <a:t>Operating System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Windows</a:t>
            </a:r>
          </a:p>
          <a:p>
            <a:pPr lvl="3"/>
            <a:r>
              <a:rPr lang="en-US" altLang="zh-CN" dirty="0" smtClean="0"/>
              <a:t>Unix</a:t>
            </a:r>
          </a:p>
          <a:p>
            <a:pPr lvl="3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应用软件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Office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Media Player</a:t>
            </a:r>
          </a:p>
          <a:p>
            <a:pPr lvl="2"/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Explorer</a:t>
            </a:r>
          </a:p>
          <a:p>
            <a:pPr lvl="2"/>
            <a:r>
              <a:rPr lang="zh-CN" altLang="en-US" smtClean="0"/>
              <a:t>魔兽争霸</a:t>
            </a:r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63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40200" y="3213100"/>
            <a:ext cx="1368425" cy="12239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10810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硬件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635375" y="2636838"/>
            <a:ext cx="2449513" cy="2339975"/>
          </a:xfrm>
          <a:prstGeom prst="ellipse">
            <a:avLst/>
          </a:prstGeom>
          <a:solidFill>
            <a:srgbClr val="FF00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54538" y="4356100"/>
            <a:ext cx="12969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OS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843213" y="1916113"/>
            <a:ext cx="3959225" cy="4105275"/>
          </a:xfrm>
          <a:prstGeom prst="ellipse">
            <a:avLst/>
          </a:prstGeom>
          <a:solidFill>
            <a:srgbClr val="00CCFF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067175" y="5157788"/>
            <a:ext cx="1944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应用软件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57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要计算机完成某一任务所规定的一系列动作或步骤</a:t>
            </a:r>
            <a:endParaRPr lang="en-US" altLang="zh-CN" dirty="0" smtClean="0"/>
          </a:p>
          <a:p>
            <a:r>
              <a:rPr lang="zh-CN" altLang="en-US" dirty="0" smtClean="0"/>
              <a:t>程序在计算机系统中的地位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软件的根基</a:t>
            </a:r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5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02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892480" cy="5248275"/>
          </a:xfrm>
        </p:spPr>
        <p:txBody>
          <a:bodyPr/>
          <a:lstStyle/>
          <a:p>
            <a:r>
              <a:rPr kumimoji="1" lang="zh-CN" altLang="en-US" dirty="0" smtClean="0"/>
              <a:t>课程名称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高级语言程序设计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教学对象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计算机相关专业一年级本科生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程序设计初学者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课程在学生培养中的地位和作用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程序设计能力是计算机相关专业学生应掌握的重要能力</a:t>
            </a:r>
            <a:endParaRPr kumimoji="1" lang="en-US" altLang="zh-CN" sz="2400" dirty="0" smtClean="0"/>
          </a:p>
          <a:p>
            <a:pPr lvl="1"/>
            <a:r>
              <a:rPr kumimoji="1" lang="en-US" altLang="en-US" sz="2400" dirty="0"/>
              <a:t>十分重要的基础课程，</a:t>
            </a:r>
            <a:r>
              <a:rPr kumimoji="1" lang="zh-CN" altLang="en-US" sz="2400" dirty="0"/>
              <a:t>相关专业课的先导课</a:t>
            </a:r>
            <a:r>
              <a:rPr kumimoji="1" lang="zh-CN" altLang="en-US" sz="2400" dirty="0" smtClean="0"/>
              <a:t>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培养学生逻辑思维能力、抽象能力、解决问题能力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使学生快速了解专业背景，快速融入专业课程学习</a:t>
            </a:r>
            <a:r>
              <a:rPr kumimoji="1" lang="en-US" altLang="zh-CN" dirty="0" smtClean="0"/>
              <a:t>	</a:t>
            </a:r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17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程序设计的基础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计算机语言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计算机指令系统：机器语言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低级编程语言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87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88892"/>
          </a:xfrm>
        </p:spPr>
        <p:txBody>
          <a:bodyPr/>
          <a:lstStyle/>
          <a:p>
            <a:r>
              <a:rPr lang="zh-CN" altLang="en-US" dirty="0" smtClean="0"/>
              <a:t>计算机设计者把计算机可以完成的动作编辑成一个机器指令表，并为每种动作赋予一个二进制代码，通常由指令码（操作码）和内存地址（操作数）来构成。通过机器指令来编写的程序称为机器语言程序。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60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使用“机器语言”编出的做一次加法“</a:t>
            </a:r>
            <a:r>
              <a:rPr lang="en-US" altLang="zh-CN" dirty="0" smtClean="0"/>
              <a:t>TOTAL = PRICE + TAX”</a:t>
            </a:r>
            <a:r>
              <a:rPr lang="zh-CN" altLang="en-US" dirty="0" smtClean="0"/>
              <a:t>的程序为：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156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内容送寄存器5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166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内容送寄存器6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	   5056    	 // 把二值相加，结果送寄存器0</a:t>
            </a:r>
            <a:endParaRPr lang="en-US" altLang="zh-CN" sz="2400" b="1" dirty="0" smtClean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306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把寄存器0中的结果送地址6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C000          // 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停机</a:t>
            </a:r>
          </a:p>
          <a:p>
            <a:pPr lvl="1">
              <a:buNone/>
            </a:pPr>
            <a:endParaRPr lang="en-US" altLang="zh-CN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机器指令的执行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在内存中执行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举例：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计算：5+15=？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将0010</a:t>
            </a:r>
            <a:r>
              <a:rPr lang="en-US" altLang="zh-CN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存储单元的数据（5）取出，存放在</a:t>
            </a:r>
            <a:r>
              <a:rPr lang="en-US" altLang="zh-CN" sz="2200" b="1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  <a:endParaRPr lang="en-US" altLang="zh-CN" sz="2400" b="1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将0011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存储单元的数据（15）取出，与 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的数据相加，运算结果存放在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中的数据（20）存放到0012</a:t>
            </a:r>
            <a:r>
              <a:rPr lang="en-US" altLang="zh-CN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存储单元。</a:t>
            </a:r>
            <a:endParaRPr lang="en-US" altLang="zh-CN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停止执行</a:t>
            </a:r>
            <a:endParaRPr lang="en-US" altLang="zh-CN" dirty="0" smtClean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计算机依赖</a:t>
            </a:r>
            <a:r>
              <a:rPr lang="zh-CN" altLang="en-US" dirty="0">
                <a:solidFill>
                  <a:srgbClr val="FF0000"/>
                </a:solidFill>
              </a:rPr>
              <a:t>机器指令</a:t>
            </a:r>
            <a:r>
              <a:rPr lang="zh-CN" altLang="en-US" dirty="0"/>
              <a:t>运行，机器指令以及各种被处理的数据都以</a:t>
            </a:r>
            <a:r>
              <a:rPr lang="zh-CN" altLang="en-US" dirty="0">
                <a:solidFill>
                  <a:srgbClr val="FF0000"/>
                </a:solidFill>
              </a:rPr>
              <a:t>二进制形式</a:t>
            </a:r>
            <a:r>
              <a:rPr lang="zh-CN" altLang="en-US" dirty="0"/>
              <a:t>存储。</a:t>
            </a:r>
          </a:p>
          <a:p>
            <a:pPr lvl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12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低级编程语言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汇编语言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引入“助记符”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汇编程序系统(</a:t>
            </a:r>
            <a:r>
              <a:rPr lang="en-US" altLang="zh-CN" dirty="0" smtClean="0"/>
              <a:t>Assembler)</a:t>
            </a:r>
          </a:p>
          <a:p>
            <a:pPr lvl="2"/>
            <a:r>
              <a:rPr lang="zh-CN" altLang="en-US" dirty="0" smtClean="0">
                <a:ea typeface="楷体_GB2312" pitchFamily="49" charset="-122"/>
              </a:rPr>
              <a:t>汇编语言源程序                </a:t>
            </a:r>
            <a:r>
              <a:rPr lang="en-US" altLang="zh-CN" smtClean="0">
                <a:ea typeface="楷体_GB2312" pitchFamily="49" charset="-122"/>
              </a:rPr>
              <a:t>        </a:t>
            </a:r>
            <a:r>
              <a:rPr lang="zh-CN" altLang="en-US" smtClean="0">
                <a:ea typeface="楷体_GB2312" pitchFamily="49" charset="-122"/>
              </a:rPr>
              <a:t>机器语</a:t>
            </a:r>
            <a:r>
              <a:rPr lang="zh-CN" altLang="en-US" dirty="0" smtClean="0">
                <a:ea typeface="楷体_GB2312" pitchFamily="49" charset="-122"/>
              </a:rPr>
              <a:t>言</a:t>
            </a:r>
            <a:endParaRPr lang="en-US" altLang="zh-CN" dirty="0" smtClean="0">
              <a:ea typeface="楷体_GB2312" pitchFamily="49" charset="-122"/>
            </a:endParaRPr>
          </a:p>
          <a:p>
            <a:r>
              <a:rPr lang="zh-CN" altLang="en-US" dirty="0" smtClean="0"/>
              <a:t>低级语言的缺点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依赖于机器，可移植性差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代码冗长，不易于编写大规模的程序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可读性差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可维护性差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363956" y="3430710"/>
            <a:ext cx="1360172" cy="21431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05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易于理解、记忆和使用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更加接近人的思维方式和自然语言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应用广泛的高级语言：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FORTRAN、ALGOL、COBOL、BASIC、PASCAL、C、LISP、PROLOG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C#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endParaRPr lang="zh-CN" altLang="en-US" dirty="0">
              <a:solidFill>
                <a:srgbClr val="692AA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44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高级语言程序的运行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编译程序系统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将高级语言源程序转换为汇编语言源程序（目标程序）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将目标程序转换为机器指令程序（可执行程序）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执行可执行程序，得到所需的结果</a:t>
            </a:r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51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程序设计方法学的发展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程序设计技术的初级阶段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计算机诞生，</a:t>
            </a:r>
            <a:r>
              <a:rPr lang="en-US" altLang="zh-CN" dirty="0" smtClean="0"/>
              <a:t>von Neumann </a:t>
            </a:r>
            <a:r>
              <a:rPr lang="zh-CN" altLang="en-US" dirty="0" smtClean="0"/>
              <a:t>模式形成，低级语言编程是主要开发形式。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第一代高级语言（以 </a:t>
            </a:r>
            <a:r>
              <a:rPr lang="en-US" altLang="zh-CN" dirty="0" smtClean="0"/>
              <a:t>FORTRAN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ALGOL60 </a:t>
            </a:r>
            <a:r>
              <a:rPr lang="zh-CN" altLang="en-US" dirty="0" smtClean="0"/>
              <a:t>为代表）诞生，从低级语言编程转向高级语言编程。</a:t>
            </a:r>
          </a:p>
          <a:p>
            <a:pPr lvl="2"/>
            <a:r>
              <a:rPr lang="zh-CN" altLang="en-US" dirty="0" smtClean="0"/>
              <a:t>高级语言的出现使得程序设计的难度降低，导致了计算机应用在五六十年代的发展进入新的阶段。</a:t>
            </a:r>
          </a:p>
          <a:p>
            <a:pPr lvl="2"/>
            <a:r>
              <a:rPr lang="en-US" altLang="zh-CN" dirty="0" smtClean="0"/>
              <a:t>60</a:t>
            </a:r>
            <a:r>
              <a:rPr lang="zh-CN" altLang="en-US" dirty="0" smtClean="0"/>
              <a:t>年代，以大规模程序频频出错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1962</a:t>
            </a:r>
            <a:r>
              <a:rPr lang="zh-CN" altLang="en-US" dirty="0" smtClean="0"/>
              <a:t>年，因软件出错导致美国金星探测器水手</a:t>
            </a:r>
            <a:r>
              <a:rPr lang="en-US" altLang="zh-CN" dirty="0" smtClean="0"/>
              <a:t>Ⅱ</a:t>
            </a:r>
            <a:r>
              <a:rPr lang="zh-CN" altLang="en-US" dirty="0" smtClean="0"/>
              <a:t>号卫星发射失败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为特征的“软件危机”发生，引起关于“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语句”的辩论。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02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程序设计方法学的发展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结构程序设计（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Structured Programming</a:t>
            </a:r>
            <a:r>
              <a:rPr lang="zh-CN" altLang="en-US" dirty="0" smtClean="0"/>
              <a:t>）阶段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Pascal 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语言为代表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强调数据类型、程序结构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注重可靠性、可维护性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采用自顶向下、逐步求精的设计方法 </a:t>
            </a:r>
            <a:endParaRPr lang="en-US" altLang="zh-CN" dirty="0" smtClean="0"/>
          </a:p>
          <a:p>
            <a:pPr lvl="2"/>
            <a:r>
              <a:rPr lang="zh-CN" altLang="en-US" sz="2200" dirty="0" smtClean="0"/>
              <a:t>程序运行的动态结构与程序书写的静态结构相对一致 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严格区分数据类型 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程序的可重用性差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51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年代，面向对象程序设计逐渐从理论转向实践，程序设计理论步入成熟期。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A.Kay</a:t>
            </a:r>
            <a:r>
              <a:rPr lang="en-US" altLang="zh-CN" dirty="0" smtClean="0"/>
              <a:t> </a:t>
            </a:r>
            <a:r>
              <a:rPr lang="zh-CN" altLang="en-US" dirty="0" smtClean="0"/>
              <a:t>研制了</a:t>
            </a:r>
            <a:r>
              <a:rPr lang="en-US" altLang="zh-CN" dirty="0" smtClean="0"/>
              <a:t>Smalltalk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B.Stroustrup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开发了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OOP</a:t>
            </a:r>
            <a:r>
              <a:rPr lang="zh-CN" altLang="en-US" dirty="0" smtClean="0"/>
              <a:t>方法在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年代盛行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</a:t>
            </a:r>
            <a:r>
              <a:rPr lang="zh-CN" altLang="en-US" dirty="0" smtClean="0"/>
              <a:t>方法从思想上与</a:t>
            </a:r>
            <a:r>
              <a:rPr lang="en-US" altLang="zh-CN" dirty="0" smtClean="0"/>
              <a:t>SP</a:t>
            </a:r>
            <a:r>
              <a:rPr lang="zh-CN" altLang="en-US" dirty="0" smtClean="0"/>
              <a:t>方法相比是抓住了软件开发的本质和规律，计算机所要解决的问题越来越重要，越来越复杂。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OPP</a:t>
            </a:r>
            <a:r>
              <a:rPr lang="zh-CN" altLang="en-US" dirty="0" smtClean="0"/>
              <a:t>技术之所以能适应今天软件产业的需要，是因为它比较好地解决了软件模块化、信息隐蔽和抽象的目标。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63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教学指导思想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强化实践，上机动手，大量练习，上机考试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理性思维和理性实践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重点放在思路、编程构思、算法和程序实现上，语句只是表达工具，重在训练利用计算机编程手段分析问题和解决问题的能力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让学生养成良好的编程习惯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程序构思有说明、程序可读性、注释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学会如何调试程序、分析运行结果是否正确</a:t>
            </a:r>
            <a:endParaRPr kumimoji="1" lang="en-US" altLang="zh-CN" dirty="0" smtClean="0"/>
          </a:p>
          <a:p>
            <a:r>
              <a:rPr kumimoji="1" lang="zh-CN" altLang="en-US" dirty="0" smtClean="0"/>
              <a:t>培养学生自学能力，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自学、动手、应用、上网</a:t>
            </a:r>
            <a:r>
              <a:rPr kumimoji="1" lang="en-US" altLang="zh-CN" dirty="0" smtClean="0"/>
              <a:t>”</a:t>
            </a:r>
          </a:p>
          <a:p>
            <a:r>
              <a:rPr kumimoji="1" lang="zh-CN" altLang="en-US" dirty="0" smtClean="0"/>
              <a:t>因材施教</a:t>
            </a:r>
            <a:endParaRPr kumimoji="1" lang="en-US" altLang="zh-CN" dirty="0" smtClean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06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常用的面向对象语言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</a:p>
          <a:p>
            <a:pPr lvl="1"/>
            <a:r>
              <a:rPr lang="en-US" altLang="zh-CN" dirty="0" smtClean="0"/>
              <a:t>Visual C++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窗体规范的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的具体实现版本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Smalltalk</a:t>
            </a:r>
          </a:p>
          <a:p>
            <a:pPr lvl="1"/>
            <a:r>
              <a:rPr lang="en-US" altLang="zh-CN" dirty="0" smtClean="0"/>
              <a:t>Simula67</a:t>
            </a:r>
          </a:p>
          <a:p>
            <a:pPr lvl="1"/>
            <a:r>
              <a:rPr lang="en-US" altLang="zh-CN" dirty="0" smtClean="0"/>
              <a:t>LISP</a:t>
            </a:r>
            <a:r>
              <a:rPr lang="zh-CN" altLang="en-US" dirty="0" smtClean="0"/>
              <a:t>家族语言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7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面向对象程序设计方法的特点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将数据以及对这些数据进行操作的方法放在一起，形成一个相互依存、不可分离的整体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对事物的抽象找出同一类对象的共同属性(静态特征)和行为(动态特征)，从而形成类。类是面向对象程序设计方法中的程序主体，类中的大多数数据只能用本类的方法进行处理，以保障程序模块的独立性以及数据的安全性。类通过一个简单的公共对外接口与外界发生联系，对象与对象之间通过消息进行通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面向对象程序设计的三大特征是：封装性、继承性、多态性。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14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对面向对象程序设计方法的支持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支持数据封装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语言中的类(</a:t>
            </a:r>
            <a:r>
              <a:rPr lang="en-US" altLang="zh-CN" dirty="0" smtClean="0"/>
              <a:t>class)</a:t>
            </a:r>
            <a:r>
              <a:rPr lang="zh-CN" altLang="en-US" dirty="0" smtClean="0"/>
              <a:t>是支持数据封装的工具。通过类(</a:t>
            </a:r>
            <a:r>
              <a:rPr lang="en-US" altLang="zh-CN" dirty="0" smtClean="0"/>
              <a:t>class)</a:t>
            </a:r>
            <a:r>
              <a:rPr lang="zh-CN" altLang="en-US" dirty="0" smtClean="0"/>
              <a:t>类型对所要处理的问题进行抽象描述，从而将逻辑上相关的数据与函数进行封装。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支持继承性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语言允许单继承和多继承。类之间可形成多层次的派生以及继承关系。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支持多态性</a:t>
            </a:r>
          </a:p>
          <a:p>
            <a:pPr lvl="2"/>
            <a:r>
              <a:rPr lang="zh-CN" altLang="en-US" dirty="0" smtClean="0"/>
              <a:t>允许对函数和运算符进行重载。通过在基类及其派生类间对虚函数进行使用体现出另一种多态性。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98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程序设计的范型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过程型程序设计，指令序列</a:t>
            </a:r>
            <a:endParaRPr lang="en-US" altLang="zh-CN" dirty="0" smtClean="0"/>
          </a:p>
          <a:p>
            <a:r>
              <a:rPr lang="en-US" altLang="zh-CN" dirty="0" smtClean="0"/>
              <a:t>OOP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组合成类或对象</a:t>
            </a:r>
            <a:endParaRPr lang="en-US" altLang="zh-CN" dirty="0" smtClean="0"/>
          </a:p>
          <a:p>
            <a:r>
              <a:rPr lang="zh-CN" altLang="en-US" dirty="0" smtClean="0"/>
              <a:t>函数性程序设计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“黑盒子”方式</a:t>
            </a:r>
            <a:endParaRPr lang="en-US" altLang="zh-CN" dirty="0" smtClean="0"/>
          </a:p>
          <a:p>
            <a:r>
              <a:rPr lang="zh-CN" altLang="en-US" dirty="0" smtClean="0"/>
              <a:t>逻辑性程序设计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申述型程序设计</a:t>
            </a:r>
          </a:p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30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 smtClean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 smtClean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5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面向对象程序设计正在逐渐成为主流设计技术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 </a:t>
            </a:r>
            <a:r>
              <a:rPr lang="zh-CN" altLang="en-US" dirty="0" smtClean="0"/>
              <a:t>技术并不取代</a:t>
            </a:r>
            <a:r>
              <a:rPr lang="en-US" altLang="zh-CN" dirty="0" smtClean="0"/>
              <a:t>SP </a:t>
            </a:r>
            <a:r>
              <a:rPr lang="zh-CN" altLang="en-US" dirty="0" smtClean="0"/>
              <a:t>和一般的程序设计的技能技巧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由于各大公司的竞相开发，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语言在各种不同机型上都有优秀的编译系统和相关的环境与工具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语言最可能取代</a:t>
            </a:r>
            <a:r>
              <a:rPr lang="en-US" altLang="zh-CN" dirty="0" smtClean="0"/>
              <a:t>C </a:t>
            </a:r>
            <a:r>
              <a:rPr lang="zh-CN" altLang="en-US" dirty="0" smtClean="0"/>
              <a:t>而成为主流的软件开发语言之一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语言已成为计算机专业主要的教学语言 </a:t>
            </a:r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97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语言简史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语言的作者是美国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Bell</a:t>
            </a:r>
            <a:r>
              <a:rPr lang="zh-CN" altLang="en-US" dirty="0" smtClean="0"/>
              <a:t>实验室的</a:t>
            </a:r>
            <a:r>
              <a:rPr lang="en-US" altLang="zh-CN" dirty="0" err="1" smtClean="0"/>
              <a:t>Bjarne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Stroustrup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带类的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语言的诞生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1985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C++1.0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语言的发展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1989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C++2.0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1993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C++3.0</a:t>
            </a:r>
            <a:r>
              <a:rPr lang="zh-CN" altLang="en-US" dirty="0" smtClean="0">
                <a:solidFill>
                  <a:srgbClr val="C00000"/>
                </a:solidFill>
              </a:rPr>
              <a:t>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1998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标准诞生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2011</a:t>
            </a:r>
            <a:r>
              <a:rPr lang="zh-CN" altLang="en-US" dirty="0" smtClean="0">
                <a:solidFill>
                  <a:srgbClr val="C00000"/>
                </a:solidFill>
              </a:rPr>
              <a:t>年，</a:t>
            </a:r>
            <a:r>
              <a:rPr lang="en-US" altLang="zh-CN" dirty="0" smtClean="0">
                <a:solidFill>
                  <a:srgbClr val="C00000"/>
                </a:solidFill>
              </a:rPr>
              <a:t>C++11</a:t>
            </a:r>
            <a:r>
              <a:rPr lang="zh-CN" altLang="en-US" dirty="0" smtClean="0">
                <a:solidFill>
                  <a:srgbClr val="C00000"/>
                </a:solidFill>
              </a:rPr>
              <a:t>标准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45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语言是支持面向对象程序设计的最主要的代表语言之一。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封装和信息隐藏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抽象数据类型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继承和派生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函数与运算符的重载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语言是程序员和软件开发者在实践中的创造，时时处处体现了面向实用，面向软件开发者的思想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语言的超集</a:t>
            </a:r>
            <a:r>
              <a:rPr lang="zh-CN" altLang="en-US" dirty="0" smtClean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17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2" action="ppaction://hlinksldjump"/>
              </a:rPr>
              <a:t>过程型结构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根据解决问题的步骤组织程序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 action="ppaction://hlinksldjump"/>
              </a:rPr>
              <a:t>函数型结构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将待解决的问题分解为若干子问题，用函数进行组织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4" action="ppaction://hlinksldjump"/>
              </a:rPr>
              <a:t>面向对象型结构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使用类和对象</a:t>
            </a:r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5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988840"/>
            <a:ext cx="60310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6377011"/>
            <a:ext cx="55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1.1】</a:t>
            </a:r>
            <a:r>
              <a:rPr lang="zh-CN" altLang="en-US" dirty="0" smtClean="0">
                <a:solidFill>
                  <a:srgbClr val="C00000"/>
                </a:solidFill>
              </a:rPr>
              <a:t>过程型程序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69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教学目标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kumimoji="1" lang="zh-CN" altLang="en-US" sz="3200" dirty="0" smtClean="0"/>
              <a:t>程序设计的重要性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程序设计的基本概念与基本方法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编程解题的思路与典型方法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简单算法及算法步骤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程序结构与相应语句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编码与上机调试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51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1989995"/>
            <a:ext cx="37862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input(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y)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x=a;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y=b;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500562" y="1988840"/>
            <a:ext cx="4463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output(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=”&lt;&lt;z&lt;&lt;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input(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add(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output(c);	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6377011"/>
            <a:ext cx="55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1.2】</a:t>
            </a:r>
            <a:r>
              <a:rPr lang="zh-CN" altLang="en-US" dirty="0" smtClean="0">
                <a:solidFill>
                  <a:srgbClr val="C00000"/>
                </a:solidFill>
              </a:rPr>
              <a:t>函数型程序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19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844824"/>
            <a:ext cx="3429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Calculator();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Calculator::Calculator()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a=0;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b=0;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851920" y="1916832"/>
            <a:ext cx="5292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Calculator::Add(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Calculator::Sub(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x-y;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Calculator cal;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&lt;&lt;"n=";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&lt;&lt;"m-n="&lt;&lt;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cal.Sub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1.3】</a:t>
            </a:r>
            <a:r>
              <a:rPr lang="zh-CN" altLang="en-US" dirty="0" smtClean="0">
                <a:solidFill>
                  <a:srgbClr val="C00000"/>
                </a:solidFill>
              </a:rPr>
              <a:t>面向对象型程序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6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确定已知条件和输出结果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确定解决问题的过程，包括算法、公式推导等等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用流程图或伪代码描述解决问题过程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将过程用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语言描述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通过调试程序保证语法的正确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通过输出结果验证程序功能的正确性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06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将解决问题过程划分为若干独立的功能模块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功能明确</a:t>
            </a:r>
            <a:endParaRPr lang="en-US" altLang="zh-CN" dirty="0" smtClean="0"/>
          </a:p>
          <a:p>
            <a:pPr lvl="3"/>
            <a:r>
              <a:rPr lang="zh-CN" altLang="en-US" dirty="0"/>
              <a:t>一</a:t>
            </a:r>
            <a:r>
              <a:rPr lang="zh-CN" altLang="en-US" dirty="0" smtClean="0"/>
              <a:t>个或几个独立功能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条件明确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结果明确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将各功能模块进行整合</a:t>
            </a:r>
            <a:endParaRPr lang="en-US" altLang="zh-CN" dirty="0" smtClean="0"/>
          </a:p>
          <a:p>
            <a:pPr lvl="2"/>
            <a:r>
              <a:rPr lang="zh-CN" altLang="en-US" dirty="0"/>
              <a:t>调用</a:t>
            </a:r>
            <a:r>
              <a:rPr lang="zh-CN" altLang="en-US" dirty="0" smtClean="0"/>
              <a:t>顺序正确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42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程序设计的一般步骤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与面向过程和面向函数型程序设计方法结合使用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将待解决问题进行抽象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确定解决问题过程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确定解决问题所需的各功能模块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将三者正确组合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9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程序设计的四个层次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7467600" cy="3886200"/>
            <a:chOff x="168" y="960"/>
            <a:chExt cx="5367" cy="2792"/>
          </a:xfrm>
        </p:grpSpPr>
        <p:sp>
          <p:nvSpPr>
            <p:cNvPr id="47108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Freeform 6"/>
            <p:cNvSpPr>
              <a:spLocks/>
            </p:cNvSpPr>
            <p:nvPr/>
          </p:nvSpPr>
          <p:spPr bwMode="gray">
            <a:xfrm>
              <a:off x="4645" y="1660"/>
              <a:ext cx="441" cy="701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gray">
            <a:xfrm>
              <a:off x="2340" y="1660"/>
              <a:ext cx="2751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8"/>
            <p:cNvSpPr>
              <a:spLocks/>
            </p:cNvSpPr>
            <p:nvPr/>
          </p:nvSpPr>
          <p:spPr bwMode="gray">
            <a:xfrm>
              <a:off x="4200" y="2353"/>
              <a:ext cx="439" cy="704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gray">
            <a:xfrm>
              <a:off x="3758" y="3047"/>
              <a:ext cx="442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gray">
            <a:xfrm>
              <a:off x="1076" y="3051"/>
              <a:ext cx="3124" cy="45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gray">
            <a:xfrm>
              <a:off x="305" y="236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gray">
            <a:xfrm>
              <a:off x="1529" y="1096"/>
              <a:ext cx="1407" cy="2268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19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程序设计环境与工具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程序设计语言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gray">
            <a:xfrm>
              <a:off x="1709" y="2353"/>
              <a:ext cx="2935" cy="454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程序设计方法学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9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算法的设计与分析</a:t>
              </a:r>
              <a:endPara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gray">
            <a:xfrm>
              <a:off x="298" y="1035"/>
              <a:ext cx="90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有利于快速、高效地完成程序设计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gray">
            <a:xfrm>
              <a:off x="298" y="1918"/>
              <a:ext cx="10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程序设计的基础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gray">
            <a:xfrm>
              <a:off x="298" y="2370"/>
              <a:ext cx="1061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程序可读性、可测试性、可维护性、可扩充性和可重用性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gray">
            <a:xfrm>
              <a:off x="298" y="3088"/>
              <a:ext cx="702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latin typeface="Verdana" pitchFamily="34" charset="0"/>
                  <a:ea typeface="宋体" pitchFamily="2" charset="-122"/>
                </a:rPr>
                <a:t>如何准确且高效地解决问题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90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讲授</a:t>
            </a: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语言的困难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gray">
          <a:xfrm>
            <a:off x="5562600" y="2624126"/>
            <a:ext cx="2819400" cy="2895600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gray">
          <a:xfrm>
            <a:off x="32004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gray">
          <a:xfrm>
            <a:off x="8382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gray">
          <a:xfrm>
            <a:off x="10668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规模较大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gray">
          <a:xfrm>
            <a:off x="3386138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新概念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gray">
          <a:xfrm>
            <a:off x="57150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宋体" pitchFamily="2" charset="-122"/>
              </a:rPr>
              <a:t>培训条件高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2800336"/>
            <a:ext cx="1785950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语法成分多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运算符增多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循环更灵活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数组和字符串处理复杂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指针更加自由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058" y="2800336"/>
            <a:ext cx="1785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虚函数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抽象基类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构造函数的隐式调用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重载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4" y="2800336"/>
            <a:ext cx="2000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专业课程以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或</a:t>
            </a:r>
            <a:r>
              <a:rPr lang="en-US" altLang="zh-CN" dirty="0" smtClean="0">
                <a:solidFill>
                  <a:schemeClr val="bg1"/>
                </a:solidFill>
              </a:rPr>
              <a:t>Pascal</a:t>
            </a:r>
            <a:r>
              <a:rPr lang="zh-CN" altLang="en-US" dirty="0" smtClean="0">
                <a:solidFill>
                  <a:schemeClr val="bg1"/>
                </a:solidFill>
              </a:rPr>
              <a:t>为主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参考资料理论为主实践指导不够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学习时机与内容复杂度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82AA-7D37-4F4A-B3FF-2ED9AFB9783D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84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39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892480" cy="5248275"/>
          </a:xfrm>
        </p:spPr>
        <p:txBody>
          <a:bodyPr/>
          <a:lstStyle/>
          <a:p>
            <a:r>
              <a:rPr kumimoji="1" lang="zh-CN" altLang="en-US" dirty="0" smtClean="0"/>
              <a:t>课程名称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高级语言程序设计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教学对象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计算机相关专业一年级本科生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程序设计初学者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课程在学生培养中的地位和作用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程序设计能力是计算机相关专业学生应掌握的重要能力</a:t>
            </a:r>
            <a:endParaRPr kumimoji="1" lang="en-US" altLang="zh-CN" sz="2400" dirty="0" smtClean="0"/>
          </a:p>
          <a:p>
            <a:pPr lvl="1"/>
            <a:r>
              <a:rPr kumimoji="1" lang="en-US" altLang="en-US" sz="2400" dirty="0"/>
              <a:t>十分重要的基础课程，</a:t>
            </a:r>
            <a:r>
              <a:rPr kumimoji="1" lang="zh-CN" altLang="en-US" sz="2400" dirty="0"/>
              <a:t>相关专业课的先导课</a:t>
            </a:r>
            <a:r>
              <a:rPr kumimoji="1" lang="zh-CN" altLang="en-US" sz="2400" dirty="0" smtClean="0"/>
              <a:t>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培养学生逻辑思维能力、抽象能力、解决问题能力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使学生快速了解专业背景，快速融入专业课程学习</a:t>
            </a:r>
            <a:r>
              <a:rPr kumimoji="1" lang="en-US" altLang="zh-CN" dirty="0" smtClean="0"/>
              <a:t>	</a:t>
            </a:r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83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教学指导思想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强化实践，上机动手，大量练习，上机考试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理性思维和理性实践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重点放在思路、编程构思、算法和程序实现上，语句只是表达工具，重在训练利用计算机编程手段分析问题和解决问题的能力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让学生养成良好的编程习惯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程序构思有说明、程序可读性、注释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学如如何调试程序、分析运行结果是否正确</a:t>
            </a:r>
            <a:endParaRPr kumimoji="1" lang="en-US" altLang="zh-CN" dirty="0" smtClean="0"/>
          </a:p>
          <a:p>
            <a:r>
              <a:rPr kumimoji="1" lang="zh-CN" altLang="en-US" dirty="0" smtClean="0"/>
              <a:t>培养学生自学能力，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自学、动手、应用、上网</a:t>
            </a:r>
            <a:r>
              <a:rPr kumimoji="1" lang="en-US" altLang="zh-CN" dirty="0" smtClean="0"/>
              <a:t>”</a:t>
            </a:r>
          </a:p>
          <a:p>
            <a:r>
              <a:rPr kumimoji="1" lang="zh-CN" altLang="en-US" dirty="0" smtClean="0"/>
              <a:t>因材施教</a:t>
            </a:r>
            <a:endParaRPr kumimoji="1" lang="en-US" altLang="zh-CN" dirty="0" smtClean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教学重点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16884"/>
          </a:xfrm>
        </p:spPr>
        <p:txBody>
          <a:bodyPr/>
          <a:lstStyle/>
          <a:p>
            <a:r>
              <a:rPr kumimoji="1" lang="zh-CN" altLang="en-US" sz="3200" dirty="0" smtClean="0"/>
              <a:t>掌握程序设计的基本概念、基本方法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在</a:t>
            </a:r>
            <a:r>
              <a:rPr kumimoji="1" lang="en-US" altLang="zh-CN" sz="3200" dirty="0" smtClean="0"/>
              <a:t>C/C++</a:t>
            </a:r>
            <a:r>
              <a:rPr kumimoji="1" lang="zh-CN" altLang="en-US" sz="3200" dirty="0" smtClean="0"/>
              <a:t>语言的环境下，学会如何针对问题进行分析、寻找算法并编程实现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有条有理、有根有据的编程实践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养成良好的编程风格与习惯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重在思维方法的学习，鼓励创新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14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教学目标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kumimoji="1" lang="zh-CN" altLang="en-US" sz="3200" dirty="0" smtClean="0"/>
              <a:t>程序设计的重要性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程序设计的基本概念与基本方法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编程解题的思路与典型方法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简单算法及算法步骤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程序结构与相应语句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编码与上机调试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7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教学重点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16884"/>
          </a:xfrm>
        </p:spPr>
        <p:txBody>
          <a:bodyPr/>
          <a:lstStyle/>
          <a:p>
            <a:r>
              <a:rPr kumimoji="1" lang="zh-CN" altLang="en-US" sz="3200" dirty="0" smtClean="0"/>
              <a:t>掌握程序设计的基本概念、基本方法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在</a:t>
            </a:r>
            <a:r>
              <a:rPr kumimoji="1" lang="en-US" altLang="zh-CN" sz="3200" dirty="0" smtClean="0"/>
              <a:t>C/C++</a:t>
            </a:r>
            <a:r>
              <a:rPr kumimoji="1" lang="zh-CN" altLang="en-US" sz="3200" dirty="0" smtClean="0"/>
              <a:t>语言的环境下，学会如何针对问题进行分析、寻找算法并编程实现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有条有理、有根有据的编程实践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养成良好的编程风格与习惯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重在思维方法的学习，鼓励创新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周课时安排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第一学期讲授</a:t>
            </a:r>
            <a:r>
              <a:rPr lang="en-US" altLang="zh-CN" dirty="0" smtClean="0"/>
              <a:t>3</a:t>
            </a:r>
            <a:r>
              <a:rPr lang="zh-CN" altLang="en-US" dirty="0" smtClean="0"/>
              <a:t>课时，第二学期讲授</a:t>
            </a:r>
            <a:r>
              <a:rPr lang="en-US" altLang="zh-CN" dirty="0" smtClean="0"/>
              <a:t>2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期末笔试成绩（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上机考试成绩（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mtClean="0"/>
              <a:t>平时成绩（包括出勤、作业、课堂检测等，共</a:t>
            </a:r>
            <a:r>
              <a:rPr lang="en-US" altLang="zh-CN" smtClean="0"/>
              <a:t>20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03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教学用书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2475607"/>
          </a:xfrm>
        </p:spPr>
        <p:txBody>
          <a:bodyPr/>
          <a:lstStyle/>
          <a:p>
            <a:r>
              <a:rPr kumimoji="1" lang="zh-CN" altLang="en-US" dirty="0"/>
              <a:t>教材</a:t>
            </a:r>
          </a:p>
          <a:p>
            <a:pPr lvl="1"/>
            <a:r>
              <a:rPr kumimoji="1" lang="en-US" altLang="zh-CN" dirty="0" smtClean="0"/>
              <a:t>《C</a:t>
            </a:r>
            <a:r>
              <a:rPr kumimoji="1" lang="en-US" altLang="zh-CN" dirty="0"/>
              <a:t>++</a:t>
            </a:r>
            <a:r>
              <a:rPr kumimoji="1" lang="zh-CN" altLang="en-US" dirty="0"/>
              <a:t>程序设计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（第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版），刘璟编著</a:t>
            </a:r>
            <a:r>
              <a:rPr kumimoji="1" lang="zh-CN" altLang="en-US" dirty="0"/>
              <a:t>，高等教育出版社</a:t>
            </a:r>
          </a:p>
          <a:p>
            <a:pPr lvl="1"/>
            <a:r>
              <a:rPr kumimoji="1" lang="en-US" altLang="zh-CN" dirty="0"/>
              <a:t>《</a:t>
            </a:r>
            <a:r>
              <a:rPr kumimoji="1" lang="zh-CN" altLang="en-US" dirty="0"/>
              <a:t>高级语言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程序设计实验指导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，周玉龙编著，高等教育出版社</a:t>
            </a:r>
          </a:p>
          <a:p>
            <a:endParaRPr kumimoji="1" lang="zh-CN" altLang="en-US" dirty="0"/>
          </a:p>
        </p:txBody>
      </p:sp>
      <p:pic>
        <p:nvPicPr>
          <p:cNvPr id="6" name="图片 5" descr="51Y3GtgGn-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789040"/>
            <a:ext cx="2786082" cy="2786082"/>
          </a:xfrm>
          <a:prstGeom prst="rect">
            <a:avLst/>
          </a:prstGeom>
        </p:spPr>
      </p:pic>
      <p:pic>
        <p:nvPicPr>
          <p:cNvPr id="7" name="图片 6" descr="rBEQWVFIMQEIAAAAAAGFllldevQAACZ7AEA1KgAAYWu9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14" y="3744416"/>
            <a:ext cx="2844785" cy="2852936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1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教学用书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41425"/>
            <a:ext cx="8136904" cy="2475607"/>
          </a:xfrm>
        </p:spPr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  <a:p>
            <a:pPr lvl="1"/>
            <a:r>
              <a:rPr kumimoji="1" lang="zh-CN" altLang="en-US" sz="2400" dirty="0"/>
              <a:t>清华大学出版社，</a:t>
            </a:r>
            <a:r>
              <a:rPr kumimoji="1" lang="en-US" altLang="zh-CN" sz="2400" dirty="0"/>
              <a:t>《C++</a:t>
            </a:r>
            <a:r>
              <a:rPr kumimoji="1" lang="zh-CN" altLang="en-US" sz="2400" dirty="0"/>
              <a:t>程序设计教程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，钱能 主编</a:t>
            </a:r>
          </a:p>
          <a:p>
            <a:pPr lvl="1"/>
            <a:r>
              <a:rPr kumimoji="1" lang="zh-CN" altLang="en-US" sz="2400" dirty="0"/>
              <a:t>清华大学出版社，</a:t>
            </a:r>
            <a:r>
              <a:rPr kumimoji="1" lang="en-US" altLang="zh-CN" sz="2400" dirty="0"/>
              <a:t>《C++</a:t>
            </a:r>
            <a:r>
              <a:rPr kumimoji="1" lang="zh-CN" altLang="en-US" sz="2400" dirty="0"/>
              <a:t>程序设计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，谭浩强编著</a:t>
            </a:r>
          </a:p>
          <a:p>
            <a:pPr lvl="1"/>
            <a:r>
              <a:rPr kumimoji="1" lang="zh-CN" altLang="en-US" sz="2400" dirty="0"/>
              <a:t>机械工业出版社，</a:t>
            </a:r>
            <a:r>
              <a:rPr kumimoji="1" lang="en-US" altLang="zh-CN" sz="2400" dirty="0"/>
              <a:t>《</a:t>
            </a:r>
            <a:r>
              <a:rPr kumimoji="1" lang="zh-CN" altLang="en-US" sz="2400" dirty="0"/>
              <a:t>深入理解</a:t>
            </a:r>
            <a:r>
              <a:rPr kumimoji="1" lang="en-US" altLang="zh-CN" sz="2400" dirty="0"/>
              <a:t>C++11》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Michael Wong</a:t>
            </a:r>
            <a:r>
              <a:rPr kumimoji="1" lang="zh-CN" altLang="en-US" sz="2400" dirty="0"/>
              <a:t>等著</a:t>
            </a:r>
          </a:p>
          <a:p>
            <a:pPr lvl="1"/>
            <a:r>
              <a:rPr kumimoji="1" lang="zh-CN" altLang="en-US" sz="2400" dirty="0"/>
              <a:t>机械工业出版社，</a:t>
            </a:r>
            <a:r>
              <a:rPr kumimoji="1" lang="en-US" altLang="zh-CN" sz="2400" dirty="0"/>
              <a:t>《The C++ Programming Language, Special Edition 》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Bjarne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Stroustrup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编著，</a:t>
            </a:r>
            <a:r>
              <a:rPr kumimoji="1" lang="zh-CN" altLang="en-US" sz="2400" dirty="0" smtClean="0"/>
              <a:t>裘宗燕译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电子工业出版社，</a:t>
            </a:r>
            <a:r>
              <a:rPr kumimoji="1" lang="en-US" altLang="zh-CN" sz="2400" dirty="0"/>
              <a:t>《C++ Primer </a:t>
            </a:r>
            <a:r>
              <a:rPr kumimoji="1" lang="zh-CN" altLang="en-US" sz="2400" dirty="0"/>
              <a:t>中文版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 </a:t>
            </a:r>
            <a:r>
              <a:rPr kumimoji="1" lang="en-US" altLang="zh-CN" sz="2400" dirty="0" err="1"/>
              <a:t>S.B.Lippman,J.Lajoie</a:t>
            </a:r>
            <a:r>
              <a:rPr kumimoji="1" lang="zh-CN" altLang="en-US" sz="2400" dirty="0"/>
              <a:t>编著，王刚、杨巨峰译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34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教学内容安排</a:t>
            </a:r>
            <a:r>
              <a:rPr kumimoji="1" lang="en-US" altLang="zh-CN" dirty="0" smtClean="0"/>
              <a:t> 2-1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42793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第一章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程序设计与程序设计语言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计算机与程序设计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程序设计语言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程序设计任务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程序设计方法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第二章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初识程序设计及程序设计基础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初识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程序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语言的基本符号与词汇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程序的整体结构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运行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程序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第三章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数据的表现形式及其运算</a:t>
            </a:r>
            <a:endParaRPr kumimoji="1" lang="en-US" altLang="zh-CN" dirty="0" smtClean="0"/>
          </a:p>
          <a:p>
            <a:pPr lvl="1"/>
            <a:r>
              <a:rPr kumimoji="1" lang="zh-CN" altLang="en-US" sz="2500" dirty="0" smtClean="0"/>
              <a:t>基本数据类型及其派生类型</a:t>
            </a:r>
            <a:endParaRPr kumimoji="1" lang="en-US" altLang="zh-CN" sz="2500" dirty="0" smtClean="0"/>
          </a:p>
          <a:p>
            <a:pPr lvl="1"/>
            <a:r>
              <a:rPr kumimoji="1" lang="zh-CN" altLang="en-US" sz="2500" dirty="0" smtClean="0"/>
              <a:t>说明语句</a:t>
            </a:r>
            <a:endParaRPr kumimoji="1" lang="en-US" altLang="zh-CN" sz="2500" dirty="0" smtClean="0"/>
          </a:p>
          <a:p>
            <a:pPr lvl="1"/>
            <a:r>
              <a:rPr kumimoji="1" lang="zh-CN" altLang="en-US" sz="2500" dirty="0" smtClean="0"/>
              <a:t>基本运算</a:t>
            </a:r>
            <a:endParaRPr kumimoji="1" lang="en-US" altLang="zh-CN" sz="25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教学内容安排</a:t>
            </a:r>
            <a:r>
              <a:rPr kumimoji="1" lang="en-US" altLang="zh-CN" dirty="0" smtClean="0"/>
              <a:t> 2-1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433"/>
            <a:ext cx="8229600" cy="5427935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第四章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基本控制结构程序设计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分支结构程序设计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循环结构程序设计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无条件控制程序设计</a:t>
            </a:r>
          </a:p>
          <a:p>
            <a:r>
              <a:rPr kumimoji="1" lang="zh-CN" altLang="en-US" dirty="0" smtClean="0"/>
              <a:t>第五章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导出数据类型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数组类型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结构类型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第六章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用函数实现模块化程序设计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函数的说明与调用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函数的嵌套与递归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函数与运算符重载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第七章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指针和引用类型及动态内存分配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指针类型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引用类型</a:t>
            </a: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90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教学内容安排</a:t>
            </a:r>
            <a:r>
              <a:rPr kumimoji="1" lang="en-US" altLang="zh-CN" dirty="0" smtClean="0"/>
              <a:t> 2-2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433"/>
            <a:ext cx="8229600" cy="542793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第八章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类与对象</a:t>
            </a:r>
            <a:endParaRPr kumimoji="1" lang="en-US" altLang="zh-CN" dirty="0" smtClean="0"/>
          </a:p>
          <a:p>
            <a:pPr lvl="1"/>
            <a:r>
              <a:rPr kumimoji="1" lang="en-US" altLang="en-US" sz="2400" dirty="0" smtClean="0"/>
              <a:t>类和对象的说明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构造函数与析构函数</a:t>
            </a:r>
            <a:endParaRPr kumimoji="1" lang="en-US" altLang="zh-CN" sz="2400" dirty="0" smtClean="0"/>
          </a:p>
          <a:p>
            <a:pPr lvl="1"/>
            <a:r>
              <a:rPr kumimoji="1" lang="en-US" altLang="en-US" sz="2400" dirty="0" smtClean="0"/>
              <a:t>友元与类之间的关系</a:t>
            </a:r>
          </a:p>
          <a:p>
            <a:pPr lvl="1"/>
            <a:r>
              <a:rPr kumimoji="1" lang="en-US" altLang="en-US" sz="2400" dirty="0" smtClean="0"/>
              <a:t>运算符重载用于用户定义类型</a:t>
            </a:r>
            <a:endParaRPr kumimoji="1" lang="zh-CN" altLang="en-US" sz="2400" dirty="0" smtClean="0"/>
          </a:p>
          <a:p>
            <a:r>
              <a:rPr kumimoji="1" lang="zh-CN" altLang="en-US" dirty="0" smtClean="0"/>
              <a:t>第九章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继承与派生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继承与派生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派生关系中的二义性处理</a:t>
            </a:r>
            <a:endParaRPr kumimoji="1" lang="en-US" altLang="zh-CN" sz="2400" dirty="0" smtClean="0"/>
          </a:p>
          <a:p>
            <a:pPr lvl="1"/>
            <a:r>
              <a:rPr kumimoji="1" lang="en-US" altLang="en-US" sz="2400" dirty="0" smtClean="0"/>
              <a:t>多态性与虚函数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第十章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模板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函数模板</a:t>
            </a:r>
            <a:endParaRPr kumimoji="1" lang="en-US" altLang="zh-CN" sz="2400" dirty="0" smtClean="0"/>
          </a:p>
          <a:p>
            <a:pPr lvl="1"/>
            <a:r>
              <a:rPr kumimoji="1" lang="en-US" altLang="en-US" sz="2400" dirty="0" smtClean="0"/>
              <a:t>类模板</a:t>
            </a:r>
            <a:endParaRPr kumimoji="1" lang="en-US" altLang="zh-CN" sz="24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27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教学内容安排</a:t>
            </a:r>
            <a:r>
              <a:rPr kumimoji="1" lang="en-US" altLang="zh-CN" dirty="0" smtClean="0"/>
              <a:t> 2-2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433"/>
            <a:ext cx="8229600" cy="542793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第十一章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输入输出</a:t>
            </a:r>
            <a:r>
              <a:rPr kumimoji="1" lang="en-US" altLang="zh-CN" dirty="0" smtClean="0"/>
              <a:t>(I/O)</a:t>
            </a:r>
            <a:r>
              <a:rPr kumimoji="1" lang="zh-CN" altLang="en-US" dirty="0" smtClean="0"/>
              <a:t>流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文件、流及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的流类库</a:t>
            </a:r>
            <a:endParaRPr kumimoji="1" lang="en-US" altLang="zh-CN" sz="2400" dirty="0" smtClean="0"/>
          </a:p>
          <a:p>
            <a:pPr lvl="1"/>
            <a:r>
              <a:rPr kumimoji="1" lang="en-US" altLang="en-US" sz="2400" dirty="0" err="1" smtClean="0"/>
              <a:t>对标准设备的I</a:t>
            </a:r>
            <a:r>
              <a:rPr kumimoji="1" lang="en-US" altLang="en-US" sz="2400" dirty="0" smtClean="0"/>
              <a:t>/</a:t>
            </a:r>
            <a:r>
              <a:rPr kumimoji="1" lang="en-US" altLang="en-US" sz="2400" dirty="0" err="1" smtClean="0"/>
              <a:t>O操作</a:t>
            </a:r>
            <a:endParaRPr kumimoji="1" lang="en-US" altLang="en-US" sz="2400" dirty="0" smtClean="0"/>
          </a:p>
          <a:p>
            <a:pPr lvl="1"/>
            <a:r>
              <a:rPr kumimoji="1" lang="en-US" altLang="zh-CN" sz="2400" dirty="0" smtClean="0"/>
              <a:t>I/O</a:t>
            </a:r>
            <a:r>
              <a:rPr kumimoji="1" lang="zh-CN" altLang="en-US" sz="2400" dirty="0" smtClean="0"/>
              <a:t>格式控制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磁盘文件的输入输出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text</a:t>
            </a:r>
            <a:r>
              <a:rPr kumimoji="1" lang="zh-CN" altLang="en-US" sz="2400" dirty="0" smtClean="0"/>
              <a:t>文件与</a:t>
            </a:r>
            <a:r>
              <a:rPr kumimoji="1" lang="en-US" altLang="zh-CN" sz="2400" dirty="0" smtClean="0"/>
              <a:t>binary</a:t>
            </a:r>
            <a:r>
              <a:rPr kumimoji="1" lang="zh-CN" altLang="en-US" sz="2400" dirty="0" smtClean="0"/>
              <a:t>文件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第十二章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异常处理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异常处理的基本思想及实现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异常处理的进一步讨论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第十三章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标准模板库</a:t>
            </a:r>
            <a:r>
              <a:rPr kumimoji="1" lang="en-US" altLang="zh-CN" dirty="0" smtClean="0"/>
              <a:t>STL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82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主讲教师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主讲教师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张莹</a:t>
            </a:r>
            <a:endParaRPr kumimoji="1" lang="zh-TW" altLang="en-US" dirty="0"/>
          </a:p>
          <a:p>
            <a:r>
              <a:rPr kumimoji="1" lang="zh-TW" altLang="en-US" dirty="0" smtClean="0"/>
              <a:t>电子邮</a:t>
            </a:r>
            <a:r>
              <a:rPr kumimoji="1" lang="zh-TW" altLang="en-US" dirty="0"/>
              <a:t>件</a:t>
            </a:r>
          </a:p>
          <a:p>
            <a:pPr lvl="1"/>
            <a:r>
              <a:rPr kumimoji="1" lang="en-US" altLang="zh-TW" dirty="0"/>
              <a:t>zhangying@</a:t>
            </a:r>
            <a:r>
              <a:rPr kumimoji="1" lang="en-US" altLang="zh-TW" dirty="0" smtClean="0"/>
              <a:t>dbis.nankai.edu.cn</a:t>
            </a:r>
          </a:p>
          <a:p>
            <a:r>
              <a:rPr kumimoji="1" lang="zh-TW" altLang="en-US" dirty="0" smtClean="0"/>
              <a:t>联系电话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15900388728</a:t>
            </a:r>
            <a:endParaRPr kumimoji="1" lang="en-US" altLang="zh-TW" dirty="0"/>
          </a:p>
          <a:p>
            <a:r>
              <a:rPr kumimoji="1" lang="zh-TW" altLang="en-US" dirty="0" smtClean="0"/>
              <a:t>办公室</a:t>
            </a:r>
            <a:endParaRPr kumimoji="1" lang="zh-TW" altLang="en-US" dirty="0"/>
          </a:p>
          <a:p>
            <a:pPr lvl="1"/>
            <a:r>
              <a:rPr kumimoji="1" lang="zh-CN" altLang="en-US" dirty="0" smtClean="0"/>
              <a:t>计算机与控制工程学院楼</a:t>
            </a:r>
            <a:r>
              <a:rPr kumimoji="1" lang="en-US" altLang="zh-CN" dirty="0" smtClean="0"/>
              <a:t>506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97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周课时安排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第一学期讲授</a:t>
            </a:r>
            <a:r>
              <a:rPr lang="en-US" altLang="zh-CN" dirty="0" smtClean="0"/>
              <a:t>3</a:t>
            </a:r>
            <a:r>
              <a:rPr lang="zh-CN" altLang="en-US" dirty="0" smtClean="0"/>
              <a:t>课时，第二学期讲授</a:t>
            </a:r>
            <a:r>
              <a:rPr lang="en-US" altLang="zh-CN" dirty="0" smtClean="0"/>
              <a:t>2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期末笔试成绩（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上机考试成绩（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mtClean="0"/>
              <a:t>平时成绩（包括出勤、作业、课堂检测等，共</a:t>
            </a:r>
            <a:r>
              <a:rPr lang="en-US" altLang="zh-CN" smtClean="0"/>
              <a:t>20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18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5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数的进制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12157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524000" y="37338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八进制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4000496" y="220241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980985" y="242886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二进制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72066" y="48006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十六进制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85984" y="5424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其它进制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429000" y="37385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 smtClean="0">
                <a:ea typeface="宋体" pitchFamily="2" charset="-122"/>
              </a:rPr>
              <a:t>数制转换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black">
          <a:xfrm>
            <a:off x="2473325" y="2039938"/>
            <a:ext cx="1793875" cy="161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48" name="AutoShape 16"/>
          <p:cNvCxnSpPr>
            <a:cxnSpLocks noChangeShapeType="1"/>
          </p:cNvCxnSpPr>
          <p:nvPr/>
        </p:nvCxnSpPr>
        <p:spPr bwMode="black">
          <a:xfrm flipH="1">
            <a:off x="457200" y="20399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73075" y="170234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数的进制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26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十进制回顾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十个数码（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计数时逢十进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采用位置表示法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同一个数码在数中不同位置所表示的值不同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一个数码所表示的值等于它乘以该位的权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从小数点向左依次为：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n=0,1,2,3, 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从小数点向右依次为：</a:t>
            </a:r>
            <a:r>
              <a:rPr lang="en-US" altLang="zh-CN" dirty="0" smtClean="0"/>
              <a:t>10</a:t>
            </a:r>
            <a:r>
              <a:rPr lang="en-US" altLang="zh-CN" baseline="30000" dirty="0"/>
              <a:t>-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/>
              <a:t>n</a:t>
            </a:r>
            <a:r>
              <a:rPr lang="en-US" altLang="zh-CN" dirty="0" smtClean="0"/>
              <a:t>=1,2,3</a:t>
            </a:r>
            <a:r>
              <a:rPr lang="en-US" altLang="zh-CN" dirty="0"/>
              <a:t>, 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926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zh-CN" altLang="en-US" dirty="0" smtClean="0">
                <a:solidFill>
                  <a:srgbClr val="FF0000"/>
                </a:solidFill>
              </a:rPr>
              <a:t>二进制数位（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每个二进制数位的权，从右向左依次为：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n=0,1,2,3, 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latin typeface="宋体" charset="-122"/>
              </a:rPr>
              <a:t>据说数学家莱布尼兹的受了八卦图的启发，才发明了二进制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5" descr="iny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86446" y="4357694"/>
            <a:ext cx="1952625" cy="2000250"/>
          </a:xfrm>
          <a:prstGeom prst="rect">
            <a:avLst/>
          </a:prstGeom>
          <a:noFill/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29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为什么采用二进制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）容易表示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只要有两种稳定状态、并能进行转换的电路都可以用来表示二进制数码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用一种状态表示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，另一种状态表示</a:t>
            </a:r>
            <a:r>
              <a:rPr lang="en-US" altLang="zh-CN" dirty="0" smtClean="0"/>
              <a:t>1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）运算简单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以一位数的加法为例，对十进制需</a:t>
            </a:r>
            <a:r>
              <a:rPr lang="en-US" altLang="zh-CN" dirty="0" smtClean="0"/>
              <a:t>55</a:t>
            </a:r>
            <a:r>
              <a:rPr lang="zh-CN" altLang="en-US" dirty="0" smtClean="0"/>
              <a:t>条规则，对二进制仅需三条规则（</a:t>
            </a:r>
            <a:r>
              <a:rPr lang="en-US" altLang="zh-CN" dirty="0" smtClean="0"/>
              <a:t>0+0=0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0+1=1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1+1=0</a:t>
            </a:r>
            <a:r>
              <a:rPr lang="zh-CN" altLang="en-US" dirty="0" smtClean="0"/>
              <a:t>，向高一位进位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（3</a:t>
            </a:r>
            <a:r>
              <a:rPr lang="zh-CN" altLang="en-US" dirty="0" smtClean="0"/>
              <a:t>）便于使用逻辑代数进行运算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944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二进制数的表示方法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1011.101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转换为十进制数的方法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按“权”展开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1011.101(2) = 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+0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+1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0</a:t>
            </a:r>
          </a:p>
          <a:p>
            <a:pPr marL="914400" lvl="2" indent="0">
              <a:buNone/>
            </a:pPr>
            <a:r>
              <a:rPr lang="en-US" altLang="zh-CN" baseline="30000" dirty="0"/>
              <a:t> </a:t>
            </a:r>
            <a:r>
              <a:rPr lang="en-US" altLang="zh-CN" baseline="30000" dirty="0" smtClean="0"/>
              <a:t>                                  </a:t>
            </a:r>
            <a:r>
              <a:rPr lang="en-US" altLang="zh-CN" dirty="0" smtClean="0"/>
              <a:t>+1</a:t>
            </a:r>
            <a:r>
              <a:rPr lang="zh-CN" altLang="en-US" dirty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+0</a:t>
            </a:r>
            <a:r>
              <a:rPr lang="zh-CN" altLang="en-US" dirty="0" smtClean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-2</a:t>
            </a:r>
            <a:r>
              <a:rPr lang="en-US" altLang="zh-CN" dirty="0"/>
              <a:t> +1</a:t>
            </a:r>
            <a:r>
              <a:rPr lang="zh-CN" altLang="en-US" dirty="0"/>
              <a:t>×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-3 </a:t>
            </a:r>
          </a:p>
          <a:p>
            <a:pPr marL="914400" lvl="2" indent="0">
              <a:buNone/>
            </a:pPr>
            <a:r>
              <a:rPr lang="en-US" altLang="zh-CN" baseline="30000" dirty="0"/>
              <a:t> </a:t>
            </a:r>
            <a:r>
              <a:rPr lang="en-US" altLang="zh-CN" baseline="30000" dirty="0" smtClean="0"/>
              <a:t>                              </a:t>
            </a:r>
            <a:r>
              <a:rPr lang="en-US" altLang="zh-CN" dirty="0" smtClean="0"/>
              <a:t>=8+0+2+1+0.5+0+0.125=11.625(10)</a:t>
            </a:r>
            <a:endParaRPr lang="zh-CN" altLang="en-US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55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十进制小数转换为二进制数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整数部分换算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取余，余数倒排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小数部分换算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取整，小数部分继续乘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直到</a:t>
            </a:r>
            <a:r>
              <a:rPr lang="zh-CN" altLang="en-US" dirty="0" smtClean="0">
                <a:solidFill>
                  <a:srgbClr val="FF0000"/>
                </a:solidFill>
              </a:rPr>
              <a:t>小数部分为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达到指定的精度</a:t>
            </a:r>
            <a:r>
              <a:rPr lang="zh-CN" altLang="en-US" dirty="0" smtClean="0"/>
              <a:t>为止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十进制小数转换为二进制多数情况下得到近似数</a:t>
            </a:r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77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9077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十进制转换为</a:t>
            </a:r>
            <a:r>
              <a:rPr lang="zh-CN" altLang="en-US" dirty="0" smtClean="0"/>
              <a:t>二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</a:t>
            </a:r>
            <a:r>
              <a:rPr lang="en-US" altLang="zh-CN" dirty="0"/>
              <a:t>2</a:t>
            </a:r>
            <a:r>
              <a:rPr lang="zh-CN" altLang="en-US" dirty="0" smtClean="0"/>
              <a:t>取余</a:t>
            </a:r>
            <a:r>
              <a:rPr lang="zh-CN" altLang="en-US" dirty="0" smtClean="0"/>
              <a:t>，倒排余数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440888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13" y="3504393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513" y="3866343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6" y="34472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26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1" y="2947175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135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389" y="3875868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110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583" y="4233058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14744" y="3018612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447" y="2383807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6734" y="2383807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6588" y="42219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57912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936313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23317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4688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9453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4694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9459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247009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2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十进制小数转换为二进制数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0.6875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0.1011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2"/>
            <a:r>
              <a:rPr lang="en-US" altLang="zh-CN" dirty="0" smtClean="0"/>
              <a:t>0.6875*2=1.3750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 </a:t>
            </a:r>
          </a:p>
          <a:p>
            <a:pPr lvl="2"/>
            <a:r>
              <a:rPr lang="en-US" altLang="zh-CN" dirty="0" smtClean="0"/>
              <a:t>0.375 *2=0.75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 </a:t>
            </a:r>
          </a:p>
          <a:p>
            <a:pPr lvl="2"/>
            <a:r>
              <a:rPr lang="en-US" altLang="zh-CN" dirty="0" smtClean="0"/>
              <a:t>0.75 *2=1.5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 </a:t>
            </a:r>
          </a:p>
          <a:p>
            <a:pPr lvl="2"/>
            <a:r>
              <a:rPr lang="en-US" altLang="zh-CN" dirty="0" smtClean="0"/>
              <a:t>0.5 *2=1.0 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0.33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=0.0101……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0.33*2=0.66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0.66*2=1.32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0.32*2=0.64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0.64*2=1.28</a:t>
            </a:r>
            <a:r>
              <a:rPr lang="zh-CN" altLang="en-US" dirty="0" smtClean="0"/>
              <a:t>取个位数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，取小数部分</a:t>
            </a:r>
            <a:r>
              <a:rPr lang="en-US" altLang="zh-CN" dirty="0" smtClean="0"/>
              <a:t>0.28</a:t>
            </a:r>
            <a:r>
              <a:rPr lang="zh-CN" altLang="en-US" dirty="0" smtClean="0"/>
              <a:t>继续计算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2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88892"/>
          </a:xfrm>
        </p:spPr>
        <p:txBody>
          <a:bodyPr/>
          <a:lstStyle/>
          <a:p>
            <a:r>
              <a:rPr lang="zh-CN" altLang="en-US" dirty="0" smtClean="0"/>
              <a:t>每个八进制数位只能是数字：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从右往左依次为：8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>
                <a:ea typeface="楷体_GB2312" pitchFamily="49" charset="-122"/>
              </a:rPr>
              <a:t>表示方法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1011(8)</a:t>
            </a:r>
          </a:p>
          <a:p>
            <a:pPr lvl="2"/>
            <a:r>
              <a:rPr lang="zh-CN" altLang="en-US" dirty="0" smtClean="0"/>
              <a:t>1011（8） = 1×8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+ 0×8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+ 1×8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+ 1×8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512 + 0 + 8 + 1 = 521（10）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19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教学用书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2475607"/>
          </a:xfrm>
        </p:spPr>
        <p:txBody>
          <a:bodyPr/>
          <a:lstStyle/>
          <a:p>
            <a:r>
              <a:rPr kumimoji="1" lang="zh-CN" altLang="en-US" dirty="0"/>
              <a:t>教材</a:t>
            </a:r>
          </a:p>
          <a:p>
            <a:pPr lvl="1"/>
            <a:r>
              <a:rPr kumimoji="1" lang="en-US" altLang="zh-CN" dirty="0" smtClean="0"/>
              <a:t>《C</a:t>
            </a:r>
            <a:r>
              <a:rPr kumimoji="1" lang="en-US" altLang="zh-CN" dirty="0"/>
              <a:t>++</a:t>
            </a:r>
            <a:r>
              <a:rPr kumimoji="1" lang="zh-CN" altLang="en-US" dirty="0"/>
              <a:t>程序设计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（第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版），刘璟编著</a:t>
            </a:r>
            <a:r>
              <a:rPr kumimoji="1" lang="zh-CN" altLang="en-US" dirty="0"/>
              <a:t>，高等教育出版社</a:t>
            </a:r>
          </a:p>
          <a:p>
            <a:pPr lvl="1"/>
            <a:r>
              <a:rPr kumimoji="1" lang="en-US" altLang="zh-CN" dirty="0"/>
              <a:t>《</a:t>
            </a:r>
            <a:r>
              <a:rPr kumimoji="1" lang="zh-CN" altLang="en-US" dirty="0"/>
              <a:t>高级语言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程序设计实验指导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，周玉龙编著，高等教育出版社</a:t>
            </a:r>
          </a:p>
          <a:p>
            <a:endParaRPr kumimoji="1" lang="zh-CN" altLang="en-US" dirty="0"/>
          </a:p>
        </p:txBody>
      </p:sp>
      <p:pic>
        <p:nvPicPr>
          <p:cNvPr id="6" name="图片 5" descr="51Y3GtgGn-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789040"/>
            <a:ext cx="2786082" cy="2786082"/>
          </a:xfrm>
          <a:prstGeom prst="rect">
            <a:avLst/>
          </a:prstGeom>
        </p:spPr>
      </p:pic>
      <p:pic>
        <p:nvPicPr>
          <p:cNvPr id="7" name="图片 6" descr="rBEQWVFIMQEIAAAAAAGFllldevQAACZ7AEA1KgAAYWu9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14" y="3744416"/>
            <a:ext cx="2844785" cy="2852936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04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lang="zh-CN" altLang="en-US" dirty="0" smtClean="0"/>
              <a:t>每个十六进制数位只能够出现：0、1、2、…、9、</a:t>
            </a:r>
            <a:r>
              <a:rPr lang="en-US" altLang="zh-CN" dirty="0" smtClean="0"/>
              <a:t>A、B、C、D、E、F。</a:t>
            </a:r>
          </a:p>
          <a:p>
            <a:r>
              <a:rPr lang="zh-CN" altLang="en-US" dirty="0" smtClean="0"/>
              <a:t>逢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每位的权（</a:t>
            </a:r>
            <a:r>
              <a:rPr lang="en-US" altLang="zh-CN" dirty="0" smtClean="0"/>
              <a:t>weight）</a:t>
            </a:r>
            <a:r>
              <a:rPr lang="zh-CN" altLang="en-US" dirty="0" smtClean="0"/>
              <a:t>从右往左依次为：16</a:t>
            </a:r>
            <a:r>
              <a:rPr lang="en-US" altLang="zh-CN" baseline="30000" dirty="0" err="1" smtClean="0"/>
              <a:t>n</a:t>
            </a:r>
            <a:r>
              <a:rPr lang="en-US" altLang="zh-CN" dirty="0" err="1" smtClean="0"/>
              <a:t>（n</a:t>
            </a:r>
            <a:r>
              <a:rPr lang="en-US" altLang="zh-CN" dirty="0" smtClean="0"/>
              <a:t> = 0，1，2，3 … ）。</a:t>
            </a:r>
          </a:p>
          <a:p>
            <a:r>
              <a:rPr lang="zh-CN" altLang="en-US" dirty="0" smtClean="0"/>
              <a:t>表示方法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 smtClean="0"/>
              <a:t>1011（16） = 1×16</a:t>
            </a:r>
            <a:r>
              <a:rPr lang="zh-CN" altLang="en-US" baseline="30000" dirty="0" smtClean="0"/>
              <a:t>3</a:t>
            </a:r>
            <a:r>
              <a:rPr lang="zh-CN" altLang="en-US" dirty="0" smtClean="0"/>
              <a:t> + 0×16</a:t>
            </a:r>
            <a:r>
              <a:rPr lang="zh-CN" altLang="en-US" baseline="30000" dirty="0" smtClean="0"/>
              <a:t>2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1</a:t>
            </a:r>
            <a:r>
              <a:rPr lang="zh-CN" altLang="en-US" dirty="0" smtClean="0"/>
              <a:t> + 1×16</a:t>
            </a:r>
            <a:r>
              <a:rPr lang="zh-CN" altLang="en-US" baseline="30000" dirty="0" smtClean="0"/>
              <a:t>0</a:t>
            </a:r>
            <a:r>
              <a:rPr lang="zh-CN" altLang="en-US" dirty="0" smtClean="0"/>
              <a:t> = 4096 + 0 + 16 + 1 = 4113（10）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54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38" y="1984375"/>
            <a:ext cx="1643050" cy="4035425"/>
            <a:chOff x="528" y="1058"/>
            <a:chExt cx="1680" cy="31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29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1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3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41" name="Text Box 17"/>
          <p:cNvSpPr txBox="1">
            <a:spLocks noChangeArrowheads="1"/>
          </p:cNvSpPr>
          <p:nvPr/>
        </p:nvSpPr>
        <p:spPr bwMode="gray">
          <a:xfrm>
            <a:off x="1589298" y="2076450"/>
            <a:ext cx="553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10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gray">
          <a:xfrm>
            <a:off x="1147737" y="2746375"/>
            <a:ext cx="155771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57463" y="1984375"/>
            <a:ext cx="1714512" cy="4035425"/>
            <a:chOff x="528" y="1058"/>
            <a:chExt cx="1680" cy="312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45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52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3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7" name="Text Box 33"/>
          <p:cNvSpPr txBox="1">
            <a:spLocks noChangeArrowheads="1"/>
          </p:cNvSpPr>
          <p:nvPr/>
        </p:nvSpPr>
        <p:spPr bwMode="gray">
          <a:xfrm>
            <a:off x="3571843" y="2076450"/>
            <a:ext cx="27969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gray">
          <a:xfrm>
            <a:off x="2933662" y="2746375"/>
            <a:ext cx="162546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714851" y="1984375"/>
            <a:ext cx="1704995" cy="4035425"/>
            <a:chOff x="528" y="1058"/>
            <a:chExt cx="1680" cy="3125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61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68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73" name="Text Box 49"/>
          <p:cNvSpPr txBox="1">
            <a:spLocks noChangeArrowheads="1"/>
          </p:cNvSpPr>
          <p:nvPr/>
        </p:nvSpPr>
        <p:spPr bwMode="gray">
          <a:xfrm>
            <a:off x="5429231" y="2076450"/>
            <a:ext cx="278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8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gray">
          <a:xfrm>
            <a:off x="4791050" y="2746375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6500801" y="1965343"/>
            <a:ext cx="1704995" cy="4035425"/>
            <a:chOff x="528" y="1058"/>
            <a:chExt cx="1680" cy="3125"/>
          </a:xfrm>
        </p:grpSpPr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9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4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49"/>
          <p:cNvSpPr txBox="1">
            <a:spLocks noChangeArrowheads="1"/>
          </p:cNvSpPr>
          <p:nvPr/>
        </p:nvSpPr>
        <p:spPr bwMode="gray">
          <a:xfrm>
            <a:off x="7072305" y="2043106"/>
            <a:ext cx="54611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000000"/>
                </a:solidFill>
                <a:ea typeface="宋体" pitchFamily="2" charset="-122"/>
              </a:rPr>
              <a:t>16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6577000" y="2727343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95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9077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十进制转换为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对整数，</a:t>
            </a:r>
            <a:r>
              <a:rPr lang="zh-CN" altLang="en-US" dirty="0" smtClean="0"/>
              <a:t>除</a:t>
            </a:r>
            <a:r>
              <a:rPr lang="zh-CN" altLang="en-US" dirty="0" smtClean="0"/>
              <a:t>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取余，倒排余数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对小数部分，乘以</a:t>
            </a:r>
            <a:r>
              <a:rPr lang="en-US" altLang="zh-CN" dirty="0"/>
              <a:t>R</a:t>
            </a:r>
            <a:r>
              <a:rPr lang="zh-CN" altLang="en-US" dirty="0" smtClean="0"/>
              <a:t>取整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440888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13" y="3504393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513" y="3866343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6" y="34472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26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1" y="2947175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135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389" y="3875868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110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583" y="4233058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14744" y="3018612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447" y="2383807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6734" y="2383807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6588" y="42219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57912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936313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23317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4688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9453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4694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9459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247009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429256" y="2319263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140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 8C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500694" y="2947174"/>
            <a:ext cx="3095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47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二进制转换为十进制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按“权”展开，累加求和</a:t>
            </a:r>
            <a:endParaRPr lang="en-US" altLang="zh-CN" dirty="0" smtClean="0"/>
          </a:p>
          <a:p>
            <a:r>
              <a:rPr lang="zh-CN" altLang="en-US" dirty="0" smtClean="0"/>
              <a:t>二进制转换为八进制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从小数点位置，整数向左，小数向右，每三位二进制数为一组，不足三位补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1001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=&gt;(001)(001)</a:t>
            </a:r>
          </a:p>
          <a:p>
            <a:pPr lvl="1"/>
            <a:r>
              <a:rPr lang="zh-CN" altLang="en-US" dirty="0" smtClean="0"/>
              <a:t>将每组三位二进制数转换为相应的八进制数并按顺序排列在一起</a:t>
            </a:r>
          </a:p>
          <a:p>
            <a:pPr lvl="2"/>
            <a:r>
              <a:rPr lang="zh-CN" altLang="en-US" dirty="0" smtClean="0"/>
              <a:t>101010111（2）=&gt; (101)(010)(111) =&gt; 527（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11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二进制与八进制数对照表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89696"/>
              </p:ext>
            </p:extLst>
          </p:nvPr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8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二进制转换为十六进制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从小数点位置，整数向左，小数向右，每四位二进制数为一组，不足四位补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10010(2) =&gt;(0001)(0010)</a:t>
            </a:r>
          </a:p>
          <a:p>
            <a:pPr lvl="1"/>
            <a:r>
              <a:rPr lang="zh-CN" altLang="en-US" dirty="0" smtClean="0"/>
              <a:t>将每组四位二进制数转换为相应的十六进制数并按顺序排列在一起</a:t>
            </a:r>
          </a:p>
          <a:p>
            <a:pPr lvl="2"/>
            <a:r>
              <a:rPr lang="zh-CN" altLang="en-US" dirty="0" smtClean="0"/>
              <a:t>100111110010(2) =&gt;(1001)(1111)(0010) =&gt;9</a:t>
            </a:r>
            <a:r>
              <a:rPr lang="en-US" altLang="zh-CN" dirty="0" smtClean="0"/>
              <a:t>F2(16)</a:t>
            </a:r>
          </a:p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94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二进制与十六进制数对照表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34044"/>
              </p:ext>
            </p:extLst>
          </p:nvPr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3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八进制转换二进制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一位化三位，按序连一起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527</a:t>
            </a:r>
            <a:r>
              <a:rPr lang="en-US" altLang="zh-CN" dirty="0" smtClean="0"/>
              <a:t>(</a:t>
            </a:r>
            <a:r>
              <a:rPr lang="zh-CN" altLang="en-US" dirty="0" smtClean="0"/>
              <a:t>8</a:t>
            </a:r>
            <a:r>
              <a:rPr lang="en-US" altLang="zh-CN" dirty="0" smtClean="0"/>
              <a:t>)</a:t>
            </a:r>
            <a:r>
              <a:rPr lang="zh-CN" altLang="en-US" dirty="0" smtClean="0"/>
              <a:t>=&gt; (101)(010)(111) =&gt; 101010111</a:t>
            </a:r>
            <a:r>
              <a:rPr lang="en-US" altLang="zh-CN" dirty="0" smtClean="0"/>
              <a:t>(</a:t>
            </a:r>
            <a:r>
              <a:rPr lang="zh-CN" altLang="en-US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十六进制转换二进制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一位化四位，按序连一起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9</a:t>
            </a:r>
            <a:r>
              <a:rPr lang="en-US" altLang="zh-CN" dirty="0" smtClean="0"/>
              <a:t>F2(16) =&gt;(1001)(1111)(0010) =&gt;100111110010(2)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29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八进制转换十六进制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先转换成十进制，再转换为十六进制</a:t>
            </a:r>
            <a:endParaRPr lang="en-US" altLang="zh-CN" dirty="0"/>
          </a:p>
          <a:p>
            <a:r>
              <a:rPr lang="zh-CN" altLang="en-US" dirty="0"/>
              <a:t>十六进制转换八进制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先转换成十进制，再转换为八进制</a:t>
            </a:r>
          </a:p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91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带符号数的表示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将一个数在机器中的表现形式，即编码称为机器数</a:t>
            </a:r>
            <a:endParaRPr lang="en-US" altLang="zh-CN" dirty="0" smtClean="0"/>
          </a:p>
          <a:p>
            <a:r>
              <a:rPr lang="zh-CN" altLang="en-US" dirty="0" smtClean="0"/>
              <a:t>真值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将数本身称为真值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常用的机器数有三种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08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教学用书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41425"/>
            <a:ext cx="8136904" cy="2475607"/>
          </a:xfrm>
        </p:spPr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  <a:p>
            <a:pPr lvl="1"/>
            <a:r>
              <a:rPr kumimoji="1" lang="zh-CN" altLang="en-US" sz="2400" dirty="0"/>
              <a:t>清华大学出版社，</a:t>
            </a:r>
            <a:r>
              <a:rPr kumimoji="1" lang="en-US" altLang="zh-CN" sz="2400" dirty="0"/>
              <a:t>《C++</a:t>
            </a:r>
            <a:r>
              <a:rPr kumimoji="1" lang="zh-CN" altLang="en-US" sz="2400" dirty="0"/>
              <a:t>程序设计教程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，钱能 主编</a:t>
            </a:r>
          </a:p>
          <a:p>
            <a:pPr lvl="1"/>
            <a:r>
              <a:rPr kumimoji="1" lang="zh-CN" altLang="en-US" sz="2400" dirty="0"/>
              <a:t>清华大学出版社，</a:t>
            </a:r>
            <a:r>
              <a:rPr kumimoji="1" lang="en-US" altLang="zh-CN" sz="2400" dirty="0"/>
              <a:t>《C++</a:t>
            </a:r>
            <a:r>
              <a:rPr kumimoji="1" lang="zh-CN" altLang="en-US" sz="2400" dirty="0"/>
              <a:t>程序设计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，谭浩强编著</a:t>
            </a:r>
          </a:p>
          <a:p>
            <a:pPr lvl="1"/>
            <a:r>
              <a:rPr kumimoji="1" lang="zh-CN" altLang="en-US" sz="2400" dirty="0"/>
              <a:t>机械工业出版社，</a:t>
            </a:r>
            <a:r>
              <a:rPr kumimoji="1" lang="en-US" altLang="zh-CN" sz="2400" dirty="0"/>
              <a:t>《</a:t>
            </a:r>
            <a:r>
              <a:rPr kumimoji="1" lang="zh-CN" altLang="en-US" sz="2400" dirty="0"/>
              <a:t>深入理解</a:t>
            </a:r>
            <a:r>
              <a:rPr kumimoji="1" lang="en-US" altLang="zh-CN" sz="2400" dirty="0"/>
              <a:t>C++11》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Michael Wong</a:t>
            </a:r>
            <a:r>
              <a:rPr kumimoji="1" lang="zh-CN" altLang="en-US" sz="2400" dirty="0"/>
              <a:t>等著</a:t>
            </a:r>
          </a:p>
          <a:p>
            <a:pPr lvl="1"/>
            <a:r>
              <a:rPr kumimoji="1" lang="zh-CN" altLang="en-US" sz="2400" dirty="0"/>
              <a:t>机械工业出版社，</a:t>
            </a:r>
            <a:r>
              <a:rPr kumimoji="1" lang="en-US" altLang="zh-CN" sz="2400" dirty="0"/>
              <a:t>《The C++ Programming Language, Special Edition 》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Bjarne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Stroustrup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编著，</a:t>
            </a:r>
            <a:r>
              <a:rPr kumimoji="1" lang="zh-CN" altLang="en-US" sz="2400" dirty="0" smtClean="0"/>
              <a:t>裘宗燕译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电子工业出版社，</a:t>
            </a:r>
            <a:r>
              <a:rPr kumimoji="1" lang="en-US" altLang="zh-CN" sz="2400" dirty="0"/>
              <a:t>《C++ Primer </a:t>
            </a:r>
            <a:r>
              <a:rPr kumimoji="1" lang="zh-CN" altLang="en-US" sz="2400" dirty="0"/>
              <a:t>中文版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 </a:t>
            </a:r>
            <a:r>
              <a:rPr kumimoji="1" lang="en-US" altLang="zh-CN" sz="2400" dirty="0" err="1"/>
              <a:t>S.B.Lippman,J.Lajoie</a:t>
            </a:r>
            <a:r>
              <a:rPr kumimoji="1" lang="zh-CN" altLang="en-US" sz="2400" dirty="0"/>
              <a:t>编著，王刚、杨巨峰译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81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用一个二进制位表示符号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对正数，该位取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；对负数，该对取</a:t>
            </a:r>
            <a:r>
              <a:rPr kumimoji="1" lang="en-US" altLang="zh-CN" dirty="0" smtClean="0"/>
              <a:t>1</a:t>
            </a:r>
          </a:p>
          <a:p>
            <a:pPr lvl="1"/>
            <a:r>
              <a:rPr kumimoji="1" lang="zh-CN" altLang="en-US" dirty="0" smtClean="0"/>
              <a:t>数值部分保持数的原有形式（高位补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X=+1001010,Y=-1001010,Z=-1110</a:t>
            </a:r>
          </a:p>
          <a:p>
            <a:r>
              <a:rPr kumimoji="1" lang="zh-CN" altLang="en-US" dirty="0" smtClean="0"/>
              <a:t>当原码为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位时，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Y</a:t>
            </a:r>
            <a:r>
              <a:rPr kumimoji="1" lang="en-US" altLang="en-US" dirty="0" err="1" smtClean="0"/>
              <a:t>和Z的原码分别是</a:t>
            </a:r>
            <a:endParaRPr kumimoji="1" lang="en-US" altLang="en-US" dirty="0" smtClean="0"/>
          </a:p>
          <a:p>
            <a:pPr lvl="1"/>
            <a:r>
              <a:rPr kumimoji="1" lang="en-US" altLang="zh-CN" dirty="0" smtClean="0"/>
              <a:t>[X]</a:t>
            </a:r>
            <a:r>
              <a:rPr kumimoji="1" lang="zh-CN" altLang="en-US" baseline="-25000" dirty="0" smtClean="0"/>
              <a:t>原</a:t>
            </a:r>
            <a:r>
              <a:rPr kumimoji="1" lang="en-US" altLang="zh-CN" dirty="0" smtClean="0"/>
              <a:t>=</a:t>
            </a:r>
            <a:r>
              <a:rPr kumimoji="1" lang="en-US" altLang="zh-CN" u="sng" dirty="0" smtClean="0"/>
              <a:t>0</a:t>
            </a:r>
            <a:r>
              <a:rPr kumimoji="1" lang="en-US" altLang="zh-CN" dirty="0" smtClean="0"/>
              <a:t>1001010</a:t>
            </a:r>
          </a:p>
          <a:p>
            <a:pPr lvl="1"/>
            <a:r>
              <a:rPr kumimoji="1" lang="en-US" altLang="zh-CN" dirty="0" smtClean="0"/>
              <a:t>[Y]</a:t>
            </a:r>
            <a:r>
              <a:rPr kumimoji="1" lang="zh-CN" altLang="en-US" baseline="-25000" dirty="0"/>
              <a:t>原</a:t>
            </a:r>
            <a:r>
              <a:rPr kumimoji="1" lang="en-US" altLang="zh-CN" dirty="0" smtClean="0"/>
              <a:t>=</a:t>
            </a:r>
            <a:r>
              <a:rPr kumimoji="1" lang="en-US" altLang="zh-CN" u="sng" dirty="0" smtClean="0"/>
              <a:t>1</a:t>
            </a:r>
            <a:r>
              <a:rPr kumimoji="1" lang="en-US" altLang="zh-CN" dirty="0" smtClean="0"/>
              <a:t>1001010</a:t>
            </a:r>
          </a:p>
          <a:p>
            <a:pPr lvl="1"/>
            <a:r>
              <a:rPr kumimoji="1" lang="en-US" altLang="zh-CN" dirty="0" smtClean="0"/>
              <a:t>[Z]</a:t>
            </a:r>
            <a:r>
              <a:rPr kumimoji="1" lang="zh-CN" altLang="en-US" baseline="-25000" dirty="0"/>
              <a:t>原</a:t>
            </a:r>
            <a:r>
              <a:rPr kumimoji="1" lang="en-US" altLang="zh-CN" dirty="0" smtClean="0"/>
              <a:t>=</a:t>
            </a:r>
            <a:r>
              <a:rPr kumimoji="1" lang="en-US" altLang="zh-CN" u="sng" dirty="0" smtClean="0"/>
              <a:t>1</a:t>
            </a:r>
            <a:r>
              <a:rPr kumimoji="1" lang="en-US" altLang="zh-CN" dirty="0" smtClean="0"/>
              <a:t>0001110</a:t>
            </a:r>
            <a:endParaRPr kumimoji="1" lang="en-US" altLang="zh-CN" dirty="0"/>
          </a:p>
          <a:p>
            <a:r>
              <a:rPr kumimoji="1" lang="zh-CN" altLang="en-US" dirty="0" smtClean="0"/>
              <a:t>其中最高位为符号位</a:t>
            </a:r>
            <a:endParaRPr kumimoji="1" lang="en-US" altLang="zh-CN" dirty="0"/>
          </a:p>
          <a:p>
            <a:pPr lvl="1"/>
            <a:endParaRPr kumimoji="1" lang="zh-CN" altLang="en-US" u="sn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737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补码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712968" cy="5248275"/>
          </a:xfrm>
        </p:spPr>
        <p:txBody>
          <a:bodyPr/>
          <a:lstStyle/>
          <a:p>
            <a:r>
              <a:rPr kumimoji="1" lang="zh-CN" altLang="en-US" dirty="0" smtClean="0"/>
              <a:t>所有运算中，加减运算占到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以上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例：指针式钟表，现时针指向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点，要使其指向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有两种方法</a:t>
            </a:r>
            <a:r>
              <a:rPr kumimoji="1" lang="en-US" altLang="en-US" dirty="0" smtClean="0">
                <a:sym typeface="Wingdings"/>
              </a:rPr>
              <a:t>：1)正拨7格，2)反拨5格钟表看成计算器，</a:t>
            </a:r>
            <a:r>
              <a:rPr kumimoji="1" lang="zh-CN" altLang="en-US" dirty="0" smtClean="0">
                <a:sym typeface="Wingdings"/>
              </a:rPr>
              <a:t>正拨看成加运算，反拨看成减运算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zh-CN" altLang="en-US" dirty="0" smtClean="0">
                <a:sym typeface="Wingdings"/>
              </a:rPr>
              <a:t>则</a:t>
            </a:r>
            <a:r>
              <a:rPr kumimoji="1" lang="en-US" altLang="zh-CN" dirty="0" smtClean="0">
                <a:sym typeface="Wingdings"/>
              </a:rPr>
              <a:t>11-5=11+7</a:t>
            </a:r>
            <a:r>
              <a:rPr kumimoji="1" lang="zh-CN" altLang="en-US" dirty="0" smtClean="0">
                <a:sym typeface="Wingdings"/>
              </a:rPr>
              <a:t>，即</a:t>
            </a:r>
            <a:r>
              <a:rPr kumimoji="1" lang="en-US" altLang="zh-CN" dirty="0" smtClean="0">
                <a:sym typeface="Wingdings"/>
              </a:rPr>
              <a:t>11+(-5)=11+7</a:t>
            </a:r>
          </a:p>
          <a:p>
            <a:pPr lvl="2"/>
            <a:r>
              <a:rPr kumimoji="1" lang="zh-CN" altLang="en-US" dirty="0" smtClean="0">
                <a:sym typeface="Wingdings"/>
              </a:rPr>
              <a:t>因为</a:t>
            </a:r>
            <a:r>
              <a:rPr kumimoji="1" lang="en-US" altLang="zh-CN" dirty="0" smtClean="0">
                <a:sym typeface="Wingdings"/>
              </a:rPr>
              <a:t>11+7=12+6</a:t>
            </a:r>
            <a:r>
              <a:rPr kumimoji="1" lang="zh-CN" altLang="en-US" dirty="0" smtClean="0">
                <a:sym typeface="Wingdings"/>
              </a:rPr>
              <a:t>，</a:t>
            </a:r>
            <a:r>
              <a:rPr kumimoji="1" lang="en-US" altLang="zh-CN" dirty="0" smtClean="0">
                <a:sym typeface="Wingdings"/>
              </a:rPr>
              <a:t>12</a:t>
            </a:r>
            <a:r>
              <a:rPr kumimoji="1" lang="zh-CN" altLang="en-US" dirty="0" smtClean="0">
                <a:sym typeface="Wingdings"/>
              </a:rPr>
              <a:t>相当于</a:t>
            </a:r>
            <a:r>
              <a:rPr kumimoji="1" lang="en-US" altLang="zh-CN" dirty="0" smtClean="0">
                <a:sym typeface="Wingdings"/>
              </a:rPr>
              <a:t>0</a:t>
            </a:r>
            <a:r>
              <a:rPr kumimoji="1" lang="zh-CN" altLang="en-US" dirty="0" smtClean="0">
                <a:sym typeface="Wingdings"/>
              </a:rPr>
              <a:t>，超过</a:t>
            </a:r>
            <a:r>
              <a:rPr kumimoji="1" lang="en-US" altLang="zh-CN" dirty="0" smtClean="0">
                <a:sym typeface="Wingdings"/>
              </a:rPr>
              <a:t>12</a:t>
            </a:r>
            <a:r>
              <a:rPr kumimoji="1" lang="zh-CN" altLang="en-US" dirty="0" smtClean="0">
                <a:sym typeface="Wingdings"/>
              </a:rPr>
              <a:t>，</a:t>
            </a:r>
            <a:r>
              <a:rPr kumimoji="1" lang="en-US" altLang="zh-CN" dirty="0" smtClean="0">
                <a:sym typeface="Wingdings"/>
              </a:rPr>
              <a:t>12</a:t>
            </a:r>
            <a:r>
              <a:rPr kumimoji="1" lang="zh-CN" altLang="en-US" dirty="0" smtClean="0">
                <a:sym typeface="Wingdings"/>
              </a:rPr>
              <a:t>丢失</a:t>
            </a:r>
            <a:endParaRPr kumimoji="1" lang="en-US" altLang="zh-CN" dirty="0" smtClean="0">
              <a:sym typeface="Wingdings"/>
            </a:endParaRPr>
          </a:p>
          <a:p>
            <a:pPr lvl="2"/>
            <a:r>
              <a:rPr kumimoji="1" lang="en-US" altLang="en-US" dirty="0" smtClean="0">
                <a:sym typeface="Wingdings"/>
              </a:rPr>
              <a:t>按模运算，钟表的模为12，除以模求余数，mod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1869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补码的引入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024" y="1241425"/>
            <a:ext cx="8820472" cy="5248275"/>
          </a:xfrm>
        </p:spPr>
        <p:txBody>
          <a:bodyPr/>
          <a:lstStyle/>
          <a:p>
            <a:r>
              <a:rPr kumimoji="1" lang="zh-CN" altLang="en-US" dirty="0"/>
              <a:t>例：字节型数据为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位，模为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8</a:t>
            </a:r>
            <a:r>
              <a:rPr kumimoji="1" lang="en-US" altLang="zh-CN" dirty="0"/>
              <a:t>=256</a:t>
            </a:r>
          </a:p>
          <a:p>
            <a:pPr lvl="1"/>
            <a:r>
              <a:rPr kumimoji="1" lang="zh-CN" altLang="en-US" dirty="0"/>
              <a:t>要将</a:t>
            </a:r>
            <a:r>
              <a:rPr kumimoji="1" lang="en-US" altLang="zh-CN" dirty="0"/>
              <a:t>+0001111(15)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-0001100(-12)</a:t>
            </a:r>
            <a:r>
              <a:rPr kumimoji="1" lang="zh-CN" altLang="en-US" dirty="0"/>
              <a:t>相加，等</a:t>
            </a:r>
            <a:r>
              <a:rPr kumimoji="1" lang="zh-CN" altLang="en-US" dirty="0" smtClean="0"/>
              <a:t>同</a:t>
            </a:r>
            <a:r>
              <a:rPr kumimoji="1" lang="en-US" altLang="zh-CN" dirty="0" smtClean="0"/>
              <a:t>，</a:t>
            </a:r>
            <a:r>
              <a:rPr kumimoji="1" lang="zh-CN" altLang="en-US" dirty="0"/>
              <a:t>先将</a:t>
            </a:r>
            <a:r>
              <a:rPr kumimoji="1" lang="en-US" altLang="zh-CN" dirty="0"/>
              <a:t>-0001100</a:t>
            </a:r>
            <a:r>
              <a:rPr kumimoji="1" lang="zh-CN" altLang="en-US" dirty="0"/>
              <a:t>与模</a:t>
            </a:r>
            <a:r>
              <a:rPr kumimoji="1" lang="en-US" altLang="zh-CN" dirty="0"/>
              <a:t>100000000(256)</a:t>
            </a:r>
            <a:r>
              <a:rPr kumimoji="1" lang="zh-CN" altLang="en-US" dirty="0"/>
              <a:t>相加，得</a:t>
            </a:r>
            <a:r>
              <a:rPr kumimoji="1" lang="en-US" altLang="zh-CN" dirty="0"/>
              <a:t>11110100(-12+256=</a:t>
            </a:r>
            <a:r>
              <a:rPr kumimoji="1" lang="en-US" altLang="zh-CN" dirty="0" smtClean="0"/>
              <a:t>244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，再拿原被加数</a:t>
            </a:r>
            <a:r>
              <a:rPr kumimoji="1" lang="en-US" altLang="zh-CN" dirty="0" smtClean="0"/>
              <a:t>000111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11110100</a:t>
            </a:r>
            <a:r>
              <a:rPr kumimoji="1" lang="zh-CN" altLang="en-US" dirty="0" smtClean="0"/>
              <a:t>相加，得</a:t>
            </a:r>
            <a:r>
              <a:rPr kumimoji="1" lang="en-US" altLang="zh-CN" dirty="0" smtClean="0"/>
              <a:t>00000011(15+244=256+3=3)</a:t>
            </a:r>
          </a:p>
          <a:p>
            <a:r>
              <a:rPr kumimoji="1" lang="zh-CN" altLang="en-US" dirty="0" smtClean="0"/>
              <a:t>在计算机中，负数加模就可以转化成正数，使正数加负数转化成正数加正数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把一个负数加模的结果称为该负数的补码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定义正数的补码是它本身，符号位取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，和原码相同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3386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补码的求法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对正数，补码同原码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对负数，由定义求补码，需做减法，不方便。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经推导可知，负数的补码等于其原码除符号位外</a:t>
            </a:r>
            <a:r>
              <a:rPr kumimoji="1" lang="zh-CN" altLang="en-US" dirty="0" smtClean="0">
                <a:solidFill>
                  <a:srgbClr val="FF0000"/>
                </a:solidFill>
              </a:rPr>
              <a:t>按位求反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变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变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末位再加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kumimoji="1" lang="zh-CN" altLang="en-US" b="1" dirty="0" smtClean="0">
                <a:solidFill>
                  <a:schemeClr val="tx2"/>
                </a:solidFill>
              </a:rPr>
              <a:t>例：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Y=-0001100</a:t>
            </a:r>
            <a:endParaRPr kumimoji="1" lang="en-US" altLang="zh-CN" b="1" dirty="0">
              <a:solidFill>
                <a:schemeClr val="tx2"/>
              </a:solidFill>
            </a:endParaRPr>
          </a:p>
          <a:p>
            <a:pPr lvl="1"/>
            <a:r>
              <a:rPr kumimoji="1" lang="en-US" altLang="zh-CN" b="1" dirty="0">
                <a:solidFill>
                  <a:schemeClr val="tx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   [Y]</a:t>
            </a:r>
            <a:r>
              <a:rPr kumimoji="1" lang="zh-CN" altLang="en-US" b="1" baseline="-25000" dirty="0" smtClean="0">
                <a:solidFill>
                  <a:schemeClr val="tx2"/>
                </a:solidFill>
              </a:rPr>
              <a:t>原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=</a:t>
            </a:r>
            <a:r>
              <a:rPr kumimoji="1" lang="en-US" altLang="zh-CN" b="1" u="sng" dirty="0" smtClean="0">
                <a:solidFill>
                  <a:schemeClr val="tx2"/>
                </a:solidFill>
              </a:rPr>
              <a:t>1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0001100,</a:t>
            </a:r>
            <a:r>
              <a:rPr kumimoji="1" lang="en-US" altLang="zh-CN" b="1" dirty="0">
                <a:solidFill>
                  <a:schemeClr val="tx2"/>
                </a:solidFill>
              </a:rPr>
              <a:t> 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     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[</a:t>
            </a:r>
            <a:r>
              <a:rPr kumimoji="1" lang="en-US" altLang="zh-CN" b="1" dirty="0">
                <a:solidFill>
                  <a:schemeClr val="tx2"/>
                </a:solidFill>
              </a:rPr>
              <a:t>Y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]</a:t>
            </a:r>
            <a:r>
              <a:rPr kumimoji="1" lang="en-US" altLang="en-US" b="1" baseline="-25000" dirty="0" smtClean="0">
                <a:solidFill>
                  <a:schemeClr val="tx2"/>
                </a:solidFill>
              </a:rPr>
              <a:t>补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=</a:t>
            </a:r>
            <a:r>
              <a:rPr kumimoji="1" lang="en-US" altLang="zh-CN" b="1" u="sng" dirty="0" smtClean="0">
                <a:solidFill>
                  <a:schemeClr val="tx2"/>
                </a:solidFill>
              </a:rPr>
              <a:t>1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1110011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+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=</a:t>
            </a:r>
            <a:r>
              <a:rPr kumimoji="1" lang="en-US" altLang="zh-CN" b="1" u="sng" dirty="0" smtClean="0">
                <a:solidFill>
                  <a:schemeClr val="tx2"/>
                </a:solidFill>
              </a:rPr>
              <a:t>1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1110100</a:t>
            </a:r>
          </a:p>
          <a:p>
            <a:r>
              <a:rPr kumimoji="1" lang="zh-CN" altLang="en-US" dirty="0" smtClean="0"/>
              <a:t>心算求补：从最低位开始至找到的第一个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均不变，符号位不变，这之间的各位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求反</a:t>
            </a:r>
            <a:r>
              <a:rPr kumimoji="1" lang="en-US" altLang="zh-CN" dirty="0" smtClean="0"/>
              <a:t>”</a:t>
            </a:r>
            <a:endParaRPr kumimoji="1"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7925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十进制负数转换为二进制数</a:t>
            </a:r>
          </a:p>
          <a:p>
            <a:pPr lvl="1"/>
            <a:r>
              <a:rPr lang="zh-CN" altLang="en-US" dirty="0" smtClean="0"/>
              <a:t>将十进制负数</a:t>
            </a:r>
            <a:r>
              <a:rPr lang="en-US" altLang="zh-CN" dirty="0" smtClean="0"/>
              <a:t>-22</a:t>
            </a:r>
            <a:r>
              <a:rPr lang="zh-CN" altLang="en-US" dirty="0" smtClean="0"/>
              <a:t>转换为二进制数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22</a:t>
            </a:r>
            <a:r>
              <a:rPr lang="zh-CN" altLang="en-US" dirty="0" smtClean="0"/>
              <a:t>转换为二进制数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00000000 00000000 00000000 00010110</a:t>
            </a:r>
          </a:p>
          <a:p>
            <a:pPr lvl="2"/>
            <a:r>
              <a:rPr lang="zh-CN" altLang="en-US" dirty="0" smtClean="0"/>
              <a:t>补足八位（根据系统中整数存储的位数），按位取反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00000000 00000000 00000000 00010110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11111111 11111111 11111111 11101001</a:t>
            </a:r>
          </a:p>
          <a:p>
            <a:pPr lvl="2"/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</a:p>
          <a:p>
            <a:pPr lvl="3"/>
            <a:r>
              <a:rPr lang="en-US" altLang="zh-CN" dirty="0" smtClean="0"/>
              <a:t>11111111 11111111 11111111 11101001+1</a:t>
            </a:r>
          </a:p>
          <a:p>
            <a:pPr marL="1371600" lvl="3" indent="0">
              <a:buNone/>
            </a:pPr>
            <a:r>
              <a:rPr lang="en-US" altLang="zh-CN" dirty="0" smtClean="0"/>
              <a:t> =</a:t>
            </a:r>
            <a:r>
              <a:rPr lang="en-US" altLang="zh-CN" dirty="0" smtClean="0">
                <a:solidFill>
                  <a:srgbClr val="C00000"/>
                </a:solidFill>
              </a:rPr>
              <a:t>11111111 11111111 11111111 11101010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63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对正数，反码与原码相同，也与补码相同</a:t>
            </a:r>
          </a:p>
          <a:p>
            <a:r>
              <a:rPr kumimoji="1" lang="en-US" altLang="en-US" dirty="0" smtClean="0"/>
              <a:t>对负数，反码等于原码除符号位外，按位取反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[X]</a:t>
            </a:r>
            <a:r>
              <a:rPr kumimoji="1" lang="zh-CN" altLang="en-US" baseline="-25000" dirty="0" smtClean="0"/>
              <a:t>补</a:t>
            </a:r>
            <a:r>
              <a:rPr kumimoji="1" lang="en-US" altLang="zh-CN" dirty="0" smtClean="0"/>
              <a:t>=[X]</a:t>
            </a:r>
            <a:r>
              <a:rPr kumimoji="1" lang="zh-CN" altLang="en-US" baseline="-25000" dirty="0" smtClean="0"/>
              <a:t>反</a:t>
            </a:r>
            <a:r>
              <a:rPr kumimoji="1" lang="en-US" altLang="zh-CN" dirty="0" smtClean="0"/>
              <a:t>+1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利用反码也可使带符号数的加减法转成加法</a:t>
            </a:r>
            <a:r>
              <a:rPr kumimoji="1" lang="zh-CN" altLang="en-US" smtClean="0"/>
              <a:t>，但麻烦一些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0259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计算机内部采用二进制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技术实现简单，计算机是由逻辑电路组成，逻辑电路通常只有两个状态，开关的接通与断开，这两种状态正好可以用“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表示。</a:t>
            </a:r>
          </a:p>
          <a:p>
            <a:pPr lvl="2"/>
            <a:r>
              <a:rPr lang="zh-CN" altLang="en-US" dirty="0" smtClean="0"/>
              <a:t>简化运算规则：两个二进制数和、积运算组合各有三种，运算规则简单，有利于简化计算机内部结构，提高运算速度。</a:t>
            </a:r>
          </a:p>
          <a:p>
            <a:pPr lvl="2"/>
            <a:r>
              <a:rPr lang="zh-CN" altLang="en-US" dirty="0" smtClean="0"/>
              <a:t>适合逻辑运算：逻辑代数是逻辑运算的理论依据，二进制只有两个数码，正好与逻辑代数中的“真”和“假”相吻合。</a:t>
            </a:r>
          </a:p>
          <a:p>
            <a:pPr lvl="2"/>
            <a:r>
              <a:rPr lang="zh-CN" altLang="en-US" dirty="0" smtClean="0"/>
              <a:t>易于进行转换，二进制与十进制数易于转换。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八进制和十六进制是计算机的辅助数进制，用于缩短二进制数的长度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04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使用二进制数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00582" y="3124200"/>
            <a:ext cx="142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ea typeface="宋体" pitchFamily="2" charset="-122"/>
              </a:rPr>
              <a:t>二进制数</a:t>
            </a:r>
            <a:endParaRPr lang="en-US" altLang="zh-CN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指令系统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6275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275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62758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……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8250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8250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82509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……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976" y="20595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存储单元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21309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存储单元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54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个二进制数位（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）为一个字节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个字节可以表示的范围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00000000</a:t>
            </a:r>
            <a:r>
              <a:rPr lang="zh-CN" altLang="en-US" dirty="0" smtClean="0"/>
              <a:t>）至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11111111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字节是计算机中指令和数据的基本存储单元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不同类型的指令使用不同的字节数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不同类型的数据用不同的字节数存储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797152"/>
            <a:ext cx="52094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06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存储器单元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按字节安排</a:t>
            </a:r>
            <a:endParaRPr lang="en-US" altLang="zh-CN" dirty="0" smtClean="0"/>
          </a:p>
          <a:p>
            <a:r>
              <a:rPr lang="zh-CN" altLang="en-US" dirty="0" smtClean="0"/>
              <a:t>存储地址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顺序号，为每个存储器单元指定一个序号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929066"/>
            <a:ext cx="4071966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99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2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860032" y="1196752"/>
            <a:ext cx="3887787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Q&amp;A!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1709</TotalTime>
  <Words>3668</Words>
  <Application>Microsoft Macintosh PowerPoint</Application>
  <PresentationFormat>全屏显示(4:3)</PresentationFormat>
  <Paragraphs>911</Paragraphs>
  <Slides>90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1" baseType="lpstr">
      <vt:lpstr>sample</vt:lpstr>
      <vt:lpstr>高级语言程序设计</vt:lpstr>
      <vt:lpstr>课程简介</vt:lpstr>
      <vt:lpstr>教学指导思想</vt:lpstr>
      <vt:lpstr>教学目标</vt:lpstr>
      <vt:lpstr>教学重点</vt:lpstr>
      <vt:lpstr>课程安排</vt:lpstr>
      <vt:lpstr>教学用书</vt:lpstr>
      <vt:lpstr>教学用书</vt:lpstr>
      <vt:lpstr>绪论</vt:lpstr>
      <vt:lpstr>绪论</vt:lpstr>
      <vt:lpstr>计算机与程序设计</vt:lpstr>
      <vt:lpstr>计算机与程序设计</vt:lpstr>
      <vt:lpstr>计算机与程序设计</vt:lpstr>
      <vt:lpstr>计算机组成</vt:lpstr>
      <vt:lpstr>计算机组成</vt:lpstr>
      <vt:lpstr>计算机组成</vt:lpstr>
      <vt:lpstr>计算机组成</vt:lpstr>
      <vt:lpstr>程序设计</vt:lpstr>
      <vt:lpstr>绪论</vt:lpstr>
      <vt:lpstr>程序设计语言</vt:lpstr>
      <vt:lpstr>机器指令</vt:lpstr>
      <vt:lpstr>机器指令</vt:lpstr>
      <vt:lpstr>机器指令</vt:lpstr>
      <vt:lpstr>低级编程语言</vt:lpstr>
      <vt:lpstr>高级程序设计语言</vt:lpstr>
      <vt:lpstr>高级程序设计语言</vt:lpstr>
      <vt:lpstr>程序设计方法学的发展</vt:lpstr>
      <vt:lpstr>程序设计方法学的发展</vt:lpstr>
      <vt:lpstr>面向对象程序设计阶段</vt:lpstr>
      <vt:lpstr>面向对象程序设计阶段</vt:lpstr>
      <vt:lpstr>面向对象程序设计阶段</vt:lpstr>
      <vt:lpstr>面向对象程序设计阶段</vt:lpstr>
      <vt:lpstr>程序设计的范型</vt:lpstr>
      <vt:lpstr>绪论</vt:lpstr>
      <vt:lpstr>C++语言概述</vt:lpstr>
      <vt:lpstr>C++语言概述</vt:lpstr>
      <vt:lpstr>C++语言概述</vt:lpstr>
      <vt:lpstr>C++程序简介</vt:lpstr>
      <vt:lpstr>过程型结构</vt:lpstr>
      <vt:lpstr>函数型结构</vt:lpstr>
      <vt:lpstr>面向对象型结构</vt:lpstr>
      <vt:lpstr>C++程序设计的一般步骤</vt:lpstr>
      <vt:lpstr>C++程序设计的一般步骤</vt:lpstr>
      <vt:lpstr>C++程序设计的一般步骤</vt:lpstr>
      <vt:lpstr>程序设计的四个层次</vt:lpstr>
      <vt:lpstr>讲授C++语言的困难</vt:lpstr>
      <vt:lpstr>绪论</vt:lpstr>
      <vt:lpstr>课程简介</vt:lpstr>
      <vt:lpstr>教学指导思想</vt:lpstr>
      <vt:lpstr>教学目标</vt:lpstr>
      <vt:lpstr>教学重点</vt:lpstr>
      <vt:lpstr>课程安排</vt:lpstr>
      <vt:lpstr>教学用书</vt:lpstr>
      <vt:lpstr>教学用书</vt:lpstr>
      <vt:lpstr>教学内容安排 2-1</vt:lpstr>
      <vt:lpstr>教学内容安排 2-1</vt:lpstr>
      <vt:lpstr>教学内容安排 2-2</vt:lpstr>
      <vt:lpstr>教学内容安排 2-2</vt:lpstr>
      <vt:lpstr>主讲教师</vt:lpstr>
      <vt:lpstr>绪论</vt:lpstr>
      <vt:lpstr>数的进制</vt:lpstr>
      <vt:lpstr>十进制回顾</vt:lpstr>
      <vt:lpstr>二进制数</vt:lpstr>
      <vt:lpstr>为什么采用二进制</vt:lpstr>
      <vt:lpstr>二进制数</vt:lpstr>
      <vt:lpstr>数制转换</vt:lpstr>
      <vt:lpstr>数制转换</vt:lpstr>
      <vt:lpstr>数制转换</vt:lpstr>
      <vt:lpstr>八进制数</vt:lpstr>
      <vt:lpstr>十六进制数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带符号数的表示</vt:lpstr>
      <vt:lpstr>原码</vt:lpstr>
      <vt:lpstr>补码</vt:lpstr>
      <vt:lpstr>补码的引入</vt:lpstr>
      <vt:lpstr>补码的求法</vt:lpstr>
      <vt:lpstr>数制转换</vt:lpstr>
      <vt:lpstr>反码</vt:lpstr>
      <vt:lpstr>数制的选择</vt:lpstr>
      <vt:lpstr>使用二进制数</vt:lpstr>
      <vt:lpstr>存储器单元</vt:lpstr>
      <vt:lpstr>存储器单元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Ying Zhang</cp:lastModifiedBy>
  <cp:revision>156</cp:revision>
  <dcterms:created xsi:type="dcterms:W3CDTF">2015-07-19T02:17:45Z</dcterms:created>
  <dcterms:modified xsi:type="dcterms:W3CDTF">2015-10-14T15:15:28Z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