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58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359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 autoAdjust="0"/>
  </p:normalViewPr>
  <p:slideViewPr>
    <p:cSldViewPr>
      <p:cViewPr varScale="1">
        <p:scale>
          <a:sx n="198" d="100"/>
          <a:sy n="198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F4AD7-7AB1-49DF-8F37-BB1E1B8A5EC5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718547-56E4-4663-8BEC-F14392BAF9F4}">
      <dgm:prSet phldrT="[文本]"/>
      <dgm:spPr/>
      <dgm:t>
        <a:bodyPr/>
        <a:lstStyle/>
        <a:p>
          <a:r>
            <a:rPr lang="zh-CN" altLang="en-US" b="1" dirty="0" smtClean="0"/>
            <a:t>创建</a:t>
          </a:r>
          <a:r>
            <a:rPr lang="en-US" altLang="zh-CN" b="1" dirty="0" smtClean="0"/>
            <a:t>C++</a:t>
          </a:r>
          <a:r>
            <a:rPr lang="zh-CN" altLang="en-US" b="1" dirty="0" smtClean="0"/>
            <a:t>程序源文件</a:t>
          </a:r>
          <a:endParaRPr lang="zh-CN" altLang="en-US" b="1" dirty="0"/>
        </a:p>
      </dgm:t>
    </dgm:pt>
    <dgm:pt modelId="{55810120-FCA9-4CAB-946E-DC144186496A}" type="parTrans" cxnId="{B37B4E1F-F133-4116-9333-6855ED7F55A7}">
      <dgm:prSet/>
      <dgm:spPr/>
      <dgm:t>
        <a:bodyPr/>
        <a:lstStyle/>
        <a:p>
          <a:endParaRPr lang="zh-CN" altLang="en-US" b="1"/>
        </a:p>
      </dgm:t>
    </dgm:pt>
    <dgm:pt modelId="{F342D50D-A3EC-49B0-B75E-B7872E108DDE}" type="sibTrans" cxnId="{B37B4E1F-F133-4116-9333-6855ED7F55A7}">
      <dgm:prSet/>
      <dgm:spPr/>
      <dgm:t>
        <a:bodyPr/>
        <a:lstStyle/>
        <a:p>
          <a:endParaRPr lang="zh-CN" altLang="en-US" b="1"/>
        </a:p>
      </dgm:t>
    </dgm:pt>
    <dgm:pt modelId="{E6598B10-DFDD-4E4D-94D8-118403B36491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en-US" altLang="zh-CN" b="1" dirty="0" smtClean="0"/>
            <a:t>C++</a:t>
          </a:r>
          <a:r>
            <a:rPr lang="zh-CN" altLang="en-US" b="1" dirty="0" smtClean="0"/>
            <a:t>程序代码</a:t>
          </a:r>
          <a:endParaRPr lang="zh-CN" altLang="en-US" b="1" dirty="0"/>
        </a:p>
      </dgm:t>
    </dgm:pt>
    <dgm:pt modelId="{D066C4D9-C3FD-401F-AB5F-8C67F122AE8E}" type="parTrans" cxnId="{7C1AA815-6AB4-4B7D-8D4A-A045537274E4}">
      <dgm:prSet/>
      <dgm:spPr/>
      <dgm:t>
        <a:bodyPr/>
        <a:lstStyle/>
        <a:p>
          <a:endParaRPr lang="zh-CN" altLang="en-US" b="1"/>
        </a:p>
      </dgm:t>
    </dgm:pt>
    <dgm:pt modelId="{DE790D94-1192-4D88-93EE-215C269042F9}" type="sibTrans" cxnId="{7C1AA815-6AB4-4B7D-8D4A-A045537274E4}">
      <dgm:prSet/>
      <dgm:spPr/>
      <dgm:t>
        <a:bodyPr/>
        <a:lstStyle/>
        <a:p>
          <a:endParaRPr lang="zh-CN" altLang="en-US" b="1"/>
        </a:p>
      </dgm:t>
    </dgm:pt>
    <dgm:pt modelId="{3D78F417-B9F3-4977-B03D-651367F43BB5}">
      <dgm:prSet phldrT="[文本]"/>
      <dgm:spPr/>
      <dgm:t>
        <a:bodyPr/>
        <a:lstStyle/>
        <a:p>
          <a:r>
            <a:rPr lang="zh-CN" altLang="en-US" b="1" dirty="0" smtClean="0"/>
            <a:t>调试</a:t>
          </a:r>
          <a:endParaRPr lang="zh-CN" altLang="en-US" b="1" dirty="0"/>
        </a:p>
      </dgm:t>
    </dgm:pt>
    <dgm:pt modelId="{23E593D1-8AB5-45E9-9E20-B4C45726AA57}" type="parTrans" cxnId="{B5B1190C-BEDC-45C9-BEB5-17477D149305}">
      <dgm:prSet/>
      <dgm:spPr/>
      <dgm:t>
        <a:bodyPr/>
        <a:lstStyle/>
        <a:p>
          <a:endParaRPr lang="zh-CN" altLang="en-US" b="1"/>
        </a:p>
      </dgm:t>
    </dgm:pt>
    <dgm:pt modelId="{40A84FA4-F9BF-43AE-BB86-B9ADBCF63AB5}" type="sibTrans" cxnId="{B5B1190C-BEDC-45C9-BEB5-17477D149305}">
      <dgm:prSet/>
      <dgm:spPr/>
      <dgm:t>
        <a:bodyPr/>
        <a:lstStyle/>
        <a:p>
          <a:endParaRPr lang="zh-CN" altLang="en-US" b="1"/>
        </a:p>
      </dgm:t>
    </dgm:pt>
    <dgm:pt modelId="{9F963F3B-6BA5-438C-A9B7-5D23A46A4F2A}">
      <dgm:prSet phldrT="[文本]"/>
      <dgm:spPr/>
      <dgm:t>
        <a:bodyPr/>
        <a:lstStyle/>
        <a:p>
          <a:r>
            <a:rPr lang="zh-CN" altLang="en-US" b="1" dirty="0" smtClean="0"/>
            <a:t>编译</a:t>
          </a:r>
          <a:endParaRPr lang="zh-CN" altLang="en-US" b="1" dirty="0"/>
        </a:p>
      </dgm:t>
    </dgm:pt>
    <dgm:pt modelId="{021ABCF6-F68A-41AC-9DD2-1C80204948A2}" type="parTrans" cxnId="{11EAD7FB-F98D-4CDA-A8BB-C5FB465D392E}">
      <dgm:prSet/>
      <dgm:spPr/>
      <dgm:t>
        <a:bodyPr/>
        <a:lstStyle/>
        <a:p>
          <a:endParaRPr lang="zh-CN" altLang="en-US" b="1"/>
        </a:p>
      </dgm:t>
    </dgm:pt>
    <dgm:pt modelId="{8415CAA7-1307-4D2F-A972-72B8B7076AAE}" type="sibTrans" cxnId="{11EAD7FB-F98D-4CDA-A8BB-C5FB465D392E}">
      <dgm:prSet/>
      <dgm:spPr/>
      <dgm:t>
        <a:bodyPr/>
        <a:lstStyle/>
        <a:p>
          <a:endParaRPr lang="zh-CN" altLang="en-US" b="1"/>
        </a:p>
      </dgm:t>
    </dgm:pt>
    <dgm:pt modelId="{D81797F6-E6FC-4910-9D02-02FFCFA42DE0}">
      <dgm:prSet phldrT="[文本]"/>
      <dgm:spPr/>
      <dgm:t>
        <a:bodyPr/>
        <a:lstStyle/>
        <a:p>
          <a:r>
            <a:rPr lang="zh-CN" altLang="en-US" b="1" dirty="0" smtClean="0"/>
            <a:t>链接</a:t>
          </a:r>
          <a:endParaRPr lang="zh-CN" altLang="en-US" b="1" dirty="0"/>
        </a:p>
      </dgm:t>
    </dgm:pt>
    <dgm:pt modelId="{CAB1C94A-E755-42D1-9428-B85DF9E3819F}" type="parTrans" cxnId="{4D2B5C89-6E7F-4EAC-AE6C-804310429D93}">
      <dgm:prSet/>
      <dgm:spPr/>
      <dgm:t>
        <a:bodyPr/>
        <a:lstStyle/>
        <a:p>
          <a:endParaRPr lang="zh-CN" altLang="en-US" b="1"/>
        </a:p>
      </dgm:t>
    </dgm:pt>
    <dgm:pt modelId="{5DDD5500-2599-4200-81CA-C52C1D260F03}" type="sibTrans" cxnId="{4D2B5C89-6E7F-4EAC-AE6C-804310429D93}">
      <dgm:prSet/>
      <dgm:spPr/>
      <dgm:t>
        <a:bodyPr/>
        <a:lstStyle/>
        <a:p>
          <a:endParaRPr lang="zh-CN" altLang="en-US" b="1"/>
        </a:p>
      </dgm:t>
    </dgm:pt>
    <dgm:pt modelId="{1E19D02C-1A84-451E-82E7-9C7D724B902C}">
      <dgm:prSet phldrT="[文本]"/>
      <dgm:spPr/>
      <dgm:t>
        <a:bodyPr/>
        <a:lstStyle/>
        <a:p>
          <a:r>
            <a:rPr lang="zh-CN" altLang="en-US" b="1" dirty="0" smtClean="0"/>
            <a:t>查看程序运行结果</a:t>
          </a:r>
          <a:endParaRPr lang="zh-CN" altLang="en-US" b="1" dirty="0"/>
        </a:p>
      </dgm:t>
    </dgm:pt>
    <dgm:pt modelId="{84468195-4CE6-441A-8DA0-B17CAB3E1009}" type="parTrans" cxnId="{F97C94F1-1003-475A-8CCC-E9D264A75605}">
      <dgm:prSet/>
      <dgm:spPr/>
      <dgm:t>
        <a:bodyPr/>
        <a:lstStyle/>
        <a:p>
          <a:endParaRPr lang="zh-CN" altLang="en-US" b="1"/>
        </a:p>
      </dgm:t>
    </dgm:pt>
    <dgm:pt modelId="{DF0DB0D3-242D-497B-BB19-CB9D15C15FD9}" type="sibTrans" cxnId="{F97C94F1-1003-475A-8CCC-E9D264A75605}">
      <dgm:prSet/>
      <dgm:spPr/>
      <dgm:t>
        <a:bodyPr/>
        <a:lstStyle/>
        <a:p>
          <a:endParaRPr lang="zh-CN" altLang="en-US" b="1"/>
        </a:p>
      </dgm:t>
    </dgm:pt>
    <dgm:pt modelId="{3F19124D-D57E-4A0F-8881-6491FE465183}">
      <dgm:prSet phldrT="[文本]"/>
      <dgm:spPr/>
      <dgm:t>
        <a:bodyPr/>
        <a:lstStyle/>
        <a:p>
          <a:r>
            <a:rPr lang="zh-CN" altLang="en-US" b="1" dirty="0" smtClean="0"/>
            <a:t>建立工程</a:t>
          </a:r>
          <a:endParaRPr lang="zh-CN" altLang="en-US" b="1" dirty="0"/>
        </a:p>
      </dgm:t>
    </dgm:pt>
    <dgm:pt modelId="{865635B3-E86C-4E3D-9DA0-F1ADBE7BF795}" type="sibTrans" cxnId="{14CF3AED-496E-4A7A-99F0-9CDEEA5FA87B}">
      <dgm:prSet/>
      <dgm:spPr/>
      <dgm:t>
        <a:bodyPr/>
        <a:lstStyle/>
        <a:p>
          <a:endParaRPr lang="zh-CN" altLang="en-US" b="1"/>
        </a:p>
      </dgm:t>
    </dgm:pt>
    <dgm:pt modelId="{5D6C2F90-2B0B-47A0-9F45-7232CA5E9CE2}" type="parTrans" cxnId="{14CF3AED-496E-4A7A-99F0-9CDEEA5FA87B}">
      <dgm:prSet/>
      <dgm:spPr/>
      <dgm:t>
        <a:bodyPr/>
        <a:lstStyle/>
        <a:p>
          <a:endParaRPr lang="zh-CN" altLang="en-US" b="1"/>
        </a:p>
      </dgm:t>
    </dgm:pt>
    <dgm:pt modelId="{9F041DD3-A459-4BEE-8684-D587B3643E75}" type="pres">
      <dgm:prSet presAssocID="{D55F4AD7-7AB1-49DF-8F37-BB1E1B8A5E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BD4EC1-44D8-4257-92A3-A5607C5DDF07}" type="pres">
      <dgm:prSet presAssocID="{3F19124D-D57E-4A0F-8881-6491FE46518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A4CA9-5C9F-4876-A7B1-45F6B9ED7DE8}" type="pres">
      <dgm:prSet presAssocID="{865635B3-E86C-4E3D-9DA0-F1ADBE7BF795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ADA603E1-6547-4C30-9A97-73249541EC7F}" type="pres">
      <dgm:prSet presAssocID="{865635B3-E86C-4E3D-9DA0-F1ADBE7BF795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0CA8B255-004A-4626-A5F4-D0DAC32CE648}" type="pres">
      <dgm:prSet presAssocID="{07718547-56E4-4663-8BEC-F14392BAF9F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6F851-D7F2-414D-9284-1C6668F8C64A}" type="pres">
      <dgm:prSet presAssocID="{F342D50D-A3EC-49B0-B75E-B7872E108DDE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C127C8E5-5FF6-44C3-A7D5-653150C8596B}" type="pres">
      <dgm:prSet presAssocID="{F342D50D-A3EC-49B0-B75E-B7872E108DDE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79F7EF67-0646-4F9D-9F10-1F13985A4F87}" type="pres">
      <dgm:prSet presAssocID="{E6598B10-DFDD-4E4D-94D8-118403B3649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25567-1F1D-4382-B610-448DC492EDAA}" type="pres">
      <dgm:prSet presAssocID="{DE790D94-1192-4D88-93EE-215C269042F9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60FEA274-5F45-4D78-BE4E-5C00476B36C8}" type="pres">
      <dgm:prSet presAssocID="{DE790D94-1192-4D88-93EE-215C269042F9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73A16AEB-62FE-4B19-A520-EDBD3FDA1C8D}" type="pres">
      <dgm:prSet presAssocID="{3D78F417-B9F3-4977-B03D-651367F43BB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0A920-134E-48E5-A6EC-34AB31977141}" type="pres">
      <dgm:prSet presAssocID="{40A84FA4-F9BF-43AE-BB86-B9ADBCF63AB5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7B114734-9A24-4713-AF7D-F3A8D1C76E0B}" type="pres">
      <dgm:prSet presAssocID="{40A84FA4-F9BF-43AE-BB86-B9ADBCF63AB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4E4B8322-AA4A-4885-96DE-1DD11A993666}" type="pres">
      <dgm:prSet presAssocID="{9F963F3B-6BA5-438C-A9B7-5D23A46A4F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64510A-CFBD-4131-8A0F-9030CD6118F6}" type="pres">
      <dgm:prSet presAssocID="{8415CAA7-1307-4D2F-A972-72B8B7076AAE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9748803F-B8FE-48D1-B6F3-09211CCAE417}" type="pres">
      <dgm:prSet presAssocID="{8415CAA7-1307-4D2F-A972-72B8B7076AAE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7864B772-1D8A-4710-82CD-AC275436A40E}" type="pres">
      <dgm:prSet presAssocID="{D81797F6-E6FC-4910-9D02-02FFCFA42DE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F25200-9640-4D11-91E8-205C8E33D247}" type="pres">
      <dgm:prSet presAssocID="{5DDD5500-2599-4200-81CA-C52C1D260F03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886B58FC-3F9E-495A-9992-F4FF0AA0A945}" type="pres">
      <dgm:prSet presAssocID="{5DDD5500-2599-4200-81CA-C52C1D260F03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B00D81CF-D6D9-4144-903C-2D60CDEE9048}" type="pres">
      <dgm:prSet presAssocID="{1E19D02C-1A84-451E-82E7-9C7D724B902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A593CB-28B6-2C47-9DEC-AE240B7BC8E2}" type="presOf" srcId="{3D78F417-B9F3-4977-B03D-651367F43BB5}" destId="{73A16AEB-62FE-4B19-A520-EDBD3FDA1C8D}" srcOrd="0" destOrd="0" presId="urn:microsoft.com/office/officeart/2005/8/layout/process5"/>
    <dgm:cxn modelId="{0756123B-2352-3E45-A170-8FE09E8D39E2}" type="presOf" srcId="{40A84FA4-F9BF-43AE-BB86-B9ADBCF63AB5}" destId="{D380A920-134E-48E5-A6EC-34AB31977141}" srcOrd="0" destOrd="0" presId="urn:microsoft.com/office/officeart/2005/8/layout/process5"/>
    <dgm:cxn modelId="{B37B4E1F-F133-4116-9333-6855ED7F55A7}" srcId="{D55F4AD7-7AB1-49DF-8F37-BB1E1B8A5EC5}" destId="{07718547-56E4-4663-8BEC-F14392BAF9F4}" srcOrd="1" destOrd="0" parTransId="{55810120-FCA9-4CAB-946E-DC144186496A}" sibTransId="{F342D50D-A3EC-49B0-B75E-B7872E108DDE}"/>
    <dgm:cxn modelId="{FC246AFB-E35B-9440-944B-7FEC0125CE17}" type="presOf" srcId="{DE790D94-1192-4D88-93EE-215C269042F9}" destId="{41325567-1F1D-4382-B610-448DC492EDAA}" srcOrd="0" destOrd="0" presId="urn:microsoft.com/office/officeart/2005/8/layout/process5"/>
    <dgm:cxn modelId="{E2A5873A-566E-FA4D-8606-452A09F12781}" type="presOf" srcId="{F342D50D-A3EC-49B0-B75E-B7872E108DDE}" destId="{A7F6F851-D7F2-414D-9284-1C6668F8C64A}" srcOrd="0" destOrd="0" presId="urn:microsoft.com/office/officeart/2005/8/layout/process5"/>
    <dgm:cxn modelId="{F9FAF60F-18CE-6A4E-B1CF-CB36003B6633}" type="presOf" srcId="{D55F4AD7-7AB1-49DF-8F37-BB1E1B8A5EC5}" destId="{9F041DD3-A459-4BEE-8684-D587B3643E75}" srcOrd="0" destOrd="0" presId="urn:microsoft.com/office/officeart/2005/8/layout/process5"/>
    <dgm:cxn modelId="{19D80456-6AAE-2F49-AA52-91894EC53953}" type="presOf" srcId="{5DDD5500-2599-4200-81CA-C52C1D260F03}" destId="{FAF25200-9640-4D11-91E8-205C8E33D247}" srcOrd="0" destOrd="0" presId="urn:microsoft.com/office/officeart/2005/8/layout/process5"/>
    <dgm:cxn modelId="{6E267FC7-085A-0A4C-BFF4-1BC768286A58}" type="presOf" srcId="{865635B3-E86C-4E3D-9DA0-F1ADBE7BF795}" destId="{ADA603E1-6547-4C30-9A97-73249541EC7F}" srcOrd="1" destOrd="0" presId="urn:microsoft.com/office/officeart/2005/8/layout/process5"/>
    <dgm:cxn modelId="{F5947BEF-5147-8E4B-B539-C248AA4668AF}" type="presOf" srcId="{DE790D94-1192-4D88-93EE-215C269042F9}" destId="{60FEA274-5F45-4D78-BE4E-5C00476B36C8}" srcOrd="1" destOrd="0" presId="urn:microsoft.com/office/officeart/2005/8/layout/process5"/>
    <dgm:cxn modelId="{939CDC5F-7135-0C43-965B-3AC12F59E4AC}" type="presOf" srcId="{8415CAA7-1307-4D2F-A972-72B8B7076AAE}" destId="{FD64510A-CFBD-4131-8A0F-9030CD6118F6}" srcOrd="0" destOrd="0" presId="urn:microsoft.com/office/officeart/2005/8/layout/process5"/>
    <dgm:cxn modelId="{AB75C709-702C-2B41-B223-70238B8FA182}" type="presOf" srcId="{9F963F3B-6BA5-438C-A9B7-5D23A46A4F2A}" destId="{4E4B8322-AA4A-4885-96DE-1DD11A993666}" srcOrd="0" destOrd="0" presId="urn:microsoft.com/office/officeart/2005/8/layout/process5"/>
    <dgm:cxn modelId="{AA6FB507-63AA-C740-81BD-B9732235DFE0}" type="presOf" srcId="{40A84FA4-F9BF-43AE-BB86-B9ADBCF63AB5}" destId="{7B114734-9A24-4713-AF7D-F3A8D1C76E0B}" srcOrd="1" destOrd="0" presId="urn:microsoft.com/office/officeart/2005/8/layout/process5"/>
    <dgm:cxn modelId="{4D2B5C89-6E7F-4EAC-AE6C-804310429D93}" srcId="{D55F4AD7-7AB1-49DF-8F37-BB1E1B8A5EC5}" destId="{D81797F6-E6FC-4910-9D02-02FFCFA42DE0}" srcOrd="5" destOrd="0" parTransId="{CAB1C94A-E755-42D1-9428-B85DF9E3819F}" sibTransId="{5DDD5500-2599-4200-81CA-C52C1D260F03}"/>
    <dgm:cxn modelId="{7C1AA815-6AB4-4B7D-8D4A-A045537274E4}" srcId="{D55F4AD7-7AB1-49DF-8F37-BB1E1B8A5EC5}" destId="{E6598B10-DFDD-4E4D-94D8-118403B36491}" srcOrd="2" destOrd="0" parTransId="{D066C4D9-C3FD-401F-AB5F-8C67F122AE8E}" sibTransId="{DE790D94-1192-4D88-93EE-215C269042F9}"/>
    <dgm:cxn modelId="{C167D1CB-2F1F-5C4B-854F-807F628FCFDB}" type="presOf" srcId="{865635B3-E86C-4E3D-9DA0-F1ADBE7BF795}" destId="{077A4CA9-5C9F-4876-A7B1-45F6B9ED7DE8}" srcOrd="0" destOrd="0" presId="urn:microsoft.com/office/officeart/2005/8/layout/process5"/>
    <dgm:cxn modelId="{93E4FDB6-B886-D94F-A8D2-0B24D6CD3AD6}" type="presOf" srcId="{F342D50D-A3EC-49B0-B75E-B7872E108DDE}" destId="{C127C8E5-5FF6-44C3-A7D5-653150C8596B}" srcOrd="1" destOrd="0" presId="urn:microsoft.com/office/officeart/2005/8/layout/process5"/>
    <dgm:cxn modelId="{11EAD7FB-F98D-4CDA-A8BB-C5FB465D392E}" srcId="{D55F4AD7-7AB1-49DF-8F37-BB1E1B8A5EC5}" destId="{9F963F3B-6BA5-438C-A9B7-5D23A46A4F2A}" srcOrd="4" destOrd="0" parTransId="{021ABCF6-F68A-41AC-9DD2-1C80204948A2}" sibTransId="{8415CAA7-1307-4D2F-A972-72B8B7076AAE}"/>
    <dgm:cxn modelId="{C8783EFA-4676-0542-9070-5B04D2F1C06C}" type="presOf" srcId="{07718547-56E4-4663-8BEC-F14392BAF9F4}" destId="{0CA8B255-004A-4626-A5F4-D0DAC32CE648}" srcOrd="0" destOrd="0" presId="urn:microsoft.com/office/officeart/2005/8/layout/process5"/>
    <dgm:cxn modelId="{14CF3AED-496E-4A7A-99F0-9CDEEA5FA87B}" srcId="{D55F4AD7-7AB1-49DF-8F37-BB1E1B8A5EC5}" destId="{3F19124D-D57E-4A0F-8881-6491FE465183}" srcOrd="0" destOrd="0" parTransId="{5D6C2F90-2B0B-47A0-9F45-7232CA5E9CE2}" sibTransId="{865635B3-E86C-4E3D-9DA0-F1ADBE7BF795}"/>
    <dgm:cxn modelId="{299E5C31-5536-6E45-B5A5-B5F15F4E4FAA}" type="presOf" srcId="{E6598B10-DFDD-4E4D-94D8-118403B36491}" destId="{79F7EF67-0646-4F9D-9F10-1F13985A4F87}" srcOrd="0" destOrd="0" presId="urn:microsoft.com/office/officeart/2005/8/layout/process5"/>
    <dgm:cxn modelId="{EBA78E2A-02C3-9B4E-AD3E-D766AE63E226}" type="presOf" srcId="{D81797F6-E6FC-4910-9D02-02FFCFA42DE0}" destId="{7864B772-1D8A-4710-82CD-AC275436A40E}" srcOrd="0" destOrd="0" presId="urn:microsoft.com/office/officeart/2005/8/layout/process5"/>
    <dgm:cxn modelId="{B5B1190C-BEDC-45C9-BEB5-17477D149305}" srcId="{D55F4AD7-7AB1-49DF-8F37-BB1E1B8A5EC5}" destId="{3D78F417-B9F3-4977-B03D-651367F43BB5}" srcOrd="3" destOrd="0" parTransId="{23E593D1-8AB5-45E9-9E20-B4C45726AA57}" sibTransId="{40A84FA4-F9BF-43AE-BB86-B9ADBCF63AB5}"/>
    <dgm:cxn modelId="{F97C94F1-1003-475A-8CCC-E9D264A75605}" srcId="{D55F4AD7-7AB1-49DF-8F37-BB1E1B8A5EC5}" destId="{1E19D02C-1A84-451E-82E7-9C7D724B902C}" srcOrd="6" destOrd="0" parTransId="{84468195-4CE6-441A-8DA0-B17CAB3E1009}" sibTransId="{DF0DB0D3-242D-497B-BB19-CB9D15C15FD9}"/>
    <dgm:cxn modelId="{56018B10-631A-B445-9E16-82DD528C6825}" type="presOf" srcId="{3F19124D-D57E-4A0F-8881-6491FE465183}" destId="{46BD4EC1-44D8-4257-92A3-A5607C5DDF07}" srcOrd="0" destOrd="0" presId="urn:microsoft.com/office/officeart/2005/8/layout/process5"/>
    <dgm:cxn modelId="{0F1A35E8-D68D-6E45-A3DE-9766682A93E6}" type="presOf" srcId="{8415CAA7-1307-4D2F-A972-72B8B7076AAE}" destId="{9748803F-B8FE-48D1-B6F3-09211CCAE417}" srcOrd="1" destOrd="0" presId="urn:microsoft.com/office/officeart/2005/8/layout/process5"/>
    <dgm:cxn modelId="{41AB97D5-5EF7-7A4E-BDFB-AA116B3284B6}" type="presOf" srcId="{5DDD5500-2599-4200-81CA-C52C1D260F03}" destId="{886B58FC-3F9E-495A-9992-F4FF0AA0A945}" srcOrd="1" destOrd="0" presId="urn:microsoft.com/office/officeart/2005/8/layout/process5"/>
    <dgm:cxn modelId="{7C69A980-D09E-B14B-9E94-5B42AE9AC30D}" type="presOf" srcId="{1E19D02C-1A84-451E-82E7-9C7D724B902C}" destId="{B00D81CF-D6D9-4144-903C-2D60CDEE9048}" srcOrd="0" destOrd="0" presId="urn:microsoft.com/office/officeart/2005/8/layout/process5"/>
    <dgm:cxn modelId="{C95B13CC-A1AE-674C-BF5E-6E7E81F733EE}" type="presParOf" srcId="{9F041DD3-A459-4BEE-8684-D587B3643E75}" destId="{46BD4EC1-44D8-4257-92A3-A5607C5DDF07}" srcOrd="0" destOrd="0" presId="urn:microsoft.com/office/officeart/2005/8/layout/process5"/>
    <dgm:cxn modelId="{2822E7BC-664E-B14A-8E80-3DDC96C908E7}" type="presParOf" srcId="{9F041DD3-A459-4BEE-8684-D587B3643E75}" destId="{077A4CA9-5C9F-4876-A7B1-45F6B9ED7DE8}" srcOrd="1" destOrd="0" presId="urn:microsoft.com/office/officeart/2005/8/layout/process5"/>
    <dgm:cxn modelId="{A8739A97-6E0B-DB45-9B76-628E2E8133BB}" type="presParOf" srcId="{077A4CA9-5C9F-4876-A7B1-45F6B9ED7DE8}" destId="{ADA603E1-6547-4C30-9A97-73249541EC7F}" srcOrd="0" destOrd="0" presId="urn:microsoft.com/office/officeart/2005/8/layout/process5"/>
    <dgm:cxn modelId="{878EDDB6-0655-9A4A-AECF-942E04A07ECD}" type="presParOf" srcId="{9F041DD3-A459-4BEE-8684-D587B3643E75}" destId="{0CA8B255-004A-4626-A5F4-D0DAC32CE648}" srcOrd="2" destOrd="0" presId="urn:microsoft.com/office/officeart/2005/8/layout/process5"/>
    <dgm:cxn modelId="{D236F8F2-2558-7840-9D35-F5CA92C354C3}" type="presParOf" srcId="{9F041DD3-A459-4BEE-8684-D587B3643E75}" destId="{A7F6F851-D7F2-414D-9284-1C6668F8C64A}" srcOrd="3" destOrd="0" presId="urn:microsoft.com/office/officeart/2005/8/layout/process5"/>
    <dgm:cxn modelId="{1CA2C9F3-CF7A-E04D-B661-296EF83E7551}" type="presParOf" srcId="{A7F6F851-D7F2-414D-9284-1C6668F8C64A}" destId="{C127C8E5-5FF6-44C3-A7D5-653150C8596B}" srcOrd="0" destOrd="0" presId="urn:microsoft.com/office/officeart/2005/8/layout/process5"/>
    <dgm:cxn modelId="{E00BE38F-4CC8-CB4D-8AF2-F0CB268FF830}" type="presParOf" srcId="{9F041DD3-A459-4BEE-8684-D587B3643E75}" destId="{79F7EF67-0646-4F9D-9F10-1F13985A4F87}" srcOrd="4" destOrd="0" presId="urn:microsoft.com/office/officeart/2005/8/layout/process5"/>
    <dgm:cxn modelId="{029B4147-9E49-2B46-B609-6B3F4A082E92}" type="presParOf" srcId="{9F041DD3-A459-4BEE-8684-D587B3643E75}" destId="{41325567-1F1D-4382-B610-448DC492EDAA}" srcOrd="5" destOrd="0" presId="urn:microsoft.com/office/officeart/2005/8/layout/process5"/>
    <dgm:cxn modelId="{A245B7D9-C902-0B46-885B-DEC86F531428}" type="presParOf" srcId="{41325567-1F1D-4382-B610-448DC492EDAA}" destId="{60FEA274-5F45-4D78-BE4E-5C00476B36C8}" srcOrd="0" destOrd="0" presId="urn:microsoft.com/office/officeart/2005/8/layout/process5"/>
    <dgm:cxn modelId="{324F81F0-54FE-8D4F-AEAF-7B6E85134569}" type="presParOf" srcId="{9F041DD3-A459-4BEE-8684-D587B3643E75}" destId="{73A16AEB-62FE-4B19-A520-EDBD3FDA1C8D}" srcOrd="6" destOrd="0" presId="urn:microsoft.com/office/officeart/2005/8/layout/process5"/>
    <dgm:cxn modelId="{3EDF47DA-F54A-8842-BD5B-A3A5FE9507BE}" type="presParOf" srcId="{9F041DD3-A459-4BEE-8684-D587B3643E75}" destId="{D380A920-134E-48E5-A6EC-34AB31977141}" srcOrd="7" destOrd="0" presId="urn:microsoft.com/office/officeart/2005/8/layout/process5"/>
    <dgm:cxn modelId="{A4A1D896-7396-9244-B432-7FE00CE79D51}" type="presParOf" srcId="{D380A920-134E-48E5-A6EC-34AB31977141}" destId="{7B114734-9A24-4713-AF7D-F3A8D1C76E0B}" srcOrd="0" destOrd="0" presId="urn:microsoft.com/office/officeart/2005/8/layout/process5"/>
    <dgm:cxn modelId="{F63F55A5-0540-C948-BAC8-2235D2398B55}" type="presParOf" srcId="{9F041DD3-A459-4BEE-8684-D587B3643E75}" destId="{4E4B8322-AA4A-4885-96DE-1DD11A993666}" srcOrd="8" destOrd="0" presId="urn:microsoft.com/office/officeart/2005/8/layout/process5"/>
    <dgm:cxn modelId="{EE640AD4-47E6-3C4D-B8FD-D410EA3A3CF1}" type="presParOf" srcId="{9F041DD3-A459-4BEE-8684-D587B3643E75}" destId="{FD64510A-CFBD-4131-8A0F-9030CD6118F6}" srcOrd="9" destOrd="0" presId="urn:microsoft.com/office/officeart/2005/8/layout/process5"/>
    <dgm:cxn modelId="{AED415FF-EE36-5A43-BBA5-5786256ECAA5}" type="presParOf" srcId="{FD64510A-CFBD-4131-8A0F-9030CD6118F6}" destId="{9748803F-B8FE-48D1-B6F3-09211CCAE417}" srcOrd="0" destOrd="0" presId="urn:microsoft.com/office/officeart/2005/8/layout/process5"/>
    <dgm:cxn modelId="{4722895B-2312-0E46-BEE3-9B5BF38E1E55}" type="presParOf" srcId="{9F041DD3-A459-4BEE-8684-D587B3643E75}" destId="{7864B772-1D8A-4710-82CD-AC275436A40E}" srcOrd="10" destOrd="0" presId="urn:microsoft.com/office/officeart/2005/8/layout/process5"/>
    <dgm:cxn modelId="{B6EA7D2E-131B-4F4F-81E6-21D56FB756A7}" type="presParOf" srcId="{9F041DD3-A459-4BEE-8684-D587B3643E75}" destId="{FAF25200-9640-4D11-91E8-205C8E33D247}" srcOrd="11" destOrd="0" presId="urn:microsoft.com/office/officeart/2005/8/layout/process5"/>
    <dgm:cxn modelId="{3659A717-29B8-DD44-8F59-FAC52BCE2E94}" type="presParOf" srcId="{FAF25200-9640-4D11-91E8-205C8E33D247}" destId="{886B58FC-3F9E-495A-9992-F4FF0AA0A945}" srcOrd="0" destOrd="0" presId="urn:microsoft.com/office/officeart/2005/8/layout/process5"/>
    <dgm:cxn modelId="{0B4EAB79-5342-8E4E-BCBB-EA6C191C767B}" type="presParOf" srcId="{9F041DD3-A459-4BEE-8684-D587B3643E75}" destId="{B00D81CF-D6D9-4144-903C-2D60CDEE904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D4EC1-44D8-4257-92A3-A5607C5DDF07}">
      <dsp:nvSpPr>
        <dsp:cNvPr id="0" name=""/>
        <dsp:cNvSpPr/>
      </dsp:nvSpPr>
      <dsp:spPr>
        <a:xfrm>
          <a:off x="404286" y="189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建立工程</a:t>
          </a:r>
          <a:endParaRPr lang="zh-CN" altLang="en-US" sz="2400" b="1" kern="1200" dirty="0"/>
        </a:p>
      </dsp:txBody>
      <dsp:txXfrm>
        <a:off x="438253" y="35862"/>
        <a:ext cx="1864915" cy="1091775"/>
      </dsp:txXfrm>
    </dsp:sp>
    <dsp:sp modelId="{077A4CA9-5C9F-4876-A7B1-45F6B9ED7DE8}">
      <dsp:nvSpPr>
        <dsp:cNvPr id="0" name=""/>
        <dsp:cNvSpPr/>
      </dsp:nvSpPr>
      <dsp:spPr>
        <a:xfrm>
          <a:off x="2507226" y="342077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>
        <a:off x="2507226" y="437946"/>
        <a:ext cx="286835" cy="287608"/>
      </dsp:txXfrm>
    </dsp:sp>
    <dsp:sp modelId="{0CA8B255-004A-4626-A5F4-D0DAC32CE648}">
      <dsp:nvSpPr>
        <dsp:cNvPr id="0" name=""/>
        <dsp:cNvSpPr/>
      </dsp:nvSpPr>
      <dsp:spPr>
        <a:xfrm>
          <a:off x="3110275" y="189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创建</a:t>
          </a:r>
          <a:r>
            <a:rPr lang="en-US" altLang="zh-CN" sz="2400" b="1" kern="1200" dirty="0" smtClean="0"/>
            <a:t>C++</a:t>
          </a:r>
          <a:r>
            <a:rPr lang="zh-CN" altLang="en-US" sz="2400" b="1" kern="1200" dirty="0" smtClean="0"/>
            <a:t>程序源文件</a:t>
          </a:r>
          <a:endParaRPr lang="zh-CN" altLang="en-US" sz="2400" b="1" kern="1200" dirty="0"/>
        </a:p>
      </dsp:txBody>
      <dsp:txXfrm>
        <a:off x="3144242" y="35862"/>
        <a:ext cx="1864915" cy="1091775"/>
      </dsp:txXfrm>
    </dsp:sp>
    <dsp:sp modelId="{A7F6F851-D7F2-414D-9284-1C6668F8C64A}">
      <dsp:nvSpPr>
        <dsp:cNvPr id="0" name=""/>
        <dsp:cNvSpPr/>
      </dsp:nvSpPr>
      <dsp:spPr>
        <a:xfrm>
          <a:off x="5213215" y="342077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>
        <a:off x="5213215" y="437946"/>
        <a:ext cx="286835" cy="287608"/>
      </dsp:txXfrm>
    </dsp:sp>
    <dsp:sp modelId="{79F7EF67-0646-4F9D-9F10-1F13985A4F87}">
      <dsp:nvSpPr>
        <dsp:cNvPr id="0" name=""/>
        <dsp:cNvSpPr/>
      </dsp:nvSpPr>
      <dsp:spPr>
        <a:xfrm>
          <a:off x="5816264" y="189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编辑</a:t>
          </a:r>
          <a:r>
            <a:rPr lang="en-US" altLang="zh-CN" sz="2400" b="1" kern="1200" dirty="0" smtClean="0"/>
            <a:t>C++</a:t>
          </a:r>
          <a:r>
            <a:rPr lang="zh-CN" altLang="en-US" sz="2400" b="1" kern="1200" dirty="0" smtClean="0"/>
            <a:t>程序代码</a:t>
          </a:r>
          <a:endParaRPr lang="zh-CN" altLang="en-US" sz="2400" b="1" kern="1200" dirty="0"/>
        </a:p>
      </dsp:txBody>
      <dsp:txXfrm>
        <a:off x="5850231" y="35862"/>
        <a:ext cx="1864915" cy="1091775"/>
      </dsp:txXfrm>
    </dsp:sp>
    <dsp:sp modelId="{41325567-1F1D-4382-B610-448DC492EDAA}">
      <dsp:nvSpPr>
        <dsp:cNvPr id="0" name=""/>
        <dsp:cNvSpPr/>
      </dsp:nvSpPr>
      <dsp:spPr>
        <a:xfrm rot="5400000">
          <a:off x="6577807" y="1296904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 rot="-5400000">
        <a:off x="6638886" y="1331695"/>
        <a:ext cx="287608" cy="286835"/>
      </dsp:txXfrm>
    </dsp:sp>
    <dsp:sp modelId="{73A16AEB-62FE-4B19-A520-EDBD3FDA1C8D}">
      <dsp:nvSpPr>
        <dsp:cNvPr id="0" name=""/>
        <dsp:cNvSpPr/>
      </dsp:nvSpPr>
      <dsp:spPr>
        <a:xfrm>
          <a:off x="5816264" y="193474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调试</a:t>
          </a:r>
          <a:endParaRPr lang="zh-CN" altLang="en-US" sz="2400" b="1" kern="1200" dirty="0"/>
        </a:p>
      </dsp:txBody>
      <dsp:txXfrm>
        <a:off x="5850231" y="1968712"/>
        <a:ext cx="1864915" cy="1091775"/>
      </dsp:txXfrm>
    </dsp:sp>
    <dsp:sp modelId="{D380A920-134E-48E5-A6EC-34AB31977141}">
      <dsp:nvSpPr>
        <dsp:cNvPr id="0" name=""/>
        <dsp:cNvSpPr/>
      </dsp:nvSpPr>
      <dsp:spPr>
        <a:xfrm rot="10800000">
          <a:off x="5236409" y="2274926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 rot="10800000">
        <a:off x="5359338" y="2370795"/>
        <a:ext cx="286835" cy="287608"/>
      </dsp:txXfrm>
    </dsp:sp>
    <dsp:sp modelId="{4E4B8322-AA4A-4885-96DE-1DD11A993666}">
      <dsp:nvSpPr>
        <dsp:cNvPr id="0" name=""/>
        <dsp:cNvSpPr/>
      </dsp:nvSpPr>
      <dsp:spPr>
        <a:xfrm>
          <a:off x="3110275" y="193474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编译</a:t>
          </a:r>
          <a:endParaRPr lang="zh-CN" altLang="en-US" sz="2400" b="1" kern="1200" dirty="0"/>
        </a:p>
      </dsp:txBody>
      <dsp:txXfrm>
        <a:off x="3144242" y="1968712"/>
        <a:ext cx="1864915" cy="1091775"/>
      </dsp:txXfrm>
    </dsp:sp>
    <dsp:sp modelId="{FD64510A-CFBD-4131-8A0F-9030CD6118F6}">
      <dsp:nvSpPr>
        <dsp:cNvPr id="0" name=""/>
        <dsp:cNvSpPr/>
      </dsp:nvSpPr>
      <dsp:spPr>
        <a:xfrm rot="10800000">
          <a:off x="2530420" y="2274926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 rot="10800000">
        <a:off x="2653349" y="2370795"/>
        <a:ext cx="286835" cy="287608"/>
      </dsp:txXfrm>
    </dsp:sp>
    <dsp:sp modelId="{7864B772-1D8A-4710-82CD-AC275436A40E}">
      <dsp:nvSpPr>
        <dsp:cNvPr id="0" name=""/>
        <dsp:cNvSpPr/>
      </dsp:nvSpPr>
      <dsp:spPr>
        <a:xfrm>
          <a:off x="404286" y="1934745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链接</a:t>
          </a:r>
          <a:endParaRPr lang="zh-CN" altLang="en-US" sz="2400" b="1" kern="1200" dirty="0"/>
        </a:p>
      </dsp:txBody>
      <dsp:txXfrm>
        <a:off x="438253" y="1968712"/>
        <a:ext cx="1864915" cy="1091775"/>
      </dsp:txXfrm>
    </dsp:sp>
    <dsp:sp modelId="{FAF25200-9640-4D11-91E8-205C8E33D247}">
      <dsp:nvSpPr>
        <dsp:cNvPr id="0" name=""/>
        <dsp:cNvSpPr/>
      </dsp:nvSpPr>
      <dsp:spPr>
        <a:xfrm rot="5400000">
          <a:off x="1165828" y="3229754"/>
          <a:ext cx="409764" cy="4793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b="1" kern="1200"/>
        </a:p>
      </dsp:txBody>
      <dsp:txXfrm rot="-5400000">
        <a:off x="1226907" y="3264545"/>
        <a:ext cx="287608" cy="286835"/>
      </dsp:txXfrm>
    </dsp:sp>
    <dsp:sp modelId="{B00D81CF-D6D9-4144-903C-2D60CDEE9048}">
      <dsp:nvSpPr>
        <dsp:cNvPr id="0" name=""/>
        <dsp:cNvSpPr/>
      </dsp:nvSpPr>
      <dsp:spPr>
        <a:xfrm>
          <a:off x="404286" y="3867594"/>
          <a:ext cx="1932849" cy="1159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查看程序运行结果</a:t>
          </a:r>
          <a:endParaRPr lang="zh-CN" altLang="en-US" sz="2400" b="1" kern="1200" dirty="0"/>
        </a:p>
      </dsp:txBody>
      <dsp:txXfrm>
        <a:off x="438253" y="3901561"/>
        <a:ext cx="1864915" cy="109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F6FC-FBE5-5748-9FA2-0C9616CD765F}" type="datetimeFigureOut">
              <a:rPr kumimoji="1" lang="zh-CN" altLang="en-US" smtClean="0"/>
              <a:t>15/10/15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A311-8845-8448-B205-32818F4E77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84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3266-7412-4A2B-A2DB-13B0A298B7EB}" type="datetimeFigureOut">
              <a:rPr lang="zh-CN" altLang="en-US" smtClean="0"/>
              <a:t>15/10/15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E0CC-46AB-412C-9D95-D1239D353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字面常量属于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2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解释一下为什么以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为移位基准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9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7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1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试一下</a:t>
            </a:r>
            <a:r>
              <a:rPr lang="en-US" altLang="zh-CN" dirty="0" smtClean="0"/>
              <a:t>P41</a:t>
            </a:r>
            <a:r>
              <a:rPr lang="zh-CN" altLang="en-US" dirty="0" smtClean="0"/>
              <a:t>页的程序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97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5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08D23FD-98F4-42DC-82C4-4AED005C67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24796"/>
            <a:ext cx="1685305" cy="16853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4025"/>
            <a:ext cx="1512168" cy="14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AD19F-6278-4277-B296-4C15C3C3F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EBAB-404B-4162-86EA-3134271E5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8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2637C74-671B-49DE-889D-7CB4D7683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46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F3D66CF0-E22F-4DAB-9A91-EF1638D71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22E5D-7BC3-44E6-BA65-C8AAD10FCE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6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E1BC1-228F-482E-8CFA-8633C1FC6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8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FE93A-C8A7-4BF0-809C-5CD04739F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4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6F0EF-F4D1-4F26-B161-37BB4C201B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1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182AA-7D37-4F4A-B3FF-2ED9AFB978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DCE65-C438-467B-808B-2463479BB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4E85-E134-4C6A-94D1-DAD0BEFDD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1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8A697-B4F1-4FE4-813C-D5798309C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jpeg"/><Relationship Id="rId18" Type="http://schemas.openxmlformats.org/officeDocument/2006/relationships/image" Target="../media/image4.jpeg"/><Relationship Id="rId1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i="1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fld id="{40B0C06F-4C5E-4398-9EA9-FF291EBC99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21" y="391"/>
              <a:ext cx="331" cy="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85" y="656744"/>
            <a:ext cx="47653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Comic Sans MS" panose="030F0702030302020204" pitchFamily="66" charset="0"/>
          <a:ea typeface="华文新魏" panose="020108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高级语言程序设计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5724376" y="56612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12160" y="5590981"/>
            <a:ext cx="2775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张莹</a:t>
            </a:r>
            <a:endParaRPr lang="en-US" altLang="zh-CN" b="1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计算机与控制工程学院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07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</a:t>
            </a:r>
          </a:p>
          <a:p>
            <a:pPr lvl="1"/>
            <a:r>
              <a:rPr lang="en-US" altLang="zh-CN" dirty="0" smtClean="0"/>
              <a:t>/*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*/</a:t>
            </a:r>
          </a:p>
          <a:p>
            <a:r>
              <a:rPr lang="zh-CN" altLang="en-US" dirty="0" smtClean="0"/>
              <a:t>文件嵌入命令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内指定的文件嵌入到命令所在位置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21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  <a:endParaRPr lang="en-US" altLang="zh-CN" dirty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(){ }</a:t>
            </a:r>
          </a:p>
          <a:p>
            <a:r>
              <a:rPr lang="zh-CN" altLang="en-US" dirty="0"/>
              <a:t>输出语句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endParaRPr lang="en-US" altLang="zh-CN" dirty="0"/>
          </a:p>
          <a:p>
            <a:pPr lvl="1"/>
            <a:r>
              <a:rPr lang="zh-CN" altLang="en-US" dirty="0"/>
              <a:t>标准</a:t>
            </a:r>
            <a:r>
              <a:rPr lang="zh-CN" altLang="en-US" dirty="0">
                <a:solidFill>
                  <a:srgbClr val="C00000"/>
                </a:solidFill>
              </a:rPr>
              <a:t>输出流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688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标准输出语句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&lt;&lt;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标准输入语句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cin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&gt;&gt;</a:t>
            </a:r>
          </a:p>
          <a:p>
            <a:pPr>
              <a:spcBef>
                <a:spcPts val="600"/>
              </a:spcBef>
            </a:pPr>
            <a:r>
              <a:rPr lang="zh-CN" altLang="en-US" dirty="0" smtClean="0"/>
              <a:t>标准流类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err="1" smtClean="0"/>
              <a:t>iostream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标准流类对象：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cerr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703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语言的输入输出函数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头文件</a:t>
            </a:r>
            <a:r>
              <a:rPr lang="en-US" altLang="zh-CN" dirty="0" err="1" smtClean="0"/>
              <a:t>stdio.h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标准输入函数</a:t>
            </a:r>
            <a:r>
              <a:rPr lang="en-US" altLang="zh-CN" dirty="0" err="1" smtClean="0"/>
              <a:t>scanf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d”,&amp;a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err="1" smtClean="0"/>
              <a:t>cin</a:t>
            </a:r>
            <a:r>
              <a:rPr lang="en-US" altLang="zh-CN" dirty="0" smtClean="0"/>
              <a:t>&gt;&gt;a;</a:t>
            </a:r>
          </a:p>
          <a:p>
            <a:pPr lvl="1"/>
            <a:r>
              <a:rPr lang="zh-CN" altLang="en-US" dirty="0" smtClean="0"/>
              <a:t>标准输出函数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printf</a:t>
            </a:r>
            <a:r>
              <a:rPr lang="en-US" altLang="zh-CN" dirty="0" smtClean="0"/>
              <a:t>(“Let’s learn to write a C++ program.”);</a:t>
            </a:r>
          </a:p>
          <a:p>
            <a:pPr lvl="2"/>
            <a:r>
              <a:rPr lang="en-US" altLang="zh-CN" dirty="0" err="1" smtClean="0"/>
              <a:t>cout</a:t>
            </a:r>
            <a:r>
              <a:rPr lang="en-US" altLang="zh-CN" dirty="0" smtClean="0"/>
              <a:t>&lt;&lt; “Let’s learn to write a C++ program.”;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01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2.2】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name[20];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&lt;&lt;"What's your name?"&lt;&lt;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&lt;&lt;"Welcome "&lt;&lt;name&lt;&lt;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736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30195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2.3】</a:t>
            </a:r>
            <a:r>
              <a:rPr lang="zh-CN" altLang="en-US" dirty="0" smtClean="0">
                <a:solidFill>
                  <a:srgbClr val="C00000"/>
                </a:solidFill>
              </a:rPr>
              <a:t>输出本学期的课程表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1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1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11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                                    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课程表                                  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&lt;&lt;"============================================================================"&lt;&lt;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::left);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时间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星期一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星期二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星期三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星期四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星期五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(10)&lt;&lt;"8:00"&lt;&lt;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高等数学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高等数学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线性代数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(10)&lt;&lt;"10:00"&lt;&lt;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政治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线性代数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习题课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英语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(10)&lt;&lt;"14:00"&lt;&lt;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体育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英语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习题课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(10)&lt;&lt;"16:00"&lt;&lt;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实验课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&lt;&lt;"----------------------------------------------------------------------------"&lt;&lt;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(10)&lt;&lt;"18:30"&lt;&lt;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</a:t>
            </a:r>
            <a:r>
              <a:rPr lang="zh-CN" altLang="en-US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实验课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(15)&lt;&lt;""&lt;&lt;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&lt;&lt;"============================================================================"&lt;&lt;</a:t>
            </a:r>
            <a:r>
              <a:rPr lang="en-US" altLang="zh-CN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1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6" name="图片 5" descr="课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402" y="2420888"/>
            <a:ext cx="6190477" cy="34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2.4】</a:t>
            </a:r>
            <a:r>
              <a:rPr lang="zh-CN" altLang="en-US" dirty="0" smtClean="0">
                <a:solidFill>
                  <a:srgbClr val="C00000"/>
                </a:solidFill>
              </a:rPr>
              <a:t>简单的计算程序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char op;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a=10,b=6;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&lt;&lt;"Select operation('+' or '-'):";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&gt;&gt;op;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(op){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'+':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&lt;&lt;"a"&lt;&lt;op&lt;&lt;"b="&lt;&lt;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'-':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&lt;&lt;"a"&lt;&lt;op&lt;&lt;"b="&lt;&lt;a-b&lt;&lt;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&lt;&lt;"No such operation!"&lt;&lt;</a:t>
            </a:r>
            <a:r>
              <a:rPr lang="en-US" altLang="zh-CN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6" name="图片 5" descr="计算器程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564904"/>
            <a:ext cx="447533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语言的基本符号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216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基本符号分类与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5000" y="3471863"/>
            <a:ext cx="20574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 smtClean="0">
                <a:solidFill>
                  <a:srgbClr val="000000"/>
                </a:solidFill>
                <a:ea typeface="宋体" pitchFamily="2" charset="-122"/>
              </a:rPr>
              <a:t>ASCII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码</a:t>
            </a:r>
            <a:endParaRPr lang="en-US" altLang="zh-CN" sz="2800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95</a:t>
            </a:r>
            <a:r>
              <a:rPr lang="zh-CN" altLang="en-US" dirty="0" smtClean="0"/>
              <a:t>个基本符号</a:t>
            </a:r>
            <a:endParaRPr lang="en-US" altLang="zh-CN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33</a:t>
            </a:r>
            <a:r>
              <a:rPr lang="zh-CN" altLang="en-US" dirty="0" smtClean="0"/>
              <a:t>个控制符号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C00000"/>
                </a:solidFill>
              </a:rPr>
              <a:t>P32</a:t>
            </a:r>
            <a:r>
              <a:rPr lang="zh-CN" altLang="en-US" sz="1400" dirty="0" smtClean="0">
                <a:solidFill>
                  <a:srgbClr val="C00000"/>
                </a:solidFill>
              </a:rPr>
              <a:t>表</a:t>
            </a:r>
            <a:r>
              <a:rPr lang="en-US" altLang="zh-CN" sz="1400" dirty="0" smtClean="0">
                <a:solidFill>
                  <a:srgbClr val="C00000"/>
                </a:solidFill>
              </a:rPr>
              <a:t>2.2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38250" y="3476624"/>
            <a:ext cx="2038350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分类</a:t>
            </a:r>
            <a:endParaRPr lang="en-US" altLang="zh-CN" sz="2800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字母（</a:t>
            </a:r>
            <a:r>
              <a:rPr lang="en-US" altLang="zh-CN" dirty="0" smtClean="0"/>
              <a:t>52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数字（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特殊符号（</a:t>
            </a:r>
            <a:r>
              <a:rPr lang="en-US" altLang="zh-CN" dirty="0" smtClean="0"/>
              <a:t>33</a:t>
            </a:r>
            <a:r>
              <a:rPr lang="zh-CN" altLang="en-US" dirty="0" smtClean="0"/>
              <a:t>个）</a:t>
            </a:r>
            <a:endParaRPr lang="zh-CN" altLang="en-US" dirty="0"/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9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895267" y="1857364"/>
            <a:ext cx="121058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基本符号</a:t>
            </a:r>
            <a:endParaRPr lang="en-US" altLang="zh-CN" sz="20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基本符号的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562096"/>
          </a:xfrm>
        </p:spPr>
        <p:txBody>
          <a:bodyPr/>
          <a:lstStyle/>
          <a:p>
            <a:r>
              <a:rPr lang="zh-CN" altLang="en-US" dirty="0" smtClean="0"/>
              <a:t>字符型数据的含义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字符本身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763688" y="3140968"/>
            <a:ext cx="6192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c1 = 'a';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i1 = c1;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&lt;&lt;c1&lt;&lt;" "&lt;&lt;i1&lt;&lt;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1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1786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语言的词汇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0530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 rot="16200000">
            <a:off x="4218203" y="247537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 rot="2697709">
            <a:off x="4936586" y="473821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 rot="11771456">
            <a:off x="2953499" y="332111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 rot="8130257">
            <a:off x="3331698" y="474923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 rot="20424492">
            <a:off x="5397401" y="332397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gray">
          <a:xfrm>
            <a:off x="2692400" y="19700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25951" y="1785926"/>
            <a:ext cx="360363" cy="360363"/>
            <a:chOff x="1973" y="1706"/>
            <a:chExt cx="227" cy="227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143240" y="5072074"/>
            <a:ext cx="360362" cy="360362"/>
            <a:chOff x="2109" y="3612"/>
            <a:chExt cx="227" cy="227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6140464" y="3068638"/>
            <a:ext cx="360362" cy="360362"/>
            <a:chOff x="3470" y="1706"/>
            <a:chExt cx="227" cy="227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640002" y="3140076"/>
            <a:ext cx="360362" cy="360362"/>
            <a:chOff x="3923" y="2659"/>
            <a:chExt cx="227" cy="227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5568959" y="5072074"/>
            <a:ext cx="360363" cy="360362"/>
            <a:chOff x="3515" y="3521"/>
            <a:chExt cx="227" cy="227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Oval 28"/>
          <p:cNvSpPr>
            <a:spLocks noChangeArrowheads="1"/>
          </p:cNvSpPr>
          <p:nvPr/>
        </p:nvSpPr>
        <p:spPr bwMode="gray">
          <a:xfrm>
            <a:off x="3624263" y="29225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3617913" y="29067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gray">
          <a:xfrm>
            <a:off x="3751263" y="30495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gray">
          <a:xfrm>
            <a:off x="3733800" y="30226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gray">
          <a:xfrm>
            <a:off x="3835400" y="3133725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7625" y="315277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875088" y="316230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3890963" y="317658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971925" y="321310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4158881" y="3622675"/>
            <a:ext cx="8643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C++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376481" y="3071810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标识符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3881371" y="1196752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关键字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545031" y="3000372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字面常量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041611" y="5286388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运算符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835696" y="5305024"/>
            <a:ext cx="126669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分割符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44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关键字（</a:t>
            </a:r>
            <a:r>
              <a:rPr lang="en-US" altLang="zh-CN" dirty="0" smtClean="0"/>
              <a:t>key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一类特定的具有专门含义的单词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又称为保留字（</a:t>
            </a:r>
            <a:r>
              <a:rPr lang="en-US" altLang="zh-CN" dirty="0" smtClean="0"/>
              <a:t>reserved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例如（见</a:t>
            </a:r>
            <a:r>
              <a:rPr lang="en-US" altLang="zh-CN" dirty="0" smtClean="0"/>
              <a:t>P34</a:t>
            </a:r>
            <a:r>
              <a:rPr lang="zh-CN" altLang="en-US" dirty="0" smtClean="0"/>
              <a:t>表</a:t>
            </a:r>
            <a:r>
              <a:rPr lang="en-US" altLang="zh-CN" dirty="0" smtClean="0"/>
              <a:t>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04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标识符（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为程序中使用的数据（常量或变量）、函数、类、对象、文件等起的“</a:t>
            </a:r>
            <a:r>
              <a:rPr lang="zh-CN" altLang="en-US" dirty="0" smtClean="0">
                <a:solidFill>
                  <a:srgbClr val="C00000"/>
                </a:solidFill>
              </a:rPr>
              <a:t>名字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组成规则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以字母或下划线“</a:t>
            </a:r>
            <a:r>
              <a:rPr lang="en-US" altLang="zh-CN" dirty="0" smtClean="0">
                <a:solidFill>
                  <a:srgbClr val="7030A0"/>
                </a:solidFill>
              </a:rPr>
              <a:t>_</a:t>
            </a:r>
            <a:r>
              <a:rPr lang="zh-CN" altLang="en-US" dirty="0" smtClean="0">
                <a:solidFill>
                  <a:srgbClr val="7030A0"/>
                </a:solidFill>
              </a:rPr>
              <a:t>”开头，由字母、数字、下划线组成的字符串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不能与关键字重名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标识符区分大小写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030A0"/>
                </a:solidFill>
              </a:rPr>
              <a:t>有效长度有规定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53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标识符的命名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匈牙利命名法（</a:t>
            </a:r>
            <a:r>
              <a:rPr lang="en-US" altLang="en-US" dirty="0" smtClean="0"/>
              <a:t> Hungarian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变量名应尽量表达变量的含义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变量名前加前缀以说明变量的类型及性质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骆驼命名法（</a:t>
            </a:r>
            <a:r>
              <a:rPr lang="en-US" altLang="zh-CN" dirty="0" err="1" smtClean="0"/>
              <a:t>camelCase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混合使用大小写字母来构成变量和函数的名字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帕斯卡命名法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PascalCase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7030A0"/>
                </a:solidFill>
              </a:rPr>
              <a:t>首字母大写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09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4"/>
          </a:xfrm>
        </p:spPr>
        <p:txBody>
          <a:bodyPr/>
          <a:lstStyle/>
          <a:p>
            <a:r>
              <a:rPr lang="zh-CN" altLang="en-US" dirty="0" smtClean="0"/>
              <a:t>匈牙利命名法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标识符名应尽量表达该标识符的含义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常量、变量、函数、类、对象等等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标识符名前面应加前缀表示其数据类型或性质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2" y="3284984"/>
          <a:ext cx="742955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22"/>
                <a:gridCol w="2757054"/>
                <a:gridCol w="899705"/>
                <a:gridCol w="28150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BOOL (int)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Long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Unsigned Char (byte)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Long 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>
                          <a:solidFill>
                            <a:srgbClr val="0000FF"/>
                          </a:solidFill>
                        </a:rPr>
                        <a:t>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dw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DWORD (unsigned long)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m_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>
                          <a:solidFill>
                            <a:srgbClr val="0000FF"/>
                          </a:solidFill>
                        </a:rPr>
                        <a:t>Data member of a class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FF"/>
                          </a:solidFill>
                        </a:rPr>
                        <a:t>CString</a:t>
                      </a:r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 (MFC Class)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g_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global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Unsigned int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w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WORD (unsigned short)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8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匈牙利命名法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某些前缀可组合使用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pszMyString</a:t>
            </a:r>
            <a:r>
              <a:rPr lang="en-US" altLang="zh-CN" dirty="0" smtClean="0">
                <a:solidFill>
                  <a:srgbClr val="7030A0"/>
                </a:solidFill>
              </a:rPr>
              <a:t>    A pointer to a string.</a:t>
            </a:r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m_pszMyString</a:t>
            </a:r>
            <a:r>
              <a:rPr lang="en-US" altLang="zh-CN" dirty="0" smtClean="0">
                <a:solidFill>
                  <a:srgbClr val="7030A0"/>
                </a:solidFill>
              </a:rPr>
              <a:t>  A pointer to a string that is a data member of a class.</a:t>
            </a:r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pfnMyFunction</a:t>
            </a:r>
            <a:r>
              <a:rPr lang="en-US" altLang="zh-CN" dirty="0" smtClean="0">
                <a:solidFill>
                  <a:srgbClr val="7030A0"/>
                </a:solidFill>
              </a:rPr>
              <a:t>  A pointer to a function</a:t>
            </a:r>
          </a:p>
          <a:p>
            <a:pPr lvl="1"/>
            <a:r>
              <a:rPr lang="zh-CN" altLang="en-US" dirty="0" smtClean="0"/>
              <a:t>类名以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为前缀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7030A0"/>
                </a:solidFill>
              </a:rPr>
              <a:t>CMyClass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72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常量：固定不变的量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字面常量</a:t>
            </a:r>
            <a:r>
              <a:rPr lang="zh-CN" altLang="en-US" dirty="0" smtClean="0"/>
              <a:t>（属于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语言的词汇）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整型常量（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）：整数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C00000"/>
                </a:solidFill>
              </a:rPr>
              <a:t>十进制、八进制（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开头）、十六进制（</a:t>
            </a:r>
            <a:r>
              <a:rPr lang="en-US" altLang="zh-CN" dirty="0" smtClean="0">
                <a:solidFill>
                  <a:srgbClr val="C00000"/>
                </a:solidFill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</a:rPr>
              <a:t>0X</a:t>
            </a:r>
            <a:r>
              <a:rPr lang="zh-CN" altLang="en-US" dirty="0" smtClean="0">
                <a:solidFill>
                  <a:srgbClr val="C00000"/>
                </a:solidFill>
              </a:rPr>
              <a:t>开头）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/>
            <a:r>
              <a:rPr lang="zh-CN" altLang="en-US" dirty="0" smtClean="0"/>
              <a:t>浮点型常量（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）：小数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字符常量（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）：一个字符，由单引号标识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‘a’</a:t>
            </a:r>
          </a:p>
          <a:p>
            <a:pPr lvl="2"/>
            <a:r>
              <a:rPr lang="zh-CN" altLang="en-US" dirty="0" smtClean="0"/>
              <a:t>字符串常量：多个字符，以字符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结尾，由双引号标识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“</a:t>
            </a:r>
            <a:r>
              <a:rPr lang="en-US" altLang="zh-CN" dirty="0" err="1" smtClean="0"/>
              <a:t>abcde</a:t>
            </a:r>
            <a:r>
              <a:rPr lang="en-US" altLang="zh-CN" dirty="0" smtClean="0">
                <a:solidFill>
                  <a:srgbClr val="C00000"/>
                </a:solidFill>
              </a:rPr>
              <a:t>\0</a:t>
            </a:r>
            <a:r>
              <a:rPr lang="en-US" altLang="zh-CN" dirty="0" smtClean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12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zh-CN" altLang="en-US" dirty="0"/>
              <a:t>有名常量</a:t>
            </a:r>
            <a:endParaRPr lang="en-US" altLang="zh-CN" dirty="0"/>
          </a:p>
          <a:p>
            <a:pPr lvl="2"/>
            <a:r>
              <a:rPr lang="zh-CN" altLang="en-US" dirty="0"/>
              <a:t>为常量设置一个“名字”</a:t>
            </a:r>
            <a:endParaRPr lang="en-US" altLang="zh-CN" dirty="0"/>
          </a:p>
          <a:p>
            <a:pPr lvl="2"/>
            <a:r>
              <a:rPr lang="zh-CN" altLang="en-US" dirty="0"/>
              <a:t>常量名是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86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整型常量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型常量即整型常量，实际上就是整数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程序中除允许一般的十进制整数之外，还允许八进制整数和十六进制整数出现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八进制：以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开头的整数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十六进制：以</a:t>
            </a:r>
            <a:r>
              <a:rPr lang="zh-CN" altLang="zh-CN" dirty="0" smtClean="0"/>
              <a:t>0</a:t>
            </a:r>
            <a:r>
              <a:rPr lang="zh-CN" altLang="en-US" dirty="0" smtClean="0"/>
              <a:t>和字母</a:t>
            </a:r>
            <a:r>
              <a:rPr lang="en-US" altLang="zh-CN" dirty="0" smtClean="0"/>
              <a:t>X(x)</a:t>
            </a:r>
            <a:r>
              <a:rPr lang="zh-CN" altLang="en-US" smtClean="0"/>
              <a:t>开头的整数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注意，在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程序中，各种进制的整数都自动转换为十进制输出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C00000"/>
                </a:solidFill>
              </a:rPr>
              <a:t>cout</a:t>
            </a:r>
            <a:r>
              <a:rPr lang="en-US" altLang="zh-CN" dirty="0" smtClean="0">
                <a:solidFill>
                  <a:srgbClr val="C00000"/>
                </a:solidFill>
              </a:rPr>
              <a:t>&lt;&lt;023&lt;&lt;“ ”&lt;&lt;23&lt;&lt;“ ”&lt;&lt;0x23;</a:t>
            </a:r>
            <a:r>
              <a:rPr lang="zh-CN" altLang="en-US" dirty="0" smtClean="0"/>
              <a:t>将输出不同的十进整数：</a:t>
            </a:r>
            <a:r>
              <a:rPr lang="en-US" altLang="zh-CN" dirty="0" smtClean="0">
                <a:solidFill>
                  <a:srgbClr val="C00000"/>
                </a:solidFill>
              </a:rPr>
              <a:t>19</a:t>
            </a:r>
            <a:r>
              <a:rPr lang="zh-CN" altLang="en-US" dirty="0" smtClean="0">
                <a:solidFill>
                  <a:srgbClr val="C00000"/>
                </a:solidFill>
              </a:rPr>
              <a:t>˽</a:t>
            </a:r>
            <a:r>
              <a:rPr lang="en-US" altLang="zh-CN" dirty="0" smtClean="0">
                <a:solidFill>
                  <a:srgbClr val="C00000"/>
                </a:solidFill>
              </a:rPr>
              <a:t>23</a:t>
            </a:r>
            <a:r>
              <a:rPr lang="zh-CN" altLang="en-US" dirty="0" smtClean="0">
                <a:solidFill>
                  <a:srgbClr val="C00000"/>
                </a:solidFill>
              </a:rPr>
              <a:t>˽</a:t>
            </a:r>
            <a:r>
              <a:rPr lang="en-US" altLang="zh-CN" dirty="0" smtClean="0">
                <a:solidFill>
                  <a:srgbClr val="C00000"/>
                </a:solidFill>
              </a:rPr>
              <a:t>35</a:t>
            </a:r>
            <a:r>
              <a:rPr lang="zh-CN" altLang="en-US" dirty="0" smtClean="0"/>
              <a:t> </a:t>
            </a:r>
          </a:p>
          <a:p>
            <a:pPr lvl="1"/>
            <a:endParaRPr lang="en-US" altLang="zh-CN" dirty="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393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程序的组成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032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浮点型常量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小数点表示法：</a:t>
            </a:r>
            <a:r>
              <a:rPr lang="en-US" altLang="zh-CN" dirty="0" smtClean="0"/>
              <a:t>4.75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2.0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科学表示法：</a:t>
            </a:r>
            <a:r>
              <a:rPr lang="en-US" altLang="zh-CN" dirty="0" smtClean="0"/>
              <a:t>1.2e4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-7.37e-3 </a:t>
            </a:r>
          </a:p>
          <a:p>
            <a:pPr lvl="2"/>
            <a:r>
              <a:rPr lang="zh-CN" altLang="en-US" dirty="0" smtClean="0"/>
              <a:t>注意，在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程序中，浮点数以十进制的形式输入和输出，浮点数的存储格式与系统要求有关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例如：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>
                <a:solidFill>
                  <a:srgbClr val="C00000"/>
                </a:solidFill>
              </a:rPr>
              <a:t>float</a:t>
            </a:r>
            <a:r>
              <a:rPr lang="zh-CN" altLang="en-US" dirty="0" smtClean="0"/>
              <a:t>型浮点数占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/>
              <a:t>个字节，</a:t>
            </a:r>
            <a:r>
              <a:rPr lang="en-US" altLang="zh-CN" dirty="0" smtClean="0">
                <a:solidFill>
                  <a:srgbClr val="7030A0"/>
                </a:solidFill>
              </a:rPr>
              <a:t>double</a:t>
            </a:r>
            <a:r>
              <a:rPr lang="zh-CN" altLang="en-US" dirty="0" smtClean="0"/>
              <a:t>型浮点数占</a:t>
            </a:r>
            <a:r>
              <a:rPr lang="en-US" altLang="zh-CN" dirty="0" smtClean="0">
                <a:solidFill>
                  <a:srgbClr val="7030A0"/>
                </a:solidFill>
              </a:rPr>
              <a:t>8</a:t>
            </a:r>
            <a:r>
              <a:rPr lang="zh-CN" altLang="en-US" dirty="0" smtClean="0"/>
              <a:t>个字节，</a:t>
            </a:r>
            <a:r>
              <a:rPr lang="en-US" altLang="zh-CN" dirty="0" smtClean="0">
                <a:solidFill>
                  <a:srgbClr val="00B050"/>
                </a:solidFill>
              </a:rPr>
              <a:t>long double</a:t>
            </a:r>
            <a:r>
              <a:rPr lang="zh-CN" altLang="en-US" dirty="0" smtClean="0"/>
              <a:t>型浮点数占</a:t>
            </a:r>
            <a:r>
              <a:rPr lang="en-US" altLang="zh-CN" dirty="0" smtClean="0">
                <a:solidFill>
                  <a:srgbClr val="00B050"/>
                </a:solidFill>
              </a:rPr>
              <a:t>10</a:t>
            </a:r>
            <a:r>
              <a:rPr lang="zh-CN" altLang="en-US" dirty="0" smtClean="0"/>
              <a:t>个字节。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浮点型常量按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型处理，占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4"/>
            <a:r>
              <a:rPr lang="zh-CN" altLang="en-US" sz="1800" dirty="0" smtClean="0">
                <a:solidFill>
                  <a:srgbClr val="7030A0"/>
                </a:solidFill>
              </a:rPr>
              <a:t>加后缀</a:t>
            </a:r>
            <a:r>
              <a:rPr lang="en-US" altLang="zh-CN" sz="1800" dirty="0" smtClean="0">
                <a:solidFill>
                  <a:srgbClr val="7030A0"/>
                </a:solidFill>
              </a:rPr>
              <a:t>f</a:t>
            </a:r>
            <a:r>
              <a:rPr lang="zh-CN" altLang="en-US" sz="1800" dirty="0" smtClean="0">
                <a:solidFill>
                  <a:srgbClr val="7030A0"/>
                </a:solidFill>
              </a:rPr>
              <a:t>或</a:t>
            </a:r>
            <a:r>
              <a:rPr lang="en-US" altLang="zh-CN" sz="1800" dirty="0" smtClean="0">
                <a:solidFill>
                  <a:srgbClr val="7030A0"/>
                </a:solidFill>
              </a:rPr>
              <a:t>F</a:t>
            </a:r>
            <a:r>
              <a:rPr lang="zh-CN" altLang="en-US" sz="1800" dirty="0" smtClean="0">
                <a:solidFill>
                  <a:srgbClr val="7030A0"/>
                </a:solidFill>
              </a:rPr>
              <a:t>可按</a:t>
            </a:r>
            <a:r>
              <a:rPr lang="en-US" altLang="zh-CN" sz="1800" dirty="0" smtClean="0">
                <a:solidFill>
                  <a:srgbClr val="7030A0"/>
                </a:solidFill>
              </a:rPr>
              <a:t>float</a:t>
            </a:r>
            <a:r>
              <a:rPr lang="zh-CN" altLang="en-US" sz="1800" dirty="0" smtClean="0">
                <a:solidFill>
                  <a:srgbClr val="7030A0"/>
                </a:solidFill>
              </a:rPr>
              <a:t>型处理，占</a:t>
            </a:r>
            <a:r>
              <a:rPr lang="en-US" altLang="zh-CN" sz="1800" dirty="0" smtClean="0">
                <a:solidFill>
                  <a:srgbClr val="7030A0"/>
                </a:solidFill>
              </a:rPr>
              <a:t>4</a:t>
            </a:r>
            <a:r>
              <a:rPr lang="zh-CN" altLang="en-US" sz="1800" dirty="0" smtClean="0">
                <a:solidFill>
                  <a:srgbClr val="7030A0"/>
                </a:solidFill>
              </a:rPr>
              <a:t>个字节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3"/>
            <a:r>
              <a:rPr lang="zh-CN" altLang="en-US" dirty="0" smtClean="0"/>
              <a:t>浮点型常量有表示范围，见</a:t>
            </a:r>
            <a:r>
              <a:rPr lang="en-US" altLang="zh-CN" dirty="0" smtClean="0"/>
              <a:t>P63</a:t>
            </a:r>
            <a:r>
              <a:rPr lang="zh-CN" altLang="en-US" dirty="0" smtClean="0"/>
              <a:t>表</a:t>
            </a:r>
            <a:r>
              <a:rPr lang="en-US" altLang="zh-CN" dirty="0" smtClean="0"/>
              <a:t>3.2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361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991120"/>
          </a:xfrm>
        </p:spPr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浮点数的存储（以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型浮点数为例）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</a:t>
            </a:r>
            <a:r>
              <a:rPr lang="en-US" altLang="zh-CN" dirty="0" smtClean="0">
                <a:solidFill>
                  <a:srgbClr val="C00000"/>
                </a:solidFill>
              </a:rPr>
              <a:t>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符号位</a:t>
            </a:r>
            <a:endParaRPr lang="en-US" altLang="zh-CN" dirty="0" smtClean="0"/>
          </a:p>
          <a:p>
            <a:pPr lvl="4"/>
            <a:r>
              <a:rPr lang="zh-CN" altLang="zh-CN" dirty="0" smtClean="0"/>
              <a:t>0代表正，1代表为负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指数位</a:t>
            </a:r>
            <a:endParaRPr lang="en-US" altLang="zh-CN" dirty="0" smtClean="0"/>
          </a:p>
          <a:p>
            <a:pPr lvl="4"/>
            <a:r>
              <a:rPr lang="zh-CN" altLang="zh-CN" dirty="0" smtClean="0"/>
              <a:t>用于存储科学计数法中的指数数据，并且采用移位存储</a:t>
            </a:r>
            <a:r>
              <a:rPr lang="zh-CN" altLang="en-US" dirty="0" smtClean="0"/>
              <a:t>，即以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为基准，加减指数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尾数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8435" y="4797152"/>
            <a:ext cx="47339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728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r>
              <a:rPr lang="en-US" altLang="zh-CN" dirty="0" smtClean="0"/>
              <a:t>  </a:t>
            </a:r>
          </a:p>
          <a:p>
            <a:pPr lvl="1"/>
            <a:r>
              <a:rPr lang="zh-CN" altLang="en-US" dirty="0" smtClean="0"/>
              <a:t>浮点数的存储（以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型浮点数为例）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浮点数存储之前做如下转换：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如：</a:t>
            </a:r>
            <a:r>
              <a:rPr lang="en-US" altLang="zh-CN" dirty="0" smtClean="0"/>
              <a:t>120.5(10) = 1110110.1(2) = 1.1101101×2</a:t>
            </a:r>
            <a:r>
              <a:rPr lang="en-US" altLang="zh-CN" baseline="30000" dirty="0" smtClean="0"/>
              <a:t>6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二进制科学计数法的整数部分必为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，因此只需存储小数部分即可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正数符号位为</a:t>
            </a:r>
            <a:r>
              <a:rPr lang="en-US" altLang="zh-CN" dirty="0" smtClean="0"/>
              <a:t>0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指数为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为基准进行移位，得到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10000000101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1111111111+110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剩余的小数部分从最高位开始填充尾数部分，填充完毕尾数的剩余</a:t>
            </a:r>
            <a:r>
              <a:rPr lang="en-US" altLang="zh-CN" dirty="0" smtClean="0"/>
              <a:t>bit</a:t>
            </a:r>
            <a:r>
              <a:rPr lang="zh-CN" altLang="en-US" dirty="0" smtClean="0"/>
              <a:t>补</a:t>
            </a:r>
            <a:r>
              <a:rPr lang="en-US" altLang="zh-CN" dirty="0" smtClean="0"/>
              <a:t>0</a:t>
            </a:r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1101101</a:t>
            </a:r>
            <a:r>
              <a:rPr lang="en-US" altLang="zh-CN" dirty="0" smtClean="0">
                <a:solidFill>
                  <a:srgbClr val="C00000"/>
                </a:solidFill>
              </a:rPr>
              <a:t>000000000000000000000000000000000000000000000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39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字符型常量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用单引号括起的基本符号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‘A’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‘g’</a:t>
            </a:r>
            <a:r>
              <a:rPr lang="en-US" altLang="zh-CN" sz="1600" dirty="0" smtClean="0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‘3’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’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</a:rPr>
              <a:t>˽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</a:rPr>
              <a:t>’</a:t>
            </a:r>
            <a:endParaRPr lang="en-US" altLang="zh-CN" dirty="0" smtClean="0"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表示范围：</a:t>
            </a:r>
            <a:r>
              <a:rPr lang="en-US" altLang="zh-CN" dirty="0" smtClean="0"/>
              <a:t>-128</a:t>
            </a: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~</a:t>
            </a:r>
            <a:r>
              <a:rPr lang="en-US" altLang="zh-CN" dirty="0" smtClean="0"/>
              <a:t>127</a:t>
            </a:r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ASCII</a:t>
            </a:r>
            <a:r>
              <a:rPr lang="zh-CN" altLang="en-US" dirty="0" smtClean="0"/>
              <a:t>码将字符型常量与整型常量建立对应关系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0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~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P32</a:t>
            </a:r>
            <a:r>
              <a:rPr lang="zh-CN" altLang="en-US" dirty="0" smtClean="0"/>
              <a:t>表</a:t>
            </a:r>
            <a:r>
              <a:rPr lang="en-US" altLang="zh-CN" dirty="0" smtClean="0"/>
              <a:t>2.2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布尔型常量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/>
              <a:t>有两个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/>
              <a:t>f</a:t>
            </a:r>
            <a:r>
              <a:rPr lang="en-US" altLang="zh-CN" dirty="0" smtClean="0"/>
              <a:t>alse</a:t>
            </a:r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true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938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语言的词汇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常量的数据类型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字符串常量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用双引号括起来的字符序列</a:t>
            </a:r>
            <a:endParaRPr lang="en-US" altLang="zh-CN" dirty="0"/>
          </a:p>
          <a:p>
            <a:pPr lvl="3">
              <a:spcBef>
                <a:spcPts val="0"/>
              </a:spcBef>
            </a:pPr>
            <a:r>
              <a:rPr lang="zh-CN" altLang="en-US" dirty="0"/>
              <a:t>以字符</a:t>
            </a:r>
            <a:r>
              <a:rPr lang="en-US" altLang="zh-CN" dirty="0">
                <a:solidFill>
                  <a:srgbClr val="C00000"/>
                </a:solidFill>
              </a:rPr>
              <a:t>‘\0’</a:t>
            </a:r>
            <a:r>
              <a:rPr lang="zh-CN" altLang="en-US" dirty="0"/>
              <a:t>结尾</a:t>
            </a:r>
            <a:endParaRPr lang="en-US" altLang="zh-CN" dirty="0"/>
          </a:p>
          <a:p>
            <a:pPr lvl="3">
              <a:spcBef>
                <a:spcPts val="0"/>
              </a:spcBef>
            </a:pPr>
            <a:r>
              <a:rPr lang="zh-CN" altLang="en-US" dirty="0"/>
              <a:t>字符串长度为字符数</a:t>
            </a:r>
            <a:r>
              <a:rPr lang="en-US" altLang="zh-CN" dirty="0"/>
              <a:t>+1</a:t>
            </a:r>
            <a:r>
              <a:rPr lang="zh-CN" altLang="en-US" dirty="0"/>
              <a:t>，如</a:t>
            </a:r>
            <a:r>
              <a:rPr lang="zh-CN" altLang="en-US" sz="1600" dirty="0"/>
              <a:t>“</a:t>
            </a:r>
            <a:r>
              <a:rPr lang="en-US" altLang="zh-CN" sz="1600" dirty="0"/>
              <a:t>string constant</a:t>
            </a:r>
            <a:r>
              <a:rPr lang="zh-CN" altLang="en-US" sz="1600" dirty="0"/>
              <a:t>”长度为</a:t>
            </a:r>
            <a:r>
              <a:rPr lang="en-US" altLang="zh-CN" sz="1600" dirty="0"/>
              <a:t>16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785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205038"/>
          </a:xfrm>
        </p:spPr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由字母、数字之外的第三类基本符号组成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个别关键字如</a:t>
            </a:r>
            <a:r>
              <a:rPr lang="en-US" altLang="zh-CN" dirty="0" err="1" smtClean="0"/>
              <a:t>sizeof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，也被认为是运算符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其余运算符为：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00" y="3584104"/>
            <a:ext cx="7189788" cy="17891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5286388"/>
            <a:ext cx="81534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某些运算符还有其它用途，如乘运算符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3031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4"/>
          </a:xfrm>
        </p:spPr>
        <p:txBody>
          <a:bodyPr/>
          <a:lstStyle/>
          <a:p>
            <a:r>
              <a:rPr lang="zh-CN" altLang="en-US" dirty="0" smtClean="0"/>
              <a:t>分割符（</a:t>
            </a:r>
            <a:r>
              <a:rPr lang="en-US" altLang="zh-CN" dirty="0" smtClean="0"/>
              <a:t>separator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没有明确的含义，但在程序中必不可少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用来界定或分割程序中的语法成分，类似于“标点符号”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常用分割符有：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975" y="4005064"/>
            <a:ext cx="4427538" cy="508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 bwMode="auto">
          <a:xfrm>
            <a:off x="2000232" y="4006225"/>
            <a:ext cx="21431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r>
              <a:rPr lang="zh-CN" altLang="en-US" sz="2200" dirty="0" smtClean="0">
                <a:solidFill>
                  <a:srgbClr val="0000FF"/>
                </a:solidFill>
              </a:rPr>
              <a:t>˽</a:t>
            </a:r>
          </a:p>
        </p:txBody>
      </p:sp>
    </p:spTree>
    <p:extLst>
      <p:ext uri="{BB962C8B-B14F-4D97-AF65-F5344CB8AC3E}">
        <p14:creationId xmlns:p14="http://schemas.microsoft.com/office/powerpoint/2010/main" val="422508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程序的基本框架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程序的设计思路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934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AutoShape 3"/>
          <p:cNvSpPr>
            <a:spLocks noChangeArrowheads="1"/>
          </p:cNvSpPr>
          <p:nvPr/>
        </p:nvSpPr>
        <p:spPr bwMode="gray">
          <a:xfrm>
            <a:off x="1668463" y="2555875"/>
            <a:ext cx="5759450" cy="2159000"/>
          </a:xfrm>
          <a:prstGeom prst="upArrow">
            <a:avLst>
              <a:gd name="adj1" fmla="val 57296"/>
              <a:gd name="adj2" fmla="val 62796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33333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91063" y="4279900"/>
            <a:ext cx="1512887" cy="1511300"/>
            <a:chOff x="2200" y="1570"/>
            <a:chExt cx="1496" cy="1496"/>
          </a:xfrm>
        </p:grpSpPr>
        <p:sp>
          <p:nvSpPr>
            <p:cNvPr id="58373" name="Oval 5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4" name="Oval 6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5725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6" name="Oval 8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7" name="Oval 9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64313" y="4279900"/>
            <a:ext cx="1512887" cy="1511300"/>
            <a:chOff x="2200" y="1570"/>
            <a:chExt cx="1496" cy="1496"/>
          </a:xfrm>
        </p:grpSpPr>
        <p:sp>
          <p:nvSpPr>
            <p:cNvPr id="58385" name="Oval 17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6" name="Oval 18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66667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8" name="Oval 20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9" name="Oval 21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892425" y="4279900"/>
            <a:ext cx="1512888" cy="1511300"/>
            <a:chOff x="2200" y="1570"/>
            <a:chExt cx="1496" cy="1496"/>
          </a:xfrm>
        </p:grpSpPr>
        <p:sp>
          <p:nvSpPr>
            <p:cNvPr id="58391" name="Oval 23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2" name="Oval 24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69804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3" name="Oval 25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4" name="Oval 26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5" name="Oval 27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396" name="AutoShape 28"/>
          <p:cNvSpPr>
            <a:spLocks noChangeArrowheads="1"/>
          </p:cNvSpPr>
          <p:nvPr/>
        </p:nvSpPr>
        <p:spPr bwMode="auto">
          <a:xfrm>
            <a:off x="2109788" y="1917700"/>
            <a:ext cx="4876800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1803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ea typeface="宋体" pitchFamily="2" charset="-122"/>
              </a:rPr>
              <a:t>C++</a:t>
            </a:r>
            <a:r>
              <a:rPr lang="zh-CN" altLang="en-US" sz="2400" b="1" dirty="0" smtClean="0">
                <a:ea typeface="宋体" pitchFamily="2" charset="-122"/>
              </a:rPr>
              <a:t>程序的基本框架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white">
          <a:xfrm>
            <a:off x="4929190" y="4714884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结构程序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框架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white">
          <a:xfrm>
            <a:off x="3214678" y="484561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主函数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white">
          <a:xfrm>
            <a:off x="6786578" y="4714884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面向对象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程序框架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119188" y="4279900"/>
            <a:ext cx="1512887" cy="1511300"/>
            <a:chOff x="2200" y="1570"/>
            <a:chExt cx="1496" cy="1496"/>
          </a:xfrm>
        </p:grpSpPr>
        <p:sp>
          <p:nvSpPr>
            <p:cNvPr id="58402" name="Oval 34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3" name="Oval 35"/>
            <p:cNvSpPr>
              <a:spLocks noChangeArrowheads="1"/>
            </p:cNvSpPr>
            <p:nvPr/>
          </p:nvSpPr>
          <p:spPr bwMode="gray">
            <a:xfrm>
              <a:off x="2200" y="1570"/>
              <a:ext cx="1496" cy="1496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69804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4" name="Oval 36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54118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5" name="Oval 37"/>
            <p:cNvSpPr>
              <a:spLocks noChangeArrowheads="1"/>
            </p:cNvSpPr>
            <p:nvPr/>
          </p:nvSpPr>
          <p:spPr bwMode="gray">
            <a:xfrm>
              <a:off x="2298" y="1668"/>
              <a:ext cx="1300" cy="1300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6" name="Oval 38"/>
            <p:cNvSpPr>
              <a:spLocks noChangeArrowheads="1"/>
            </p:cNvSpPr>
            <p:nvPr/>
          </p:nvSpPr>
          <p:spPr bwMode="gray">
            <a:xfrm>
              <a:off x="2363" y="1733"/>
              <a:ext cx="1170" cy="1170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407" name="Rectangle 39"/>
          <p:cNvSpPr>
            <a:spLocks noChangeArrowheads="1"/>
          </p:cNvSpPr>
          <p:nvPr/>
        </p:nvSpPr>
        <p:spPr bwMode="white">
          <a:xfrm>
            <a:off x="1214414" y="4845618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预处理命令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68035-F19A-4FA4-8D20-A5484286C247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程序的基本框架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11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85928"/>
          </a:xfrm>
        </p:spPr>
        <p:txBody>
          <a:bodyPr/>
          <a:lstStyle/>
          <a:p>
            <a:r>
              <a:rPr lang="zh-CN" altLang="en-US" dirty="0" smtClean="0"/>
              <a:t>以标识符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命名的、具有特殊性质和功能的函数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C++</a:t>
            </a:r>
            <a:r>
              <a:rPr lang="zh-CN" altLang="en-US" dirty="0" smtClean="0"/>
              <a:t>程序的主控模块或入口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不能被其它函数调用，不能作其它属性声明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返回值类型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void</a:t>
            </a:r>
          </a:p>
          <a:p>
            <a:pPr lvl="2">
              <a:spcBef>
                <a:spcPts val="0"/>
              </a:spcBef>
            </a:pP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不带参数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带参数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char *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 ]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53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en-US" altLang="zh-CN" dirty="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457200" y="1643050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bg2">
                  <a:alpha val="14999"/>
                </a:schemeClr>
              </a:gs>
              <a:gs pos="100000">
                <a:schemeClr val="bg2">
                  <a:gamma/>
                  <a:tint val="5764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gray">
          <a:xfrm>
            <a:off x="838200" y="2252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800" dirty="0" smtClean="0">
                <a:solidFill>
                  <a:schemeClr val="bg1"/>
                </a:solidFill>
                <a:ea typeface="宋体" pitchFamily="2" charset="-122"/>
              </a:rPr>
              <a:t>字符序列</a:t>
            </a:r>
            <a:endParaRPr lang="en-US" altLang="zh-CN" sz="28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gray">
          <a:xfrm>
            <a:off x="838200" y="3395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zh-CN" altLang="en-US" sz="2400" dirty="0" smtClean="0">
                <a:solidFill>
                  <a:schemeClr val="bg1"/>
                </a:solidFill>
              </a:rPr>
              <a:t>关键字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标识符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字面常量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运算符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分隔符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gray">
          <a:xfrm>
            <a:off x="838200" y="453865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zh-CN" altLang="en-US" sz="2800" dirty="0" smtClean="0">
                <a:solidFill>
                  <a:schemeClr val="bg1"/>
                </a:solidFill>
              </a:rPr>
              <a:t>           语句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16705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C++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程序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761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90526"/>
          </a:xfrm>
        </p:spPr>
        <p:txBody>
          <a:bodyPr/>
          <a:lstStyle/>
          <a:p>
            <a:r>
              <a:rPr lang="zh-CN" altLang="en-US" dirty="0" smtClean="0"/>
              <a:t>主函数的写法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348" y="2571744"/>
          <a:ext cx="77153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2286016"/>
                <a:gridCol w="4000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返回值类型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不带参数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带参数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main()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void main(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argc</a:t>
                      </a:r>
                      <a:r>
                        <a:rPr lang="en-US" altLang="zh-CN" dirty="0" smtClean="0"/>
                        <a:t>, char* </a:t>
                      </a:r>
                      <a:r>
                        <a:rPr lang="en-US" altLang="zh-CN" dirty="0" err="1" smtClean="0"/>
                        <a:t>argv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]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main(void)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main()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main(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argc</a:t>
                      </a:r>
                      <a:r>
                        <a:rPr lang="en-US" altLang="zh-CN" dirty="0" smtClean="0"/>
                        <a:t>, char* </a:t>
                      </a:r>
                      <a:r>
                        <a:rPr lang="en-US" altLang="zh-CN" dirty="0" err="1" smtClean="0"/>
                        <a:t>argv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]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main(void)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缺省（返回值为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main()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main(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argc</a:t>
                      </a:r>
                      <a:r>
                        <a:rPr lang="en-US" altLang="zh-CN" dirty="0" smtClean="0"/>
                        <a:t>, char* </a:t>
                      </a:r>
                      <a:r>
                        <a:rPr lang="en-US" altLang="zh-CN" dirty="0" err="1" smtClean="0"/>
                        <a:t>argv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]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main(void)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5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以符号“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”开头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指出编译程序之前需完成的预处理工作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主要预处理命令包括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文件嵌入命令</a:t>
            </a:r>
            <a:r>
              <a:rPr lang="en-US" altLang="zh-CN" dirty="0" smtClean="0"/>
              <a:t>include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宏定义命令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undef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条件编译命令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#if……#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ifndef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elif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#else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错误报告命令</a:t>
            </a:r>
            <a:r>
              <a:rPr lang="en-US" altLang="zh-CN" dirty="0" smtClean="0"/>
              <a:t>#error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07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文件嵌入命令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要求系统在编译之前把它指明的文件嵌入到该命令所在位置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＃</a:t>
            </a:r>
            <a:r>
              <a:rPr lang="en-US" altLang="zh-CN" dirty="0" smtClean="0"/>
              <a:t>include &lt;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 &gt;</a:t>
            </a:r>
            <a:r>
              <a:rPr lang="zh-CN" altLang="en-US" dirty="0" smtClean="0"/>
              <a:t>嵌入的是系统提供的头文件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＃</a:t>
            </a:r>
            <a:r>
              <a:rPr lang="en-US" altLang="zh-CN" dirty="0" smtClean="0"/>
              <a:t>include “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 ”</a:t>
            </a:r>
            <a:r>
              <a:rPr lang="zh-CN" altLang="en-US" dirty="0" smtClean="0"/>
              <a:t>嵌入的头文件是用户自己设计的头文件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每一</a:t>
            </a:r>
            <a:r>
              <a:rPr lang="en-US" altLang="zh-CN" dirty="0" smtClean="0"/>
              <a:t>include </a:t>
            </a:r>
            <a:r>
              <a:rPr lang="zh-CN" altLang="en-US" dirty="0" smtClean="0"/>
              <a:t>命令只指定一个包含文件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文件的包含可以嵌套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inlcude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将文件</a:t>
            </a:r>
            <a:r>
              <a:rPr lang="en-US" altLang="zh-CN" dirty="0" err="1" smtClean="0"/>
              <a:t>iostream</a:t>
            </a:r>
            <a:r>
              <a:rPr lang="zh-CN" altLang="en-US" dirty="0" smtClean="0"/>
              <a:t>包含在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源程序中调用该命令的位置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518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标准</a:t>
            </a:r>
            <a:r>
              <a:rPr lang="zh-CN" altLang="en-US" dirty="0"/>
              <a:t>程序库中的所有标识符都被定义于一个名为</a:t>
            </a:r>
            <a:r>
              <a:rPr lang="en-US" altLang="zh-CN" dirty="0" err="1"/>
              <a:t>std</a:t>
            </a:r>
            <a:r>
              <a:rPr lang="zh-CN" altLang="en-US" dirty="0"/>
              <a:t>的</a:t>
            </a:r>
            <a:r>
              <a:rPr lang="en-US" altLang="zh-CN" dirty="0"/>
              <a:t>namespace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endl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如果不使用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，输出语句应写为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&lt;&lt;…&lt;&lt;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92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宏定义命令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宏定义（＃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）命令亦称宏替换命令，与其相关的还有取消宏定义</a:t>
            </a:r>
            <a:r>
              <a:rPr lang="en-US" altLang="zh-CN" dirty="0" smtClean="0"/>
              <a:t>(#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)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宏定义命令格式</a:t>
            </a:r>
            <a:endParaRPr lang="en-US" altLang="zh-CN" dirty="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#define &lt;</a:t>
            </a:r>
            <a:r>
              <a:rPr lang="zh-CN" altLang="en-US" dirty="0" smtClean="0"/>
              <a:t>宏名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宏替换体</a:t>
            </a:r>
            <a:r>
              <a:rPr lang="en-US" altLang="zh-CN" dirty="0" smtClean="0"/>
              <a:t>&gt; 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宏名</a:t>
            </a:r>
            <a:r>
              <a:rPr lang="en-US" altLang="zh-CN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宏定义可以作为常量说明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也可以出现在另一个宏定义的宏替换体中 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宏替换体也可以是符号、字符串、可执行的表达式语句，也可以为空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一种复杂的宏替换是带参数的宏替换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#define &lt;</a:t>
            </a:r>
            <a:r>
              <a:rPr lang="zh-CN" altLang="en-US" dirty="0" smtClean="0"/>
              <a:t>宏名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形参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宏替换体</a:t>
            </a:r>
            <a:r>
              <a:rPr lang="en-US" altLang="zh-CN" dirty="0" smtClean="0"/>
              <a:t>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44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结构程序设计（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）的基本思想是自顶向下逐步求精，在编程时总是把一个大的复杂的任务逐步划分为若干子任务，形成用一个个相对简单的独立的程序功能模块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3716338"/>
            <a:ext cx="455612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754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SP</a:t>
            </a:r>
            <a:r>
              <a:rPr lang="zh-CN" altLang="en-US" dirty="0" smtClean="0"/>
              <a:t>方法没有充分利用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语言提供的有力手段。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以函数为中心对程序进行模块划分，主要是依照程序模块的功能特征，划分具有相当大的随意性。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C++</a:t>
            </a:r>
            <a:r>
              <a:rPr lang="zh-CN" altLang="en-US" dirty="0" smtClean="0"/>
              <a:t>语言中的函数没有层次关系，除了主函数之外，所有的函数都是“平等”的，可以说是一个无序的集合。函数间，模块间的联系较多，不利于程序的编制、调试、修改、扩充和重用。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语言仍然支持</a:t>
            </a:r>
            <a:r>
              <a:rPr lang="en-US" altLang="zh-CN" dirty="0" smtClean="0"/>
              <a:t>SP</a:t>
            </a:r>
            <a:r>
              <a:rPr lang="zh-CN" altLang="en-US" dirty="0" smtClean="0"/>
              <a:t>框架的程序设计，当开发小规模程序时，这种方式仍然有用</a:t>
            </a:r>
            <a:endParaRPr lang="en-US" altLang="zh-CN" sz="2800" dirty="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46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按面向对象程序设计思想设计的程序，它的主体是若干类定义的集合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类成员函数的定义</a:t>
            </a:r>
            <a:endParaRPr lang="en-US" altLang="zh-CN" dirty="0" smtClean="0"/>
          </a:p>
          <a:p>
            <a:r>
              <a:rPr lang="zh-CN" altLang="en-US" dirty="0" smtClean="0"/>
              <a:t>主函数作为程序的入口</a:t>
            </a:r>
            <a:endParaRPr lang="en-US" altLang="zh-CN" dirty="0" smtClean="0"/>
          </a:p>
          <a:p>
            <a:r>
              <a:rPr lang="zh-CN" altLang="en-US" dirty="0" smtClean="0"/>
              <a:t>从程序设计方法学观点看，</a:t>
            </a:r>
            <a:r>
              <a:rPr lang="en-US" altLang="zh-CN" dirty="0" smtClean="0"/>
              <a:t>OOP </a:t>
            </a:r>
            <a:r>
              <a:rPr lang="zh-CN" altLang="en-US" dirty="0" smtClean="0"/>
              <a:t>更科学更严谨，是程序设计理论经过五十年的发展历程，从而达到了成熟时期的结果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45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面向对象程序设计的三个基本概念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对事物的抽象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事物的属性和对事物的处理作为一个对象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类的实例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对象之间传递的信息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27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面向对象程序设计的基本特征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封装性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 smtClean="0"/>
              <a:t>好像系统的一个部件（例如计算机系统中的图形卡、声卡、打印机），它是作为一个整体参加系统工作的，其内部工作原理被封装起来，只把功能和基本操作对外公开，便于系统使用，其数据只能通过规定的基本操作进行处理，这就是封装和数据隐藏原理。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继承性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在设计好的类的基础上可以生成派生类，派生类继承原类的设计，又增加新的功能，于是类之间可以有继承和派生关系，有利于简化程序设计。这与函数之间的关系不同。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多态性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 smtClean="0"/>
              <a:t>一个类的不同对象可以对同一消息产生不同的响应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117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字符序列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1988840"/>
            <a:ext cx="59595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03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语言初步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714488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628888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240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1790688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程序的组成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129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3848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05088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语言的基本符号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2731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521063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435463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30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597263"/>
            <a:ext cx="30139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语言的词汇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19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4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511663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ea typeface="宋体" pitchFamily="2" charset="-122"/>
              </a:rPr>
              <a:t>C++</a:t>
            </a:r>
            <a:r>
              <a:rPr lang="zh-CN" altLang="en-US" sz="3200" b="1" dirty="0" smtClean="0">
                <a:ea typeface="宋体" pitchFamily="2" charset="-122"/>
              </a:rPr>
              <a:t>程序的基本框架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33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28800" y="5335606"/>
            <a:ext cx="762000" cy="665162"/>
            <a:chOff x="1110" y="2656"/>
            <a:chExt cx="1549" cy="1351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437200" y="59452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2667600" y="5411806"/>
            <a:ext cx="383470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</a:rPr>
              <a:t>C++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程序的设计思路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gray">
          <a:xfrm>
            <a:off x="2026800" y="54340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843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AutoShape 3"/>
          <p:cNvSpPr>
            <a:spLocks noChangeArrowheads="1"/>
          </p:cNvSpPr>
          <p:nvPr/>
        </p:nvSpPr>
        <p:spPr bwMode="gray">
          <a:xfrm>
            <a:off x="2916238" y="3078163"/>
            <a:ext cx="504825" cy="576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gray">
          <a:xfrm>
            <a:off x="5651500" y="3078163"/>
            <a:ext cx="504825" cy="576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gray">
          <a:xfrm>
            <a:off x="6227763" y="22860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gray">
          <a:xfrm>
            <a:off x="6227763" y="22860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gray">
          <a:xfrm>
            <a:off x="6369050" y="2427288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gray">
          <a:xfrm>
            <a:off x="6400800" y="2438400"/>
            <a:ext cx="1878013" cy="18780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6470650" y="25209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gray">
          <a:xfrm>
            <a:off x="755650" y="22796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gray">
          <a:xfrm>
            <a:off x="755650" y="22796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gray">
          <a:xfrm>
            <a:off x="896938" y="242093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gray">
          <a:xfrm>
            <a:off x="898525" y="242411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gray">
          <a:xfrm>
            <a:off x="990600" y="251460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17588" y="2540000"/>
            <a:ext cx="1636712" cy="1636713"/>
            <a:chOff x="4166" y="1706"/>
            <a:chExt cx="1252" cy="1252"/>
          </a:xfrm>
        </p:grpSpPr>
        <p:sp>
          <p:nvSpPr>
            <p:cNvPr id="49168" name="Oval 1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9172" name="Oval 20"/>
          <p:cNvSpPr>
            <a:spLocks noChangeArrowheads="1"/>
          </p:cNvSpPr>
          <p:nvPr/>
        </p:nvSpPr>
        <p:spPr bwMode="gray">
          <a:xfrm>
            <a:off x="3492500" y="22860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gray">
          <a:xfrm>
            <a:off x="3492500" y="22860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gray">
          <a:xfrm>
            <a:off x="3633788" y="242728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gray">
          <a:xfrm>
            <a:off x="3635375" y="243046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gray">
          <a:xfrm>
            <a:off x="3727450" y="25209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754438" y="2540000"/>
            <a:ext cx="1636712" cy="1636713"/>
            <a:chOff x="4166" y="1706"/>
            <a:chExt cx="1252" cy="1252"/>
          </a:xfrm>
        </p:grpSpPr>
        <p:sp>
          <p:nvSpPr>
            <p:cNvPr id="49178" name="Oval 2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9" name="Oval 2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0" name="Oval 2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1" name="Oval 2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500813" y="2540000"/>
            <a:ext cx="1636712" cy="1636713"/>
            <a:chOff x="4166" y="1706"/>
            <a:chExt cx="1252" cy="1252"/>
          </a:xfrm>
        </p:grpSpPr>
        <p:sp>
          <p:nvSpPr>
            <p:cNvPr id="49183" name="Oval 31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4" name="Oval 32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5" name="Oval 33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86" name="Oval 34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9187" name="AutoShape 35"/>
          <p:cNvSpPr>
            <a:spLocks noChangeArrowheads="1"/>
          </p:cNvSpPr>
          <p:nvPr/>
        </p:nvSpPr>
        <p:spPr bwMode="gray">
          <a:xfrm>
            <a:off x="804863" y="48180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思路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gray">
          <a:xfrm>
            <a:off x="3538538" y="48180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模型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189" name="AutoShape 37"/>
          <p:cNvSpPr>
            <a:spLocks noChangeArrowheads="1"/>
          </p:cNvSpPr>
          <p:nvPr/>
        </p:nvSpPr>
        <p:spPr bwMode="gray">
          <a:xfrm>
            <a:off x="6291263" y="48180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rPr>
              <a:t>实现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gray">
          <a:xfrm>
            <a:off x="1142976" y="31448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自然语言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gray">
          <a:xfrm>
            <a:off x="3929058" y="31448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数学语言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gray">
          <a:xfrm>
            <a:off x="6643702" y="31448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程序语言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1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2.5】</a:t>
            </a:r>
            <a:r>
              <a:rPr lang="zh-CN" altLang="en-US" dirty="0" smtClean="0">
                <a:solidFill>
                  <a:srgbClr val="C00000"/>
                </a:solidFill>
              </a:rPr>
              <a:t>已知公鸡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元，母鸡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元，小鸡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只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元，如果花了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>
                <a:solidFill>
                  <a:srgbClr val="C00000"/>
                </a:solidFill>
              </a:rPr>
              <a:t>元买了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>
                <a:solidFill>
                  <a:srgbClr val="C00000"/>
                </a:solidFill>
              </a:rPr>
              <a:t>只鸡，请问其中公鸡，母鸡，小鸡各有几只？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自然语言描述解题过程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设公鸡有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设母鸡有</a:t>
            </a:r>
            <a:r>
              <a:rPr lang="en-US" altLang="zh-CN" sz="2200" dirty="0" smtClean="0"/>
              <a:t>Y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设小鸡有</a:t>
            </a:r>
            <a:r>
              <a:rPr lang="en-US" altLang="zh-CN" sz="2200" dirty="0" smtClean="0"/>
              <a:t>Z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鸡的总数为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只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公鸡每只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元，母鸡每只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元，小鸡每只</a:t>
            </a:r>
            <a:r>
              <a:rPr lang="en-US" altLang="zh-CN" sz="2200" dirty="0" smtClean="0"/>
              <a:t>1/3</a:t>
            </a:r>
            <a:r>
              <a:rPr lang="zh-CN" altLang="en-US" sz="2200" dirty="0" smtClean="0"/>
              <a:t>元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买鸡的总金额为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元</a:t>
            </a:r>
            <a:endParaRPr lang="en-US" altLang="zh-CN" sz="22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7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reeform 3"/>
          <p:cNvSpPr>
            <a:spLocks noEditPoints="1"/>
          </p:cNvSpPr>
          <p:nvPr/>
        </p:nvSpPr>
        <p:spPr bwMode="gray">
          <a:xfrm>
            <a:off x="1049338" y="1985963"/>
            <a:ext cx="6237306" cy="3970337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98882" y="3889392"/>
            <a:ext cx="1873250" cy="2039938"/>
            <a:chOff x="1610" y="1344"/>
            <a:chExt cx="2041" cy="2223"/>
          </a:xfrm>
        </p:grpSpPr>
        <p:sp>
          <p:nvSpPr>
            <p:cNvPr id="50181" name="Oval 5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14414" y="3251201"/>
            <a:ext cx="1785950" cy="1892311"/>
            <a:chOff x="1610" y="1344"/>
            <a:chExt cx="2041" cy="2223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0" name="Oval 14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193930" y="1643050"/>
            <a:ext cx="1520813" cy="1714512"/>
            <a:chOff x="1610" y="1344"/>
            <a:chExt cx="2041" cy="2223"/>
          </a:xfrm>
        </p:grpSpPr>
        <p:sp>
          <p:nvSpPr>
            <p:cNvPr id="50193" name="Oval 17"/>
            <p:cNvSpPr>
              <a:spLocks noChangeArrowheads="1"/>
            </p:cNvSpPr>
            <p:nvPr/>
          </p:nvSpPr>
          <p:spPr bwMode="gray">
            <a:xfrm>
              <a:off x="1610" y="2704"/>
              <a:ext cx="2041" cy="8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2000"/>
                  </a:srgbClr>
                </a:gs>
                <a:gs pos="100000">
                  <a:srgbClr val="0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4" name="Oval 18"/>
            <p:cNvSpPr>
              <a:spLocks noChangeArrowheads="1"/>
            </p:cNvSpPr>
            <p:nvPr/>
          </p:nvSpPr>
          <p:spPr bwMode="gray">
            <a:xfrm>
              <a:off x="1701" y="1344"/>
              <a:ext cx="1859" cy="18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5" name="Oval 19"/>
            <p:cNvSpPr>
              <a:spLocks noChangeArrowheads="1"/>
            </p:cNvSpPr>
            <p:nvPr/>
          </p:nvSpPr>
          <p:spPr bwMode="gray">
            <a:xfrm>
              <a:off x="1725" y="1354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6" name="Oval 20"/>
            <p:cNvSpPr>
              <a:spLocks noChangeArrowheads="1"/>
            </p:cNvSpPr>
            <p:nvPr/>
          </p:nvSpPr>
          <p:spPr bwMode="gray">
            <a:xfrm>
              <a:off x="1744" y="1372"/>
              <a:ext cx="1726" cy="16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197" name="Oval 21"/>
            <p:cNvSpPr>
              <a:spLocks noChangeArrowheads="1"/>
            </p:cNvSpPr>
            <p:nvPr/>
          </p:nvSpPr>
          <p:spPr bwMode="gray">
            <a:xfrm>
              <a:off x="1844" y="1420"/>
              <a:ext cx="1535" cy="13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285984" y="2119962"/>
            <a:ext cx="150019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eaLnBrk="0" hangingPunct="0"/>
            <a:r>
              <a:rPr lang="en-US" altLang="zh-CN" sz="1400" dirty="0" smtClean="0"/>
              <a:t>5X+3Y+Z/3=100</a:t>
            </a:r>
          </a:p>
          <a:p>
            <a:pPr marL="0" lvl="1" eaLnBrk="0" hangingPunct="0"/>
            <a:r>
              <a:rPr lang="en-US" altLang="zh-CN" sz="1400" dirty="0" smtClean="0"/>
              <a:t>X+Y+Z=100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1531531" y="3659692"/>
            <a:ext cx="118308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 algn="ctr" eaLnBrk="0" hangingPunct="0"/>
            <a:r>
              <a:rPr lang="en-US" altLang="zh-CN" sz="2200" dirty="0" smtClean="0"/>
              <a:t>Z = 100</a:t>
            </a:r>
          </a:p>
          <a:p>
            <a:pPr marL="0" lvl="1" algn="ctr" eaLnBrk="0" hangingPunct="0"/>
            <a:r>
              <a:rPr lang="en-US" altLang="zh-CN" sz="2200" dirty="0" smtClean="0"/>
              <a:t> – X – Y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3809373" y="4569749"/>
            <a:ext cx="167545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1" algn="ctr" eaLnBrk="0" hangingPunct="0"/>
            <a:r>
              <a:rPr lang="en-US" altLang="zh-CN" sz="2200" dirty="0" smtClean="0"/>
              <a:t>7X+4Y=100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715000" y="3517900"/>
            <a:ext cx="2590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模型设计过程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17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34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2000" kern="1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chicken,hen,cock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&lt;&lt;"chicken hen cock"&lt;&lt;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(chicken=0; chicken&lt;100; chicken+=3)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(hen=0; hen&lt;=33; hen++)</a:t>
            </a:r>
            <a:b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000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((cock=100-chicken-hen)&gt;-1)  	  	 </a:t>
            </a:r>
            <a:r>
              <a:rPr lang="en-US" altLang="zh-CN" sz="2000" kern="1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kern="1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(chicken/3)+hen*3+cock*5==100)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 "&lt;&lt;chicken&lt;&lt;" "&lt;&lt;hen;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 "&lt;&lt;cock&lt;&lt;</a:t>
            </a:r>
            <a:r>
              <a:rPr lang="en-US" altLang="zh-CN" sz="2000" kern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zh-CN" alt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01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输出结果：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chicken	hen	   cock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75		25		0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78		18		4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81		11		8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84		4		12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00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程序的设计思路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0"/>
            <a:ext cx="8153400" cy="3660438"/>
          </a:xfrm>
        </p:spPr>
        <p:txBody>
          <a:bodyPr/>
          <a:lstStyle/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29698D"/>
                </a:solidFill>
              </a:rPr>
              <a:t>方程的</a:t>
            </a:r>
            <a:r>
              <a:rPr lang="zh-CN" altLang="en-US" dirty="0" smtClean="0"/>
              <a:t>参数：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通过公式：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计算方程的根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如果有实根，给输出实根，无实根则输出相应的提示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296000"/>
            <a:ext cx="8153400" cy="63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latinLnBrk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2.6】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设计一个程序，求一元二次方程的根</a:t>
            </a:r>
            <a:endParaRPr lang="en-US" altLang="zh-CN" sz="3200" b="1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3269673"/>
            <a:ext cx="2500330" cy="735391"/>
          </a:xfrm>
          <a:prstGeom prst="rect">
            <a:avLst/>
          </a:prstGeom>
          <a:noFill/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04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VC++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中编辑并执行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8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在屏幕上输出如下图形：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正方形、矩形、三角形、菱形、梯形</a:t>
            </a:r>
            <a:endParaRPr lang="en-US" altLang="zh-CN" dirty="0" smtClean="0"/>
          </a:p>
          <a:p>
            <a:r>
              <a:rPr lang="zh-CN" altLang="en-US" dirty="0" smtClean="0"/>
              <a:t>阅读代码，完成如下程序设计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设计一个圆形程序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用宏定义设置圆周率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输入圆的半径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计算圆的周长、面积并输出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1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860032" y="1196752"/>
            <a:ext cx="3887787" cy="172819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Q&amp;A!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4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关键字</a:t>
            </a:r>
            <a:r>
              <a:rPr lang="en-US" altLang="zh-CN" dirty="0" smtClean="0"/>
              <a:t>+</a:t>
            </a:r>
            <a:r>
              <a:rPr lang="zh-CN" altLang="en-US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标识符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7030A0"/>
                </a:solidFill>
              </a:rPr>
              <a:t>字面常量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分隔符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1988840"/>
            <a:ext cx="55275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"a="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"b="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2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528630"/>
          </a:xfrm>
        </p:spPr>
        <p:txBody>
          <a:bodyPr/>
          <a:lstStyle/>
          <a:p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988840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预处理命令语句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main()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函数定义语句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声明语句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&lt;&lt;“a=”;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&gt;&gt;a;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输入语句</a:t>
            </a:r>
            <a:endParaRPr lang="en-US" altLang="zh-CN" sz="2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&lt;&lt;“b=”;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&gt;&gt;b;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声明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赋值语句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输出语句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359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程序组成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9" y="2613686"/>
            <a:ext cx="8914527" cy="218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1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000"/>
            <a:ext cx="8229600" cy="60006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2.1】</a:t>
            </a:r>
            <a:r>
              <a:rPr lang="zh-CN" altLang="en-US" dirty="0" smtClean="0">
                <a:solidFill>
                  <a:srgbClr val="C00000"/>
                </a:solidFill>
              </a:rPr>
              <a:t>最简单的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786058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&lt;&lt;"This is a C++ Program."&lt;&lt;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93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123TGp_biz_diagram_v2</Template>
  <TotalTime>1578</TotalTime>
  <Words>2429</Words>
  <Application>Microsoft Macintosh PowerPoint</Application>
  <PresentationFormat>全屏显示(4:3)</PresentationFormat>
  <Paragraphs>641</Paragraphs>
  <Slides>59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sample</vt:lpstr>
      <vt:lpstr>高级语言程序设计</vt:lpstr>
      <vt:lpstr>第2章 C++语言初步</vt:lpstr>
      <vt:lpstr>第2章 C++语言初步</vt:lpstr>
      <vt:lpstr>C++程序组成</vt:lpstr>
      <vt:lpstr>C++程序组成</vt:lpstr>
      <vt:lpstr>C++程序组成</vt:lpstr>
      <vt:lpstr>C++程序组成</vt:lpstr>
      <vt:lpstr>C++程序组成</vt:lpstr>
      <vt:lpstr>初识C++程序</vt:lpstr>
      <vt:lpstr>初识C++程序</vt:lpstr>
      <vt:lpstr>初识C++程序</vt:lpstr>
      <vt:lpstr>输入/输出语句</vt:lpstr>
      <vt:lpstr>输入/输出语句</vt:lpstr>
      <vt:lpstr>C++程序示例</vt:lpstr>
      <vt:lpstr>C++程序示例</vt:lpstr>
      <vt:lpstr>C++程序示例</vt:lpstr>
      <vt:lpstr>第2章 C++语言初步</vt:lpstr>
      <vt:lpstr>基本符号分类与ASCII码</vt:lpstr>
      <vt:lpstr>基本符号的ASCII码表</vt:lpstr>
      <vt:lpstr>第2章 C++语言初步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C++语言的词汇</vt:lpstr>
      <vt:lpstr>第2章 C++语言初步</vt:lpstr>
      <vt:lpstr>C++程序的基本框架</vt:lpstr>
      <vt:lpstr>主函数</vt:lpstr>
      <vt:lpstr>主函数</vt:lpstr>
      <vt:lpstr>预处理命令</vt:lpstr>
      <vt:lpstr>预处理命令</vt:lpstr>
      <vt:lpstr>命名空间</vt:lpstr>
      <vt:lpstr>宏定义命令</vt:lpstr>
      <vt:lpstr>结构程序框架</vt:lpstr>
      <vt:lpstr>结构程序框架</vt:lpstr>
      <vt:lpstr>面向对象程序框架</vt:lpstr>
      <vt:lpstr>面向对象程序框架</vt:lpstr>
      <vt:lpstr>面向对象程序框架</vt:lpstr>
      <vt:lpstr>第2章 C++语言初步</vt:lpstr>
      <vt:lpstr>C++程序的设计思路</vt:lpstr>
      <vt:lpstr>C++程序的设计思路</vt:lpstr>
      <vt:lpstr>C++程序的设计思路</vt:lpstr>
      <vt:lpstr>C++程序的设计思路</vt:lpstr>
      <vt:lpstr>C++程序的设计思路</vt:lpstr>
      <vt:lpstr>C++程序的设计思路</vt:lpstr>
      <vt:lpstr>VC++.Net中编辑并执行C++程序</vt:lpstr>
      <vt:lpstr>作业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dell</dc:creator>
  <cp:lastModifiedBy>dbis</cp:lastModifiedBy>
  <cp:revision>141</cp:revision>
  <dcterms:created xsi:type="dcterms:W3CDTF">2015-07-19T02:17:45Z</dcterms:created>
  <dcterms:modified xsi:type="dcterms:W3CDTF">2015-10-15T05:38:50Z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ThemeGallery.com</vt:lpwstr>
  </property>
</Properties>
</file>