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7"/>
  </p:notesMasterIdLst>
  <p:handoutMasterIdLst>
    <p:handoutMasterId r:id="rId138"/>
  </p:handoutMasterIdLst>
  <p:sldIdLst>
    <p:sldId id="731" r:id="rId2"/>
    <p:sldId id="501" r:id="rId3"/>
    <p:sldId id="732" r:id="rId4"/>
    <p:sldId id="605" r:id="rId5"/>
    <p:sldId id="606" r:id="rId6"/>
    <p:sldId id="607" r:id="rId7"/>
    <p:sldId id="608" r:id="rId8"/>
    <p:sldId id="609" r:id="rId9"/>
    <p:sldId id="612" r:id="rId10"/>
    <p:sldId id="610" r:id="rId11"/>
    <p:sldId id="611" r:id="rId12"/>
    <p:sldId id="73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653" r:id="rId53"/>
    <p:sldId id="654" r:id="rId54"/>
    <p:sldId id="655" r:id="rId55"/>
    <p:sldId id="656" r:id="rId56"/>
    <p:sldId id="657" r:id="rId57"/>
    <p:sldId id="658" r:id="rId58"/>
    <p:sldId id="659" r:id="rId59"/>
    <p:sldId id="734" r:id="rId60"/>
    <p:sldId id="661" r:id="rId61"/>
    <p:sldId id="662" r:id="rId62"/>
    <p:sldId id="663" r:id="rId63"/>
    <p:sldId id="664" r:id="rId64"/>
    <p:sldId id="665" r:id="rId65"/>
    <p:sldId id="666" r:id="rId66"/>
    <p:sldId id="667" r:id="rId67"/>
    <p:sldId id="668" r:id="rId68"/>
    <p:sldId id="669" r:id="rId69"/>
    <p:sldId id="670" r:id="rId70"/>
    <p:sldId id="671" r:id="rId71"/>
    <p:sldId id="672" r:id="rId72"/>
    <p:sldId id="673" r:id="rId73"/>
    <p:sldId id="674" r:id="rId74"/>
    <p:sldId id="675" r:id="rId75"/>
    <p:sldId id="676" r:id="rId76"/>
    <p:sldId id="677" r:id="rId77"/>
    <p:sldId id="678" r:id="rId78"/>
    <p:sldId id="679" r:id="rId79"/>
    <p:sldId id="680" r:id="rId80"/>
    <p:sldId id="681" r:id="rId81"/>
    <p:sldId id="682" r:id="rId82"/>
    <p:sldId id="683" r:id="rId83"/>
    <p:sldId id="684" r:id="rId84"/>
    <p:sldId id="685" r:id="rId85"/>
    <p:sldId id="686" r:id="rId86"/>
    <p:sldId id="687" r:id="rId87"/>
    <p:sldId id="688" r:id="rId88"/>
    <p:sldId id="689" r:id="rId89"/>
    <p:sldId id="690" r:id="rId90"/>
    <p:sldId id="691" r:id="rId91"/>
    <p:sldId id="692" r:id="rId92"/>
    <p:sldId id="693" r:id="rId93"/>
    <p:sldId id="694" r:id="rId94"/>
    <p:sldId id="695" r:id="rId95"/>
    <p:sldId id="696" r:id="rId96"/>
    <p:sldId id="697" r:id="rId97"/>
    <p:sldId id="698" r:id="rId98"/>
    <p:sldId id="699" r:id="rId99"/>
    <p:sldId id="700" r:id="rId100"/>
    <p:sldId id="701" r:id="rId101"/>
    <p:sldId id="702" r:id="rId102"/>
    <p:sldId id="703" r:id="rId103"/>
    <p:sldId id="704" r:id="rId104"/>
    <p:sldId id="739" r:id="rId105"/>
    <p:sldId id="740" r:id="rId106"/>
    <p:sldId id="741" r:id="rId107"/>
    <p:sldId id="742" r:id="rId108"/>
    <p:sldId id="735" r:id="rId109"/>
    <p:sldId id="706" r:id="rId110"/>
    <p:sldId id="707" r:id="rId111"/>
    <p:sldId id="708" r:id="rId112"/>
    <p:sldId id="709" r:id="rId113"/>
    <p:sldId id="710" r:id="rId114"/>
    <p:sldId id="711" r:id="rId115"/>
    <p:sldId id="712" r:id="rId116"/>
    <p:sldId id="713" r:id="rId117"/>
    <p:sldId id="714" r:id="rId118"/>
    <p:sldId id="715" r:id="rId119"/>
    <p:sldId id="716" r:id="rId120"/>
    <p:sldId id="717" r:id="rId121"/>
    <p:sldId id="736" r:id="rId122"/>
    <p:sldId id="718" r:id="rId123"/>
    <p:sldId id="719" r:id="rId124"/>
    <p:sldId id="720" r:id="rId125"/>
    <p:sldId id="721" r:id="rId126"/>
    <p:sldId id="722" r:id="rId127"/>
    <p:sldId id="723" r:id="rId128"/>
    <p:sldId id="724" r:id="rId129"/>
    <p:sldId id="725" r:id="rId130"/>
    <p:sldId id="726" r:id="rId131"/>
    <p:sldId id="727" r:id="rId132"/>
    <p:sldId id="728" r:id="rId133"/>
    <p:sldId id="729" r:id="rId134"/>
    <p:sldId id="730" r:id="rId135"/>
    <p:sldId id="737" r:id="rId136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3236" autoAdjust="0"/>
  </p:normalViewPr>
  <p:slideViewPr>
    <p:cSldViewPr>
      <p:cViewPr varScale="1">
        <p:scale>
          <a:sx n="73" d="100"/>
          <a:sy n="73" d="100"/>
        </p:scale>
        <p:origin x="10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0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5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EE0D7E-E91E-4996-B959-1AB1DFB7021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2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3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7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7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斐波那契数列</a:t>
            </a:r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1D8397-ADD9-4B3B-9586-8247E594B118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8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cout.setf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::left);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10EB3-7514-438F-ABED-3A5C1E59791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0BF1-4795-41F2-8EDC-EAE6997374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DAD08-F0B6-4995-B472-71CC52BBF76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7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9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A8F5F-2ECD-4E36-B5A7-02F1175D8C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5868144" y="6572250"/>
            <a:ext cx="324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Database &amp; Information System Lab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12" Type="http://schemas.openxmlformats.org/officeDocument/2006/relationships/image" Target="../media/image114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7.emf"/><Relationship Id="rId10" Type="http://schemas.openxmlformats.org/officeDocument/2006/relationships/image" Target="../media/image112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Relationship Id="rId14" Type="http://schemas.openxmlformats.org/officeDocument/2006/relationships/slide" Target="slide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2.emf"/><Relationship Id="rId18" Type="http://schemas.openxmlformats.org/officeDocument/2006/relationships/slide" Target="slide3.xml"/><Relationship Id="rId3" Type="http://schemas.openxmlformats.org/officeDocument/2006/relationships/image" Target="../media/image105.emf"/><Relationship Id="rId7" Type="http://schemas.openxmlformats.org/officeDocument/2006/relationships/image" Target="../media/image112.emf"/><Relationship Id="rId12" Type="http://schemas.openxmlformats.org/officeDocument/2006/relationships/image" Target="../media/image121.emf"/><Relationship Id="rId17" Type="http://schemas.openxmlformats.org/officeDocument/2006/relationships/image" Target="../media/image126.png"/><Relationship Id="rId2" Type="http://schemas.openxmlformats.org/officeDocument/2006/relationships/image" Target="../media/image116.emf"/><Relationship Id="rId16" Type="http://schemas.openxmlformats.org/officeDocument/2006/relationships/image" Target="../media/image12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emf"/><Relationship Id="rId11" Type="http://schemas.openxmlformats.org/officeDocument/2006/relationships/image" Target="../media/image120.emf"/><Relationship Id="rId5" Type="http://schemas.openxmlformats.org/officeDocument/2006/relationships/image" Target="../media/image108.emf"/><Relationship Id="rId15" Type="http://schemas.openxmlformats.org/officeDocument/2006/relationships/image" Target="../media/image124.emf"/><Relationship Id="rId10" Type="http://schemas.openxmlformats.org/officeDocument/2006/relationships/image" Target="../media/image119.emf"/><Relationship Id="rId4" Type="http://schemas.openxmlformats.org/officeDocument/2006/relationships/image" Target="../media/image106.emf"/><Relationship Id="rId9" Type="http://schemas.openxmlformats.org/officeDocument/2006/relationships/image" Target="../media/image118.emf"/><Relationship Id="rId14" Type="http://schemas.openxmlformats.org/officeDocument/2006/relationships/image" Target="../media/image123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emf"/><Relationship Id="rId11" Type="http://schemas.openxmlformats.org/officeDocument/2006/relationships/slide" Target="slide3.xm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slide" Target="slide3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emf"/><Relationship Id="rId11" Type="http://schemas.openxmlformats.org/officeDocument/2006/relationships/image" Target="../media/image85.emf"/><Relationship Id="rId5" Type="http://schemas.openxmlformats.org/officeDocument/2006/relationships/image" Target="../media/image80.emf"/><Relationship Id="rId10" Type="http://schemas.openxmlformats.org/officeDocument/2006/relationships/image" Target="../media/image66.png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slide" Target="slide3.xml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12" Type="http://schemas.openxmlformats.org/officeDocument/2006/relationships/image" Target="../media/image98.e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emf"/><Relationship Id="rId11" Type="http://schemas.openxmlformats.org/officeDocument/2006/relationships/image" Target="../media/image66.png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第四章 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控制语句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/>
              <a:t>主讲</a:t>
            </a:r>
            <a:r>
              <a:rPr lang="zh-CN" altLang="en-US" sz="2000" smtClean="0"/>
              <a:t>：</a:t>
            </a:r>
            <a:endParaRPr lang="zh-CN" altLang="en-US" sz="2000" dirty="0"/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20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复合语句</a:t>
            </a:r>
            <a:endParaRPr lang="en-US" altLang="zh-CN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也称为块语句、语句块（</a:t>
            </a:r>
            <a:r>
              <a:rPr lang="en-US" altLang="zh-CN" dirty="0"/>
              <a:t>block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若干语句的组合</a:t>
            </a:r>
            <a:endParaRPr lang="en-US" altLang="zh-CN" dirty="0"/>
          </a:p>
          <a:p>
            <a:pPr eaLnBrk="1" hangingPunct="1"/>
            <a:r>
              <a:rPr lang="zh-CN" altLang="en-US" dirty="0"/>
              <a:t>由分割符“</a:t>
            </a:r>
            <a:r>
              <a:rPr lang="en-US" altLang="zh-CN" dirty="0"/>
              <a:t>{</a:t>
            </a:r>
            <a:r>
              <a:rPr lang="zh-CN" altLang="en-US" dirty="0"/>
              <a:t>”和“</a:t>
            </a:r>
            <a:r>
              <a:rPr lang="en-US" altLang="zh-CN" dirty="0"/>
              <a:t>}</a:t>
            </a:r>
            <a:r>
              <a:rPr lang="zh-CN" altLang="en-US" dirty="0"/>
              <a:t>”界定</a:t>
            </a:r>
            <a:endParaRPr lang="en-US" altLang="zh-CN" dirty="0"/>
          </a:p>
          <a:p>
            <a:pPr eaLnBrk="1" hangingPunct="1"/>
            <a:r>
              <a:rPr lang="zh-CN" altLang="en-US" dirty="0"/>
              <a:t>构成复合语句的语句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说明语句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表达式语句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控制语句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复合语句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空语句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3942175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124744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iomanip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(3)&lt;&lt;'*'&lt;&lt;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(4)&lt;&lt;' ';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=1;i&lt;10;i++){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输出表头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乘数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 dirty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=1;i&lt;10;i++){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(3)&lt;&lt;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(4)&lt;&lt;' ';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输出行号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被乘数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(j=1;j&lt;=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i;j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*j;	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输出表中数据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乘积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  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准备输出下一行</a:t>
            </a: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  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4227400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3262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4.23】</a:t>
            </a:r>
            <a:r>
              <a:rPr lang="zh-CN" altLang="en-US" dirty="0">
                <a:solidFill>
                  <a:srgbClr val="C00000"/>
                </a:solidFill>
              </a:rPr>
              <a:t>打印图形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根据图形，可以书写如下语句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核心代码是如何输出第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行可以看作两部分，先输出若干空格，接着输出若干*。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每行输出的*数是相同的，而空格数则与所在行相关，很明显，第</a:t>
            </a:r>
            <a:r>
              <a:rPr lang="en-US" altLang="zh-CN" dirty="0" err="1"/>
              <a:t>i</a:t>
            </a:r>
            <a:r>
              <a:rPr lang="zh-CN" altLang="en-US" dirty="0"/>
              <a:t>行空格数为</a:t>
            </a:r>
            <a:r>
              <a:rPr lang="en-US" altLang="zh-CN" dirty="0"/>
              <a:t>5-i</a:t>
            </a:r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84784"/>
            <a:ext cx="405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167731"/>
            <a:ext cx="335756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673784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A3B17EA6-4AEA-4B32-B1BC-404670B6634B}" type="slidenum">
              <a:rPr lang="en-US" altLang="zh-CN" smtClean="0"/>
              <a:pPr/>
              <a:t>102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72873"/>
              </p:ext>
            </p:extLst>
          </p:nvPr>
        </p:nvGraphicFramePr>
        <p:xfrm>
          <a:off x="827584" y="1844824"/>
          <a:ext cx="770485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112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03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空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5 - 4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5 - 5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851920" y="2420888"/>
            <a:ext cx="432048" cy="28986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40152" y="2420888"/>
            <a:ext cx="360040" cy="28986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422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24706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7991995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迭代一个值范围中的所有值</a:t>
            </a:r>
            <a:endParaRPr lang="en-US" altLang="zh-CN" dirty="0"/>
          </a:p>
          <a:p>
            <a:pPr lvl="1"/>
            <a:r>
              <a:rPr lang="zh-CN" altLang="en-US" dirty="0"/>
              <a:t>范围：</a:t>
            </a:r>
            <a:endParaRPr lang="en-US" altLang="zh-CN" dirty="0"/>
          </a:p>
          <a:p>
            <a:pPr lvl="2"/>
            <a:r>
              <a:rPr lang="zh-CN" altLang="en-US" dirty="0"/>
              <a:t>数组</a:t>
            </a:r>
            <a:endParaRPr lang="en-US" altLang="zh-CN" dirty="0"/>
          </a:p>
          <a:p>
            <a:pPr lvl="2"/>
            <a:r>
              <a:rPr lang="zh-CN" altLang="en-US" dirty="0"/>
              <a:t>字符串</a:t>
            </a:r>
            <a:endParaRPr lang="en-US" altLang="zh-CN" dirty="0"/>
          </a:p>
          <a:p>
            <a:pPr lvl="2"/>
            <a:r>
              <a:rPr lang="zh-CN" altLang="en-US" dirty="0"/>
              <a:t>标准库容器</a:t>
            </a:r>
            <a:endParaRPr lang="en-US" altLang="zh-CN" dirty="0"/>
          </a:p>
          <a:p>
            <a:r>
              <a:rPr lang="zh-CN" altLang="en-US" dirty="0"/>
              <a:t>格式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for ( &lt;</a:t>
            </a:r>
            <a:r>
              <a:rPr lang="zh-CN" altLang="en-US" dirty="0"/>
              <a:t>范围变量</a:t>
            </a:r>
            <a:r>
              <a:rPr lang="en-US" altLang="zh-CN" dirty="0"/>
              <a:t>&gt;:&lt;</a:t>
            </a:r>
            <a:r>
              <a:rPr lang="zh-CN" altLang="en-US" dirty="0"/>
              <a:t>范围表达式</a:t>
            </a:r>
            <a:r>
              <a:rPr lang="en-US" altLang="zh-CN" dirty="0"/>
              <a:t>&gt;)</a:t>
            </a:r>
          </a:p>
          <a:p>
            <a:pPr marL="342900" lvl="1" indent="0">
              <a:buNone/>
            </a:pPr>
            <a:r>
              <a:rPr lang="en-US" altLang="zh-CN" dirty="0"/>
              <a:t>	&lt;</a:t>
            </a:r>
            <a:r>
              <a:rPr lang="zh-CN" altLang="en-US" dirty="0"/>
              <a:t>循环体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范围变量：范围同类型的变量，类似于迭代器</a:t>
            </a:r>
            <a:endParaRPr lang="en-US" altLang="zh-CN" dirty="0"/>
          </a:p>
          <a:p>
            <a:pPr lvl="1"/>
            <a:r>
              <a:rPr lang="zh-CN" altLang="en-US" dirty="0"/>
              <a:t>范围表达式：数组名、字符串名、容器对象名</a:t>
            </a:r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2200532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0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9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9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{ 1, 2, 3, 4, 5, 6, 7, 8, 9, 10 };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)	{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	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6"/>
                </a:solidFill>
              </a:rPr>
              <a:t>输出结果：</a:t>
            </a:r>
            <a:r>
              <a:rPr lang="en-US" altLang="zh-CN" dirty="0"/>
              <a:t>1 2 3 4 5 6 7 8 9 10 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3709170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语句特点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和普通循环一样，也可以采用</a:t>
            </a:r>
            <a:r>
              <a:rPr lang="en-US" altLang="zh-CN" dirty="0"/>
              <a:t>continue</a:t>
            </a:r>
            <a:r>
              <a:rPr lang="zh-CN" altLang="en-US" dirty="0"/>
              <a:t>跳出循环的本次迭代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来终止整个循环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297196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/>
              <a:t>使用条件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for</a:t>
            </a:r>
            <a:r>
              <a:rPr lang="zh-CN" altLang="en-US" dirty="0"/>
              <a:t>循环迭代的范围是可以确定的；如数组的第一个元素和最后一个元素便构成了</a:t>
            </a:r>
            <a:r>
              <a:rPr lang="en-US" altLang="zh-CN" dirty="0"/>
              <a:t>for</a:t>
            </a:r>
            <a:r>
              <a:rPr lang="zh-CN" altLang="en-US" dirty="0"/>
              <a:t>选好的迭代范围。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）对于用户自定义的类，若类中定义便实现的有</a:t>
            </a:r>
            <a:r>
              <a:rPr lang="en-US" altLang="zh-CN" dirty="0"/>
              <a:t>begin</a:t>
            </a:r>
            <a:r>
              <a:rPr lang="zh-CN" altLang="en-US" dirty="0"/>
              <a:t>、</a:t>
            </a:r>
            <a:r>
              <a:rPr lang="en-US" altLang="zh-CN" dirty="0"/>
              <a:t>end</a:t>
            </a:r>
            <a:r>
              <a:rPr lang="zh-CN" altLang="en-US" dirty="0"/>
              <a:t>函数，则这个</a:t>
            </a:r>
            <a:r>
              <a:rPr lang="en-US" altLang="zh-CN" dirty="0"/>
              <a:t>begin</a:t>
            </a:r>
            <a:r>
              <a:rPr lang="zh-CN" altLang="en-US" dirty="0"/>
              <a:t>、</a:t>
            </a:r>
            <a:r>
              <a:rPr lang="en-US" altLang="zh-CN" dirty="0"/>
              <a:t>end</a:t>
            </a:r>
            <a:r>
              <a:rPr lang="zh-CN" altLang="en-US" dirty="0"/>
              <a:t>便是</a:t>
            </a:r>
            <a:r>
              <a:rPr lang="en-US" altLang="zh-CN" dirty="0"/>
              <a:t>for</a:t>
            </a:r>
            <a:r>
              <a:rPr lang="zh-CN" altLang="en-US" dirty="0"/>
              <a:t>循环的迭代范围。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）基于范围的</a:t>
            </a:r>
            <a:r>
              <a:rPr lang="en-US" altLang="zh-CN" dirty="0"/>
              <a:t>for</a:t>
            </a:r>
            <a:r>
              <a:rPr lang="zh-CN" altLang="en-US" dirty="0"/>
              <a:t>循环要求迭代器的对象实现：</a:t>
            </a:r>
            <a:r>
              <a:rPr lang="en-US" altLang="zh-CN" dirty="0"/>
              <a:t>++ ==</a:t>
            </a:r>
            <a:r>
              <a:rPr lang="zh-CN" altLang="en-US" dirty="0"/>
              <a:t>等操作符。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）对于</a:t>
            </a:r>
            <a:r>
              <a:rPr lang="en-US" altLang="zh-CN" dirty="0"/>
              <a:t>STL</a:t>
            </a:r>
            <a:r>
              <a:rPr lang="zh-CN" altLang="en-US" dirty="0"/>
              <a:t>标准模板库中（如：</a:t>
            </a:r>
            <a:r>
              <a:rPr lang="en-US" altLang="zh-CN" dirty="0"/>
              <a:t>vector, set, list, map, queue, </a:t>
            </a:r>
            <a:r>
              <a:rPr lang="en-US" altLang="zh-CN" dirty="0" err="1"/>
              <a:t>deque</a:t>
            </a:r>
            <a:r>
              <a:rPr lang="en-US" altLang="zh-CN" dirty="0"/>
              <a:t>, string</a:t>
            </a:r>
            <a:r>
              <a:rPr lang="zh-CN" altLang="en-US" dirty="0"/>
              <a:t>等）的各种容器使用“基于范围的</a:t>
            </a:r>
            <a:r>
              <a:rPr lang="en-US" altLang="zh-CN" dirty="0"/>
              <a:t>for</a:t>
            </a:r>
            <a:r>
              <a:rPr lang="zh-CN" altLang="en-US" dirty="0"/>
              <a:t>循环”是不会有任何问题的，因为这些容器中都定义了相关操作。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180876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420888"/>
            <a:ext cx="5356225" cy="3528401"/>
            <a:chOff x="1643042" y="1411900"/>
            <a:chExt cx="5356246" cy="352840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141190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2648952"/>
            <a:chOff x="1643042" y="3212102"/>
            <a:chExt cx="5356246" cy="2648960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422108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4199344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2416060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11112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1646238" y="1484784"/>
            <a:ext cx="788987" cy="7889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8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18187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转向语句</a:t>
            </a: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提供了四种用于实现跳转的语句</a:t>
            </a:r>
            <a:endParaRPr lang="en-US" altLang="zh-CN"/>
          </a:p>
          <a:p>
            <a:pPr lvl="1" eaLnBrk="1" hangingPunct="1"/>
            <a:r>
              <a:rPr lang="zh-CN" altLang="en-US"/>
              <a:t>用于从循环体或</a:t>
            </a:r>
            <a:r>
              <a:rPr lang="en-US" altLang="zh-CN"/>
              <a:t>switch</a:t>
            </a:r>
            <a:r>
              <a:rPr lang="zh-CN" altLang="en-US"/>
              <a:t>句体跳出的</a:t>
            </a:r>
            <a:r>
              <a:rPr lang="en-US" altLang="zh-CN">
                <a:solidFill>
                  <a:srgbClr val="FF0000"/>
                </a:solidFill>
              </a:rPr>
              <a:t>break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用于立即结束本次循环而去继续下一次循环的</a:t>
            </a:r>
            <a:r>
              <a:rPr lang="en-US" altLang="zh-CN">
                <a:solidFill>
                  <a:srgbClr val="FF0000"/>
                </a:solidFill>
              </a:rPr>
              <a:t>continue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用于跳转到本函数内某一语句标号处（去继续执行）的</a:t>
            </a:r>
            <a:r>
              <a:rPr lang="en-US" altLang="zh-CN">
                <a:solidFill>
                  <a:srgbClr val="FF0000"/>
                </a:solidFill>
              </a:rPr>
              <a:t>goto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用于立即从某个函数中返回到调用该函数位置的</a:t>
            </a:r>
            <a:r>
              <a:rPr lang="en-US" altLang="zh-CN">
                <a:solidFill>
                  <a:srgbClr val="FF0000"/>
                </a:solidFill>
              </a:rPr>
              <a:t>return</a:t>
            </a:r>
            <a:r>
              <a:rPr lang="zh-CN" altLang="en-US"/>
              <a:t>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98600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复合语句</a:t>
            </a:r>
            <a:endParaRPr lang="en-US" altLang="zh-CN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主要出现位置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函数体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分支语句的分支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……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4184228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break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用于无条件地从某个循环体（三类循环语句）或</a:t>
            </a:r>
            <a:r>
              <a:rPr lang="en-US" altLang="zh-CN" dirty="0"/>
              <a:t>switch</a:t>
            </a:r>
            <a:r>
              <a:rPr lang="zh-CN" altLang="en-US" dirty="0"/>
              <a:t>句体中跳出（而转移到该循环语句或</a:t>
            </a:r>
            <a:r>
              <a:rPr lang="en-US" altLang="zh-CN" dirty="0"/>
              <a:t>switch</a:t>
            </a:r>
            <a:r>
              <a:rPr lang="zh-CN" altLang="en-US" dirty="0"/>
              <a:t>语句的下一个语句处去执行）。注意，</a:t>
            </a:r>
            <a:r>
              <a:rPr lang="en-US" altLang="zh-CN" dirty="0"/>
              <a:t>break</a:t>
            </a:r>
            <a:r>
              <a:rPr lang="zh-CN" altLang="en-US" dirty="0"/>
              <a:t>语句无条件地结束了本循环语句或</a:t>
            </a:r>
            <a:r>
              <a:rPr lang="en-US" altLang="zh-CN" dirty="0"/>
              <a:t>switch</a:t>
            </a:r>
            <a:r>
              <a:rPr lang="zh-CN" altLang="en-US" dirty="0"/>
              <a:t>语句的执行过程。</a:t>
            </a:r>
            <a:endParaRPr lang="en-US" altLang="zh-CN" dirty="0"/>
          </a:p>
          <a:p>
            <a:pPr eaLnBrk="1" hangingPunct="1"/>
            <a:r>
              <a:rPr lang="zh-CN" altLang="en-US" dirty="0"/>
              <a:t>多重循环中，</a:t>
            </a:r>
            <a:r>
              <a:rPr lang="en-US" altLang="zh-CN" dirty="0"/>
              <a:t>break</a:t>
            </a:r>
            <a:r>
              <a:rPr lang="zh-CN" altLang="en-US" dirty="0"/>
              <a:t>语句只能终止其所在的循环语句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601721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执行流程示例</a:t>
            </a:r>
          </a:p>
        </p:txBody>
      </p:sp>
      <p:pic>
        <p:nvPicPr>
          <p:cNvPr id="1157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 rot="5400000">
            <a:off x="4822031" y="4036219"/>
            <a:ext cx="4071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72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3671" y="3662759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19858" y="3648472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5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19858" y="3648472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8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59596" y="3134122"/>
            <a:ext cx="15763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9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43608" y="4634309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30" name="Picture 1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72483" y="4219972"/>
            <a:ext cx="30845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>
            <a:hlinkClick r:id="rId1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9369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6061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4.24】</a:t>
            </a:r>
            <a:r>
              <a:rPr lang="zh-CN" altLang="en-US" dirty="0">
                <a:solidFill>
                  <a:srgbClr val="C00000"/>
                </a:solidFill>
              </a:rPr>
              <a:t>给定整数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zh-CN" altLang="en-US" dirty="0">
                <a:solidFill>
                  <a:srgbClr val="C00000"/>
                </a:solidFill>
              </a:rPr>
              <a:t>，判定其是否为素数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输入整数</a:t>
            </a:r>
            <a:r>
              <a:rPr lang="en-US" altLang="zh-CN" dirty="0"/>
              <a:t>m</a:t>
            </a:r>
          </a:p>
          <a:p>
            <a:pPr lvl="1" eaLnBrk="1" hangingPunct="1"/>
            <a:r>
              <a:rPr lang="zh-CN" altLang="en-US" dirty="0"/>
              <a:t>以</a:t>
            </a:r>
            <a:r>
              <a:rPr lang="en-US" altLang="zh-CN" dirty="0"/>
              <a:t>m</a:t>
            </a:r>
            <a:r>
              <a:rPr lang="zh-CN" altLang="en-US" dirty="0"/>
              <a:t>为被除数，以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m-1</a:t>
            </a:r>
            <a:r>
              <a:rPr lang="zh-CN" altLang="en-US" dirty="0"/>
              <a:t>为除数依次进行除法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有整除的情况，则说明</a:t>
            </a:r>
            <a:r>
              <a:rPr lang="en-US" altLang="zh-CN" dirty="0"/>
              <a:t>m</a:t>
            </a:r>
            <a:r>
              <a:rPr lang="zh-CN" altLang="en-US" dirty="0"/>
              <a:t>不是素数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全部不能整除，则</a:t>
            </a:r>
            <a:r>
              <a:rPr lang="en-US" altLang="zh-CN" dirty="0"/>
              <a:t>m</a:t>
            </a:r>
            <a:r>
              <a:rPr lang="zh-CN" altLang="en-US" dirty="0"/>
              <a:t>是素数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以</a:t>
            </a:r>
            <a:r>
              <a:rPr lang="en-US" altLang="zh-CN" dirty="0"/>
              <a:t>m</a:t>
            </a:r>
            <a:r>
              <a:rPr lang="zh-CN" altLang="en-US" dirty="0"/>
              <a:t>为被除数，以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m/2</a:t>
            </a:r>
            <a:r>
              <a:rPr lang="zh-CN" altLang="en-US" dirty="0"/>
              <a:t>为除数依次进行除法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以</a:t>
            </a:r>
            <a:r>
              <a:rPr lang="en-US" altLang="zh-CN" dirty="0"/>
              <a:t>m</a:t>
            </a:r>
            <a:r>
              <a:rPr lang="zh-CN" altLang="en-US" dirty="0"/>
              <a:t>为被除数，以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sqrt</a:t>
            </a:r>
            <a:r>
              <a:rPr lang="en-US" altLang="zh-CN" dirty="0"/>
              <a:t>(m)</a:t>
            </a:r>
            <a:r>
              <a:rPr lang="zh-CN" altLang="en-US" dirty="0"/>
              <a:t>为除数依次进行除法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2088743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905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m,i,k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输入整数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(m==2)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&lt;&lt;m&lt;&lt;"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k=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=2;i&lt;=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只要有一个整除，就可停止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循环提前终止表示非素数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zh-CN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2332861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用于立即</a:t>
            </a:r>
            <a:r>
              <a:rPr lang="zh-CN" altLang="en-US" dirty="0">
                <a:solidFill>
                  <a:schemeClr val="hlink"/>
                </a:solidFill>
              </a:rPr>
              <a:t>结束</a:t>
            </a:r>
            <a:r>
              <a:rPr lang="zh-CN" altLang="en-US" dirty="0"/>
              <a:t>循环体的</a:t>
            </a:r>
            <a:r>
              <a:rPr lang="zh-CN" altLang="en-US" dirty="0">
                <a:solidFill>
                  <a:schemeClr val="hlink"/>
                </a:solidFill>
              </a:rPr>
              <a:t>本次重复</a:t>
            </a:r>
            <a:r>
              <a:rPr lang="zh-CN" altLang="en-US" dirty="0"/>
              <a:t>而去</a:t>
            </a:r>
            <a:r>
              <a:rPr lang="zh-CN" altLang="en-US" dirty="0">
                <a:solidFill>
                  <a:schemeClr val="hlink"/>
                </a:solidFill>
              </a:rPr>
              <a:t>继续</a:t>
            </a:r>
            <a:r>
              <a:rPr lang="zh-CN" altLang="en-US" dirty="0"/>
              <a:t>本循环语句的</a:t>
            </a:r>
            <a:r>
              <a:rPr lang="zh-CN" altLang="en-US" dirty="0">
                <a:solidFill>
                  <a:schemeClr val="hlink"/>
                </a:solidFill>
              </a:rPr>
              <a:t>下一次循环</a:t>
            </a:r>
            <a:r>
              <a:rPr lang="zh-CN" altLang="en-US" dirty="0"/>
              <a:t>。与</a:t>
            </a:r>
            <a:r>
              <a:rPr lang="en-US" altLang="zh-CN" dirty="0"/>
              <a:t>break</a:t>
            </a:r>
            <a:r>
              <a:rPr lang="zh-CN" altLang="en-US" dirty="0"/>
              <a:t>语句不同，</a:t>
            </a:r>
            <a:r>
              <a:rPr lang="en-US" altLang="zh-CN" dirty="0"/>
              <a:t>continue</a:t>
            </a:r>
            <a:r>
              <a:rPr lang="zh-CN" altLang="en-US" dirty="0"/>
              <a:t>语句并不结束循环语句本身，而仅结束本次重复（继而转至本循环语句的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条件表达式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处去接着判断看是否还要继续循环）</a:t>
            </a:r>
            <a:endParaRPr lang="en-US" altLang="zh-CN" dirty="0"/>
          </a:p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语句与</a:t>
            </a:r>
            <a:r>
              <a:rPr lang="en-US" altLang="zh-CN" dirty="0"/>
              <a:t>break</a:t>
            </a:r>
            <a:r>
              <a:rPr lang="zh-CN" altLang="en-US" dirty="0"/>
              <a:t>语句的区别在于，</a:t>
            </a:r>
            <a:r>
              <a:rPr lang="en-US" altLang="zh-CN" dirty="0"/>
              <a:t>continue</a:t>
            </a:r>
            <a:r>
              <a:rPr lang="zh-CN" altLang="en-US" dirty="0"/>
              <a:t>语句结束的只是本次循环，而</a:t>
            </a:r>
            <a:r>
              <a:rPr lang="en-US" altLang="zh-CN" dirty="0"/>
              <a:t>break</a:t>
            </a:r>
            <a:r>
              <a:rPr lang="zh-CN" altLang="en-US" dirty="0"/>
              <a:t>语句结束的是整个循环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1400777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28567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dirty="0"/>
              <a:t>执行流程示例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822031" y="4107657"/>
            <a:ext cx="407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8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68960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279241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63" y="4426272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250" y="4426272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3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250" y="4426272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4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43125" y="3926210"/>
            <a:ext cx="218916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5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6313" y="3068960"/>
            <a:ext cx="749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6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7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19250" y="4426272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8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9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43000" y="5426397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31" name="Picture 2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48038" y="5156522"/>
            <a:ext cx="3429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>
            <a:hlinkClick r:id="rId18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1031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3262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4.25】</a:t>
            </a:r>
            <a:r>
              <a:rPr lang="zh-CN" altLang="en-US" dirty="0">
                <a:solidFill>
                  <a:srgbClr val="C00000"/>
                </a:solidFill>
              </a:rPr>
              <a:t>输出</a:t>
            </a:r>
            <a:r>
              <a:rPr lang="en-US" altLang="zh-CN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~</a:t>
            </a:r>
            <a:r>
              <a:rPr lang="en-US" altLang="zh-CN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100</a:t>
            </a:r>
            <a:r>
              <a:rPr lang="zh-CN" altLang="en-US" dirty="0">
                <a:solidFill>
                  <a:srgbClr val="C00000"/>
                </a:solidFill>
              </a:rPr>
              <a:t>之内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的倍数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/>
              <a:t>100</a:t>
            </a:r>
            <a:r>
              <a:rPr lang="zh-CN" altLang="en-US" dirty="0"/>
              <a:t>中的每个数与</a:t>
            </a:r>
            <a:r>
              <a:rPr lang="en-US" altLang="zh-CN" dirty="0"/>
              <a:t>3</a:t>
            </a:r>
            <a:r>
              <a:rPr lang="zh-CN" altLang="en-US" dirty="0"/>
              <a:t>相除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能够整除作为</a:t>
            </a:r>
            <a:r>
              <a:rPr lang="en-US" altLang="zh-CN" dirty="0"/>
              <a:t>3</a:t>
            </a:r>
            <a:r>
              <a:rPr lang="zh-CN" altLang="en-US" dirty="0"/>
              <a:t>的倍数输出，然后进入下一次循环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不能整除则直接进入下一次循环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pic>
        <p:nvPicPr>
          <p:cNvPr id="1208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516812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049633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是一种用于</a:t>
            </a:r>
            <a:r>
              <a:rPr lang="zh-CN" altLang="en-US" dirty="0">
                <a:solidFill>
                  <a:schemeClr val="hlink"/>
                </a:solidFill>
              </a:rPr>
              <a:t>无条件跳转到</a:t>
            </a:r>
            <a:r>
              <a:rPr lang="zh-CN" altLang="en-US" dirty="0"/>
              <a:t>本函数内某一</a:t>
            </a:r>
            <a:r>
              <a:rPr lang="zh-CN" altLang="en-US" dirty="0">
                <a:solidFill>
                  <a:schemeClr val="hlink"/>
                </a:solidFill>
              </a:rPr>
              <a:t>语句标号处</a:t>
            </a:r>
            <a:r>
              <a:rPr lang="zh-CN" altLang="en-US" dirty="0"/>
              <a:t>（去继续执行）的语句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goto</a:t>
            </a:r>
            <a:r>
              <a:rPr lang="en-US" altLang="zh-CN" dirty="0"/>
              <a:t> &lt;</a:t>
            </a:r>
            <a:r>
              <a:rPr lang="zh-CN" altLang="en-US" dirty="0"/>
              <a:t>语句标号</a:t>
            </a:r>
            <a:r>
              <a:rPr lang="en-US" altLang="zh-CN" dirty="0"/>
              <a:t>&gt;;</a:t>
            </a:r>
            <a:r>
              <a:rPr lang="en-US" altLang="zh-CN" sz="2600" dirty="0">
                <a:solidFill>
                  <a:srgbClr val="233DA9"/>
                </a:solidFill>
              </a:rPr>
              <a:t> </a:t>
            </a:r>
          </a:p>
          <a:p>
            <a:pPr lvl="2" eaLnBrk="1" hangingPunct="1"/>
            <a:r>
              <a:rPr lang="zh-CN" altLang="en-US" dirty="0"/>
              <a:t>&lt;语句标号&gt;为一个标识符，标识符的名字由用户任起，它放于某一个语句之前（与语句以冒号相分割），用于指出</a:t>
            </a:r>
            <a:r>
              <a:rPr lang="en-US" altLang="zh-CN" dirty="0" err="1"/>
              <a:t>goto</a:t>
            </a:r>
            <a:r>
              <a:rPr lang="zh-CN" altLang="en-US" dirty="0"/>
              <a:t>语句所要转向的具体位置（该位置可以在本</a:t>
            </a:r>
            <a:r>
              <a:rPr lang="en-US" altLang="zh-CN" dirty="0" err="1"/>
              <a:t>goto</a:t>
            </a:r>
            <a:r>
              <a:rPr lang="zh-CN" altLang="en-US" dirty="0"/>
              <a:t>语句之前或者之后）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126480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9344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4.26】</a:t>
            </a:r>
            <a:r>
              <a:rPr lang="zh-CN" altLang="en-US" dirty="0">
                <a:solidFill>
                  <a:srgbClr val="C00000"/>
                </a:solidFill>
              </a:rPr>
              <a:t>用</a:t>
            </a:r>
            <a:r>
              <a:rPr lang="en-US" altLang="zh-CN" dirty="0" err="1">
                <a:solidFill>
                  <a:srgbClr val="C00000"/>
                </a:solidFill>
              </a:rPr>
              <a:t>goto</a:t>
            </a:r>
            <a:r>
              <a:rPr lang="zh-CN" altLang="en-US" dirty="0">
                <a:solidFill>
                  <a:srgbClr val="C00000"/>
                </a:solidFill>
              </a:rPr>
              <a:t>语句计算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8880"/>
            <a:ext cx="857567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09892624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return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用于立即</a:t>
            </a:r>
            <a:r>
              <a:rPr lang="zh-CN" altLang="en-US" dirty="0">
                <a:solidFill>
                  <a:schemeClr val="hlink"/>
                </a:solidFill>
              </a:rPr>
              <a:t>从被调函数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chemeClr val="hlink"/>
                </a:solidFill>
              </a:rPr>
              <a:t>返回到主调函数</a:t>
            </a:r>
            <a:r>
              <a:rPr lang="zh-CN" altLang="en-US" dirty="0"/>
              <a:t>处, 实现从被调函数到主调函数的跳转功能。具体参见函数章节内容</a:t>
            </a:r>
            <a:endParaRPr lang="en-US" altLang="zh-CN" dirty="0"/>
          </a:p>
          <a:p>
            <a:pPr eaLnBrk="1" hangingPunct="1"/>
            <a:r>
              <a:rPr lang="zh-CN" altLang="en-US" dirty="0"/>
              <a:t>主函数中的</a:t>
            </a:r>
            <a:r>
              <a:rPr lang="en-US" altLang="zh-CN" dirty="0"/>
              <a:t>return</a:t>
            </a:r>
            <a:r>
              <a:rPr lang="zh-CN" altLang="en-US" dirty="0"/>
              <a:t>语句将结束整个程序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格式：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[&lt;</a:t>
            </a:r>
            <a:r>
              <a:rPr lang="zh-CN" altLang="en-US" dirty="0"/>
              <a:t>表达式</a:t>
            </a:r>
            <a:r>
              <a:rPr lang="en-US" altLang="zh-CN" dirty="0"/>
              <a:t>E&gt;];</a:t>
            </a:r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</a:t>
            </a:r>
            <a:r>
              <a:rPr lang="zh-CN" altLang="en-US" dirty="0"/>
              <a:t>的值与函数返回值的数据类型相同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函数返回值为空（</a:t>
            </a:r>
            <a:r>
              <a:rPr lang="en-US" altLang="zh-CN" dirty="0"/>
              <a:t>void</a:t>
            </a:r>
            <a:r>
              <a:rPr lang="zh-CN" altLang="en-US" dirty="0"/>
              <a:t>）时，</a:t>
            </a:r>
            <a:r>
              <a:rPr lang="en-US" altLang="zh-CN" dirty="0"/>
              <a:t>return</a:t>
            </a:r>
            <a:r>
              <a:rPr lang="zh-CN" altLang="en-US" dirty="0"/>
              <a:t>语句不包含表达式。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25643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18719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2648952"/>
            <a:chOff x="1643042" y="3212102"/>
            <a:chExt cx="5356246" cy="2648960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241922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2399144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1484784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01566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88840"/>
            <a:ext cx="4600575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3460907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420888"/>
            <a:ext cx="5356225" cy="2593168"/>
            <a:chOff x="1643042" y="1411900"/>
            <a:chExt cx="5356246" cy="259317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141190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2648952"/>
            <a:chOff x="1643042" y="3212102"/>
            <a:chExt cx="5356246" cy="2648960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515719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72" y="5111147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2416060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11112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1646238" y="1484784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8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36200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4.27】</a:t>
            </a:r>
            <a:r>
              <a:rPr lang="zh-CN" altLang="en-US" dirty="0">
                <a:solidFill>
                  <a:srgbClr val="C00000"/>
                </a:solidFill>
              </a:rPr>
              <a:t>任意输入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个数,找出其中的最大数以及最小数并显示出来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输入</a:t>
            </a:r>
            <a:r>
              <a:rPr lang="en-US" altLang="zh-CN" dirty="0"/>
              <a:t>n</a:t>
            </a:r>
          </a:p>
          <a:p>
            <a:pPr lvl="1" eaLnBrk="1" hangingPunct="1"/>
            <a:r>
              <a:rPr lang="zh-CN" altLang="en-US" dirty="0"/>
              <a:t>循环</a:t>
            </a:r>
            <a:r>
              <a:rPr lang="en-US" altLang="zh-CN" dirty="0"/>
              <a:t>n</a:t>
            </a:r>
            <a:r>
              <a:rPr lang="zh-CN" altLang="en-US" dirty="0"/>
              <a:t>次，每次输入一个数并进行如下处理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比</a:t>
            </a:r>
            <a:r>
              <a:rPr lang="en-US" altLang="zh-CN" dirty="0"/>
              <a:t>max</a:t>
            </a:r>
            <a:r>
              <a:rPr lang="zh-CN" altLang="en-US" dirty="0"/>
              <a:t>大，则将该数赋值给变量</a:t>
            </a:r>
            <a:r>
              <a:rPr lang="en-US" altLang="zh-CN" dirty="0"/>
              <a:t>max</a:t>
            </a:r>
          </a:p>
          <a:p>
            <a:pPr lvl="2" eaLnBrk="1" hangingPunct="1"/>
            <a:r>
              <a:rPr lang="zh-CN" altLang="en-US" dirty="0"/>
              <a:t>比</a:t>
            </a:r>
            <a:r>
              <a:rPr lang="en-US" altLang="zh-CN" dirty="0"/>
              <a:t>min</a:t>
            </a:r>
            <a:r>
              <a:rPr lang="zh-CN" altLang="en-US" dirty="0"/>
              <a:t>小，则将该数赋值给变量</a:t>
            </a:r>
            <a:r>
              <a:rPr lang="en-US" altLang="zh-CN" dirty="0"/>
              <a:t>min</a:t>
            </a:r>
          </a:p>
          <a:p>
            <a:pPr lvl="1" eaLnBrk="1" hangingPunct="1"/>
            <a:r>
              <a:rPr lang="zh-CN" altLang="en-US" dirty="0"/>
              <a:t>变量</a:t>
            </a:r>
            <a:r>
              <a:rPr lang="en-US" altLang="zh-CN" dirty="0"/>
              <a:t>max</a:t>
            </a:r>
            <a:r>
              <a:rPr lang="zh-CN" altLang="en-US" dirty="0"/>
              <a:t>表示最大数，</a:t>
            </a:r>
            <a:r>
              <a:rPr lang="en-US" altLang="zh-CN" dirty="0"/>
              <a:t>min</a:t>
            </a:r>
            <a:r>
              <a:rPr lang="zh-CN" altLang="en-US" dirty="0"/>
              <a:t>表示最小数</a:t>
            </a:r>
          </a:p>
          <a:p>
            <a:pPr lvl="2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2492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5375" cy="547260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共输入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个数</a:t>
            </a:r>
            <a:endParaRPr lang="en-US" altLang="zh-CN" sz="2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输入个数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n=”;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&gt;&gt;n;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x, max, min;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新输入的数放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x，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最大数放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max，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最小数放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&lt;&lt;"Please input "&lt;&lt;n&lt;&lt;" numbers:"&lt;&lt;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个数并处理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&gt;&gt;x;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新输入一个数，放入变量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==1)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第一个数既是目前的最大数，又是最小数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max=min=x;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768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非第一数时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(x&gt;max) max=x; 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更大，更新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	   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(x&lt;min) min=x; 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还小，更新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&lt;&lt;"max="&lt;&lt;max&lt;&lt;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&lt;&lt;"min="&lt;&lt;min&lt;&lt;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223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6061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4.28】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1000</a:t>
            </a:r>
            <a:r>
              <a:rPr lang="zh-CN" altLang="en-US" dirty="0">
                <a:solidFill>
                  <a:srgbClr val="C00000"/>
                </a:solidFill>
              </a:rPr>
              <a:t>以内的素数，以每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个数为一行输出到屏幕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素数的判别方法参见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4.24】</a:t>
            </a:r>
          </a:p>
          <a:p>
            <a:pPr lvl="1" eaLnBrk="1" hangingPunct="1"/>
            <a:r>
              <a:rPr lang="zh-CN" altLang="en-US" dirty="0"/>
              <a:t>对</a:t>
            </a:r>
            <a:r>
              <a:rPr lang="en-US" altLang="zh-CN" dirty="0"/>
              <a:t>2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/>
              <a:t>1000</a:t>
            </a:r>
            <a:r>
              <a:rPr lang="zh-CN" altLang="en-US" dirty="0"/>
              <a:t>中的每个数进行素数判定，是素数则输出，输出到第</a:t>
            </a:r>
            <a:r>
              <a:rPr lang="en-US" altLang="zh-CN" dirty="0"/>
              <a:t>10</a:t>
            </a:r>
            <a:r>
              <a:rPr lang="zh-CN" altLang="en-US" dirty="0"/>
              <a:t>个、第</a:t>
            </a:r>
            <a:r>
              <a:rPr lang="en-US" altLang="zh-CN" dirty="0"/>
              <a:t>20</a:t>
            </a:r>
            <a:r>
              <a:rPr lang="zh-CN" altLang="en-US" dirty="0"/>
              <a:t>个、</a:t>
            </a:r>
            <a:r>
              <a:rPr lang="en-US" altLang="zh-CN" dirty="0"/>
              <a:t>…</a:t>
            </a:r>
            <a:r>
              <a:rPr lang="zh-CN" altLang="en-US" dirty="0"/>
              <a:t>后换行</a:t>
            </a:r>
          </a:p>
        </p:txBody>
      </p:sp>
      <p:sp>
        <p:nvSpPr>
          <p:cNvPr id="129030" name="矩形 5"/>
          <p:cNvSpPr>
            <a:spLocks noChangeArrowheads="1"/>
          </p:cNvSpPr>
          <p:nvPr/>
        </p:nvSpPr>
        <p:spPr bwMode="auto">
          <a:xfrm>
            <a:off x="971600" y="3645024"/>
            <a:ext cx="6552728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2    3    5    7   11   13   17   19   23   29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31   37   41   43  47   53   59   61   67   71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73   79   83   89  97   101  103  107  109  113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…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877  881  883  887 907  911  919  929  937  941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947  953  967  971 977  983  991  997 </a:t>
            </a:r>
          </a:p>
        </p:txBody>
      </p:sp>
    </p:spTree>
    <p:extLst>
      <p:ext uri="{BB962C8B-B14F-4D97-AF65-F5344CB8AC3E}">
        <p14:creationId xmlns:p14="http://schemas.microsoft.com/office/powerpoint/2010/main" val="3935988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153400" cy="52863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  	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m=1000;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i,j,isprime,count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//count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记录素数个数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=2;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&lt;=m;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求2到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间的所有素数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=1;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是素数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(j=2; j&lt;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); j++){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  		if(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i%j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== 0 )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}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7391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005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(5)&lt;&lt;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(count%10==0)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每输出10个素数换1行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75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4.29】</a:t>
            </a:r>
            <a:r>
              <a:rPr lang="zh-CN" altLang="en-US" dirty="0">
                <a:solidFill>
                  <a:srgbClr val="C00000"/>
                </a:solidFill>
              </a:rPr>
              <a:t>输出从0到90度之间每隔15度的</a:t>
            </a:r>
            <a:r>
              <a:rPr lang="zh-CN" altLang="en-US" dirty="0">
                <a:solidFill>
                  <a:srgbClr val="0000FF"/>
                </a:solidFill>
              </a:rPr>
              <a:t>正弦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en-US" dirty="0">
                <a:solidFill>
                  <a:srgbClr val="0000FF"/>
                </a:solidFill>
              </a:rPr>
              <a:t>余弦</a:t>
            </a:r>
            <a:r>
              <a:rPr lang="zh-CN" altLang="en-US" dirty="0">
                <a:solidFill>
                  <a:srgbClr val="C00000"/>
                </a:solidFill>
              </a:rPr>
              <a:t>以及</a:t>
            </a:r>
            <a:r>
              <a:rPr lang="zh-CN" altLang="en-US" dirty="0">
                <a:solidFill>
                  <a:srgbClr val="0000FF"/>
                </a:solidFill>
              </a:rPr>
              <a:t>正切</a:t>
            </a:r>
            <a:r>
              <a:rPr lang="zh-CN" altLang="en-US" dirty="0">
                <a:solidFill>
                  <a:srgbClr val="C00000"/>
                </a:solidFill>
              </a:rPr>
              <a:t>函数值</a:t>
            </a:r>
          </a:p>
        </p:txBody>
      </p:sp>
      <p:sp>
        <p:nvSpPr>
          <p:cNvPr id="132102" name="矩形 5"/>
          <p:cNvSpPr>
            <a:spLocks noChangeArrowheads="1"/>
          </p:cNvSpPr>
          <p:nvPr/>
        </p:nvSpPr>
        <p:spPr bwMode="auto">
          <a:xfrm>
            <a:off x="857250" y="2579688"/>
            <a:ext cx="771525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Angle x    sin(x)    cos(x)    tan(x)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0    0.0000    1.0000    0.0000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15    0.2588    0.9659    0.2679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30    0.5000    0.8660    0.5774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45    0.7071    0.7071    1.0000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60    0.8660    0.5000    1.7321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75    0.9659    0.2588    3.7321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90    1.0000   -0.0000         -</a:t>
            </a:r>
          </a:p>
        </p:txBody>
      </p:sp>
    </p:spTree>
    <p:extLst>
      <p:ext uri="{BB962C8B-B14F-4D97-AF65-F5344CB8AC3E}">
        <p14:creationId xmlns:p14="http://schemas.microsoft.com/office/powerpoint/2010/main" val="127541859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调用标准库函数</a:t>
            </a:r>
            <a:r>
              <a:rPr lang="en-US" altLang="zh-CN" dirty="0"/>
              <a:t>sin</a:t>
            </a:r>
            <a:r>
              <a:rPr lang="zh-CN" altLang="en-US" dirty="0"/>
              <a:t>、</a:t>
            </a:r>
            <a:r>
              <a:rPr lang="en-US" altLang="zh-CN" dirty="0"/>
              <a:t>cos</a:t>
            </a:r>
            <a:r>
              <a:rPr lang="zh-CN" altLang="en-US" dirty="0"/>
              <a:t>和</a:t>
            </a:r>
            <a:r>
              <a:rPr lang="en-US" altLang="zh-CN" dirty="0"/>
              <a:t>tan</a:t>
            </a:r>
            <a:r>
              <a:rPr lang="zh-CN" altLang="en-US" dirty="0"/>
              <a:t>得到三角函数值</a:t>
            </a:r>
            <a:endParaRPr lang="en-US" altLang="zh-CN" dirty="0"/>
          </a:p>
          <a:p>
            <a:pPr eaLnBrk="1" hangingPunct="1"/>
            <a:r>
              <a:rPr lang="zh-CN" altLang="en-US" dirty="0"/>
              <a:t>调用三角函数值，实参是弧度，因此要将角度转换为弧度。度数</a:t>
            </a:r>
            <a:r>
              <a:rPr lang="en-US" altLang="zh-CN" dirty="0" err="1"/>
              <a:t>doa</a:t>
            </a:r>
            <a:r>
              <a:rPr lang="zh-CN" altLang="en-US" dirty="0"/>
              <a:t>化为弧度</a:t>
            </a:r>
            <a:r>
              <a:rPr lang="en-US" altLang="zh-CN" dirty="0"/>
              <a:t>arc：</a:t>
            </a:r>
          </a:p>
          <a:p>
            <a:pPr lvl="1" eaLnBrk="1" hangingPunct="1"/>
            <a:r>
              <a:rPr lang="en-US" altLang="zh-CN" dirty="0"/>
              <a:t>arc=</a:t>
            </a:r>
            <a:r>
              <a:rPr lang="en-US" altLang="zh-CN" dirty="0" err="1"/>
              <a:t>pai</a:t>
            </a:r>
            <a:r>
              <a:rPr lang="en-US" altLang="zh-CN" dirty="0"/>
              <a:t>*</a:t>
            </a:r>
            <a:r>
              <a:rPr lang="en-US" altLang="zh-CN" dirty="0" err="1"/>
              <a:t>doa</a:t>
            </a:r>
            <a:r>
              <a:rPr lang="en-US" altLang="zh-CN" dirty="0"/>
              <a:t>/180</a:t>
            </a:r>
          </a:p>
          <a:p>
            <a:pPr eaLnBrk="1" hangingPunct="1"/>
            <a:r>
              <a:rPr lang="zh-CN" altLang="en-US" dirty="0"/>
              <a:t>三角函数值的小数点后保留</a:t>
            </a:r>
            <a:r>
              <a:rPr lang="en-US" altLang="zh-CN" dirty="0"/>
              <a:t>4</a:t>
            </a:r>
            <a:r>
              <a:rPr lang="zh-CN" altLang="en-US" dirty="0"/>
              <a:t>位数据</a:t>
            </a:r>
            <a:endParaRPr lang="en-US" altLang="zh-CN" dirty="0"/>
          </a:p>
          <a:p>
            <a:pPr lvl="1" eaLnBrk="1" hangingPunct="1"/>
            <a:r>
              <a:rPr lang="en-US" altLang="zh-CN" dirty="0" err="1"/>
              <a:t>cout.precision</a:t>
            </a:r>
            <a:r>
              <a:rPr lang="en-US" altLang="zh-CN" dirty="0"/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13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15000" y="3429000"/>
            <a:ext cx="20574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开关语句</a:t>
            </a:r>
            <a:endParaRPr lang="en-US" altLang="zh-CN" sz="2400" b="1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38250" y="3390900"/>
            <a:ext cx="203835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if…else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上述两种语句都可以再嵌套条件语句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584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4586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2459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3714750" y="1824038"/>
            <a:ext cx="16271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矩形 2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941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53400" cy="5205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=3.1416; 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有名常量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pai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=15;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//15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度为计算间隔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//下述8句用于输出标题行(第一行)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&lt;&lt;"Angle x";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&lt;&lt;"sin(x)";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657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7662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&lt;&lt;"cos(x)";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&lt;&lt;"tan(x)";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arc;  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弧度值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设置以定点数格式输出数据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::fixed);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与上一句的功能完全相同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(4);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小数点后保留4位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3703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153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&lt;=90;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度数从0开始, 增量15，直到90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arc=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/180;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化为弧度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输出当前度数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doa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&lt;&lt;sin(arc);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==90)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&lt;&lt;"-";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90度正切值特殊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&lt;&lt;tan(arc);  //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非90度时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37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4.30】</a:t>
            </a:r>
            <a:r>
              <a:rPr lang="zh-CN" altLang="en-US">
                <a:solidFill>
                  <a:srgbClr val="C00000"/>
                </a:solidFill>
              </a:rPr>
              <a:t>在屏幕上打印图形</a:t>
            </a:r>
            <a:endParaRPr lang="en-US" altLang="zh-CN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宋体" charset="-122"/>
              </a:rPr>
              <a:t>     *</a:t>
            </a:r>
            <a:endParaRPr lang="zh-CN" altLang="en-US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宋体" charset="-122"/>
              </a:rPr>
              <a:t>    ***</a:t>
            </a:r>
            <a:endParaRPr lang="zh-CN" altLang="en-US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宋体" charset="-122"/>
              </a:rPr>
              <a:t>   *****</a:t>
            </a:r>
            <a:endParaRPr lang="zh-CN" altLang="en-US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宋体" charset="-122"/>
              </a:rPr>
              <a:t>  *******</a:t>
            </a:r>
            <a:endParaRPr lang="zh-CN" altLang="en-US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宋体" charset="-122"/>
              </a:rPr>
              <a:t> *********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00566"/>
              </p:ext>
            </p:extLst>
          </p:nvPr>
        </p:nvGraphicFramePr>
        <p:xfrm>
          <a:off x="2699792" y="2766839"/>
          <a:ext cx="604867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8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2*1-1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2*2-1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2*3-1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220072" y="3198118"/>
            <a:ext cx="360040" cy="18870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3198118"/>
            <a:ext cx="576064" cy="18870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96336" y="3198118"/>
            <a:ext cx="864096" cy="18870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6812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&lt;=5;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共印5行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(j=1;j&lt;=5-i;j++)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行时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打印*前先空5-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格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&lt;&lt;' ';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(j=1;j&lt;=2*i-1;j++)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而后连印2*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个“*”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&lt;&lt;'*';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最后换行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2968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第四章 结束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7692948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由关键字</a:t>
            </a:r>
            <a:r>
              <a:rPr lang="en-US" altLang="zh-CN" dirty="0"/>
              <a:t>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组成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	if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/>
              <a:t>&lt;</a:t>
            </a:r>
            <a:r>
              <a:rPr lang="zh-CN" altLang="en-US" dirty="0"/>
              <a:t>表达式</a:t>
            </a:r>
            <a:r>
              <a:rPr lang="en-US" altLang="zh-CN" dirty="0"/>
              <a:t>E&gt;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	if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/>
              <a:t>&lt;</a:t>
            </a:r>
            <a:r>
              <a:rPr lang="zh-CN" altLang="en-US" dirty="0"/>
              <a:t>表达式</a:t>
            </a:r>
            <a:r>
              <a:rPr lang="en-US" altLang="zh-CN" dirty="0"/>
              <a:t>E&gt;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S1&gt;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else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S2&gt;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lvl="1" eaLnBrk="1" hangingPunct="1"/>
            <a:r>
              <a:rPr lang="zh-CN" altLang="en-US" dirty="0"/>
              <a:t>表达式</a:t>
            </a:r>
            <a:r>
              <a:rPr lang="en-US" altLang="zh-CN" dirty="0"/>
              <a:t>E</a:t>
            </a:r>
          </a:p>
          <a:p>
            <a:pPr lvl="2" eaLnBrk="1" hangingPunct="1"/>
            <a:r>
              <a:rPr lang="zh-CN" altLang="en-US" dirty="0"/>
              <a:t>其值能够等价为逻辑值的任何表达式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</a:p>
          <a:p>
            <a:pPr lvl="2" eaLnBrk="1" hangingPunct="1"/>
            <a:r>
              <a:rPr lang="zh-CN" altLang="en-US" dirty="0"/>
              <a:t>任何类型的语句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1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执行流程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3027363"/>
            <a:ext cx="27749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0938" y="3000375"/>
            <a:ext cx="166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75" y="3454400"/>
            <a:ext cx="13477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3" y="2786063"/>
            <a:ext cx="2286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75" y="4214813"/>
            <a:ext cx="13477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箭头2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5288" y="2786063"/>
            <a:ext cx="204946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63" y="2428875"/>
            <a:ext cx="5715000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>
            <a:hlinkClick r:id="rId9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8048" y="1128617"/>
            <a:ext cx="4047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if 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/>
              <a:t>&lt;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E&gt;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r>
              <a:rPr lang="en-US" altLang="zh-CN" sz="2400" dirty="0"/>
              <a:t>&lt;</a:t>
            </a:r>
            <a:r>
              <a:rPr lang="zh-CN" altLang="en-US" sz="2400" dirty="0"/>
              <a:t>语句</a:t>
            </a:r>
            <a:r>
              <a:rPr lang="en-US" altLang="zh-CN" sz="2400" dirty="0"/>
              <a:t>S&gt;</a:t>
            </a:r>
            <a:r>
              <a:rPr lang="en-US" altLang="zh-CN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7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条件语句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4.2】</a:t>
            </a:r>
            <a:r>
              <a:rPr lang="zh-CN" altLang="en-US" dirty="0">
                <a:solidFill>
                  <a:srgbClr val="C00000"/>
                </a:solidFill>
              </a:rPr>
              <a:t>如果输入字符为字母，则输出“</a:t>
            </a:r>
            <a:r>
              <a:rPr lang="en-US" altLang="zh-CN" dirty="0">
                <a:solidFill>
                  <a:srgbClr val="C00000"/>
                </a:solidFill>
              </a:rPr>
              <a:t>YES”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2564904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ch&gt;='a' &amp;&amp; ch&lt;='z'||ch&gt;='A' &amp;&amp; ch&lt;='Z' 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&lt;&lt;"YES"&lt;&lt;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3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执行流程</a:t>
            </a:r>
            <a:r>
              <a:rPr lang="en-US" altLang="zh-CN" dirty="0"/>
              <a:t>2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2643188"/>
            <a:ext cx="27749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2643188"/>
            <a:ext cx="16668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箭头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3" y="2373313"/>
            <a:ext cx="1955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38" y="2428875"/>
            <a:ext cx="212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50" y="4187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3313" y="3044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箭头5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4625" y="3214688"/>
            <a:ext cx="9398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箭头6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7688" y="4357688"/>
            <a:ext cx="12144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57313" y="2357438"/>
            <a:ext cx="6143625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>
            <a:hlinkClick r:id="rId11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5062" y="1127181"/>
            <a:ext cx="6559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/>
              <a:t>&lt;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E&gt;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r>
              <a:rPr lang="en-US" altLang="zh-CN" sz="2400" dirty="0"/>
              <a:t>&lt;</a:t>
            </a:r>
            <a:r>
              <a:rPr lang="zh-CN" altLang="en-US" sz="2400" dirty="0"/>
              <a:t>语句</a:t>
            </a:r>
            <a:r>
              <a:rPr lang="en-US" altLang="zh-CN" sz="2400" dirty="0"/>
              <a:t>S1&gt;</a:t>
            </a:r>
            <a:r>
              <a:rPr lang="en-US" altLang="zh-CN" sz="2400" dirty="0">
                <a:solidFill>
                  <a:srgbClr val="00B050"/>
                </a:solidFill>
              </a:rPr>
              <a:t>}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else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r>
              <a:rPr lang="en-US" altLang="zh-CN" sz="2400" dirty="0"/>
              <a:t>&lt;</a:t>
            </a:r>
            <a:r>
              <a:rPr lang="zh-CN" altLang="en-US" sz="2400" dirty="0"/>
              <a:t>语句</a:t>
            </a:r>
            <a:r>
              <a:rPr lang="en-US" altLang="zh-CN" sz="2400" dirty="0"/>
              <a:t>S2&gt;</a:t>
            </a:r>
            <a:r>
              <a:rPr lang="en-US" altLang="zh-CN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510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347788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4.3】</a:t>
            </a:r>
            <a:r>
              <a:rPr lang="zh-CN" altLang="en-US" dirty="0">
                <a:solidFill>
                  <a:srgbClr val="C00000"/>
                </a:solidFill>
              </a:rPr>
              <a:t>输出数值型变量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中的较大者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iosteam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main(){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a,b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&gt;&gt;a&gt;&gt;b;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(a&gt;b)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&lt;&lt;"MAX="&lt;&lt;a&lt;&lt;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&lt;&lt;"MAX="&lt;&lt;b&lt;&lt;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FF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0;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4.4】</a:t>
            </a:r>
            <a:r>
              <a:rPr lang="zh-CN" altLang="en-US" dirty="0">
                <a:solidFill>
                  <a:srgbClr val="C00000"/>
                </a:solidFill>
              </a:rPr>
              <a:t>输入一个年份，判断是否为闰年</a:t>
            </a:r>
            <a:endParaRPr lang="en-US" altLang="zh-CN" dirty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/>
              <a:t>输入年份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可以限定范围，如</a:t>
            </a:r>
            <a:r>
              <a:rPr lang="en-US" altLang="zh-CN" dirty="0"/>
              <a:t>0</a:t>
            </a:r>
            <a:r>
              <a:rPr lang="zh-CN" altLang="en-US" dirty="0"/>
              <a:t>至</a:t>
            </a:r>
            <a:r>
              <a:rPr lang="en-US" altLang="zh-CN" dirty="0"/>
              <a:t>9999</a:t>
            </a:r>
            <a:r>
              <a:rPr lang="zh-CN" altLang="en-US" dirty="0"/>
              <a:t>年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判断是否为闰年的条件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条件</a:t>
            </a:r>
            <a:r>
              <a:rPr lang="en-US" altLang="zh-CN" dirty="0"/>
              <a:t>1</a:t>
            </a:r>
          </a:p>
          <a:p>
            <a:pPr lvl="4" eaLnBrk="1" hangingPunct="1"/>
            <a:r>
              <a:rPr lang="zh-CN" altLang="en-US" dirty="0"/>
              <a:t>能够被</a:t>
            </a:r>
            <a:r>
              <a:rPr lang="en-US" altLang="zh-CN" dirty="0"/>
              <a:t>4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4" eaLnBrk="1" hangingPunct="1"/>
            <a:r>
              <a:rPr lang="zh-CN" altLang="en-US" dirty="0"/>
              <a:t>不能够被</a:t>
            </a:r>
            <a:r>
              <a:rPr lang="en-US" altLang="zh-CN" dirty="0"/>
              <a:t>100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条件</a:t>
            </a:r>
            <a:r>
              <a:rPr lang="en-US" altLang="zh-CN" dirty="0"/>
              <a:t>2</a:t>
            </a:r>
          </a:p>
          <a:p>
            <a:pPr lvl="4" eaLnBrk="1" hangingPunct="1"/>
            <a:r>
              <a:rPr lang="zh-CN" altLang="en-US" dirty="0"/>
              <a:t>能够被</a:t>
            </a:r>
            <a:r>
              <a:rPr lang="en-US" altLang="zh-CN" dirty="0"/>
              <a:t>400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上述两个条件满足其一即可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0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18719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5193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604734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628800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#include&lt;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99"/>
              </a:solidFill>
              <a:latin typeface="Courier New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year;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输入年份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&gt;&gt;year;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(year%4==0&amp;&amp;year%100!=0||year%400==0){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&lt;&lt;year&lt;&lt;"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年是闰年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99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 year&lt;&lt;"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年不是闰年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5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26876" y="1340768"/>
            <a:ext cx="8229600" cy="4500562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4.5】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zh-CN" altLang="en-US" dirty="0">
                <a:solidFill>
                  <a:srgbClr val="C00000"/>
                </a:solidFill>
              </a:rPr>
              <a:t>型变量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的值小于</a:t>
            </a:r>
            <a:r>
              <a:rPr lang="en-US" altLang="zh-CN" dirty="0">
                <a:solidFill>
                  <a:srgbClr val="C00000"/>
                </a:solidFill>
              </a:rPr>
              <a:t>y</a:t>
            </a:r>
            <a:r>
              <a:rPr lang="zh-CN" altLang="en-US" dirty="0">
                <a:solidFill>
                  <a:srgbClr val="C00000"/>
                </a:solidFill>
              </a:rPr>
              <a:t>的值时，则将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y</a:t>
            </a:r>
            <a:r>
              <a:rPr lang="zh-CN" altLang="en-US" dirty="0">
                <a:solidFill>
                  <a:srgbClr val="C00000"/>
                </a:solidFill>
              </a:rPr>
              <a:t>的值互换；否则，将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y</a:t>
            </a:r>
            <a:r>
              <a:rPr lang="zh-CN" altLang="en-US" dirty="0">
                <a:solidFill>
                  <a:srgbClr val="C00000"/>
                </a:solidFill>
              </a:rPr>
              <a:t>的值各加上100</a:t>
            </a:r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7585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03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4.6】</a:t>
            </a:r>
            <a:r>
              <a:rPr lang="zh-CN" altLang="en-US" dirty="0">
                <a:solidFill>
                  <a:srgbClr val="C00000"/>
                </a:solidFill>
              </a:rPr>
              <a:t>从键盘上输入三个整数，输出其中最大的数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输入三个数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比较前两个数，得到最大数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用第三个数与最大数比较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第三个数大，则输出该数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“最大数”大，则输出“最大数”</a:t>
            </a:r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3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#include&lt;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a, b, c, max;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输入三个正数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&gt;&gt;a&gt;&gt;b&gt;&gt;c;</a:t>
            </a:r>
          </a:p>
          <a:p>
            <a:pPr algn="just"/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   cout&lt;&lt;"a="&lt;&lt;a&lt;&lt;'\t'&lt;&lt;"b="&lt;&lt;b&lt;&lt;'\t'&lt;&lt;"c="&lt;&lt;c&lt;&lt;endl;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(a&gt;=b) max=a;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max=b;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(c&gt;max)</a:t>
            </a:r>
            <a:r>
              <a:rPr lang="en-US" altLang="zh-CN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max=c; 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 </a:t>
            </a:r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最大数为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</a:t>
            </a:r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&lt;&lt;max&lt;&lt;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 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0;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3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988841"/>
            <a:ext cx="8153400" cy="1080120"/>
          </a:xfrm>
        </p:spPr>
        <p:txBody>
          <a:bodyPr/>
          <a:lstStyle/>
          <a:p>
            <a:pPr eaLnBrk="1" hangingPunct="1"/>
            <a:r>
              <a:rPr lang="zh-CN" altLang="en-US" dirty="0"/>
              <a:t>条件语句中的某个分支（</a:t>
            </a:r>
            <a:r>
              <a:rPr lang="en-US" altLang="zh-CN" dirty="0"/>
              <a:t>if</a:t>
            </a:r>
            <a:r>
              <a:rPr lang="zh-CN" altLang="en-US" dirty="0"/>
              <a:t>语句块或</a:t>
            </a:r>
            <a:r>
              <a:rPr lang="en-US" altLang="zh-CN" dirty="0"/>
              <a:t>else</a:t>
            </a:r>
            <a:r>
              <a:rPr lang="zh-CN" altLang="en-US" dirty="0"/>
              <a:t>语句块）中仍包含条件语句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068961"/>
            <a:ext cx="27749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1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if</a:t>
            </a:r>
            <a:r>
              <a:rPr lang="zh-CN" altLang="en-US" dirty="0"/>
              <a:t>与</a:t>
            </a:r>
            <a:r>
              <a:rPr lang="en-US" altLang="zh-CN" dirty="0"/>
              <a:t>else</a:t>
            </a:r>
            <a:r>
              <a:rPr lang="zh-CN" altLang="en-US" dirty="0"/>
              <a:t>的匹配原则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else</a:t>
            </a:r>
            <a:r>
              <a:rPr lang="zh-CN" altLang="en-US" dirty="0"/>
              <a:t>总是与其前面最近的</a:t>
            </a:r>
            <a:r>
              <a:rPr lang="en-US" altLang="zh-CN" dirty="0"/>
              <a:t>if</a:t>
            </a:r>
            <a:r>
              <a:rPr lang="zh-CN" altLang="en-US" dirty="0"/>
              <a:t>匹配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建议：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的语句块最好用“</a:t>
            </a:r>
            <a:r>
              <a:rPr lang="en-US" altLang="zh-CN" dirty="0"/>
              <a:t>{</a:t>
            </a:r>
            <a:r>
              <a:rPr lang="zh-CN" altLang="en-US" dirty="0"/>
              <a:t>”和“</a:t>
            </a:r>
            <a:r>
              <a:rPr lang="en-US" altLang="zh-CN" dirty="0"/>
              <a:t>}</a:t>
            </a:r>
            <a:r>
              <a:rPr lang="zh-CN" altLang="en-US" dirty="0"/>
              <a:t>”界定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当</a:t>
            </a:r>
            <a:r>
              <a:rPr lang="en-US" altLang="zh-CN" dirty="0"/>
              <a:t>if</a:t>
            </a:r>
            <a:r>
              <a:rPr lang="zh-CN" altLang="en-US" dirty="0"/>
              <a:t>或</a:t>
            </a:r>
            <a:r>
              <a:rPr lang="en-US" altLang="zh-CN" dirty="0"/>
              <a:t>else</a:t>
            </a:r>
            <a:r>
              <a:rPr lang="zh-CN" altLang="en-US" dirty="0"/>
              <a:t>的语句只有一句时，可以不加花括号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建议只用一条语句也加上花括号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153400" cy="654918"/>
          </a:xfrm>
        </p:spPr>
        <p:txBody>
          <a:bodyPr/>
          <a:lstStyle/>
          <a:p>
            <a:pPr eaLnBrk="1" hangingPunct="1"/>
            <a:r>
              <a:rPr lang="zh-CN" altLang="en-US" dirty="0"/>
              <a:t>两种语句的区别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rot="5400000">
            <a:off x="2892425" y="4249738"/>
            <a:ext cx="32146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83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153400" cy="656059"/>
          </a:xfrm>
        </p:spPr>
        <p:txBody>
          <a:bodyPr/>
          <a:lstStyle/>
          <a:p>
            <a:pPr eaLnBrk="1" hangingPunct="1"/>
            <a:r>
              <a:rPr lang="zh-CN" altLang="en-US" dirty="0"/>
              <a:t>两种条件语句举例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786063"/>
            <a:ext cx="8010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24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153400" cy="654918"/>
          </a:xfrm>
        </p:spPr>
        <p:txBody>
          <a:bodyPr/>
          <a:lstStyle/>
          <a:p>
            <a:pPr eaLnBrk="1" hangingPunct="1"/>
            <a:r>
              <a:rPr lang="zh-CN" altLang="en-US" dirty="0"/>
              <a:t>两种条件语句举例</a:t>
            </a: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928938"/>
            <a:ext cx="6210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5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153400" cy="1155551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4.7】</a:t>
            </a:r>
            <a:r>
              <a:rPr lang="zh-CN" altLang="en-US" dirty="0">
                <a:solidFill>
                  <a:srgbClr val="C00000"/>
                </a:solidFill>
              </a:rPr>
              <a:t>用条件语句嵌套实现</a:t>
            </a:r>
            <a:r>
              <a:rPr lang="zh-CN" altLang="en-US" dirty="0"/>
              <a:t>例</a:t>
            </a:r>
            <a:r>
              <a:rPr lang="en-US" altLang="zh-CN" dirty="0"/>
              <a:t>4.6</a:t>
            </a:r>
          </a:p>
          <a:p>
            <a:pPr lvl="2" eaLnBrk="1" hangingPunct="1"/>
            <a:r>
              <a:rPr lang="zh-CN" altLang="en-US" dirty="0"/>
              <a:t>在</a:t>
            </a:r>
            <a:r>
              <a:rPr lang="en-US" altLang="zh-CN" dirty="0"/>
              <a:t>if</a:t>
            </a:r>
            <a:r>
              <a:rPr lang="zh-CN" altLang="en-US" dirty="0"/>
              <a:t>子句中嵌套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2708920"/>
            <a:ext cx="79208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sz="1600" b="1" dirty="0">
              <a:solidFill>
                <a:srgbClr val="A50021"/>
              </a:solidFill>
              <a:latin typeface="Courier New"/>
            </a:endParaRPr>
          </a:p>
          <a:p>
            <a:pPr algn="just"/>
            <a:r>
              <a:rPr lang="en-US" altLang="zh-CN" sz="1600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a, b, c, max;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&lt;&lt;“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输入三个整数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&gt;&gt;a&gt;&gt;b&gt;&gt;c;	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(a&gt;b){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(a&gt;c){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max=a;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a&gt;c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max=c; 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    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a&lt;c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600" b="1" dirty="0">
              <a:solidFill>
                <a:srgbClr val="000099"/>
              </a:solidFill>
              <a:latin typeface="Courier New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7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18719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2416050"/>
            <a:ext cx="5356225" cy="1717674"/>
            <a:chOff x="1643042" y="4143380"/>
            <a:chExt cx="5356246" cy="171768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147765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1431605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■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表达式语句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控制语句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标签语句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22156603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582341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	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(b&gt;c){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max=b;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b&gt;c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66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max=c;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    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b&lt;c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最大数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max="&lt;&lt;max; 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 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20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48022" y="1772817"/>
            <a:ext cx="8153400" cy="864096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4.7】</a:t>
            </a:r>
            <a:r>
              <a:rPr lang="zh-CN" altLang="en-US" dirty="0">
                <a:solidFill>
                  <a:srgbClr val="C00000"/>
                </a:solidFill>
              </a:rPr>
              <a:t>用条件语句嵌套实现</a:t>
            </a:r>
            <a:r>
              <a:rPr lang="zh-CN" altLang="en-US" dirty="0"/>
              <a:t>例</a:t>
            </a:r>
            <a:r>
              <a:rPr lang="en-US" altLang="zh-CN" dirty="0"/>
              <a:t>4.6</a:t>
            </a:r>
            <a:endParaRPr lang="en-US" altLang="zh-CN" dirty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/>
              <a:t>在</a:t>
            </a:r>
            <a:r>
              <a:rPr lang="en-US" altLang="zh-CN" dirty="0"/>
              <a:t>else</a:t>
            </a:r>
            <a:r>
              <a:rPr lang="zh-CN" altLang="en-US" dirty="0"/>
              <a:t>子句中嵌套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636912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latin typeface="Courier New"/>
              </a:rPr>
              <a:t>&lt;</a:t>
            </a:r>
            <a:r>
              <a:rPr lang="en-US" altLang="zh-CN" b="1" dirty="0" err="1">
                <a:latin typeface="Courier New"/>
              </a:rPr>
              <a:t>iostream</a:t>
            </a:r>
            <a:r>
              <a:rPr lang="en-US" altLang="zh-CN" b="1" dirty="0">
                <a:latin typeface="Courier New"/>
              </a:rPr>
              <a:t>&gt;</a:t>
            </a:r>
            <a:endParaRPr lang="zh-CN" altLang="en-US" b="1" dirty="0"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b="1" dirty="0" err="1">
                <a:latin typeface="Courier New"/>
              </a:rPr>
              <a:t>std</a:t>
            </a:r>
            <a:r>
              <a:rPr lang="en-US" altLang="zh-CN" b="1" dirty="0">
                <a:latin typeface="Courier New"/>
              </a:rPr>
              <a:t>;</a:t>
            </a:r>
            <a:endParaRPr lang="zh-CN" altLang="en-US" b="1" dirty="0"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>
                <a:latin typeface="Courier New"/>
              </a:rPr>
              <a:t>main(){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 err="1">
                <a:latin typeface="Courier New"/>
              </a:rPr>
              <a:t>a,b,c,max</a:t>
            </a:r>
            <a:r>
              <a:rPr lang="en-US" altLang="zh-CN" b="1" dirty="0"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cout</a:t>
            </a:r>
            <a:r>
              <a:rPr lang="en-US" altLang="zh-CN" b="1" dirty="0">
                <a:latin typeface="Courier New"/>
              </a:rPr>
              <a:t>&lt;&lt;"</a:t>
            </a:r>
            <a:r>
              <a:rPr lang="zh-CN" altLang="en-US" b="1" dirty="0">
                <a:latin typeface="宋体"/>
                <a:ea typeface="宋体"/>
              </a:rPr>
              <a:t>输入三个正数</a:t>
            </a:r>
            <a:r>
              <a:rPr lang="en-US" altLang="zh-CN" b="1" dirty="0"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cin</a:t>
            </a:r>
            <a:r>
              <a:rPr lang="en-US" altLang="zh-CN" b="1" dirty="0">
                <a:latin typeface="Courier New"/>
              </a:rPr>
              <a:t>&gt;&gt;a&gt;&gt;b&gt;&gt;c;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cout</a:t>
            </a:r>
            <a:r>
              <a:rPr lang="en-US" altLang="zh-CN" b="1" dirty="0"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b="1" dirty="0" err="1">
                <a:latin typeface="Courier New"/>
              </a:rPr>
              <a:t>endl</a:t>
            </a:r>
            <a:r>
              <a:rPr lang="en-US" altLang="zh-CN" b="1" dirty="0"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latin typeface="Courier New"/>
              </a:rPr>
              <a:t>if(a&gt;b&amp;&amp;a&gt;c)  max=a;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 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		if</a:t>
            </a:r>
            <a:r>
              <a:rPr lang="en-US" altLang="zh-CN" b="1" dirty="0">
                <a:latin typeface="Courier New"/>
              </a:rPr>
              <a:t>(b&gt;a&amp;&amp;b&gt;c)  max=b;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      else  </a:t>
            </a:r>
            <a:r>
              <a:rPr lang="en-US" altLang="zh-CN" b="1" dirty="0">
                <a:latin typeface="Courier New"/>
              </a:rPr>
              <a:t>max=c;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cout</a:t>
            </a:r>
            <a:r>
              <a:rPr lang="en-US" altLang="zh-CN" b="1" dirty="0">
                <a:latin typeface="Courier New"/>
              </a:rPr>
              <a:t>&lt;&lt;"</a:t>
            </a:r>
            <a:r>
              <a:rPr lang="zh-CN" altLang="en-US" b="1" dirty="0">
                <a:latin typeface="宋体"/>
                <a:ea typeface="宋体"/>
              </a:rPr>
              <a:t>最大数为</a:t>
            </a:r>
            <a:r>
              <a:rPr lang="en-US" altLang="zh-CN" b="1" dirty="0">
                <a:latin typeface="Courier New"/>
                <a:ea typeface="宋体"/>
              </a:rPr>
              <a:t>:max="&lt;&lt;max;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sz="1600" b="1" dirty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sz="1600" b="1" dirty="0">
                <a:latin typeface="Courier New"/>
              </a:rPr>
              <a:t>0;</a:t>
            </a:r>
            <a:r>
              <a:rPr lang="en-US" altLang="zh-CN" b="1" dirty="0">
                <a:latin typeface="Courier New"/>
              </a:rPr>
              <a:t> </a:t>
            </a:r>
          </a:p>
          <a:p>
            <a:pPr algn="just"/>
            <a:r>
              <a:rPr lang="en-US" altLang="zh-CN" b="1" dirty="0"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61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4.8】</a:t>
            </a:r>
            <a:r>
              <a:rPr lang="zh-CN" altLang="en-US" dirty="0">
                <a:solidFill>
                  <a:srgbClr val="C00000"/>
                </a:solidFill>
              </a:rPr>
              <a:t>编程序，输入一个温度值，若输入的是摄氏值则将其转换为华氏值，若输入的是华氏值则将其转换为摄氏值，并将转换结果显示出来</a:t>
            </a:r>
            <a:endParaRPr lang="en-US" altLang="zh-CN" dirty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00FF"/>
                </a:solidFill>
              </a:rPr>
              <a:t>转换公式如下（其中</a:t>
            </a:r>
            <a:r>
              <a:rPr lang="en-US" altLang="zh-CN" dirty="0" err="1">
                <a:solidFill>
                  <a:srgbClr val="0000FF"/>
                </a:solidFill>
              </a:rPr>
              <a:t>tc</a:t>
            </a:r>
            <a:r>
              <a:rPr lang="zh-CN" altLang="en-US" dirty="0">
                <a:solidFill>
                  <a:srgbClr val="0000FF"/>
                </a:solidFill>
              </a:rPr>
              <a:t>表示摄氏度，</a:t>
            </a:r>
            <a:r>
              <a:rPr lang="en-US" altLang="zh-CN" dirty="0" err="1">
                <a:solidFill>
                  <a:srgbClr val="0000FF"/>
                </a:solidFill>
              </a:rPr>
              <a:t>tf</a:t>
            </a:r>
            <a:r>
              <a:rPr lang="zh-CN" altLang="en-US" dirty="0">
                <a:solidFill>
                  <a:srgbClr val="0000FF"/>
                </a:solidFill>
              </a:rPr>
              <a:t>表示华氏度）</a:t>
            </a:r>
            <a:endParaRPr lang="en-US" altLang="zh-CN" dirty="0">
              <a:solidFill>
                <a:srgbClr val="0000FF"/>
              </a:solidFill>
            </a:endParaRPr>
          </a:p>
          <a:p>
            <a:pPr lvl="3" eaLnBrk="1" hangingPunct="1">
              <a:buFontTx/>
              <a:buNone/>
            </a:pPr>
            <a:r>
              <a:rPr lang="en-US" altLang="zh-CN" sz="2800" dirty="0" err="1"/>
              <a:t>tf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tc</a:t>
            </a:r>
            <a:r>
              <a:rPr lang="en-US" altLang="zh-CN" sz="2800" dirty="0"/>
              <a:t> * 1.8 + 32；</a:t>
            </a:r>
          </a:p>
          <a:p>
            <a:pPr lvl="3" eaLnBrk="1" hangingPunct="1">
              <a:buFontTx/>
              <a:buNone/>
            </a:pPr>
            <a:r>
              <a:rPr lang="en-US" altLang="zh-CN" sz="2800" dirty="0" err="1"/>
              <a:t>tc</a:t>
            </a:r>
            <a:r>
              <a:rPr lang="en-US" altLang="zh-CN" sz="2800" dirty="0"/>
              <a:t> = (tf-32) / 1.8。</a:t>
            </a:r>
            <a:endParaRPr lang="zh-CN" altLang="en-US" sz="2800" dirty="0"/>
          </a:p>
          <a:p>
            <a:pPr lvl="1" eaLnBrk="1" hangingPunct="1"/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37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833" y="1052736"/>
            <a:ext cx="700087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53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4.9】</a:t>
            </a:r>
            <a:r>
              <a:rPr lang="zh-CN" altLang="en-US" dirty="0">
                <a:solidFill>
                  <a:srgbClr val="C00000"/>
                </a:solidFill>
              </a:rPr>
              <a:t>某商场优惠活动规定，某种商品单价为</a:t>
            </a:r>
            <a:r>
              <a:rPr lang="en-US" altLang="zh-CN" dirty="0">
                <a:solidFill>
                  <a:srgbClr val="C00000"/>
                </a:solidFill>
              </a:rPr>
              <a:t>80</a:t>
            </a:r>
            <a:r>
              <a:rPr lang="zh-CN" altLang="en-US" dirty="0">
                <a:solidFill>
                  <a:srgbClr val="C00000"/>
                </a:solidFill>
              </a:rPr>
              <a:t>元，一次购买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件以上（包含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件）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件以下（不包含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件）打</a:t>
            </a:r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zh-CN" altLang="en-US" dirty="0">
                <a:solidFill>
                  <a:srgbClr val="C00000"/>
                </a:solidFill>
              </a:rPr>
              <a:t>折，一次购买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件以上（包含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件）打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折。设计程序根据客户的购买量计算总价</a:t>
            </a:r>
            <a:endParaRPr lang="en-US" altLang="zh-CN" dirty="0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/>
              <a:t>输入购买件数</a:t>
            </a:r>
            <a:r>
              <a:rPr lang="en-US" altLang="zh-CN" dirty="0"/>
              <a:t>count</a:t>
            </a:r>
            <a:r>
              <a:rPr lang="zh-CN" altLang="en-US" dirty="0"/>
              <a:t>，设置单价</a:t>
            </a:r>
            <a:r>
              <a:rPr lang="en-US" altLang="zh-CN" dirty="0"/>
              <a:t>price=80(</a:t>
            </a:r>
            <a:r>
              <a:rPr lang="zh-CN" altLang="en-US" dirty="0"/>
              <a:t>元</a:t>
            </a:r>
            <a:r>
              <a:rPr lang="en-US" altLang="zh-CN" dirty="0"/>
              <a:t>)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/>
              <a:t>根据</a:t>
            </a:r>
            <a:r>
              <a:rPr lang="en-US" altLang="zh-CN" dirty="0"/>
              <a:t>count</a:t>
            </a:r>
            <a:r>
              <a:rPr lang="zh-CN" altLang="en-US" dirty="0"/>
              <a:t>值确定折扣率</a:t>
            </a:r>
            <a:r>
              <a:rPr lang="en-US" altLang="zh-CN" dirty="0"/>
              <a:t>discount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/>
              <a:t>实际售价</a:t>
            </a:r>
            <a:r>
              <a:rPr lang="en-US" altLang="zh-CN" dirty="0"/>
              <a:t>amount=price*count*discount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/>
              <a:t>输出</a:t>
            </a:r>
            <a:r>
              <a:rPr lang="en-US" altLang="zh-CN" dirty="0"/>
              <a:t>amount</a:t>
            </a:r>
            <a:r>
              <a:rPr lang="zh-CN" altLang="en-US" dirty="0"/>
              <a:t>的值。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53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14438"/>
            <a:ext cx="785812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17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4.10】</a:t>
            </a:r>
            <a:r>
              <a:rPr lang="zh-CN" altLang="en-US" dirty="0">
                <a:solidFill>
                  <a:srgbClr val="C00000"/>
                </a:solidFill>
              </a:rPr>
              <a:t>求一元二次方程</a:t>
            </a:r>
            <a:r>
              <a:rPr lang="en-US" altLang="zh-CN" dirty="0">
                <a:solidFill>
                  <a:srgbClr val="C00000"/>
                </a:solidFill>
              </a:rPr>
              <a:t>ax</a:t>
            </a:r>
            <a:r>
              <a:rPr lang="en-US" altLang="zh-CN" baseline="30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+bx+c=0</a:t>
            </a:r>
            <a:r>
              <a:rPr lang="zh-CN" altLang="en-US" dirty="0">
                <a:solidFill>
                  <a:srgbClr val="C00000"/>
                </a:solidFill>
              </a:rPr>
              <a:t>的根。其中系数</a:t>
            </a:r>
            <a:r>
              <a:rPr lang="en-US" altLang="zh-CN" dirty="0">
                <a:solidFill>
                  <a:srgbClr val="C00000"/>
                </a:solidFill>
              </a:rPr>
              <a:t>a(a≠0)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的值由键盘输入</a:t>
            </a:r>
            <a:endParaRPr lang="en-US" altLang="zh-CN" dirty="0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输入系数</a:t>
            </a:r>
            <a:r>
              <a:rPr lang="en-US" altLang="zh-CN" dirty="0"/>
              <a:t>a(a≠0)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后，令</a:t>
            </a:r>
            <a:r>
              <a:rPr lang="en-US" altLang="zh-CN" dirty="0"/>
              <a:t>delta= b</a:t>
            </a:r>
            <a:r>
              <a:rPr lang="en-US" altLang="zh-CN" baseline="30000" dirty="0"/>
              <a:t>2</a:t>
            </a:r>
            <a:r>
              <a:rPr lang="en-US" altLang="zh-CN" dirty="0"/>
              <a:t>–4ac,</a:t>
            </a:r>
            <a:r>
              <a:rPr lang="zh-CN" altLang="en-US" dirty="0"/>
              <a:t>结果有三种情况</a:t>
            </a:r>
            <a:endParaRPr lang="en-US" altLang="zh-CN" dirty="0"/>
          </a:p>
          <a:p>
            <a:pPr lvl="3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若</a:t>
            </a:r>
            <a:r>
              <a:rPr lang="en-US" altLang="zh-CN" dirty="0"/>
              <a:t>delta=0</a:t>
            </a:r>
            <a:r>
              <a:rPr lang="zh-CN" altLang="en-US" dirty="0"/>
              <a:t>，方程有两个相同实根；</a:t>
            </a:r>
            <a:endParaRPr lang="en-US" altLang="zh-CN" dirty="0"/>
          </a:p>
          <a:p>
            <a:pPr lvl="3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若</a:t>
            </a:r>
            <a:r>
              <a:rPr lang="en-US" altLang="zh-CN" dirty="0"/>
              <a:t>delta&gt;0</a:t>
            </a:r>
            <a:r>
              <a:rPr lang="zh-CN" altLang="en-US" dirty="0"/>
              <a:t>，方程有两个不同实根；</a:t>
            </a:r>
            <a:endParaRPr lang="en-US" altLang="zh-CN" dirty="0"/>
          </a:p>
          <a:p>
            <a:pPr lvl="3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若</a:t>
            </a:r>
            <a:r>
              <a:rPr lang="en-US" altLang="zh-CN" dirty="0"/>
              <a:t>delta&lt;0</a:t>
            </a:r>
            <a:r>
              <a:rPr lang="zh-CN" altLang="en-US" dirty="0"/>
              <a:t>，方程无实根。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48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785938"/>
            <a:ext cx="779621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95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4438"/>
            <a:ext cx="68580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</a:rPr>
              <a:t>条件语句处理多分支</a:t>
            </a:r>
          </a:p>
        </p:txBody>
      </p:sp>
      <p:pic>
        <p:nvPicPr>
          <p:cNvPr id="5120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844824"/>
            <a:ext cx="809148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C++</a:t>
            </a:r>
            <a:r>
              <a:rPr lang="zh-CN" altLang="en-US" dirty="0"/>
              <a:t>语句的分类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B050"/>
                </a:solidFill>
              </a:rPr>
              <a:t>说明语句（</a:t>
            </a:r>
            <a:r>
              <a:rPr lang="en-US" altLang="zh-CN" dirty="0">
                <a:solidFill>
                  <a:srgbClr val="00B050"/>
                </a:solidFill>
              </a:rPr>
              <a:t>Declaration statement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dirty="0"/>
              <a:t>表达式语句（</a:t>
            </a:r>
            <a:r>
              <a:rPr lang="en-US" altLang="zh-CN" dirty="0"/>
              <a:t>Expression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空语句（</a:t>
            </a:r>
            <a:r>
              <a:rPr lang="en-US" altLang="zh-CN" dirty="0"/>
              <a:t>Null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控制语句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分支语句（</a:t>
            </a:r>
            <a:r>
              <a:rPr lang="en-US" altLang="zh-CN" dirty="0"/>
              <a:t>Selection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循环语句（</a:t>
            </a:r>
            <a:r>
              <a:rPr lang="en-US" altLang="zh-CN" dirty="0"/>
              <a:t>iteration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无条件转向语句（</a:t>
            </a:r>
            <a:r>
              <a:rPr lang="en-US" altLang="zh-CN" dirty="0"/>
              <a:t>Jump 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标签语句（</a:t>
            </a:r>
            <a:r>
              <a:rPr lang="en-US" altLang="zh-CN" dirty="0"/>
              <a:t>Labeled statement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复合语句和块语句（</a:t>
            </a:r>
            <a:r>
              <a:rPr lang="en-US" altLang="zh-CN" dirty="0"/>
              <a:t>Compound statement &amp; block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1232758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714500"/>
            <a:ext cx="8153400" cy="4643438"/>
          </a:xfrm>
        </p:spPr>
        <p:txBody>
          <a:bodyPr/>
          <a:lstStyle/>
          <a:p>
            <a:pPr eaLnBrk="1" hangingPunct="1"/>
            <a:r>
              <a:rPr lang="zh-CN" altLang="en-US" dirty="0"/>
              <a:t>由关键字</a:t>
            </a:r>
            <a:r>
              <a:rPr lang="en-US" altLang="zh-CN" dirty="0"/>
              <a:t>switch</a:t>
            </a:r>
            <a:r>
              <a:rPr lang="zh-CN" altLang="en-US" dirty="0"/>
              <a:t>、</a:t>
            </a:r>
            <a:r>
              <a:rPr lang="en-US" altLang="zh-CN" dirty="0"/>
              <a:t>case</a:t>
            </a:r>
            <a:r>
              <a:rPr lang="zh-CN" altLang="en-US" dirty="0"/>
              <a:t>和</a:t>
            </a:r>
            <a:r>
              <a:rPr lang="en-US" altLang="zh-CN" dirty="0"/>
              <a:t>default</a:t>
            </a:r>
            <a:r>
              <a:rPr lang="zh-CN" altLang="en-US" dirty="0"/>
              <a:t>构成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与</a:t>
            </a:r>
            <a:r>
              <a:rPr lang="en-US" altLang="zh-CN" dirty="0"/>
              <a:t>break</a:t>
            </a:r>
            <a:r>
              <a:rPr lang="zh-CN" altLang="en-US" dirty="0"/>
              <a:t>语句结合使用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多分支语句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</a:t>
            </a:r>
            <a:r>
              <a:rPr lang="zh-CN" altLang="en-US" dirty="0"/>
              <a:t>语句是两个分支的语句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实现多分支很复杂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if...else...</a:t>
            </a:r>
            <a:r>
              <a:rPr lang="zh-CN" altLang="en-US" dirty="0"/>
              <a:t>语句的多重嵌套</a:t>
            </a:r>
            <a:endParaRPr lang="en-US" altLang="zh-CN" dirty="0"/>
          </a:p>
          <a:p>
            <a:pPr eaLnBrk="1" hangingPunct="1"/>
            <a:r>
              <a:rPr lang="zh-CN" altLang="en-US" dirty="0"/>
              <a:t>形式多样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带</a:t>
            </a:r>
            <a:r>
              <a:rPr lang="en-US" altLang="zh-CN" dirty="0"/>
              <a:t>break</a:t>
            </a:r>
            <a:r>
              <a:rPr lang="zh-CN" altLang="en-US" dirty="0"/>
              <a:t>语句与不带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带</a:t>
            </a:r>
            <a:r>
              <a:rPr lang="en-US" altLang="zh-CN" dirty="0"/>
              <a:t>default</a:t>
            </a:r>
            <a:r>
              <a:rPr lang="zh-CN" altLang="en-US" dirty="0"/>
              <a:t>与不带</a:t>
            </a:r>
            <a:r>
              <a:rPr lang="en-US" altLang="zh-CN" dirty="0"/>
              <a:t>default</a:t>
            </a:r>
          </a:p>
          <a:p>
            <a:pPr lvl="1" eaLnBrk="1" hangingPunct="1"/>
            <a:r>
              <a:rPr lang="en-US" altLang="zh-CN" dirty="0"/>
              <a:t>case</a:t>
            </a:r>
            <a:r>
              <a:rPr lang="zh-CN" altLang="en-US" dirty="0"/>
              <a:t>空语句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21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开关语句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59632" y="2636912"/>
            <a:ext cx="6984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条件表达式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)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898525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1&gt;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n+1&gt;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9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&lt;条件表达式&gt;</a:t>
            </a:r>
            <a:r>
              <a:rPr lang="zh-CN" altLang="en-US" dirty="0"/>
              <a:t>给出进行分支的条件，其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必须是一个整型、字符型或枚举型的表达式</a:t>
            </a:r>
            <a:endParaRPr lang="en-US" altLang="zh-CN" dirty="0"/>
          </a:p>
          <a:p>
            <a:pPr eaLnBrk="1" hangingPunct="1"/>
            <a:r>
              <a:rPr lang="zh-CN" altLang="en-US" dirty="0"/>
              <a:t>关键字</a:t>
            </a:r>
            <a:r>
              <a:rPr lang="en-US" altLang="zh-CN" dirty="0"/>
              <a:t>case</a:t>
            </a:r>
            <a:r>
              <a:rPr lang="zh-CN" altLang="en-US" dirty="0"/>
              <a:t>用于引出一个分支。</a:t>
            </a:r>
            <a:r>
              <a:rPr lang="en-US" altLang="zh-CN" dirty="0"/>
              <a:t>case</a:t>
            </a:r>
            <a:r>
              <a:rPr lang="zh-CN" altLang="en-US" dirty="0"/>
              <a:t>后的各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&lt;常量表达式&gt;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 均为</a:t>
            </a:r>
            <a:r>
              <a:rPr lang="en-US" altLang="zh-CN" dirty="0"/>
              <a:t>switch</a:t>
            </a:r>
            <a:r>
              <a:rPr lang="zh-CN" altLang="en-US" dirty="0"/>
              <a:t>后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&lt;条件表达式&gt;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的一个可能值（两者的类型应该相同）。实际上，每个“</a:t>
            </a:r>
            <a:r>
              <a:rPr lang="en-US" altLang="zh-CN" dirty="0">
                <a:solidFill>
                  <a:srgbClr val="FF0000"/>
                </a:solidFill>
              </a:rPr>
              <a:t>case &lt;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&gt; :</a:t>
            </a:r>
            <a:r>
              <a:rPr lang="en-US" altLang="zh-CN" dirty="0"/>
              <a:t>”</a:t>
            </a:r>
            <a:r>
              <a:rPr lang="zh-CN" altLang="en-US" dirty="0"/>
              <a:t>都只起一个</a:t>
            </a:r>
            <a:r>
              <a:rPr lang="zh-CN" altLang="en-US" dirty="0">
                <a:solidFill>
                  <a:srgbClr val="FF0000"/>
                </a:solidFill>
              </a:rPr>
              <a:t>语句标号</a:t>
            </a:r>
            <a:r>
              <a:rPr lang="zh-CN" altLang="en-US" dirty="0"/>
              <a:t>的作用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76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若</a:t>
            </a:r>
            <a:r>
              <a:rPr lang="en-US" altLang="zh-CN" dirty="0"/>
              <a:t>switch</a:t>
            </a:r>
            <a:r>
              <a:rPr lang="zh-CN" altLang="en-US" dirty="0"/>
              <a:t>后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&lt;条件表达式&gt;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的取值恰与某个 “&lt;常量表达式</a:t>
            </a:r>
            <a:r>
              <a:rPr lang="en-US" altLang="zh-CN" dirty="0" err="1"/>
              <a:t>i</a:t>
            </a:r>
            <a:r>
              <a:rPr lang="en-US" altLang="zh-CN" dirty="0"/>
              <a:t>&gt;”</a:t>
            </a:r>
            <a:r>
              <a:rPr lang="zh-CN" altLang="en-US" dirty="0"/>
              <a:t>的值相同, 则直接跳转到“</a:t>
            </a:r>
            <a:r>
              <a:rPr lang="en-US" altLang="zh-CN" dirty="0"/>
              <a:t>case &lt;</a:t>
            </a:r>
            <a:r>
              <a:rPr lang="zh-CN" altLang="en-US" dirty="0"/>
              <a:t>常量表达式</a:t>
            </a:r>
            <a:r>
              <a:rPr lang="en-US" altLang="zh-CN" dirty="0" err="1"/>
              <a:t>i</a:t>
            </a:r>
            <a:r>
              <a:rPr lang="en-US" altLang="zh-CN" dirty="0"/>
              <a:t>&gt; :”</a:t>
            </a:r>
            <a:r>
              <a:rPr lang="zh-CN" altLang="en-US" dirty="0"/>
              <a:t>后的那一分支的起始点处去执行（直到遇到</a:t>
            </a:r>
            <a:r>
              <a:rPr lang="en-US" altLang="zh-CN" dirty="0"/>
              <a:t>break</a:t>
            </a:r>
            <a:r>
              <a:rPr lang="zh-CN" altLang="en-US" dirty="0"/>
              <a:t>语句或者遇到了</a:t>
            </a:r>
            <a:r>
              <a:rPr lang="en-US" altLang="zh-CN" dirty="0"/>
              <a:t>switch</a:t>
            </a:r>
            <a:r>
              <a:rPr lang="zh-CN" altLang="en-US" dirty="0"/>
              <a:t>语句体的右花括号后结束本</a:t>
            </a:r>
            <a:r>
              <a:rPr lang="en-US" altLang="zh-CN" dirty="0"/>
              <a:t>switch</a:t>
            </a:r>
            <a:r>
              <a:rPr lang="zh-CN" altLang="en-US" dirty="0"/>
              <a:t>句）。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若“&lt;条件表达式&gt;”的值与任一个“&lt;常量表达式</a:t>
            </a:r>
            <a:r>
              <a:rPr lang="en-US" altLang="zh-CN" dirty="0" err="1"/>
              <a:t>i</a:t>
            </a:r>
            <a:r>
              <a:rPr lang="en-US" altLang="zh-CN" dirty="0"/>
              <a:t>&gt;”</a:t>
            </a:r>
            <a:r>
              <a:rPr lang="zh-CN" altLang="en-US" dirty="0"/>
              <a:t>的值都不相同, 那么: 若有</a:t>
            </a:r>
            <a:r>
              <a:rPr lang="en-US" altLang="zh-CN" dirty="0"/>
              <a:t>default</a:t>
            </a:r>
            <a:r>
              <a:rPr lang="zh-CN" altLang="en-US" dirty="0"/>
              <a:t>分支, 则跳转到“</a:t>
            </a:r>
            <a:r>
              <a:rPr lang="en-US" altLang="zh-CN" dirty="0"/>
              <a:t>default:”</a:t>
            </a:r>
            <a:r>
              <a:rPr lang="zh-CN" altLang="en-US" dirty="0"/>
              <a:t>后的那一分支的起始点处去执行, 否则什么都不执行(而结束本</a:t>
            </a:r>
            <a:r>
              <a:rPr lang="en-US" altLang="zh-CN" dirty="0"/>
              <a:t>switch</a:t>
            </a:r>
            <a:r>
              <a:rPr lang="zh-CN" altLang="en-US" dirty="0"/>
              <a:t>句)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93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6347048" cy="621432"/>
          </a:xfrm>
        </p:spPr>
        <p:txBody>
          <a:bodyPr/>
          <a:lstStyle/>
          <a:p>
            <a:pPr eaLnBrk="1" hangingPunct="1"/>
            <a:r>
              <a:rPr lang="zh-CN" altLang="en-US" dirty="0"/>
              <a:t>与</a:t>
            </a:r>
            <a:r>
              <a:rPr lang="en-US" altLang="zh-CN" dirty="0">
                <a:solidFill>
                  <a:srgbClr val="C00000"/>
                </a:solidFill>
              </a:rPr>
              <a:t>break</a:t>
            </a:r>
            <a:r>
              <a:rPr lang="zh-CN" altLang="en-US" dirty="0">
                <a:solidFill>
                  <a:srgbClr val="C00000"/>
                </a:solidFill>
              </a:rPr>
              <a:t>语句</a:t>
            </a:r>
            <a:r>
              <a:rPr lang="zh-CN" altLang="en-US" dirty="0"/>
              <a:t>一起使用的开关语句</a:t>
            </a:r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16832"/>
            <a:ext cx="3962623" cy="440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71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5410944" cy="5029200"/>
          </a:xfrm>
        </p:spPr>
        <p:txBody>
          <a:bodyPr/>
          <a:lstStyle/>
          <a:p>
            <a:pPr eaLnBrk="1" hangingPunct="1"/>
            <a:r>
              <a:rPr lang="zh-CN" altLang="en-US" dirty="0"/>
              <a:t>不带</a:t>
            </a:r>
            <a:r>
              <a:rPr lang="en-US" altLang="zh-CN" dirty="0">
                <a:solidFill>
                  <a:srgbClr val="C00000"/>
                </a:solidFill>
              </a:rPr>
              <a:t>break</a:t>
            </a:r>
            <a:r>
              <a:rPr lang="zh-CN" altLang="en-US" dirty="0"/>
              <a:t>的开关语句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16832"/>
            <a:ext cx="4533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34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42118" y="1340768"/>
            <a:ext cx="8258175" cy="2490788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4.11】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zh-CN" altLang="en-US" dirty="0">
                <a:solidFill>
                  <a:srgbClr val="C00000"/>
                </a:solidFill>
              </a:rPr>
              <a:t>型变量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=2, </a:t>
            </a:r>
            <a:r>
              <a:rPr lang="zh-CN" altLang="en-US" dirty="0">
                <a:solidFill>
                  <a:srgbClr val="C00000"/>
                </a:solidFill>
              </a:rPr>
              <a:t>执行下述</a:t>
            </a:r>
            <a:r>
              <a:rPr lang="en-US" altLang="zh-CN" dirty="0">
                <a:solidFill>
                  <a:srgbClr val="C00000"/>
                </a:solidFill>
              </a:rPr>
              <a:t>switch</a:t>
            </a:r>
            <a:r>
              <a:rPr lang="zh-CN" altLang="en-US" dirty="0">
                <a:solidFill>
                  <a:srgbClr val="C00000"/>
                </a:solidFill>
              </a:rPr>
              <a:t>语句后, 将输出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=2</a:t>
            </a:r>
            <a:r>
              <a:rPr lang="zh-CN" altLang="en-US" dirty="0">
                <a:solidFill>
                  <a:srgbClr val="C00000"/>
                </a:solidFill>
              </a:rPr>
              <a:t>”以及“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=2</a:t>
            </a:r>
            <a:r>
              <a:rPr lang="zh-CN" altLang="en-US" dirty="0">
                <a:solidFill>
                  <a:srgbClr val="C00000"/>
                </a:solidFill>
              </a:rPr>
              <a:t>”两行；若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=5，</a:t>
            </a:r>
            <a:r>
              <a:rPr lang="zh-CN" altLang="en-US" dirty="0">
                <a:solidFill>
                  <a:srgbClr val="C00000"/>
                </a:solidFill>
              </a:rPr>
              <a:t>则什么也不输出（而结束该</a:t>
            </a:r>
            <a:r>
              <a:rPr lang="en-US" altLang="zh-CN" dirty="0">
                <a:solidFill>
                  <a:srgbClr val="C00000"/>
                </a:solidFill>
              </a:rPr>
              <a:t>switch</a:t>
            </a:r>
            <a:r>
              <a:rPr lang="zh-CN" altLang="en-US" dirty="0">
                <a:solidFill>
                  <a:srgbClr val="C00000"/>
                </a:solidFill>
              </a:rPr>
              <a:t>句）；若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=1</a:t>
            </a:r>
            <a:r>
              <a:rPr lang="zh-CN" altLang="en-US" dirty="0">
                <a:solidFill>
                  <a:srgbClr val="C00000"/>
                </a:solidFill>
              </a:rPr>
              <a:t>时，要输出3行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=1</a:t>
            </a:r>
            <a:r>
              <a:rPr lang="zh-CN" altLang="en-US" dirty="0">
                <a:solidFill>
                  <a:srgbClr val="C00000"/>
                </a:solidFill>
              </a:rPr>
              <a:t>”</a:t>
            </a: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3643313"/>
            <a:ext cx="42862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153400" cy="693440"/>
          </a:xfrm>
        </p:spPr>
        <p:txBody>
          <a:bodyPr/>
          <a:lstStyle/>
          <a:p>
            <a:pPr eaLnBrk="1" hangingPunct="1"/>
            <a:r>
              <a:rPr lang="zh-CN" altLang="en-US" dirty="0"/>
              <a:t>多个</a:t>
            </a:r>
            <a:r>
              <a:rPr lang="en-US" altLang="zh-CN" dirty="0"/>
              <a:t>case</a:t>
            </a:r>
            <a:r>
              <a:rPr lang="zh-CN" altLang="en-US" dirty="0"/>
              <a:t>并列的情况</a:t>
            </a: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357438"/>
            <a:ext cx="43719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98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8501062" cy="5029200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4.12】</a:t>
            </a:r>
            <a:r>
              <a:rPr lang="zh-CN" altLang="en-US" dirty="0">
                <a:solidFill>
                  <a:srgbClr val="C00000"/>
                </a:solidFill>
              </a:rPr>
              <a:t>输入成绩，输出成绩的等级。例如成绩</a:t>
            </a:r>
            <a:r>
              <a:rPr lang="en-US" altLang="zh-CN" dirty="0">
                <a:solidFill>
                  <a:srgbClr val="C00000"/>
                </a:solidFill>
              </a:rPr>
              <a:t>score=86, </a:t>
            </a:r>
            <a:r>
              <a:rPr lang="zh-CN" altLang="en-US" dirty="0">
                <a:solidFill>
                  <a:srgbClr val="C00000"/>
                </a:solidFill>
              </a:rPr>
              <a:t>运行程序后, 将输出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</a:rPr>
              <a:t>grade=B</a:t>
            </a:r>
            <a:r>
              <a:rPr lang="zh-CN" altLang="en-US" dirty="0">
                <a:solidFill>
                  <a:srgbClr val="C00000"/>
                </a:solidFill>
              </a:rPr>
              <a:t>”</a:t>
            </a:r>
            <a:r>
              <a:rPr lang="en-US" altLang="zh-CN" dirty="0">
                <a:solidFill>
                  <a:srgbClr val="C00000"/>
                </a:solidFill>
              </a:rPr>
              <a:t>；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zh-CN" dirty="0">
                <a:solidFill>
                  <a:srgbClr val="C00000"/>
                </a:solidFill>
              </a:rPr>
              <a:t>score</a:t>
            </a:r>
            <a:r>
              <a:rPr lang="zh-CN" altLang="en-US" dirty="0">
                <a:solidFill>
                  <a:srgbClr val="C00000"/>
                </a:solidFill>
              </a:rPr>
              <a:t>处于90到100之间，将输出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</a:rPr>
              <a:t>grade=A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dirty="0">
                <a:solidFill>
                  <a:srgbClr val="C00000"/>
                </a:solidFill>
              </a:rPr>
              <a:t>；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 	... ；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zh-CN" dirty="0">
                <a:solidFill>
                  <a:srgbClr val="C00000"/>
                </a:solidFill>
              </a:rPr>
              <a:t>score/10</a:t>
            </a:r>
            <a:r>
              <a:rPr lang="zh-CN" altLang="en-US" dirty="0">
                <a:solidFill>
                  <a:srgbClr val="C00000"/>
                </a:solidFill>
              </a:rPr>
              <a:t>不处于6到10之间（如, </a:t>
            </a:r>
            <a:r>
              <a:rPr lang="en-US" altLang="zh-CN" dirty="0">
                <a:solidFill>
                  <a:srgbClr val="C00000"/>
                </a:solidFill>
              </a:rPr>
              <a:t>score</a:t>
            </a:r>
            <a:r>
              <a:rPr lang="zh-CN" altLang="en-US" dirty="0">
                <a:solidFill>
                  <a:srgbClr val="C00000"/>
                </a:solidFill>
              </a:rPr>
              <a:t>为59, 0, 123, -12等）, 将输出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</a:rPr>
              <a:t>grade=E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05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08720"/>
            <a:ext cx="3960440" cy="55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2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表达式语句</a:t>
            </a:r>
            <a:endParaRPr lang="en-US" altLang="zh-CN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任意有效表达式都可以作为表达式语句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在表达式后面加上“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dirty="0"/>
              <a:t>”</a:t>
            </a:r>
            <a:endParaRPr lang="en-US" altLang="zh-CN" dirty="0"/>
          </a:p>
          <a:p>
            <a:pPr eaLnBrk="1" hangingPunct="1"/>
            <a:r>
              <a:rPr lang="zh-CN" altLang="en-US" dirty="0"/>
              <a:t>当表达式语句中不包含表达式时，该语句是</a:t>
            </a:r>
            <a:r>
              <a:rPr lang="zh-CN" altLang="en-US" dirty="0">
                <a:solidFill>
                  <a:srgbClr val="C00000"/>
                </a:solidFill>
              </a:rPr>
              <a:t>空语句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什么也不做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只由分割符“</a:t>
            </a:r>
            <a:r>
              <a:rPr lang="en-US" altLang="zh-CN" dirty="0">
                <a:latin typeface="Courier New" pitchFamily="49" charset="0"/>
              </a:rPr>
              <a:t>;</a:t>
            </a:r>
            <a:r>
              <a:rPr lang="zh-CN" altLang="en-US" dirty="0"/>
              <a:t>”构成</a:t>
            </a:r>
            <a:endParaRPr lang="en-US" altLang="zh-CN" dirty="0"/>
          </a:p>
          <a:p>
            <a:pPr eaLnBrk="1" hangingPunct="1"/>
            <a:r>
              <a:rPr lang="zh-CN" altLang="en-US" dirty="0"/>
              <a:t>常见的表达式语句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赋值表达式语句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函数调用语句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3322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978896" cy="549424"/>
          </a:xfrm>
        </p:spPr>
        <p:txBody>
          <a:bodyPr/>
          <a:lstStyle/>
          <a:p>
            <a:pPr eaLnBrk="1" hangingPunct="1"/>
            <a:r>
              <a:rPr lang="zh-CN" altLang="en-US" dirty="0"/>
              <a:t>不含</a:t>
            </a:r>
            <a:r>
              <a:rPr lang="en-US" altLang="zh-CN" dirty="0">
                <a:solidFill>
                  <a:srgbClr val="C00000"/>
                </a:solidFill>
              </a:rPr>
              <a:t>default</a:t>
            </a:r>
            <a:r>
              <a:rPr lang="zh-CN" altLang="en-US" dirty="0"/>
              <a:t>语句的情况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6849"/>
            <a:ext cx="4968552" cy="47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03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0056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4.13】</a:t>
            </a:r>
            <a:r>
              <a:rPr lang="zh-CN" altLang="en-US" dirty="0">
                <a:solidFill>
                  <a:srgbClr val="C00000"/>
                </a:solidFill>
              </a:rPr>
              <a:t>利用开关语句设计计算器程序，实现运算：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%</a:t>
            </a:r>
          </a:p>
          <a:p>
            <a:pPr lvl="1" eaLnBrk="1" hangingPunct="1"/>
            <a:r>
              <a:rPr lang="zh-CN" altLang="en-US" dirty="0"/>
              <a:t>由不同的运算产生分支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多个分支</a:t>
            </a: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36905"/>
            <a:ext cx="3643312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94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0"/>
            <a:ext cx="5184576" cy="559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53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5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4.14】</a:t>
            </a:r>
            <a:r>
              <a:rPr lang="zh-CN" altLang="en-US" dirty="0">
                <a:solidFill>
                  <a:srgbClr val="C00000"/>
                </a:solidFill>
              </a:rPr>
              <a:t>运输公司对所运货物实行分段计费。设运输里程为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</a:rPr>
              <a:t>，则运费打折情况如下：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宋体" charset="-122"/>
              </a:rPr>
              <a:t>    	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s&lt;250			       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不打折扣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250&lt;=s&lt;500		         2%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500&lt;=s&lt;1000		         5%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1000&lt;=s&lt;2000	         8%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2000&lt;=s&lt;3000	         10%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3000&lt;=s		         15%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lvl="2" eaLnBrk="1" hangingPunct="1"/>
            <a:r>
              <a:rPr lang="zh-CN" altLang="en-US" dirty="0"/>
              <a:t>设每公里每吨的基本运费为</a:t>
            </a:r>
            <a:r>
              <a:rPr lang="en-US" altLang="zh-CN" dirty="0"/>
              <a:t>p</a:t>
            </a:r>
            <a:r>
              <a:rPr lang="zh-CN" altLang="en-US" dirty="0"/>
              <a:t>，货物重量为</a:t>
            </a:r>
            <a:r>
              <a:rPr lang="en-US" altLang="zh-CN" dirty="0"/>
              <a:t>w</a:t>
            </a:r>
            <a:r>
              <a:rPr lang="zh-CN" altLang="en-US" dirty="0"/>
              <a:t>，总运输里程在某段中的里程为</a:t>
            </a:r>
            <a:r>
              <a:rPr lang="en-US" altLang="zh-CN" dirty="0" err="1"/>
              <a:t>Δs</a:t>
            </a:r>
            <a:r>
              <a:rPr lang="zh-CN" altLang="en-US" dirty="0"/>
              <a:t>，折扣为</a:t>
            </a:r>
            <a:r>
              <a:rPr lang="en-US" altLang="zh-CN" dirty="0"/>
              <a:t>d</a:t>
            </a:r>
            <a:r>
              <a:rPr lang="zh-CN" altLang="en-US" dirty="0"/>
              <a:t>，则该段运费为：</a:t>
            </a:r>
            <a:r>
              <a:rPr lang="en-US" altLang="zh-CN" dirty="0"/>
              <a:t>p*w*</a:t>
            </a:r>
            <a:r>
              <a:rPr lang="en-US" altLang="zh-CN" dirty="0" err="1"/>
              <a:t>Δs</a:t>
            </a:r>
            <a:r>
              <a:rPr lang="en-US" altLang="zh-CN" dirty="0"/>
              <a:t>*(1-d)</a:t>
            </a:r>
          </a:p>
          <a:p>
            <a:pPr lvl="2" eaLnBrk="1" hangingPunct="1"/>
            <a:r>
              <a:rPr lang="zh-CN" altLang="en-US" dirty="0"/>
              <a:t>设计程序，当输入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后，计算运费</a:t>
            </a: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68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总费用为各段费用之和，可采用不加</a:t>
            </a:r>
            <a:r>
              <a:rPr lang="en-US" altLang="zh-CN">
                <a:solidFill>
                  <a:srgbClr val="FF3300"/>
                </a:solidFill>
              </a:rPr>
              <a:t>break</a:t>
            </a:r>
            <a:r>
              <a:rPr lang="zh-CN" altLang="en-US">
                <a:solidFill>
                  <a:srgbClr val="FF3300"/>
                </a:solidFill>
              </a:rPr>
              <a:t>的</a:t>
            </a:r>
            <a:r>
              <a:rPr lang="en-US" altLang="zh-CN">
                <a:solidFill>
                  <a:srgbClr val="FF3300"/>
                </a:solidFill>
              </a:rPr>
              <a:t>switch</a:t>
            </a:r>
            <a:r>
              <a:rPr lang="zh-CN" altLang="en-US">
                <a:solidFill>
                  <a:srgbClr val="FF3300"/>
                </a:solidFill>
              </a:rPr>
              <a:t>语句</a:t>
            </a:r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/>
              <a:t>switch</a:t>
            </a:r>
            <a:r>
              <a:rPr lang="zh-CN" altLang="en-US"/>
              <a:t>语句要求条件表达式取值为确定的若干个开关量，而不能使用关系表达式，用里程</a:t>
            </a:r>
            <a:r>
              <a:rPr lang="en-US" altLang="zh-CN"/>
              <a:t>s</a:t>
            </a:r>
            <a:r>
              <a:rPr lang="zh-CN" altLang="en-US"/>
              <a:t>进行判断似乎不符合条件。但是分析发现，里程</a:t>
            </a:r>
            <a:r>
              <a:rPr lang="en-US" altLang="zh-CN"/>
              <a:t>s</a:t>
            </a:r>
            <a:r>
              <a:rPr lang="zh-CN" altLang="en-US"/>
              <a:t>的分段点均是</a:t>
            </a:r>
            <a:r>
              <a:rPr lang="en-US" altLang="zh-CN"/>
              <a:t>250</a:t>
            </a:r>
            <a:r>
              <a:rPr lang="zh-CN" altLang="en-US"/>
              <a:t>的倍数，因此，将里程</a:t>
            </a:r>
            <a:r>
              <a:rPr lang="en-US" altLang="zh-CN"/>
              <a:t>s</a:t>
            </a:r>
            <a:r>
              <a:rPr lang="zh-CN" altLang="en-US"/>
              <a:t>除以</a:t>
            </a:r>
            <a:r>
              <a:rPr lang="en-US" altLang="zh-CN"/>
              <a:t>250</a:t>
            </a:r>
            <a:r>
              <a:rPr lang="zh-CN" altLang="en-US"/>
              <a:t>，取整数商</a:t>
            </a:r>
            <a:r>
              <a:rPr lang="en-US" altLang="zh-CN"/>
              <a:t>c</a:t>
            </a:r>
            <a:r>
              <a:rPr lang="zh-CN" altLang="en-US"/>
              <a:t>，可得到若干整数值。因此算法描述如下：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3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43125" y="1482725"/>
            <a:ext cx="6697663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switch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default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d=0.15;f+=p*w*(s-3000)*(1-d);s=3000;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8: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9: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10: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d=0.1;f+=p*w*(s-2000)*(1-d);s=2000;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4: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5: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6: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7: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d=0.08;f+=p*w*(s-1000)*(1-d);s=1000;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2: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d=0.05;f+=p*w*(s-500)*(1-d);s=500;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d=0.02;f+=p*w*(s-250)*(1-d);s=250;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0: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d=0;f+=p*w*s*(1-d);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67590" name="Text Box 3"/>
          <p:cNvSpPr txBox="1">
            <a:spLocks noChangeArrowheads="1"/>
          </p:cNvSpPr>
          <p:nvPr/>
        </p:nvSpPr>
        <p:spPr bwMode="auto">
          <a:xfrm>
            <a:off x="142875" y="1500188"/>
            <a:ext cx="17859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 dirty="0">
                <a:latin typeface="Times New Roman" pitchFamily="18" charset="0"/>
              </a:rPr>
              <a:t>3000&gt;=s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15%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2000&lt;=s&lt;3000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10%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1000&lt;=s&lt;2000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8%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500&lt;=s&lt;1000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5%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250&lt;=s&lt;500 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2%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s&lt;250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不打折扣</a:t>
            </a:r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2000250" y="1125538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69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214438"/>
            <a:ext cx="7358062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62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输入一个字符，判断是字母、数字还是其它字符并分别给出提示信息</a:t>
            </a:r>
          </a:p>
        </p:txBody>
      </p:sp>
      <p:pic>
        <p:nvPicPr>
          <p:cNvPr id="6" name="图片 5" descr="作业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996952"/>
            <a:ext cx="5114925" cy="1933575"/>
          </a:xfrm>
          <a:prstGeom prst="rect">
            <a:avLst/>
          </a:prstGeom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7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上机练习二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设圆的半径</a:t>
            </a:r>
            <a:r>
              <a:rPr lang="en-US" altLang="zh-CN"/>
              <a:t>r=1.5</a:t>
            </a:r>
            <a:r>
              <a:rPr lang="zh-CN" altLang="en-US"/>
              <a:t>，设计程序，求圆的周长、面积、圆球表面积、圆球体积</a:t>
            </a:r>
          </a:p>
        </p:txBody>
      </p:sp>
      <p:pic>
        <p:nvPicPr>
          <p:cNvPr id="6" name="图片 5" descr="作业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068960"/>
            <a:ext cx="8604448" cy="1324776"/>
          </a:xfrm>
          <a:prstGeom prst="rect">
            <a:avLst/>
          </a:prstGeom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条件语句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开关语句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181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90727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2040063" y="1484784"/>
            <a:ext cx="4957763" cy="1728192"/>
            <a:chOff x="2041506" y="3212102"/>
            <a:chExt cx="4957782" cy="1728197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48134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335699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3335248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2416060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11112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1644775" y="1484784"/>
            <a:ext cx="788987" cy="7889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6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6238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9886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控制语句</a:t>
            </a:r>
            <a:endParaRPr lang="en-US" altLang="zh-CN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用来控制程序中各语句执行的次序</a:t>
            </a:r>
            <a:endParaRPr lang="en-US" altLang="zh-CN" dirty="0"/>
          </a:p>
          <a:p>
            <a:pPr eaLnBrk="1" hangingPunct="1"/>
            <a:r>
              <a:rPr lang="zh-CN" altLang="en-US" dirty="0"/>
              <a:t>分类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条件控制语句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分支语句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循环语句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无条件控制语句</a:t>
            </a:r>
            <a:endParaRPr lang="en-US" altLang="zh-CN" dirty="0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996952"/>
            <a:ext cx="5176838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表达式语句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控制语句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标签语句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9805293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又称为重复语句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计算</a:t>
            </a:r>
            <a:r>
              <a:rPr lang="en-US" altLang="zh-CN" dirty="0"/>
              <a:t>1+2+3+4+5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2" eaLnBrk="1" hangingPunct="1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99592" y="3086958"/>
            <a:ext cx="648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+1;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+ 2;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+ 3;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+ 4;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+ 5; 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&lt;&lt;“sum=”&lt;&lt;sum&lt;&lt;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803758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重复执行某些语句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</a:t>
            </a:r>
            <a:endParaRPr lang="en-US" altLang="zh-CN" dirty="0"/>
          </a:p>
          <a:p>
            <a:pPr lvl="1">
              <a:buNone/>
            </a:pPr>
            <a:endParaRPr lang="en-US" altLang="zh-CN" sz="2400" dirty="0"/>
          </a:p>
          <a:p>
            <a:pPr lvl="1"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 = 1,x = 3,n = 20;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雪球”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//20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次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&lt;&lt;“sum = ”&lt;&lt;sum&lt;&lt;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154111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根据一定的条件控制一段程序重复执行若干次</a:t>
            </a:r>
            <a:endParaRPr lang="en-US" altLang="zh-CN" dirty="0"/>
          </a:p>
          <a:p>
            <a:pPr eaLnBrk="1" hangingPunct="1"/>
            <a:r>
              <a:rPr lang="zh-CN" altLang="en-US" dirty="0"/>
              <a:t>四类循环语句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do...while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eaLnBrk="1" hangingPunct="1"/>
            <a:r>
              <a:rPr lang="zh-CN" altLang="en-US" dirty="0"/>
              <a:t>循环语句可以嵌套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循环语句的循环体中包括其它循环语句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267261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58175" cy="4407768"/>
          </a:xfrm>
        </p:spPr>
        <p:txBody>
          <a:bodyPr/>
          <a:lstStyle/>
          <a:p>
            <a:pPr eaLnBrk="1" hangingPunct="1"/>
            <a:r>
              <a:rPr lang="zh-CN" altLang="en-US" dirty="0"/>
              <a:t>最常用、功能最强的循环语句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E1&gt;;&lt;</a:t>
            </a:r>
            <a:r>
              <a:rPr lang="zh-CN" altLang="en-US" dirty="0"/>
              <a:t>表达式</a:t>
            </a:r>
            <a:r>
              <a:rPr lang="en-US" altLang="zh-CN" dirty="0"/>
              <a:t>E2&gt;;&lt;</a:t>
            </a:r>
            <a:r>
              <a:rPr lang="zh-CN" altLang="en-US" dirty="0"/>
              <a:t>表达式</a:t>
            </a:r>
            <a:r>
              <a:rPr lang="en-US" altLang="zh-CN" dirty="0"/>
              <a:t>E3&gt;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E1</a:t>
            </a:r>
            <a:r>
              <a:rPr lang="zh-CN" altLang="en-US" dirty="0"/>
              <a:t>：说明并初始化循环控制变量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E2</a:t>
            </a:r>
            <a:r>
              <a:rPr lang="zh-CN" altLang="en-US" dirty="0"/>
              <a:t>：循环条件，一般是具有逻辑值的表达式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E3</a:t>
            </a:r>
            <a:r>
              <a:rPr lang="zh-CN" altLang="en-US" dirty="0"/>
              <a:t>：循环控制变量进行增量运算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：可以是简单语句或者复合语句，也称为循环体，即反复执行的语句或语句块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908560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几点说明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E2</a:t>
            </a:r>
            <a:r>
              <a:rPr lang="zh-CN" altLang="en-US" dirty="0"/>
              <a:t>、</a:t>
            </a:r>
            <a:r>
              <a:rPr lang="en-US" altLang="zh-CN" dirty="0"/>
              <a:t>E3</a:t>
            </a:r>
            <a:r>
              <a:rPr lang="zh-CN" altLang="en-US" dirty="0"/>
              <a:t>可以为空。如果</a:t>
            </a:r>
            <a:r>
              <a:rPr lang="en-US" altLang="zh-CN" dirty="0"/>
              <a:t>E2</a:t>
            </a:r>
            <a:r>
              <a:rPr lang="zh-CN" altLang="en-US" dirty="0"/>
              <a:t>为空语句，则循环永远执行下去，除非遇到转向语句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E2</a:t>
            </a:r>
            <a:r>
              <a:rPr lang="zh-CN" altLang="en-US" dirty="0"/>
              <a:t>、</a:t>
            </a:r>
            <a:r>
              <a:rPr lang="en-US" altLang="zh-CN" dirty="0"/>
              <a:t>E3</a:t>
            </a:r>
            <a:r>
              <a:rPr lang="zh-CN" altLang="en-US" dirty="0"/>
              <a:t>可以为逗号表达式，除了操作循环控制变量之外，还可以操作其它成分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E1</a:t>
            </a:r>
            <a:r>
              <a:rPr lang="zh-CN" altLang="en-US" dirty="0"/>
              <a:t>只执行一次，不仅可以对循环控制变量初始化，还可以初始化其它成分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E2</a:t>
            </a:r>
            <a:r>
              <a:rPr lang="zh-CN" altLang="en-US" dirty="0"/>
              <a:t>和</a:t>
            </a:r>
            <a:r>
              <a:rPr lang="en-US" altLang="zh-CN" dirty="0"/>
              <a:t>E3</a:t>
            </a:r>
            <a:r>
              <a:rPr lang="zh-CN" altLang="en-US" dirty="0"/>
              <a:t>在执行循环体</a:t>
            </a:r>
            <a:r>
              <a:rPr lang="en-US" altLang="zh-CN" dirty="0"/>
              <a:t>S</a:t>
            </a:r>
            <a:r>
              <a:rPr lang="zh-CN" altLang="en-US" dirty="0"/>
              <a:t>前后各要执行一次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可以是空语句，可用于某种延时</a:t>
            </a:r>
            <a:endParaRPr lang="en-US" altLang="zh-CN" dirty="0"/>
          </a:p>
          <a:p>
            <a:pPr lvl="2" eaLnBrk="1" hangingPunct="1"/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931078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执行过程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(1)</a:t>
            </a:r>
            <a:r>
              <a:rPr lang="zh-CN" altLang="en-US" dirty="0"/>
              <a:t>计算“&lt;表达式1&gt;”；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(2)</a:t>
            </a:r>
            <a:r>
              <a:rPr lang="zh-CN" altLang="en-US" dirty="0"/>
              <a:t>计算“&lt;表达式2&gt;”，若结果值为0（假）则结束本</a:t>
            </a:r>
            <a:r>
              <a:rPr lang="en-US" altLang="zh-CN" dirty="0"/>
              <a:t>for</a:t>
            </a:r>
            <a:r>
              <a:rPr lang="zh-CN" altLang="en-US" dirty="0"/>
              <a:t>语句，否则，先执行一遍作为循环体的那一“&lt;语句&gt;”，再计算“&lt;表达式3&gt;”，而后转(2)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循环控制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每执行一次循环之前，判断表达式</a:t>
            </a:r>
            <a:r>
              <a:rPr lang="en-US" altLang="zh-CN" dirty="0"/>
              <a:t>E2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为真值则继续执行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为假值则结束循环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578627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for</a:t>
            </a:r>
            <a:r>
              <a:rPr lang="zh-CN" altLang="en-US" dirty="0"/>
              <a:t>语句执行流程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9" y="1772816"/>
            <a:ext cx="4808712" cy="45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285373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for</a:t>
            </a:r>
            <a:r>
              <a:rPr lang="zh-CN" altLang="en-US" dirty="0"/>
              <a:t>语句执行流程</a:t>
            </a:r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071813"/>
            <a:ext cx="5762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864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43438" y="2000250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43063" y="4714875"/>
            <a:ext cx="14319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>
            <a:hlinkClick r:id="rId1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2668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258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求累加和常用的“程序框架”为：</a:t>
            </a:r>
            <a:endParaRPr lang="en-US" altLang="zh-CN" dirty="0"/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	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0； 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//“sum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雪球”从0滚起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for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… )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控制要“滚”多少圈	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   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sum = sum + …；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雪球”继续滚</a:t>
            </a:r>
            <a:endParaRPr lang="en-US" altLang="zh-CN" sz="2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/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852168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1</a:t>
            </a:r>
          </a:p>
          <a:p>
            <a:pPr lvl="2" eaLnBrk="1" hangingPunct="1"/>
            <a:r>
              <a:rPr lang="zh-CN" altLang="en-US" dirty="0"/>
              <a:t>三个表达式都齐全</a:t>
            </a:r>
          </a:p>
        </p:txBody>
      </p:sp>
      <p:pic>
        <p:nvPicPr>
          <p:cNvPr id="788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140968"/>
            <a:ext cx="55165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1323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控制语句的引入</a:t>
            </a:r>
            <a:endParaRPr lang="en-US" altLang="zh-CN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153400" cy="4656559"/>
          </a:xfrm>
        </p:spPr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4.1】</a:t>
            </a:r>
            <a:r>
              <a:rPr lang="zh-CN" altLang="en-US" dirty="0">
                <a:solidFill>
                  <a:srgbClr val="C00000"/>
                </a:solidFill>
              </a:rPr>
              <a:t>设计一个计算器程序，实现整数的加法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此程序功能很差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259632" y="2348880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&lt;&lt;“first integer:”;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&gt;&gt;x;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&lt;&lt;“second integer: ”;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&gt;&gt;y;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&lt;&lt;x&lt;&lt;“+”&lt;&lt;y&lt;&lt;“=”&lt;&lt;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表达式语句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控制语句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标签语句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131825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2</a:t>
            </a:r>
          </a:p>
          <a:p>
            <a:pPr lvl="2" eaLnBrk="1" hangingPunct="1"/>
            <a:r>
              <a:rPr lang="en-US" altLang="zh-CN" dirty="0"/>
              <a:t>sum</a:t>
            </a:r>
            <a:r>
              <a:rPr lang="zh-CN" altLang="en-US" dirty="0"/>
              <a:t>在循环语句中初始化</a:t>
            </a:r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819" y="3140968"/>
            <a:ext cx="6888162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4556071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153400" cy="151330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3</a:t>
            </a:r>
          </a:p>
          <a:p>
            <a:pPr lvl="2" eaLnBrk="1" hangingPunct="1"/>
            <a:r>
              <a:rPr lang="zh-CN" altLang="en-US" dirty="0"/>
              <a:t>省略表达式</a:t>
            </a:r>
            <a:r>
              <a:rPr lang="en-US" altLang="zh-CN" dirty="0"/>
              <a:t>E1</a:t>
            </a:r>
            <a:r>
              <a:rPr lang="zh-CN" altLang="en-US" dirty="0"/>
              <a:t>和表达式</a:t>
            </a:r>
            <a:r>
              <a:rPr lang="en-US" altLang="zh-CN" dirty="0"/>
              <a:t>E3</a:t>
            </a:r>
            <a:endParaRPr lang="zh-CN" altLang="en-US" dirty="0"/>
          </a:p>
        </p:txBody>
      </p:sp>
      <p:pic>
        <p:nvPicPr>
          <p:cNvPr id="809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6005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0341160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53400" cy="16573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4</a:t>
            </a:r>
          </a:p>
          <a:p>
            <a:pPr lvl="2" eaLnBrk="1" hangingPunct="1"/>
            <a:r>
              <a:rPr lang="zh-CN" altLang="en-US" dirty="0"/>
              <a:t>省略全部表达式</a:t>
            </a:r>
            <a:r>
              <a:rPr lang="en-US" altLang="zh-CN" sz="3000" dirty="0">
                <a:solidFill>
                  <a:srgbClr val="0000FF"/>
                </a:solidFill>
              </a:rPr>
              <a:t>	</a:t>
            </a:r>
            <a:endParaRPr lang="zh-CN" altLang="en-US" dirty="0"/>
          </a:p>
        </p:txBody>
      </p:sp>
      <p:pic>
        <p:nvPicPr>
          <p:cNvPr id="819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25" y="3214688"/>
            <a:ext cx="460216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593854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153400" cy="194022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4.15】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程序代码</a:t>
            </a:r>
            <a:r>
              <a:rPr lang="en-US" altLang="zh-CN" dirty="0"/>
              <a:t>5</a:t>
            </a:r>
          </a:p>
          <a:p>
            <a:pPr lvl="2" eaLnBrk="1" hangingPunct="1"/>
            <a:r>
              <a:rPr lang="zh-CN" altLang="en-US" dirty="0"/>
              <a:t>省略全部表达式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循环体为空语句</a:t>
            </a:r>
          </a:p>
        </p:txBody>
      </p:sp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5" y="4206875"/>
            <a:ext cx="83502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6107603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1659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4.16】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读下述程序，注意其中的三个</a:t>
            </a:r>
            <a:r>
              <a:rPr lang="en-US" altLang="zh-CN" dirty="0">
                <a:solidFill>
                  <a:srgbClr val="C00000"/>
                </a:solidFill>
                <a:latin typeface="宋体" charset="-122"/>
              </a:rPr>
              <a:t>for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循环语句以及所累加出的三个不同的</a:t>
            </a:r>
            <a:r>
              <a:rPr lang="en-US" altLang="zh-CN" dirty="0">
                <a:solidFill>
                  <a:srgbClr val="C00000"/>
                </a:solidFill>
                <a:latin typeface="宋体" charset="-122"/>
              </a:rPr>
              <a:t>sum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结果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39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20888"/>
            <a:ext cx="5072063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9593850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4929188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691680" y="4509120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程序运行结果：</a:t>
            </a:r>
            <a:endParaRPr lang="en-US" altLang="zh-CN" dirty="0">
              <a:solidFill>
                <a:schemeClr val="accent6"/>
              </a:solidFill>
              <a:latin typeface="+mn-ea"/>
              <a:ea typeface="+mn-ea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sum=20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sum=55</a:t>
            </a:r>
          </a:p>
          <a:p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3 5 7 9 22 16 -18 -7 56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sum=94</a:t>
            </a:r>
            <a:endParaRPr lang="zh-CN" altLang="en-US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755959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00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第一个</a:t>
            </a:r>
            <a:r>
              <a:rPr lang="en-US" altLang="zh-CN" dirty="0"/>
              <a:t>for</a:t>
            </a:r>
            <a:r>
              <a:rPr lang="zh-CN" altLang="en-US" dirty="0"/>
              <a:t>语句，循环10次，每次往</a:t>
            </a:r>
            <a:r>
              <a:rPr lang="en-US" altLang="zh-CN" dirty="0"/>
              <a:t>sum</a:t>
            </a:r>
            <a:r>
              <a:rPr lang="zh-CN" altLang="en-US" dirty="0"/>
              <a:t>上累加2（</a:t>
            </a:r>
            <a:r>
              <a:rPr lang="zh-CN" altLang="en-US" dirty="0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之值，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只起控制次数的作用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第二个</a:t>
            </a:r>
            <a:r>
              <a:rPr lang="en-US" altLang="zh-CN" dirty="0"/>
              <a:t>for</a:t>
            </a:r>
            <a:r>
              <a:rPr lang="zh-CN" altLang="en-US" dirty="0"/>
              <a:t>语句，循环10次，每次往</a:t>
            </a:r>
            <a:r>
              <a:rPr lang="en-US" altLang="zh-CN" dirty="0"/>
              <a:t>sum</a:t>
            </a:r>
            <a:r>
              <a:rPr lang="zh-CN" altLang="en-US" dirty="0"/>
              <a:t>上累加</a:t>
            </a:r>
            <a:r>
              <a:rPr lang="en-US" altLang="zh-CN" dirty="0" err="1"/>
              <a:t>i</a:t>
            </a:r>
            <a:r>
              <a:rPr lang="en-US" altLang="zh-CN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循环体中使用了循环变量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之值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第三个</a:t>
            </a:r>
            <a:r>
              <a:rPr lang="en-US" altLang="zh-CN" dirty="0"/>
              <a:t>for</a:t>
            </a:r>
            <a:r>
              <a:rPr lang="zh-CN" altLang="en-US" dirty="0"/>
              <a:t>语句，循环10次，每次往</a:t>
            </a:r>
            <a:r>
              <a:rPr lang="en-US" altLang="zh-CN" dirty="0"/>
              <a:t>sum</a:t>
            </a:r>
            <a:r>
              <a:rPr lang="zh-CN" altLang="en-US" dirty="0"/>
              <a:t>上累加一个从键盘输入的</a:t>
            </a:r>
            <a:r>
              <a:rPr lang="en-US" altLang="zh-CN" dirty="0"/>
              <a:t>x（</a:t>
            </a:r>
            <a:r>
              <a:rPr lang="zh-CN" altLang="en-US" dirty="0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之值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6303472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4.17】</a:t>
            </a:r>
            <a:r>
              <a:rPr lang="zh-CN" altLang="en-US" dirty="0">
                <a:solidFill>
                  <a:srgbClr val="C00000"/>
                </a:solidFill>
              </a:rPr>
              <a:t>设计程序输出</a:t>
            </a:r>
            <a:r>
              <a:rPr lang="en-US" altLang="zh-CN" dirty="0">
                <a:solidFill>
                  <a:srgbClr val="C00000"/>
                </a:solidFill>
              </a:rPr>
              <a:t>Fibonacci</a:t>
            </a:r>
            <a:r>
              <a:rPr lang="zh-CN" altLang="en-US" dirty="0">
                <a:solidFill>
                  <a:srgbClr val="C00000"/>
                </a:solidFill>
              </a:rPr>
              <a:t>数列的前</a:t>
            </a:r>
            <a:r>
              <a:rPr lang="en-US" altLang="zh-CN" dirty="0">
                <a:solidFill>
                  <a:srgbClr val="C00000"/>
                </a:solidFill>
              </a:rPr>
              <a:t>20</a:t>
            </a:r>
            <a:r>
              <a:rPr lang="zh-CN" altLang="en-US" dirty="0">
                <a:solidFill>
                  <a:srgbClr val="C00000"/>
                </a:solidFill>
              </a:rPr>
              <a:t>项，要求每行输出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个数据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/>
              <a:t>Fibonacci</a:t>
            </a:r>
            <a:r>
              <a:rPr lang="zh-CN" altLang="en-US" dirty="0"/>
              <a:t>数列：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除了第</a:t>
            </a:r>
            <a:r>
              <a:rPr lang="en-US" altLang="zh-CN" dirty="0"/>
              <a:t>0</a:t>
            </a:r>
            <a:r>
              <a:rPr lang="zh-CN" altLang="en-US" dirty="0"/>
              <a:t>项和第</a:t>
            </a:r>
            <a:r>
              <a:rPr lang="en-US" altLang="zh-CN" dirty="0"/>
              <a:t>1</a:t>
            </a:r>
            <a:r>
              <a:rPr lang="zh-CN" altLang="en-US" dirty="0"/>
              <a:t>项外，每一项都是由类似方法产生，即前两项之和；所以求当前项时，只需要记住前两项；程序不需要为每一项设置专用变量。</a:t>
            </a:r>
            <a:endParaRPr lang="en-US" altLang="zh-C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752409"/>
              </p:ext>
            </p:extLst>
          </p:nvPr>
        </p:nvGraphicFramePr>
        <p:xfrm>
          <a:off x="1835696" y="2636912"/>
          <a:ext cx="561816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公式" r:id="rId4" imgW="2438400" imgH="685800" progId="Equation.3">
                  <p:embed/>
                </p:oleObj>
              </mc:Choice>
              <mc:Fallback>
                <p:oleObj name="公式" r:id="rId4" imgW="2438400" imgH="6858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88000" contrast="9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636912"/>
                        <a:ext cx="5618163" cy="159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533319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052736"/>
            <a:ext cx="86409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fib0=0,fib1=1,fib2;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(5)&lt;&lt;fib0&lt;&lt;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(5)&lt;&lt;fib1;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n=3;n&lt;=20;n++){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fib2=fib0+fib1;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(5)&lt;&lt;fib2;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(n%5==0)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控制每行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个数据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fib0=fib1;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fib1=fib2;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0133745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形式简单的循环语句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是</a:t>
            </a:r>
            <a:r>
              <a:rPr lang="en-US" altLang="zh-CN" dirty="0"/>
              <a:t>for</a:t>
            </a:r>
            <a:r>
              <a:rPr lang="zh-CN" altLang="en-US" dirty="0"/>
              <a:t>语句中表达式</a:t>
            </a:r>
            <a:r>
              <a:rPr lang="en-US" altLang="zh-CN" dirty="0"/>
              <a:t>E1</a:t>
            </a:r>
            <a:r>
              <a:rPr lang="zh-CN" altLang="en-US" dirty="0"/>
              <a:t>和</a:t>
            </a:r>
            <a:r>
              <a:rPr lang="en-US" altLang="zh-CN" dirty="0"/>
              <a:t>E3</a:t>
            </a:r>
            <a:r>
              <a:rPr lang="zh-CN" altLang="en-US" dirty="0"/>
              <a:t>为空的特殊情形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while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E&gt;) 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</a:t>
            </a:r>
            <a:r>
              <a:rPr lang="zh-CN" altLang="en-US" dirty="0"/>
              <a:t>是具有逻辑值的表达式用于判断循环是否继续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E</a:t>
            </a:r>
            <a:r>
              <a:rPr lang="zh-CN" altLang="en-US" dirty="0"/>
              <a:t>为真值，则循环继续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E</a:t>
            </a:r>
            <a:r>
              <a:rPr lang="zh-CN" altLang="en-US" dirty="0"/>
              <a:t>为假值，结束循环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可以是简单语句或者复合语句，为循环体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049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控制语句的引入</a:t>
            </a:r>
            <a:endParaRPr lang="en-US" altLang="zh-CN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为程序增加更多的功能</a:t>
            </a:r>
            <a:endParaRPr lang="en-US" altLang="zh-CN" dirty="0"/>
          </a:p>
          <a:p>
            <a:pPr eaLnBrk="1" hangingPunct="1"/>
            <a:r>
              <a:rPr lang="zh-CN" altLang="en-US" dirty="0"/>
              <a:t>简化解决问题的过程</a:t>
            </a:r>
            <a:endParaRPr lang="en-US" altLang="zh-CN" dirty="0"/>
          </a:p>
          <a:p>
            <a:pPr eaLnBrk="1" hangingPunct="1"/>
            <a:r>
              <a:rPr lang="zh-CN" altLang="en-US" dirty="0"/>
              <a:t>例如，在计算器程序中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通过使用开关语句增加运算的种类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教材</a:t>
            </a:r>
            <a:r>
              <a:rPr lang="en-US" altLang="zh-CN" dirty="0"/>
              <a:t>P98</a:t>
            </a:r>
            <a:r>
              <a:rPr lang="zh-CN" altLang="en-US" dirty="0"/>
              <a:t>，程序</a:t>
            </a:r>
            <a:r>
              <a:rPr lang="en-US" altLang="zh-CN" dirty="0"/>
              <a:t>4.4</a:t>
            </a:r>
          </a:p>
          <a:p>
            <a:pPr lvl="1" eaLnBrk="1" hangingPunct="1"/>
            <a:r>
              <a:rPr lang="zh-CN" altLang="en-US" dirty="0"/>
              <a:t>通过使用循环语句控制程序的执行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教材</a:t>
            </a:r>
            <a:r>
              <a:rPr lang="en-US" altLang="zh-CN" dirty="0"/>
              <a:t>P109</a:t>
            </a:r>
            <a:r>
              <a:rPr lang="zh-CN" altLang="en-US" dirty="0"/>
              <a:t>，程序</a:t>
            </a:r>
            <a:r>
              <a:rPr lang="en-US" altLang="zh-CN" dirty="0"/>
              <a:t>4.8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12590838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执行过程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计算</a:t>
            </a:r>
            <a:r>
              <a:rPr lang="en-US" altLang="zh-CN" dirty="0"/>
              <a:t>while</a:t>
            </a:r>
            <a:r>
              <a:rPr lang="zh-CN" altLang="en-US" dirty="0"/>
              <a:t>后“&lt;条件表达式&gt;”的值，为真（非0）则执行一遍由“&lt;语句&gt;”所指定的循环体；反复执行上述操作，直到“&lt;条件表达式&gt;”的值为假时结束该</a:t>
            </a:r>
            <a:r>
              <a:rPr lang="en-US" altLang="zh-CN" dirty="0"/>
              <a:t>while</a:t>
            </a:r>
            <a:r>
              <a:rPr lang="zh-CN" altLang="en-US" dirty="0"/>
              <a:t>语句。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可以看出，若“&lt;表达式</a:t>
            </a:r>
            <a:r>
              <a:rPr lang="en-US" altLang="zh-CN" dirty="0"/>
              <a:t>E</a:t>
            </a:r>
            <a:r>
              <a:rPr lang="zh-CN" altLang="en-US" dirty="0"/>
              <a:t>&gt;”的值一上来就为假时，会立刻结束该</a:t>
            </a:r>
            <a:r>
              <a:rPr lang="en-US" altLang="zh-CN" dirty="0"/>
              <a:t>while</a:t>
            </a:r>
            <a:r>
              <a:rPr lang="zh-CN" altLang="en-US" dirty="0"/>
              <a:t>语句（也即，此种情况下，作为循环体的&lt;语句</a:t>
            </a:r>
            <a:r>
              <a:rPr lang="en-US" altLang="zh-CN" dirty="0"/>
              <a:t>S</a:t>
            </a:r>
            <a:r>
              <a:rPr lang="zh-CN" altLang="en-US" dirty="0"/>
              <a:t>&gt;一次也没被执行则结束了该</a:t>
            </a:r>
            <a:r>
              <a:rPr lang="en-US" altLang="zh-CN" dirty="0"/>
              <a:t>while</a:t>
            </a:r>
            <a:r>
              <a:rPr lang="zh-CN" altLang="en-US" dirty="0"/>
              <a:t>语句）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659325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语句执行流程</a:t>
            </a:r>
            <a:endParaRPr lang="en-US" altLang="zh-CN" dirty="0"/>
          </a:p>
        </p:txBody>
      </p:sp>
      <p:pic>
        <p:nvPicPr>
          <p:cNvPr id="901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88840"/>
            <a:ext cx="4665530" cy="404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9001192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语句执行流程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928938"/>
            <a:ext cx="2886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928813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86063" y="45720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>
            <a:hlinkClick r:id="rId1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5340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语句循环的控制</a:t>
            </a:r>
            <a:endParaRPr lang="en-US" altLang="zh-CN" dirty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通过表达式</a:t>
            </a:r>
            <a:r>
              <a:rPr lang="en-US" altLang="zh-CN" dirty="0"/>
              <a:t>E</a:t>
            </a:r>
            <a:r>
              <a:rPr lang="zh-CN" altLang="en-US" dirty="0"/>
              <a:t>控制循环</a:t>
            </a:r>
            <a:endParaRPr lang="en-US" altLang="zh-CN" dirty="0"/>
          </a:p>
          <a:p>
            <a:pPr eaLnBrk="1" hangingPunct="1"/>
            <a:r>
              <a:rPr lang="zh-CN" altLang="en-US" dirty="0"/>
              <a:t>循环体中应包含对表达式</a:t>
            </a:r>
            <a:r>
              <a:rPr lang="en-US" altLang="zh-CN" dirty="0"/>
              <a:t>E</a:t>
            </a:r>
            <a:r>
              <a:rPr lang="zh-CN" altLang="en-US" dirty="0"/>
              <a:t>的值有影响的操作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</a:t>
            </a:r>
            <a:r>
              <a:rPr lang="en-US" altLang="zh-CN" dirty="0"/>
              <a:t>E</a:t>
            </a:r>
            <a:r>
              <a:rPr lang="zh-CN" altLang="en-US" dirty="0"/>
              <a:t>值为真值则循环继续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</a:t>
            </a:r>
            <a:r>
              <a:rPr lang="en-US" altLang="zh-CN" dirty="0"/>
              <a:t>E</a:t>
            </a:r>
            <a:r>
              <a:rPr lang="zh-CN" altLang="en-US" dirty="0"/>
              <a:t>值为假值则结束循环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如果表达式</a:t>
            </a:r>
            <a:r>
              <a:rPr lang="en-US" altLang="zh-CN" dirty="0"/>
              <a:t>E</a:t>
            </a:r>
            <a:r>
              <a:rPr lang="zh-CN" altLang="en-US" dirty="0"/>
              <a:t>的值恒为真值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死循环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遇到转向语句结束循环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2208481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8860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4.18】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1+2+3+...+100</a:t>
            </a:r>
            <a:r>
              <a:rPr lang="zh-CN" altLang="en-US" dirty="0">
                <a:solidFill>
                  <a:srgbClr val="C00000"/>
                </a:solidFill>
              </a:rPr>
              <a:t>的值</a:t>
            </a:r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741987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7801054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1659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4.19】</a:t>
            </a:r>
            <a:r>
              <a:rPr lang="zh-CN" altLang="en-US" dirty="0">
                <a:solidFill>
                  <a:srgbClr val="C00000"/>
                </a:solidFill>
              </a:rPr>
              <a:t>修改</a:t>
            </a:r>
            <a:r>
              <a:rPr lang="zh-CN" altLang="en-US" dirty="0"/>
              <a:t>例</a:t>
            </a:r>
            <a:r>
              <a:rPr lang="en-US" altLang="zh-CN" dirty="0"/>
              <a:t>4.12</a:t>
            </a:r>
            <a:r>
              <a:rPr lang="zh-CN" altLang="en-US" dirty="0">
                <a:solidFill>
                  <a:srgbClr val="C00000"/>
                </a:solidFill>
              </a:rPr>
              <a:t>计算器程序，增加控制计算器运行的功能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运行程序进行一次计算后，系统提示：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Do you want to continue?(y or n):</a:t>
            </a:r>
          </a:p>
          <a:p>
            <a:pPr lvl="1" eaLnBrk="1" hangingPunct="1"/>
            <a:r>
              <a:rPr lang="zh-CN" altLang="en-US" dirty="0"/>
              <a:t>输入字符</a:t>
            </a:r>
            <a:r>
              <a:rPr lang="en-US" altLang="zh-CN" dirty="0"/>
              <a:t>y</a:t>
            </a:r>
            <a:r>
              <a:rPr lang="zh-CN" altLang="en-US" dirty="0"/>
              <a:t>则继续计算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输入其它字符则结束计算</a:t>
            </a:r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699225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80728"/>
            <a:ext cx="6072187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9758599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类似于</a:t>
            </a:r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  <a:p>
            <a:pPr eaLnBrk="1" hangingPunct="1"/>
            <a:r>
              <a:rPr lang="zh-CN" altLang="en-US" dirty="0"/>
              <a:t>将循环的判定移至循环体之后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do</a:t>
            </a:r>
            <a:r>
              <a:rPr lang="en-US" altLang="zh-CN" dirty="0"/>
              <a:t> &lt;</a:t>
            </a:r>
            <a:r>
              <a:rPr lang="zh-CN" altLang="en-US" dirty="0"/>
              <a:t>语句</a:t>
            </a:r>
            <a:r>
              <a:rPr lang="en-US" altLang="zh-CN" dirty="0"/>
              <a:t>S&gt; </a:t>
            </a:r>
            <a:r>
              <a:rPr lang="en-US" altLang="zh-CN" dirty="0">
                <a:solidFill>
                  <a:srgbClr val="0000FF"/>
                </a:solidFill>
              </a:rPr>
              <a:t>while</a:t>
            </a:r>
            <a:r>
              <a:rPr lang="en-US" altLang="zh-CN" dirty="0"/>
              <a:t>(&lt;</a:t>
            </a:r>
            <a:r>
              <a:rPr lang="zh-CN" altLang="en-US" dirty="0"/>
              <a:t>表达式</a:t>
            </a:r>
            <a:r>
              <a:rPr lang="en-US" altLang="zh-CN" dirty="0"/>
              <a:t>E&gt;)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2" eaLnBrk="1" hangingPunct="1"/>
            <a:r>
              <a:rPr lang="zh-CN" altLang="en-US" dirty="0"/>
              <a:t>表达式</a:t>
            </a:r>
            <a:r>
              <a:rPr lang="en-US" altLang="zh-CN" dirty="0"/>
              <a:t>E</a:t>
            </a:r>
            <a:r>
              <a:rPr lang="zh-CN" altLang="en-US" dirty="0"/>
              <a:t>是具有逻辑值的表达式用于判断循环是否继续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E</a:t>
            </a:r>
            <a:r>
              <a:rPr lang="zh-CN" altLang="en-US" dirty="0"/>
              <a:t>为真值，则循环继续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E</a:t>
            </a:r>
            <a:r>
              <a:rPr lang="zh-CN" altLang="en-US" dirty="0"/>
              <a:t>为假值，结束循环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语句</a:t>
            </a:r>
            <a:r>
              <a:rPr lang="en-US" altLang="zh-CN" dirty="0"/>
              <a:t>S</a:t>
            </a:r>
            <a:r>
              <a:rPr lang="zh-CN" altLang="en-US" dirty="0"/>
              <a:t>可以是简单语句或者复合语句，为循环体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611726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执行过程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先执行一遍由“&lt;语句&gt;”所指定的循环体；而后计算</a:t>
            </a:r>
            <a:r>
              <a:rPr lang="en-US" altLang="zh-CN" dirty="0"/>
              <a:t>while</a:t>
            </a:r>
            <a:r>
              <a:rPr lang="zh-CN" altLang="en-US" dirty="0"/>
              <a:t>后“&lt;条件表达式&gt;”的值，若为0（假）则退出循环（结束</a:t>
            </a:r>
            <a:r>
              <a:rPr lang="en-US" altLang="zh-CN" dirty="0"/>
              <a:t>do-while</a:t>
            </a:r>
            <a:r>
              <a:rPr lang="zh-CN" altLang="en-US" dirty="0"/>
              <a:t>语句），否则（条件为真时）返回</a:t>
            </a:r>
            <a:r>
              <a:rPr lang="en-US" altLang="zh-CN" dirty="0"/>
              <a:t>do</a:t>
            </a:r>
            <a:r>
              <a:rPr lang="zh-CN" altLang="en-US" dirty="0"/>
              <a:t>处继续循环。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do...while</a:t>
            </a:r>
            <a:r>
              <a:rPr lang="zh-CN" altLang="en-US" dirty="0"/>
              <a:t>语句的循环体</a:t>
            </a:r>
            <a:r>
              <a:rPr lang="zh-CN" altLang="en-US" dirty="0">
                <a:solidFill>
                  <a:srgbClr val="C00000"/>
                </a:solidFill>
              </a:rPr>
              <a:t>至少要被执行一遍</a:t>
            </a:r>
            <a:r>
              <a:rPr lang="zh-CN" altLang="en-US" dirty="0"/>
              <a:t>（这一点与</a:t>
            </a:r>
            <a:r>
              <a:rPr lang="en-US" altLang="zh-CN" dirty="0"/>
              <a:t>while</a:t>
            </a:r>
            <a:r>
              <a:rPr lang="zh-CN" altLang="en-US" dirty="0"/>
              <a:t>语句不同）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6022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语句执行流程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83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2071688"/>
            <a:ext cx="54768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08621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标签语句</a:t>
            </a:r>
            <a:endParaRPr lang="en-US" altLang="zh-CN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标签是为语句起的“名字”</a:t>
            </a:r>
            <a:endParaRPr lang="en-US" altLang="zh-CN" dirty="0"/>
          </a:p>
          <a:p>
            <a:pPr eaLnBrk="1" hangingPunct="1"/>
            <a:r>
              <a:rPr lang="zh-CN" altLang="en-US" dirty="0"/>
              <a:t>语句的标签为标识符</a:t>
            </a:r>
            <a:endParaRPr lang="en-US" altLang="zh-CN" dirty="0"/>
          </a:p>
          <a:p>
            <a:pPr eaLnBrk="1" hangingPunct="1"/>
            <a:r>
              <a:rPr lang="zh-CN" altLang="en-US" dirty="0"/>
              <a:t>标签加在语句所在程序代码行，用分割符“</a:t>
            </a:r>
            <a:r>
              <a:rPr lang="en-US" altLang="zh-CN" dirty="0"/>
              <a:t>:</a:t>
            </a:r>
            <a:r>
              <a:rPr lang="zh-CN" altLang="en-US" dirty="0"/>
              <a:t>”与标号指示的语句分开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L</a:t>
            </a:r>
            <a:r>
              <a:rPr lang="en-US" altLang="zh-CN" dirty="0">
                <a:solidFill>
                  <a:srgbClr val="00B050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a = 5;</a:t>
            </a:r>
          </a:p>
          <a:p>
            <a:pPr lvl="2" eaLnBrk="1" hangingPunct="1"/>
            <a:r>
              <a:rPr lang="en-US" altLang="zh-CN" dirty="0"/>
              <a:t>L</a:t>
            </a:r>
            <a:r>
              <a:rPr lang="zh-CN" altLang="en-US" dirty="0"/>
              <a:t>是语句的标号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3" eaLnBrk="1" hangingPunct="1"/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表达式语句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控制语句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标签语句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1741098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语句执行流程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93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786063"/>
            <a:ext cx="3124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5000" y="3000375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86063" y="45212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>
            <a:hlinkClick r:id="rId1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2" name="矩形 3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11844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语句循环的控制</a:t>
            </a:r>
            <a:endParaRPr lang="en-US" altLang="zh-CN" dirty="0"/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通过表达式</a:t>
            </a:r>
            <a:r>
              <a:rPr lang="en-US" altLang="zh-CN" dirty="0"/>
              <a:t>E</a:t>
            </a:r>
            <a:r>
              <a:rPr lang="zh-CN" altLang="en-US" dirty="0"/>
              <a:t>控制循环</a:t>
            </a:r>
            <a:endParaRPr lang="en-US" altLang="zh-CN" dirty="0"/>
          </a:p>
          <a:p>
            <a:pPr eaLnBrk="1" hangingPunct="1"/>
            <a:r>
              <a:rPr lang="zh-CN" altLang="en-US" dirty="0"/>
              <a:t>循环体中应包含对表达式</a:t>
            </a:r>
            <a:r>
              <a:rPr lang="en-US" altLang="zh-CN" dirty="0"/>
              <a:t>E</a:t>
            </a:r>
            <a:r>
              <a:rPr lang="zh-CN" altLang="en-US" dirty="0"/>
              <a:t>的值有影响的操作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</a:t>
            </a:r>
            <a:r>
              <a:rPr lang="en-US" altLang="zh-CN" dirty="0"/>
              <a:t>E</a:t>
            </a:r>
            <a:r>
              <a:rPr lang="zh-CN" altLang="en-US" dirty="0"/>
              <a:t>值为真值则循环继续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</a:t>
            </a:r>
            <a:r>
              <a:rPr lang="en-US" altLang="zh-CN" dirty="0"/>
              <a:t>E</a:t>
            </a:r>
            <a:r>
              <a:rPr lang="zh-CN" altLang="en-US" dirty="0"/>
              <a:t>值为假值则结束循环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如果表达式</a:t>
            </a:r>
            <a:r>
              <a:rPr lang="en-US" altLang="zh-CN" dirty="0"/>
              <a:t>E</a:t>
            </a:r>
            <a:r>
              <a:rPr lang="zh-CN" altLang="en-US" dirty="0"/>
              <a:t>的值恒为真值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死循环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遇到转向语句结束循环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1858251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4.20】</a:t>
            </a:r>
            <a:r>
              <a:rPr lang="zh-CN" altLang="en-US" dirty="0">
                <a:solidFill>
                  <a:srgbClr val="C00000"/>
                </a:solidFill>
              </a:rPr>
              <a:t>用</a:t>
            </a:r>
            <a:r>
              <a:rPr lang="en-US" altLang="zh-CN" dirty="0">
                <a:solidFill>
                  <a:srgbClr val="C00000"/>
                </a:solidFill>
              </a:rPr>
              <a:t>do…while</a:t>
            </a:r>
            <a:r>
              <a:rPr lang="zh-CN" altLang="en-US" dirty="0">
                <a:solidFill>
                  <a:srgbClr val="C00000"/>
                </a:solidFill>
              </a:rPr>
              <a:t>语句改写</a:t>
            </a:r>
            <a:r>
              <a:rPr lang="zh-CN" altLang="en-US" dirty="0"/>
              <a:t>例</a:t>
            </a:r>
            <a:r>
              <a:rPr lang="en-US" altLang="zh-CN" dirty="0"/>
              <a:t>4.19</a:t>
            </a:r>
            <a:r>
              <a:rPr lang="zh-CN" altLang="en-US" dirty="0">
                <a:solidFill>
                  <a:srgbClr val="C00000"/>
                </a:solidFill>
              </a:rPr>
              <a:t>的计算器程序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/>
              <a:t>while</a:t>
            </a:r>
            <a:r>
              <a:rPr lang="zh-CN" altLang="en-US" dirty="0"/>
              <a:t>语句首先判断字符</a:t>
            </a:r>
            <a:r>
              <a:rPr lang="en-US" altLang="zh-CN" dirty="0" err="1"/>
              <a:t>cont</a:t>
            </a:r>
            <a:r>
              <a:rPr lang="zh-CN" altLang="en-US" dirty="0"/>
              <a:t>的值，因此必须先对</a:t>
            </a:r>
            <a:r>
              <a:rPr lang="en-US" altLang="zh-CN" dirty="0" err="1"/>
              <a:t>cont</a:t>
            </a:r>
            <a:r>
              <a:rPr lang="zh-CN" altLang="en-US" dirty="0"/>
              <a:t>进行赋值，如</a:t>
            </a:r>
            <a:endParaRPr lang="en-US" altLang="zh-CN" dirty="0"/>
          </a:p>
          <a:p>
            <a:pPr lvl="2"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'Y';</a:t>
            </a:r>
          </a:p>
          <a:p>
            <a:pPr lvl="1" eaLnBrk="1" hangingPunct="1"/>
            <a:r>
              <a:rPr lang="en-US" altLang="zh-CN" dirty="0"/>
              <a:t>do…while</a:t>
            </a:r>
            <a:r>
              <a:rPr lang="zh-CN" altLang="en-US" dirty="0"/>
              <a:t>的循环体至少执行一次，无论</a:t>
            </a:r>
            <a:r>
              <a:rPr lang="en-US" altLang="zh-CN" dirty="0" err="1"/>
              <a:t>cont</a:t>
            </a:r>
            <a:r>
              <a:rPr lang="zh-CN" altLang="en-US" dirty="0"/>
              <a:t>的初始值是什么，循环体都要执行，也就是计算器的第一次计算一定能够执行。因此，没有必要对</a:t>
            </a:r>
            <a:r>
              <a:rPr lang="en-US" altLang="zh-CN" dirty="0" err="1"/>
              <a:t>cont</a:t>
            </a:r>
            <a:r>
              <a:rPr lang="zh-CN" altLang="en-US" dirty="0"/>
              <a:t>进行初始化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5659254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80728"/>
            <a:ext cx="5857875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0797271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4.21】</a:t>
            </a:r>
            <a:r>
              <a:rPr lang="zh-CN" altLang="en-US" dirty="0">
                <a:solidFill>
                  <a:srgbClr val="C00000"/>
                </a:solidFill>
              </a:rPr>
              <a:t>计算常数</a:t>
            </a: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zh-CN" altLang="en-US" dirty="0">
                <a:solidFill>
                  <a:srgbClr val="C00000"/>
                </a:solidFill>
              </a:rPr>
              <a:t>的近似值（精确到累加项 1/(</a:t>
            </a:r>
            <a:r>
              <a:rPr lang="en-US" altLang="zh-CN" dirty="0">
                <a:solidFill>
                  <a:srgbClr val="C00000"/>
                </a:solidFill>
              </a:rPr>
              <a:t>n!) </a:t>
            </a:r>
            <a:r>
              <a:rPr lang="zh-CN" altLang="en-US" dirty="0">
                <a:solidFill>
                  <a:srgbClr val="C00000"/>
                </a:solidFill>
              </a:rPr>
              <a:t>小于 0.1</a:t>
            </a:r>
            <a:r>
              <a:rPr lang="en-US" altLang="zh-CN" dirty="0">
                <a:solidFill>
                  <a:srgbClr val="C00000"/>
                </a:solidFill>
              </a:rPr>
              <a:t>e-10 </a:t>
            </a:r>
            <a:r>
              <a:rPr lang="zh-CN" altLang="en-US" dirty="0">
                <a:solidFill>
                  <a:srgbClr val="C00000"/>
                </a:solidFill>
              </a:rPr>
              <a:t>时为止）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计算公式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/>
              <a:t>e = 1 + 1/(1!) + 1/(2!) + 1/(3!) + ... + 1/(n!) + ...</a:t>
            </a:r>
          </a:p>
          <a:p>
            <a:pPr lvl="1" eaLnBrk="1" hangingPunct="1"/>
            <a:r>
              <a:rPr lang="zh-CN" altLang="en-US" dirty="0"/>
              <a:t>程序步骤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计算整数</a:t>
            </a:r>
            <a:r>
              <a:rPr lang="en-US" altLang="zh-CN" dirty="0"/>
              <a:t>n</a:t>
            </a:r>
            <a:r>
              <a:rPr lang="zh-CN" altLang="en-US" dirty="0"/>
              <a:t>的阶乘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取倒数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累加</a:t>
            </a:r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9963178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4.21】</a:t>
            </a:r>
            <a:r>
              <a:rPr lang="zh-CN" altLang="en-US" dirty="0"/>
              <a:t>编程分析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循环语句选择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第一项为</a:t>
            </a:r>
            <a:r>
              <a:rPr lang="en-US" altLang="zh-CN" dirty="0"/>
              <a:t>0</a:t>
            </a:r>
            <a:r>
              <a:rPr lang="zh-CN" altLang="en-US" dirty="0"/>
              <a:t>！，值为</a:t>
            </a:r>
            <a:r>
              <a:rPr lang="en-US" altLang="zh-CN" dirty="0"/>
              <a:t>1</a:t>
            </a:r>
          </a:p>
          <a:p>
            <a:pPr lvl="3" eaLnBrk="1" hangingPunct="1"/>
            <a:r>
              <a:rPr lang="zh-CN" altLang="en-US" dirty="0"/>
              <a:t>不是计算得到的，是约定的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与其它项存在“非共性”，选择</a:t>
            </a:r>
            <a:r>
              <a:rPr lang="en-US" altLang="zh-CN" dirty="0"/>
              <a:t>do…while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循环体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！开始计算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计算</a:t>
            </a:r>
            <a:r>
              <a:rPr lang="en-US" altLang="zh-CN" dirty="0"/>
              <a:t>e</a:t>
            </a:r>
            <a:r>
              <a:rPr lang="zh-CN" altLang="en-US" dirty="0"/>
              <a:t>值：</a:t>
            </a:r>
            <a:r>
              <a:rPr lang="en-US" altLang="zh-CN" dirty="0"/>
              <a:t>e = 1/0</a:t>
            </a:r>
            <a:r>
              <a:rPr lang="zh-CN" altLang="en-US" dirty="0"/>
              <a:t>！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计算</a:t>
            </a:r>
            <a:r>
              <a:rPr lang="en-US" altLang="zh-CN" dirty="0"/>
              <a:t>1</a:t>
            </a:r>
            <a:r>
              <a:rPr lang="zh-CN" altLang="en-US" dirty="0"/>
              <a:t>！并取倒数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循环控制条件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1/n!&lt;0.1e-10</a:t>
            </a:r>
            <a:r>
              <a:rPr lang="zh-CN" altLang="en-US" dirty="0"/>
              <a:t>即退出循环</a:t>
            </a:r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2142994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72959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78320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三类循环语句之间的等价变换</a:t>
            </a:r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313" y="1857375"/>
            <a:ext cx="4500562" cy="2143125"/>
          </a:xfrm>
          <a:prstGeom prst="rect">
            <a:avLst/>
          </a:prstGeom>
          <a:noFill/>
          <a:ln w="9525" cap="flat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 err="1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=1,sum=0;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while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&lt;=4){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sum+=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++;  </a:t>
            </a: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修改循环条件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106503" name="Text Box 4"/>
          <p:cNvSpPr txBox="1">
            <a:spLocks noChangeArrowheads="1"/>
          </p:cNvSpPr>
          <p:nvPr/>
        </p:nvSpPr>
        <p:spPr bwMode="auto">
          <a:xfrm>
            <a:off x="4857750" y="1836738"/>
            <a:ext cx="4067175" cy="2163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i=1,sum=0;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sum+=i;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i++;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修改循环条件</a:t>
            </a:r>
          </a:p>
          <a:p>
            <a:pPr marL="342900" indent="-342900" algn="just"/>
            <a:r>
              <a:rPr lang="zh-CN" alt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(i&lt;=4);</a:t>
            </a:r>
          </a:p>
        </p:txBody>
      </p:sp>
      <p:sp>
        <p:nvSpPr>
          <p:cNvPr id="106504" name="Text Box 5"/>
          <p:cNvSpPr txBox="1">
            <a:spLocks noChangeArrowheads="1"/>
          </p:cNvSpPr>
          <p:nvPr/>
        </p:nvSpPr>
        <p:spPr bwMode="auto">
          <a:xfrm>
            <a:off x="928688" y="4143375"/>
            <a:ext cx="7343775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i,sum=0;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i=1; i&lt;=4; i++ ){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sum+=i;  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习惯上：表达式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：循环初始条件；表达式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：循环终止条件；表达式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：修改循环条件*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</a:t>
            </a: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700728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</a:rPr>
              <a:t>循环嵌套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37009" y="1772816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 dirty="0"/>
              <a:t>循环语句的循环体中仍然包含循环语句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先执行内层循环，后执行外层循环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嵌套层次</a:t>
            </a:r>
            <a:r>
              <a:rPr lang="zh-CN" altLang="en-US" dirty="0">
                <a:solidFill>
                  <a:srgbClr val="C00000"/>
                </a:solidFill>
              </a:rPr>
              <a:t>一般不超过</a:t>
            </a:r>
            <a:r>
              <a:rPr lang="en-US" altLang="zh-CN" dirty="0"/>
              <a:t>3</a:t>
            </a:r>
            <a:r>
              <a:rPr lang="zh-CN" altLang="en-US" dirty="0"/>
              <a:t>层，以保证可读性</a:t>
            </a:r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367217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153400" cy="316835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4.22】</a:t>
            </a:r>
            <a:r>
              <a:rPr lang="zh-CN" altLang="en-US" dirty="0">
                <a:solidFill>
                  <a:srgbClr val="C00000"/>
                </a:solidFill>
              </a:rPr>
              <a:t>打印九九表，格式为：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endParaRPr lang="en-US" altLang="zh-CN" dirty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		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1    2    3    4    5    6    7    8    9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1      1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2      2    4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3      3    6    9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9      9   18   27  36  45  54  63  72  81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4293096"/>
            <a:ext cx="815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输出表头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行，每一行输出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个数（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n=1,2,…9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内层循环输出数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外层循环输出行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itchFamily="18" charset="0"/>
              </a:rPr>
              <a:t>		</a:t>
            </a:r>
            <a:endParaRPr lang="zh-CN" altLang="en-US" sz="28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■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基于范围的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2051720" y="2420888"/>
            <a:ext cx="4968552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3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7437</Words>
  <Application>Microsoft Office PowerPoint</Application>
  <PresentationFormat>全屏显示(4:3)</PresentationFormat>
  <Paragraphs>1794</Paragraphs>
  <Slides>135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52" baseType="lpstr">
      <vt:lpstr>方正姚体</vt:lpstr>
      <vt:lpstr>黑体</vt:lpstr>
      <vt:lpstr>华文仿宋</vt:lpstr>
      <vt:lpstr>华文琥珀</vt:lpstr>
      <vt:lpstr>华文楷体</vt:lpstr>
      <vt:lpstr>楷体_GB2312</vt:lpstr>
      <vt:lpstr>隶书</vt:lpstr>
      <vt:lpstr>宋体</vt:lpstr>
      <vt:lpstr>幼圆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公式</vt:lpstr>
      <vt:lpstr>第四章 控制语句</vt:lpstr>
      <vt:lpstr>PowerPoint 演示文稿</vt:lpstr>
      <vt:lpstr>PowerPoint 演示文稿</vt:lpstr>
      <vt:lpstr>C++语句的分类</vt:lpstr>
      <vt:lpstr>表达式语句</vt:lpstr>
      <vt:lpstr>控制语句</vt:lpstr>
      <vt:lpstr>控制语句的引入</vt:lpstr>
      <vt:lpstr>控制语句的引入</vt:lpstr>
      <vt:lpstr>标签语句</vt:lpstr>
      <vt:lpstr>复合语句</vt:lpstr>
      <vt:lpstr>复合语句</vt:lpstr>
      <vt:lpstr>PowerPoint 演示文稿</vt:lpstr>
      <vt:lpstr>PowerPoint 演示文稿</vt:lpstr>
      <vt:lpstr>条件语句</vt:lpstr>
      <vt:lpstr>执行流程1</vt:lpstr>
      <vt:lpstr>条件语句</vt:lpstr>
      <vt:lpstr>执行流程2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条件语句的嵌套</vt:lpstr>
      <vt:lpstr>条件语句的嵌套</vt:lpstr>
      <vt:lpstr>条件语句的嵌套</vt:lpstr>
      <vt:lpstr>条件语句的嵌套</vt:lpstr>
      <vt:lpstr>条件语句的嵌套</vt:lpstr>
      <vt:lpstr>条件语句的嵌套</vt:lpstr>
      <vt:lpstr>PowerPoint 演示文稿</vt:lpstr>
      <vt:lpstr>条件语句的嵌套</vt:lpstr>
      <vt:lpstr>条件语句的嵌套</vt:lpstr>
      <vt:lpstr>PowerPoint 演示文稿</vt:lpstr>
      <vt:lpstr>条件语句的嵌套</vt:lpstr>
      <vt:lpstr>PowerPoint 演示文稿</vt:lpstr>
      <vt:lpstr>条件语句的嵌套</vt:lpstr>
      <vt:lpstr>PowerPoint 演示文稿</vt:lpstr>
      <vt:lpstr>PowerPoint 演示文稿</vt:lpstr>
      <vt:lpstr>条件语句处理多分支</vt:lpstr>
      <vt:lpstr>开关语句</vt:lpstr>
      <vt:lpstr>开关语句</vt:lpstr>
      <vt:lpstr>开关语句</vt:lpstr>
      <vt:lpstr>开关语句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上机练习一</vt:lpstr>
      <vt:lpstr>上机练习二</vt:lpstr>
      <vt:lpstr>PowerPoint 演示文稿</vt:lpstr>
      <vt:lpstr>循环语句</vt:lpstr>
      <vt:lpstr>循环语句</vt:lpstr>
      <vt:lpstr>循环语句</vt:lpstr>
      <vt:lpstr>for语句</vt:lpstr>
      <vt:lpstr>for语句</vt:lpstr>
      <vt:lpstr>for语句</vt:lpstr>
      <vt:lpstr>for语句执行流程</vt:lpstr>
      <vt:lpstr>for语句执行流程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while语句</vt:lpstr>
      <vt:lpstr>while语句</vt:lpstr>
      <vt:lpstr>while语句执行流程</vt:lpstr>
      <vt:lpstr>while语句执行流程</vt:lpstr>
      <vt:lpstr>while语句循环的控制</vt:lpstr>
      <vt:lpstr>PowerPoint 演示文稿</vt:lpstr>
      <vt:lpstr>PowerPoint 演示文稿</vt:lpstr>
      <vt:lpstr>PowerPoint 演示文稿</vt:lpstr>
      <vt:lpstr>do...while语句</vt:lpstr>
      <vt:lpstr>do...while语句</vt:lpstr>
      <vt:lpstr>do...while语句执行流程</vt:lpstr>
      <vt:lpstr>do...while语句执行流程</vt:lpstr>
      <vt:lpstr>do...while语句循环的控制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三类循环语句之间的等价变换</vt:lpstr>
      <vt:lpstr>循环嵌套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基于范围的for语句</vt:lpstr>
      <vt:lpstr>PowerPoint 演示文稿</vt:lpstr>
      <vt:lpstr>基于范围的for语句特点</vt:lpstr>
      <vt:lpstr>使用条件</vt:lpstr>
      <vt:lpstr>PowerPoint 演示文稿</vt:lpstr>
      <vt:lpstr>转向语句</vt:lpstr>
      <vt:lpstr>break语句</vt:lpstr>
      <vt:lpstr>执行流程示例</vt:lpstr>
      <vt:lpstr>PowerPoint 演示文稿</vt:lpstr>
      <vt:lpstr>PowerPoint 演示文稿</vt:lpstr>
      <vt:lpstr>continue语句</vt:lpstr>
      <vt:lpstr>continue语句</vt:lpstr>
      <vt:lpstr>PowerPoint 演示文稿</vt:lpstr>
      <vt:lpstr>goto语句</vt:lpstr>
      <vt:lpstr>PowerPoint 演示文稿</vt:lpstr>
      <vt:lpstr>return语句</vt:lpstr>
      <vt:lpstr>PowerPoint 演示文稿</vt:lpstr>
      <vt:lpstr>PowerPoint 演示文稿</vt:lpstr>
      <vt:lpstr>控制语句举例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控制语句举例</vt:lpstr>
      <vt:lpstr>PowerPoint 演示文稿</vt:lpstr>
      <vt:lpstr>第四章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2020-11-29T23:49:42Z</dcterms:modified>
</cp:coreProperties>
</file>