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2"/>
    <p:sldId id="501" r:id="rId3"/>
    <p:sldId id="502" r:id="rId4"/>
    <p:sldId id="485" r:id="rId5"/>
    <p:sldId id="394" r:id="rId6"/>
    <p:sldId id="606" r:id="rId7"/>
    <p:sldId id="486" r:id="rId8"/>
    <p:sldId id="490" r:id="rId9"/>
    <p:sldId id="508" r:id="rId10"/>
    <p:sldId id="487" r:id="rId11"/>
    <p:sldId id="488" r:id="rId12"/>
    <p:sldId id="489" r:id="rId13"/>
    <p:sldId id="491" r:id="rId14"/>
    <p:sldId id="492" r:id="rId15"/>
    <p:sldId id="576" r:id="rId16"/>
    <p:sldId id="493" r:id="rId17"/>
    <p:sldId id="494" r:id="rId18"/>
    <p:sldId id="631" r:id="rId19"/>
    <p:sldId id="632" r:id="rId20"/>
    <p:sldId id="633" r:id="rId21"/>
    <p:sldId id="634" r:id="rId22"/>
    <p:sldId id="635" r:id="rId23"/>
    <p:sldId id="636" r:id="rId24"/>
    <p:sldId id="637" r:id="rId25"/>
    <p:sldId id="638" r:id="rId26"/>
    <p:sldId id="639" r:id="rId27"/>
    <p:sldId id="617" r:id="rId28"/>
    <p:sldId id="495" r:id="rId29"/>
    <p:sldId id="497" r:id="rId30"/>
    <p:sldId id="498" r:id="rId31"/>
    <p:sldId id="500" r:id="rId32"/>
    <p:sldId id="603" r:id="rId33"/>
    <p:sldId id="540" r:id="rId34"/>
    <p:sldId id="499" r:id="rId35"/>
    <p:sldId id="577" r:id="rId36"/>
    <p:sldId id="604" r:id="rId37"/>
    <p:sldId id="618" r:id="rId38"/>
    <p:sldId id="619" r:id="rId39"/>
    <p:sldId id="620" r:id="rId40"/>
    <p:sldId id="621" r:id="rId41"/>
    <p:sldId id="622" r:id="rId42"/>
    <p:sldId id="623" r:id="rId43"/>
    <p:sldId id="624" r:id="rId44"/>
    <p:sldId id="625" r:id="rId45"/>
    <p:sldId id="626" r:id="rId46"/>
    <p:sldId id="627" r:id="rId47"/>
    <p:sldId id="628" r:id="rId48"/>
    <p:sldId id="496" r:id="rId49"/>
    <p:sldId id="503" r:id="rId50"/>
    <p:sldId id="629" r:id="rId51"/>
    <p:sldId id="541" r:id="rId52"/>
    <p:sldId id="542" r:id="rId53"/>
    <p:sldId id="543" r:id="rId54"/>
    <p:sldId id="544" r:id="rId55"/>
    <p:sldId id="545" r:id="rId56"/>
    <p:sldId id="546" r:id="rId57"/>
    <p:sldId id="640" r:id="rId58"/>
    <p:sldId id="547" r:id="rId59"/>
    <p:sldId id="549" r:id="rId60"/>
    <p:sldId id="587" r:id="rId61"/>
    <p:sldId id="609" r:id="rId62"/>
    <p:sldId id="630" r:id="rId63"/>
    <p:sldId id="548" r:id="rId64"/>
    <p:sldId id="550" r:id="rId65"/>
    <p:sldId id="551" r:id="rId66"/>
    <p:sldId id="554" r:id="rId67"/>
    <p:sldId id="615" r:id="rId68"/>
    <p:sldId id="611" r:id="rId69"/>
    <p:sldId id="610" r:id="rId70"/>
    <p:sldId id="555" r:id="rId71"/>
    <p:sldId id="612" r:id="rId72"/>
    <p:sldId id="613" r:id="rId73"/>
    <p:sldId id="614" r:id="rId74"/>
    <p:sldId id="552" r:id="rId75"/>
    <p:sldId id="616" r:id="rId76"/>
  </p:sldIdLst>
  <p:sldSz cx="9144000" cy="6858000" type="screen4x3"/>
  <p:notesSz cx="9928225" cy="66690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00FF"/>
    <a:srgbClr val="006600"/>
    <a:srgbClr val="820064"/>
    <a:srgbClr val="86006A"/>
    <a:srgbClr val="FFE9FB"/>
    <a:srgbClr val="FFF1FC"/>
    <a:srgbClr val="173660"/>
    <a:srgbClr val="00FF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93236" autoAdjust="0"/>
  </p:normalViewPr>
  <p:slideViewPr>
    <p:cSldViewPr>
      <p:cViewPr varScale="1">
        <p:scale>
          <a:sx n="73" d="100"/>
          <a:sy n="73" d="100"/>
        </p:scale>
        <p:origin x="103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96"/>
      </p:cViewPr>
      <p:guideLst>
        <p:guide orient="horz" pos="210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501B2C-9B6C-4A37-8148-72CA3CE66EDD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C47D02-C625-45A8-82E7-905A8D2AA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9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13" y="0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9222EA9-D2ED-491C-960B-2AC3CE6D8FB0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97238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8" tIns="47419" rIns="94838" bIns="4741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167063"/>
            <a:ext cx="7940675" cy="3001962"/>
          </a:xfrm>
          <a:prstGeom prst="rect">
            <a:avLst/>
          </a:prstGeom>
        </p:spPr>
        <p:txBody>
          <a:bodyPr vert="horz" lIns="94838" tIns="47419" rIns="94838" bIns="4741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13" y="6334125"/>
            <a:ext cx="4302125" cy="333375"/>
          </a:xfrm>
          <a:prstGeom prst="rect">
            <a:avLst/>
          </a:prstGeom>
        </p:spPr>
        <p:txBody>
          <a:bodyPr vert="horz" lIns="94838" tIns="47419" rIns="94838" bIns="474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FEECBA-06CB-4ED2-B9B8-A5DB6840A6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0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07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0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CD543C-87E0-4037-B871-8E209469E8F1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07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84AF5-2530-48EF-A17D-F4F580DE30BF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0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179388"/>
            <a:ext cx="1447800" cy="646112"/>
          </a:xfrm>
          <a:prstGeom prst="rect">
            <a:avLst/>
          </a:prstGeom>
          <a:effectLst>
            <a:outerShdw blurRad="25400" dist="12700" dir="2700000" algn="tl" rotWithShape="0">
              <a:schemeClr val="bg1">
                <a:alpha val="60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715304" cy="192882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000504"/>
            <a:ext cx="7715304" cy="192882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85725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70BF1-4795-41F2-8EDC-EAE69973747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5005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DAD08-F0B6-4995-B472-71CC52BBF76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457200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3243282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/>
          </p:nvPr>
        </p:nvSpPr>
        <p:spPr>
          <a:xfrm>
            <a:off x="3243282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5"/>
          </p:nvPr>
        </p:nvSpPr>
        <p:spPr>
          <a:xfrm>
            <a:off x="6072198" y="4286256"/>
            <a:ext cx="2614602" cy="2143140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6"/>
          </p:nvPr>
        </p:nvSpPr>
        <p:spPr>
          <a:xfrm>
            <a:off x="6072198" y="1928802"/>
            <a:ext cx="2614602" cy="214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7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9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A8F5F-2ECD-4E36-B5A7-02F1175D8C4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500813" y="6551613"/>
            <a:ext cx="1500187" cy="306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397875" y="6551613"/>
            <a:ext cx="746125" cy="306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5143908-0819-4B70-B92B-71A05F9F97D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2786063" cy="8572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1"/>
            <a:tileRect/>
          </a:gra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6063" y="0"/>
            <a:ext cx="6357937" cy="857250"/>
          </a:xfrm>
          <a:prstGeom prst="rect">
            <a:avLst/>
          </a:prstGeom>
          <a:gradFill flip="none" rotWithShape="1">
            <a:gsLst>
              <a:gs pos="30000">
                <a:schemeClr val="tx2"/>
              </a:gs>
              <a:gs pos="60000">
                <a:schemeClr val="tx2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00012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928813"/>
            <a:ext cx="8229600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026" y="6551613"/>
            <a:ext cx="1715070" cy="306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Courier New" pitchFamily="49" charset="0"/>
                <a:ea typeface="黑体" pitchFamily="2" charset="-122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lang="zh-CN" altLang="en-US"/>
              <a:t>程序设计</a:t>
            </a:r>
          </a:p>
        </p:txBody>
      </p:sp>
      <p:pic>
        <p:nvPicPr>
          <p:cNvPr id="1034" name="图片 12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6594475"/>
            <a:ext cx="19510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2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29613" y="50800"/>
            <a:ext cx="7810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5868144" y="6572250"/>
            <a:ext cx="3242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</a:rPr>
              <a:t>Database &amp; Information System Lab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66" r:id="rId2"/>
    <p:sldLayoutId id="2147484467" r:id="rId3"/>
    <p:sldLayoutId id="2147484468" r:id="rId4"/>
    <p:sldLayoutId id="2147484469" r:id="rId5"/>
    <p:sldLayoutId id="214748447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 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slide" Target="slide3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slide" Target="slide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slide" Target="slide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slide" Target="slide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slide" Target="slide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第四章 数组与字符串</a:t>
            </a:r>
          </a:p>
        </p:txBody>
      </p:sp>
      <p:sp>
        <p:nvSpPr>
          <p:cNvPr id="3076" name="副标题 8"/>
          <p:cNvSpPr>
            <a:spLocks noGrp="1"/>
          </p:cNvSpPr>
          <p:nvPr>
            <p:ph type="subTitle" idx="1"/>
          </p:nvPr>
        </p:nvSpPr>
        <p:spPr>
          <a:xfrm>
            <a:off x="714375" y="4000500"/>
            <a:ext cx="7715250" cy="1928813"/>
          </a:xfrm>
        </p:spPr>
        <p:txBody>
          <a:bodyPr/>
          <a:lstStyle/>
          <a:p>
            <a:r>
              <a:rPr lang="zh-CN" altLang="en-US" sz="2000"/>
              <a:t>主讲</a:t>
            </a:r>
            <a:r>
              <a:rPr lang="zh-CN" altLang="en-US" sz="2000" smtClean="0"/>
              <a:t>：</a:t>
            </a:r>
            <a:endParaRPr lang="zh-CN" altLang="en-US" sz="2000" dirty="0"/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itchFamily="49" charset="0"/>
                <a:ea typeface="华文琥珀" pitchFamily="2" charset="-122"/>
                <a:cs typeface="Courier New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itchFamily="2" charset="-122"/>
                <a:ea typeface="华文琥珀" pitchFamily="2" charset="-122"/>
              </a:rPr>
              <a:t>程序设计</a:t>
            </a:r>
          </a:p>
        </p:txBody>
      </p:sp>
      <p:pic>
        <p:nvPicPr>
          <p:cNvPr id="9" name="图片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8192" y="5666350"/>
            <a:ext cx="1463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Logo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740" y="5229200"/>
            <a:ext cx="1785980" cy="11215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0152" y="6023538"/>
            <a:ext cx="30502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计算机学院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&amp;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itchFamily="2" charset="-122"/>
              </a:rPr>
              <a:t>网络空间安全学院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一维数组初始化</a:t>
            </a:r>
          </a:p>
        </p:txBody>
      </p:sp>
      <p:sp>
        <p:nvSpPr>
          <p:cNvPr id="150531" name="内容占位符 2"/>
          <p:cNvSpPr>
            <a:spLocks noGrp="1"/>
          </p:cNvSpPr>
          <p:nvPr>
            <p:ph idx="1"/>
          </p:nvPr>
        </p:nvSpPr>
        <p:spPr>
          <a:xfrm>
            <a:off x="457200" y="1785936"/>
            <a:ext cx="8153400" cy="33575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在说明数组时，对其进行初始化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带有</a:t>
            </a:r>
            <a:r>
              <a:rPr lang="en-US" altLang="zh-CN" dirty="0"/>
              <a:t>&lt;</a:t>
            </a:r>
            <a:r>
              <a:rPr lang="zh-CN" altLang="en-US" dirty="0"/>
              <a:t>数组元素数</a:t>
            </a:r>
            <a:r>
              <a:rPr lang="en-US" altLang="zh-CN" dirty="0"/>
              <a:t>&gt;</a:t>
            </a:r>
            <a:r>
              <a:rPr lang="zh-CN" altLang="en-US" dirty="0"/>
              <a:t>的情况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全部赋初值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部分赋初值，未赋值的数组元素也会被自动初始化</a:t>
            </a:r>
            <a:endParaRPr lang="en-US" altLang="zh-CN" dirty="0"/>
          </a:p>
          <a:p>
            <a:pPr lvl="3">
              <a:defRPr/>
            </a:pPr>
            <a:r>
              <a:rPr lang="zh-CN" altLang="en-US" sz="16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数值型赋值为</a:t>
            </a:r>
            <a:r>
              <a:rPr lang="en-US" altLang="zh-CN" sz="16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16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16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0.0</a:t>
            </a:r>
          </a:p>
          <a:p>
            <a:pPr lvl="3">
              <a:defRPr/>
            </a:pPr>
            <a:r>
              <a:rPr lang="zh-CN" altLang="en-US" sz="16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字符型赋值为空字符</a:t>
            </a:r>
            <a:r>
              <a:rPr lang="zh-CN" altLang="en-US" sz="1600" b="1" dirty="0">
                <a:solidFill>
                  <a:srgbClr val="006600"/>
                </a:solidFill>
                <a:latin typeface="+mn-ea"/>
                <a:ea typeface="+mn-ea"/>
              </a:rPr>
              <a:t>‘</a:t>
            </a:r>
            <a:r>
              <a:rPr lang="en-US" altLang="zh-CN" sz="1600" b="1" dirty="0">
                <a:solidFill>
                  <a:srgbClr val="006600"/>
                </a:solidFill>
                <a:latin typeface="+mn-ea"/>
                <a:ea typeface="+mn-ea"/>
              </a:rPr>
              <a:t>\0</a:t>
            </a:r>
            <a:r>
              <a:rPr lang="zh-CN" altLang="en-US" sz="1600" b="1" dirty="0">
                <a:solidFill>
                  <a:srgbClr val="006600"/>
                </a:solidFill>
                <a:latin typeface="+mn-ea"/>
                <a:ea typeface="+mn-ea"/>
              </a:rPr>
              <a:t>’</a:t>
            </a:r>
            <a:r>
              <a:rPr lang="zh-CN" altLang="en-US" sz="16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16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sz="16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码为</a:t>
            </a:r>
            <a:r>
              <a:rPr lang="en-US" altLang="zh-CN" sz="16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lvl="1" eaLnBrk="1" hangingPunct="1">
              <a:defRPr/>
            </a:pPr>
            <a:r>
              <a:rPr lang="zh-CN" altLang="en-US" dirty="0"/>
              <a:t>不带</a:t>
            </a:r>
            <a:r>
              <a:rPr lang="en-US" altLang="zh-CN" dirty="0"/>
              <a:t>&lt;</a:t>
            </a:r>
            <a:r>
              <a:rPr lang="zh-CN" altLang="en-US" dirty="0"/>
              <a:t>数组元素数</a:t>
            </a:r>
            <a:r>
              <a:rPr lang="en-US" altLang="zh-CN" dirty="0"/>
              <a:t>&gt;</a:t>
            </a:r>
            <a:r>
              <a:rPr lang="zh-CN" altLang="en-US" dirty="0"/>
              <a:t>的情况</a:t>
            </a:r>
          </a:p>
        </p:txBody>
      </p:sp>
      <p:sp>
        <p:nvSpPr>
          <p:cNvPr id="146438" name="TextBox 5"/>
          <p:cNvSpPr txBox="1">
            <a:spLocks noChangeArrowheads="1"/>
          </p:cNvSpPr>
          <p:nvPr/>
        </p:nvSpPr>
        <p:spPr bwMode="auto">
          <a:xfrm>
            <a:off x="104775" y="4653136"/>
            <a:ext cx="88582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B[3]= {4,3,2};</a:t>
            </a:r>
            <a:r>
              <a:rPr lang="en-US" altLang="zh-CN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//B[0]=4,B[1]=3,B[2]=2</a:t>
            </a:r>
          </a:p>
          <a:p>
            <a:r>
              <a:rPr lang="en-US" altLang="zh-CN" sz="2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B[10] = {4,3,2};</a:t>
            </a:r>
            <a:r>
              <a:rPr lang="en-US" altLang="zh-CN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//B[3]=0,</a:t>
            </a:r>
            <a:r>
              <a:rPr lang="zh-CN" alt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为自动赋值</a:t>
            </a:r>
            <a:endParaRPr lang="en-US" altLang="zh-CN" sz="28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 dirty="0">
                <a:latin typeface="Courier New" pitchFamily="49" charset="0"/>
                <a:cs typeface="Courier New" pitchFamily="49" charset="0"/>
              </a:rPr>
              <a:t>B[]={4,3,2};</a:t>
            </a:r>
            <a:r>
              <a:rPr lang="en-US" altLang="zh-CN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</a:t>
            </a:r>
            <a:r>
              <a:rPr lang="en-US" altLang="zh-CN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zh-CN" alt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的大小为</a:t>
            </a:r>
            <a:r>
              <a:rPr lang="en-US" altLang="zh-CN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”可以省略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一维数组说明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一维数组的存储方式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一维数组的初始化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一维数组元素</a:t>
            </a:r>
          </a:p>
        </p:txBody>
      </p:sp>
      <p:sp>
        <p:nvSpPr>
          <p:cNvPr id="147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数组元素赋值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可以按照给变量赋值的方法给数组元素赋值，左值为数组元素，右值为常量或表达式。例如：</a:t>
            </a:r>
            <a:endParaRPr lang="en-US" altLang="zh-CN" dirty="0"/>
          </a:p>
          <a:p>
            <a:pPr lvl="1" algn="ctr" eaLnBrk="1" hangingPunct="1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a[6]=123;</a:t>
            </a:r>
          </a:p>
          <a:p>
            <a:pPr lvl="1" eaLnBrk="1" hangingPunct="1"/>
            <a:r>
              <a:rPr lang="zh-CN" altLang="en-US" dirty="0"/>
              <a:t>可以利用循环语句为数据元素赋值，以下标为循环控制变量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		for</a:t>
            </a:r>
            <a:r>
              <a:rPr lang="en-US" altLang="zh-CN" b="1" dirty="0">
                <a:latin typeface="Courier New" pitchFamily="49" charset="0"/>
              </a:rPr>
              <a:t>(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</a:rPr>
              <a:t>=0;i&lt;</a:t>
            </a:r>
            <a:r>
              <a:rPr lang="en-US" altLang="zh-CN" b="1" dirty="0" err="1">
                <a:latin typeface="Courier New" pitchFamily="49" charset="0"/>
              </a:rPr>
              <a:t>n;i</a:t>
            </a:r>
            <a:r>
              <a:rPr lang="en-US" altLang="zh-CN" b="1" dirty="0">
                <a:latin typeface="Courier New" pitchFamily="49" charset="0"/>
              </a:rPr>
              <a:t>++)</a:t>
            </a:r>
          </a:p>
          <a:p>
            <a:pPr lvl="1" eaLnBrk="1" hangingPunct="1">
              <a:buNone/>
            </a:pPr>
            <a:r>
              <a:rPr lang="en-US" altLang="zh-CN" b="1" dirty="0">
                <a:latin typeface="Courier New" pitchFamily="49" charset="0"/>
              </a:rPr>
              <a:t>	  	    a[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</a:rPr>
              <a:t>] = 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</a:rPr>
              <a:t>;</a:t>
            </a:r>
          </a:p>
          <a:p>
            <a:pPr lvl="1" eaLnBrk="1" hangingPunct="1"/>
            <a:r>
              <a:rPr lang="zh-CN" altLang="en-US" dirty="0"/>
              <a:t>利用输入语句</a:t>
            </a:r>
            <a:endParaRPr lang="en-US" altLang="zh-CN" dirty="0"/>
          </a:p>
          <a:p>
            <a:pPr lvl="1" algn="ctr" eaLnBrk="1" hangingPunct="1">
              <a:buNone/>
            </a:pPr>
            <a:r>
              <a:rPr lang="en-US" altLang="zh-CN" b="1" dirty="0" err="1">
                <a:latin typeface="Courier New" pitchFamily="49" charset="0"/>
              </a:rPr>
              <a:t>cin</a:t>
            </a:r>
            <a:r>
              <a:rPr lang="en-US" altLang="zh-CN" b="1" dirty="0">
                <a:latin typeface="Courier New" pitchFamily="49" charset="0"/>
              </a:rPr>
              <a:t>&gt;&gt;a[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</a:rPr>
              <a:t>];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一维数组说明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一维数组的存储方式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一维数组的初始化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一维数组元素</a:t>
            </a:r>
          </a:p>
        </p:txBody>
      </p:sp>
      <p:sp>
        <p:nvSpPr>
          <p:cNvPr id="14848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58175" cy="440776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简单示例</a:t>
            </a:r>
            <a:endParaRPr lang="en-US" altLang="zh-CN" dirty="0">
              <a:solidFill>
                <a:srgbClr val="C0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a[10],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457200" lvl="1" indent="0" eaLnBrk="1" hangingPunct="1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a[3]=123;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为数组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的第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个元素赋值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123</a:t>
            </a:r>
          </a:p>
          <a:p>
            <a:pPr marL="457200" lvl="1" indent="0" eaLnBrk="1" hangingPunct="1"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&gt;&gt;a[9];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输入数组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的第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个元素值</a:t>
            </a:r>
            <a:endParaRPr lang="en-US" altLang="zh-CN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a[i-1]=a[3]+2*a[2*4+1];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计算下标表达式的值，用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a[3]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a[9]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参加运算，结果赋给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a[0]*/</a:t>
            </a:r>
          </a:p>
          <a:p>
            <a:pPr marL="457200" lvl="1" indent="0" eaLnBrk="1" hangingPunct="1"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&lt;&lt;"a[0]="&lt;&lt;a[0]&lt;&lt;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</a:t>
            </a:r>
          </a:p>
          <a:p>
            <a:pPr marL="457200" lvl="1" indent="0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(a[3]&gt;a[9])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数组元素进行关系运算</a:t>
            </a:r>
            <a:endParaRPr lang="en-US" altLang="zh-CN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&lt;&lt;"a[3]&gt;a[9]"&lt;&lt;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/>
            <a:endParaRPr lang="zh-CN" altLang="en-US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一维数组说明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一维数组的存储方式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一维数组的初始化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53400" cy="141351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4.31】</a:t>
            </a:r>
            <a:r>
              <a:rPr lang="zh-CN" altLang="en-US" dirty="0">
                <a:solidFill>
                  <a:srgbClr val="C00000"/>
                </a:solidFill>
              </a:rPr>
              <a:t>从键盘输入10个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zh-CN" altLang="en-US" dirty="0">
                <a:solidFill>
                  <a:srgbClr val="C00000"/>
                </a:solidFill>
              </a:rPr>
              <a:t>型数，而后按输入的相反顺序输出它们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使用</a:t>
            </a:r>
            <a:r>
              <a:rPr lang="en-US" altLang="zh-CN" dirty="0"/>
              <a:t>int</a:t>
            </a:r>
            <a:r>
              <a:rPr lang="zh-CN" altLang="en-US" dirty="0"/>
              <a:t>型数组存放数据，通过下标变化实现</a:t>
            </a:r>
          </a:p>
        </p:txBody>
      </p:sp>
      <p:sp>
        <p:nvSpPr>
          <p:cNvPr id="149510" name="矩形 5"/>
          <p:cNvSpPr>
            <a:spLocks noChangeArrowheads="1"/>
          </p:cNvSpPr>
          <p:nvPr/>
        </p:nvSpPr>
        <p:spPr bwMode="auto">
          <a:xfrm>
            <a:off x="221704" y="2394247"/>
            <a:ext cx="8922296" cy="409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#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include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iostream.h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</a:t>
            </a: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using namespace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std;</a:t>
            </a: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main(){</a:t>
            </a: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int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a[10],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说明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型一维数组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</a:t>
            </a: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&lt;&lt;"Input 10 integers:"&lt;&lt;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 </a:t>
            </a:r>
            <a:endParaRPr lang="zh-CN" altLang="en-US" sz="2400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for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=0;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&lt;10;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++)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下标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从0起，递增变化到9</a:t>
            </a: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 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cin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&gt;&gt;a[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];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输入10个整数，依次放入各下标变量中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&lt;&lt;"---- The result ----"&lt;&lt;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 </a:t>
            </a:r>
            <a:endParaRPr lang="zh-CN" altLang="en-US" sz="2400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for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=9;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&gt;=0;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--)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下标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从9起，递减变化到0</a:t>
            </a: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&lt;&lt;a[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]&lt;&lt;" ";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按反序输出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数组中的各元素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 </a:t>
            </a: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0541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4.32】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Eratosthenes </a:t>
            </a:r>
            <a:r>
              <a:rPr lang="zh-CN" altLang="en-US" dirty="0">
                <a:solidFill>
                  <a:srgbClr val="C00000"/>
                </a:solidFill>
              </a:rPr>
              <a:t>筛法求1000以内的素数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将1～1000放在</a:t>
            </a:r>
            <a:r>
              <a:rPr lang="zh-CN" altLang="en-US" dirty="0">
                <a:solidFill>
                  <a:srgbClr val="006600"/>
                </a:solidFill>
              </a:rPr>
              <a:t>数组</a:t>
            </a:r>
            <a:r>
              <a:rPr lang="en-US" altLang="zh-CN" dirty="0">
                <a:solidFill>
                  <a:srgbClr val="006600"/>
                </a:solidFill>
              </a:rPr>
              <a:t>sieve</a:t>
            </a:r>
            <a:r>
              <a:rPr lang="en-US" altLang="zh-CN" dirty="0"/>
              <a:t>（</a:t>
            </a:r>
            <a:r>
              <a:rPr lang="zh-CN" altLang="en-US" dirty="0"/>
              <a:t>看成是一个筛子）中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首先“留下”2（第一个素数），而后把2的倍数统统从数组</a:t>
            </a:r>
            <a:r>
              <a:rPr lang="en-US" altLang="zh-CN" dirty="0"/>
              <a:t>sieve（</a:t>
            </a:r>
            <a:r>
              <a:rPr lang="zh-CN" altLang="en-US" dirty="0"/>
              <a:t>筛子）中删去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再“留下”3（第二个素数），而后把3的倍数统统从数组</a:t>
            </a:r>
            <a:r>
              <a:rPr lang="en-US" altLang="zh-CN" dirty="0"/>
              <a:t>sieve</a:t>
            </a:r>
            <a:r>
              <a:rPr lang="zh-CN" altLang="en-US" dirty="0"/>
              <a:t>中删去； 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再往下是5,7,...。好象是一个筛子，把不需要的数逐步筛去，留下的正是所需要的各素数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</a:rPr>
              <a:t>所谓</a:t>
            </a:r>
            <a:r>
              <a:rPr lang="zh-CN" altLang="en-US" dirty="0">
                <a:solidFill>
                  <a:srgbClr val="FF0000"/>
                </a:solidFill>
              </a:rPr>
              <a:t>将某数</a:t>
            </a:r>
            <a:r>
              <a:rPr lang="zh-CN" altLang="en-US" dirty="0">
                <a:solidFill>
                  <a:srgbClr val="0000FF"/>
                </a:solidFill>
              </a:rPr>
              <a:t>从数组</a:t>
            </a:r>
            <a:r>
              <a:rPr lang="en-US" altLang="zh-CN" dirty="0">
                <a:solidFill>
                  <a:srgbClr val="0000FF"/>
                </a:solidFill>
              </a:rPr>
              <a:t>sieve（</a:t>
            </a:r>
            <a:r>
              <a:rPr lang="zh-CN" altLang="en-US" dirty="0">
                <a:solidFill>
                  <a:srgbClr val="0000FF"/>
                </a:solidFill>
              </a:rPr>
              <a:t>筛子）中</a:t>
            </a:r>
            <a:r>
              <a:rPr lang="zh-CN" altLang="en-US" dirty="0">
                <a:solidFill>
                  <a:srgbClr val="FF0000"/>
                </a:solidFill>
              </a:rPr>
              <a:t>删去</a:t>
            </a:r>
            <a:r>
              <a:rPr lang="zh-CN" altLang="en-US" dirty="0">
                <a:solidFill>
                  <a:srgbClr val="0000FF"/>
                </a:solidFill>
              </a:rPr>
              <a:t>，本程序实现时，是将数组中的该数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</a:rPr>
              <a:t>改写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”</a:t>
            </a:r>
            <a:r>
              <a:rPr lang="zh-CN" altLang="en-US" dirty="0">
                <a:solidFill>
                  <a:srgbClr val="0000FF"/>
                </a:solidFill>
              </a:rPr>
              <a:t>为</a:t>
            </a:r>
            <a:r>
              <a:rPr lang="zh-CN" alt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708920"/>
            <a:ext cx="47625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1225" y="2700338"/>
            <a:ext cx="47815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9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90750" y="2705100"/>
            <a:ext cx="4762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>
            <a:hlinkClick r:id="rId9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153400" cy="552065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int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n=1000;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sieve[n+1];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筛子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sieve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(int j=1; j&lt;n+1;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sieve[j]=j;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放入数据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=1, count=0;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while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&lt;n)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(sieve[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]!=0 ){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尚在筛中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(5)&lt;&lt;sieve[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	   count++;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6061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(count%15==0)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每行15数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k=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i;k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&lt;n+1; k+=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消去倍数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sieve[k]=0;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}  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//if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		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while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	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  <a:endParaRPr lang="zh-CN" altLang="en-US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4" name="矩形 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48647"/>
          </a:xfrm>
        </p:spPr>
        <p:txBody>
          <a:bodyPr/>
          <a:lstStyle/>
          <a:p>
            <a:r>
              <a:rPr lang="zh-CN" altLang="en-US" dirty="0"/>
              <a:t>数组元素排序问题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4.35】</a:t>
            </a:r>
            <a:r>
              <a:rPr lang="zh-CN" altLang="en-US" dirty="0">
                <a:solidFill>
                  <a:srgbClr val="C00000"/>
                </a:solidFill>
              </a:rPr>
              <a:t>冒泡排序。随机生成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个数，按照由小到大的顺序输出。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407" y="2420888"/>
            <a:ext cx="89644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[10] = {4,10,9,8,7,6,5,4,3,2};  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创建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个数据，测试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从数组尾部检查是否比上面一个小，把小的冒泡浮上去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j = 9; j &gt;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j--)  {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[j] &lt;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[j - 1]) {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如果下面的比上面小，交换</a:t>
            </a:r>
            <a:endParaRPr lang="en-US" altLang="zh-CN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nTemp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[j]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[j - 1];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[j - 1]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nTemp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               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1560" y="1628800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++) {          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::left);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	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(5)&lt;&lt;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nData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1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4221013"/>
            <a:ext cx="5356225" cy="1728267"/>
            <a:chOff x="1643042" y="3268688"/>
            <a:chExt cx="5356246" cy="172827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6868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203210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71862"/>
              <a:ext cx="792165" cy="788992"/>
              <a:chOff x="854055" y="262892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62892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628924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643042" y="4207971"/>
              <a:ext cx="792165" cy="788991"/>
              <a:chOff x="854055" y="1707641"/>
              <a:chExt cx="792165" cy="788991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70764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707644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1641600" y="1428540"/>
            <a:ext cx="5356225" cy="2648532"/>
            <a:chOff x="1643042" y="3212518"/>
            <a:chExt cx="5356246" cy="2648544"/>
          </a:xfrm>
        </p:grpSpPr>
        <p:sp>
          <p:nvSpPr>
            <p:cNvPr id="23" name="五边形 22"/>
            <p:cNvSpPr/>
            <p:nvPr/>
          </p:nvSpPr>
          <p:spPr bwMode="auto">
            <a:xfrm flipH="1">
              <a:off x="2041506" y="321251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29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548081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48418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342028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5639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924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冒泡排序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5775" y="2057400"/>
            <a:ext cx="8096250" cy="3505200"/>
          </a:xfr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959563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2348880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2751651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3140968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3543739"/>
            <a:ext cx="533333" cy="533333"/>
          </a:xfrm>
          <a:prstGeom prst="rect">
            <a:avLst/>
          </a:prstGeom>
        </p:spPr>
      </p:pic>
      <p:pic>
        <p:nvPicPr>
          <p:cNvPr id="14" name="图片 13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3933056"/>
            <a:ext cx="533333" cy="533333"/>
          </a:xfrm>
          <a:prstGeom prst="rect">
            <a:avLst/>
          </a:prstGeom>
        </p:spPr>
      </p:pic>
      <p:pic>
        <p:nvPicPr>
          <p:cNvPr id="15" name="图片 14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443" y="4293096"/>
            <a:ext cx="533333" cy="533333"/>
          </a:xfrm>
          <a:prstGeom prst="rect">
            <a:avLst/>
          </a:prstGeom>
        </p:spPr>
      </p:pic>
      <p:pic>
        <p:nvPicPr>
          <p:cNvPr id="16" name="图片 15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4695867"/>
            <a:ext cx="533333" cy="533333"/>
          </a:xfrm>
          <a:prstGeom prst="rect">
            <a:avLst/>
          </a:prstGeom>
        </p:spPr>
      </p:pic>
      <p:pic>
        <p:nvPicPr>
          <p:cNvPr id="17" name="图片 1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251" y="5085184"/>
            <a:ext cx="533333" cy="533333"/>
          </a:xfrm>
          <a:prstGeom prst="rect">
            <a:avLst/>
          </a:prstGeom>
        </p:spPr>
      </p:pic>
      <p:sp>
        <p:nvSpPr>
          <p:cNvPr id="26" name="矩形 25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30" name="矩形 2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31" name="矩形 3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矩形 3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矩形 3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冒泡排序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7709" y="2052857"/>
            <a:ext cx="7952381" cy="3514286"/>
          </a:xfrm>
        </p:spPr>
      </p:pic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115" y="1959563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2348880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2780928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140968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3543739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3933056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8547" y="4335827"/>
            <a:ext cx="533333" cy="533333"/>
          </a:xfrm>
          <a:prstGeom prst="rect">
            <a:avLst/>
          </a:prstGeom>
        </p:spPr>
      </p:pic>
      <p:pic>
        <p:nvPicPr>
          <p:cNvPr id="14" name="图片 13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4451" y="4725144"/>
            <a:ext cx="533333" cy="533333"/>
          </a:xfrm>
          <a:prstGeom prst="rect">
            <a:avLst/>
          </a:prstGeom>
        </p:spPr>
      </p:pic>
      <p:pic>
        <p:nvPicPr>
          <p:cNvPr id="15" name="图片 14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0355" y="5085184"/>
            <a:ext cx="533333" cy="533333"/>
          </a:xfrm>
          <a:prstGeom prst="rect">
            <a:avLst/>
          </a:prstGeom>
        </p:spPr>
      </p:pic>
      <p:sp>
        <p:nvSpPr>
          <p:cNvPr id="24" name="矩形 23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矩形 2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矩形 3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1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冒泡排序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899" y="2262381"/>
            <a:ext cx="8000001" cy="3095238"/>
          </a:xfr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356992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4731" y="3717032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4119803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4509120"/>
            <a:ext cx="533333" cy="533333"/>
          </a:xfrm>
          <a:prstGeom prst="rect">
            <a:avLst/>
          </a:prstGeom>
        </p:spPr>
      </p:pic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冒泡排序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7233" y="2648095"/>
            <a:ext cx="7933334" cy="2323810"/>
          </a:xfrm>
        </p:spPr>
      </p:pic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115" y="2535627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2967675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3356992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759763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6739" y="4149080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2643" y="4551851"/>
            <a:ext cx="533333" cy="533333"/>
          </a:xfrm>
          <a:prstGeom prst="rect">
            <a:avLst/>
          </a:prstGeom>
        </p:spPr>
      </p:pic>
      <p:sp>
        <p:nvSpPr>
          <p:cNvPr id="21" name="矩形 20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冒泡排序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185" y="2848095"/>
            <a:ext cx="7971429" cy="1923810"/>
          </a:xfrm>
        </p:spPr>
      </p:pic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115" y="2751651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3140968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2923" y="3543739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933056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4335827"/>
            <a:ext cx="533333" cy="533333"/>
          </a:xfrm>
          <a:prstGeom prst="rect">
            <a:avLst/>
          </a:prstGeom>
        </p:spPr>
      </p:pic>
      <p:sp>
        <p:nvSpPr>
          <p:cNvPr id="20" name="矩形 1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冒泡排序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804" y="3033809"/>
            <a:ext cx="8076191" cy="1552381"/>
          </a:xfrm>
        </p:spPr>
      </p:pic>
      <p:pic>
        <p:nvPicPr>
          <p:cNvPr id="7" name="图片 6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384" y="2895667"/>
            <a:ext cx="533333" cy="533333"/>
          </a:xfrm>
          <a:prstGeom prst="rect">
            <a:avLst/>
          </a:prstGeom>
        </p:spPr>
      </p:pic>
      <p:pic>
        <p:nvPicPr>
          <p:cNvPr id="8" name="图片 7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3327715"/>
            <a:ext cx="533333" cy="533333"/>
          </a:xfrm>
          <a:prstGeom prst="rect">
            <a:avLst/>
          </a:prstGeom>
        </p:spPr>
      </p:pic>
      <p:pic>
        <p:nvPicPr>
          <p:cNvPr id="9" name="图片 8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3717032"/>
            <a:ext cx="533333" cy="533333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4077072"/>
            <a:ext cx="533333" cy="533333"/>
          </a:xfrm>
          <a:prstGeom prst="rect">
            <a:avLst/>
          </a:prstGeom>
        </p:spPr>
      </p:pic>
      <p:sp>
        <p:nvSpPr>
          <p:cNvPr id="19" name="矩形 18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5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冒泡排序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899" y="1638071"/>
            <a:ext cx="8000001" cy="1142857"/>
          </a:xfrm>
        </p:spPr>
      </p:pic>
      <p:cxnSp>
        <p:nvCxnSpPr>
          <p:cNvPr id="8" name="直接连接符 7"/>
          <p:cNvCxnSpPr/>
          <p:nvPr/>
        </p:nvCxnSpPr>
        <p:spPr>
          <a:xfrm>
            <a:off x="251520" y="3356992"/>
            <a:ext cx="842493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图片 8" descr="冒泡排序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666" y="4005064"/>
            <a:ext cx="8266667" cy="771429"/>
          </a:xfrm>
          <a:prstGeom prst="rect">
            <a:avLst/>
          </a:prstGeom>
        </p:spPr>
      </p:pic>
      <p:pic>
        <p:nvPicPr>
          <p:cNvPr id="10" name="图片 9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71115" y="1484784"/>
            <a:ext cx="533333" cy="533333"/>
          </a:xfrm>
          <a:prstGeom prst="rect">
            <a:avLst/>
          </a:prstGeom>
        </p:spPr>
      </p:pic>
      <p:pic>
        <p:nvPicPr>
          <p:cNvPr id="11" name="图片 10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1916832"/>
            <a:ext cx="533333" cy="533333"/>
          </a:xfrm>
          <a:prstGeom prst="rect">
            <a:avLst/>
          </a:prstGeom>
        </p:spPr>
      </p:pic>
      <p:pic>
        <p:nvPicPr>
          <p:cNvPr id="12" name="图片 11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2200" y="2319603"/>
            <a:ext cx="533333" cy="533333"/>
          </a:xfrm>
          <a:prstGeom prst="rect">
            <a:avLst/>
          </a:prstGeom>
        </p:spPr>
      </p:pic>
      <p:pic>
        <p:nvPicPr>
          <p:cNvPr id="13" name="图片 12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376" y="3903779"/>
            <a:ext cx="533333" cy="533333"/>
          </a:xfrm>
          <a:prstGeom prst="rect">
            <a:avLst/>
          </a:prstGeom>
        </p:spPr>
      </p:pic>
      <p:pic>
        <p:nvPicPr>
          <p:cNvPr id="14" name="图片 13" descr="红色边框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35011" y="4335827"/>
            <a:ext cx="533333" cy="533333"/>
          </a:xfrm>
          <a:prstGeom prst="rect">
            <a:avLst/>
          </a:prstGeom>
        </p:spPr>
      </p:pic>
      <p:sp>
        <p:nvSpPr>
          <p:cNvPr id="23" name="矩形 22">
            <a:hlinkClick r:id="rId5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26" name="矩形 2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7" name="矩形 2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一维数组程序示例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矩形 2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3283322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4221013"/>
            <a:ext cx="5356225" cy="1728267"/>
            <a:chOff x="1643042" y="3268688"/>
            <a:chExt cx="5356246" cy="172827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6868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203210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71862"/>
              <a:ext cx="792165" cy="788992"/>
              <a:chOff x="854055" y="262892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62892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628924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207971"/>
              <a:ext cx="792165" cy="788991"/>
              <a:chOff x="854055" y="1707641"/>
              <a:chExt cx="792165" cy="788991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70764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707644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1412776"/>
            <a:ext cx="5356225" cy="1735606"/>
            <a:chOff x="1643042" y="3196754"/>
            <a:chExt cx="5356246" cy="1735614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548081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27784" y="248418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27784" y="342028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5639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924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二维数组说明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二维数组的存储方式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二维数组的初始化</a:t>
            </a:r>
          </a:p>
        </p:txBody>
      </p:sp>
      <p:sp>
        <p:nvSpPr>
          <p:cNvPr id="55" name="矩形 5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二维数组元素</a:t>
            </a: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72" y="3237277"/>
            <a:ext cx="885840" cy="8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15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153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具有</a:t>
            </a:r>
            <a:r>
              <a:rPr lang="zh-CN" altLang="en-US" dirty="0">
                <a:solidFill>
                  <a:srgbClr val="FF0000"/>
                </a:solidFill>
              </a:rPr>
              <a:t>两个下标</a:t>
            </a:r>
            <a:r>
              <a:rPr lang="zh-CN" altLang="en-US" dirty="0"/>
              <a:t>的数组叫做</a:t>
            </a:r>
            <a:r>
              <a:rPr lang="zh-CN" altLang="en-US" dirty="0">
                <a:solidFill>
                  <a:srgbClr val="FF0000"/>
                </a:solidFill>
              </a:rPr>
              <a:t>二维数组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二维数组经常用来表示</a:t>
            </a:r>
            <a:r>
              <a:rPr lang="zh-CN" altLang="en-US" dirty="0">
                <a:solidFill>
                  <a:srgbClr val="FF0000"/>
                </a:solidFill>
              </a:rPr>
              <a:t>按行和列格式</a:t>
            </a:r>
            <a:r>
              <a:rPr lang="zh-CN" altLang="en-US" dirty="0"/>
              <a:t>来存放信息的</a:t>
            </a:r>
            <a:r>
              <a:rPr lang="zh-CN" altLang="en-US" dirty="0">
                <a:solidFill>
                  <a:srgbClr val="FF0000"/>
                </a:solidFill>
              </a:rPr>
              <a:t>数据表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要区分表中某个特定的元素，必须指定两个下标。</a:t>
            </a:r>
            <a:r>
              <a:rPr lang="zh-CN" altLang="en-US" dirty="0">
                <a:solidFill>
                  <a:srgbClr val="FF0000"/>
                </a:solidFill>
              </a:rPr>
              <a:t>第一个下标</a:t>
            </a:r>
            <a:r>
              <a:rPr lang="zh-CN" altLang="en-US" dirty="0"/>
              <a:t>表示该元素所在的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FF0000"/>
                </a:solidFill>
              </a:rPr>
              <a:t>第二个下标</a:t>
            </a:r>
            <a:r>
              <a:rPr lang="zh-CN" altLang="en-US" dirty="0"/>
              <a:t>则表示该元素所在的</a:t>
            </a:r>
            <a:r>
              <a:rPr lang="zh-CN" altLang="en-US" dirty="0">
                <a:solidFill>
                  <a:srgbClr val="FF0000"/>
                </a:solidFill>
              </a:rPr>
              <a:t>列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说明二维数组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&lt;类型名&gt; &lt;数组名&gt; [ &lt;行数&gt; ] [ &lt;列数&gt; ]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&lt;</a:t>
            </a:r>
            <a:r>
              <a:rPr lang="zh-CN" altLang="en-US" dirty="0"/>
              <a:t>行数</a:t>
            </a:r>
            <a:r>
              <a:rPr lang="en-US" altLang="zh-CN" dirty="0"/>
              <a:t>&gt;</a:t>
            </a:r>
            <a:r>
              <a:rPr lang="zh-CN" altLang="en-US" dirty="0"/>
              <a:t>与</a:t>
            </a:r>
            <a:r>
              <a:rPr lang="en-US" altLang="zh-CN" dirty="0"/>
              <a:t>&lt;</a:t>
            </a:r>
            <a:r>
              <a:rPr lang="zh-CN" altLang="en-US" dirty="0"/>
              <a:t>列数</a:t>
            </a:r>
            <a:r>
              <a:rPr lang="en-US" altLang="zh-CN" dirty="0"/>
              <a:t>&gt;</a:t>
            </a:r>
            <a:r>
              <a:rPr lang="zh-CN" altLang="en-US" dirty="0"/>
              <a:t>是具有整数值的表达式，指出数组每一维的元素个数，即每一维的大小二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二维数组说明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二维数组的存储方式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二维数组的初始化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二维数组元素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154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二维数组示例</a:t>
            </a:r>
            <a:endParaRPr lang="en-US" altLang="zh-CN" dirty="0"/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a[3][4]</a:t>
            </a:r>
          </a:p>
          <a:p>
            <a:pPr eaLnBrk="1" hangingPunct="1"/>
            <a:r>
              <a:rPr lang="zh-CN" altLang="en-US" dirty="0"/>
              <a:t>可以看做</a:t>
            </a:r>
            <a:r>
              <a:rPr lang="en-US" altLang="zh-CN" dirty="0"/>
              <a:t>3</a:t>
            </a:r>
            <a:r>
              <a:rPr lang="zh-CN" altLang="en-US" dirty="0"/>
              <a:t>行</a:t>
            </a:r>
            <a:r>
              <a:rPr lang="en-US" altLang="zh-CN" dirty="0"/>
              <a:t>4</a:t>
            </a:r>
            <a:r>
              <a:rPr lang="zh-CN" altLang="en-US" dirty="0"/>
              <a:t>列的矩阵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可以看做是一个具有</a:t>
            </a:r>
            <a:r>
              <a:rPr lang="en-US" altLang="zh-CN" dirty="0"/>
              <a:t>3</a:t>
            </a:r>
            <a:r>
              <a:rPr lang="zh-CN" altLang="en-US" dirty="0"/>
              <a:t>个元素的一维数组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每一个元素是一个包含</a:t>
            </a:r>
            <a:r>
              <a:rPr lang="en-US" altLang="zh-CN" dirty="0"/>
              <a:t>4</a:t>
            </a:r>
            <a:r>
              <a:rPr lang="zh-CN" altLang="en-US" dirty="0"/>
              <a:t>个元素的一维数组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该数组由</a:t>
            </a:r>
            <a:r>
              <a:rPr lang="en-US" altLang="zh-CN" dirty="0"/>
              <a:t>4</a:t>
            </a:r>
            <a:r>
              <a:rPr lang="zh-CN" altLang="en-US" dirty="0"/>
              <a:t>个整数构成</a:t>
            </a:r>
            <a:endParaRPr lang="en-US" altLang="zh-CN" dirty="0"/>
          </a:p>
        </p:txBody>
      </p:sp>
      <p:pic>
        <p:nvPicPr>
          <p:cNvPr id="1546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501008"/>
            <a:ext cx="20288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二维数组说明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二维数组的存储方式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二维数组的初始化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二维数组元素</a:t>
            </a:r>
          </a:p>
        </p:txBody>
      </p:sp>
      <p:sp>
        <p:nvSpPr>
          <p:cNvPr id="21" name="矩形 20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1440048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4221013"/>
            <a:ext cx="5356225" cy="1728267"/>
            <a:chOff x="1643042" y="3268688"/>
            <a:chExt cx="5356246" cy="172827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6868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203210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71862"/>
              <a:ext cx="792165" cy="788992"/>
              <a:chOff x="854055" y="262892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62892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628924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207971"/>
              <a:ext cx="792165" cy="788991"/>
              <a:chOff x="854055" y="1707641"/>
              <a:chExt cx="792165" cy="788991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70764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707644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2359397"/>
            <a:ext cx="5356225" cy="1717674"/>
            <a:chOff x="1643042" y="4143380"/>
            <a:chExt cx="5356246" cy="1717682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4146556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548081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27784" y="248418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27784" y="342028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5639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924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■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复合数据类型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数组类型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矩形 5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05" y="1380353"/>
            <a:ext cx="885840" cy="8858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二维数组存储方式</a:t>
            </a:r>
            <a:endParaRPr lang="en-US" altLang="zh-CN" dirty="0"/>
          </a:p>
        </p:txBody>
      </p:sp>
      <p:sp>
        <p:nvSpPr>
          <p:cNvPr id="155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转换为一维方式存储在内存</a:t>
            </a:r>
            <a:endParaRPr lang="en-US" altLang="zh-CN" dirty="0"/>
          </a:p>
          <a:p>
            <a:pPr lvl="2" eaLnBrk="1" hangingPunct="1"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a[0][0] a[0][1] a[0][2] a[0][3] a[1][0] a[1][1] a[1][2] a[1][3] a[2][0] a[2][1] a[2][2] a[2][3]</a:t>
            </a:r>
            <a:endParaRPr lang="en-US" altLang="zh-CN" sz="2400" b="1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从低维度（即后面的维度）开始排列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数组的首地址为第一个元素，即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a[0][0]</a:t>
            </a:r>
            <a:r>
              <a:rPr lang="zh-CN" altLang="en-US" dirty="0"/>
              <a:t>的地址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分配空间为</a:t>
            </a:r>
            <a:r>
              <a:rPr lang="en-US" altLang="zh-CN" dirty="0"/>
              <a:t>L×N1×N2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zh-CN" altLang="en-US" dirty="0"/>
              <a:t>为数据的字长，</a:t>
            </a:r>
            <a:r>
              <a:rPr lang="en-US" altLang="zh-CN" dirty="0"/>
              <a:t>N1</a:t>
            </a:r>
            <a:r>
              <a:rPr lang="zh-CN" altLang="en-US" dirty="0"/>
              <a:t>为第一维的大小，</a:t>
            </a:r>
            <a:r>
              <a:rPr lang="en-US" altLang="zh-CN" dirty="0"/>
              <a:t>N2</a:t>
            </a:r>
            <a:r>
              <a:rPr lang="zh-CN" altLang="en-US" dirty="0"/>
              <a:t>为第二维的大小</a:t>
            </a:r>
            <a:endParaRPr lang="en-US" altLang="zh-CN" dirty="0"/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二维数组说明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二维数组的存储方式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二维数组的初始化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二维数组元素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二维数组存储方式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675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3686175" cy="4407768"/>
          </a:xfrm>
        </p:spPr>
        <p:txBody>
          <a:bodyPr/>
          <a:lstStyle/>
          <a:p>
            <a:pPr eaLnBrk="1" hangingPunct="1"/>
            <a:r>
              <a:rPr lang="zh-CN" altLang="en-US" dirty="0"/>
              <a:t>内存空间分配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连续的内存地址</a:t>
            </a:r>
            <a:endParaRPr lang="en-US" altLang="zh-CN" dirty="0"/>
          </a:p>
          <a:p>
            <a:pPr eaLnBrk="1" hangingPunct="1"/>
            <a:r>
              <a:rPr lang="zh-CN" altLang="en-US" dirty="0"/>
              <a:t>按照一维数组的方式分配存储空间</a:t>
            </a:r>
            <a:endParaRPr lang="en-US" altLang="zh-CN" dirty="0"/>
          </a:p>
          <a:p>
            <a:pPr eaLnBrk="1" hangingPunct="1"/>
            <a:r>
              <a:rPr lang="zh-CN" altLang="en-US" dirty="0"/>
              <a:t>内存地址由第一个元素向上递增</a:t>
            </a:r>
          </a:p>
        </p:txBody>
      </p:sp>
      <p:pic>
        <p:nvPicPr>
          <p:cNvPr id="1566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5" y="1285875"/>
            <a:ext cx="311467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二维数组说明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二维数组的存储方式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二维数组的初始化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二维数组元素</a:t>
            </a:r>
          </a:p>
        </p:txBody>
      </p:sp>
      <p:sp>
        <p:nvSpPr>
          <p:cNvPr id="13" name="矩形 12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二维数组的初始化</a:t>
            </a:r>
          </a:p>
        </p:txBody>
      </p:sp>
      <p:sp>
        <p:nvSpPr>
          <p:cNvPr id="157699" name="内容占位符 2"/>
          <p:cNvSpPr>
            <a:spLocks noGrp="1"/>
          </p:cNvSpPr>
          <p:nvPr>
            <p:ph idx="1"/>
          </p:nvPr>
        </p:nvSpPr>
        <p:spPr>
          <a:xfrm>
            <a:off x="214313" y="1916832"/>
            <a:ext cx="8643937" cy="4407768"/>
          </a:xfrm>
        </p:spPr>
        <p:txBody>
          <a:bodyPr/>
          <a:lstStyle/>
          <a:p>
            <a:pPr eaLnBrk="1" hangingPunct="1"/>
            <a:r>
              <a:rPr lang="zh-CN" altLang="en-US" dirty="0"/>
              <a:t>嵌套一维数组</a:t>
            </a:r>
            <a:endParaRPr lang="en-US" altLang="zh-CN" dirty="0"/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a[3][4]={{1,3,5,7},{2,4,6,8},{3,5,7,11}};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a[3][4]={{1,3,5,7},{2},{3,5}};</a:t>
            </a:r>
          </a:p>
          <a:p>
            <a:pPr lvl="3" eaLnBrk="1" hangingPunct="1"/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a[1][1]a[1][2]a[1][3]a[2][2]a[2][3]</a:t>
            </a:r>
            <a:r>
              <a:rPr lang="zh-CN" altLang="en-US" sz="2000" dirty="0"/>
              <a:t>初始化为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</a:p>
          <a:p>
            <a:pPr eaLnBrk="1" hangingPunct="1"/>
            <a:r>
              <a:rPr lang="zh-CN" altLang="en-US" dirty="0"/>
              <a:t>按数组元素存储顺序</a:t>
            </a:r>
            <a:endParaRPr lang="en-US" altLang="zh-CN" dirty="0"/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>
                <a:latin typeface="Courier New" pitchFamily="49" charset="0"/>
              </a:rPr>
              <a:t>a[3][4]={</a:t>
            </a:r>
            <a:r>
              <a:rPr lang="en-US" altLang="zh-CN" sz="2200" b="1" dirty="0">
                <a:solidFill>
                  <a:srgbClr val="C00000"/>
                </a:solidFill>
                <a:latin typeface="Courier New" pitchFamily="49" charset="0"/>
              </a:rPr>
              <a:t>1,3,5,7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</a:rPr>
              <a:t>,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</a:rPr>
              <a:t>2,4,6,8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</a:rPr>
              <a:t>,3,5,7,11</a:t>
            </a:r>
            <a:r>
              <a:rPr lang="en-US" altLang="zh-CN" sz="2200" b="1" dirty="0">
                <a:latin typeface="Courier New" pitchFamily="49" charset="0"/>
              </a:rPr>
              <a:t>};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>
                <a:latin typeface="Courier New" pitchFamily="49" charset="0"/>
              </a:rPr>
              <a:t>a[3][4]={</a:t>
            </a:r>
            <a:r>
              <a:rPr lang="en-US" altLang="zh-CN" sz="2200" b="1" dirty="0">
                <a:solidFill>
                  <a:srgbClr val="C00000"/>
                </a:solidFill>
                <a:latin typeface="Courier New" pitchFamily="49" charset="0"/>
              </a:rPr>
              <a:t>1,3,5,7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</a:rPr>
              <a:t>,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</a:rPr>
              <a:t>2,4,6,8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</a:rPr>
              <a:t>,3</a:t>
            </a:r>
            <a:r>
              <a:rPr lang="en-US" altLang="zh-CN" sz="2200" b="1" dirty="0">
                <a:latin typeface="Courier New" pitchFamily="49" charset="0"/>
              </a:rPr>
              <a:t>};</a:t>
            </a:r>
          </a:p>
          <a:p>
            <a:pPr lvl="3" eaLnBrk="1" hangingPunct="1"/>
            <a:r>
              <a:rPr lang="en-US" altLang="zh-CN" sz="2000" dirty="0">
                <a:latin typeface="Courier New" pitchFamily="49" charset="0"/>
              </a:rPr>
              <a:t>a[3][1]a[3][2]a[3][3]</a:t>
            </a:r>
            <a:r>
              <a:rPr lang="zh-CN" altLang="en-US" sz="2000" dirty="0"/>
              <a:t>初始化为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</a:p>
          <a:p>
            <a:pPr eaLnBrk="1" hangingPunct="1"/>
            <a:r>
              <a:rPr lang="zh-CN" altLang="en-US" sz="3000" dirty="0">
                <a:solidFill>
                  <a:srgbClr val="FF0000"/>
                </a:solidFill>
                <a:latin typeface="Courier New" pitchFamily="49" charset="0"/>
              </a:rPr>
              <a:t>“</a:t>
            </a:r>
            <a:r>
              <a:rPr lang="en-US" altLang="zh-CN" sz="3000" dirty="0">
                <a:solidFill>
                  <a:srgbClr val="FF0000"/>
                </a:solidFill>
                <a:latin typeface="Courier New" pitchFamily="49" charset="0"/>
              </a:rPr>
              <a:t>=</a:t>
            </a:r>
            <a:r>
              <a:rPr lang="zh-CN" altLang="en-US" sz="3000" dirty="0">
                <a:solidFill>
                  <a:srgbClr val="FF0000"/>
                </a:solidFill>
                <a:latin typeface="Courier New" pitchFamily="49" charset="0"/>
              </a:rPr>
              <a:t>”可以省略</a:t>
            </a:r>
            <a:endParaRPr lang="en-US" altLang="zh-CN" sz="30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二维数组说明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二维数组的存储方式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二维数组的初始化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二维数组元素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二维数组的初始化</a:t>
            </a:r>
          </a:p>
        </p:txBody>
      </p:sp>
      <p:sp>
        <p:nvSpPr>
          <p:cNvPr id="158723" name="内容占位符 2"/>
          <p:cNvSpPr>
            <a:spLocks noGrp="1"/>
          </p:cNvSpPr>
          <p:nvPr>
            <p:ph idx="1"/>
          </p:nvPr>
        </p:nvSpPr>
        <p:spPr>
          <a:xfrm>
            <a:off x="214313" y="1916832"/>
            <a:ext cx="8786812" cy="4407767"/>
          </a:xfrm>
        </p:spPr>
        <p:txBody>
          <a:bodyPr/>
          <a:lstStyle/>
          <a:p>
            <a:pPr eaLnBrk="1" hangingPunct="1"/>
            <a:r>
              <a:rPr lang="zh-CN" altLang="en-US" dirty="0"/>
              <a:t>对部分元素赋初值</a:t>
            </a:r>
            <a:endParaRPr lang="en-US" altLang="zh-CN" dirty="0"/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>
                <a:latin typeface="Courier New" pitchFamily="49" charset="0"/>
              </a:rPr>
              <a:t>a[3][4]={{1,3},{2,4},{3,5,7}};</a:t>
            </a:r>
          </a:p>
          <a:p>
            <a:pPr lvl="2" eaLnBrk="1" hangingPunct="1"/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a[0][2]a[0][3]a[1][2]a[1][3]a[2][3]</a:t>
            </a:r>
            <a:r>
              <a:rPr lang="zh-CN" altLang="en-US" sz="2200" dirty="0"/>
              <a:t>初始化为</a:t>
            </a:r>
            <a:r>
              <a:rPr lang="en-US" altLang="zh-CN" sz="2200" dirty="0">
                <a:solidFill>
                  <a:srgbClr val="C00000"/>
                </a:solidFill>
              </a:rPr>
              <a:t>0</a:t>
            </a:r>
          </a:p>
          <a:p>
            <a:pPr eaLnBrk="1" hangingPunct="1"/>
            <a:r>
              <a:rPr lang="zh-CN" altLang="en-US" dirty="0"/>
              <a:t>省略最高维的初始化</a:t>
            </a:r>
            <a:endParaRPr lang="en-US" altLang="zh-CN" dirty="0"/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altLang="zh-CN" sz="2200" b="1" dirty="0">
                <a:latin typeface="Courier New" pitchFamily="49" charset="0"/>
              </a:rPr>
              <a:t>a[][4]={</a:t>
            </a:r>
            <a:r>
              <a:rPr lang="en-US" altLang="zh-CN" sz="2200" b="1" dirty="0">
                <a:solidFill>
                  <a:srgbClr val="C00000"/>
                </a:solidFill>
                <a:latin typeface="Courier New" pitchFamily="49" charset="0"/>
              </a:rPr>
              <a:t>1,3,5,7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</a:rPr>
              <a:t>,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</a:rPr>
              <a:t>2,4,6,8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</a:rPr>
              <a:t>,3,5,7,11</a:t>
            </a:r>
            <a:r>
              <a:rPr lang="en-US" altLang="zh-CN" sz="2200" b="1" dirty="0">
                <a:latin typeface="Courier New" pitchFamily="49" charset="0"/>
              </a:rPr>
              <a:t>};</a:t>
            </a:r>
          </a:p>
          <a:p>
            <a:pPr lvl="3" eaLnBrk="1" hangingPunct="1"/>
            <a:r>
              <a:rPr lang="zh-CN" altLang="en-US" dirty="0"/>
              <a:t>最高维</a:t>
            </a:r>
            <a:r>
              <a:rPr lang="en-US" altLang="zh-CN" dirty="0"/>
              <a:t>=</a:t>
            </a:r>
            <a:r>
              <a:rPr lang="zh-CN" altLang="en-US" dirty="0"/>
              <a:t>元素数</a:t>
            </a:r>
            <a:r>
              <a:rPr lang="en-US" altLang="zh-CN" dirty="0"/>
              <a:t>/</a:t>
            </a:r>
            <a:r>
              <a:rPr lang="zh-CN" altLang="en-US" dirty="0"/>
              <a:t>低维数，即最高维为</a:t>
            </a:r>
            <a:r>
              <a:rPr lang="en-US" altLang="zh-CN" dirty="0"/>
              <a:t>12/4=3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altLang="zh-CN" sz="2200" b="1" dirty="0">
                <a:latin typeface="Courier New" pitchFamily="49" charset="0"/>
              </a:rPr>
              <a:t>a[][4]={</a:t>
            </a:r>
            <a:r>
              <a:rPr lang="en-US" altLang="zh-CN" sz="2200" b="1" dirty="0">
                <a:solidFill>
                  <a:srgbClr val="C00000"/>
                </a:solidFill>
                <a:latin typeface="Courier New" pitchFamily="49" charset="0"/>
              </a:rPr>
              <a:t>{1,3}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</a:rPr>
              <a:t>,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</a:rPr>
              <a:t>{2,4}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</a:rPr>
              <a:t>,{3,5,7}</a:t>
            </a:r>
            <a:r>
              <a:rPr lang="en-US" altLang="zh-CN" sz="2200" b="1" dirty="0">
                <a:latin typeface="Courier New" pitchFamily="49" charset="0"/>
              </a:rPr>
              <a:t>};</a:t>
            </a:r>
          </a:p>
          <a:p>
            <a:pPr lvl="3" eaLnBrk="1" hangingPunct="1"/>
            <a:r>
              <a:rPr lang="zh-CN" altLang="en-US" dirty="0"/>
              <a:t>最高维为</a:t>
            </a:r>
            <a:r>
              <a:rPr lang="en-US" altLang="zh-CN" dirty="0"/>
              <a:t>3</a:t>
            </a:r>
            <a:r>
              <a:rPr lang="zh-CN" altLang="en-US" dirty="0"/>
              <a:t>，每一维为进行显式初始化的元素自动初始化为</a:t>
            </a:r>
            <a:r>
              <a:rPr lang="en-US" altLang="zh-CN" dirty="0"/>
              <a:t>0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Courier New" pitchFamily="49" charset="0"/>
              </a:rPr>
              <a:t>“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</a:rPr>
              <a:t>=</a:t>
            </a: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</a:rPr>
              <a:t>”可以省略</a:t>
            </a:r>
            <a:endParaRPr lang="en-US" altLang="zh-CN" dirty="0">
              <a:solidFill>
                <a:srgbClr val="FF0000"/>
              </a:solidFill>
              <a:latin typeface="Courier New" pitchFamily="49" charset="0"/>
            </a:endParaRPr>
          </a:p>
          <a:p>
            <a:pPr lvl="3" eaLnBrk="1" hangingPunct="1"/>
            <a:endParaRPr lang="en-US" altLang="zh-CN" dirty="0"/>
          </a:p>
          <a:p>
            <a:pPr lvl="2" eaLnBrk="1" hangingPunct="1"/>
            <a:endParaRPr lang="en-US" altLang="zh-CN" dirty="0"/>
          </a:p>
          <a:p>
            <a:pPr lvl="2" eaLnBrk="1" hangingPunct="1">
              <a:buFontTx/>
              <a:buNone/>
            </a:pPr>
            <a:endParaRPr lang="en-US" altLang="zh-CN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二维数组说明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二维数组的存储方式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二维数组的初始化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二维数组元素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二维数组元素</a:t>
            </a:r>
          </a:p>
        </p:txBody>
      </p:sp>
      <p:sp>
        <p:nvSpPr>
          <p:cNvPr id="159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访问二维数组的元素必须同时指明每一个维度的下标值</a:t>
            </a:r>
          </a:p>
          <a:p>
            <a:pPr lvl="1" eaLnBrk="1" hangingPunct="1"/>
            <a:r>
              <a:rPr lang="zh-CN" altLang="en-US" dirty="0"/>
              <a:t>根据第一个下标得到该“行”元素的</a:t>
            </a:r>
            <a:r>
              <a:rPr lang="zh-CN" altLang="en-US" dirty="0">
                <a:solidFill>
                  <a:srgbClr val="FF0000"/>
                </a:solidFill>
              </a:rPr>
              <a:t>首地址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/>
              <a:t>根据第二个下标得到该元素对于首地址的</a:t>
            </a:r>
            <a:r>
              <a:rPr lang="zh-CN" altLang="en-US" dirty="0">
                <a:solidFill>
                  <a:srgbClr val="FF0000"/>
                </a:solidFill>
              </a:rPr>
              <a:t>偏移量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/>
              <a:t>例如，访问元素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a[1][2]</a:t>
            </a:r>
          </a:p>
          <a:p>
            <a:pPr lvl="2" eaLnBrk="1" hangingPunct="1"/>
            <a:r>
              <a:rPr lang="zh-CN" altLang="en-US" dirty="0"/>
              <a:t>找到</a:t>
            </a:r>
            <a:r>
              <a:rPr lang="en-US" altLang="zh-CN" dirty="0">
                <a:latin typeface="Courier New" pitchFamily="49" charset="0"/>
              </a:rPr>
              <a:t>a[1]</a:t>
            </a:r>
            <a:r>
              <a:rPr lang="zh-CN" altLang="en-US" dirty="0"/>
              <a:t>的首地址（即</a:t>
            </a:r>
            <a:r>
              <a:rPr lang="en-US" altLang="zh-CN" dirty="0">
                <a:latin typeface="Courier New" pitchFamily="49" charset="0"/>
              </a:rPr>
              <a:t>a[1][0]</a:t>
            </a:r>
            <a:r>
              <a:rPr lang="zh-CN" altLang="en-US" dirty="0"/>
              <a:t>的地址）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0x0012ff68</a:t>
            </a:r>
          </a:p>
          <a:p>
            <a:pPr lvl="2" eaLnBrk="1" hangingPunct="1"/>
            <a:r>
              <a:rPr lang="zh-CN" altLang="en-US" dirty="0"/>
              <a:t>根据偏移量</a:t>
            </a:r>
            <a:r>
              <a:rPr lang="en-US" altLang="zh-CN" dirty="0"/>
              <a:t>2</a:t>
            </a:r>
            <a:r>
              <a:rPr lang="zh-CN" altLang="en-US" dirty="0"/>
              <a:t>，在首地址的基础上加</a:t>
            </a:r>
            <a:r>
              <a:rPr lang="en-US" altLang="zh-CN" dirty="0"/>
              <a:t>2×4=8</a:t>
            </a:r>
            <a:r>
              <a:rPr lang="zh-CN" altLang="en-US" dirty="0"/>
              <a:t>个字节（整型字长为</a:t>
            </a:r>
            <a:r>
              <a:rPr lang="en-US" altLang="zh-CN" dirty="0"/>
              <a:t>4</a:t>
            </a:r>
            <a:r>
              <a:rPr lang="zh-CN" altLang="en-US" dirty="0"/>
              <a:t>个字节），得到</a:t>
            </a:r>
            <a:r>
              <a:rPr lang="en-US" altLang="zh-CN" dirty="0">
                <a:latin typeface="Courier New" pitchFamily="49" charset="0"/>
              </a:rPr>
              <a:t>a[1][2]</a:t>
            </a:r>
            <a:r>
              <a:rPr lang="zh-CN" altLang="en-US" dirty="0"/>
              <a:t>的地址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0x0012ff70</a:t>
            </a:r>
            <a:endParaRPr lang="zh-CN" altLang="en-US" dirty="0"/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二维数组说明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二维数组的存储方式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二维数组的初始化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二维数组元素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</a:rPr>
              <a:t>二维数组元素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可以通过二重循环访问二维数组元素</a:t>
            </a:r>
            <a:endParaRPr lang="en-US" altLang="zh-CN" dirty="0"/>
          </a:p>
          <a:p>
            <a:pPr lvl="1"/>
            <a:r>
              <a:rPr lang="zh-CN" altLang="en-US" dirty="0"/>
              <a:t>内层循环对二维数组元素进行操作</a:t>
            </a:r>
            <a:endParaRPr lang="en-US" altLang="zh-CN" dirty="0"/>
          </a:p>
          <a:p>
            <a:pPr lvl="1"/>
            <a:r>
              <a:rPr lang="zh-CN" altLang="en-US" dirty="0"/>
              <a:t>外层循环对二维数组的每一行进行操作</a:t>
            </a:r>
            <a:endParaRPr lang="en-US" altLang="zh-CN" dirty="0"/>
          </a:p>
          <a:p>
            <a:pPr lvl="1"/>
            <a:r>
              <a:rPr lang="zh-CN" altLang="en-US" dirty="0"/>
              <a:t>例如，按矩阵形式显示二维数组元素（</a:t>
            </a:r>
            <a:r>
              <a:rPr lang="en-US" altLang="zh-CN" dirty="0" err="1"/>
              <a:t>m×n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m;i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j=0;j&lt;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n;j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(6)&lt;&lt;a[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][j];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内循环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外循环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二维数组说明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二维数组的存储方式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二维数组的初始化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二维数组元素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二维数组元素</a:t>
            </a:r>
          </a:p>
        </p:txBody>
      </p:sp>
      <p:sp>
        <p:nvSpPr>
          <p:cNvPr id="160774" name="矩形 5"/>
          <p:cNvSpPr>
            <a:spLocks noChangeArrowheads="1"/>
          </p:cNvSpPr>
          <p:nvPr/>
        </p:nvSpPr>
        <p:spPr bwMode="auto">
          <a:xfrm>
            <a:off x="828675" y="1949450"/>
            <a:ext cx="7858125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marL="0" lvl="1"/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a[3][4],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=1, j=1;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说明二维数组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altLang="zh-CN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a[0][0]=123;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对第一个元素初始化</a:t>
            </a:r>
            <a:endParaRPr lang="en-US" altLang="zh-CN" sz="2400" b="1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/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&gt;&gt;a[0][1];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输入与第二个元素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a[0][1]</a:t>
            </a:r>
            <a:endParaRPr lang="en-US" altLang="zh-CN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a[2][3]=a[i-1][j-1]+2*a[i-1][j];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计算下标表达式的值访问元素，并将元素计算结果赋值给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a[2][3]*/</a:t>
            </a:r>
          </a:p>
          <a:p>
            <a:pPr marL="0" lvl="1"/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&lt;&lt;“a[2][3]=”&lt;&lt;a[2][3]&lt;&lt;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输出元素</a:t>
            </a:r>
            <a:endParaRPr lang="en-US" altLang="zh-CN" sz="2400" b="1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/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 a[0][0]&gt;a[0][1] )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元素参与关系运算</a:t>
            </a:r>
            <a:endParaRPr lang="en-US" altLang="zh-CN" sz="2400" b="1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/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&lt;&lt;"a[0][0]&gt;a[0][1]"&lt;&lt;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lvl="1"/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fa[2][3]={ {1.1, 2.2, -3.3 }, { 4.4, -5.5, 6.6 } };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说明浮点型二维数组并初始化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二维数组说明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二维数组的存储方式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二维数组的初始化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二维数组元素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712968" cy="5148634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4.33】</a:t>
            </a:r>
            <a:r>
              <a:rPr lang="zh-CN" altLang="en-US" dirty="0">
                <a:solidFill>
                  <a:srgbClr val="C00000"/>
                </a:solidFill>
                <a:latin typeface="宋体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设有4行4列的数组</a:t>
            </a:r>
            <a:r>
              <a:rPr lang="en-US" altLang="zh-CN" dirty="0">
                <a:solidFill>
                  <a:srgbClr val="C00000"/>
                </a:solidFill>
              </a:rPr>
              <a:t>a，</a:t>
            </a:r>
            <a:r>
              <a:rPr lang="zh-CN" altLang="en-US" dirty="0">
                <a:solidFill>
                  <a:srgbClr val="C00000"/>
                </a:solidFill>
              </a:rPr>
              <a:t>其元素</a:t>
            </a:r>
            <a:r>
              <a:rPr lang="en-US" altLang="zh-CN" dirty="0">
                <a:solidFill>
                  <a:srgbClr val="C00000"/>
                </a:solidFill>
              </a:rPr>
              <a:t>a[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][j]=</a:t>
            </a:r>
            <a:r>
              <a:rPr lang="en-US" altLang="zh-CN" dirty="0" err="1">
                <a:solidFill>
                  <a:srgbClr val="C00000"/>
                </a:solidFill>
              </a:rPr>
              <a:t>i+j</a:t>
            </a:r>
            <a:r>
              <a:rPr lang="en-US" altLang="zh-CN" dirty="0">
                <a:solidFill>
                  <a:srgbClr val="C00000"/>
                </a:solidFill>
              </a:rPr>
              <a:t>。</a:t>
            </a:r>
            <a:r>
              <a:rPr lang="zh-CN" altLang="en-US" dirty="0">
                <a:solidFill>
                  <a:srgbClr val="C00000"/>
                </a:solidFill>
              </a:rPr>
              <a:t>编程序，实现：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求第二行4元素之和</a:t>
            </a:r>
            <a:endParaRPr lang="en-US" altLang="zh-CN" dirty="0"/>
          </a:p>
          <a:p>
            <a:pPr lvl="1"/>
            <a:r>
              <a:rPr lang="zh-CN" altLang="en-US" dirty="0"/>
              <a:t>求第三列4元素之平均值</a:t>
            </a:r>
            <a:endParaRPr lang="en-US" altLang="zh-CN" dirty="0"/>
          </a:p>
          <a:p>
            <a:pPr lvl="1"/>
            <a:r>
              <a:rPr lang="zh-CN" altLang="en-US" dirty="0"/>
              <a:t>求最大数，最小数及主对角线4元素的平方和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程序主要步骤：</a:t>
            </a:r>
            <a:endParaRPr lang="en-US" altLang="zh-CN" dirty="0"/>
          </a:p>
          <a:p>
            <a:pPr lvl="1"/>
            <a:r>
              <a:rPr lang="zh-CN" altLang="en-US" dirty="0"/>
              <a:t>构造二维数组</a:t>
            </a:r>
            <a:endParaRPr lang="en-US" altLang="zh-CN" dirty="0"/>
          </a:p>
          <a:p>
            <a:pPr lvl="1"/>
            <a:r>
              <a:rPr lang="zh-CN" altLang="en-US" dirty="0"/>
              <a:t>按要求进行相关的计算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二维数组程序示例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多维数组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</p:spTree>
    <p:extLst>
      <p:ext uri="{BB962C8B-B14F-4D97-AF65-F5344CB8AC3E}">
        <p14:creationId xmlns:p14="http://schemas.microsoft.com/office/powerpoint/2010/main" val="25665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329613" cy="52054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a[4][4],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&lt;4;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数组赋值并显示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(j=0; j&lt;4;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	a[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][j]=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  "&lt;&lt;a[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][j];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每4个数占一行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&lt;&lt;"------ The result ------"&lt;&lt;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多维数组</a:t>
            </a:r>
          </a:p>
        </p:txBody>
      </p:sp>
    </p:spTree>
    <p:extLst>
      <p:ext uri="{BB962C8B-B14F-4D97-AF65-F5344CB8AC3E}">
        <p14:creationId xmlns:p14="http://schemas.microsoft.com/office/powerpoint/2010/main" val="235280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内容占位符 2"/>
          <p:cNvSpPr>
            <a:spLocks noGrp="1"/>
          </p:cNvSpPr>
          <p:nvPr>
            <p:ph idx="1"/>
          </p:nvPr>
        </p:nvSpPr>
        <p:spPr>
          <a:xfrm>
            <a:off x="457200" y="1178718"/>
            <a:ext cx="8229600" cy="498658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//1. 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求第二行4元素之和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//（ 第二行元素为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a[1][j] (j=0,1,2,3) ）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sum_lin2=0;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(j=0; j&lt;4;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sum_lin2+=a[1][j];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&lt;&lt;"sum_lin2="&lt;&lt;sum_lin2&lt;&lt;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//2. 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求第三列4元素之平均值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//（第三列元素为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][2] (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=0,1,2,3)）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sum_col3=0;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&lt;4;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sum_col3+=a[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][2];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&lt;&lt;"ave_col3="&lt;&lt;sum_col3/4.0&lt;&lt;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多维数组</a:t>
            </a:r>
          </a:p>
        </p:txBody>
      </p:sp>
    </p:spTree>
    <p:extLst>
      <p:ext uri="{BB962C8B-B14F-4D97-AF65-F5344CB8AC3E}">
        <p14:creationId xmlns:p14="http://schemas.microsoft.com/office/powerpoint/2010/main" val="25469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复合数据类型</a:t>
            </a:r>
          </a:p>
        </p:txBody>
      </p:sp>
      <p:sp>
        <p:nvSpPr>
          <p:cNvPr id="141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复合数据类型是在其它</a:t>
            </a:r>
            <a:r>
              <a:rPr lang="zh-CN" altLang="en-US" dirty="0">
                <a:solidFill>
                  <a:srgbClr val="00B050"/>
                </a:solidFill>
              </a:rPr>
              <a:t>已定义类型</a:t>
            </a:r>
            <a:r>
              <a:rPr lang="zh-CN" altLang="en-US" dirty="0"/>
              <a:t>的基础上定义的，而且其运算也是确定的</a:t>
            </a:r>
            <a:endParaRPr lang="en-US" altLang="zh-CN" dirty="0"/>
          </a:p>
          <a:p>
            <a:pPr eaLnBrk="1" hangingPunct="1"/>
            <a:r>
              <a:rPr lang="zh-CN" altLang="en-US" dirty="0"/>
              <a:t>复合数据类型的分类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数组类型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指针类型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引用类型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结构类型</a:t>
            </a: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C-Style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pPr lvl="1" eaLnBrk="1" hangingPunct="1"/>
            <a:r>
              <a:rPr lang="zh-CN" altLang="en-US" dirty="0"/>
              <a:t>联合类型</a:t>
            </a: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C-Style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pPr lvl="1" eaLnBrk="1" hangingPunct="1"/>
            <a:r>
              <a:rPr lang="zh-CN" altLang="en-US" dirty="0"/>
              <a:t>类类型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复合数据类型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数组类型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543925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//3. 求最大数, 最小数及主对角线4元素的平方和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max_elem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=a[0][0],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min_elem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=a[0][0],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sum_diag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=0;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先认为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a[0][0]</a:t>
            </a:r>
            <a:r>
              <a:rPr lang="zh-CN" alt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为最大数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zh-CN" alt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又为最小数</a:t>
            </a:r>
            <a:endParaRPr lang="en-US" altLang="zh-CN" sz="2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&lt;4;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(j=0; j&lt;4;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if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( a[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][j]&gt;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max_elem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max_elem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=a[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][j]; </a:t>
            </a: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if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( a[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][j]&lt;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min_elem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min_elem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=a[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][j];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if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==j ) 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sum_diag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+=a[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][j]*a[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][j];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en-US" sz="22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行列下标相等时，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altLang="zh-CN" sz="2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][j]</a:t>
            </a:r>
            <a:r>
              <a:rPr lang="zh-CN" alt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为主对角线元素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zh-CN" altLang="en-US" sz="2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max_elem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="&lt;&lt;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max_elem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min_elem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="&lt;&lt;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min_elem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&lt;&lt;"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sum_diag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="&lt;&lt;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sum_diag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zh-CN" alt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多维数组</a:t>
            </a:r>
          </a:p>
        </p:txBody>
      </p:sp>
    </p:spTree>
    <p:extLst>
      <p:ext uri="{BB962C8B-B14F-4D97-AF65-F5344CB8AC3E}">
        <p14:creationId xmlns:p14="http://schemas.microsoft.com/office/powerpoint/2010/main" val="40697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8860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4.34】</a:t>
            </a:r>
            <a:r>
              <a:rPr lang="zh-CN" altLang="en-US" dirty="0">
                <a:solidFill>
                  <a:srgbClr val="C00000"/>
                </a:solidFill>
              </a:rPr>
              <a:t>画一个四叶玫瑰线图形，图形见教材</a:t>
            </a:r>
            <a:r>
              <a:rPr lang="en-US" altLang="zh-CN" dirty="0" smtClean="0">
                <a:solidFill>
                  <a:srgbClr val="C00000"/>
                </a:solidFill>
              </a:rPr>
              <a:t>P123</a:t>
            </a:r>
            <a:r>
              <a:rPr lang="zh-CN" altLang="en-US" dirty="0" smtClean="0">
                <a:solidFill>
                  <a:srgbClr val="C00000"/>
                </a:solidFill>
              </a:rPr>
              <a:t>程序</a:t>
            </a:r>
            <a:r>
              <a:rPr lang="en-US" altLang="zh-CN" smtClean="0">
                <a:solidFill>
                  <a:srgbClr val="C00000"/>
                </a:solidFill>
              </a:rPr>
              <a:t>4.12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四叶玫瑰线图形的极坐标方程为：</a:t>
            </a:r>
            <a:endParaRPr lang="en-US" altLang="zh-CN" dirty="0"/>
          </a:p>
          <a:p>
            <a:pPr lvl="1" algn="ctr">
              <a:buNone/>
            </a:pPr>
            <a:r>
              <a:rPr lang="en-US" altLang="zh-CN" dirty="0">
                <a:solidFill>
                  <a:srgbClr val="0000FF"/>
                </a:solidFill>
              </a:rPr>
              <a:t>p = a*sin(2*angle)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angle</a:t>
            </a:r>
            <a:r>
              <a:rPr lang="zh-CN" altLang="en-US" dirty="0"/>
              <a:t>为极角，变化范围从0度到360度；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zh-CN" altLang="en-US" dirty="0"/>
              <a:t>为常数，表示所画四叶玫瑰线图形中，矩极点的最长距离；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p</a:t>
            </a:r>
            <a:r>
              <a:rPr lang="zh-CN" altLang="en-US" dirty="0"/>
              <a:t>为极径，与变化范围内的极角</a:t>
            </a:r>
            <a:r>
              <a:rPr lang="en-US" altLang="zh-CN" dirty="0">
                <a:solidFill>
                  <a:srgbClr val="0000FF"/>
                </a:solidFill>
              </a:rPr>
              <a:t>angle</a:t>
            </a:r>
            <a:r>
              <a:rPr lang="zh-CN" altLang="en-US" dirty="0"/>
              <a:t>有上述极坐标方程的关系。 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多维数组</a:t>
            </a:r>
          </a:p>
        </p:txBody>
      </p:sp>
    </p:spTree>
    <p:extLst>
      <p:ext uri="{BB962C8B-B14F-4D97-AF65-F5344CB8AC3E}">
        <p14:creationId xmlns:p14="http://schemas.microsoft.com/office/powerpoint/2010/main" val="30885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内容占位符 2"/>
          <p:cNvSpPr>
            <a:spLocks noGrp="1"/>
          </p:cNvSpPr>
          <p:nvPr>
            <p:ph idx="1"/>
          </p:nvPr>
        </p:nvSpPr>
        <p:spPr>
          <a:xfrm>
            <a:off x="318356" y="1052736"/>
            <a:ext cx="8507288" cy="544864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4.34】</a:t>
            </a:r>
            <a:r>
              <a:rPr lang="zh-CN" altLang="en-US" dirty="0"/>
              <a:t>分析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将“字符屏幕”与程序中的一个二维字符数组建立对应关系。如，本程序的</a:t>
            </a:r>
            <a:r>
              <a:rPr lang="en-US" altLang="zh-CN" dirty="0"/>
              <a:t>rose</a:t>
            </a:r>
            <a:r>
              <a:rPr lang="zh-CN" altLang="en-US" dirty="0"/>
              <a:t>数组就对应于欲显示的“字符屏幕”，其中的</a:t>
            </a:r>
            <a:r>
              <a:rPr lang="en-US" altLang="zh-CN" dirty="0"/>
              <a:t>rose[0][0]</a:t>
            </a:r>
            <a:r>
              <a:rPr lang="zh-CN" altLang="en-US" dirty="0"/>
              <a:t>表示“字符屏幕”的左上角点，而</a:t>
            </a:r>
            <a:r>
              <a:rPr lang="en-US" altLang="zh-CN" dirty="0"/>
              <a:t>rose[y][x]</a:t>
            </a:r>
            <a:r>
              <a:rPr lang="zh-CN" altLang="en-US" dirty="0"/>
              <a:t>则表示“字符屏幕”的第</a:t>
            </a:r>
            <a:r>
              <a:rPr lang="en-US" altLang="zh-CN" dirty="0"/>
              <a:t>y+1</a:t>
            </a:r>
            <a:r>
              <a:rPr lang="zh-CN" altLang="en-US" dirty="0"/>
              <a:t>行第</a:t>
            </a:r>
            <a:r>
              <a:rPr lang="en-US" altLang="zh-CN" dirty="0"/>
              <a:t>x+1</a:t>
            </a:r>
            <a:r>
              <a:rPr lang="zh-CN" altLang="en-US" dirty="0"/>
              <a:t>列的那一个点（</a:t>
            </a:r>
            <a:r>
              <a:rPr lang="en-US" altLang="zh-CN" dirty="0"/>
              <a:t>y</a:t>
            </a:r>
            <a:r>
              <a:rPr lang="zh-CN" altLang="en-US" dirty="0"/>
              <a:t>值即行号由上往下扩展, </a:t>
            </a:r>
            <a:r>
              <a:rPr lang="en-US" altLang="zh-CN" dirty="0"/>
              <a:t>x</a:t>
            </a:r>
            <a:r>
              <a:rPr lang="zh-CN" altLang="en-US" dirty="0"/>
              <a:t>值即列号由左往右扩展）。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将二维字符数组的各元素均置为“空”（对应于一个“空白字符屏幕”）。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按某种计算方法（或计算公式）算出应该在“字符屏幕”的哪些位置处“画点”（通过往对应字符数组的某些元素处置“*”符号来完成）。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将已准备好的当前字符数组显示到“字符屏幕”上（在“字符屏幕”上“画”出了所需图形）。</a:t>
            </a:r>
          </a:p>
          <a:p>
            <a:pPr lvl="1">
              <a:lnSpc>
                <a:spcPct val="90000"/>
              </a:lnSpc>
            </a:pP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多维数组</a:t>
            </a:r>
          </a:p>
        </p:txBody>
      </p:sp>
    </p:spTree>
    <p:extLst>
      <p:ext uri="{BB962C8B-B14F-4D97-AF65-F5344CB8AC3E}">
        <p14:creationId xmlns:p14="http://schemas.microsoft.com/office/powerpoint/2010/main" val="35755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04631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4.34】</a:t>
            </a:r>
            <a:r>
              <a:rPr lang="zh-CN" altLang="en-US" dirty="0"/>
              <a:t>实现方法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把360度分为足够多的若干份（本例分为128份），在每个分定的角度</a:t>
            </a:r>
            <a:r>
              <a:rPr lang="en-US" altLang="zh-CN" dirty="0"/>
              <a:t>angle</a:t>
            </a:r>
            <a:r>
              <a:rPr lang="zh-CN" altLang="en-US" dirty="0"/>
              <a:t>处，按照上述的极坐标方程，计算出每一个对应的函数值</a:t>
            </a:r>
            <a:r>
              <a:rPr lang="en-US" altLang="zh-CN" dirty="0"/>
              <a:t>p（</a:t>
            </a:r>
            <a:r>
              <a:rPr lang="zh-CN" altLang="en-US" dirty="0"/>
              <a:t>即极径），从而得到平面上的一批点；</a:t>
            </a: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将这批平面点对应到“字符屏幕”上（相应的</a:t>
            </a:r>
            <a:r>
              <a:rPr lang="en-US" altLang="zh-CN" dirty="0"/>
              <a:t>rose</a:t>
            </a:r>
            <a:r>
              <a:rPr lang="zh-CN" altLang="en-US" dirty="0"/>
              <a:t>数组中），并将每一个点用一个字符“*”来表示并显示到屏幕上（“字符屏幕”上的其他点均显示为“空”，即空格）。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多维数组</a:t>
            </a:r>
          </a:p>
        </p:txBody>
      </p:sp>
    </p:spTree>
    <p:extLst>
      <p:ext uri="{BB962C8B-B14F-4D97-AF65-F5344CB8AC3E}">
        <p14:creationId xmlns:p14="http://schemas.microsoft.com/office/powerpoint/2010/main" val="3161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76639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&lt;iostream&gt;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//use “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sin”、“cos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const int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maxY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=22;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“字符屏幕”的最大行数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int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maxX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=70;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“字符屏幕”的最大列数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double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pai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=3.14159, a=12.0;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表示所画图形中，矩极点的最长距离，设为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12</a:t>
            </a:r>
            <a:endParaRPr lang="zh-CN" altLang="en-US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aspect=2;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屏幕字符“高:宽”为2:1，生成曲线时，每点的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要乘以2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angle,p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//angle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表示极角，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表示极径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x，y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用于表示屏幕坐标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多维数组</a:t>
            </a:r>
          </a:p>
        </p:txBody>
      </p:sp>
    </p:spTree>
    <p:extLst>
      <p:ext uri="{BB962C8B-B14F-4D97-AF65-F5344CB8AC3E}">
        <p14:creationId xmlns:p14="http://schemas.microsoft.com/office/powerpoint/2010/main" val="40955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01050" cy="5029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char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rose[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maxY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maxX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];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//rose[y][x]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表示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字符屏幕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”y+1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x+1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列的那一个点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(y=0; y&lt;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maxY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y++)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设置“空白字符屏幕”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(x=0; x&lt;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maxX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x++)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		rose[y][x]=' ';	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各数组元素字符均置为空格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int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nn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=128; 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把360度分为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nn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份（所画图形由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nn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=128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个点构成）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多维数组</a:t>
            </a:r>
          </a:p>
        </p:txBody>
      </p:sp>
    </p:spTree>
    <p:extLst>
      <p:ext uri="{BB962C8B-B14F-4D97-AF65-F5344CB8AC3E}">
        <p14:creationId xmlns:p14="http://schemas.microsoft.com/office/powerpoint/2010/main" val="2826272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401050" cy="5029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nn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++){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计算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nn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=128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个屏幕点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angle =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*2*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pai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nn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将角度化为弧度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p = a*sin(2*angle);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算出极径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x =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(p*cos(angle))*aspect + 24;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  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//x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坐标值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(p*sin(angle)) + 12;	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//y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坐标值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//算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时加24，算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时加12，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//是设定(24,12)为极点位置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rose[y][x]='*';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往(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y,x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点处放置“*”符号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zh-CN" altLang="en-US" sz="2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多维数组</a:t>
            </a:r>
          </a:p>
        </p:txBody>
      </p:sp>
    </p:spTree>
    <p:extLst>
      <p:ext uri="{BB962C8B-B14F-4D97-AF65-F5344CB8AC3E}">
        <p14:creationId xmlns:p14="http://schemas.microsoft.com/office/powerpoint/2010/main" val="602456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04631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将当前字符数组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rose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中的各字符显示到屏幕上（画 图形）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zh-CN" altLang="en-US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(y=0; y&lt;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maxY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y++) {	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行号变化范围，共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maxY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行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(x=0; x&lt;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maxX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 x++)  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列号变化范围, 共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maxX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列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&lt;&lt;rose[y][x];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显示出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rose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中的各字符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    		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//main</a:t>
            </a:r>
          </a:p>
          <a:p>
            <a:pPr>
              <a:spcBef>
                <a:spcPct val="0"/>
              </a:spcBef>
            </a:pP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多维数组</a:t>
            </a:r>
          </a:p>
        </p:txBody>
      </p:sp>
    </p:spTree>
    <p:extLst>
      <p:ext uri="{BB962C8B-B14F-4D97-AF65-F5344CB8AC3E}">
        <p14:creationId xmlns:p14="http://schemas.microsoft.com/office/powerpoint/2010/main" val="443585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多维数组</a:t>
            </a:r>
          </a:p>
        </p:txBody>
      </p:sp>
      <p:sp>
        <p:nvSpPr>
          <p:cNvPr id="162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二维以上维度的数组，是多维数组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三维数组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四维数组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……</a:t>
            </a:r>
          </a:p>
          <a:p>
            <a:pPr eaLnBrk="1" hangingPunct="1"/>
            <a:r>
              <a:rPr lang="zh-CN" altLang="en-US" dirty="0"/>
              <a:t>多维数组是数组的嵌套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一维数组中嵌套一维数组构成二维数组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数组的数组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数组中的元素是数组</a:t>
            </a:r>
            <a:endParaRPr lang="en-US" altLang="zh-CN" dirty="0"/>
          </a:p>
          <a:p>
            <a:pPr eaLnBrk="1" hangingPunct="1"/>
            <a:r>
              <a:rPr lang="zh-CN" altLang="en-US" dirty="0"/>
              <a:t>常用的多维数组是二维数组</a:t>
            </a:r>
            <a:endParaRPr lang="en-US" altLang="zh-CN" dirty="0"/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二维数组程序示例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多维数组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多维数组</a:t>
            </a:r>
          </a:p>
        </p:txBody>
      </p:sp>
      <p:sp>
        <p:nvSpPr>
          <p:cNvPr id="163843" name="内容占位符 2"/>
          <p:cNvSpPr>
            <a:spLocks noGrp="1"/>
          </p:cNvSpPr>
          <p:nvPr>
            <p:ph idx="1"/>
          </p:nvPr>
        </p:nvSpPr>
        <p:spPr>
          <a:xfrm>
            <a:off x="357188" y="1844824"/>
            <a:ext cx="5900737" cy="4584551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举例：图中表示一个三维数组可定义为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ctr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a3d[6][3][4];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a3d</a:t>
            </a:r>
            <a:r>
              <a:rPr lang="zh-CN" altLang="en-US" dirty="0"/>
              <a:t>是由</a:t>
            </a:r>
            <a:r>
              <a:rPr lang="en-US" altLang="zh-CN" dirty="0"/>
              <a:t>6</a:t>
            </a:r>
            <a:r>
              <a:rPr lang="zh-CN" altLang="en-US" dirty="0"/>
              <a:t>个二维数组构成的数组，第一个二维数组用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</a:rPr>
              <a:t>a3d [0]</a:t>
            </a:r>
            <a:r>
              <a:rPr lang="en-US" altLang="zh-CN" dirty="0"/>
              <a:t> </a:t>
            </a:r>
            <a:r>
              <a:rPr lang="zh-CN" altLang="en-US" dirty="0"/>
              <a:t>表示，即立方体最上面的</a:t>
            </a:r>
            <a:r>
              <a:rPr lang="en-US" altLang="zh-CN" dirty="0"/>
              <a:t>3*4</a:t>
            </a:r>
            <a:r>
              <a:rPr lang="zh-CN" altLang="en-US" dirty="0"/>
              <a:t>大小的一片，也就是一个</a:t>
            </a:r>
            <a:r>
              <a:rPr lang="en-US" altLang="zh-CN" dirty="0"/>
              <a:t>3*4</a:t>
            </a:r>
            <a:r>
              <a:rPr lang="zh-CN" altLang="en-US" dirty="0"/>
              <a:t>的二维数组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Courier New" pitchFamily="49" charset="0"/>
              </a:rPr>
              <a:t>a3d[0][2]</a:t>
            </a:r>
            <a:r>
              <a:rPr lang="zh-CN" altLang="en-US" dirty="0"/>
              <a:t>则是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</a:rPr>
              <a:t>a3d[0]</a:t>
            </a:r>
            <a:r>
              <a:rPr lang="zh-CN" altLang="en-US" dirty="0"/>
              <a:t>的第</a:t>
            </a:r>
            <a:r>
              <a:rPr lang="en-US" altLang="zh-CN" dirty="0"/>
              <a:t>3</a:t>
            </a:r>
            <a:r>
              <a:rPr lang="zh-CN" altLang="en-US" dirty="0"/>
              <a:t>个元素，一个一维数组，立方体最上最右的一条，（阴影所示）即一个</a:t>
            </a:r>
            <a:r>
              <a:rPr lang="en-US" altLang="zh-CN" dirty="0"/>
              <a:t>4</a:t>
            </a:r>
            <a:r>
              <a:rPr lang="zh-CN" altLang="en-US" dirty="0"/>
              <a:t>元素的一维数组。</a:t>
            </a:r>
          </a:p>
        </p:txBody>
      </p:sp>
      <p:pic>
        <p:nvPicPr>
          <p:cNvPr id="16384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25" y="2071688"/>
            <a:ext cx="2881313" cy="272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二维数组程序示例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多维数组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数组类型</a:t>
            </a: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数组</a:t>
            </a:r>
            <a:r>
              <a:rPr lang="en-US" altLang="zh-CN"/>
              <a:t>(Array)</a:t>
            </a:r>
          </a:p>
          <a:p>
            <a:pPr lvl="1" eaLnBrk="1" hangingPunct="1"/>
            <a:r>
              <a:rPr lang="zh-CN" altLang="en-US">
                <a:solidFill>
                  <a:schemeClr val="hlink"/>
                </a:solidFill>
              </a:rPr>
              <a:t>数组</a:t>
            </a:r>
            <a:r>
              <a:rPr lang="zh-CN" altLang="en-US"/>
              <a:t>是</a:t>
            </a:r>
            <a:r>
              <a:rPr lang="zh-CN" altLang="en-US">
                <a:solidFill>
                  <a:schemeClr val="hlink"/>
                </a:solidFill>
              </a:rPr>
              <a:t>同类型元素</a:t>
            </a:r>
            <a:r>
              <a:rPr lang="zh-CN" altLang="en-US"/>
              <a:t>（分量）的</a:t>
            </a:r>
            <a:r>
              <a:rPr lang="zh-CN" altLang="en-US">
                <a:solidFill>
                  <a:schemeClr val="hlink"/>
                </a:solidFill>
              </a:rPr>
              <a:t>有序组合体</a:t>
            </a:r>
            <a:r>
              <a:rPr lang="zh-CN" altLang="en-US"/>
              <a:t>。元素的类型可以是</a:t>
            </a:r>
            <a:r>
              <a:rPr lang="en-US" altLang="zh-CN"/>
              <a:t>C++</a:t>
            </a:r>
            <a:r>
              <a:rPr lang="zh-CN" altLang="en-US"/>
              <a:t>语言中允许使用的任何一种数据类型（包括任何用户自定义类型）</a:t>
            </a:r>
            <a:endParaRPr lang="en-US" altLang="zh-CN"/>
          </a:p>
          <a:p>
            <a:pPr lvl="1" eaLnBrk="1" hangingPunct="1"/>
            <a:r>
              <a:rPr lang="zh-CN" altLang="en-US"/>
              <a:t>数组中的每个</a:t>
            </a:r>
            <a:r>
              <a:rPr lang="zh-CN" altLang="en-US">
                <a:solidFill>
                  <a:schemeClr val="hlink"/>
                </a:solidFill>
              </a:rPr>
              <a:t>元素</a:t>
            </a:r>
            <a:r>
              <a:rPr lang="zh-CN" altLang="en-US"/>
              <a:t>都有与其</a:t>
            </a:r>
            <a:r>
              <a:rPr lang="zh-CN" altLang="en-US">
                <a:solidFill>
                  <a:schemeClr val="hlink"/>
                </a:solidFill>
              </a:rPr>
              <a:t>对应的下标</a:t>
            </a:r>
            <a:r>
              <a:rPr lang="zh-CN" altLang="en-US"/>
              <a:t>以标明该元素在数组中的位置。对数组元素的访问通常借助于下标来进行，元素也被称为</a:t>
            </a:r>
            <a:r>
              <a:rPr lang="zh-CN" altLang="en-US">
                <a:solidFill>
                  <a:schemeClr val="hlink"/>
                </a:solidFill>
              </a:rPr>
              <a:t>下标变量</a:t>
            </a:r>
            <a:r>
              <a:rPr lang="zh-CN" altLang="en-US"/>
              <a:t>。每个数组元素（即下标变量）都可以当作单个变量来使用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复合数据类型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数组类型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200" b="1" dirty="0">
              <a:solidFill>
                <a:srgbClr val="82006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4219426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3284984"/>
            <a:ext cx="5356225" cy="2664296"/>
            <a:chOff x="1643042" y="2332651"/>
            <a:chExt cx="5356246" cy="266430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2332651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203203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207965"/>
              <a:ext cx="792165" cy="788991"/>
              <a:chOff x="854055" y="1707635"/>
              <a:chExt cx="792165" cy="788991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707635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70763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1412776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548081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27784" y="248418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27784" y="335699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5639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924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字符数组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一维字符数组与字符串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二维数组与字符串数组</a:t>
            </a:r>
          </a:p>
        </p:txBody>
      </p:sp>
      <p:sp>
        <p:nvSpPr>
          <p:cNvPr id="55" name="矩形 5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字符串处理函数</a:t>
            </a: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05" y="4173381"/>
            <a:ext cx="885840" cy="8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58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字符数组</a:t>
            </a:r>
          </a:p>
        </p:txBody>
      </p:sp>
      <p:sp>
        <p:nvSpPr>
          <p:cNvPr id="17920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651304" cy="4752528"/>
          </a:xfrm>
        </p:spPr>
        <p:txBody>
          <a:bodyPr/>
          <a:lstStyle/>
          <a:p>
            <a:pPr eaLnBrk="1" hangingPunct="1"/>
            <a:r>
              <a:rPr lang="zh-CN" altLang="en-US" dirty="0"/>
              <a:t>一维字符数组，元素全部为字符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说明字符数组</a:t>
            </a:r>
            <a:endParaRPr lang="en-US" altLang="zh-CN" dirty="0"/>
          </a:p>
          <a:p>
            <a:pPr lvl="1" algn="ctr" eaLnBrk="1" hangingPunct="1"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 eaLnBrk="1" hangingPunct="1"/>
            <a:r>
              <a:rPr lang="zh-CN" altLang="en-US" dirty="0"/>
              <a:t>初始化字符数组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字符形式</a:t>
            </a:r>
            <a:endParaRPr lang="en-US" altLang="zh-CN" dirty="0"/>
          </a:p>
          <a:p>
            <a:pPr lvl="2" eaLnBrk="1" hangingPunct="1"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</a:rPr>
              <a:t>s1[7]={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c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,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,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,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n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,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};</a:t>
            </a:r>
          </a:p>
          <a:p>
            <a:pPr lvl="2" eaLnBrk="1" hangingPunct="1"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</a:rPr>
              <a:t>s2[]={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c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,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,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,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n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,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}; 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</a:rPr>
              <a:t>数组大小为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</a:rPr>
              <a:t>5</a:t>
            </a:r>
          </a:p>
          <a:p>
            <a:pPr lvl="2" eaLnBrk="1" hangingPunct="1"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</a:rPr>
              <a:t>s3[7]={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c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,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,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,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n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,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err="1">
                <a:latin typeface="Courier New" pitchFamily="49" charset="0"/>
              </a:rPr>
              <a:t>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,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\0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</a:rPr>
              <a:t>};</a:t>
            </a:r>
          </a:p>
          <a:p>
            <a:pPr lvl="2" eaLnBrk="1" hangingPunct="1"/>
            <a:r>
              <a:rPr lang="zh-CN" altLang="en-US" dirty="0"/>
              <a:t>字符串常量形式</a:t>
            </a:r>
            <a:endParaRPr lang="en-US" altLang="zh-CN" dirty="0"/>
          </a:p>
          <a:p>
            <a:pPr lvl="2" eaLnBrk="1" hangingPunct="1"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</a:rPr>
              <a:t>s4[7]=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china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;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</a:rPr>
              <a:t>//s4[5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</a:rPr>
              <a:t>]=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</a:rPr>
              <a:t>\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</a:rPr>
              <a:t>0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altLang="zh-CN" b="1" dirty="0">
              <a:solidFill>
                <a:srgbClr val="00B050"/>
              </a:solidFill>
              <a:latin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</a:rPr>
              <a:t>s5[]=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china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;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</a:rPr>
              <a:t>数组大小为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</a:rPr>
              <a:t>6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</a:rPr>
              <a:t>，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</a:rPr>
              <a:t>s5[5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</a:rPr>
              <a:t>]=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</a:rPr>
              <a:t>\0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altLang="zh-CN" b="1" dirty="0">
              <a:solidFill>
                <a:srgbClr val="00B050"/>
              </a:solidFill>
              <a:latin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</a:rPr>
              <a:t>s6[]{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china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}; </a:t>
            </a:r>
            <a:endParaRPr lang="zh-CN" altLang="en-US" b="1" dirty="0"/>
          </a:p>
        </p:txBody>
      </p:sp>
      <p:sp>
        <p:nvSpPr>
          <p:cNvPr id="20" name="矩形 19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字符数组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一维字符数组与字符串</a:t>
            </a:r>
          </a:p>
        </p:txBody>
      </p:sp>
      <p:sp>
        <p:nvSpPr>
          <p:cNvPr id="28" name="矩形 2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二维数组与字符串数组</a:t>
            </a:r>
          </a:p>
        </p:txBody>
      </p:sp>
      <p:sp>
        <p:nvSpPr>
          <p:cNvPr id="29" name="矩形 2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字符串处理函数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一维字符数组与字符串</a:t>
            </a:r>
          </a:p>
        </p:txBody>
      </p:sp>
      <p:sp>
        <p:nvSpPr>
          <p:cNvPr id="180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字符串“类型”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C++</a:t>
            </a:r>
            <a:r>
              <a:rPr lang="zh-CN" altLang="en-US" dirty="0"/>
              <a:t>的数据类型中不包含字符串类型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字符串是非常重要的“数据类型”</a:t>
            </a:r>
            <a:endParaRPr lang="en-US" altLang="zh-CN" dirty="0"/>
          </a:p>
          <a:p>
            <a:pPr eaLnBrk="1" hangingPunct="1"/>
            <a:r>
              <a:rPr lang="en-US" altLang="zh-CN" dirty="0"/>
              <a:t>C++</a:t>
            </a:r>
            <a:r>
              <a:rPr lang="zh-CN" altLang="en-US" dirty="0"/>
              <a:t>处理字符串的方法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C00000"/>
                </a:solidFill>
              </a:rPr>
              <a:t>一维字符数组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/>
              <a:t>字符指针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标准模板库类型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string</a:t>
            </a:r>
          </a:p>
          <a:p>
            <a:pPr lvl="1" eaLnBrk="1" hangingPunct="1"/>
            <a:endParaRPr lang="zh-CN" altLang="en-US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字符数组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一维字符数组与字符串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二维数组与字符串数组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字符串处理函数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一维字符数组与字符串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zh-CN" altLang="en-US" dirty="0"/>
              <a:t>如果一维字符数组包含字符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’\0’</a:t>
            </a:r>
            <a:r>
              <a:rPr lang="zh-CN" altLang="en-US" dirty="0"/>
              <a:t>，则该字符之前的数组元素构成字符串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字符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’\0’</a:t>
            </a:r>
            <a:r>
              <a:rPr lang="zh-CN" altLang="en-US" dirty="0"/>
              <a:t>称为字符串结束符或串尾符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对一维字符数组进行初始化时，下面三种情况为字符串</a:t>
            </a:r>
            <a:endParaRPr lang="en-US" altLang="zh-CN" dirty="0"/>
          </a:p>
          <a:p>
            <a:pPr marL="914400" lvl="2" indent="0">
              <a:buNone/>
              <a:defRPr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str1[7]=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china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//str1[5]=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\0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14400" lvl="2" indent="0">
              <a:buNone/>
              <a:defRPr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str2[7]={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400" b="1" dirty="0">
                <a:latin typeface="Courier New" pitchFamily="49" charset="0"/>
              </a:rPr>
              <a:t>c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400" b="1" dirty="0">
                <a:latin typeface="Courier New" pitchFamily="49" charset="0"/>
              </a:rPr>
              <a:t>,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400" b="1" dirty="0">
                <a:latin typeface="Courier New" pitchFamily="49" charset="0"/>
              </a:rPr>
              <a:t>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400" b="1" dirty="0">
                <a:latin typeface="Courier New" pitchFamily="49" charset="0"/>
              </a:rPr>
              <a:t>,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400" b="1" dirty="0" err="1">
                <a:latin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400" b="1" dirty="0">
                <a:latin typeface="Courier New" pitchFamily="49" charset="0"/>
              </a:rPr>
              <a:t>,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400" b="1" dirty="0" err="1">
                <a:latin typeface="Courier New" pitchFamily="49" charset="0"/>
              </a:rPr>
              <a:t>n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400" b="1" dirty="0" err="1">
                <a:latin typeface="Courier New" pitchFamily="49" charset="0"/>
              </a:rPr>
              <a:t>,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400" b="1" dirty="0" err="1">
                <a:latin typeface="Courier New" pitchFamily="49" charset="0"/>
              </a:rPr>
              <a:t>a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400" b="1" dirty="0">
                <a:latin typeface="Courier New" pitchFamily="49" charset="0"/>
              </a:rPr>
              <a:t>,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400" b="1" dirty="0">
                <a:latin typeface="Courier New" pitchFamily="49" charset="0"/>
              </a:rPr>
              <a:t>\0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defRPr/>
            </a:pPr>
            <a:r>
              <a:rPr lang="zh-CN" altLang="en-US" dirty="0"/>
              <a:t>还可以采用</a:t>
            </a:r>
            <a:r>
              <a:rPr lang="zh-CN" altLang="en-US" dirty="0">
                <a:solidFill>
                  <a:srgbClr val="FF0000"/>
                </a:solidFill>
              </a:rPr>
              <a:t>整体输入</a:t>
            </a:r>
            <a:r>
              <a:rPr lang="zh-CN" altLang="en-US" dirty="0"/>
              <a:t>的方式为为字符数组整体赋值为字符串</a:t>
            </a:r>
            <a:endParaRPr lang="en-US" altLang="zh-CN" dirty="0"/>
          </a:p>
          <a:p>
            <a:pPr marL="914400" lvl="2" indent="0">
              <a:buNone/>
              <a:defRPr/>
            </a:pPr>
            <a:r>
              <a:rPr lang="en-US" altLang="zh-CN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str3[7];</a:t>
            </a:r>
          </a:p>
          <a:p>
            <a:pPr lvl="2">
              <a:buFontTx/>
              <a:buNone/>
              <a:defRPr/>
            </a:pP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2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200" b="1" dirty="0">
                <a:latin typeface="Courier New" pitchFamily="49" charset="0"/>
                <a:cs typeface="Courier New" pitchFamily="49" charset="0"/>
              </a:rPr>
              <a:t>&gt;&gt;str3;</a:t>
            </a:r>
            <a:r>
              <a:rPr lang="en-US" altLang="zh-CN" sz="2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输入完毕后自动增加字符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\0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2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endParaRPr lang="zh-CN" altLang="en-US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字符数组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一维字符数组与字符串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二维数组与字符串数组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字符串处理函数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一维字符数组与字符串</a:t>
            </a:r>
          </a:p>
        </p:txBody>
      </p:sp>
      <p:sp>
        <p:nvSpPr>
          <p:cNvPr id="182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字符串的输出</a:t>
            </a:r>
            <a:endParaRPr lang="en-US" altLang="zh-CN" dirty="0"/>
          </a:p>
          <a:p>
            <a:pPr lvl="1"/>
            <a:r>
              <a:rPr lang="zh-CN" altLang="en-US" dirty="0"/>
              <a:t>直接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循环语句输出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82278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2996952"/>
            <a:ext cx="39290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9" name="Object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4143375"/>
            <a:ext cx="3940175" cy="197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字符数组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一维字符数组与字符串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二维数组与字符串数组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字符串处理函数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一维字符数组与字符串</a:t>
            </a:r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区别</a:t>
            </a:r>
            <a:endParaRPr lang="en-US" altLang="zh-CN" dirty="0"/>
          </a:p>
          <a:p>
            <a:pPr lvl="1"/>
            <a:r>
              <a:rPr lang="zh-CN" altLang="en-US" dirty="0"/>
              <a:t>字符串可以存放在字符数组中，但该字符数组中</a:t>
            </a:r>
            <a:r>
              <a:rPr lang="zh-CN" altLang="en-US" dirty="0">
                <a:solidFill>
                  <a:srgbClr val="FF0000"/>
                </a:solidFill>
              </a:rPr>
              <a:t>必须存储一个显式的'\0'字符</a:t>
            </a:r>
            <a:r>
              <a:rPr lang="zh-CN" altLang="en-US" dirty="0"/>
              <a:t>来作为字符串的结束标记</a:t>
            </a:r>
            <a:endParaRPr lang="en-US" altLang="zh-CN" dirty="0"/>
          </a:p>
          <a:p>
            <a:pPr lvl="2"/>
            <a:r>
              <a:rPr lang="zh-CN" altLang="en-US" dirty="0"/>
              <a:t>字符数组中，</a:t>
            </a:r>
            <a:r>
              <a:rPr lang="zh-CN" altLang="en-US" dirty="0">
                <a:solidFill>
                  <a:schemeClr val="hlink"/>
                </a:solidFill>
              </a:rPr>
              <a:t> '</a:t>
            </a:r>
            <a:r>
              <a:rPr lang="en-US" altLang="zh-CN" dirty="0">
                <a:solidFill>
                  <a:schemeClr val="hlink"/>
                </a:solidFill>
              </a:rPr>
              <a:t>\0</a:t>
            </a:r>
            <a:r>
              <a:rPr lang="zh-CN" altLang="en-US" dirty="0">
                <a:solidFill>
                  <a:schemeClr val="hlink"/>
                </a:solidFill>
              </a:rPr>
              <a:t>'</a:t>
            </a:r>
            <a:r>
              <a:rPr lang="zh-CN" altLang="en-US" dirty="0"/>
              <a:t>后的字符不属于该字符串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任一个字符数组不一定都是字符串，因为并</a:t>
            </a:r>
            <a:r>
              <a:rPr lang="zh-CN" altLang="en-US" dirty="0">
                <a:solidFill>
                  <a:srgbClr val="FF0000"/>
                </a:solidFill>
              </a:rPr>
              <a:t>不要求</a:t>
            </a:r>
            <a:r>
              <a:rPr lang="zh-CN" altLang="en-US" dirty="0"/>
              <a:t>字符数组中必须存在'\0'字符!</a:t>
            </a:r>
            <a:endParaRPr lang="en-US" altLang="zh-CN" dirty="0"/>
          </a:p>
          <a:p>
            <a:pPr lvl="2"/>
            <a:r>
              <a:rPr lang="zh-CN" altLang="en-US" dirty="0"/>
              <a:t>如果字符数组中存在</a:t>
            </a:r>
            <a:r>
              <a:rPr lang="zh-CN" altLang="en-US" dirty="0">
                <a:solidFill>
                  <a:schemeClr val="hlink"/>
                </a:solidFill>
              </a:rPr>
              <a:t>'</a:t>
            </a:r>
            <a:r>
              <a:rPr lang="en-US" altLang="zh-CN" dirty="0">
                <a:solidFill>
                  <a:schemeClr val="hlink"/>
                </a:solidFill>
              </a:rPr>
              <a:t>\0</a:t>
            </a:r>
            <a:r>
              <a:rPr lang="zh-CN" altLang="en-US" dirty="0">
                <a:solidFill>
                  <a:schemeClr val="hlink"/>
                </a:solidFill>
              </a:rPr>
              <a:t>' 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chemeClr val="hlink"/>
                </a:solidFill>
              </a:rPr>
              <a:t>'</a:t>
            </a:r>
            <a:r>
              <a:rPr lang="en-US" altLang="zh-CN" dirty="0">
                <a:solidFill>
                  <a:schemeClr val="hlink"/>
                </a:solidFill>
              </a:rPr>
              <a:t>\0</a:t>
            </a:r>
            <a:r>
              <a:rPr lang="zh-CN" altLang="en-US" dirty="0">
                <a:solidFill>
                  <a:schemeClr val="hlink"/>
                </a:solidFill>
              </a:rPr>
              <a:t>'</a:t>
            </a:r>
            <a:r>
              <a:rPr lang="zh-CN" altLang="en-US" dirty="0"/>
              <a:t>及其前面的字符一起构成字符串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字符数组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一维字符数组与字符串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二维数组与字符串数组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字符串处理函数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举例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1844824"/>
            <a:ext cx="8607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carr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[5]={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'1','2','3','4','5'}; 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carr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为一般性字符数组</a:t>
            </a:r>
            <a:endParaRPr lang="zh-CN" altLang="en-US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str1[5]={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'I',' ','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c','a','n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'};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//str1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为一般性字符数组</a:t>
            </a: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str2[6]={'I',' ','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c','a','n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','\0'};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使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str2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为字符串</a:t>
            </a:r>
            <a:endParaRPr lang="zh-CN" altLang="en-US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str3[6]= "I can"; 	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//str3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为字符串</a:t>
            </a:r>
            <a:endParaRPr lang="zh-CN" altLang="en-US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&lt;&lt;"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=";</a:t>
            </a: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=0;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&lt;5;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   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只输出数组前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个元素值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  </a:t>
            </a:r>
          </a:p>
          <a:p>
            <a:pPr algn="just"/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&lt;&lt;"str1=";</a:t>
            </a: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=0;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&lt;5;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  	 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只输出数组前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个元素值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&lt;&lt;str1[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  </a:t>
            </a:r>
          </a:p>
          <a:p>
            <a:pPr algn="just"/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</a:t>
            </a:r>
          </a:p>
          <a:p>
            <a:pPr algn="just"/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&lt;&lt;"str2="&lt;&lt;str2&lt;&lt;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  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对字符串直接输出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&lt;&lt;"str3="&lt;&lt;str3&lt;&lt;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  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对字符串直接输出</a:t>
            </a:r>
            <a:endParaRPr lang="zh-CN" altLang="en-US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字符数组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一维字符数组与字符串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二维数组与字符串数组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字符串处理函数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二维字符数组</a:t>
            </a:r>
          </a:p>
        </p:txBody>
      </p:sp>
      <p:sp>
        <p:nvSpPr>
          <p:cNvPr id="161798" name="矩形 5"/>
          <p:cNvSpPr>
            <a:spLocks noChangeArrowheads="1"/>
          </p:cNvSpPr>
          <p:nvPr/>
        </p:nvSpPr>
        <p:spPr bwMode="auto">
          <a:xfrm>
            <a:off x="899592" y="1943100"/>
            <a:ext cx="7643813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arr1[3][20]={"12345", "C++ OK!", 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 I can do it!"},  arr2[10][80];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/*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说明两个字符型数组，其中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赋初值，使得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arr1[0]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、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arr1[1]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和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arr1[2]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都成为具有初值的字符串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*/</a:t>
            </a:r>
            <a:endParaRPr lang="en-US" altLang="zh-CN" sz="2400" b="1" dirty="0">
              <a:solidFill>
                <a:schemeClr val="tx2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for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=0;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&lt;3;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++)</a:t>
            </a:r>
          </a:p>
          <a:p>
            <a:pPr>
              <a:lnSpc>
                <a:spcPct val="105000"/>
              </a:lnSpc>
            </a:pP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cout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&lt;&lt;arr1[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]&lt;&lt;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endl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输出三个字符串</a:t>
            </a:r>
            <a:endParaRPr lang="en-US" altLang="zh-CN" sz="2400" b="1" dirty="0">
              <a:solidFill>
                <a:srgbClr val="00B05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输出结果为：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12345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C++ OK!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 can do it!</a:t>
            </a:r>
          </a:p>
        </p:txBody>
      </p:sp>
      <p:sp>
        <p:nvSpPr>
          <p:cNvPr id="16" name="矩形 1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字符数组</a:t>
            </a:r>
          </a:p>
        </p:txBody>
      </p:sp>
      <p:sp>
        <p:nvSpPr>
          <p:cNvPr id="21" name="矩形 20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一维字符数组与字符串</a:t>
            </a:r>
          </a:p>
        </p:txBody>
      </p:sp>
      <p:sp>
        <p:nvSpPr>
          <p:cNvPr id="22" name="矩形 2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二维数组与字符串数组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字符串处理函数</a:t>
            </a:r>
          </a:p>
        </p:txBody>
      </p:sp>
    </p:spTree>
    <p:extLst>
      <p:ext uri="{BB962C8B-B14F-4D97-AF65-F5344CB8AC3E}">
        <p14:creationId xmlns:p14="http://schemas.microsoft.com/office/powerpoint/2010/main" val="30285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字符串处理函数</a:t>
            </a:r>
          </a:p>
        </p:txBody>
      </p:sp>
      <p:sp>
        <p:nvSpPr>
          <p:cNvPr id="185347" name="内容占位符 2"/>
          <p:cNvSpPr>
            <a:spLocks noGrp="1"/>
          </p:cNvSpPr>
          <p:nvPr>
            <p:ph idx="1"/>
          </p:nvPr>
        </p:nvSpPr>
        <p:spPr>
          <a:xfrm>
            <a:off x="457200" y="1928813"/>
            <a:ext cx="8579296" cy="4500562"/>
          </a:xfrm>
        </p:spPr>
        <p:txBody>
          <a:bodyPr/>
          <a:lstStyle/>
          <a:p>
            <a:r>
              <a:rPr lang="zh-CN" altLang="en-US" dirty="0"/>
              <a:t>对字符串进行整体处理的最常用系统函数</a:t>
            </a:r>
            <a:endParaRPr lang="en-US" altLang="zh-CN" dirty="0"/>
          </a:p>
          <a:p>
            <a:pPr lvl="1"/>
            <a:r>
              <a:rPr lang="en-US" altLang="zh-CN" dirty="0" err="1" smtClean="0">
                <a:solidFill>
                  <a:srgbClr val="C00000"/>
                </a:solidFill>
              </a:rPr>
              <a:t>strlen</a:t>
            </a:r>
            <a:r>
              <a:rPr lang="en-US" altLang="zh-CN" dirty="0" smtClean="0"/>
              <a:t>——</a:t>
            </a:r>
            <a:r>
              <a:rPr lang="zh-CN" altLang="en-US" dirty="0"/>
              <a:t>求字符串长度，不包括</a:t>
            </a:r>
            <a:r>
              <a:rPr lang="en-US" altLang="zh-CN" dirty="0"/>
              <a:t>\0</a:t>
            </a:r>
          </a:p>
          <a:p>
            <a:pPr lvl="2"/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en-US" dirty="0"/>
              <a:t>的返回值为</a:t>
            </a:r>
            <a:r>
              <a:rPr lang="en-US" altLang="zh-CN" dirty="0"/>
              <a:t>3</a:t>
            </a:r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strcat_s</a:t>
            </a:r>
            <a:r>
              <a:rPr lang="en-US" altLang="zh-CN" dirty="0"/>
              <a:t> ——</a:t>
            </a:r>
            <a:r>
              <a:rPr lang="zh-CN" altLang="en-US" dirty="0"/>
              <a:t>连接字符串</a:t>
            </a:r>
            <a:endParaRPr lang="en-US" altLang="zh-CN" dirty="0"/>
          </a:p>
          <a:p>
            <a:pPr lvl="2"/>
            <a:r>
              <a:rPr lang="en-US" altLang="zh-CN" dirty="0" err="1">
                <a:latin typeface="Courier New" pitchFamily="49" charset="0"/>
              </a:rPr>
              <a:t>strcat_s</a:t>
            </a:r>
            <a:r>
              <a:rPr lang="en-US" altLang="zh-CN" dirty="0">
                <a:latin typeface="Courier New" pitchFamily="49" charset="0"/>
              </a:rPr>
              <a:t>(str1,str2)</a:t>
            </a:r>
            <a:r>
              <a:rPr lang="zh-CN" altLang="en-US" dirty="0">
                <a:latin typeface="Courier New" pitchFamily="49" charset="0"/>
              </a:rPr>
              <a:t>将字符串</a:t>
            </a:r>
            <a:r>
              <a:rPr lang="en-US" altLang="zh-CN" dirty="0">
                <a:latin typeface="Courier New" pitchFamily="49" charset="0"/>
              </a:rPr>
              <a:t>str1</a:t>
            </a:r>
            <a:r>
              <a:rPr lang="zh-CN" altLang="en-US" dirty="0">
                <a:latin typeface="Courier New" pitchFamily="49" charset="0"/>
              </a:rPr>
              <a:t>和</a:t>
            </a:r>
            <a:r>
              <a:rPr lang="en-US" altLang="zh-CN" dirty="0">
                <a:latin typeface="Courier New" pitchFamily="49" charset="0"/>
              </a:rPr>
              <a:t>str2</a:t>
            </a:r>
            <a:r>
              <a:rPr lang="zh-CN" altLang="en-US" dirty="0">
                <a:latin typeface="Courier New" pitchFamily="49" charset="0"/>
              </a:rPr>
              <a:t>连接，将连接后得到的字符串作为函数的返回值</a:t>
            </a:r>
            <a:endParaRPr lang="en-US" altLang="zh-CN" dirty="0">
              <a:latin typeface="Courier New" pitchFamily="49" charset="0"/>
            </a:endParaRPr>
          </a:p>
          <a:p>
            <a:pPr lvl="2"/>
            <a:r>
              <a:rPr lang="en-US" altLang="zh-CN" dirty="0" err="1">
                <a:latin typeface="Courier New" pitchFamily="49" charset="0"/>
              </a:rPr>
              <a:t>strcat_s</a:t>
            </a:r>
            <a:r>
              <a:rPr lang="en-US" altLang="zh-CN" dirty="0">
                <a:latin typeface="Courier New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dirty="0" err="1">
                <a:latin typeface="Courier New" pitchFamily="49" charset="0"/>
              </a:rPr>
              <a:t>abc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dirty="0">
                <a:latin typeface="Courier New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"</a:t>
            </a:r>
            <a:r>
              <a:rPr lang="en-US" altLang="zh-CN" dirty="0" err="1">
                <a:latin typeface="Courier New" pitchFamily="49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dirty="0">
                <a:latin typeface="Courier New" pitchFamily="49" charset="0"/>
              </a:rPr>
              <a:t>)</a:t>
            </a:r>
            <a:r>
              <a:rPr lang="zh-CN" altLang="en-US" dirty="0"/>
              <a:t>的返回值为</a:t>
            </a:r>
            <a:r>
              <a:rPr lang="en-US" altLang="zh-CN" dirty="0">
                <a:latin typeface="Courier New" pitchFamily="49" charset="0"/>
              </a:rPr>
              <a:t>“</a:t>
            </a:r>
            <a:r>
              <a:rPr lang="en-US" altLang="zh-CN" dirty="0" err="1">
                <a:latin typeface="Courier New" pitchFamily="49" charset="0"/>
              </a:rPr>
              <a:t>abcdef</a:t>
            </a:r>
            <a:r>
              <a:rPr lang="en-US" altLang="zh-CN" dirty="0">
                <a:latin typeface="Courier New" pitchFamily="49" charset="0"/>
              </a:rPr>
              <a:t>”</a:t>
            </a:r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strcpy_s</a:t>
            </a:r>
            <a:r>
              <a:rPr lang="en-US" altLang="zh-CN" dirty="0"/>
              <a:t> ——</a:t>
            </a:r>
            <a:r>
              <a:rPr lang="zh-CN" altLang="en-US" dirty="0"/>
              <a:t>字符串拷贝，实现字符串的赋值</a:t>
            </a:r>
            <a:endParaRPr lang="en-US" altLang="zh-CN" dirty="0"/>
          </a:p>
          <a:p>
            <a:pPr lvl="2"/>
            <a:r>
              <a:rPr lang="en-US" altLang="zh-CN" dirty="0" err="1">
                <a:latin typeface="Courier New" pitchFamily="49" charset="0"/>
              </a:rPr>
              <a:t>strcpy_s</a:t>
            </a:r>
            <a:r>
              <a:rPr lang="en-US" altLang="zh-CN" dirty="0">
                <a:latin typeface="Courier New" pitchFamily="49" charset="0"/>
              </a:rPr>
              <a:t>(str1,str2)</a:t>
            </a:r>
            <a:r>
              <a:rPr lang="zh-CN" altLang="en-US" dirty="0">
                <a:latin typeface="Courier New" pitchFamily="49" charset="0"/>
              </a:rPr>
              <a:t>将字符串</a:t>
            </a:r>
            <a:r>
              <a:rPr lang="en-US" altLang="zh-CN" dirty="0">
                <a:latin typeface="Courier New" pitchFamily="49" charset="0"/>
              </a:rPr>
              <a:t>str2</a:t>
            </a:r>
            <a:r>
              <a:rPr lang="zh-CN" altLang="en-US" dirty="0">
                <a:latin typeface="Courier New" pitchFamily="49" charset="0"/>
              </a:rPr>
              <a:t>赋值给</a:t>
            </a:r>
            <a:r>
              <a:rPr lang="en-US" altLang="zh-CN" dirty="0">
                <a:latin typeface="Courier New" pitchFamily="49" charset="0"/>
              </a:rPr>
              <a:t>str1</a:t>
            </a:r>
          </a:p>
          <a:p>
            <a:pPr lvl="2"/>
            <a:r>
              <a:rPr lang="en-US" altLang="zh-CN" dirty="0" err="1">
                <a:latin typeface="Courier New" pitchFamily="49" charset="0"/>
              </a:rPr>
              <a:t>strcpy_s</a:t>
            </a:r>
            <a:r>
              <a:rPr lang="en-US" altLang="zh-CN" dirty="0">
                <a:latin typeface="Courier New" pitchFamily="49" charset="0"/>
              </a:rPr>
              <a:t>(str1,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"</a:t>
            </a:r>
            <a:r>
              <a:rPr lang="en-US" altLang="zh-CN" dirty="0" err="1">
                <a:latin typeface="Courier New" pitchFamily="49" charset="0"/>
              </a:rPr>
              <a:t>abc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dirty="0">
                <a:latin typeface="Courier New" pitchFamily="49" charset="0"/>
              </a:rPr>
              <a:t>)</a:t>
            </a:r>
            <a:r>
              <a:rPr lang="zh-CN" altLang="en-US" dirty="0">
                <a:latin typeface="Courier New" pitchFamily="49" charset="0"/>
              </a:rPr>
              <a:t>将字符串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dirty="0" err="1">
                <a:latin typeface="Courier New" pitchFamily="49" charset="0"/>
              </a:rPr>
              <a:t>abc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zh-CN" altLang="en-US" dirty="0">
                <a:latin typeface="Courier New" pitchFamily="49" charset="0"/>
              </a:rPr>
              <a:t>赋值给字符串</a:t>
            </a:r>
            <a:r>
              <a:rPr lang="en-US" altLang="zh-CN" dirty="0">
                <a:latin typeface="Courier New" pitchFamily="49" charset="0"/>
              </a:rPr>
              <a:t>str1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字符数组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一维字符数组与字符串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二维数组与字符串数组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字符串处理函数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字符串处理函数</a:t>
            </a:r>
          </a:p>
        </p:txBody>
      </p:sp>
      <p:sp>
        <p:nvSpPr>
          <p:cNvPr id="186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对字符串进行整体处理的最常用系统函数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strcmp</a:t>
            </a:r>
            <a:r>
              <a:rPr lang="en-US" altLang="zh-CN" dirty="0"/>
              <a:t> ——</a:t>
            </a:r>
            <a:r>
              <a:rPr lang="zh-CN" altLang="en-US" dirty="0"/>
              <a:t>字符串比较</a:t>
            </a:r>
            <a:endParaRPr lang="en-US" altLang="zh-CN" dirty="0"/>
          </a:p>
          <a:p>
            <a:pPr lvl="2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(str1,str2)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str1==str2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：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str2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的相同位置的每个字符都相同，而且长度相同。函数返回值为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str1&gt;str2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比较两个字符串第一个不相同的字符，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码大于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码。函数返回值为正整数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str1&lt;str2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比较两个字符串第一个不相同的字符，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码小于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str1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的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ASCII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码。函数返回值为负整数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dirty="0"/>
              <a:t>使用这些函数时要包含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</a:rPr>
              <a:t>cstring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zh-CN" altLang="en-US" dirty="0"/>
              <a:t>头文件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字符数组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一维字符数组与字符串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二维数组与字符串数组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字符串处理函数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2348880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4221013"/>
            <a:ext cx="5356225" cy="1728267"/>
            <a:chOff x="1643042" y="3268688"/>
            <a:chExt cx="5356246" cy="1728275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68688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4203210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71862"/>
              <a:ext cx="792165" cy="788992"/>
              <a:chOff x="854055" y="2628920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628920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628924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643042" y="4207971"/>
              <a:ext cx="792165" cy="788991"/>
              <a:chOff x="854055" y="1707641"/>
              <a:chExt cx="792165" cy="788991"/>
            </a:xfrm>
          </p:grpSpPr>
          <p:sp>
            <p:nvSpPr>
              <p:cNvPr id="30" name="椭圆 29"/>
              <p:cNvSpPr>
                <a:spLocks noChangeAspect="1"/>
              </p:cNvSpPr>
              <p:nvPr/>
            </p:nvSpPr>
            <p:spPr bwMode="auto">
              <a:xfrm>
                <a:off x="857230" y="170764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707644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1412776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506572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548081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27784" y="248418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27784" y="342028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5639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9249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字符串类型</a:t>
            </a: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49" name="矩形 48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50" name="矩形 49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51" name="矩形 50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一维数组说明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一维数组的存储方式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一维数组的初始化</a:t>
            </a:r>
          </a:p>
        </p:txBody>
      </p:sp>
      <p:sp>
        <p:nvSpPr>
          <p:cNvPr id="55" name="矩形 54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一维数组元素</a:t>
            </a: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05" y="2318063"/>
            <a:ext cx="885840" cy="8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78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32859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cstring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a[20],b[20],c[40];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&lt;&lt;"Input string a: ";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&gt;&gt;a;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&lt;&lt;"The length of string a is "&lt;&lt;</a:t>
            </a:r>
            <a:r>
              <a:rPr lang="en-US" altLang="zh-CN" sz="1800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)&lt;&lt;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&lt;&lt;"Input string b: ";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&gt;&gt;b;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&lt;&lt;"The length of string b is "&lt;&lt;</a:t>
            </a:r>
            <a:r>
              <a:rPr lang="en-US" altLang="zh-CN" sz="1800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)&lt;&lt;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strcpy_s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c,a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&lt;&lt;"string c: "&lt;&lt;c&lt;&lt;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))</a:t>
            </a: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</a:t>
            </a:r>
            <a:r>
              <a:rPr lang="zh-CN" alt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zh-CN" alt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不相同，连接</a:t>
            </a:r>
            <a:r>
              <a:rPr lang="en-US" altLang="zh-CN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strcat_s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c,b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zh-CN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strcat_s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c,a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&lt;&lt;"string c: "&lt;&lt;c&lt;&lt;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字符数组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一维字符数组与字符串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二维数组与字符串数组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字符串处理函数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字符串</a:t>
            </a:r>
            <a:endParaRPr lang="en-US" altLang="zh-CN" dirty="0"/>
          </a:p>
          <a:p>
            <a:pPr lvl="1"/>
            <a:r>
              <a:rPr lang="zh-CN" altLang="en-US" dirty="0"/>
              <a:t>一维字符数组</a:t>
            </a:r>
            <a:endParaRPr lang="en-US" altLang="zh-CN" dirty="0"/>
          </a:p>
          <a:p>
            <a:pPr lvl="1"/>
            <a:r>
              <a:rPr lang="zh-CN" altLang="en-US" dirty="0"/>
              <a:t>以串尾符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r>
              <a:rPr lang="en-US" altLang="zh-CN" dirty="0"/>
              <a:t>\0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r>
              <a:rPr lang="zh-CN" altLang="en-US" dirty="0"/>
              <a:t>结束</a:t>
            </a:r>
            <a:endParaRPr lang="en-US" altLang="zh-CN" dirty="0"/>
          </a:p>
          <a:p>
            <a:pPr lvl="1"/>
            <a:r>
              <a:rPr lang="zh-CN" altLang="en-US" dirty="0"/>
              <a:t>不安全的字符串处理</a:t>
            </a:r>
            <a:endParaRPr lang="en-US" altLang="zh-CN" dirty="0"/>
          </a:p>
          <a:p>
            <a:pPr lvl="2"/>
            <a:r>
              <a:rPr lang="zh-CN" altLang="en-US" dirty="0"/>
              <a:t>串尾符可能被“破坏”</a:t>
            </a:r>
            <a:endParaRPr lang="en-US" altLang="zh-CN" dirty="0"/>
          </a:p>
          <a:p>
            <a:pPr lvl="3"/>
            <a:r>
              <a:rPr lang="zh-CN" altLang="en-US" dirty="0"/>
              <a:t>求长度</a:t>
            </a:r>
            <a:endParaRPr lang="en-US" altLang="zh-CN" dirty="0"/>
          </a:p>
          <a:p>
            <a:pPr lvl="3"/>
            <a:r>
              <a:rPr lang="zh-CN" altLang="en-US" dirty="0"/>
              <a:t>字符串连接</a:t>
            </a:r>
            <a:endParaRPr lang="en-US" altLang="zh-CN" dirty="0"/>
          </a:p>
          <a:p>
            <a:pPr lvl="3"/>
            <a:r>
              <a:rPr lang="zh-CN" altLang="en-US" dirty="0"/>
              <a:t>字符串拷贝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字符串处理函数</a:t>
            </a:r>
          </a:p>
        </p:txBody>
      </p:sp>
      <p:sp>
        <p:nvSpPr>
          <p:cNvPr id="13" name="矩形 12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■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字符数组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一维字符数组与字符串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二维数组与字符串数组</a:t>
            </a:r>
          </a:p>
        </p:txBody>
      </p:sp>
      <p:sp>
        <p:nvSpPr>
          <p:cNvPr id="20" name="矩形 1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字符串处理函数</a:t>
            </a:r>
          </a:p>
        </p:txBody>
      </p:sp>
    </p:spTree>
    <p:extLst>
      <p:ext uri="{BB962C8B-B14F-4D97-AF65-F5344CB8AC3E}">
        <p14:creationId xmlns:p14="http://schemas.microsoft.com/office/powerpoint/2010/main" val="29324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边形 38"/>
          <p:cNvSpPr/>
          <p:nvPr/>
        </p:nvSpPr>
        <p:spPr bwMode="auto">
          <a:xfrm flipH="1">
            <a:off x="2041525" y="5155530"/>
            <a:ext cx="4957763" cy="793750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Arial"/>
              <a:ea typeface="黑体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1643063" y="3284984"/>
            <a:ext cx="5356225" cy="1728192"/>
            <a:chOff x="1643042" y="2332651"/>
            <a:chExt cx="5356246" cy="1728198"/>
          </a:xfrm>
        </p:grpSpPr>
        <p:sp>
          <p:nvSpPr>
            <p:cNvPr id="14" name="五边形 13"/>
            <p:cNvSpPr/>
            <p:nvPr/>
          </p:nvSpPr>
          <p:spPr bwMode="auto">
            <a:xfrm flipH="1">
              <a:off x="2041506" y="3268683"/>
              <a:ext cx="4957782" cy="792166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16" name="五边形 15"/>
            <p:cNvSpPr/>
            <p:nvPr/>
          </p:nvSpPr>
          <p:spPr bwMode="auto">
            <a:xfrm flipH="1">
              <a:off x="2041506" y="2332651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1643042" y="3271857"/>
              <a:ext cx="792165" cy="788992"/>
              <a:chOff x="854055" y="2628915"/>
              <a:chExt cx="792165" cy="788992"/>
            </a:xfrm>
          </p:grpSpPr>
          <p:sp>
            <p:nvSpPr>
              <p:cNvPr id="27" name="椭圆 26"/>
              <p:cNvSpPr>
                <a:spLocks noChangeAspect="1"/>
              </p:cNvSpPr>
              <p:nvPr/>
            </p:nvSpPr>
            <p:spPr bwMode="auto">
              <a:xfrm>
                <a:off x="857230" y="2628915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11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628919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1641600" y="1412776"/>
            <a:ext cx="5356225" cy="2664296"/>
            <a:chOff x="1643042" y="3196754"/>
            <a:chExt cx="5356246" cy="2664308"/>
          </a:xfrm>
        </p:grpSpPr>
        <p:sp>
          <p:nvSpPr>
            <p:cNvPr id="25" name="五边形 24"/>
            <p:cNvSpPr/>
            <p:nvPr/>
          </p:nvSpPr>
          <p:spPr bwMode="auto">
            <a:xfrm flipH="1">
              <a:off x="2041506" y="3196754"/>
              <a:ext cx="4957782" cy="793753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sp>
          <p:nvSpPr>
            <p:cNvPr id="28" name="五边形 27"/>
            <p:cNvSpPr/>
            <p:nvPr/>
          </p:nvSpPr>
          <p:spPr bwMode="auto">
            <a:xfrm flipH="1">
              <a:off x="2041506" y="4132862"/>
              <a:ext cx="4957782" cy="792165"/>
            </a:xfrm>
            <a:prstGeom prst="homePlat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kern="0" dirty="0">
                <a:solidFill>
                  <a:sysClr val="window" lastClr="FFFFFF"/>
                </a:solidFill>
                <a:latin typeface="Arial"/>
                <a:ea typeface="黑体"/>
              </a:endParaRPr>
            </a:p>
          </p:txBody>
        </p:sp>
        <p:grpSp>
          <p:nvGrpSpPr>
            <p:cNvPr id="7" name="组合 19"/>
            <p:cNvGrpSpPr>
              <a:grpSpLocks/>
            </p:cNvGrpSpPr>
            <p:nvPr/>
          </p:nvGrpSpPr>
          <p:grpSpPr bwMode="auto">
            <a:xfrm>
              <a:off x="1643042" y="3218860"/>
              <a:ext cx="792165" cy="788993"/>
              <a:chOff x="854055" y="2575918"/>
              <a:chExt cx="792165" cy="788993"/>
            </a:xfrm>
          </p:grpSpPr>
          <p:sp>
            <p:nvSpPr>
              <p:cNvPr id="41" name="椭圆 40"/>
              <p:cNvSpPr>
                <a:spLocks noChangeAspect="1"/>
              </p:cNvSpPr>
              <p:nvPr/>
            </p:nvSpPr>
            <p:spPr bwMode="auto">
              <a:xfrm>
                <a:off x="857230" y="2575919"/>
                <a:ext cx="788990" cy="78899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42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2575918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组合 28"/>
            <p:cNvGrpSpPr>
              <a:grpSpLocks/>
            </p:cNvGrpSpPr>
            <p:nvPr/>
          </p:nvGrpSpPr>
          <p:grpSpPr bwMode="auto">
            <a:xfrm>
              <a:off x="1643042" y="4143380"/>
              <a:ext cx="792156" cy="788988"/>
              <a:chOff x="854055" y="1643050"/>
              <a:chExt cx="792156" cy="788988"/>
            </a:xfrm>
          </p:grpSpPr>
          <p:sp>
            <p:nvSpPr>
              <p:cNvPr id="37" name="椭圆 36"/>
              <p:cNvSpPr>
                <a:spLocks noChangeAspect="1"/>
              </p:cNvSpPr>
              <p:nvPr/>
            </p:nvSpPr>
            <p:spPr bwMode="auto">
              <a:xfrm>
                <a:off x="857230" y="1643051"/>
                <a:ext cx="788990" cy="78899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8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组合 31"/>
            <p:cNvGrpSpPr>
              <a:grpSpLocks/>
            </p:cNvGrpSpPr>
            <p:nvPr/>
          </p:nvGrpSpPr>
          <p:grpSpPr bwMode="auto">
            <a:xfrm>
              <a:off x="1643042" y="5072074"/>
              <a:ext cx="792156" cy="788988"/>
              <a:chOff x="854055" y="1643050"/>
              <a:chExt cx="792156" cy="788988"/>
            </a:xfrm>
          </p:grpSpPr>
          <p:sp>
            <p:nvSpPr>
              <p:cNvPr id="35" name="椭圆 34"/>
              <p:cNvSpPr>
                <a:spLocks noChangeAspect="1"/>
              </p:cNvSpPr>
              <p:nvPr/>
            </p:nvSpPr>
            <p:spPr bwMode="auto">
              <a:xfrm>
                <a:off x="857230" y="1643048"/>
                <a:ext cx="788990" cy="7889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6" name="图片 22" descr="NANKAI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4055" y="1643050"/>
                <a:ext cx="788987" cy="788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3" name="TextBox 42"/>
          <p:cNvSpPr txBox="1"/>
          <p:nvPr/>
        </p:nvSpPr>
        <p:spPr>
          <a:xfrm>
            <a:off x="2627784" y="1548081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27784" y="248418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27784" y="3420289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84" y="435639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</a:t>
            </a:r>
            <a:endParaRPr lang="zh-CN" alt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27784" y="529083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40" name="矩形 39">
            <a:hlinkClick r:id="rId4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52" name="矩形 51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53" name="矩形 52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54" name="矩形 53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56" name="矩形 55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05" y="5109485"/>
            <a:ext cx="885840" cy="8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58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标准模板库类型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187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不是基本数据类型，而是</a:t>
            </a:r>
            <a:r>
              <a:rPr lang="zh-CN" altLang="en-US" dirty="0">
                <a:solidFill>
                  <a:srgbClr val="FF0000"/>
                </a:solidFill>
              </a:rPr>
              <a:t>复合数据类型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C++</a:t>
            </a:r>
            <a:r>
              <a:rPr lang="zh-CN" altLang="en-US" dirty="0"/>
              <a:t>标准库中定义</a:t>
            </a:r>
            <a:endParaRPr lang="en-US" altLang="zh-CN" dirty="0"/>
          </a:p>
          <a:p>
            <a:pPr lvl="1"/>
            <a:r>
              <a:rPr lang="zh-CN" altLang="en-US" dirty="0"/>
              <a:t>可以作为数据类型使用</a:t>
            </a:r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/>
              <a:t>类型对象</a:t>
            </a:r>
            <a:endParaRPr lang="en-US" altLang="zh-CN" dirty="0"/>
          </a:p>
          <a:p>
            <a:pPr lvl="1"/>
            <a:r>
              <a:rPr lang="zh-CN" altLang="en-US" dirty="0"/>
              <a:t>可以理解为</a:t>
            </a:r>
            <a:r>
              <a:rPr lang="en-US" altLang="zh-CN" dirty="0"/>
              <a:t>string</a:t>
            </a:r>
            <a:r>
              <a:rPr lang="zh-CN" altLang="en-US" dirty="0"/>
              <a:t>类型的变量</a:t>
            </a:r>
            <a:endParaRPr lang="en-US" altLang="zh-CN" dirty="0"/>
          </a:p>
          <a:p>
            <a:pPr lvl="1"/>
            <a:r>
              <a:rPr lang="zh-CN" altLang="en-US" dirty="0"/>
              <a:t>用说明语句进行说明</a:t>
            </a:r>
            <a:endParaRPr lang="en-US" altLang="zh-CN" dirty="0"/>
          </a:p>
          <a:p>
            <a:pPr lvl="1"/>
            <a:r>
              <a:rPr lang="zh-CN" altLang="en-US" dirty="0"/>
              <a:t>用字符串字面值常量进行初始化</a:t>
            </a:r>
            <a:endParaRPr lang="en-US" altLang="zh-CN" dirty="0"/>
          </a:p>
          <a:p>
            <a:pPr lvl="1"/>
            <a:r>
              <a:rPr lang="zh-CN" altLang="en-US" dirty="0"/>
              <a:t>字符串类型的某些功能通过字符串类的成员函数实现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类型对象</a:t>
            </a:r>
          </a:p>
        </p:txBody>
      </p:sp>
      <p:sp>
        <p:nvSpPr>
          <p:cNvPr id="188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  <a:r>
              <a:rPr lang="en-US" altLang="zh-CN" dirty="0"/>
              <a:t>string</a:t>
            </a:r>
            <a:r>
              <a:rPr lang="zh-CN" altLang="en-US" dirty="0"/>
              <a:t>类型变量</a:t>
            </a:r>
            <a:endParaRPr lang="en-US" altLang="zh-CN" dirty="0"/>
          </a:p>
          <a:p>
            <a:pPr lvl="1" algn="ctr">
              <a:buFont typeface="Wingdings" pitchFamily="2" charset="2"/>
              <a:buNone/>
            </a:pPr>
            <a:r>
              <a:rPr lang="en-US" altLang="zh-CN" b="1" dirty="0">
                <a:solidFill>
                  <a:srgbClr val="009999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dirty="0"/>
              <a:t>string</a:t>
            </a:r>
            <a:r>
              <a:rPr lang="zh-CN" altLang="en-US" dirty="0"/>
              <a:t>变量的初始化</a:t>
            </a:r>
            <a:endParaRPr lang="en-US" altLang="zh-CN" dirty="0"/>
          </a:p>
          <a:p>
            <a:pPr lvl="1" algn="ctr">
              <a:buNone/>
            </a:pPr>
            <a:r>
              <a:rPr lang="en-US" altLang="zh-CN" b="1" dirty="0">
                <a:solidFill>
                  <a:srgbClr val="009999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="hello";</a:t>
            </a:r>
          </a:p>
          <a:p>
            <a:pPr lvl="1"/>
            <a:r>
              <a:rPr lang="zh-CN" altLang="en-US" dirty="0"/>
              <a:t>字符串变量</a:t>
            </a:r>
            <a:r>
              <a:rPr lang="zh-CN" altLang="en-US" dirty="0">
                <a:solidFill>
                  <a:srgbClr val="C00000"/>
                </a:solidFill>
              </a:rPr>
              <a:t>不包含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r>
              <a:rPr lang="en-US" altLang="zh-CN" dirty="0"/>
              <a:t>\0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altLang="zh-CN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[10]="hello";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009999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zh-CN" altLang="en-US" dirty="0"/>
              <a:t>字符串变量</a:t>
            </a:r>
            <a:r>
              <a:rPr lang="en-US" altLang="zh-CN" dirty="0" err="1"/>
              <a:t>str</a:t>
            </a:r>
            <a:r>
              <a:rPr lang="zh-CN" altLang="en-US" dirty="0"/>
              <a:t>中不包括字符数组</a:t>
            </a:r>
            <a:r>
              <a:rPr lang="en-US" altLang="zh-CN" dirty="0" err="1"/>
              <a:t>astr</a:t>
            </a:r>
            <a:r>
              <a:rPr lang="zh-CN" altLang="en-US" dirty="0"/>
              <a:t>中的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r>
              <a:rPr lang="en-US" altLang="zh-CN" dirty="0"/>
              <a:t>\0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endParaRPr lang="en-US" altLang="zh-CN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类型对象</a:t>
            </a:r>
          </a:p>
        </p:txBody>
      </p:sp>
      <p:sp>
        <p:nvSpPr>
          <p:cNvPr id="189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访问字符串中的字符</a:t>
            </a:r>
            <a:endParaRPr lang="en-US" altLang="zh-CN" dirty="0"/>
          </a:p>
          <a:p>
            <a:pPr lvl="1"/>
            <a:r>
              <a:rPr lang="zh-CN" altLang="en-US" dirty="0"/>
              <a:t>字符数组下标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b="1" dirty="0">
                <a:solidFill>
                  <a:srgbClr val="009999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word ="Then";</a:t>
            </a:r>
          </a:p>
          <a:p>
            <a:pPr lvl="1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word[2] =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zh-CN" altLang="en-US" dirty="0"/>
              <a:t>字符串变量的值变为：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Than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</a:t>
            </a:r>
            <a:endParaRPr lang="en-US" altLang="zh-CN" dirty="0"/>
          </a:p>
          <a:p>
            <a:r>
              <a:rPr lang="zh-CN" altLang="en-US" dirty="0"/>
              <a:t>输入输出</a:t>
            </a:r>
            <a:endParaRPr lang="en-US" altLang="zh-CN" dirty="0"/>
          </a:p>
          <a:p>
            <a:pPr marL="514350" lvl="1" indent="0">
              <a:buNone/>
            </a:pPr>
            <a:r>
              <a:rPr lang="en-US" altLang="zh-CN" b="1" dirty="0" err="1">
                <a:latin typeface="Courier New" pitchFamily="49" charset="0"/>
              </a:rPr>
              <a:t>cin</a:t>
            </a:r>
            <a:r>
              <a:rPr lang="en-US" altLang="zh-CN" b="1" dirty="0">
                <a:latin typeface="Courier New" pitchFamily="49" charset="0"/>
              </a:rPr>
              <a:t>&gt;&gt;word;</a:t>
            </a:r>
          </a:p>
          <a:p>
            <a:pPr marL="514350" lvl="1" indent="0">
              <a:buNone/>
            </a:pPr>
            <a:r>
              <a:rPr lang="en-US" altLang="zh-CN" b="1" dirty="0" err="1">
                <a:latin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</a:rPr>
              <a:t>&lt;&lt;word;</a:t>
            </a:r>
          </a:p>
          <a:p>
            <a:pPr lvl="1"/>
            <a:endParaRPr lang="en-US" altLang="zh-CN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计算字符串长度</a:t>
            </a:r>
          </a:p>
        </p:txBody>
      </p:sp>
      <p:sp>
        <p:nvSpPr>
          <p:cNvPr id="190467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543925" cy="4479776"/>
          </a:xfrm>
        </p:spPr>
        <p:txBody>
          <a:bodyPr/>
          <a:lstStyle/>
          <a:p>
            <a:r>
              <a:rPr lang="zh-CN" altLang="en-US" dirty="0"/>
              <a:t>计算长度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string</a:t>
            </a:r>
            <a:r>
              <a:rPr lang="zh-CN" altLang="en-US" dirty="0"/>
              <a:t>类的成员函数</a:t>
            </a:r>
            <a:r>
              <a:rPr lang="en-US" altLang="zh-CN" dirty="0"/>
              <a:t>length()</a:t>
            </a:r>
          </a:p>
          <a:p>
            <a:pPr lvl="1"/>
            <a:r>
              <a:rPr lang="zh-CN" altLang="en-US" dirty="0"/>
              <a:t>例如：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word.length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//.</a:t>
            </a:r>
            <a:r>
              <a:rPr lang="zh-CN" alt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是成员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调用符</a:t>
            </a:r>
            <a:endParaRPr lang="en-US" altLang="zh-CN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</a:t>
            </a:r>
            <a:endParaRPr lang="en-US" altLang="zh-CN" dirty="0"/>
          </a:p>
          <a:p>
            <a:pPr lvl="1"/>
            <a:r>
              <a:rPr lang="zh-CN" altLang="en-US" dirty="0"/>
              <a:t>重载算术运算符“</a:t>
            </a:r>
            <a:r>
              <a:rPr lang="en-US" altLang="zh-CN" dirty="0"/>
              <a:t>+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b="1" dirty="0">
                <a:solidFill>
                  <a:srgbClr val="009999"/>
                </a:solidFill>
                <a:latin typeface="Courier New" pitchFamily="49" charset="0"/>
              </a:rPr>
              <a:t>string</a:t>
            </a:r>
            <a:r>
              <a:rPr lang="en-US" altLang="zh-CN" b="1" dirty="0">
                <a:latin typeface="Courier New" pitchFamily="49" charset="0"/>
              </a:rPr>
              <a:t> word1 =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hello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CN" b="1" dirty="0">
                <a:solidFill>
                  <a:srgbClr val="009999"/>
                </a:solidFill>
                <a:latin typeface="Courier New" pitchFamily="49" charset="0"/>
              </a:rPr>
              <a:t>string</a:t>
            </a:r>
            <a:r>
              <a:rPr lang="en-US" altLang="zh-CN" b="1" dirty="0">
                <a:latin typeface="Courier New" pitchFamily="49" charset="0"/>
              </a:rPr>
              <a:t> word2 =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C++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CN" b="1" dirty="0">
                <a:solidFill>
                  <a:srgbClr val="009999"/>
                </a:solidFill>
                <a:latin typeface="Courier New" pitchFamily="49" charset="0"/>
              </a:rPr>
              <a:t>string</a:t>
            </a:r>
            <a:r>
              <a:rPr lang="en-US" altLang="zh-CN" b="1" dirty="0">
                <a:latin typeface="Courier New" pitchFamily="49" charset="0"/>
              </a:rPr>
              <a:t> word3 = word1 +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 " </a:t>
            </a:r>
            <a:r>
              <a:rPr lang="en-US" altLang="zh-CN" b="1" dirty="0">
                <a:latin typeface="Courier New" pitchFamily="49" charset="0"/>
              </a:rPr>
              <a:t>+ word2;</a:t>
            </a:r>
          </a:p>
          <a:p>
            <a:pPr lvl="1">
              <a:buFontTx/>
              <a:buNone/>
            </a:pPr>
            <a:r>
              <a:rPr lang="en-US" altLang="zh-CN" b="1" dirty="0" err="1">
                <a:latin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</a:rPr>
              <a:t>&lt;&lt;word3&lt;&lt;</a:t>
            </a:r>
            <a:r>
              <a:rPr lang="en-US" altLang="zh-CN" b="1" dirty="0" err="1">
                <a:latin typeface="Courier New" pitchFamily="49" charset="0"/>
              </a:rPr>
              <a:t>endl</a:t>
            </a:r>
            <a:r>
              <a:rPr lang="en-US" altLang="zh-CN" b="1" dirty="0">
                <a:latin typeface="Courier New" pitchFamily="49" charset="0"/>
              </a:rPr>
              <a:t>;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</a:rPr>
              <a:t>//word3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</a:rPr>
              <a:t>为：</a:t>
            </a: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</a:rPr>
              <a:t>hello C++</a:t>
            </a:r>
            <a:r>
              <a:rPr lang="en-US" altLang="zh-CN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altLang="zh-CN" b="1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字符串连接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  <p:extLst>
      <p:ext uri="{BB962C8B-B14F-4D97-AF65-F5344CB8AC3E}">
        <p14:creationId xmlns:p14="http://schemas.microsoft.com/office/powerpoint/2010/main" val="27894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字符串连接</a:t>
            </a:r>
          </a:p>
        </p:txBody>
      </p:sp>
      <p:sp>
        <p:nvSpPr>
          <p:cNvPr id="191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连接字符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sz="2000" b="1" dirty="0">
                <a:solidFill>
                  <a:srgbClr val="009999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word1 =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CN" sz="2000" b="1" dirty="0">
                <a:solidFill>
                  <a:srgbClr val="009999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word2 = word1+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&lt;&lt;word2&lt;&lt;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hello!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word2 += 65;</a:t>
            </a:r>
          </a:p>
          <a:p>
            <a:pPr lvl="1">
              <a:buFontTx/>
              <a:buNone/>
            </a:pP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&lt;&lt;word2&lt;&lt;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zh-CN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</a:t>
            </a:r>
            <a:r>
              <a:rPr lang="en-US" altLang="zh-CN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hello!A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dirty="0"/>
              <a:t>连接数字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pai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= 3.1416;</a:t>
            </a:r>
          </a:p>
          <a:p>
            <a:pPr lvl="1">
              <a:buFontTx/>
              <a:buNone/>
            </a:pPr>
            <a:r>
              <a:rPr lang="en-US" altLang="zh-CN" sz="2000" b="1" dirty="0">
                <a:solidFill>
                  <a:srgbClr val="009999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word1 =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CN" sz="2000" b="1" dirty="0">
                <a:solidFill>
                  <a:srgbClr val="009999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word2 = word1 +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to_string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pai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&lt;&lt;word2&lt;&lt;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输出</a:t>
            </a:r>
            <a:r>
              <a:rPr lang="en-US" altLang="zh-CN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hello3.141600</a:t>
            </a:r>
          </a:p>
          <a:p>
            <a:endParaRPr lang="en-US" altLang="zh-CN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  <p:extLst>
      <p:ext uri="{BB962C8B-B14F-4D97-AF65-F5344CB8AC3E}">
        <p14:creationId xmlns:p14="http://schemas.microsoft.com/office/powerpoint/2010/main" val="33302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字符串拷贝</a:t>
            </a:r>
          </a:p>
        </p:txBody>
      </p:sp>
      <p:sp>
        <p:nvSpPr>
          <p:cNvPr id="191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赋值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b="1" dirty="0">
                <a:solidFill>
                  <a:srgbClr val="009999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word1 =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CN" b="1" dirty="0">
                <a:solidFill>
                  <a:srgbClr val="009999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word2 = word1;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word1</a:t>
            </a:r>
            <a:r>
              <a:rPr lang="zh-CN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值赋给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word2</a:t>
            </a:r>
          </a:p>
          <a:p>
            <a:r>
              <a:rPr lang="zh-CN" altLang="en-US" dirty="0"/>
              <a:t>复合赋值</a:t>
            </a:r>
            <a:r>
              <a:rPr lang="en-US" altLang="zh-CN" dirty="0"/>
              <a:t>+=</a:t>
            </a:r>
          </a:p>
          <a:p>
            <a:pPr lvl="1"/>
            <a:r>
              <a:rPr lang="zh-CN" altLang="en-US" dirty="0"/>
              <a:t>类似于算术运算中的</a:t>
            </a:r>
            <a:r>
              <a:rPr lang="en-US" altLang="zh-CN" dirty="0"/>
              <a:t>+=</a:t>
            </a:r>
          </a:p>
          <a:p>
            <a:pPr marL="914400" lvl="2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word1 += word2;</a:t>
            </a:r>
          </a:p>
          <a:p>
            <a:pPr marL="914400" lvl="2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word1&lt;&lt;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输出结果为：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hellohello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  <p:extLst>
      <p:ext uri="{BB962C8B-B14F-4D97-AF65-F5344CB8AC3E}">
        <p14:creationId xmlns:p14="http://schemas.microsoft.com/office/powerpoint/2010/main" val="16386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143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具有一个下标的数组叫做</a:t>
            </a:r>
            <a:r>
              <a:rPr lang="zh-CN" altLang="en-US" dirty="0">
                <a:solidFill>
                  <a:srgbClr val="FF0000"/>
                </a:solidFill>
              </a:rPr>
              <a:t>一维数组</a:t>
            </a:r>
            <a:r>
              <a:rPr lang="zh-CN" altLang="en-US" dirty="0"/>
              <a:t>，它是由</a:t>
            </a:r>
            <a:r>
              <a:rPr lang="en-US" altLang="zh-CN" dirty="0"/>
              <a:t>n</a:t>
            </a:r>
            <a:r>
              <a:rPr lang="zh-CN" altLang="en-US" dirty="0"/>
              <a:t>个同一类型数据组成的一维序列</a:t>
            </a:r>
            <a:endParaRPr lang="en-US" altLang="zh-CN" dirty="0"/>
          </a:p>
          <a:p>
            <a:pPr eaLnBrk="1" hangingPunct="1"/>
            <a:r>
              <a:rPr lang="zh-CN" altLang="en-US" dirty="0"/>
              <a:t>说明一维数组的格式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&lt;类型名&gt; &lt;数组名&gt; [ &lt;元素数&gt; ] = { &lt;初值表&gt; }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&lt;</a:t>
            </a:r>
            <a:r>
              <a:rPr lang="zh-CN" altLang="en-US" dirty="0"/>
              <a:t>类型名</a:t>
            </a:r>
            <a:r>
              <a:rPr lang="en-US" altLang="zh-CN" dirty="0"/>
              <a:t>&gt;</a:t>
            </a:r>
            <a:r>
              <a:rPr lang="zh-CN" altLang="en-US" dirty="0"/>
              <a:t>指出数组元素的类型，也称为数组类型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&lt;</a:t>
            </a:r>
            <a:r>
              <a:rPr lang="zh-CN" altLang="en-US" dirty="0"/>
              <a:t>数组名</a:t>
            </a:r>
            <a:r>
              <a:rPr lang="en-US" altLang="zh-CN" dirty="0"/>
              <a:t>&gt;</a:t>
            </a:r>
            <a:r>
              <a:rPr lang="zh-CN" altLang="en-US" dirty="0"/>
              <a:t>是一个标识符，是为数组起的名字，该名字还代表数组首元素的地址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&lt;</a:t>
            </a:r>
            <a:r>
              <a:rPr lang="zh-CN" altLang="en-US" dirty="0"/>
              <a:t>元素数</a:t>
            </a:r>
            <a:r>
              <a:rPr lang="en-US" altLang="zh-CN" dirty="0"/>
              <a:t>&gt;</a:t>
            </a:r>
            <a:r>
              <a:rPr lang="zh-CN" altLang="en-US" dirty="0"/>
              <a:t>指定数组的大小，它必须是一个整数或一个整型的常量表达式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&lt;</a:t>
            </a:r>
            <a:r>
              <a:rPr lang="zh-CN" altLang="en-US" dirty="0"/>
              <a:t>初值表</a:t>
            </a:r>
            <a:r>
              <a:rPr lang="en-US" altLang="zh-CN" dirty="0"/>
              <a:t>&gt;</a:t>
            </a:r>
            <a:r>
              <a:rPr lang="zh-CN" altLang="en-US" dirty="0"/>
              <a:t>部分可有可无，若有的话，用于为数组元素置初值</a:t>
            </a:r>
            <a:r>
              <a:rPr lang="en-US" altLang="zh-CN" dirty="0"/>
              <a:t>,</a:t>
            </a:r>
            <a:r>
              <a:rPr lang="zh-CN" altLang="en-US" dirty="0"/>
              <a:t>由一批以逗号分割的常量值所构成</a:t>
            </a:r>
          </a:p>
        </p:txBody>
      </p:sp>
      <p:sp>
        <p:nvSpPr>
          <p:cNvPr id="12" name="矩形 11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15" name="矩形 14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一维数组说明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一维数组的存储方式</a:t>
            </a: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一维数组的初始化</a:t>
            </a:r>
          </a:p>
        </p:txBody>
      </p:sp>
      <p:sp>
        <p:nvSpPr>
          <p:cNvPr id="19" name="矩形 1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字符串比较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1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重载关系运算符：</a:t>
            </a:r>
            <a:r>
              <a:rPr lang="en-US" altLang="zh-CN" dirty="0"/>
              <a:t>==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!=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endParaRPr lang="en-US" altLang="zh-CN" dirty="0"/>
          </a:p>
          <a:p>
            <a:pPr lvl="1"/>
            <a:r>
              <a:rPr lang="zh-CN" altLang="en-US" dirty="0"/>
              <a:t>各种关系的含义如前文所述（见</a:t>
            </a:r>
            <a:r>
              <a:rPr lang="en-US" altLang="zh-CN" dirty="0" err="1"/>
              <a:t>strcmp</a:t>
            </a:r>
            <a:r>
              <a:rPr lang="zh-CN" altLang="en-US" dirty="0"/>
              <a:t>函数）</a:t>
            </a:r>
            <a:endParaRPr lang="en-US" altLang="zh-CN" dirty="0"/>
          </a:p>
          <a:p>
            <a:pPr lvl="2"/>
            <a:r>
              <a:rPr lang="zh-CN" altLang="en-US" dirty="0"/>
              <a:t>注意：当两个字符串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  <a:r>
              <a:rPr lang="zh-CN" altLang="en-US" dirty="0"/>
              <a:t>相等时，函数调用表达式</a:t>
            </a:r>
            <a:r>
              <a:rPr lang="en-US" altLang="zh-CN" dirty="0" err="1"/>
              <a:t>strcmp</a:t>
            </a:r>
            <a:r>
              <a:rPr lang="en-US" altLang="zh-CN" dirty="0"/>
              <a:t>(s1,s2)</a:t>
            </a:r>
            <a:r>
              <a:rPr lang="zh-CN" altLang="en-US" dirty="0" smtClean="0"/>
              <a:t>的值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，而关系表达式</a:t>
            </a:r>
            <a:r>
              <a:rPr lang="en-US" altLang="zh-CN" dirty="0"/>
              <a:t>s1==s2</a:t>
            </a:r>
            <a:r>
              <a:rPr lang="zh-CN" altLang="en-US" dirty="0"/>
              <a:t>的值为</a:t>
            </a:r>
            <a:r>
              <a:rPr lang="en-US" altLang="zh-CN" dirty="0"/>
              <a:t>true</a:t>
            </a:r>
          </a:p>
          <a:p>
            <a:pPr lvl="1"/>
            <a:r>
              <a:rPr lang="zh-CN" altLang="en-US" dirty="0"/>
              <a:t>构造关于字符串的关系表达式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compare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比较结果与</a:t>
            </a:r>
            <a:r>
              <a:rPr lang="en-US" altLang="zh-CN" dirty="0" err="1"/>
              <a:t>strcmp</a:t>
            </a:r>
            <a:r>
              <a:rPr lang="zh-CN" altLang="en-US" dirty="0"/>
              <a:t>一致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s1.compare(s2)</a:t>
            </a:r>
          </a:p>
          <a:p>
            <a:pPr lvl="2"/>
            <a:r>
              <a:rPr lang="zh-CN" altLang="en-US" dirty="0"/>
              <a:t>相等则返回</a:t>
            </a:r>
            <a:r>
              <a:rPr lang="en-US" altLang="zh-CN" dirty="0"/>
              <a:t>0</a:t>
            </a:r>
          </a:p>
          <a:p>
            <a:pPr lvl="2"/>
            <a:r>
              <a:rPr lang="en-US" altLang="zh-CN" dirty="0"/>
              <a:t>s1&gt;s2</a:t>
            </a:r>
            <a:r>
              <a:rPr lang="zh-CN" altLang="en-US" dirty="0"/>
              <a:t>则返回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s1&lt;s2</a:t>
            </a:r>
            <a:r>
              <a:rPr lang="zh-CN" altLang="en-US" dirty="0"/>
              <a:t>返回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substr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两个参数</a:t>
            </a:r>
            <a:endParaRPr lang="en-US" altLang="zh-CN" dirty="0"/>
          </a:p>
          <a:p>
            <a:pPr lvl="2"/>
            <a:r>
              <a:rPr lang="zh-CN" altLang="en-US" dirty="0"/>
              <a:t>指定子字符串开始的位置</a:t>
            </a:r>
            <a:endParaRPr lang="en-US" altLang="zh-CN" dirty="0"/>
          </a:p>
          <a:p>
            <a:pPr lvl="3"/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开始算</a:t>
            </a:r>
            <a:endParaRPr lang="en-US" altLang="zh-CN" dirty="0"/>
          </a:p>
          <a:p>
            <a:pPr lvl="2"/>
            <a:r>
              <a:rPr lang="zh-CN" altLang="en-US" dirty="0"/>
              <a:t>指定子字符串中的字符个数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b="1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higher the fewer.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CN" sz="2000" b="1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subs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s.substr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(4,6);</a:t>
            </a:r>
          </a:p>
          <a:p>
            <a:pPr marL="457200" lvl="1" indent="0"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&lt;&lt;subs&lt;&lt;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输出结果：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higher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访问子字符串</a:t>
            </a:r>
            <a:endParaRPr lang="en-US" altLang="zh-CN" dirty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  <p:extLst>
      <p:ext uri="{BB962C8B-B14F-4D97-AF65-F5344CB8AC3E}">
        <p14:creationId xmlns:p14="http://schemas.microsoft.com/office/powerpoint/2010/main" val="22100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find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参数：要搜索的子字符串、字符</a:t>
            </a:r>
            <a:endParaRPr lang="en-US" altLang="zh-CN" dirty="0"/>
          </a:p>
          <a:p>
            <a:pPr lvl="1"/>
            <a:r>
              <a:rPr lang="zh-CN" altLang="en-US" dirty="0"/>
              <a:t>返回值：子字符串开始的位置（索引值，从</a:t>
            </a:r>
            <a:r>
              <a:rPr lang="en-US" altLang="zh-CN" dirty="0"/>
              <a:t>0</a:t>
            </a:r>
            <a:r>
              <a:rPr lang="zh-CN" altLang="en-US" dirty="0"/>
              <a:t>开始）</a:t>
            </a:r>
            <a:endParaRPr lang="en-US" altLang="zh-CN" dirty="0"/>
          </a:p>
          <a:p>
            <a:r>
              <a:rPr lang="en-US" altLang="zh-CN" sz="2000" b="1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"Manners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maketh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man";</a:t>
            </a:r>
          </a:p>
          <a:p>
            <a:r>
              <a:rPr lang="en-US" altLang="zh-CN" sz="2000" b="1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"man";</a:t>
            </a:r>
          </a:p>
          <a:p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str.find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str.find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("Ma")&lt;&lt;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str.find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('k')&lt;&lt;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str.find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('x')&lt;&lt;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字符串搜索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4168" y="3933056"/>
            <a:ext cx="2376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输出结果：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15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10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4294967295</a:t>
            </a:r>
          </a:p>
        </p:txBody>
      </p:sp>
      <p:sp>
        <p:nvSpPr>
          <p:cNvPr id="6" name="矩形 5"/>
          <p:cNvSpPr/>
          <p:nvPr/>
        </p:nvSpPr>
        <p:spPr>
          <a:xfrm>
            <a:off x="6084168" y="5157192"/>
            <a:ext cx="194421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  <p:extLst>
      <p:ext uri="{BB962C8B-B14F-4D97-AF65-F5344CB8AC3E}">
        <p14:creationId xmlns:p14="http://schemas.microsoft.com/office/powerpoint/2010/main" val="167711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swap</a:t>
            </a:r>
            <a:r>
              <a:rPr lang="zh-CN" altLang="en-US" dirty="0"/>
              <a:t>：交换字符串</a:t>
            </a:r>
            <a:endParaRPr lang="en-US" altLang="zh-CN" dirty="0"/>
          </a:p>
          <a:p>
            <a:r>
              <a:rPr lang="en-US" altLang="zh-CN" dirty="0" err="1"/>
              <a:t>rfind</a:t>
            </a:r>
            <a:r>
              <a:rPr lang="zh-CN" altLang="en-US" dirty="0"/>
              <a:t>：逆向搜索字符串</a:t>
            </a:r>
            <a:endParaRPr lang="en-US" altLang="zh-CN" dirty="0"/>
          </a:p>
          <a:p>
            <a:r>
              <a:rPr lang="en-US" altLang="zh-CN" dirty="0"/>
              <a:t>insert</a:t>
            </a:r>
            <a:r>
              <a:rPr lang="zh-CN" altLang="en-US" dirty="0"/>
              <a:t>：插入字符串</a:t>
            </a:r>
          </a:p>
          <a:p>
            <a:r>
              <a:rPr lang="en-US" altLang="zh-CN" dirty="0"/>
              <a:t>erase</a:t>
            </a:r>
            <a:r>
              <a:rPr lang="zh-CN" altLang="en-US" dirty="0"/>
              <a:t>：删除字符串</a:t>
            </a:r>
            <a:endParaRPr lang="en-US" altLang="zh-CN" dirty="0"/>
          </a:p>
          <a:p>
            <a:r>
              <a:rPr lang="en-US" altLang="zh-CN" dirty="0"/>
              <a:t>replace</a:t>
            </a:r>
            <a:r>
              <a:rPr lang="zh-CN" altLang="en-US" dirty="0"/>
              <a:t>：替换字符串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类型对象的其它操作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  <p:extLst>
      <p:ext uri="{BB962C8B-B14F-4D97-AF65-F5344CB8AC3E}">
        <p14:creationId xmlns:p14="http://schemas.microsoft.com/office/powerpoint/2010/main" val="20213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类型对象数组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2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  <a:endParaRPr lang="en-US" altLang="zh-CN" dirty="0"/>
          </a:p>
          <a:p>
            <a:pPr marL="457200" lvl="1" indent="0" algn="just">
              <a:buNone/>
            </a:pPr>
            <a:r>
              <a:rPr lang="en-US" altLang="zh-CN" b="1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r>
              <a:rPr lang="zh-CN" altLang="en-US" dirty="0"/>
              <a:t>初始化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b="1" dirty="0">
                <a:solidFill>
                  <a:srgbClr val="009999"/>
                </a:solidFill>
                <a:latin typeface="Courier New" pitchFamily="49" charset="0"/>
              </a:rPr>
              <a:t>string</a:t>
            </a:r>
            <a:r>
              <a:rPr lang="en-US" altLang="zh-CN" sz="2000" b="1" dirty="0">
                <a:latin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</a:rPr>
              <a:t>str</a:t>
            </a:r>
            <a:r>
              <a:rPr lang="en-US" altLang="zh-CN" sz="2000" b="1" dirty="0">
                <a:latin typeface="Courier New" pitchFamily="49" charset="0"/>
              </a:rPr>
              <a:t>[10]={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000" b="1" dirty="0" err="1">
                <a:latin typeface="Courier New" pitchFamily="49" charset="0"/>
              </a:rPr>
              <a:t>zhao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000" b="1" dirty="0">
                <a:latin typeface="Courier New" pitchFamily="49" charset="0"/>
              </a:rPr>
              <a:t>,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000" b="1" dirty="0" err="1">
                <a:latin typeface="Courier New" pitchFamily="49" charset="0"/>
              </a:rPr>
              <a:t>qian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", "sun", "li"</a:t>
            </a:r>
            <a:r>
              <a:rPr lang="en-US" altLang="zh-CN" sz="2000" b="1" dirty="0">
                <a:latin typeface="Courier New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</a:rPr>
              <a:t>auto</a:t>
            </a:r>
            <a:r>
              <a:rPr lang="en-US" altLang="zh-CN" sz="2000" b="1" dirty="0">
                <a:latin typeface="Courier New" pitchFamily="49" charset="0"/>
              </a:rPr>
              <a:t> s:str)</a:t>
            </a:r>
          </a:p>
          <a:p>
            <a:pPr marL="457200" lvl="1" indent="0">
              <a:buNone/>
            </a:pPr>
            <a:r>
              <a:rPr lang="en-US" altLang="zh-CN" sz="2000" b="1" dirty="0">
                <a:latin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</a:rPr>
              <a:t>cout</a:t>
            </a:r>
            <a:r>
              <a:rPr lang="en-US" altLang="zh-CN" sz="2000" b="1" dirty="0">
                <a:latin typeface="Courier New" pitchFamily="49" charset="0"/>
              </a:rPr>
              <a:t>&lt;&lt;s&lt;&lt;</a:t>
            </a:r>
            <a:r>
              <a:rPr lang="en-US" altLang="zh-CN" sz="2000" b="1" dirty="0" err="1">
                <a:latin typeface="Courier New" pitchFamily="49" charset="0"/>
              </a:rPr>
              <a:t>endl</a:t>
            </a:r>
            <a:r>
              <a:rPr lang="en-US" altLang="zh-CN" sz="2000" b="1" dirty="0">
                <a:latin typeface="Courier New" pitchFamily="49" charset="0"/>
              </a:rPr>
              <a:t>;</a:t>
            </a:r>
          </a:p>
          <a:p>
            <a:r>
              <a:rPr lang="zh-CN" altLang="en-US" dirty="0"/>
              <a:t>赋值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 err="1">
                <a:latin typeface="Courier New" pitchFamily="49" charset="0"/>
              </a:rPr>
              <a:t>str</a:t>
            </a:r>
            <a:r>
              <a:rPr lang="en-US" altLang="zh-CN" b="1" dirty="0">
                <a:latin typeface="Courier New" pitchFamily="49" charset="0"/>
              </a:rPr>
              <a:t>[2]=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altLang="zh-CN" b="1" dirty="0">
                <a:latin typeface="Courier New" pitchFamily="49" charset="0"/>
              </a:rPr>
              <a:t>sun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b="1" dirty="0">
                <a:latin typeface="Courier New" pitchFamily="49" charset="0"/>
              </a:rPr>
              <a:t>;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类型 ■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类型对象的操作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</a:t>
            </a:r>
            <a:r>
              <a:rPr lang="en-US" altLang="zh-CN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类型对象数组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7"/>
          <p:cNvSpPr>
            <a:spLocks noGrp="1"/>
          </p:cNvSpPr>
          <p:nvPr>
            <p:ph type="ctrTitle"/>
          </p:nvPr>
        </p:nvSpPr>
        <p:spPr>
          <a:xfrm>
            <a:off x="714375" y="2000250"/>
            <a:ext cx="7715250" cy="1928813"/>
          </a:xfrm>
        </p:spPr>
        <p:txBody>
          <a:bodyPr/>
          <a:lstStyle/>
          <a:p>
            <a:r>
              <a:rPr lang="zh-CN" altLang="en-US" dirty="0"/>
              <a:t>第四章 结束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152" y="6023538"/>
            <a:ext cx="3050277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anose="02010601030101010101" pitchFamily="2" charset="-122"/>
              </a:rPr>
              <a:t>计算机学院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方正姚体" panose="02010601030101010101" pitchFamily="2" charset="-122"/>
              </a:rPr>
              <a:t>&amp;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方正姚体" panose="02010601030101010101" pitchFamily="2" charset="-122"/>
              </a:rPr>
              <a:t>网络空间安全学院</a:t>
            </a:r>
          </a:p>
        </p:txBody>
      </p:sp>
      <p:pic>
        <p:nvPicPr>
          <p:cNvPr id="9" name="图片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8192" y="5666350"/>
            <a:ext cx="14636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Logo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740" y="5229200"/>
            <a:ext cx="1785980" cy="1121571"/>
          </a:xfrm>
          <a:prstGeom prst="rect">
            <a:avLst/>
          </a:prstGeom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796136" y="895350"/>
            <a:ext cx="319991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高级语言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华文琥珀" panose="02010800040101010101" pitchFamily="2" charset="-122"/>
                <a:cs typeface="Courier New" panose="02070309020205020404" pitchFamily="49" charset="0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262818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144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举例：说明数组</a:t>
            </a:r>
            <a:endParaRPr lang="en-US" altLang="zh-CN" dirty="0"/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a[10];</a:t>
            </a:r>
          </a:p>
          <a:p>
            <a:pPr lvl="1" eaLnBrk="1" hangingPunct="1"/>
            <a:r>
              <a:rPr lang="zh-CN" altLang="en-US" dirty="0"/>
              <a:t>在内存中开辟</a:t>
            </a:r>
            <a:r>
              <a:rPr lang="en-US" altLang="zh-CN" dirty="0"/>
              <a:t>10</a:t>
            </a:r>
            <a:r>
              <a:rPr lang="zh-CN" altLang="en-US" dirty="0"/>
              <a:t>个整型数据的空间（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r>
              <a:rPr lang="en-US" altLang="zh-CN" dirty="0"/>
              <a:t>×10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通过下标访问数组中的每一个元素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&lt;</a:t>
            </a:r>
            <a:r>
              <a:rPr lang="zh-CN" altLang="en-US" dirty="0"/>
              <a:t>数组名</a:t>
            </a:r>
            <a:r>
              <a:rPr lang="en-US" altLang="zh-CN" dirty="0"/>
              <a:t>&gt;[</a:t>
            </a:r>
            <a:r>
              <a:rPr lang="zh-CN" altLang="en-US" dirty="0"/>
              <a:t>下标表达式</a:t>
            </a:r>
            <a:r>
              <a:rPr lang="en-US" altLang="zh-CN" dirty="0"/>
              <a:t>]</a:t>
            </a:r>
          </a:p>
          <a:p>
            <a:pPr lvl="2" eaLnBrk="1" hangingPunct="1"/>
            <a:r>
              <a:rPr lang="zh-CN" altLang="en-US" dirty="0"/>
              <a:t>下标的范围：</a:t>
            </a:r>
            <a:r>
              <a:rPr lang="en-US" altLang="zh-CN" dirty="0"/>
              <a:t>0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~</a:t>
            </a:r>
            <a:r>
              <a:rPr lang="en-US" altLang="zh-CN" dirty="0"/>
              <a:t>9</a:t>
            </a:r>
          </a:p>
          <a:p>
            <a:pPr lvl="2" eaLnBrk="1" hangingPunct="1"/>
            <a:r>
              <a:rPr lang="zh-CN" altLang="en-US" dirty="0"/>
              <a:t>下标可以是值为整数的表达式，如</a:t>
            </a:r>
            <a:r>
              <a:rPr lang="en-US" altLang="zh-CN" dirty="0"/>
              <a:t>a[3+5]</a:t>
            </a:r>
            <a:r>
              <a:rPr lang="zh-CN" altLang="en-US" dirty="0"/>
              <a:t>、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*2]</a:t>
            </a:r>
            <a:r>
              <a:rPr lang="zh-CN" altLang="en-US" dirty="0"/>
              <a:t>等等，但表达式的值不能超出范围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超出范围为“</a:t>
            </a:r>
            <a:r>
              <a:rPr lang="zh-CN" altLang="en-US" dirty="0">
                <a:solidFill>
                  <a:srgbClr val="00B050"/>
                </a:solidFill>
              </a:rPr>
              <a:t>数组下标溢出</a:t>
            </a:r>
            <a:r>
              <a:rPr lang="zh-CN" altLang="en-US" dirty="0"/>
              <a:t>”错误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数组中的每一个元素都等同于一个与数组类型相同的变量</a:t>
            </a:r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5" name="矩形 4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一维数组说明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一维数组的存储方式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一维数组的初始化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一维数组的存储方式</a:t>
            </a:r>
          </a:p>
        </p:txBody>
      </p:sp>
      <p:sp>
        <p:nvSpPr>
          <p:cNvPr id="145411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4043363" cy="4584551"/>
          </a:xfrm>
        </p:spPr>
        <p:txBody>
          <a:bodyPr/>
          <a:lstStyle/>
          <a:p>
            <a:r>
              <a:rPr lang="zh-CN" altLang="en-US" dirty="0"/>
              <a:t>数组的首地址为第一个元素的地址</a:t>
            </a:r>
            <a:endParaRPr lang="en-US" altLang="zh-CN" dirty="0"/>
          </a:p>
          <a:p>
            <a:pPr lvl="1"/>
            <a:r>
              <a:rPr lang="zh-CN" altLang="en-US" dirty="0"/>
              <a:t>数组的首地址为</a:t>
            </a:r>
            <a:r>
              <a:rPr lang="en-US" altLang="zh-CN" dirty="0"/>
              <a:t>0x0012ff58</a:t>
            </a:r>
          </a:p>
          <a:p>
            <a:pPr lvl="1"/>
            <a:r>
              <a:rPr lang="zh-CN" altLang="en-US" dirty="0"/>
              <a:t>根据数组的类型为数组分配相应规模的空间</a:t>
            </a:r>
            <a:endParaRPr lang="en-US" altLang="zh-CN" dirty="0"/>
          </a:p>
          <a:p>
            <a:pPr lvl="2"/>
            <a:r>
              <a:rPr lang="zh-CN" altLang="en-US" dirty="0"/>
              <a:t>整型分配</a:t>
            </a:r>
            <a:r>
              <a:rPr lang="en-US" altLang="zh-CN" dirty="0"/>
              <a:t>L×N</a:t>
            </a:r>
            <a:r>
              <a:rPr lang="zh-CN" altLang="en-US" dirty="0"/>
              <a:t>个字节，</a:t>
            </a:r>
            <a:r>
              <a:rPr lang="en-US" altLang="zh-CN" dirty="0"/>
              <a:t>L</a:t>
            </a:r>
            <a:r>
              <a:rPr lang="zh-CN" altLang="en-US" dirty="0"/>
              <a:t>为数据字长，</a:t>
            </a:r>
            <a:r>
              <a:rPr lang="en-US" altLang="zh-CN" dirty="0"/>
              <a:t>N</a:t>
            </a:r>
            <a:r>
              <a:rPr lang="zh-CN" altLang="en-US" dirty="0"/>
              <a:t>为数组的大小</a:t>
            </a:r>
          </a:p>
        </p:txBody>
      </p:sp>
      <p:pic>
        <p:nvPicPr>
          <p:cNvPr id="1454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5" y="1714500"/>
            <a:ext cx="31146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0" y="53975"/>
            <a:ext cx="2786063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数组概述 □</a:t>
            </a:r>
          </a:p>
        </p:txBody>
      </p:sp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0" y="233363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一维数组 ■</a:t>
            </a: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0" y="414338"/>
            <a:ext cx="2786063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二维数组 □</a:t>
            </a:r>
          </a:p>
        </p:txBody>
      </p:sp>
      <p:sp>
        <p:nvSpPr>
          <p:cNvPr id="8" name="矩形 7">
            <a:hlinkClick r:id="" action="ppaction://noaction"/>
          </p:cNvPr>
          <p:cNvSpPr/>
          <p:nvPr/>
        </p:nvSpPr>
        <p:spPr>
          <a:xfrm>
            <a:off x="0" y="593725"/>
            <a:ext cx="2786063" cy="18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字符数组 □</a:t>
            </a: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86063" y="53975"/>
            <a:ext cx="5500687" cy="179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一维数组说明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2786063" y="233363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■ 一维数组的存储方式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2786063" y="414338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一维数组的初始化</a:t>
            </a:r>
          </a:p>
        </p:txBody>
      </p:sp>
      <p:sp>
        <p:nvSpPr>
          <p:cNvPr id="12" name="矩形 11">
            <a:hlinkClick r:id="" action="ppaction://noaction"/>
          </p:cNvPr>
          <p:cNvSpPr/>
          <p:nvPr/>
        </p:nvSpPr>
        <p:spPr>
          <a:xfrm>
            <a:off x="2786400" y="594000"/>
            <a:ext cx="5500687" cy="17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200" b="1" dirty="0">
                <a:solidFill>
                  <a:srgbClr val="820064"/>
                </a:solidFill>
                <a:latin typeface="Courier New" pitchFamily="49" charset="0"/>
                <a:cs typeface="Courier New" pitchFamily="49" charset="0"/>
              </a:rPr>
              <a:t>□ 一维数组元素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880068"/>
      </a:dk2>
      <a:lt2>
        <a:srgbClr val="F4E7ED"/>
      </a:lt2>
      <a:accent1>
        <a:srgbClr val="8800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880068"/>
      </a:hlink>
      <a:folHlink>
        <a:srgbClr val="B83D6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5816</Words>
  <Application>Microsoft Office PowerPoint</Application>
  <PresentationFormat>全屏显示(4:3)</PresentationFormat>
  <Paragraphs>1067</Paragraphs>
  <Slides>75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6" baseType="lpstr">
      <vt:lpstr>方正姚体</vt:lpstr>
      <vt:lpstr>黑体</vt:lpstr>
      <vt:lpstr>华文琥珀</vt:lpstr>
      <vt:lpstr>华文楷体</vt:lpstr>
      <vt:lpstr>楷体_GB2312</vt:lpstr>
      <vt:lpstr>宋体</vt:lpstr>
      <vt:lpstr>Arial</vt:lpstr>
      <vt:lpstr>Calibri</vt:lpstr>
      <vt:lpstr>Courier New</vt:lpstr>
      <vt:lpstr>Wingdings</vt:lpstr>
      <vt:lpstr>Office 主题</vt:lpstr>
      <vt:lpstr>第四章 数组与字符串</vt:lpstr>
      <vt:lpstr>PowerPoint 演示文稿</vt:lpstr>
      <vt:lpstr>PowerPoint 演示文稿</vt:lpstr>
      <vt:lpstr>复合数据类型</vt:lpstr>
      <vt:lpstr>数组类型</vt:lpstr>
      <vt:lpstr>PowerPoint 演示文稿</vt:lpstr>
      <vt:lpstr>一维数组</vt:lpstr>
      <vt:lpstr>一维数组</vt:lpstr>
      <vt:lpstr>一维数组的存储方式</vt:lpstr>
      <vt:lpstr>一维数组初始化</vt:lpstr>
      <vt:lpstr>一维数组元素</vt:lpstr>
      <vt:lpstr>一维数组元素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二维数组</vt:lpstr>
      <vt:lpstr>二维数组</vt:lpstr>
      <vt:lpstr>二维数组存储方式</vt:lpstr>
      <vt:lpstr>二维数组存储方式</vt:lpstr>
      <vt:lpstr>二维数组的初始化</vt:lpstr>
      <vt:lpstr>二维数组的初始化</vt:lpstr>
      <vt:lpstr>二维数组元素</vt:lpstr>
      <vt:lpstr>二维数组元素</vt:lpstr>
      <vt:lpstr>二维数组元素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多维数组</vt:lpstr>
      <vt:lpstr>多维数组</vt:lpstr>
      <vt:lpstr>PowerPoint 演示文稿</vt:lpstr>
      <vt:lpstr>字符数组</vt:lpstr>
      <vt:lpstr>一维字符数组与字符串</vt:lpstr>
      <vt:lpstr>一维字符数组与字符串</vt:lpstr>
      <vt:lpstr>一维字符数组与字符串</vt:lpstr>
      <vt:lpstr>一维字符数组与字符串</vt:lpstr>
      <vt:lpstr>举例</vt:lpstr>
      <vt:lpstr>二维字符数组</vt:lpstr>
      <vt:lpstr>字符串处理函数</vt:lpstr>
      <vt:lpstr>字符串处理函数</vt:lpstr>
      <vt:lpstr>PowerPoint 演示文稿</vt:lpstr>
      <vt:lpstr>字符串处理函数</vt:lpstr>
      <vt:lpstr>PowerPoint 演示文稿</vt:lpstr>
      <vt:lpstr>标准模板库类型string</vt:lpstr>
      <vt:lpstr>string类型对象</vt:lpstr>
      <vt:lpstr>string类型对象</vt:lpstr>
      <vt:lpstr>计算字符串长度</vt:lpstr>
      <vt:lpstr>字符串连接</vt:lpstr>
      <vt:lpstr>字符串连接</vt:lpstr>
      <vt:lpstr>字符串拷贝</vt:lpstr>
      <vt:lpstr>字符串比较</vt:lpstr>
      <vt:lpstr>访问子字符串</vt:lpstr>
      <vt:lpstr>字符串搜索</vt:lpstr>
      <vt:lpstr>string类型对象的其它操作</vt:lpstr>
      <vt:lpstr>string类型对象数组</vt:lpstr>
      <vt:lpstr>第四章 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2009-05-27T07:01:46Z</dcterms:created>
  <dcterms:modified xsi:type="dcterms:W3CDTF">2020-11-29T23:49:29Z</dcterms:modified>
</cp:coreProperties>
</file>