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31" r:id="rId2"/>
    <p:sldId id="501" r:id="rId3"/>
    <p:sldId id="732" r:id="rId4"/>
    <p:sldId id="534" r:id="rId5"/>
    <p:sldId id="535" r:id="rId6"/>
    <p:sldId id="536" r:id="rId7"/>
    <p:sldId id="538" r:id="rId8"/>
    <p:sldId id="537" r:id="rId9"/>
    <p:sldId id="539" r:id="rId10"/>
    <p:sldId id="392" r:id="rId11"/>
    <p:sldId id="529" r:id="rId12"/>
    <p:sldId id="530" r:id="rId13"/>
    <p:sldId id="531" r:id="rId14"/>
    <p:sldId id="532" r:id="rId15"/>
    <p:sldId id="737" r:id="rId16"/>
    <p:sldId id="533" r:id="rId17"/>
    <p:sldId id="563" r:id="rId18"/>
    <p:sldId id="558" r:id="rId19"/>
    <p:sldId id="559" r:id="rId20"/>
    <p:sldId id="560" r:id="rId21"/>
    <p:sldId id="561" r:id="rId22"/>
    <p:sldId id="562" r:id="rId23"/>
    <p:sldId id="733" r:id="rId24"/>
    <p:sldId id="734" r:id="rId25"/>
    <p:sldId id="735" r:id="rId26"/>
    <p:sldId id="736" r:id="rId27"/>
    <p:sldId id="740" r:id="rId28"/>
    <p:sldId id="741" r:id="rId29"/>
    <p:sldId id="742" r:id="rId30"/>
    <p:sldId id="743" r:id="rId31"/>
    <p:sldId id="738" r:id="rId32"/>
    <p:sldId id="568" r:id="rId33"/>
    <p:sldId id="569" r:id="rId34"/>
    <p:sldId id="570" r:id="rId35"/>
    <p:sldId id="571" r:id="rId36"/>
    <p:sldId id="739" r:id="rId37"/>
    <p:sldId id="744" r:id="rId38"/>
    <p:sldId id="745" r:id="rId39"/>
    <p:sldId id="746" r:id="rId40"/>
    <p:sldId id="747" r:id="rId41"/>
    <p:sldId id="748" r:id="rId42"/>
    <p:sldId id="749" r:id="rId43"/>
    <p:sldId id="750" r:id="rId44"/>
    <p:sldId id="751" r:id="rId45"/>
    <p:sldId id="752" r:id="rId46"/>
    <p:sldId id="753" r:id="rId47"/>
    <p:sldId id="754" r:id="rId48"/>
    <p:sldId id="755" r:id="rId49"/>
    <p:sldId id="756" r:id="rId50"/>
    <p:sldId id="616" r:id="rId51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20064"/>
    <a:srgbClr val="86006A"/>
    <a:srgbClr val="FFE9FB"/>
    <a:srgbClr val="FFF1FC"/>
    <a:srgbClr val="173660"/>
    <a:srgbClr val="00FF00"/>
    <a:srgbClr val="3399FF"/>
    <a:srgbClr val="64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 varScale="1">
        <p:scale>
          <a:sx n="73" d="100"/>
          <a:sy n="73" d="100"/>
        </p:scale>
        <p:origin x="10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类只是抽象出事物的属性和行为，是框架，没有具体的值。如何使用类去表示现实世界的数据呢？需要创建类的对象，来描述现实世界中的数据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如何从一个模式生成（构建）一个实例呢？这个地方通过图示，引出构造函数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0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这个图说的是构造函数的作用，下一页的程序，解释构造函数的两个特点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2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给出完整的构造函数定义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9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2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例题中含有排序的知识，因此放在这里比较合适。前文讲一讲冒泡排序和插入排序算法，为下学期链表做准备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3DEB01-5DB6-4226-B412-F9036C9A92D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阴阳五行过于抽象，现实世界中的事物抽象通常是看得见摸得着的属性和行为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抽象，是今天我们学习的第一个词，刚才我们讲了，是构建类的第一个步骤。那么只对事物进行抽象，完成类的构建是不够的，接下来要对属性和行为进行封装。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6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编程实现“类”，只完成抽象是不够的，还要考虑类的一个特性“封装性”；此外，类还有两个特性：继承性和多态性，都属于第八章的内容，暂不讨论（写板书）</a:t>
            </a:r>
            <a:endParaRPr lang="en-US" altLang="zh-CN" dirty="0"/>
          </a:p>
          <a:p>
            <a:r>
              <a:rPr lang="zh-CN" altLang="en-US" dirty="0"/>
              <a:t>如何理解“封装”，我们同样拆为两个字，但是要变一下顺序。先去理解“装”。。。，然后再来理解“封”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私有成员：小金库，密码只有我自己知道</a:t>
            </a:r>
            <a:endParaRPr lang="en-US" altLang="zh-CN" dirty="0"/>
          </a:p>
          <a:p>
            <a:r>
              <a:rPr lang="zh-CN" altLang="en-US" dirty="0"/>
              <a:t>保护成员：保险柜，好几把钥匙，给我的几个孩子每人一把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FEECBA-06CB-4ED2-B9B8-A5DB6840A68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7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0BF1-4795-41F2-8EDC-EAE6997374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DAD08-F0B6-4995-B472-71CC52BBF7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7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9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8F5F-2ECD-4E36-B5A7-02F1175D8C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FF1270DC-62E0-4C2A-8BAF-0E5972EB3A8C}"/>
              </a:ext>
            </a:extLst>
          </p:cNvPr>
          <p:cNvSpPr txBox="1"/>
          <p:nvPr userDrawn="1"/>
        </p:nvSpPr>
        <p:spPr>
          <a:xfrm>
            <a:off x="5868144" y="6572250"/>
            <a:ext cx="324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Database &amp; Information System Lab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3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结构、联合、类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/>
              <a:t>主讲</a:t>
            </a:r>
            <a:r>
              <a:rPr lang="zh-CN" altLang="en-US" sz="2000" smtClean="0"/>
              <a:t>：</a:t>
            </a:r>
            <a:endParaRPr lang="zh-CN" altLang="en-US" sz="2000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20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3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含义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将不同类型的数据组合在</a:t>
            </a:r>
            <a:r>
              <a:rPr lang="zh-CN" altLang="en-US"/>
              <a:t>一起的复合数据类型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例如，一个公司雇员的数据可能包括：</a:t>
            </a:r>
            <a:endParaRPr lang="en-US" altLang="zh-CN" dirty="0"/>
          </a:p>
          <a:p>
            <a:pPr lvl="2"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name[20];</a:t>
            </a:r>
          </a:p>
          <a:p>
            <a:pPr lvl="2" eaLnBrk="1" hangingPunct="1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male,female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gender;</a:t>
            </a:r>
          </a:p>
          <a:p>
            <a:pPr lvl="2"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salary;</a:t>
            </a:r>
          </a:p>
          <a:p>
            <a:pPr lvl="2" eaLnBrk="1" hangingPunct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phone[12];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4786313"/>
            <a:ext cx="2076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283968" y="4365104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{male, female};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Employee{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gender;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phone[12];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结构类型的定义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结构类型</a:t>
            </a:r>
          </a:p>
        </p:txBody>
      </p:sp>
      <p:sp>
        <p:nvSpPr>
          <p:cNvPr id="204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结构类型的定义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结构类型名称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{ 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};</a:t>
            </a:r>
          </a:p>
          <a:p>
            <a:pPr lvl="2"/>
            <a:r>
              <a:rPr lang="zh-CN" altLang="en-US" dirty="0"/>
              <a:t>类型名：标示符，可看作一种</a:t>
            </a:r>
            <a:r>
              <a:rPr lang="zh-CN" altLang="en-US" dirty="0">
                <a:solidFill>
                  <a:srgbClr val="FF0000"/>
                </a:solidFill>
              </a:rPr>
              <a:t>新的</a:t>
            </a:r>
            <a:r>
              <a:rPr lang="zh-CN" altLang="en-US" dirty="0"/>
              <a:t>“数据类型”</a:t>
            </a:r>
            <a:endParaRPr lang="en-US" altLang="zh-CN" dirty="0"/>
          </a:p>
          <a:p>
            <a:pPr lvl="2"/>
            <a:r>
              <a:rPr lang="zh-CN" altLang="en-US" dirty="0"/>
              <a:t>成员表：&lt;类型</a:t>
            </a:r>
            <a:r>
              <a:rPr lang="en-US" altLang="zh-CN" dirty="0"/>
              <a:t>&gt;&lt;</a:t>
            </a:r>
            <a:r>
              <a:rPr lang="zh-CN" altLang="en-US" dirty="0"/>
              <a:t>成员1&gt;;… &lt;类型</a:t>
            </a:r>
            <a:r>
              <a:rPr lang="en-US" altLang="zh-CN" dirty="0"/>
              <a:t>&gt;&lt;</a:t>
            </a:r>
            <a:r>
              <a:rPr lang="zh-CN" altLang="en-US" dirty="0"/>
              <a:t>成员1&gt;;</a:t>
            </a:r>
            <a:endParaRPr lang="en-US" altLang="zh-CN" dirty="0"/>
          </a:p>
          <a:p>
            <a:pPr lvl="3"/>
            <a:r>
              <a:rPr lang="zh-CN" altLang="en-US" dirty="0"/>
              <a:t>成员的数据类型可以是该结构类型，也可以是其它结构类型</a:t>
            </a:r>
          </a:p>
          <a:p>
            <a:r>
              <a:rPr lang="zh-CN" altLang="en-US" dirty="0"/>
              <a:t>结构类型变量的说明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] </a:t>
            </a:r>
            <a:r>
              <a:rPr lang="zh-CN" altLang="en-US" b="1" dirty="0">
                <a:latin typeface="Courier New" pitchFamily="49" charset="0"/>
              </a:rPr>
              <a:t>结构类型名称</a:t>
            </a:r>
            <a:r>
              <a:rPr lang="en-US" altLang="zh-CN" b="1" dirty="0">
                <a:latin typeface="Courier New" pitchFamily="49" charset="0"/>
              </a:rPr>
              <a:t> &lt;</a:t>
            </a:r>
            <a:r>
              <a:rPr lang="zh-CN" altLang="en-US" b="1" dirty="0">
                <a:latin typeface="Courier New" pitchFamily="49" charset="0"/>
              </a:rPr>
              <a:t>结构类型变量列表</a:t>
            </a:r>
            <a:r>
              <a:rPr lang="en-US" altLang="zh-CN" b="1" dirty="0"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</a:rPr>
              <a:t>结构类型定义</a:t>
            </a:r>
            <a:r>
              <a:rPr lang="en-US" altLang="zh-CN" b="1" dirty="0">
                <a:latin typeface="Courier New" pitchFamily="49" charset="0"/>
              </a:rPr>
              <a:t>&gt;&lt;</a:t>
            </a:r>
            <a:r>
              <a:rPr lang="zh-CN" altLang="en-US" b="1" dirty="0">
                <a:latin typeface="Courier New" pitchFamily="49" charset="0"/>
              </a:rPr>
              <a:t>结构类型变量表</a:t>
            </a:r>
            <a:r>
              <a:rPr lang="en-US" altLang="zh-CN" b="1" dirty="0">
                <a:latin typeface="Courier New" pitchFamily="49" charset="0"/>
              </a:rPr>
              <a:t>&gt;;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pic>
        <p:nvPicPr>
          <p:cNvPr id="20480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5445224"/>
            <a:ext cx="82661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结构类型变量的说明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951066"/>
            <a:ext cx="58993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{male, female};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Employee{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GenderType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gender;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phone[12];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emp1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emp2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emp3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emp4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结构类型变量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结构类型变量的初始化</a:t>
            </a:r>
            <a:endParaRPr lang="en-US" altLang="zh-CN" dirty="0"/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13" cy="4407768"/>
          </a:xfrm>
        </p:spPr>
        <p:txBody>
          <a:bodyPr/>
          <a:lstStyle/>
          <a:p>
            <a:r>
              <a:rPr lang="zh-CN" altLang="en-US" dirty="0"/>
              <a:t>结构类型变量的初始化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zh-CN" altLang="en-US" dirty="0"/>
              <a:t>结构类型名</a:t>
            </a:r>
            <a:r>
              <a:rPr lang="en-US" altLang="zh-CN" dirty="0"/>
              <a:t>&gt; &lt;</a:t>
            </a:r>
            <a:r>
              <a:rPr lang="zh-CN" altLang="en-US" dirty="0"/>
              <a:t>结构变量名</a:t>
            </a:r>
            <a:r>
              <a:rPr lang="en-US" altLang="zh-CN" dirty="0"/>
              <a:t>&gt; = &lt;</a:t>
            </a:r>
            <a:r>
              <a:rPr lang="zh-CN" altLang="en-US" dirty="0"/>
              <a:t>初始化列表</a:t>
            </a:r>
            <a:r>
              <a:rPr lang="en-US" altLang="zh-CN" dirty="0"/>
              <a:t>&gt;;</a:t>
            </a:r>
          </a:p>
          <a:p>
            <a:pPr lvl="2"/>
            <a:r>
              <a:rPr lang="zh-CN" altLang="en-US" dirty="0"/>
              <a:t>初始化列表形式为：</a:t>
            </a:r>
            <a:endParaRPr lang="en-US" altLang="zh-CN" dirty="0"/>
          </a:p>
          <a:p>
            <a:pPr lvl="2" algn="ctr">
              <a:buFontTx/>
              <a:buNone/>
            </a:pPr>
            <a:r>
              <a:rPr lang="en-US" altLang="zh-CN" dirty="0"/>
              <a:t>{</a:t>
            </a:r>
            <a:r>
              <a:rPr lang="zh-CN" altLang="en-US" dirty="0"/>
              <a:t>成员</a:t>
            </a:r>
            <a:r>
              <a:rPr lang="en-US" altLang="zh-CN" dirty="0"/>
              <a:t>1</a:t>
            </a:r>
            <a:r>
              <a:rPr lang="zh-CN" altLang="en-US" dirty="0"/>
              <a:t>实例</a:t>
            </a:r>
            <a:r>
              <a:rPr lang="en-US" altLang="zh-CN" dirty="0"/>
              <a:t>,</a:t>
            </a:r>
            <a:r>
              <a:rPr lang="zh-CN" altLang="en-US" dirty="0"/>
              <a:t>成员</a:t>
            </a:r>
            <a:r>
              <a:rPr lang="en-US" altLang="zh-CN" dirty="0"/>
              <a:t>2</a:t>
            </a:r>
            <a:r>
              <a:rPr lang="zh-CN" altLang="en-US" dirty="0"/>
              <a:t>实例，</a:t>
            </a:r>
            <a:r>
              <a:rPr lang="en-US" altLang="zh-CN" dirty="0"/>
              <a:t>……}</a:t>
            </a:r>
          </a:p>
          <a:p>
            <a:pPr lvl="2"/>
            <a:r>
              <a:rPr lang="zh-CN" altLang="en-US" dirty="0"/>
              <a:t>成员实例为与成员类型一致的数据</a:t>
            </a:r>
          </a:p>
        </p:txBody>
      </p:sp>
      <p:pic>
        <p:nvPicPr>
          <p:cNvPr id="206854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998913"/>
            <a:ext cx="9052371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结构类型变量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结构类型变量的成员</a:t>
            </a:r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结构类型成员的引用</a:t>
            </a:r>
            <a:endParaRPr lang="en-US" altLang="zh-CN" dirty="0"/>
          </a:p>
          <a:p>
            <a:pPr lvl="1"/>
            <a:r>
              <a:rPr lang="zh-CN" altLang="en-US" dirty="0"/>
              <a:t>用运算符“</a:t>
            </a:r>
            <a:r>
              <a:rPr lang="en-US" altLang="zh-CN" dirty="0"/>
              <a:t>.</a:t>
            </a:r>
            <a:r>
              <a:rPr lang="zh-CN" altLang="en-US" dirty="0"/>
              <a:t>”对成员进行引用</a:t>
            </a:r>
            <a:endParaRPr lang="en-US" altLang="zh-CN" dirty="0"/>
          </a:p>
          <a:p>
            <a:pPr lvl="2"/>
            <a:r>
              <a:rPr lang="zh-CN" altLang="en-US" dirty="0"/>
              <a:t>雇员</a:t>
            </a:r>
            <a:r>
              <a:rPr lang="en-US" altLang="zh-CN" dirty="0"/>
              <a:t>emp1</a:t>
            </a:r>
            <a:r>
              <a:rPr lang="zh-CN" altLang="en-US" dirty="0"/>
              <a:t>的名字表示为：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emp1.name</a:t>
            </a:r>
          </a:p>
          <a:p>
            <a:pPr lvl="2"/>
            <a:r>
              <a:rPr lang="zh-CN" altLang="en-US" dirty="0"/>
              <a:t>雇员</a:t>
            </a:r>
            <a:r>
              <a:rPr lang="en-US" altLang="zh-CN" dirty="0"/>
              <a:t>emp1</a:t>
            </a:r>
            <a:r>
              <a:rPr lang="zh-CN" altLang="en-US" dirty="0"/>
              <a:t>的电话表示为：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emp1.phone</a:t>
            </a:r>
          </a:p>
          <a:p>
            <a:r>
              <a:rPr lang="zh-CN" altLang="en-US" dirty="0"/>
              <a:t>结构类型成员的赋值（保持类型一致性）</a:t>
            </a:r>
            <a:endParaRPr lang="en-US" altLang="zh-CN" dirty="0"/>
          </a:p>
          <a:p>
            <a:pPr lvl="1"/>
            <a:r>
              <a:rPr lang="zh-CN" altLang="en-US" dirty="0"/>
              <a:t>赋值语句：</a:t>
            </a:r>
            <a:r>
              <a:rPr lang="en-US" altLang="zh-CN" b="1" dirty="0">
                <a:latin typeface="Courier New" pitchFamily="49" charset="0"/>
              </a:rPr>
              <a:t>emp2.name 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Tom Green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lvl="1"/>
            <a:r>
              <a:rPr lang="zh-CN" altLang="en-US" dirty="0"/>
              <a:t>输入语句：</a:t>
            </a:r>
            <a:r>
              <a:rPr lang="en-US" altLang="zh-CN" b="1" dirty="0"/>
              <a:t> </a:t>
            </a:r>
            <a:r>
              <a:rPr lang="en-US" altLang="zh-CN" b="1" dirty="0" err="1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&gt;&gt;emp3.salary;</a:t>
            </a:r>
          </a:p>
          <a:p>
            <a:r>
              <a:rPr lang="zh-CN" altLang="en-US" dirty="0"/>
              <a:t>相同结构类型的变量可以赋值</a:t>
            </a:r>
            <a:endParaRPr lang="en-US" altLang="zh-CN" dirty="0"/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emp1 = emp2;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结构类型变量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数据成员（成员变量）</a:t>
            </a:r>
            <a:endParaRPr lang="en-US" altLang="zh-CN" dirty="0"/>
          </a:p>
          <a:p>
            <a:r>
              <a:rPr lang="zh-CN" altLang="en-US" dirty="0"/>
              <a:t>函数成员（成员函数）</a:t>
            </a:r>
            <a:endParaRPr lang="en-US" altLang="zh-CN" dirty="0"/>
          </a:p>
          <a:p>
            <a:r>
              <a:rPr lang="zh-CN" altLang="en-US" dirty="0"/>
              <a:t>成员的访问限定</a:t>
            </a:r>
            <a:endParaRPr lang="en-US" altLang="zh-CN" dirty="0"/>
          </a:p>
          <a:p>
            <a:pPr lvl="1"/>
            <a:r>
              <a:rPr lang="zh-CN" altLang="en-US" dirty="0"/>
              <a:t>私有成员（</a:t>
            </a:r>
            <a:r>
              <a:rPr lang="en-US" altLang="zh-CN" dirty="0"/>
              <a:t>private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公有成员（</a:t>
            </a:r>
            <a:r>
              <a:rPr lang="en-US" altLang="zh-CN" dirty="0"/>
              <a:t>public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保护成员（</a:t>
            </a:r>
            <a:r>
              <a:rPr lang="en-US" altLang="zh-CN" dirty="0"/>
              <a:t>protected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友元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结构类型成员的进一步讨论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结构类型变量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  <p:extLst>
      <p:ext uri="{BB962C8B-B14F-4D97-AF65-F5344CB8AC3E}">
        <p14:creationId xmlns:p14="http://schemas.microsoft.com/office/powerpoint/2010/main" val="127200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结构类型数组</a:t>
            </a:r>
          </a:p>
        </p:txBody>
      </p:sp>
      <p:sp>
        <p:nvSpPr>
          <p:cNvPr id="208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将数组说明为某种结构类型的数组</a:t>
            </a:r>
            <a:endParaRPr lang="en-US" altLang="zh-CN" dirty="0"/>
          </a:p>
          <a:p>
            <a:pPr lvl="1" algn="ctr"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Employee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emps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r>
              <a:rPr lang="zh-CN" altLang="en-US" dirty="0"/>
              <a:t>数组的每个元素都是结构类型</a:t>
            </a:r>
            <a:r>
              <a:rPr lang="en-US" altLang="zh-CN" dirty="0"/>
              <a:t>Employee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00562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4.36】</a:t>
            </a:r>
            <a:r>
              <a:rPr lang="zh-CN" altLang="en-US" dirty="0">
                <a:solidFill>
                  <a:srgbClr val="C00000"/>
                </a:solidFill>
              </a:rPr>
              <a:t>用结构类型实现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4.35】</a:t>
            </a:r>
          </a:p>
          <a:p>
            <a:pPr lvl="1"/>
            <a:r>
              <a:rPr lang="zh-CN" altLang="en-US" dirty="0"/>
              <a:t>设计结构类型，存储学生的学号和成绩数据</a:t>
            </a:r>
            <a:endParaRPr lang="en-US" altLang="zh-CN" dirty="0"/>
          </a:p>
          <a:p>
            <a:pPr lvl="1"/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   };</a:t>
            </a:r>
            <a:endParaRPr lang="zh-CN" altLang="en-US" b="1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5133996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n=6;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t=3;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student{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index;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 =0;	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输入注册号及成绩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].index&gt;&gt;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		sum +=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171478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&lt;&lt;"Average score:"&lt;&lt;sum/n&lt;&lt;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&lt;&lt;"register-number score"&lt;&lt;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5193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60473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686832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&lt;t;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 {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].score;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j1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j=i+1; j&lt;n; j++){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(s&lt;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[j].score){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[j].score;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715436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(j1&gt;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].score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[n-1].score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中的最大者并非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student </a:t>
            </a:r>
            <a:r>
              <a:rPr lang="da-DK" altLang="zh-CN" sz="2400" b="1" dirty="0">
                <a:latin typeface="Courier New" pitchFamily="49" charset="0"/>
                <a:cs typeface="Courier New" pitchFamily="49" charset="0"/>
              </a:rPr>
              <a:t>temp  = scoretab[j1];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 b="1" dirty="0">
                <a:latin typeface="Courier New" pitchFamily="49" charset="0"/>
                <a:cs typeface="Courier New" pitchFamily="49" charset="0"/>
              </a:rPr>
              <a:t>			scoretab [j1] = scoretab[i];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zh-CN" sz="2400" b="1" dirty="0">
                <a:latin typeface="Courier New" pitchFamily="49" charset="0"/>
                <a:cs typeface="Courier New" pitchFamily="49" charset="0"/>
              </a:rPr>
              <a:t>			scoretab [i] = temp;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	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71406" y="1295400"/>
            <a:ext cx="8543925" cy="5205434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&lt;&lt;i+1; 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].index;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scoretab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].score&lt;&lt;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 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}  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 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指向结构类型变量地址</a:t>
            </a:r>
            <a:endParaRPr lang="en-US" altLang="zh-CN" dirty="0"/>
          </a:p>
          <a:p>
            <a:pPr lvl="1"/>
            <a:r>
              <a:rPr lang="zh-CN" altLang="en-US" dirty="0"/>
              <a:t>首地址为该变量的第一个成员的地址</a:t>
            </a:r>
            <a:endParaRPr lang="en-US" altLang="zh-CN" dirty="0"/>
          </a:p>
          <a:p>
            <a:pPr lvl="1"/>
            <a:r>
              <a:rPr lang="zh-CN" altLang="en-US" dirty="0"/>
              <a:t>有效范围为结构类型变量所占用的存储空间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student * </a:t>
            </a:r>
            <a:r>
              <a:rPr lang="en-US" altLang="zh-CN" dirty="0" err="1"/>
              <a:t>ps</a:t>
            </a:r>
            <a:r>
              <a:rPr lang="en-US" altLang="zh-CN" dirty="0"/>
              <a:t> = &amp;stu1;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结构类型指针</a:t>
            </a:r>
          </a:p>
        </p:txBody>
      </p:sp>
      <p:sp>
        <p:nvSpPr>
          <p:cNvPr id="5" name="矩形 4"/>
          <p:cNvSpPr/>
          <p:nvPr/>
        </p:nvSpPr>
        <p:spPr>
          <a:xfrm>
            <a:off x="2771800" y="472514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472514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472514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3968" y="4725144"/>
            <a:ext cx="5040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88024" y="4725144"/>
            <a:ext cx="504056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92080" y="4725144"/>
            <a:ext cx="504056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96136" y="4725144"/>
            <a:ext cx="504056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00192" y="4725144"/>
            <a:ext cx="504056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5736" y="4581128"/>
            <a:ext cx="57606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18328" y="4355812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</a:rPr>
              <a:t>ps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9527" y="4757082"/>
            <a:ext cx="161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index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335245" y="4757082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score</a:t>
            </a:r>
            <a:endParaRPr lang="zh-CN" altLang="en-US" sz="2000" dirty="0"/>
          </a:p>
        </p:txBody>
      </p:sp>
      <p:sp>
        <p:nvSpPr>
          <p:cNvPr id="18" name="矩形 1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  <p:extLst>
      <p:ext uri="{BB962C8B-B14F-4D97-AF65-F5344CB8AC3E}">
        <p14:creationId xmlns:p14="http://schemas.microsoft.com/office/powerpoint/2010/main" val="171944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为结构类型变量绑定一个别名</a:t>
            </a:r>
            <a:endParaRPr lang="en-US" altLang="zh-CN" dirty="0"/>
          </a:p>
          <a:p>
            <a:endParaRPr lang="en-US" altLang="zh-CN" dirty="0"/>
          </a:p>
          <a:p>
            <a:r>
              <a:rPr lang="nl-NL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 student &amp;s1, student &amp;s2)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student temp = s1;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 = s2;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s2 = temp;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结构类型引用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结构类型数组、指针与引用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  <p:extLst>
      <p:ext uri="{BB962C8B-B14F-4D97-AF65-F5344CB8AC3E}">
        <p14:creationId xmlns:p14="http://schemas.microsoft.com/office/powerpoint/2010/main" val="264507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结构变量</a:t>
            </a:r>
            <a:endParaRPr lang="en-US" altLang="zh-CN" dirty="0"/>
          </a:p>
          <a:p>
            <a:r>
              <a:rPr lang="zh-CN" altLang="en-US" dirty="0"/>
              <a:t>结构数组</a:t>
            </a:r>
            <a:endParaRPr lang="en-US" altLang="zh-CN" dirty="0"/>
          </a:p>
          <a:p>
            <a:r>
              <a:rPr lang="zh-CN" altLang="en-US" dirty="0"/>
              <a:t>结构指针</a:t>
            </a:r>
            <a:endParaRPr lang="en-US" altLang="zh-CN" dirty="0"/>
          </a:p>
          <a:p>
            <a:r>
              <a:rPr lang="zh-CN" altLang="en-US" dirty="0"/>
              <a:t>结构引用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结构类型作为函数的参数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结构类型与函数</a:t>
            </a:r>
          </a:p>
        </p:txBody>
      </p:sp>
    </p:spTree>
    <p:extLst>
      <p:ext uri="{BB962C8B-B14F-4D97-AF65-F5344CB8AC3E}">
        <p14:creationId xmlns:p14="http://schemas.microsoft.com/office/powerpoint/2010/main" val="61230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返回结构类型</a:t>
            </a:r>
            <a:endParaRPr lang="en-US" altLang="zh-CN" dirty="0"/>
          </a:p>
          <a:p>
            <a:r>
              <a:rPr lang="zh-CN" altLang="en-US" dirty="0"/>
              <a:t>返回结构指针</a:t>
            </a:r>
            <a:endParaRPr lang="en-US" altLang="zh-CN" dirty="0"/>
          </a:p>
          <a:p>
            <a:r>
              <a:rPr lang="zh-CN" altLang="en-US" dirty="0"/>
              <a:t>返回结构引用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函数返回结构类型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结构类型与函数</a:t>
            </a:r>
          </a:p>
        </p:txBody>
      </p:sp>
    </p:spTree>
    <p:extLst>
      <p:ext uri="{BB962C8B-B14F-4D97-AF65-F5344CB8AC3E}">
        <p14:creationId xmlns:p14="http://schemas.microsoft.com/office/powerpoint/2010/main" val="395863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53400" cy="4728567"/>
          </a:xfrm>
        </p:spPr>
        <p:txBody>
          <a:bodyPr/>
          <a:lstStyle/>
          <a:p>
            <a:r>
              <a:rPr lang="zh-CN" altLang="en-US" dirty="0"/>
              <a:t>设计一个</a:t>
            </a:r>
            <a:r>
              <a:rPr lang="en-US" altLang="zh-CN" dirty="0"/>
              <a:t>Student</a:t>
            </a:r>
            <a:r>
              <a:rPr lang="zh-CN" altLang="en-US" dirty="0"/>
              <a:t>结构类型，成员包括：</a:t>
            </a:r>
          </a:p>
          <a:p>
            <a:pPr lvl="1"/>
            <a:r>
              <a:rPr lang="en-US" altLang="zh-CN" dirty="0"/>
              <a:t>char name[20];</a:t>
            </a:r>
            <a:endParaRPr lang="zh-CN" altLang="en-US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ID_NUM;</a:t>
            </a:r>
            <a:endParaRPr lang="zh-CN" altLang="en-US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score;</a:t>
            </a:r>
            <a:endParaRPr lang="zh-CN" altLang="en-US" dirty="0"/>
          </a:p>
          <a:p>
            <a:r>
              <a:rPr lang="zh-CN" altLang="en-US" dirty="0"/>
              <a:t>成员</a:t>
            </a:r>
            <a:r>
              <a:rPr lang="en-US" altLang="zh-CN" dirty="0"/>
              <a:t>ID_NUM</a:t>
            </a:r>
            <a:r>
              <a:rPr lang="zh-CN" altLang="en-US" dirty="0"/>
              <a:t>的初始值为</a:t>
            </a:r>
            <a:r>
              <a:rPr lang="en-US" altLang="zh-CN" dirty="0"/>
              <a:t>0</a:t>
            </a:r>
            <a:r>
              <a:rPr lang="zh-CN" altLang="en-US" dirty="0"/>
              <a:t>。至少录入</a:t>
            </a:r>
            <a:r>
              <a:rPr lang="en-US" altLang="zh-CN" dirty="0"/>
              <a:t>5</a:t>
            </a:r>
            <a:r>
              <a:rPr lang="zh-CN" altLang="en-US" dirty="0"/>
              <a:t>位学生的信息，根据</a:t>
            </a:r>
            <a:r>
              <a:rPr lang="en-US" altLang="zh-CN" dirty="0"/>
              <a:t>score</a:t>
            </a:r>
            <a:r>
              <a:rPr lang="zh-CN" altLang="en-US" dirty="0"/>
              <a:t>由高到低对学生进行排序，根据排序结果为学生编排学号，由</a:t>
            </a:r>
            <a:r>
              <a:rPr lang="en-US" altLang="zh-CN" dirty="0"/>
              <a:t>0900001</a:t>
            </a:r>
            <a:r>
              <a:rPr lang="zh-CN" altLang="en-US" dirty="0"/>
              <a:t>开始。提供学生的信息搜索功能，输入姓名或姓名的一部分，显示学生的全部信息，包括学号、姓名和成绩。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17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873" y="1340768"/>
            <a:ext cx="70231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10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C7BBAD-73D2-4CEC-9889-7E3BFBF637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335837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2416050"/>
            <a:ext cx="5356225" cy="1717674"/>
            <a:chOff x="1643042" y="4143380"/>
            <a:chExt cx="5356246" cy="171768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147765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1431605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结构类型的定义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  <p:extLst>
      <p:ext uri="{BB962C8B-B14F-4D97-AF65-F5344CB8AC3E}">
        <p14:creationId xmlns:p14="http://schemas.microsoft.com/office/powerpoint/2010/main" val="322156603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结构类型练习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以字符串整体输入的方式，初始化一维字符数组，统计该数组中各字符出现的次数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41" y="3068960"/>
            <a:ext cx="5321300" cy="26558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4651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3121"/>
            <a:ext cx="5356225" cy="2650615"/>
            <a:chOff x="1643042" y="3210439"/>
            <a:chExt cx="5356246" cy="2650623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210439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TextBox 44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242088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2348880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</a:t>
            </a:r>
          </a:p>
        </p:txBody>
      </p:sp>
      <p:sp>
        <p:nvSpPr>
          <p:cNvPr id="40" name="矩形 3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联合类型的含义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联合类型的定义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联合类型变量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</a:t>
            </a:r>
          </a:p>
        </p:txBody>
      </p: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1644775" y="1484784"/>
            <a:ext cx="788987" cy="7889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600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905880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1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联合类型的含义</a:t>
            </a:r>
            <a:endParaRPr lang="en-US" altLang="zh-CN"/>
          </a:p>
          <a:p>
            <a:pPr lvl="1" eaLnBrk="1" hangingPunct="1"/>
            <a:r>
              <a:rPr lang="zh-CN" altLang="en-US"/>
              <a:t>几种不同类型的变量存放到同一段内存空间</a:t>
            </a:r>
            <a:endParaRPr lang="en-US" altLang="zh-CN"/>
          </a:p>
          <a:p>
            <a:pPr lvl="2" eaLnBrk="1" hangingPunct="1"/>
            <a:r>
              <a:rPr lang="zh-CN" altLang="en-US"/>
              <a:t>使用覆盖技术，使几个变量相互覆盖</a:t>
            </a:r>
            <a:endParaRPr lang="en-US" altLang="zh-CN"/>
          </a:p>
          <a:p>
            <a:pPr lvl="2" eaLnBrk="1" hangingPunct="1"/>
            <a:r>
              <a:rPr lang="zh-CN" altLang="en-US"/>
              <a:t>不同变量的首地址相同，占用空间大小不同</a:t>
            </a:r>
          </a:p>
        </p:txBody>
      </p:sp>
      <p:pic>
        <p:nvPicPr>
          <p:cNvPr id="21197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558" y="3717032"/>
            <a:ext cx="6286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联合类型的含义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联合类型的定义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联合类型变量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联合类型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>
          <a:xfrm>
            <a:off x="495397" y="1880766"/>
            <a:ext cx="8229600" cy="4500562"/>
          </a:xfrm>
        </p:spPr>
        <p:txBody>
          <a:bodyPr/>
          <a:lstStyle/>
          <a:p>
            <a:r>
              <a:rPr lang="zh-CN" altLang="en-US" dirty="0"/>
              <a:t>联合类型的定义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联合类型名称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&gt;{&lt;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成员列表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&gt;};</a:t>
            </a:r>
          </a:p>
          <a:p>
            <a:pPr lvl="2"/>
            <a:r>
              <a:rPr lang="zh-CN" altLang="en-US" dirty="0"/>
              <a:t>类型名：标示符，可看作一种</a:t>
            </a:r>
            <a:r>
              <a:rPr lang="zh-CN" altLang="en-US" dirty="0">
                <a:solidFill>
                  <a:srgbClr val="FF0000"/>
                </a:solidFill>
              </a:rPr>
              <a:t>新的</a:t>
            </a:r>
            <a:r>
              <a:rPr lang="zh-CN" altLang="en-US" dirty="0"/>
              <a:t>“数据类型”</a:t>
            </a:r>
            <a:endParaRPr lang="en-US" altLang="zh-CN" dirty="0"/>
          </a:p>
          <a:p>
            <a:pPr lvl="2"/>
            <a:r>
              <a:rPr lang="zh-CN" altLang="en-US" dirty="0"/>
              <a:t>成员表：&lt;类型</a:t>
            </a:r>
            <a:r>
              <a:rPr lang="en-US" altLang="zh-CN" dirty="0"/>
              <a:t>&gt;&lt;</a:t>
            </a:r>
            <a:r>
              <a:rPr lang="zh-CN" altLang="en-US" dirty="0"/>
              <a:t>成员1&gt;;… &lt;类型</a:t>
            </a:r>
            <a:r>
              <a:rPr lang="en-US" altLang="zh-CN" dirty="0"/>
              <a:t>&gt;&lt;</a:t>
            </a:r>
            <a:r>
              <a:rPr lang="zh-CN" altLang="en-US" dirty="0"/>
              <a:t>成员1&gt;;</a:t>
            </a:r>
            <a:endParaRPr lang="en-US" altLang="zh-CN" dirty="0"/>
          </a:p>
          <a:p>
            <a:pPr lvl="3"/>
            <a:r>
              <a:rPr lang="zh-CN" altLang="en-US" dirty="0"/>
              <a:t>成员的数据类型可以是该联合类型，也可以是其它联合类型</a:t>
            </a:r>
            <a:endParaRPr lang="en-US" altLang="zh-CN" dirty="0"/>
          </a:p>
          <a:p>
            <a:r>
              <a:rPr lang="zh-CN" altLang="en-US" dirty="0"/>
              <a:t>联合类型变量的说明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union</a:t>
            </a:r>
            <a:r>
              <a:rPr lang="en-US" altLang="zh-CN" b="1" dirty="0">
                <a:latin typeface="Courier New" pitchFamily="49" charset="0"/>
              </a:rPr>
              <a:t>] </a:t>
            </a:r>
            <a:r>
              <a:rPr lang="zh-CN" altLang="en-US" b="1" dirty="0">
                <a:latin typeface="Courier New" pitchFamily="49" charset="0"/>
              </a:rPr>
              <a:t>联合类型名称</a:t>
            </a:r>
            <a:r>
              <a:rPr lang="en-US" altLang="zh-CN" b="1" dirty="0">
                <a:latin typeface="Courier New" pitchFamily="49" charset="0"/>
              </a:rPr>
              <a:t> &lt;</a:t>
            </a:r>
            <a:r>
              <a:rPr lang="zh-CN" altLang="en-US" b="1" dirty="0">
                <a:latin typeface="Courier New" pitchFamily="49" charset="0"/>
              </a:rPr>
              <a:t>联合类型变量列表</a:t>
            </a:r>
            <a:r>
              <a:rPr lang="en-US" altLang="zh-CN" b="1" dirty="0">
                <a:latin typeface="Courier New" pitchFamily="49" charset="0"/>
              </a:rPr>
              <a:t>&gt;;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</a:rPr>
              <a:t>联合类型定义</a:t>
            </a:r>
            <a:r>
              <a:rPr lang="en-US" altLang="zh-CN" b="1" dirty="0">
                <a:latin typeface="Courier New" pitchFamily="49" charset="0"/>
              </a:rPr>
              <a:t>&gt;&lt;</a:t>
            </a:r>
            <a:r>
              <a:rPr lang="zh-CN" altLang="en-US" b="1" dirty="0">
                <a:latin typeface="Courier New" pitchFamily="49" charset="0"/>
              </a:rPr>
              <a:t>结构类型变量表</a:t>
            </a:r>
            <a:r>
              <a:rPr lang="en-US" altLang="zh-CN" b="1" dirty="0">
                <a:latin typeface="Courier New" pitchFamily="49" charset="0"/>
              </a:rPr>
              <a:t>&gt;;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pic>
        <p:nvPicPr>
          <p:cNvPr id="2129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387429"/>
            <a:ext cx="77184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联合类型的含义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联合类型的定义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联合类型变量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联合类型变量</a:t>
            </a:r>
          </a:p>
        </p:txBody>
      </p:sp>
      <p:sp>
        <p:nvSpPr>
          <p:cNvPr id="214019" name="内容占位符 2"/>
          <p:cNvSpPr>
            <a:spLocks noGrp="1"/>
          </p:cNvSpPr>
          <p:nvPr>
            <p:ph idx="1"/>
          </p:nvPr>
        </p:nvSpPr>
        <p:spPr>
          <a:xfrm>
            <a:off x="457200" y="1724769"/>
            <a:ext cx="8229600" cy="4728567"/>
          </a:xfrm>
        </p:spPr>
        <p:txBody>
          <a:bodyPr/>
          <a:lstStyle/>
          <a:p>
            <a:r>
              <a:rPr lang="zh-CN" altLang="en-US" dirty="0"/>
              <a:t>联合类型变量的说明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联合类型变量的地址与成员的地址一致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联合类型变量的初始化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不允许</a:t>
            </a:r>
            <a:r>
              <a:rPr lang="zh-CN" altLang="en-US" dirty="0"/>
              <a:t>进行初始化</a:t>
            </a:r>
            <a:endParaRPr lang="en-US" altLang="zh-CN" dirty="0"/>
          </a:p>
          <a:p>
            <a:pPr lvl="1"/>
            <a:r>
              <a:rPr lang="zh-CN" altLang="en-US" dirty="0"/>
              <a:t>可以随时对成员变量赋值</a:t>
            </a:r>
            <a:endParaRPr lang="en-US" altLang="zh-CN" dirty="0"/>
          </a:p>
        </p:txBody>
      </p:sp>
      <p:pic>
        <p:nvPicPr>
          <p:cNvPr id="2140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29138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联合类型的含义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联合类型的定义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联合类型变量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联合类型变量的成员</a:t>
            </a:r>
          </a:p>
        </p:txBody>
      </p:sp>
      <p:sp>
        <p:nvSpPr>
          <p:cNvPr id="215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联合类型成员的引用</a:t>
            </a:r>
            <a:endParaRPr lang="en-US" altLang="zh-CN" dirty="0"/>
          </a:p>
          <a:p>
            <a:pPr lvl="1"/>
            <a:r>
              <a:rPr lang="zh-CN" altLang="en-US" dirty="0"/>
              <a:t>用运算符“</a:t>
            </a:r>
            <a:r>
              <a:rPr lang="en-US" altLang="zh-CN" dirty="0"/>
              <a:t>.</a:t>
            </a:r>
            <a:r>
              <a:rPr lang="zh-CN" altLang="en-US" dirty="0"/>
              <a:t>”对成员进行引用</a:t>
            </a:r>
            <a:endParaRPr lang="en-US" altLang="zh-CN" dirty="0"/>
          </a:p>
          <a:p>
            <a:pPr lvl="2"/>
            <a:r>
              <a:rPr lang="zh-CN" altLang="en-US" dirty="0"/>
              <a:t>学生</a:t>
            </a:r>
            <a:r>
              <a:rPr lang="en-US" altLang="zh-CN" dirty="0"/>
              <a:t>stu1</a:t>
            </a:r>
            <a:r>
              <a:rPr lang="zh-CN" altLang="en-US" dirty="0"/>
              <a:t>的年级表示为：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stu1.grade</a:t>
            </a:r>
          </a:p>
          <a:p>
            <a:pPr lvl="2"/>
            <a:r>
              <a:rPr lang="zh-CN" altLang="en-US" dirty="0"/>
              <a:t>学生</a:t>
            </a:r>
            <a:r>
              <a:rPr lang="en-US" altLang="zh-CN" dirty="0"/>
              <a:t>stu1</a:t>
            </a:r>
            <a:r>
              <a:rPr lang="zh-CN" altLang="en-US" dirty="0"/>
              <a:t>的成绩表示为：</a:t>
            </a:r>
            <a:r>
              <a:rPr lang="en-US" altLang="zh-CN" b="1" dirty="0">
                <a:latin typeface="Courier New" pitchFamily="49" charset="0"/>
              </a:rPr>
              <a:t>stu1.score</a:t>
            </a:r>
          </a:p>
          <a:p>
            <a:r>
              <a:rPr lang="zh-CN" altLang="en-US" dirty="0"/>
              <a:t>联合类型成员的赋值（保持类型一致性）</a:t>
            </a:r>
            <a:endParaRPr lang="en-US" altLang="zh-CN" dirty="0"/>
          </a:p>
          <a:p>
            <a:pPr lvl="1"/>
            <a:r>
              <a:rPr lang="zh-CN" altLang="en-US" dirty="0"/>
              <a:t>赋值语句：</a:t>
            </a:r>
            <a:r>
              <a:rPr lang="en-US" altLang="zh-CN" b="1" dirty="0">
                <a:latin typeface="Courier New" pitchFamily="49" charset="0"/>
              </a:rPr>
              <a:t>stu2.grade =2009;</a:t>
            </a:r>
          </a:p>
          <a:p>
            <a:pPr lvl="1"/>
            <a:r>
              <a:rPr lang="zh-CN" altLang="en-US" dirty="0"/>
              <a:t>输入语句：</a:t>
            </a:r>
            <a:r>
              <a:rPr lang="en-US" altLang="zh-CN" b="1" dirty="0" err="1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&gt;&gt;stu3.score;</a:t>
            </a:r>
          </a:p>
          <a:p>
            <a:pPr lvl="1"/>
            <a:r>
              <a:rPr lang="zh-CN" altLang="en-US" dirty="0"/>
              <a:t>不能对联合变量名赋值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>
                <a:latin typeface="Courier New" pitchFamily="49" charset="0"/>
              </a:rPr>
              <a:t>		stu4 = stu3;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ourier New" pitchFamily="49" charset="0"/>
              </a:rPr>
              <a:t>语法错误！</a:t>
            </a:r>
            <a:endParaRPr lang="en-US" altLang="zh-CN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联合类型的含义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联合类型的定义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联合类型变量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84784"/>
            <a:ext cx="5356225" cy="1728202"/>
            <a:chOff x="1643042" y="3212102"/>
            <a:chExt cx="5356246" cy="1728207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321210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2627784" y="25408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7784" y="434103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转向语句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771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控制语句示例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2036613" y="335699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3335248"/>
            <a:ext cx="885840" cy="885840"/>
          </a:xfrm>
          <a:prstGeom prst="rect">
            <a:avLst/>
          </a:prstGeom>
        </p:spPr>
      </p:pic>
      <p:sp>
        <p:nvSpPr>
          <p:cNvPr id="39" name="TextBox 42"/>
          <p:cNvSpPr txBox="1"/>
          <p:nvPr/>
        </p:nvSpPr>
        <p:spPr>
          <a:xfrm>
            <a:off x="2642275" y="15821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7784" y="347694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</a:t>
            </a: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1636686" y="1484784"/>
            <a:ext cx="788987" cy="7889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1" name="图片 22" descr="NANKA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689" y="1484784"/>
            <a:ext cx="788984" cy="7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矩形 41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43" name="矩形 4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矩形 5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</a:p>
        </p:txBody>
      </p:sp>
      <p:sp>
        <p:nvSpPr>
          <p:cNvPr id="58" name="矩形 5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类对象的说明</a:t>
            </a:r>
          </a:p>
        </p:txBody>
      </p:sp>
      <p:sp>
        <p:nvSpPr>
          <p:cNvPr id="59" name="矩形 5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60" name="矩形 5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5880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面向对象程序设计方法中的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，是对具有相同属性和行为的事物的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描述，其内部包括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两个主要部分</a:t>
            </a:r>
            <a:endParaRPr lang="en-US" altLang="zh-CN" dirty="0"/>
          </a:p>
          <a:p>
            <a:pPr lvl="1"/>
            <a:r>
              <a:rPr lang="zh-CN" altLang="en-US" dirty="0"/>
              <a:t>属性在类中用“变量”描述，是类的“</a:t>
            </a:r>
            <a:r>
              <a:rPr lang="zh-CN" altLang="en-US" dirty="0">
                <a:solidFill>
                  <a:srgbClr val="FF0000"/>
                </a:solidFill>
              </a:rPr>
              <a:t>数据成员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行为在类中用“函数”描述，是类的“</a:t>
            </a:r>
            <a:r>
              <a:rPr lang="zh-CN" altLang="en-US" dirty="0">
                <a:solidFill>
                  <a:srgbClr val="FF0000"/>
                </a:solidFill>
              </a:rPr>
              <a:t>函数成员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什么是类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5157192"/>
            <a:ext cx="6912768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/>
              <a:t>类将多种不同类型的数据整合在一起，形成新的</a:t>
            </a:r>
            <a:r>
              <a:rPr lang="zh-CN" altLang="en-US" sz="2000" b="1" dirty="0">
                <a:solidFill>
                  <a:srgbClr val="FF0000"/>
                </a:solidFill>
              </a:rPr>
              <a:t>数据类型</a:t>
            </a:r>
            <a:r>
              <a:rPr lang="zh-CN" altLang="en-US" sz="2000" b="1" dirty="0"/>
              <a:t>，由此，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语言在基本类型和导出类型之外，又增加了一类数据类型</a:t>
            </a:r>
            <a:r>
              <a:rPr lang="en-US" altLang="zh-CN" sz="2000" b="1" dirty="0"/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用户定义类型</a:t>
            </a:r>
          </a:p>
        </p:txBody>
      </p:sp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类的定义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类对象的说明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抽象（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设计类的基本原则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66160"/>
            <a:ext cx="4324954" cy="44202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9338" y="270892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抽</a:t>
            </a:r>
          </a:p>
        </p:txBody>
      </p:sp>
      <p:sp>
        <p:nvSpPr>
          <p:cNvPr id="8" name="矩形 7"/>
          <p:cNvSpPr/>
          <p:nvPr/>
        </p:nvSpPr>
        <p:spPr>
          <a:xfrm>
            <a:off x="1359707" y="2852936"/>
            <a:ext cx="2996269" cy="779314"/>
          </a:xfrm>
          <a:prstGeom prst="rect">
            <a:avLst/>
          </a:prstGeom>
          <a:solidFill>
            <a:srgbClr val="FFFF00"/>
          </a:solidFill>
          <a:ln>
            <a:solidFill>
              <a:srgbClr val="82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抽</a:t>
            </a:r>
            <a:r>
              <a:rPr lang="zh-CN" altLang="en-US" sz="2800" dirty="0">
                <a:solidFill>
                  <a:srgbClr val="820064"/>
                </a:solidFill>
              </a:rPr>
              <a:t>取属性和行为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23386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象</a:t>
            </a:r>
          </a:p>
        </p:txBody>
      </p:sp>
      <p:sp>
        <p:nvSpPr>
          <p:cNvPr id="10" name="矩形 9"/>
          <p:cNvSpPr/>
          <p:nvPr/>
        </p:nvSpPr>
        <p:spPr>
          <a:xfrm>
            <a:off x="1347913" y="4377878"/>
            <a:ext cx="2996269" cy="779314"/>
          </a:xfrm>
          <a:prstGeom prst="rect">
            <a:avLst/>
          </a:prstGeom>
          <a:solidFill>
            <a:srgbClr val="FFFF00"/>
          </a:solidFill>
          <a:ln>
            <a:solidFill>
              <a:srgbClr val="82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象</a:t>
            </a:r>
            <a:r>
              <a:rPr lang="zh-CN" altLang="en-US" sz="2800" dirty="0">
                <a:solidFill>
                  <a:srgbClr val="820064"/>
                </a:solidFill>
              </a:rPr>
              <a:t>征某一类事物</a:t>
            </a:r>
          </a:p>
        </p:txBody>
      </p:sp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类的定义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类对象的说明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抽象出纸牌的共同属性和行为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1127522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】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5085184"/>
            <a:ext cx="8229600" cy="112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 "/>
              <a:defRPr sz="28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/>
              <a:t>	</a:t>
            </a:r>
            <a:r>
              <a:rPr lang="zh-CN" altLang="en-US" dirty="0"/>
              <a:t>扑克牌有哪些共同的属性？</a:t>
            </a:r>
            <a:endParaRPr lang="en-US" altLang="zh-CN" dirty="0"/>
          </a:p>
          <a:p>
            <a:pPr>
              <a:buFont typeface="Arial" charset="0"/>
              <a:buNone/>
            </a:pPr>
            <a:r>
              <a:rPr lang="en-US" altLang="zh-CN" dirty="0"/>
              <a:t>	</a:t>
            </a:r>
            <a:r>
              <a:rPr lang="zh-CN" altLang="en-US" dirty="0"/>
              <a:t>扑克牌有哪些共同的行为？</a:t>
            </a:r>
          </a:p>
        </p:txBody>
      </p:sp>
      <p:sp>
        <p:nvSpPr>
          <p:cNvPr id="2" name="矩形 1"/>
          <p:cNvSpPr/>
          <p:nvPr/>
        </p:nvSpPr>
        <p:spPr>
          <a:xfrm>
            <a:off x="5292080" y="508518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花色、点数</a:t>
            </a:r>
            <a:endParaRPr lang="en-US" altLang="zh-CN" sz="2800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560840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显示信息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31" y="2156598"/>
            <a:ext cx="6394292" cy="2928586"/>
          </a:xfrm>
          <a:prstGeom prst="rect">
            <a:avLst/>
          </a:prstGeom>
        </p:spPr>
      </p:pic>
      <p:sp>
        <p:nvSpPr>
          <p:cNvPr id="17" name="矩形 16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类的定义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类对象的说明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53400" cy="52054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4.35】</a:t>
            </a:r>
            <a:r>
              <a:rPr lang="zh-CN" altLang="en-US" dirty="0">
                <a:solidFill>
                  <a:srgbClr val="C00000"/>
                </a:solidFill>
              </a:rPr>
              <a:t>已知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个学生的注册号和成绩，计算他们的平均成绩，并列出成绩最好的前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名学生的注册号和分数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charset="-122"/>
              </a:rPr>
              <a:t>Input 6 student's </a:t>
            </a:r>
            <a:r>
              <a:rPr lang="en-US" altLang="zh-CN" sz="1800" dirty="0" err="1">
                <a:latin typeface="宋体" charset="-122"/>
              </a:rPr>
              <a:t>Reg_Num</a:t>
            </a:r>
            <a:r>
              <a:rPr lang="en-US" altLang="zh-CN" sz="1800" dirty="0">
                <a:latin typeface="宋体" charset="-122"/>
              </a:rPr>
              <a:t> &amp; Score: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1001 88.5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1002 91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1003 85.5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1004 93.5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1005 85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1006 96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Average score:89.9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   register-number  score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1       1006        96.0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2       1004        93.5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宋体" charset="-122"/>
              </a:rPr>
              <a:t>3       1002        91.0</a:t>
            </a:r>
            <a:endParaRPr lang="zh-CN" altLang="en-US" sz="1800" dirty="0"/>
          </a:p>
        </p:txBody>
      </p:sp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类的封装性（</a:t>
            </a:r>
            <a:r>
              <a:rPr lang="en-US" altLang="zh-CN" dirty="0"/>
              <a:t>encapsulation</a:t>
            </a:r>
            <a:r>
              <a:rPr lang="zh-CN" altLang="en-US" dirty="0"/>
              <a:t>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72918"/>
            <a:ext cx="2579459" cy="284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70" y="2672916"/>
            <a:ext cx="2625522" cy="284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96972" y="17855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装</a:t>
            </a:r>
          </a:p>
        </p:txBody>
      </p:sp>
      <p:sp>
        <p:nvSpPr>
          <p:cNvPr id="16" name="矩形 15"/>
          <p:cNvSpPr/>
          <p:nvPr/>
        </p:nvSpPr>
        <p:spPr>
          <a:xfrm>
            <a:off x="4563863" y="17855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661248"/>
            <a:ext cx="293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同类事物的共同属性和行为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661248"/>
            <a:ext cx="293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不能随意访问的属性和行为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72" y="3808247"/>
            <a:ext cx="715844" cy="6877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32" y="4829816"/>
            <a:ext cx="479872" cy="6154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68431" y="2996952"/>
            <a:ext cx="148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公有成员</a:t>
            </a:r>
            <a:endParaRPr lang="en-US" altLang="zh-CN" dirty="0"/>
          </a:p>
          <a:p>
            <a:r>
              <a:rPr lang="en-US" altLang="zh-CN" dirty="0"/>
              <a:t>public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4323" y="3859307"/>
            <a:ext cx="148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保护成员</a:t>
            </a:r>
            <a:r>
              <a:rPr lang="en-US" altLang="zh-CN" dirty="0">
                <a:solidFill>
                  <a:srgbClr val="0000FF"/>
                </a:solidFill>
              </a:rPr>
              <a:t>protected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8431" y="4798893"/>
            <a:ext cx="148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私有成员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21" idx="1"/>
          </p:cNvCxnSpPr>
          <p:nvPr/>
        </p:nvCxnSpPr>
        <p:spPr>
          <a:xfrm>
            <a:off x="6012160" y="3320117"/>
            <a:ext cx="4562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012160" y="4221087"/>
            <a:ext cx="4562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59945" y="5157191"/>
            <a:ext cx="4562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8" y="980728"/>
            <a:ext cx="7416824" cy="5457663"/>
          </a:xfrm>
          <a:prstGeom prst="rect">
            <a:avLst/>
          </a:prstGeom>
        </p:spPr>
      </p:pic>
      <p:sp>
        <p:nvSpPr>
          <p:cNvPr id="50" name="椭圆 49"/>
          <p:cNvSpPr/>
          <p:nvPr/>
        </p:nvSpPr>
        <p:spPr>
          <a:xfrm>
            <a:off x="251520" y="5445224"/>
            <a:ext cx="4204623" cy="648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hlinkClick r:id="rId8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38" name="矩形 3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矩形 3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类的定义</a:t>
            </a:r>
          </a:p>
        </p:txBody>
      </p:sp>
      <p:sp>
        <p:nvSpPr>
          <p:cNvPr id="40" name="矩形 3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类对象的说明</a:t>
            </a:r>
          </a:p>
        </p:txBody>
      </p:sp>
      <p:sp>
        <p:nvSpPr>
          <p:cNvPr id="41" name="矩形 4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42" name="矩形 4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8" grpId="0"/>
      <p:bldP spid="18" grpId="0"/>
      <p:bldP spid="21" grpId="0"/>
      <p:bldP spid="22" grpId="0"/>
      <p:bldP spid="27" grpId="0"/>
      <p:bldP spid="50" grpId="0" animBg="1"/>
      <p:bldP spid="5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类定义程序实现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类的定义（理解为定义一种新的</a:t>
            </a:r>
            <a:r>
              <a:rPr lang="zh-CN" altLang="en-US" dirty="0">
                <a:solidFill>
                  <a:srgbClr val="FF0000"/>
                </a:solidFill>
              </a:rPr>
              <a:t>数据类型</a:t>
            </a:r>
            <a:r>
              <a:rPr lang="zh-CN" altLang="en-US" dirty="0"/>
              <a:t>）：</a:t>
            </a:r>
            <a:endParaRPr lang="en-US" altLang="zh-CN" dirty="0"/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800080"/>
                </a:solidFill>
              </a:rPr>
              <a:t>	</a:t>
            </a:r>
            <a:r>
              <a:rPr lang="zh-CN" altLang="en-US" dirty="0">
                <a:solidFill>
                  <a:srgbClr val="800080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自定义类名&gt; 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>
              <a:lnSpc>
                <a:spcPct val="8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各私有成员说明&gt;;</a:t>
            </a:r>
          </a:p>
          <a:p>
            <a:pPr algn="just">
              <a:lnSpc>
                <a:spcPct val="8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各公有成员说明&gt;;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各保护成员说明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注意类定义后面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带分号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615608" y="2348880"/>
            <a:ext cx="3528392" cy="864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/>
            <a:r>
              <a:rPr lang="zh-CN" altLang="en-US" sz="1600" dirty="0">
                <a:solidFill>
                  <a:srgbClr val="FF0000"/>
                </a:solidFill>
              </a:rPr>
              <a:t>标识符</a:t>
            </a:r>
            <a:r>
              <a:rPr lang="zh-CN" altLang="en-US" sz="1600" dirty="0">
                <a:solidFill>
                  <a:schemeClr val="tx1"/>
                </a:solidFill>
              </a:rPr>
              <a:t>，表示类的名称，理解为新的</a:t>
            </a:r>
            <a:r>
              <a:rPr lang="zh-CN" altLang="en-US" sz="1600" dirty="0">
                <a:solidFill>
                  <a:srgbClr val="FF0000"/>
                </a:solidFill>
              </a:rPr>
              <a:t>数据类型名</a:t>
            </a:r>
            <a:r>
              <a:rPr lang="zh-CN" altLang="en-US" sz="1600" dirty="0">
                <a:solidFill>
                  <a:schemeClr val="tx1"/>
                </a:solidFill>
              </a:rPr>
              <a:t>，可以说明该类的对象，描述现实世界中的数据</a:t>
            </a:r>
            <a:endParaRPr lang="zh-CN" altLang="en-US" sz="1600" dirty="0"/>
          </a:p>
        </p:txBody>
      </p:sp>
      <p:sp>
        <p:nvSpPr>
          <p:cNvPr id="7" name="右箭头 6"/>
          <p:cNvSpPr/>
          <p:nvPr/>
        </p:nvSpPr>
        <p:spPr>
          <a:xfrm flipV="1">
            <a:off x="4630599" y="2564904"/>
            <a:ext cx="964743" cy="144017"/>
          </a:xfrm>
          <a:prstGeom prst="rightArrow">
            <a:avLst>
              <a:gd name="adj1" fmla="val 50000"/>
              <a:gd name="adj2" fmla="val 84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5496335" y="3501008"/>
            <a:ext cx="432048" cy="2232248"/>
          </a:xfrm>
          <a:prstGeom prst="rightBrace">
            <a:avLst>
              <a:gd name="adj1" fmla="val 4403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961100" y="3908955"/>
            <a:ext cx="3075396" cy="14163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7338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</a:rPr>
              <a:t>成员变量：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588" lvl="2"/>
            <a:r>
              <a:rPr lang="zh-CN" altLang="en-US" sz="1600" dirty="0">
                <a:solidFill>
                  <a:schemeClr val="tx1"/>
                </a:solidFill>
              </a:rPr>
              <a:t>     数据成员，描述</a:t>
            </a:r>
            <a:r>
              <a:rPr lang="zh-CN" altLang="en-US" sz="1600" dirty="0">
                <a:solidFill>
                  <a:srgbClr val="FF0000"/>
                </a:solidFill>
              </a:rPr>
              <a:t>共同属性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588" lvl="2"/>
            <a:endParaRPr lang="en-US" altLang="zh-CN" sz="1600" dirty="0">
              <a:solidFill>
                <a:srgbClr val="FF0000"/>
              </a:solidFill>
            </a:endParaRPr>
          </a:p>
          <a:p>
            <a:pPr marL="287338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</a:rPr>
              <a:t>成员函数：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588" lvl="2"/>
            <a:r>
              <a:rPr lang="zh-CN" altLang="en-US" sz="1600" dirty="0">
                <a:solidFill>
                  <a:schemeClr val="tx1"/>
                </a:solidFill>
              </a:rPr>
              <a:t>     函数成员，描述</a:t>
            </a:r>
            <a:r>
              <a:rPr lang="zh-CN" altLang="en-US" sz="1600" dirty="0">
                <a:solidFill>
                  <a:srgbClr val="FF0000"/>
                </a:solidFill>
              </a:rPr>
              <a:t>共同行为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类的定义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类对象的说明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99592" y="2132857"/>
            <a:ext cx="7920880" cy="4296518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[18];   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身份证号，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私有成员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SID;           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学号，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公有成员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name;        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姓名，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公有成员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score;         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高考成绩，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属性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公有成员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print(){       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显示学生信息，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行为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公有成员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&lt;&lt;“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姓名：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”&lt;&lt;name&lt;&lt;“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  成绩：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”&lt;&lt;score;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}	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编写关于学生注册卡片的类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63" y="1127522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】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558558" y="2142774"/>
            <a:ext cx="1728192" cy="648072"/>
          </a:xfrm>
          <a:prstGeom prst="wedgeRoundRectCallout">
            <a:avLst>
              <a:gd name="adj1" fmla="val -76294"/>
              <a:gd name="adj2" fmla="val 12199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86006A"/>
                </a:solidFill>
              </a:rPr>
              <a:t>数据成员</a:t>
            </a:r>
            <a:endParaRPr lang="en-US" altLang="zh-CN" dirty="0">
              <a:solidFill>
                <a:srgbClr val="86006A"/>
              </a:solidFill>
            </a:endParaRPr>
          </a:p>
          <a:p>
            <a:pPr algn="ctr"/>
            <a:r>
              <a:rPr lang="zh-CN" altLang="en-US" dirty="0">
                <a:solidFill>
                  <a:srgbClr val="86006A"/>
                </a:solidFill>
              </a:rPr>
              <a:t>成员变量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4830366" y="5877272"/>
            <a:ext cx="1728192" cy="648072"/>
          </a:xfrm>
          <a:prstGeom prst="wedgeRoundRectCallout">
            <a:avLst>
              <a:gd name="adj1" fmla="val 63951"/>
              <a:gd name="adj2" fmla="val -148293"/>
              <a:gd name="adj3" fmla="val 16667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>
                <a:solidFill>
                  <a:srgbClr val="86006A"/>
                </a:solidFill>
              </a:rPr>
              <a:t>函数成员</a:t>
            </a:r>
            <a:endParaRPr lang="en-US" altLang="zh-CN" dirty="0">
              <a:solidFill>
                <a:srgbClr val="86006A"/>
              </a:solidFill>
            </a:endParaRPr>
          </a:p>
          <a:p>
            <a:pPr algn="ctr"/>
            <a:r>
              <a:rPr lang="zh-CN" altLang="en-US" dirty="0">
                <a:solidFill>
                  <a:srgbClr val="86006A"/>
                </a:solidFill>
              </a:rPr>
              <a:t>成员函数</a:t>
            </a:r>
          </a:p>
        </p:txBody>
      </p:sp>
      <p:sp>
        <p:nvSpPr>
          <p:cNvPr id="23" name="矩形 22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类的定义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类对象的说明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类可以看做用户自定义的</a:t>
            </a:r>
            <a:r>
              <a:rPr lang="zh-CN" altLang="en-US" dirty="0">
                <a:solidFill>
                  <a:srgbClr val="FF0000"/>
                </a:solidFill>
              </a:rPr>
              <a:t>数据类型</a:t>
            </a:r>
            <a:r>
              <a:rPr lang="zh-CN" altLang="en-US" dirty="0"/>
              <a:t>，类的对象即可理解为该类型的</a:t>
            </a:r>
            <a:r>
              <a:rPr lang="zh-CN" altLang="en-US" dirty="0">
                <a:solidFill>
                  <a:srgbClr val="FF0000"/>
                </a:solidFill>
              </a:rPr>
              <a:t>某种形式的数据</a:t>
            </a:r>
            <a:r>
              <a:rPr lang="zh-CN" altLang="en-US" dirty="0"/>
              <a:t>，如普通对象、对象数组、对象指针、对象引用等等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对象是类的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（</a:t>
            </a:r>
            <a:r>
              <a:rPr lang="en-US" altLang="zh-CN" dirty="0"/>
              <a:t>instance</a:t>
            </a:r>
            <a:r>
              <a:rPr lang="zh-CN" altLang="en-US" dirty="0"/>
              <a:t>）。定义一种数据类型只是告诉编译系统该数据类型的构造，并没有分配内存。类只是一个模式，以此模式可以在内存中开辟出同样结构的实例</a:t>
            </a:r>
            <a:r>
              <a:rPr lang="en-US" altLang="zh-CN" dirty="0"/>
              <a:t>——</a:t>
            </a:r>
            <a:r>
              <a:rPr lang="zh-CN" altLang="en-US" dirty="0"/>
              <a:t>对象。</a:t>
            </a:r>
          </a:p>
        </p:txBody>
      </p:sp>
      <p:sp>
        <p:nvSpPr>
          <p:cNvPr id="18" name="矩形 17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类对象的说明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11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类与对象  </a:t>
            </a:r>
            <a:r>
              <a:rPr lang="en-US" altLang="zh-CN" dirty="0"/>
              <a:t>vs.  </a:t>
            </a:r>
            <a:r>
              <a:rPr lang="zh-CN" altLang="en-US" dirty="0"/>
              <a:t>模式与实例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47820"/>
            <a:ext cx="6696744" cy="49277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23" y="1647820"/>
            <a:ext cx="6430781" cy="4740561"/>
          </a:xfrm>
          <a:prstGeom prst="rect">
            <a:avLst/>
          </a:prstGeom>
        </p:spPr>
      </p:pic>
      <p:sp>
        <p:nvSpPr>
          <p:cNvPr id="8" name="圆角右箭头 7"/>
          <p:cNvSpPr/>
          <p:nvPr/>
        </p:nvSpPr>
        <p:spPr>
          <a:xfrm rot="5400000">
            <a:off x="4313454" y="2319394"/>
            <a:ext cx="1309180" cy="2088231"/>
          </a:xfrm>
          <a:prstGeom prst="bentArrow">
            <a:avLst>
              <a:gd name="adj1" fmla="val 25000"/>
              <a:gd name="adj2" fmla="val 25000"/>
              <a:gd name="adj3" fmla="val 34176"/>
              <a:gd name="adj4" fmla="val 4375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63524"/>
            <a:ext cx="836915" cy="8728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48064" y="1908121"/>
            <a:ext cx="369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820064"/>
                </a:solidFill>
              </a:rPr>
              <a:t>如何创建类的对象</a:t>
            </a:r>
          </a:p>
        </p:txBody>
      </p:sp>
      <p:sp>
        <p:nvSpPr>
          <p:cNvPr id="20" name="矩形 19"/>
          <p:cNvSpPr/>
          <p:nvPr/>
        </p:nvSpPr>
        <p:spPr>
          <a:xfrm>
            <a:off x="467544" y="4767535"/>
            <a:ext cx="3816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构造函数</a:t>
            </a:r>
          </a:p>
        </p:txBody>
      </p:sp>
      <p:sp>
        <p:nvSpPr>
          <p:cNvPr id="21" name="矩形 20">
            <a:hlinkClick r:id="rId6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类对象的说明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0.13785 -0.1731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86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3107 0.1976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435280" cy="714375"/>
          </a:xfrm>
        </p:spPr>
        <p:txBody>
          <a:bodyPr/>
          <a:lstStyle/>
          <a:p>
            <a:r>
              <a:rPr lang="zh-CN" altLang="en-US" dirty="0"/>
              <a:t>使用构造函数创建对象（</a:t>
            </a:r>
            <a:r>
              <a:rPr lang="en-US" altLang="zh-CN" dirty="0"/>
              <a:t>Construction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类的构造函数是一类</a:t>
            </a:r>
            <a:r>
              <a:rPr lang="zh-CN" altLang="en-US" dirty="0">
                <a:solidFill>
                  <a:srgbClr val="FF0000"/>
                </a:solidFill>
              </a:rPr>
              <a:t>特殊的成员函数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在对象说明语句中，用来对类的对象进行创建</a:t>
            </a:r>
            <a:endParaRPr lang="en-US" altLang="zh-CN" dirty="0"/>
          </a:p>
          <a:p>
            <a:pPr marL="914400" lvl="2" indent="0">
              <a:lnSpc>
                <a:spcPct val="85000"/>
              </a:lnSpc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0249"/>
            <a:ext cx="212622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右箭头 12"/>
          <p:cNvSpPr/>
          <p:nvPr/>
        </p:nvSpPr>
        <p:spPr>
          <a:xfrm>
            <a:off x="3042994" y="3788725"/>
            <a:ext cx="1416937" cy="648072"/>
          </a:xfrm>
          <a:prstGeom prst="rightArrow">
            <a:avLst/>
          </a:prstGeom>
          <a:solidFill>
            <a:srgbClr val="86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99" y="3060249"/>
            <a:ext cx="336651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1619672" y="5148481"/>
            <a:ext cx="5966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类</a:t>
            </a:r>
          </a:p>
        </p:txBody>
      </p:sp>
      <p:sp>
        <p:nvSpPr>
          <p:cNvPr id="18" name="矩形 17"/>
          <p:cNvSpPr/>
          <p:nvPr/>
        </p:nvSpPr>
        <p:spPr>
          <a:xfrm>
            <a:off x="5651623" y="5148481"/>
            <a:ext cx="10086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对象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3165936"/>
            <a:ext cx="801063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1"/>
            <a:r>
              <a:rPr lang="zh-CN" altLang="en-US" sz="2800" dirty="0">
                <a:solidFill>
                  <a:prstClr val="black"/>
                </a:solidFill>
                <a:latin typeface="Arial"/>
                <a:ea typeface="黑体" pitchFamily="2" charset="-122"/>
              </a:rPr>
              <a:t>构造函数的</a:t>
            </a:r>
            <a:r>
              <a:rPr lang="zh-CN" altLang="en-US" sz="2800" dirty="0">
                <a:solidFill>
                  <a:srgbClr val="FF0000"/>
                </a:solidFill>
                <a:latin typeface="Arial"/>
                <a:ea typeface="黑体" pitchFamily="2" charset="-122"/>
              </a:rPr>
              <a:t>特点</a:t>
            </a:r>
            <a:endParaRPr lang="en-US" altLang="zh-CN" sz="240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函数名与类名相同</a:t>
            </a:r>
            <a:endParaRPr lang="en-US" altLang="zh-CN" sz="2400" dirty="0">
              <a:latin typeface="+mn-lt"/>
              <a:ea typeface="黑体" pitchFamily="2" charset="-122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无函数返回类型说明。</a:t>
            </a:r>
            <a:endParaRPr lang="en-US" altLang="zh-CN" sz="2400" dirty="0">
              <a:latin typeface="+mn-lt"/>
              <a:ea typeface="黑体" pitchFamily="2" charset="-122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lt"/>
                <a:ea typeface="黑体" pitchFamily="2" charset="-122"/>
              </a:rPr>
              <a:t>构造函数可以重载（各自的参数表不相同）</a:t>
            </a:r>
            <a:endParaRPr lang="en-US" altLang="zh-CN" sz="2400" dirty="0">
              <a:latin typeface="+mn-lt"/>
              <a:ea typeface="黑体" pitchFamily="2" charset="-122"/>
            </a:endParaRPr>
          </a:p>
        </p:txBody>
      </p:sp>
      <p:sp>
        <p:nvSpPr>
          <p:cNvPr id="20" name="矩形 19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类对象的说明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  <p:bldP spid="18" grpId="0"/>
      <p:bldP spid="18" grpId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2131109"/>
            <a:ext cx="77768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ID_num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[18];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身份证号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SID;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name;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姓名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score;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高考成绩</a:t>
            </a:r>
            <a:endParaRPr lang="en-US" altLang="zh-CN" sz="20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Student()	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,””);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SID = 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name = NULL;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score = 0;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不带参数的构造函数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88" y="1556147"/>
            <a:ext cx="7786687" cy="432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638" indent="-274638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带有构造函数的</a:t>
            </a:r>
            <a:r>
              <a:rPr lang="en-US" altLang="zh-CN" sz="2000" dirty="0">
                <a:solidFill>
                  <a:schemeClr val="tx1"/>
                </a:solidFill>
              </a:rPr>
              <a:t>Student</a:t>
            </a:r>
            <a:r>
              <a:rPr lang="zh-CN" altLang="en-US" sz="2000" dirty="0">
                <a:solidFill>
                  <a:schemeClr val="tx1"/>
                </a:solidFill>
              </a:rPr>
              <a:t>类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500063" y="1127522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+mj-ea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+mj-ea"/>
              </a:rPr>
              <a:t>】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4293096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267744" y="2420888"/>
            <a:ext cx="144016" cy="18722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55576" y="4293096"/>
            <a:ext cx="86409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8688" y="4581128"/>
            <a:ext cx="11492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51571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86006A"/>
                </a:solidFill>
              </a:rPr>
              <a:t>没有返回值类型说明</a:t>
            </a:r>
          </a:p>
        </p:txBody>
      </p:sp>
      <p:sp>
        <p:nvSpPr>
          <p:cNvPr id="21" name="矩形 20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类对象的说明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556792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Student(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id[],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*n,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ID_num,id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SID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name =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(n)+1];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score = s;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带有参数的构造函数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类对象的说明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7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对象说明的程序实现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28813"/>
            <a:ext cx="8712968" cy="4500562"/>
          </a:xfrm>
        </p:spPr>
        <p:txBody>
          <a:bodyPr/>
          <a:lstStyle/>
          <a:p>
            <a:r>
              <a:rPr lang="zh-CN" altLang="en-US" dirty="0"/>
              <a:t>对象的说明</a:t>
            </a:r>
            <a:endParaRPr lang="en-US" altLang="zh-CN" dirty="0"/>
          </a:p>
          <a:p>
            <a:pPr marL="914400" lvl="2" indent="0" algn="just" defTabSz="482600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 &lt;</a:t>
            </a:r>
            <a:r>
              <a:rPr lang="zh-CN" altLang="en-US" dirty="0">
                <a:solidFill>
                  <a:srgbClr val="0000FF"/>
                </a:solidFill>
              </a:rPr>
              <a:t>类名</a:t>
            </a:r>
            <a:r>
              <a:rPr lang="en-US" altLang="zh-CN" dirty="0">
                <a:solidFill>
                  <a:srgbClr val="0000FF"/>
                </a:solidFill>
              </a:rPr>
              <a:t>&gt; </a:t>
            </a:r>
            <a:r>
              <a:rPr lang="en-US" altLang="zh-CN" dirty="0"/>
              <a:t>&lt;</a:t>
            </a:r>
            <a:r>
              <a:rPr lang="zh-CN" altLang="en-US" dirty="0"/>
              <a:t>对象名</a:t>
            </a:r>
            <a:r>
              <a:rPr lang="en-US" altLang="zh-CN" dirty="0"/>
              <a:t>&gt;</a:t>
            </a:r>
          </a:p>
          <a:p>
            <a:pPr marL="914400" lvl="2" indent="0" algn="just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 &lt;</a:t>
            </a:r>
            <a:r>
              <a:rPr lang="zh-CN" altLang="en-US" dirty="0">
                <a:solidFill>
                  <a:srgbClr val="0000FF"/>
                </a:solidFill>
              </a:rPr>
              <a:t>类名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en-US" altLang="zh-CN" dirty="0"/>
              <a:t>  &lt;</a:t>
            </a:r>
            <a:r>
              <a:rPr lang="zh-CN" altLang="en-US" dirty="0"/>
              <a:t>对象名</a:t>
            </a:r>
            <a:r>
              <a:rPr lang="en-US" altLang="zh-CN" dirty="0"/>
              <a:t>&gt;(</a:t>
            </a:r>
            <a:r>
              <a:rPr lang="zh-CN" altLang="en-US" dirty="0"/>
              <a:t>实参表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程序示例：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s1;</a:t>
            </a:r>
          </a:p>
          <a:p>
            <a:pPr marL="457200" lvl="1" indent="0">
              <a:buNone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s2(“110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160001,“ZhangSan”,650);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7944" y="3286036"/>
            <a:ext cx="1925960" cy="1200329"/>
          </a:xfrm>
          <a:prstGeom prst="rect">
            <a:avLst/>
          </a:prstGeom>
          <a:ln>
            <a:solidFill>
              <a:srgbClr val="820064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SID = 0;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NULL;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 = 0;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131840" y="3806056"/>
            <a:ext cx="792088" cy="207888"/>
          </a:xfrm>
          <a:prstGeom prst="rightArrow">
            <a:avLst/>
          </a:prstGeom>
          <a:noFill/>
          <a:ln>
            <a:solidFill>
              <a:srgbClr val="82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212976"/>
            <a:ext cx="1346448" cy="134644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226420" y="5188026"/>
            <a:ext cx="2698924" cy="1200329"/>
          </a:xfrm>
          <a:prstGeom prst="rect">
            <a:avLst/>
          </a:prstGeom>
          <a:ln>
            <a:solidFill>
              <a:srgbClr val="820064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“110***”;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SID = 160001;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ZhangSan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 = 650;</a:t>
            </a:r>
          </a:p>
        </p:txBody>
      </p:sp>
      <p:sp>
        <p:nvSpPr>
          <p:cNvPr id="19" name="右箭头 18"/>
          <p:cNvSpPr/>
          <p:nvPr/>
        </p:nvSpPr>
        <p:spPr>
          <a:xfrm rot="1342269">
            <a:off x="2424579" y="5084082"/>
            <a:ext cx="792088" cy="207888"/>
          </a:xfrm>
          <a:prstGeom prst="rightArrow">
            <a:avLst/>
          </a:prstGeom>
          <a:noFill/>
          <a:ln>
            <a:solidFill>
              <a:srgbClr val="82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46" y="5012449"/>
            <a:ext cx="1094886" cy="137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36096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用无参构造函数创建对象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8320" y="2843644"/>
            <a:ext cx="301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用带参构造函数创建对象</a:t>
            </a:r>
          </a:p>
        </p:txBody>
      </p:sp>
      <p:sp>
        <p:nvSpPr>
          <p:cNvPr id="46" name="矩形 45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47" name="矩形 4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48" name="矩形 4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类对象的说明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结构和类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5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19" grpId="0" animBg="1"/>
      <p:bldP spid="14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结构是</a:t>
            </a:r>
            <a:r>
              <a:rPr lang="en-US" altLang="zh-CN" dirty="0"/>
              <a:t>C</a:t>
            </a:r>
            <a:r>
              <a:rPr lang="zh-CN" altLang="en-US" dirty="0"/>
              <a:t>语言的概念</a:t>
            </a:r>
            <a:endParaRPr lang="en-US" altLang="zh-CN" dirty="0"/>
          </a:p>
          <a:p>
            <a:r>
              <a:rPr lang="zh-CN" altLang="en-US" dirty="0"/>
              <a:t>类是</a:t>
            </a:r>
            <a:r>
              <a:rPr lang="en-US" altLang="zh-CN" dirty="0"/>
              <a:t>C++</a:t>
            </a:r>
            <a:r>
              <a:rPr lang="zh-CN" altLang="en-US" dirty="0"/>
              <a:t>语言的概念，兼容了</a:t>
            </a:r>
            <a:r>
              <a:rPr lang="en-US" altLang="zh-CN" dirty="0"/>
              <a:t>C</a:t>
            </a:r>
            <a:r>
              <a:rPr lang="zh-CN" altLang="en-US" dirty="0"/>
              <a:t>语言的结构</a:t>
            </a:r>
            <a:endParaRPr lang="en-US" altLang="zh-CN" dirty="0"/>
          </a:p>
          <a:p>
            <a:pPr lvl="1"/>
            <a:r>
              <a:rPr lang="zh-CN" altLang="en-US" dirty="0"/>
              <a:t>结构中的成员访问权限，默认是</a:t>
            </a:r>
            <a:r>
              <a:rPr lang="en-US" altLang="zh-CN" dirty="0"/>
              <a:t>public</a:t>
            </a:r>
          </a:p>
          <a:p>
            <a:pPr lvl="1"/>
            <a:r>
              <a:rPr lang="zh-CN" altLang="en-US" dirty="0"/>
              <a:t>类成员的访问权限，默认是</a:t>
            </a:r>
            <a:r>
              <a:rPr lang="en-US" altLang="zh-CN" dirty="0"/>
              <a:t>private</a:t>
            </a:r>
          </a:p>
          <a:p>
            <a:pPr lvl="2"/>
            <a:r>
              <a:rPr lang="zh-CN" altLang="en-US" dirty="0"/>
              <a:t>体现类的封装性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结构和类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类的定义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类对象的说明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结构和类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4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00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n=6;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t=3;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欲找出前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名最好成绩者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index[n];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index，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score[n];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score，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&lt;&lt;"Input "&lt;&lt;n&lt;&lt;" student's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Reg_Num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&amp; Score:"&lt;&lt;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个学生的注册号及成绩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&gt;&gt;index[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]&gt;&gt;score[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628186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488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sum=0;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放累加和的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先置为0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sum += 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个学生的成绩累加到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::fixed);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设置以定点数格式输出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(1);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输出平均成绩</a:t>
            </a: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&lt;&lt;“Average score:”&lt;&lt;sum/n&lt;&lt;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(25);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输出“题头行”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&lt;&lt;"register-number score"&lt;&lt;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00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&lt;t;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 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找出前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名最好者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分量始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 = 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j1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中记录上述最大者的下标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看还有否比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更大的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j=i+1; j&lt;n;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){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		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(s&lt;score[j]) 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有更大的时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s=score[j];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更大者放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	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j1=j;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对应下标放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 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j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005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(j1&gt;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若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score[n-1]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中的最大者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//并非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时，要进行交换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score[j1] = 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 =s 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使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交换为最大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index[j1];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交换注册号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index[j1] = index[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index[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	}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输出名次号（前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名的第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&lt;&lt;i+1; 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&lt;&lt;index[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名学生的注册号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(1);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点后保留1位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&lt;&lt;score[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输出第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名学生的成绩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  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//for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循环体结束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 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结束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结构类型 ■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联合类型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类类型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结构类型的定义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结构类型变量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结构类型数组、指针与引用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结构类型与函数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3104</Words>
  <Application>Microsoft Office PowerPoint</Application>
  <PresentationFormat>全屏显示(4:3)</PresentationFormat>
  <Paragraphs>722</Paragraphs>
  <Slides>50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方正姚体</vt:lpstr>
      <vt:lpstr>黑体</vt:lpstr>
      <vt:lpstr>华文琥珀</vt:lpstr>
      <vt:lpstr>宋体</vt:lpstr>
      <vt:lpstr>Arial</vt:lpstr>
      <vt:lpstr>Calibri</vt:lpstr>
      <vt:lpstr>Courier New</vt:lpstr>
      <vt:lpstr>Wingdings</vt:lpstr>
      <vt:lpstr>Office 主题</vt:lpstr>
      <vt:lpstr>结构、联合、类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结构类型</vt:lpstr>
      <vt:lpstr>结构类型</vt:lpstr>
      <vt:lpstr>结构类型变量的说明</vt:lpstr>
      <vt:lpstr>结构类型变量的初始化</vt:lpstr>
      <vt:lpstr>结构类型变量的成员</vt:lpstr>
      <vt:lpstr>结构类型成员的进一步讨论</vt:lpstr>
      <vt:lpstr>结构类型数组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结构类型指针</vt:lpstr>
      <vt:lpstr>结构类型引用</vt:lpstr>
      <vt:lpstr>结构类型作为函数的参数</vt:lpstr>
      <vt:lpstr>函数返回结构类型</vt:lpstr>
      <vt:lpstr>结构类型练习1</vt:lpstr>
      <vt:lpstr>PowerPoint 演示文稿</vt:lpstr>
      <vt:lpstr>PowerPoint 演示文稿</vt:lpstr>
      <vt:lpstr>结构类型练习2</vt:lpstr>
      <vt:lpstr>PowerPoint 演示文稿</vt:lpstr>
      <vt:lpstr>联合类型</vt:lpstr>
      <vt:lpstr>联合类型</vt:lpstr>
      <vt:lpstr>联合类型变量</vt:lpstr>
      <vt:lpstr>联合类型变量的成员</vt:lpstr>
      <vt:lpstr>PowerPoint 演示文稿</vt:lpstr>
      <vt:lpstr>什么是类</vt:lpstr>
      <vt:lpstr>设计类的基本原则</vt:lpstr>
      <vt:lpstr>PowerPoint 演示文稿</vt:lpstr>
      <vt:lpstr>类的封装性（encapsulation）</vt:lpstr>
      <vt:lpstr>类定义程序实现</vt:lpstr>
      <vt:lpstr>PowerPoint 演示文稿</vt:lpstr>
      <vt:lpstr>对象的含义</vt:lpstr>
      <vt:lpstr>类与对象  vs.  模式与实例</vt:lpstr>
      <vt:lpstr>使用构造函数创建对象（Construction）</vt:lpstr>
      <vt:lpstr>PowerPoint 演示文稿</vt:lpstr>
      <vt:lpstr>PowerPoint 演示文稿</vt:lpstr>
      <vt:lpstr>对象说明的程序实现</vt:lpstr>
      <vt:lpstr>结构和类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2020-11-29T23:49:16Z</dcterms:modified>
</cp:coreProperties>
</file>