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4" r:id="rId1"/>
  </p:sldMasterIdLst>
  <p:notesMasterIdLst>
    <p:notesMasterId r:id="rId16"/>
  </p:notesMasterIdLst>
  <p:sldIdLst>
    <p:sldId id="319" r:id="rId2"/>
    <p:sldId id="4412" r:id="rId3"/>
    <p:sldId id="4361" r:id="rId4"/>
    <p:sldId id="4413" r:id="rId5"/>
    <p:sldId id="4419" r:id="rId6"/>
    <p:sldId id="4418" r:id="rId7"/>
    <p:sldId id="4414" r:id="rId8"/>
    <p:sldId id="331" r:id="rId9"/>
    <p:sldId id="4417" r:id="rId10"/>
    <p:sldId id="334" r:id="rId11"/>
    <p:sldId id="4420" r:id="rId12"/>
    <p:sldId id="4416" r:id="rId13"/>
    <p:sldId id="341" r:id="rId14"/>
    <p:sldId id="4422" r:id="rId15"/>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47"/>
    <p:restoredTop sz="94526"/>
  </p:normalViewPr>
  <p:slideViewPr>
    <p:cSldViewPr snapToGrid="0" snapToObjects="1">
      <p:cViewPr varScale="1">
        <p:scale>
          <a:sx n="56" d="100"/>
          <a:sy n="56" d="100"/>
        </p:scale>
        <p:origin x="276" y="72"/>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Crespo" userId="04e876af6ebbedca" providerId="LiveId" clId="{86351D40-3F8D-43EC-A23D-B0E9EAFE177E}"/>
    <pc:docChg chg="delSld sldOrd">
      <pc:chgData name="Jason Crespo" userId="04e876af6ebbedca" providerId="LiveId" clId="{86351D40-3F8D-43EC-A23D-B0E9EAFE177E}" dt="2024-10-17T23:48:35.379" v="2" actId="47"/>
      <pc:docMkLst>
        <pc:docMk/>
      </pc:docMkLst>
      <pc:sldChg chg="del">
        <pc:chgData name="Jason Crespo" userId="04e876af6ebbedca" providerId="LiveId" clId="{86351D40-3F8D-43EC-A23D-B0E9EAFE177E}" dt="2024-10-17T23:48:35.379" v="2" actId="47"/>
        <pc:sldMkLst>
          <pc:docMk/>
          <pc:sldMk cId="3955798051" sldId="317"/>
        </pc:sldMkLst>
      </pc:sldChg>
      <pc:sldChg chg="del">
        <pc:chgData name="Jason Crespo" userId="04e876af6ebbedca" providerId="LiveId" clId="{86351D40-3F8D-43EC-A23D-B0E9EAFE177E}" dt="2024-10-17T23:48:35.379" v="2" actId="47"/>
        <pc:sldMkLst>
          <pc:docMk/>
          <pc:sldMk cId="716561973" sldId="318"/>
        </pc:sldMkLst>
      </pc:sldChg>
      <pc:sldChg chg="ord">
        <pc:chgData name="Jason Crespo" userId="04e876af6ebbedca" providerId="LiveId" clId="{86351D40-3F8D-43EC-A23D-B0E9EAFE177E}" dt="2024-10-17T23:47:49.443" v="1"/>
        <pc:sldMkLst>
          <pc:docMk/>
          <pc:sldMk cId="2375085196" sldId="319"/>
        </pc:sldMkLst>
      </pc:sldChg>
      <pc:sldChg chg="del">
        <pc:chgData name="Jason Crespo" userId="04e876af6ebbedca" providerId="LiveId" clId="{86351D40-3F8D-43EC-A23D-B0E9EAFE177E}" dt="2024-10-17T23:48:35.379" v="2" actId="47"/>
        <pc:sldMkLst>
          <pc:docMk/>
          <pc:sldMk cId="4232814222" sldId="320"/>
        </pc:sldMkLst>
      </pc:sldChg>
      <pc:sldChg chg="del">
        <pc:chgData name="Jason Crespo" userId="04e876af6ebbedca" providerId="LiveId" clId="{86351D40-3F8D-43EC-A23D-B0E9EAFE177E}" dt="2024-10-17T23:48:35.379" v="2" actId="47"/>
        <pc:sldMkLst>
          <pc:docMk/>
          <pc:sldMk cId="3028268266" sldId="321"/>
        </pc:sldMkLst>
      </pc:sldChg>
      <pc:sldChg chg="del">
        <pc:chgData name="Jason Crespo" userId="04e876af6ebbedca" providerId="LiveId" clId="{86351D40-3F8D-43EC-A23D-B0E9EAFE177E}" dt="2024-10-17T23:48:35.379" v="2" actId="47"/>
        <pc:sldMkLst>
          <pc:docMk/>
          <pc:sldMk cId="2881815755" sldId="322"/>
        </pc:sldMkLst>
      </pc:sldChg>
      <pc:sldChg chg="del">
        <pc:chgData name="Jason Crespo" userId="04e876af6ebbedca" providerId="LiveId" clId="{86351D40-3F8D-43EC-A23D-B0E9EAFE177E}" dt="2024-10-17T23:48:35.379" v="2" actId="47"/>
        <pc:sldMkLst>
          <pc:docMk/>
          <pc:sldMk cId="902996332" sldId="323"/>
        </pc:sldMkLst>
      </pc:sldChg>
      <pc:sldChg chg="del">
        <pc:chgData name="Jason Crespo" userId="04e876af6ebbedca" providerId="LiveId" clId="{86351D40-3F8D-43EC-A23D-B0E9EAFE177E}" dt="2024-10-17T23:48:35.379" v="2" actId="47"/>
        <pc:sldMkLst>
          <pc:docMk/>
          <pc:sldMk cId="471926410" sldId="324"/>
        </pc:sldMkLst>
      </pc:sldChg>
      <pc:sldChg chg="del">
        <pc:chgData name="Jason Crespo" userId="04e876af6ebbedca" providerId="LiveId" clId="{86351D40-3F8D-43EC-A23D-B0E9EAFE177E}" dt="2024-10-17T23:48:35.379" v="2" actId="47"/>
        <pc:sldMkLst>
          <pc:docMk/>
          <pc:sldMk cId="2421039964" sldId="325"/>
        </pc:sldMkLst>
      </pc:sldChg>
      <pc:sldChg chg="del">
        <pc:chgData name="Jason Crespo" userId="04e876af6ebbedca" providerId="LiveId" clId="{86351D40-3F8D-43EC-A23D-B0E9EAFE177E}" dt="2024-10-17T23:48:35.379" v="2" actId="47"/>
        <pc:sldMkLst>
          <pc:docMk/>
          <pc:sldMk cId="3198746974" sldId="326"/>
        </pc:sldMkLst>
      </pc:sldChg>
      <pc:sldChg chg="del">
        <pc:chgData name="Jason Crespo" userId="04e876af6ebbedca" providerId="LiveId" clId="{86351D40-3F8D-43EC-A23D-B0E9EAFE177E}" dt="2024-10-17T23:48:35.379" v="2" actId="47"/>
        <pc:sldMkLst>
          <pc:docMk/>
          <pc:sldMk cId="1396727521" sldId="327"/>
        </pc:sldMkLst>
      </pc:sldChg>
      <pc:sldChg chg="del">
        <pc:chgData name="Jason Crespo" userId="04e876af6ebbedca" providerId="LiveId" clId="{86351D40-3F8D-43EC-A23D-B0E9EAFE177E}" dt="2024-10-17T23:48:35.379" v="2" actId="47"/>
        <pc:sldMkLst>
          <pc:docMk/>
          <pc:sldMk cId="1691257455" sldId="328"/>
        </pc:sldMkLst>
      </pc:sldChg>
      <pc:sldChg chg="del">
        <pc:chgData name="Jason Crespo" userId="04e876af6ebbedca" providerId="LiveId" clId="{86351D40-3F8D-43EC-A23D-B0E9EAFE177E}" dt="2024-10-17T23:48:35.379" v="2" actId="47"/>
        <pc:sldMkLst>
          <pc:docMk/>
          <pc:sldMk cId="1249349757" sldId="329"/>
        </pc:sldMkLst>
      </pc:sldChg>
      <pc:sldChg chg="del">
        <pc:chgData name="Jason Crespo" userId="04e876af6ebbedca" providerId="LiveId" clId="{86351D40-3F8D-43EC-A23D-B0E9EAFE177E}" dt="2024-10-17T23:48:35.379" v="2" actId="47"/>
        <pc:sldMkLst>
          <pc:docMk/>
          <pc:sldMk cId="2952058008" sldId="330"/>
        </pc:sldMkLst>
      </pc:sldChg>
      <pc:sldChg chg="del">
        <pc:chgData name="Jason Crespo" userId="04e876af6ebbedca" providerId="LiveId" clId="{86351D40-3F8D-43EC-A23D-B0E9EAFE177E}" dt="2024-10-17T23:48:35.379" v="2" actId="47"/>
        <pc:sldMkLst>
          <pc:docMk/>
          <pc:sldMk cId="1654372599" sldId="333"/>
        </pc:sldMkLst>
      </pc:sldChg>
      <pc:sldChg chg="del">
        <pc:chgData name="Jason Crespo" userId="04e876af6ebbedca" providerId="LiveId" clId="{86351D40-3F8D-43EC-A23D-B0E9EAFE177E}" dt="2024-10-17T23:48:35.379" v="2" actId="47"/>
        <pc:sldMkLst>
          <pc:docMk/>
          <pc:sldMk cId="535246298" sldId="335"/>
        </pc:sldMkLst>
      </pc:sldChg>
      <pc:sldChg chg="del">
        <pc:chgData name="Jason Crespo" userId="04e876af6ebbedca" providerId="LiveId" clId="{86351D40-3F8D-43EC-A23D-B0E9EAFE177E}" dt="2024-10-17T23:48:35.379" v="2" actId="47"/>
        <pc:sldMkLst>
          <pc:docMk/>
          <pc:sldMk cId="2362845951" sldId="336"/>
        </pc:sldMkLst>
      </pc:sldChg>
      <pc:sldChg chg="del">
        <pc:chgData name="Jason Crespo" userId="04e876af6ebbedca" providerId="LiveId" clId="{86351D40-3F8D-43EC-A23D-B0E9EAFE177E}" dt="2024-10-17T23:48:35.379" v="2" actId="47"/>
        <pc:sldMkLst>
          <pc:docMk/>
          <pc:sldMk cId="826841213" sldId="340"/>
        </pc:sldMkLst>
      </pc:sldChg>
      <pc:sldChg chg="del">
        <pc:chgData name="Jason Crespo" userId="04e876af6ebbedca" providerId="LiveId" clId="{86351D40-3F8D-43EC-A23D-B0E9EAFE177E}" dt="2024-10-17T23:48:35.379" v="2" actId="47"/>
        <pc:sldMkLst>
          <pc:docMk/>
          <pc:sldMk cId="3677977656" sldId="4421"/>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B1D-C144-A81C-249C5A7D45A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B1D-C144-A81C-249C5A7D45A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B1D-C144-A81C-249C5A7D45A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B1D-C144-A81C-249C5A7D45A7}"/>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24CD-D94B-9E71-8CF0A8DD4DA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C17-2B4D-A32E-9420A0CC17D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C17-2B4D-A32E-9420A0CC17D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C17-2B4D-A32E-9420A0CC17D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C17-2B4D-A32E-9420A0CC17D6}"/>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4</c:v>
                </c:pt>
                <c:pt idx="1">
                  <c:v>3.2</c:v>
                </c:pt>
                <c:pt idx="2">
                  <c:v>5</c:v>
                </c:pt>
                <c:pt idx="3">
                  <c:v>1.2</c:v>
                </c:pt>
              </c:numCache>
            </c:numRef>
          </c:val>
          <c:extLst>
            <c:ext xmlns:c16="http://schemas.microsoft.com/office/drawing/2014/chart" uri="{C3380CC4-5D6E-409C-BE32-E72D297353CC}">
              <c16:uniqueId val="{00000000-24CD-D94B-9E71-8CF0A8DD4DA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xVal>
            <c:numRef>
              <c:f>Sheet1!$A$2:$A$4</c:f>
              <c:numCache>
                <c:formatCode>General</c:formatCode>
                <c:ptCount val="3"/>
                <c:pt idx="0">
                  <c:v>0.7</c:v>
                </c:pt>
                <c:pt idx="1">
                  <c:v>1.8</c:v>
                </c:pt>
                <c:pt idx="2">
                  <c:v>2.6</c:v>
                </c:pt>
              </c:numCache>
            </c:numRef>
          </c:xVal>
          <c:yVal>
            <c:numRef>
              <c:f>Sheet1!$B$2:$B$4</c:f>
              <c:numCache>
                <c:formatCode>General</c:formatCode>
                <c:ptCount val="3"/>
                <c:pt idx="0">
                  <c:v>2.7</c:v>
                </c:pt>
                <c:pt idx="1">
                  <c:v>3.2</c:v>
                </c:pt>
                <c:pt idx="2">
                  <c:v>0.8</c:v>
                </c:pt>
              </c:numCache>
            </c:numRef>
          </c:yVal>
          <c:smooth val="1"/>
          <c:extLst>
            <c:ext xmlns:c16="http://schemas.microsoft.com/office/drawing/2014/chart" uri="{C3380CC4-5D6E-409C-BE32-E72D297353CC}">
              <c16:uniqueId val="{00000000-8CA9-744B-B804-B74C4A2FD216}"/>
            </c:ext>
          </c:extLst>
        </c:ser>
        <c:dLbls>
          <c:showLegendKey val="0"/>
          <c:showVal val="0"/>
          <c:showCatName val="0"/>
          <c:showSerName val="0"/>
          <c:showPercent val="0"/>
          <c:showBubbleSize val="0"/>
        </c:dLbls>
        <c:axId val="1652328879"/>
        <c:axId val="1706049103"/>
      </c:scatterChart>
      <c:valAx>
        <c:axId val="1652328879"/>
        <c:scaling>
          <c:orientation val="minMax"/>
        </c:scaling>
        <c:delete val="0"/>
        <c:axPos val="b"/>
        <c:majorGridlines>
          <c:spPr>
            <a:ln w="9525" cap="flat" cmpd="sng" algn="ctr">
              <a:solidFill>
                <a:schemeClr val="bg1"/>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Century Gothic" panose="020B0502020202020204" pitchFamily="34" charset="0"/>
                <a:ea typeface="+mn-ea"/>
                <a:cs typeface="Poppins Light" pitchFamily="2" charset="77"/>
              </a:defRPr>
            </a:pPr>
            <a:endParaRPr lang="en-US"/>
          </a:p>
        </c:txPr>
        <c:crossAx val="1706049103"/>
        <c:crosses val="autoZero"/>
        <c:crossBetween val="midCat"/>
      </c:valAx>
      <c:valAx>
        <c:axId val="1706049103"/>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Century Gothic" panose="020B0502020202020204" pitchFamily="34" charset="0"/>
                <a:ea typeface="+mn-ea"/>
                <a:cs typeface="Poppins Light" pitchFamily="2" charset="77"/>
              </a:defRPr>
            </a:pPr>
            <a:endParaRPr lang="en-US"/>
          </a:p>
        </c:txPr>
        <c:crossAx val="1652328879"/>
        <c:crosses val="autoZero"/>
        <c:crossBetween val="midCat"/>
      </c:valAx>
      <c:spPr>
        <a:noFill/>
        <a:ln>
          <a:solidFill>
            <a:schemeClr val="bg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solidFill>
            <a:schemeClr val="tx1"/>
          </a:solidFill>
          <a:latin typeface="Century Gothic" panose="020B0502020202020204" pitchFamily="34" charset="0"/>
          <a:cs typeface="Poppins Light" pitchFamily="2" charset="77"/>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Sheet1!$B$1</c:f>
              <c:strCache>
                <c:ptCount val="1"/>
                <c:pt idx="0">
                  <c:v>Y-Values</c:v>
                </c:pt>
              </c:strCache>
            </c:strRef>
          </c:tx>
          <c:spPr>
            <a:solidFill>
              <a:schemeClr val="accent2"/>
            </a:solidFill>
            <a:ln>
              <a:noFill/>
            </a:ln>
            <a:effectLst/>
          </c:spPr>
          <c:invertIfNegative val="0"/>
          <c:xVal>
            <c:numRef>
              <c:f>Sheet1!$A$2:$A$4</c:f>
              <c:numCache>
                <c:formatCode>General</c:formatCode>
                <c:ptCount val="3"/>
                <c:pt idx="0">
                  <c:v>0.7</c:v>
                </c:pt>
                <c:pt idx="1">
                  <c:v>1.8</c:v>
                </c:pt>
                <c:pt idx="2">
                  <c:v>2.6</c:v>
                </c:pt>
              </c:numCache>
            </c:numRef>
          </c:xVal>
          <c:yVal>
            <c:numRef>
              <c:f>Sheet1!$B$2:$B$4</c:f>
              <c:numCache>
                <c:formatCode>General</c:formatCode>
                <c:ptCount val="3"/>
                <c:pt idx="0">
                  <c:v>2.7</c:v>
                </c:pt>
                <c:pt idx="1">
                  <c:v>3.2</c:v>
                </c:pt>
                <c:pt idx="2">
                  <c:v>0.8</c:v>
                </c:pt>
              </c:numCache>
            </c:numRef>
          </c:yVal>
          <c:bubbleSize>
            <c:numRef>
              <c:f>Sheet1!$C$2:$C$4</c:f>
              <c:numCache>
                <c:formatCode>General</c:formatCode>
                <c:ptCount val="3"/>
                <c:pt idx="0">
                  <c:v>10</c:v>
                </c:pt>
                <c:pt idx="1">
                  <c:v>4</c:v>
                </c:pt>
                <c:pt idx="2">
                  <c:v>8</c:v>
                </c:pt>
              </c:numCache>
            </c:numRef>
          </c:bubbleSize>
          <c:bubble3D val="0"/>
          <c:extLst>
            <c:ext xmlns:c16="http://schemas.microsoft.com/office/drawing/2014/chart" uri="{C3380CC4-5D6E-409C-BE32-E72D297353CC}">
              <c16:uniqueId val="{00000000-3B8A-5641-9E8B-87E6328C5F71}"/>
            </c:ext>
          </c:extLst>
        </c:ser>
        <c:dLbls>
          <c:showLegendKey val="0"/>
          <c:showVal val="0"/>
          <c:showCatName val="0"/>
          <c:showSerName val="0"/>
          <c:showPercent val="0"/>
          <c:showBubbleSize val="0"/>
        </c:dLbls>
        <c:bubbleScale val="100"/>
        <c:showNegBubbles val="0"/>
        <c:axId val="1593032751"/>
        <c:axId val="1589614991"/>
      </c:bubbleChart>
      <c:valAx>
        <c:axId val="1593032751"/>
        <c:scaling>
          <c:orientation val="minMax"/>
          <c:max val="3"/>
        </c:scaling>
        <c:delete val="0"/>
        <c:axPos val="b"/>
        <c:majorGridlines>
          <c:spPr>
            <a:ln w="9525" cap="flat" cmpd="sng" algn="ctr">
              <a:solidFill>
                <a:schemeClr val="bg1"/>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entury Gothic" panose="020B0502020202020204" pitchFamily="34" charset="0"/>
                <a:ea typeface="+mn-ea"/>
                <a:cs typeface="Poppins Light" pitchFamily="2" charset="77"/>
              </a:defRPr>
            </a:pPr>
            <a:endParaRPr lang="en-US"/>
          </a:p>
        </c:txPr>
        <c:crossAx val="1589614991"/>
        <c:crosses val="autoZero"/>
        <c:crossBetween val="midCat"/>
      </c:valAx>
      <c:valAx>
        <c:axId val="1589614991"/>
        <c:scaling>
          <c:orientation val="minMax"/>
          <c:max val="3.5"/>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entury Gothic" panose="020B0502020202020204" pitchFamily="34" charset="0"/>
                <a:ea typeface="+mn-ea"/>
                <a:cs typeface="Poppins Light" pitchFamily="2" charset="77"/>
              </a:defRPr>
            </a:pPr>
            <a:endParaRPr lang="en-US"/>
          </a:p>
        </c:txPr>
        <c:crossAx val="159303275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latin typeface="Century Gothic" panose="020B0502020202020204" pitchFamily="34" charset="0"/>
          <a:cs typeface="Poppins Light" pitchFamily="2"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824C1-3D05-2945-8CAD-B16B27066FBC}" type="datetimeFigureOut">
              <a:rPr lang="en-US" smtClean="0"/>
              <a:t>10/14/2024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4F874-8904-1140-9345-65A2416DE114}" type="slidenum">
              <a:rPr lang="en-US" smtClean="0"/>
              <a:t>‹#›</a:t>
            </a:fld>
            <a:endParaRPr lang="en-US"/>
          </a:p>
        </p:txBody>
      </p:sp>
    </p:spTree>
    <p:extLst>
      <p:ext uri="{BB962C8B-B14F-4D97-AF65-F5344CB8AC3E}">
        <p14:creationId xmlns:p14="http://schemas.microsoft.com/office/powerpoint/2010/main" val="2020839280"/>
      </p:ext>
    </p:extLst>
  </p:cSld>
  <p:clrMap bg1="lt1" tx1="dk1" bg2="lt2" tx2="dk2" accent1="accent1" accent2="accent2" accent3="accent3" accent4="accent4" accent5="accent5" accent6="accent6" hlink="hlink" folHlink="folHlink"/>
  <p:notesStyle>
    <a:lvl1pPr marL="0" algn="l" defTabSz="1828891" rtl="0" eaLnBrk="1" latinLnBrk="0" hangingPunct="1">
      <a:defRPr sz="2400" kern="1200">
        <a:solidFill>
          <a:schemeClr val="tx1"/>
        </a:solidFill>
        <a:latin typeface="+mn-lt"/>
        <a:ea typeface="+mn-ea"/>
        <a:cs typeface="+mn-cs"/>
      </a:defRPr>
    </a:lvl1pPr>
    <a:lvl2pPr marL="914446" algn="l" defTabSz="1828891" rtl="0" eaLnBrk="1" latinLnBrk="0" hangingPunct="1">
      <a:defRPr sz="2400" kern="1200">
        <a:solidFill>
          <a:schemeClr val="tx1"/>
        </a:solidFill>
        <a:latin typeface="+mn-lt"/>
        <a:ea typeface="+mn-ea"/>
        <a:cs typeface="+mn-cs"/>
      </a:defRPr>
    </a:lvl2pPr>
    <a:lvl3pPr marL="1828891" algn="l" defTabSz="1828891" rtl="0" eaLnBrk="1" latinLnBrk="0" hangingPunct="1">
      <a:defRPr sz="2400" kern="1200">
        <a:solidFill>
          <a:schemeClr val="tx1"/>
        </a:solidFill>
        <a:latin typeface="+mn-lt"/>
        <a:ea typeface="+mn-ea"/>
        <a:cs typeface="+mn-cs"/>
      </a:defRPr>
    </a:lvl3pPr>
    <a:lvl4pPr marL="2743337" algn="l" defTabSz="1828891" rtl="0" eaLnBrk="1" latinLnBrk="0" hangingPunct="1">
      <a:defRPr sz="2400" kern="1200">
        <a:solidFill>
          <a:schemeClr val="tx1"/>
        </a:solidFill>
        <a:latin typeface="+mn-lt"/>
        <a:ea typeface="+mn-ea"/>
        <a:cs typeface="+mn-cs"/>
      </a:defRPr>
    </a:lvl4pPr>
    <a:lvl5pPr marL="3657783" algn="l" defTabSz="1828891" rtl="0" eaLnBrk="1" latinLnBrk="0" hangingPunct="1">
      <a:defRPr sz="2400" kern="1200">
        <a:solidFill>
          <a:schemeClr val="tx1"/>
        </a:solidFill>
        <a:latin typeface="+mn-lt"/>
        <a:ea typeface="+mn-ea"/>
        <a:cs typeface="+mn-cs"/>
      </a:defRPr>
    </a:lvl5pPr>
    <a:lvl6pPr marL="4572229" algn="l" defTabSz="1828891" rtl="0" eaLnBrk="1" latinLnBrk="0" hangingPunct="1">
      <a:defRPr sz="2400" kern="1200">
        <a:solidFill>
          <a:schemeClr val="tx1"/>
        </a:solidFill>
        <a:latin typeface="+mn-lt"/>
        <a:ea typeface="+mn-ea"/>
        <a:cs typeface="+mn-cs"/>
      </a:defRPr>
    </a:lvl6pPr>
    <a:lvl7pPr marL="5486674" algn="l" defTabSz="1828891" rtl="0" eaLnBrk="1" latinLnBrk="0" hangingPunct="1">
      <a:defRPr sz="2400" kern="1200">
        <a:solidFill>
          <a:schemeClr val="tx1"/>
        </a:solidFill>
        <a:latin typeface="+mn-lt"/>
        <a:ea typeface="+mn-ea"/>
        <a:cs typeface="+mn-cs"/>
      </a:defRPr>
    </a:lvl7pPr>
    <a:lvl8pPr marL="6401120" algn="l" defTabSz="1828891" rtl="0" eaLnBrk="1" latinLnBrk="0" hangingPunct="1">
      <a:defRPr sz="2400" kern="1200">
        <a:solidFill>
          <a:schemeClr val="tx1"/>
        </a:solidFill>
        <a:latin typeface="+mn-lt"/>
        <a:ea typeface="+mn-ea"/>
        <a:cs typeface="+mn-cs"/>
      </a:defRPr>
    </a:lvl8pPr>
    <a:lvl9pPr marL="7315566" algn="l" defTabSz="1828891"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397" y="2244726"/>
            <a:ext cx="18290381"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397" y="7204076"/>
            <a:ext cx="18290381"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6C28C6-E2AE-1B43-BE6B-3934904A9C5D}"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AEA49-F56D-844B-96A4-0E7B5754BBC1}" type="slidenum">
              <a:rPr lang="en-US" smtClean="0"/>
              <a:t>‹#›</a:t>
            </a:fld>
            <a:endParaRPr lang="en-US"/>
          </a:p>
        </p:txBody>
      </p:sp>
    </p:spTree>
    <p:extLst>
      <p:ext uri="{BB962C8B-B14F-4D97-AF65-F5344CB8AC3E}">
        <p14:creationId xmlns:p14="http://schemas.microsoft.com/office/powerpoint/2010/main" val="184860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6C28C6-E2AE-1B43-BE6B-3934904A9C5D}"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AEA49-F56D-844B-96A4-0E7B5754BBC1}" type="slidenum">
              <a:rPr lang="en-US" smtClean="0"/>
              <a:t>‹#›</a:t>
            </a:fld>
            <a:endParaRPr lang="en-US"/>
          </a:p>
        </p:txBody>
      </p:sp>
    </p:spTree>
    <p:extLst>
      <p:ext uri="{BB962C8B-B14F-4D97-AF65-F5344CB8AC3E}">
        <p14:creationId xmlns:p14="http://schemas.microsoft.com/office/powerpoint/2010/main" val="372749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52072" y="730250"/>
            <a:ext cx="5258485"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618" y="730250"/>
            <a:ext cx="15470614"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6C28C6-E2AE-1B43-BE6B-3934904A9C5D}"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AEA49-F56D-844B-96A4-0E7B5754BBC1}" type="slidenum">
              <a:rPr lang="en-US" smtClean="0"/>
              <a:t>‹#›</a:t>
            </a:fld>
            <a:endParaRPr lang="en-US"/>
          </a:p>
        </p:txBody>
      </p:sp>
    </p:spTree>
    <p:extLst>
      <p:ext uri="{BB962C8B-B14F-4D97-AF65-F5344CB8AC3E}">
        <p14:creationId xmlns:p14="http://schemas.microsoft.com/office/powerpoint/2010/main" val="1326168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CA232150-BF59-1F46-AA4B-2E93E5FCE980}"/>
              </a:ext>
            </a:extLst>
          </p:cNvPr>
          <p:cNvSpPr>
            <a:spLocks noGrp="1"/>
          </p:cNvSpPr>
          <p:nvPr>
            <p:ph type="pic" sz="quarter" idx="14"/>
          </p:nvPr>
        </p:nvSpPr>
        <p:spPr>
          <a:xfrm>
            <a:off x="-276752" y="-261256"/>
            <a:ext cx="24940679"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058237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CA232150-BF59-1F46-AA4B-2E93E5FCE980}"/>
              </a:ext>
            </a:extLst>
          </p:cNvPr>
          <p:cNvSpPr>
            <a:spLocks noGrp="1"/>
          </p:cNvSpPr>
          <p:nvPr>
            <p:ph type="pic" sz="quarter" idx="14"/>
          </p:nvPr>
        </p:nvSpPr>
        <p:spPr>
          <a:xfrm>
            <a:off x="-276752" y="-261256"/>
            <a:ext cx="9060937"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62984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623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6C28C6-E2AE-1B43-BE6B-3934904A9C5D}"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AEA49-F56D-844B-96A4-0E7B5754BBC1}" type="slidenum">
              <a:rPr lang="en-US" smtClean="0"/>
              <a:t>‹#›</a:t>
            </a:fld>
            <a:endParaRPr lang="en-US"/>
          </a:p>
        </p:txBody>
      </p:sp>
    </p:spTree>
    <p:extLst>
      <p:ext uri="{BB962C8B-B14F-4D97-AF65-F5344CB8AC3E}">
        <p14:creationId xmlns:p14="http://schemas.microsoft.com/office/powerpoint/2010/main" val="4177227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6C28C6-E2AE-1B43-BE6B-3934904A9C5D}"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AEA49-F56D-844B-96A4-0E7B5754BBC1}" type="slidenum">
              <a:rPr lang="en-US" smtClean="0"/>
              <a:t>‹#›</a:t>
            </a:fld>
            <a:endParaRPr lang="en-US"/>
          </a:p>
        </p:txBody>
      </p:sp>
    </p:spTree>
    <p:extLst>
      <p:ext uri="{BB962C8B-B14F-4D97-AF65-F5344CB8AC3E}">
        <p14:creationId xmlns:p14="http://schemas.microsoft.com/office/powerpoint/2010/main" val="780027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61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600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6C28C6-E2AE-1B43-BE6B-3934904A9C5D}"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5AEA49-F56D-844B-96A4-0E7B5754BBC1}" type="slidenum">
              <a:rPr lang="en-US" smtClean="0"/>
              <a:t>‹#›</a:t>
            </a:fld>
            <a:endParaRPr lang="en-US"/>
          </a:p>
        </p:txBody>
      </p:sp>
    </p:spTree>
    <p:extLst>
      <p:ext uri="{BB962C8B-B14F-4D97-AF65-F5344CB8AC3E}">
        <p14:creationId xmlns:p14="http://schemas.microsoft.com/office/powerpoint/2010/main" val="266755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21033938"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6C28C6-E2AE-1B43-BE6B-3934904A9C5D}" type="datetimeFigureOut">
              <a:rPr lang="en-US" smtClean="0"/>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5AEA49-F56D-844B-96A4-0E7B5754BBC1}" type="slidenum">
              <a:rPr lang="en-US" smtClean="0"/>
              <a:t>‹#›</a:t>
            </a:fld>
            <a:endParaRPr lang="en-US"/>
          </a:p>
        </p:txBody>
      </p:sp>
    </p:spTree>
    <p:extLst>
      <p:ext uri="{BB962C8B-B14F-4D97-AF65-F5344CB8AC3E}">
        <p14:creationId xmlns:p14="http://schemas.microsoft.com/office/powerpoint/2010/main" val="1849955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6C28C6-E2AE-1B43-BE6B-3934904A9C5D}" type="datetimeFigureOut">
              <a:rPr lang="en-US" smtClean="0"/>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5AEA49-F56D-844B-96A4-0E7B5754BBC1}" type="slidenum">
              <a:rPr lang="en-US" smtClean="0"/>
              <a:t>‹#›</a:t>
            </a:fld>
            <a:endParaRPr lang="en-US"/>
          </a:p>
        </p:txBody>
      </p:sp>
    </p:spTree>
    <p:extLst>
      <p:ext uri="{BB962C8B-B14F-4D97-AF65-F5344CB8AC3E}">
        <p14:creationId xmlns:p14="http://schemas.microsoft.com/office/powerpoint/2010/main" val="1583817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6C28C6-E2AE-1B43-BE6B-3934904A9C5D}" type="datetimeFigureOut">
              <a:rPr lang="en-US" smtClean="0"/>
              <a:t>10/14/2024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5AEA49-F56D-844B-96A4-0E7B5754BBC1}" type="slidenum">
              <a:rPr lang="en-US" smtClean="0"/>
              <a:t>‹#›</a:t>
            </a:fld>
            <a:endParaRPr lang="en-US"/>
          </a:p>
        </p:txBody>
      </p:sp>
    </p:spTree>
    <p:extLst>
      <p:ext uri="{BB962C8B-B14F-4D97-AF65-F5344CB8AC3E}">
        <p14:creationId xmlns:p14="http://schemas.microsoft.com/office/powerpoint/2010/main" val="2097173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796" y="914400"/>
            <a:ext cx="7865498"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7726" y="1974851"/>
            <a:ext cx="12346007"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FD6C28C6-E2AE-1B43-BE6B-3934904A9C5D}"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5AEA49-F56D-844B-96A4-0E7B5754BBC1}" type="slidenum">
              <a:rPr lang="en-US" smtClean="0"/>
              <a:t>‹#›</a:t>
            </a:fld>
            <a:endParaRPr lang="en-US"/>
          </a:p>
        </p:txBody>
      </p:sp>
    </p:spTree>
    <p:extLst>
      <p:ext uri="{BB962C8B-B14F-4D97-AF65-F5344CB8AC3E}">
        <p14:creationId xmlns:p14="http://schemas.microsoft.com/office/powerpoint/2010/main" val="883937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796" y="914400"/>
            <a:ext cx="7865498"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7726" y="1974851"/>
            <a:ext cx="12346007"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FD6C28C6-E2AE-1B43-BE6B-3934904A9C5D}"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5AEA49-F56D-844B-96A4-0E7B5754BBC1}" type="slidenum">
              <a:rPr lang="en-US" smtClean="0"/>
              <a:t>‹#›</a:t>
            </a:fld>
            <a:endParaRPr lang="en-US"/>
          </a:p>
        </p:txBody>
      </p:sp>
    </p:spTree>
    <p:extLst>
      <p:ext uri="{BB962C8B-B14F-4D97-AF65-F5344CB8AC3E}">
        <p14:creationId xmlns:p14="http://schemas.microsoft.com/office/powerpoint/2010/main" val="254650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FD6C28C6-E2AE-1B43-BE6B-3934904A9C5D}" type="datetimeFigureOut">
              <a:rPr lang="en-US" smtClean="0"/>
              <a:t>10/14/2024</a:t>
            </a:fld>
            <a:endParaRPr lang="en-US"/>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5B5AEA49-F56D-844B-96A4-0E7B5754BBC1}" type="slidenum">
              <a:rPr lang="en-US" smtClean="0"/>
              <a:t>‹#›</a:t>
            </a:fld>
            <a:endParaRPr lang="en-US"/>
          </a:p>
        </p:txBody>
      </p:sp>
    </p:spTree>
    <p:extLst>
      <p:ext uri="{BB962C8B-B14F-4D97-AF65-F5344CB8AC3E}">
        <p14:creationId xmlns:p14="http://schemas.microsoft.com/office/powerpoint/2010/main" val="3959851402"/>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8" r:id="rId13"/>
    <p:sldLayoutId id="2147483739" r:id="rId14"/>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31E720A-8434-8147-A14E-BD8E9F410384}"/>
              </a:ext>
            </a:extLst>
          </p:cNvPr>
          <p:cNvGrpSpPr/>
          <p:nvPr/>
        </p:nvGrpSpPr>
        <p:grpSpPr>
          <a:xfrm>
            <a:off x="2649388" y="4418190"/>
            <a:ext cx="19378176" cy="6265076"/>
            <a:chOff x="2649388" y="3497809"/>
            <a:chExt cx="19378176" cy="6265076"/>
          </a:xfrm>
        </p:grpSpPr>
        <p:graphicFrame>
          <p:nvGraphicFramePr>
            <p:cNvPr id="3" name="Chart 2">
              <a:extLst>
                <a:ext uri="{FF2B5EF4-FFF2-40B4-BE49-F238E27FC236}">
                  <a16:creationId xmlns:a16="http://schemas.microsoft.com/office/drawing/2014/main" id="{97F2A6A0-5794-E44D-B23D-E6B6B75C37F6}"/>
                </a:ext>
              </a:extLst>
            </p:cNvPr>
            <p:cNvGraphicFramePr/>
            <p:nvPr>
              <p:extLst>
                <p:ext uri="{D42A27DB-BD31-4B8C-83A1-F6EECF244321}">
                  <p14:modId xmlns:p14="http://schemas.microsoft.com/office/powerpoint/2010/main" val="2293128762"/>
                </p:ext>
              </p:extLst>
            </p:nvPr>
          </p:nvGraphicFramePr>
          <p:xfrm>
            <a:off x="2649388" y="3497809"/>
            <a:ext cx="9397614" cy="62650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1" name="Chart 30">
              <a:extLst>
                <a:ext uri="{FF2B5EF4-FFF2-40B4-BE49-F238E27FC236}">
                  <a16:creationId xmlns:a16="http://schemas.microsoft.com/office/drawing/2014/main" id="{72190394-928D-F54F-8AAD-DEC9E9BD7A8D}"/>
                </a:ext>
              </a:extLst>
            </p:cNvPr>
            <p:cNvGraphicFramePr/>
            <p:nvPr>
              <p:extLst>
                <p:ext uri="{D42A27DB-BD31-4B8C-83A1-F6EECF244321}">
                  <p14:modId xmlns:p14="http://schemas.microsoft.com/office/powerpoint/2010/main" val="2549665846"/>
                </p:ext>
              </p:extLst>
            </p:nvPr>
          </p:nvGraphicFramePr>
          <p:xfrm>
            <a:off x="12629951" y="3497809"/>
            <a:ext cx="9397613" cy="6265076"/>
          </p:xfrm>
          <a:graphic>
            <a:graphicData uri="http://schemas.openxmlformats.org/drawingml/2006/chart">
              <c:chart xmlns:c="http://schemas.openxmlformats.org/drawingml/2006/chart" xmlns:r="http://schemas.openxmlformats.org/officeDocument/2006/relationships" r:id="rId3"/>
            </a:graphicData>
          </a:graphic>
        </p:graphicFrame>
        <p:sp>
          <p:nvSpPr>
            <p:cNvPr id="4" name="Oval 3">
              <a:extLst>
                <a:ext uri="{FF2B5EF4-FFF2-40B4-BE49-F238E27FC236}">
                  <a16:creationId xmlns:a16="http://schemas.microsoft.com/office/drawing/2014/main" id="{BF1CFB11-F0B0-C143-B158-99648245405E}"/>
                </a:ext>
              </a:extLst>
            </p:cNvPr>
            <p:cNvSpPr/>
            <p:nvPr/>
          </p:nvSpPr>
          <p:spPr>
            <a:xfrm>
              <a:off x="6358716" y="5640867"/>
              <a:ext cx="1978957" cy="19789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Century Gothic" panose="020B0502020202020204" pitchFamily="34" charset="0"/>
              </a:endParaRPr>
            </a:p>
          </p:txBody>
        </p:sp>
        <p:sp>
          <p:nvSpPr>
            <p:cNvPr id="32" name="Oval 31">
              <a:extLst>
                <a:ext uri="{FF2B5EF4-FFF2-40B4-BE49-F238E27FC236}">
                  <a16:creationId xmlns:a16="http://schemas.microsoft.com/office/drawing/2014/main" id="{89929406-8192-5E49-8B11-C0EA2511E69C}"/>
                </a:ext>
              </a:extLst>
            </p:cNvPr>
            <p:cNvSpPr/>
            <p:nvPr/>
          </p:nvSpPr>
          <p:spPr>
            <a:xfrm>
              <a:off x="16271082" y="5640867"/>
              <a:ext cx="1978957" cy="19789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Century Gothic" panose="020B0502020202020204" pitchFamily="34" charset="0"/>
              </a:endParaRPr>
            </a:p>
          </p:txBody>
        </p:sp>
        <p:sp>
          <p:nvSpPr>
            <p:cNvPr id="60" name="CuadroTexto 350">
              <a:extLst>
                <a:ext uri="{FF2B5EF4-FFF2-40B4-BE49-F238E27FC236}">
                  <a16:creationId xmlns:a16="http://schemas.microsoft.com/office/drawing/2014/main" id="{86E3BEE1-FCAB-B84F-9C8F-047F92A8D1DE}"/>
                </a:ext>
              </a:extLst>
            </p:cNvPr>
            <p:cNvSpPr txBox="1"/>
            <p:nvPr/>
          </p:nvSpPr>
          <p:spPr>
            <a:xfrm>
              <a:off x="11072745" y="5892784"/>
              <a:ext cx="2531462" cy="2400657"/>
            </a:xfrm>
            <a:prstGeom prst="rect">
              <a:avLst/>
            </a:prstGeom>
            <a:noFill/>
          </p:spPr>
          <p:txBody>
            <a:bodyPr wrap="none" rtlCol="0">
              <a:spAutoFit/>
            </a:bodyPr>
            <a:lstStyle/>
            <a:p>
              <a:pPr algn="ctr"/>
              <a:r>
                <a:rPr lang="en-US" sz="15000" b="1" dirty="0">
                  <a:solidFill>
                    <a:schemeClr val="tx1">
                      <a:lumMod val="20000"/>
                      <a:lumOff val="80000"/>
                    </a:schemeClr>
                  </a:solidFill>
                  <a:latin typeface="Century Gothic" panose="020B0502020202020204" pitchFamily="34" charset="0"/>
                  <a:ea typeface="Lato Heavy" charset="0"/>
                  <a:cs typeface="Poppins" pitchFamily="2" charset="77"/>
                </a:rPr>
                <a:t>VS</a:t>
              </a:r>
            </a:p>
          </p:txBody>
        </p:sp>
        <p:sp>
          <p:nvSpPr>
            <p:cNvPr id="61" name="TextBox 38">
              <a:extLst>
                <a:ext uri="{FF2B5EF4-FFF2-40B4-BE49-F238E27FC236}">
                  <a16:creationId xmlns:a16="http://schemas.microsoft.com/office/drawing/2014/main" id="{CA0C4F35-8E62-D24E-8FBD-BE27D2C86FE1}"/>
                </a:ext>
              </a:extLst>
            </p:cNvPr>
            <p:cNvSpPr txBox="1"/>
            <p:nvPr/>
          </p:nvSpPr>
          <p:spPr>
            <a:xfrm>
              <a:off x="14798648" y="6446781"/>
              <a:ext cx="1180960" cy="64633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600" b="1" dirty="0">
                  <a:solidFill>
                    <a:schemeClr val="bg1"/>
                  </a:solidFill>
                  <a:latin typeface="Century Gothic" panose="020B0502020202020204" pitchFamily="34" charset="0"/>
                  <a:ea typeface="Lato" panose="020F0502020204030203" pitchFamily="34" charset="0"/>
                  <a:cs typeface="Poppins Medium" pitchFamily="2" charset="77"/>
                </a:rPr>
                <a:t>35%</a:t>
              </a:r>
            </a:p>
          </p:txBody>
        </p:sp>
        <p:sp>
          <p:nvSpPr>
            <p:cNvPr id="62" name="TextBox 38">
              <a:extLst>
                <a:ext uri="{FF2B5EF4-FFF2-40B4-BE49-F238E27FC236}">
                  <a16:creationId xmlns:a16="http://schemas.microsoft.com/office/drawing/2014/main" id="{14C00994-AC83-514B-A175-91F7000FE81F}"/>
                </a:ext>
              </a:extLst>
            </p:cNvPr>
            <p:cNvSpPr txBox="1"/>
            <p:nvPr/>
          </p:nvSpPr>
          <p:spPr>
            <a:xfrm>
              <a:off x="17890191" y="8014324"/>
              <a:ext cx="1180960" cy="64633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600" b="1" dirty="0">
                  <a:solidFill>
                    <a:schemeClr val="bg1"/>
                  </a:solidFill>
                  <a:latin typeface="Century Gothic" panose="020B0502020202020204" pitchFamily="34" charset="0"/>
                  <a:ea typeface="Lato" panose="020F0502020204030203" pitchFamily="34" charset="0"/>
                  <a:cs typeface="Poppins Medium" pitchFamily="2" charset="77"/>
                </a:rPr>
                <a:t>25%</a:t>
              </a:r>
            </a:p>
          </p:txBody>
        </p:sp>
        <p:sp>
          <p:nvSpPr>
            <p:cNvPr id="63" name="TextBox 38">
              <a:extLst>
                <a:ext uri="{FF2B5EF4-FFF2-40B4-BE49-F238E27FC236}">
                  <a16:creationId xmlns:a16="http://schemas.microsoft.com/office/drawing/2014/main" id="{CBC3BBC9-CE0F-9149-8F49-903FD5B7F8F3}"/>
                </a:ext>
              </a:extLst>
            </p:cNvPr>
            <p:cNvSpPr txBox="1"/>
            <p:nvPr/>
          </p:nvSpPr>
          <p:spPr>
            <a:xfrm>
              <a:off x="18325620" y="5227582"/>
              <a:ext cx="1180960" cy="64633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600" b="1" dirty="0">
                  <a:solidFill>
                    <a:schemeClr val="bg1"/>
                  </a:solidFill>
                  <a:latin typeface="Century Gothic" panose="020B0502020202020204" pitchFamily="34" charset="0"/>
                  <a:ea typeface="Lato" panose="020F0502020204030203" pitchFamily="34" charset="0"/>
                  <a:cs typeface="Poppins Medium" pitchFamily="2" charset="77"/>
                </a:rPr>
                <a:t>25%</a:t>
              </a:r>
            </a:p>
          </p:txBody>
        </p:sp>
        <p:sp>
          <p:nvSpPr>
            <p:cNvPr id="64" name="TextBox 38">
              <a:extLst>
                <a:ext uri="{FF2B5EF4-FFF2-40B4-BE49-F238E27FC236}">
                  <a16:creationId xmlns:a16="http://schemas.microsoft.com/office/drawing/2014/main" id="{6BC7DDE0-1A90-2143-8587-6FFC5C4FC5E3}"/>
                </a:ext>
              </a:extLst>
            </p:cNvPr>
            <p:cNvSpPr txBox="1"/>
            <p:nvPr/>
          </p:nvSpPr>
          <p:spPr>
            <a:xfrm>
              <a:off x="16322649" y="4356725"/>
              <a:ext cx="1180960" cy="64633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600" b="1" dirty="0">
                  <a:solidFill>
                    <a:schemeClr val="bg1"/>
                  </a:solidFill>
                  <a:latin typeface="Century Gothic" panose="020B0502020202020204" pitchFamily="34" charset="0"/>
                  <a:ea typeface="Lato" panose="020F0502020204030203" pitchFamily="34" charset="0"/>
                  <a:cs typeface="Poppins Medium" pitchFamily="2" charset="77"/>
                </a:rPr>
                <a:t>15%</a:t>
              </a:r>
            </a:p>
          </p:txBody>
        </p:sp>
        <p:sp>
          <p:nvSpPr>
            <p:cNvPr id="65" name="TextBox 38">
              <a:extLst>
                <a:ext uri="{FF2B5EF4-FFF2-40B4-BE49-F238E27FC236}">
                  <a16:creationId xmlns:a16="http://schemas.microsoft.com/office/drawing/2014/main" id="{BF8C9836-B302-774A-9443-A20CAD9385AD}"/>
                </a:ext>
              </a:extLst>
            </p:cNvPr>
            <p:cNvSpPr txBox="1"/>
            <p:nvPr/>
          </p:nvSpPr>
          <p:spPr>
            <a:xfrm>
              <a:off x="6351334" y="4356725"/>
              <a:ext cx="1180960" cy="64633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600" b="1" dirty="0">
                  <a:solidFill>
                    <a:schemeClr val="bg1"/>
                  </a:solidFill>
                  <a:latin typeface="Century Gothic" panose="020B0502020202020204" pitchFamily="34" charset="0"/>
                  <a:ea typeface="Lato" panose="020F0502020204030203" pitchFamily="34" charset="0"/>
                  <a:cs typeface="Poppins Medium" pitchFamily="2" charset="77"/>
                </a:rPr>
                <a:t>5%</a:t>
              </a:r>
            </a:p>
          </p:txBody>
        </p:sp>
        <p:sp>
          <p:nvSpPr>
            <p:cNvPr id="71" name="TextBox 38">
              <a:extLst>
                <a:ext uri="{FF2B5EF4-FFF2-40B4-BE49-F238E27FC236}">
                  <a16:creationId xmlns:a16="http://schemas.microsoft.com/office/drawing/2014/main" id="{D5D0C1AC-DBB3-B34D-941F-D1A9B57E399C}"/>
                </a:ext>
              </a:extLst>
            </p:cNvPr>
            <p:cNvSpPr txBox="1"/>
            <p:nvPr/>
          </p:nvSpPr>
          <p:spPr>
            <a:xfrm>
              <a:off x="8629147" y="6293413"/>
              <a:ext cx="1180960" cy="64633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600" b="1" dirty="0">
                  <a:solidFill>
                    <a:schemeClr val="bg1"/>
                  </a:solidFill>
                  <a:latin typeface="Century Gothic" panose="020B0502020202020204" pitchFamily="34" charset="0"/>
                  <a:ea typeface="Lato" panose="020F0502020204030203" pitchFamily="34" charset="0"/>
                  <a:cs typeface="Poppins Medium" pitchFamily="2" charset="77"/>
                </a:rPr>
                <a:t>65%</a:t>
              </a:r>
            </a:p>
          </p:txBody>
        </p:sp>
        <p:sp>
          <p:nvSpPr>
            <p:cNvPr id="72" name="TextBox 38">
              <a:extLst>
                <a:ext uri="{FF2B5EF4-FFF2-40B4-BE49-F238E27FC236}">
                  <a16:creationId xmlns:a16="http://schemas.microsoft.com/office/drawing/2014/main" id="{B69DC5FC-3E79-974D-892C-07F1E8970997}"/>
                </a:ext>
              </a:extLst>
            </p:cNvPr>
            <p:cNvSpPr txBox="1"/>
            <p:nvPr/>
          </p:nvSpPr>
          <p:spPr>
            <a:xfrm>
              <a:off x="5032019" y="6939744"/>
              <a:ext cx="1180960" cy="64633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600" b="1" dirty="0">
                  <a:solidFill>
                    <a:schemeClr val="bg1"/>
                  </a:solidFill>
                  <a:latin typeface="Century Gothic" panose="020B0502020202020204" pitchFamily="34" charset="0"/>
                  <a:ea typeface="Lato" panose="020F0502020204030203" pitchFamily="34" charset="0"/>
                  <a:cs typeface="Poppins Medium" pitchFamily="2" charset="77"/>
                </a:rPr>
                <a:t>25%</a:t>
              </a:r>
            </a:p>
          </p:txBody>
        </p:sp>
        <p:sp>
          <p:nvSpPr>
            <p:cNvPr id="73" name="TextBox 38">
              <a:extLst>
                <a:ext uri="{FF2B5EF4-FFF2-40B4-BE49-F238E27FC236}">
                  <a16:creationId xmlns:a16="http://schemas.microsoft.com/office/drawing/2014/main" id="{0CDD1EB3-B1B2-FB4C-92CD-029BD2B53FB5}"/>
                </a:ext>
              </a:extLst>
            </p:cNvPr>
            <p:cNvSpPr txBox="1"/>
            <p:nvPr/>
          </p:nvSpPr>
          <p:spPr>
            <a:xfrm>
              <a:off x="5412188" y="4998796"/>
              <a:ext cx="1180960" cy="64633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600" b="1" dirty="0">
                  <a:solidFill>
                    <a:schemeClr val="bg1"/>
                  </a:solidFill>
                  <a:latin typeface="Century Gothic" panose="020B0502020202020204" pitchFamily="34" charset="0"/>
                  <a:ea typeface="Lato" panose="020F0502020204030203" pitchFamily="34" charset="0"/>
                  <a:cs typeface="Poppins Medium" pitchFamily="2" charset="77"/>
                </a:rPr>
                <a:t>5%</a:t>
              </a:r>
            </a:p>
          </p:txBody>
        </p:sp>
      </p:grpSp>
      <p:sp>
        <p:nvSpPr>
          <p:cNvPr id="28" name="CuadroTexto 350">
            <a:extLst>
              <a:ext uri="{FF2B5EF4-FFF2-40B4-BE49-F238E27FC236}">
                <a16:creationId xmlns:a16="http://schemas.microsoft.com/office/drawing/2014/main" id="{DB4127A1-8B4C-4741-87CE-FF68DAA62AFD}"/>
              </a:ext>
            </a:extLst>
          </p:cNvPr>
          <p:cNvSpPr txBox="1"/>
          <p:nvPr/>
        </p:nvSpPr>
        <p:spPr>
          <a:xfrm>
            <a:off x="4090406" y="1071658"/>
            <a:ext cx="16197063"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Comparison Charts Infographics</a:t>
            </a:r>
          </a:p>
        </p:txBody>
      </p:sp>
      <p:sp>
        <p:nvSpPr>
          <p:cNvPr id="29" name="CuadroTexto 351">
            <a:extLst>
              <a:ext uri="{FF2B5EF4-FFF2-40B4-BE49-F238E27FC236}">
                <a16:creationId xmlns:a16="http://schemas.microsoft.com/office/drawing/2014/main" id="{7FF56088-3FA9-474A-B3B5-A90627425605}"/>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30" name="Rectangle 45">
            <a:extLst>
              <a:ext uri="{FF2B5EF4-FFF2-40B4-BE49-F238E27FC236}">
                <a16:creationId xmlns:a16="http://schemas.microsoft.com/office/drawing/2014/main" id="{5AECE181-64C5-A44F-9383-A319AFE34363}"/>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AADEB651-AD4D-0346-BF4F-317F23746FA3}"/>
              </a:ext>
            </a:extLst>
          </p:cNvPr>
          <p:cNvGrpSpPr/>
          <p:nvPr/>
        </p:nvGrpSpPr>
        <p:grpSpPr>
          <a:xfrm>
            <a:off x="6304707" y="11779395"/>
            <a:ext cx="11675652" cy="646331"/>
            <a:chOff x="6649968" y="10851290"/>
            <a:chExt cx="11675652" cy="646331"/>
          </a:xfrm>
        </p:grpSpPr>
        <p:sp>
          <p:nvSpPr>
            <p:cNvPr id="33" name="Oval 32">
              <a:extLst>
                <a:ext uri="{FF2B5EF4-FFF2-40B4-BE49-F238E27FC236}">
                  <a16:creationId xmlns:a16="http://schemas.microsoft.com/office/drawing/2014/main" id="{719F0348-9898-B247-8FEE-BF41B56761EF}"/>
                </a:ext>
              </a:extLst>
            </p:cNvPr>
            <p:cNvSpPr/>
            <p:nvPr/>
          </p:nvSpPr>
          <p:spPr>
            <a:xfrm>
              <a:off x="6649968" y="10919521"/>
              <a:ext cx="523220" cy="523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Century Gothic" panose="020B0502020202020204" pitchFamily="34" charset="0"/>
              </a:endParaRPr>
            </a:p>
          </p:txBody>
        </p:sp>
        <p:sp>
          <p:nvSpPr>
            <p:cNvPr id="34" name="TextBox 33">
              <a:extLst>
                <a:ext uri="{FF2B5EF4-FFF2-40B4-BE49-F238E27FC236}">
                  <a16:creationId xmlns:a16="http://schemas.microsoft.com/office/drawing/2014/main" id="{BF552E41-B520-A648-ADA8-F3E5065850D4}"/>
                </a:ext>
              </a:extLst>
            </p:cNvPr>
            <p:cNvSpPr txBox="1"/>
            <p:nvPr/>
          </p:nvSpPr>
          <p:spPr>
            <a:xfrm>
              <a:off x="7238942" y="10851290"/>
              <a:ext cx="1833787"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Sells</a:t>
              </a:r>
            </a:p>
          </p:txBody>
        </p:sp>
        <p:sp>
          <p:nvSpPr>
            <p:cNvPr id="35" name="Oval 34">
              <a:extLst>
                <a:ext uri="{FF2B5EF4-FFF2-40B4-BE49-F238E27FC236}">
                  <a16:creationId xmlns:a16="http://schemas.microsoft.com/office/drawing/2014/main" id="{7DA55E70-577A-B947-8F9E-AEA29FE7A109}"/>
                </a:ext>
              </a:extLst>
            </p:cNvPr>
            <p:cNvSpPr/>
            <p:nvPr/>
          </p:nvSpPr>
          <p:spPr>
            <a:xfrm>
              <a:off x="8919034" y="10919521"/>
              <a:ext cx="523220" cy="5232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Century Gothic" panose="020B0502020202020204" pitchFamily="34" charset="0"/>
              </a:endParaRPr>
            </a:p>
          </p:txBody>
        </p:sp>
        <p:sp>
          <p:nvSpPr>
            <p:cNvPr id="36" name="TextBox 35">
              <a:extLst>
                <a:ext uri="{FF2B5EF4-FFF2-40B4-BE49-F238E27FC236}">
                  <a16:creationId xmlns:a16="http://schemas.microsoft.com/office/drawing/2014/main" id="{503F485F-8159-FF48-8A0F-7D5439E897F7}"/>
                </a:ext>
              </a:extLst>
            </p:cNvPr>
            <p:cNvSpPr txBox="1"/>
            <p:nvPr/>
          </p:nvSpPr>
          <p:spPr>
            <a:xfrm>
              <a:off x="9508008" y="10851290"/>
              <a:ext cx="2538994"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Purchases</a:t>
              </a:r>
            </a:p>
          </p:txBody>
        </p:sp>
        <p:sp>
          <p:nvSpPr>
            <p:cNvPr id="37" name="Oval 36">
              <a:extLst>
                <a:ext uri="{FF2B5EF4-FFF2-40B4-BE49-F238E27FC236}">
                  <a16:creationId xmlns:a16="http://schemas.microsoft.com/office/drawing/2014/main" id="{497B219E-B7AC-8C45-9E48-EBA992E70E4C}"/>
                </a:ext>
              </a:extLst>
            </p:cNvPr>
            <p:cNvSpPr/>
            <p:nvPr/>
          </p:nvSpPr>
          <p:spPr>
            <a:xfrm>
              <a:off x="12508901" y="10919521"/>
              <a:ext cx="523220" cy="5232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Century Gothic" panose="020B0502020202020204" pitchFamily="34" charset="0"/>
              </a:endParaRPr>
            </a:p>
          </p:txBody>
        </p:sp>
        <p:sp>
          <p:nvSpPr>
            <p:cNvPr id="38" name="TextBox 37">
              <a:extLst>
                <a:ext uri="{FF2B5EF4-FFF2-40B4-BE49-F238E27FC236}">
                  <a16:creationId xmlns:a16="http://schemas.microsoft.com/office/drawing/2014/main" id="{6FC18B85-40DB-3C48-9888-230DFBF28C24}"/>
                </a:ext>
              </a:extLst>
            </p:cNvPr>
            <p:cNvSpPr txBox="1"/>
            <p:nvPr/>
          </p:nvSpPr>
          <p:spPr>
            <a:xfrm>
              <a:off x="13097875" y="10851290"/>
              <a:ext cx="1850577"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Returns</a:t>
              </a:r>
            </a:p>
          </p:txBody>
        </p:sp>
        <p:sp>
          <p:nvSpPr>
            <p:cNvPr id="39" name="Oval 38">
              <a:extLst>
                <a:ext uri="{FF2B5EF4-FFF2-40B4-BE49-F238E27FC236}">
                  <a16:creationId xmlns:a16="http://schemas.microsoft.com/office/drawing/2014/main" id="{C23E8259-3D57-B049-9558-7C5073866FAF}"/>
                </a:ext>
              </a:extLst>
            </p:cNvPr>
            <p:cNvSpPr/>
            <p:nvPr/>
          </p:nvSpPr>
          <p:spPr>
            <a:xfrm>
              <a:off x="15431005" y="10919521"/>
              <a:ext cx="523220" cy="5232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Century Gothic" panose="020B0502020202020204" pitchFamily="34" charset="0"/>
              </a:endParaRPr>
            </a:p>
          </p:txBody>
        </p:sp>
        <p:sp>
          <p:nvSpPr>
            <p:cNvPr id="40" name="TextBox 39">
              <a:extLst>
                <a:ext uri="{FF2B5EF4-FFF2-40B4-BE49-F238E27FC236}">
                  <a16:creationId xmlns:a16="http://schemas.microsoft.com/office/drawing/2014/main" id="{B4EEBFD1-8A5B-BB48-A224-52239E6C9BB5}"/>
                </a:ext>
              </a:extLst>
            </p:cNvPr>
            <p:cNvSpPr txBox="1"/>
            <p:nvPr/>
          </p:nvSpPr>
          <p:spPr>
            <a:xfrm>
              <a:off x="16019979" y="10851290"/>
              <a:ext cx="230564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Expenses</a:t>
              </a:r>
            </a:p>
          </p:txBody>
        </p:sp>
      </p:grpSp>
    </p:spTree>
    <p:extLst>
      <p:ext uri="{BB962C8B-B14F-4D97-AF65-F5344CB8AC3E}">
        <p14:creationId xmlns:p14="http://schemas.microsoft.com/office/powerpoint/2010/main" val="2375085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Chart 26">
            <a:extLst>
              <a:ext uri="{FF2B5EF4-FFF2-40B4-BE49-F238E27FC236}">
                <a16:creationId xmlns:a16="http://schemas.microsoft.com/office/drawing/2014/main" id="{4F9835FC-D4E6-2F4B-88CF-73C0D286C14B}"/>
              </a:ext>
            </a:extLst>
          </p:cNvPr>
          <p:cNvGraphicFramePr/>
          <p:nvPr>
            <p:extLst>
              <p:ext uri="{D42A27DB-BD31-4B8C-83A1-F6EECF244321}">
                <p14:modId xmlns:p14="http://schemas.microsoft.com/office/powerpoint/2010/main" val="2999859282"/>
              </p:ext>
            </p:extLst>
          </p:nvPr>
        </p:nvGraphicFramePr>
        <p:xfrm>
          <a:off x="1778634" y="4866642"/>
          <a:ext cx="8623198" cy="52296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8" name="Chart 27">
            <a:extLst>
              <a:ext uri="{FF2B5EF4-FFF2-40B4-BE49-F238E27FC236}">
                <a16:creationId xmlns:a16="http://schemas.microsoft.com/office/drawing/2014/main" id="{5C0B5050-4B9C-3649-AB15-3861CF4DAD41}"/>
              </a:ext>
            </a:extLst>
          </p:cNvPr>
          <p:cNvGraphicFramePr/>
          <p:nvPr>
            <p:extLst>
              <p:ext uri="{D42A27DB-BD31-4B8C-83A1-F6EECF244321}">
                <p14:modId xmlns:p14="http://schemas.microsoft.com/office/powerpoint/2010/main" val="3174231062"/>
              </p:ext>
            </p:extLst>
          </p:nvPr>
        </p:nvGraphicFramePr>
        <p:xfrm>
          <a:off x="13985344" y="4866642"/>
          <a:ext cx="8623198" cy="5229620"/>
        </p:xfrm>
        <a:graphic>
          <a:graphicData uri="http://schemas.openxmlformats.org/drawingml/2006/chart">
            <c:chart xmlns:c="http://schemas.openxmlformats.org/drawingml/2006/chart" xmlns:r="http://schemas.openxmlformats.org/officeDocument/2006/relationships" r:id="rId3"/>
          </a:graphicData>
        </a:graphic>
      </p:graphicFrame>
      <p:grpSp>
        <p:nvGrpSpPr>
          <p:cNvPr id="5" name="Group 4">
            <a:extLst>
              <a:ext uri="{FF2B5EF4-FFF2-40B4-BE49-F238E27FC236}">
                <a16:creationId xmlns:a16="http://schemas.microsoft.com/office/drawing/2014/main" id="{CF764ED4-F781-584F-B84C-D39326A9ED2D}"/>
              </a:ext>
            </a:extLst>
          </p:cNvPr>
          <p:cNvGrpSpPr/>
          <p:nvPr/>
        </p:nvGrpSpPr>
        <p:grpSpPr>
          <a:xfrm>
            <a:off x="1758008" y="10744347"/>
            <a:ext cx="7903680" cy="1471873"/>
            <a:chOff x="3053645" y="10627116"/>
            <a:chExt cx="7903680" cy="1471873"/>
          </a:xfrm>
        </p:grpSpPr>
        <p:sp>
          <p:nvSpPr>
            <p:cNvPr id="38" name="TextBox 37">
              <a:extLst>
                <a:ext uri="{FF2B5EF4-FFF2-40B4-BE49-F238E27FC236}">
                  <a16:creationId xmlns:a16="http://schemas.microsoft.com/office/drawing/2014/main" id="{CF1F5C3F-906D-A642-8016-B4FFBDC32535}"/>
                </a:ext>
              </a:extLst>
            </p:cNvPr>
            <p:cNvSpPr txBox="1"/>
            <p:nvPr/>
          </p:nvSpPr>
          <p:spPr>
            <a:xfrm>
              <a:off x="3053645" y="11551916"/>
              <a:ext cx="7413826" cy="547073"/>
            </a:xfrm>
            <a:prstGeom prst="rect">
              <a:avLst/>
            </a:prstGeom>
            <a:noFill/>
          </p:spPr>
          <p:txBody>
            <a:bodyPr wrap="square" lIns="91440" tIns="45720" rIns="91440" bIns="45720" rtlCol="0" anchor="t">
              <a:spAutoFit/>
            </a:bodyPr>
            <a:lstStyle/>
            <a:p>
              <a:pPr algn="ctr">
                <a:lnSpc>
                  <a:spcPts val="3860"/>
                </a:lnSpc>
              </a:pPr>
              <a:r>
                <a:rPr lang="en-US" sz="2800" dirty="0">
                  <a:latin typeface="Century Gothic"/>
                  <a:ea typeface="Lato Light"/>
                  <a:cs typeface="Poppins Light"/>
                </a:rPr>
                <a:t>Predictions are for 1st quarter 2024</a:t>
              </a:r>
              <a:endParaRPr lang="en-US" sz="2800" dirty="0">
                <a:latin typeface="Century Gothic" panose="020B0502020202020204" pitchFamily="34" charset="0"/>
                <a:ea typeface="Lato Light" panose="020F0502020204030203" pitchFamily="34" charset="0"/>
                <a:cs typeface="Poppins Light" pitchFamily="2" charset="77"/>
              </a:endParaRPr>
            </a:p>
          </p:txBody>
        </p:sp>
        <p:sp>
          <p:nvSpPr>
            <p:cNvPr id="40" name="TextBox 39">
              <a:extLst>
                <a:ext uri="{FF2B5EF4-FFF2-40B4-BE49-F238E27FC236}">
                  <a16:creationId xmlns:a16="http://schemas.microsoft.com/office/drawing/2014/main" id="{03689FE3-03D8-A743-8A47-7599CFB6E1CC}"/>
                </a:ext>
              </a:extLst>
            </p:cNvPr>
            <p:cNvSpPr txBox="1"/>
            <p:nvPr/>
          </p:nvSpPr>
          <p:spPr>
            <a:xfrm>
              <a:off x="4874843" y="10627116"/>
              <a:ext cx="6082482" cy="646331"/>
            </a:xfrm>
            <a:prstGeom prst="rect">
              <a:avLst/>
            </a:prstGeom>
            <a:noFill/>
          </p:spPr>
          <p:txBody>
            <a:bodyPr wrap="square" lIns="91440" tIns="45720" rIns="91440" bIns="45720" rtlCol="0" anchor="t">
              <a:spAutoFit/>
            </a:bodyPr>
            <a:lstStyle/>
            <a:p>
              <a:r>
                <a:rPr lang="en-US" sz="3600" b="1" dirty="0">
                  <a:solidFill>
                    <a:schemeClr val="tx2"/>
                  </a:solidFill>
                  <a:latin typeface="Century Gothic"/>
                  <a:ea typeface="Lato"/>
                  <a:cs typeface="Poppins Medium"/>
                </a:rPr>
                <a:t>Pricing Data 2014 - 2024</a:t>
              </a:r>
            </a:p>
          </p:txBody>
        </p:sp>
      </p:grpSp>
      <p:grpSp>
        <p:nvGrpSpPr>
          <p:cNvPr id="6" name="Group 5">
            <a:extLst>
              <a:ext uri="{FF2B5EF4-FFF2-40B4-BE49-F238E27FC236}">
                <a16:creationId xmlns:a16="http://schemas.microsoft.com/office/drawing/2014/main" id="{AE3DA2D7-31EE-854A-831B-A58F4AC92534}"/>
              </a:ext>
            </a:extLst>
          </p:cNvPr>
          <p:cNvGrpSpPr/>
          <p:nvPr/>
        </p:nvGrpSpPr>
        <p:grpSpPr>
          <a:xfrm>
            <a:off x="14590029" y="10762131"/>
            <a:ext cx="7413826" cy="1471873"/>
            <a:chOff x="13074450" y="10627116"/>
            <a:chExt cx="7413826" cy="1471873"/>
          </a:xfrm>
        </p:grpSpPr>
        <p:sp>
          <p:nvSpPr>
            <p:cNvPr id="42" name="TextBox 41">
              <a:extLst>
                <a:ext uri="{FF2B5EF4-FFF2-40B4-BE49-F238E27FC236}">
                  <a16:creationId xmlns:a16="http://schemas.microsoft.com/office/drawing/2014/main" id="{7EE58311-2835-0F4D-9B07-E56F439878A0}"/>
                </a:ext>
              </a:extLst>
            </p:cNvPr>
            <p:cNvSpPr txBox="1"/>
            <p:nvPr/>
          </p:nvSpPr>
          <p:spPr>
            <a:xfrm>
              <a:off x="13074450" y="11551916"/>
              <a:ext cx="7413826" cy="547073"/>
            </a:xfrm>
            <a:prstGeom prst="rect">
              <a:avLst/>
            </a:prstGeom>
            <a:noFill/>
          </p:spPr>
          <p:txBody>
            <a:bodyPr wrap="square" lIns="91440" tIns="45720" rIns="91440" bIns="45720" rtlCol="0" anchor="t">
              <a:spAutoFit/>
            </a:bodyPr>
            <a:lstStyle/>
            <a:p>
              <a:pPr algn="ctr">
                <a:lnSpc>
                  <a:spcPts val="3860"/>
                </a:lnSpc>
              </a:pPr>
              <a:r>
                <a:rPr lang="en-US" sz="2800" dirty="0">
                  <a:latin typeface="Century Gothic"/>
                  <a:ea typeface="Lato Light" panose="020F0502020204030203" pitchFamily="34" charset="0"/>
                  <a:cs typeface="Poppins Light" pitchFamily="2" charset="77"/>
                </a:rPr>
                <a:t>Predictions are for 1st quarter 2024</a:t>
              </a:r>
              <a:r>
                <a:rPr lang="en-US" sz="2800" dirty="0">
                  <a:latin typeface="Century Gothic"/>
                  <a:ea typeface="Lato Light"/>
                  <a:cs typeface="Poppins Light"/>
                </a:rPr>
                <a:t>.</a:t>
              </a:r>
              <a:endParaRPr lang="en-US" dirty="0">
                <a:latin typeface="Century Gothic"/>
                <a:ea typeface="Lato Light"/>
                <a:cs typeface="Poppins Light"/>
              </a:endParaRPr>
            </a:p>
          </p:txBody>
        </p:sp>
        <p:sp>
          <p:nvSpPr>
            <p:cNvPr id="44" name="TextBox 43">
              <a:extLst>
                <a:ext uri="{FF2B5EF4-FFF2-40B4-BE49-F238E27FC236}">
                  <a16:creationId xmlns:a16="http://schemas.microsoft.com/office/drawing/2014/main" id="{7E4B9DB8-999E-6F44-B017-FC95FAC7F24B}"/>
                </a:ext>
              </a:extLst>
            </p:cNvPr>
            <p:cNvSpPr txBox="1"/>
            <p:nvPr/>
          </p:nvSpPr>
          <p:spPr>
            <a:xfrm>
              <a:off x="14589921" y="10627116"/>
              <a:ext cx="5619965" cy="646331"/>
            </a:xfrm>
            <a:prstGeom prst="rect">
              <a:avLst/>
            </a:prstGeom>
            <a:noFill/>
          </p:spPr>
          <p:txBody>
            <a:bodyPr wrap="square" lIns="91440" tIns="45720" rIns="91440" bIns="45720" rtlCol="0" anchor="t">
              <a:spAutoFit/>
            </a:bodyPr>
            <a:lstStyle/>
            <a:p>
              <a:pPr algn="ctr"/>
              <a:r>
                <a:rPr lang="en-US" sz="3600" b="1" dirty="0">
                  <a:solidFill>
                    <a:schemeClr val="tx2"/>
                  </a:solidFill>
                  <a:latin typeface="Century Gothic"/>
                  <a:ea typeface="Lato"/>
                  <a:cs typeface="Poppins Medium"/>
                </a:rPr>
                <a:t>Pricing Data 2017-2024</a:t>
              </a:r>
              <a:endParaRPr lang="en-US" sz="3600" b="1" dirty="0">
                <a:solidFill>
                  <a:schemeClr val="tx2"/>
                </a:solidFill>
                <a:latin typeface="Century Gothic" panose="020B0502020202020204" pitchFamily="34" charset="0"/>
                <a:ea typeface="Lato" panose="020F0502020204030203" pitchFamily="34" charset="0"/>
                <a:cs typeface="Poppins Medium" pitchFamily="2" charset="77"/>
              </a:endParaRPr>
            </a:p>
          </p:txBody>
        </p:sp>
      </p:grpSp>
      <p:sp>
        <p:nvSpPr>
          <p:cNvPr id="12" name="CuadroTexto 350">
            <a:extLst>
              <a:ext uri="{FF2B5EF4-FFF2-40B4-BE49-F238E27FC236}">
                <a16:creationId xmlns:a16="http://schemas.microsoft.com/office/drawing/2014/main" id="{B46CD1EE-3F0F-0342-A538-08CA2A159DF5}"/>
              </a:ext>
            </a:extLst>
          </p:cNvPr>
          <p:cNvSpPr txBox="1"/>
          <p:nvPr/>
        </p:nvSpPr>
        <p:spPr>
          <a:xfrm>
            <a:off x="4096354" y="1071658"/>
            <a:ext cx="16185200" cy="1015663"/>
          </a:xfrm>
          <a:prstGeom prst="rect">
            <a:avLst/>
          </a:prstGeom>
          <a:noFill/>
        </p:spPr>
        <p:txBody>
          <a:bodyPr wrap="none" lIns="91440" tIns="45720" rIns="91440" bIns="45720" rtlCol="0" anchor="t">
            <a:spAutoFit/>
          </a:bodyPr>
          <a:lstStyle/>
          <a:p>
            <a:pPr algn="ctr"/>
            <a:r>
              <a:rPr lang="en-US" sz="6000" dirty="0">
                <a:solidFill>
                  <a:srgbClr val="FFFFFF"/>
                </a:solidFill>
                <a:latin typeface="Calibri"/>
                <a:ea typeface="Lato Heavy" charset="0"/>
                <a:cs typeface="Calibri"/>
              </a:rPr>
              <a:t>Random Forest Prediction of Bitcoin and Ethereum </a:t>
            </a:r>
            <a:endParaRPr lang="en-US" sz="6000" dirty="0">
              <a:solidFill>
                <a:srgbClr val="FFFFFF"/>
              </a:solidFill>
              <a:latin typeface="Calibri"/>
              <a:cs typeface="Calibri"/>
            </a:endParaRPr>
          </a:p>
        </p:txBody>
      </p:sp>
      <p:grpSp>
        <p:nvGrpSpPr>
          <p:cNvPr id="10" name="Group 9">
            <a:extLst>
              <a:ext uri="{FF2B5EF4-FFF2-40B4-BE49-F238E27FC236}">
                <a16:creationId xmlns:a16="http://schemas.microsoft.com/office/drawing/2014/main" id="{2209B5FB-4D12-054B-9E1E-24274524F144}"/>
              </a:ext>
            </a:extLst>
          </p:cNvPr>
          <p:cNvGrpSpPr/>
          <p:nvPr/>
        </p:nvGrpSpPr>
        <p:grpSpPr>
          <a:xfrm>
            <a:off x="11318988" y="4369424"/>
            <a:ext cx="1749197" cy="8274918"/>
            <a:chOff x="11392190" y="4352292"/>
            <a:chExt cx="1749197" cy="8274918"/>
          </a:xfrm>
        </p:grpSpPr>
        <p:sp>
          <p:nvSpPr>
            <p:cNvPr id="19" name="CuadroTexto 350">
              <a:extLst>
                <a:ext uri="{FF2B5EF4-FFF2-40B4-BE49-F238E27FC236}">
                  <a16:creationId xmlns:a16="http://schemas.microsoft.com/office/drawing/2014/main" id="{2C6AACC4-7143-5B4E-A510-8E63D5C0E843}"/>
                </a:ext>
              </a:extLst>
            </p:cNvPr>
            <p:cNvSpPr txBox="1"/>
            <p:nvPr/>
          </p:nvSpPr>
          <p:spPr>
            <a:xfrm>
              <a:off x="11392190" y="7592672"/>
              <a:ext cx="1749197" cy="1631216"/>
            </a:xfrm>
            <a:prstGeom prst="rect">
              <a:avLst/>
            </a:prstGeom>
            <a:noFill/>
          </p:spPr>
          <p:txBody>
            <a:bodyPr wrap="none" rtlCol="0">
              <a:spAutoFit/>
            </a:bodyPr>
            <a:lstStyle/>
            <a:p>
              <a:pPr algn="ctr"/>
              <a:r>
                <a:rPr lang="en-US" sz="10000" b="1" dirty="0">
                  <a:solidFill>
                    <a:schemeClr val="tx1">
                      <a:lumMod val="20000"/>
                      <a:lumOff val="80000"/>
                    </a:schemeClr>
                  </a:solidFill>
                  <a:latin typeface="Century Gothic" panose="020B0502020202020204" pitchFamily="34" charset="0"/>
                  <a:ea typeface="Lato Heavy" charset="0"/>
                  <a:cs typeface="Poppins" pitchFamily="2" charset="77"/>
                </a:rPr>
                <a:t>VS</a:t>
              </a:r>
            </a:p>
          </p:txBody>
        </p:sp>
        <p:cxnSp>
          <p:nvCxnSpPr>
            <p:cNvPr id="23" name="Straight Connector 22">
              <a:extLst>
                <a:ext uri="{FF2B5EF4-FFF2-40B4-BE49-F238E27FC236}">
                  <a16:creationId xmlns:a16="http://schemas.microsoft.com/office/drawing/2014/main" id="{07D92C95-BFAB-B649-9CE4-634148A27328}"/>
                </a:ext>
              </a:extLst>
            </p:cNvPr>
            <p:cNvCxnSpPr>
              <a:cxnSpLocks/>
            </p:cNvCxnSpPr>
            <p:nvPr/>
          </p:nvCxnSpPr>
          <p:spPr>
            <a:xfrm>
              <a:off x="12302860" y="9638667"/>
              <a:ext cx="0" cy="2988543"/>
            </a:xfrm>
            <a:prstGeom prst="line">
              <a:avLst/>
            </a:prstGeom>
            <a:ln w="1270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A1AEED7-9D1F-6340-A177-A8016203E960}"/>
                </a:ext>
              </a:extLst>
            </p:cNvPr>
            <p:cNvCxnSpPr>
              <a:cxnSpLocks/>
            </p:cNvCxnSpPr>
            <p:nvPr/>
          </p:nvCxnSpPr>
          <p:spPr>
            <a:xfrm>
              <a:off x="12302860" y="4352292"/>
              <a:ext cx="0" cy="2988543"/>
            </a:xfrm>
            <a:prstGeom prst="line">
              <a:avLst/>
            </a:prstGeom>
            <a:ln w="1270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2" name="Picture 1">
            <a:extLst>
              <a:ext uri="{FF2B5EF4-FFF2-40B4-BE49-F238E27FC236}">
                <a16:creationId xmlns:a16="http://schemas.microsoft.com/office/drawing/2014/main" id="{C8B0D695-E857-4405-2919-BED9C8A468AD}"/>
              </a:ext>
            </a:extLst>
          </p:cNvPr>
          <p:cNvPicPr>
            <a:picLocks noChangeAspect="1"/>
          </p:cNvPicPr>
          <p:nvPr/>
        </p:nvPicPr>
        <p:blipFill>
          <a:blip r:embed="rId4"/>
          <a:stretch>
            <a:fillRect/>
          </a:stretch>
        </p:blipFill>
        <p:spPr>
          <a:xfrm>
            <a:off x="823875" y="4346910"/>
            <a:ext cx="10189527" cy="6395683"/>
          </a:xfrm>
          <a:prstGeom prst="rect">
            <a:avLst/>
          </a:prstGeom>
        </p:spPr>
      </p:pic>
      <p:pic>
        <p:nvPicPr>
          <p:cNvPr id="3" name="Picture 2">
            <a:extLst>
              <a:ext uri="{FF2B5EF4-FFF2-40B4-BE49-F238E27FC236}">
                <a16:creationId xmlns:a16="http://schemas.microsoft.com/office/drawing/2014/main" id="{9F3844AE-717D-CBFD-7C35-1115E8F1651F}"/>
              </a:ext>
            </a:extLst>
          </p:cNvPr>
          <p:cNvPicPr>
            <a:picLocks noChangeAspect="1"/>
          </p:cNvPicPr>
          <p:nvPr/>
        </p:nvPicPr>
        <p:blipFill>
          <a:blip r:embed="rId5"/>
          <a:stretch>
            <a:fillRect/>
          </a:stretch>
        </p:blipFill>
        <p:spPr>
          <a:xfrm>
            <a:off x="13504502" y="4250267"/>
            <a:ext cx="10269789" cy="6492325"/>
          </a:xfrm>
          <a:prstGeom prst="rect">
            <a:avLst/>
          </a:prstGeom>
        </p:spPr>
      </p:pic>
      <p:sp>
        <p:nvSpPr>
          <p:cNvPr id="4" name="TextBox 3">
            <a:extLst>
              <a:ext uri="{FF2B5EF4-FFF2-40B4-BE49-F238E27FC236}">
                <a16:creationId xmlns:a16="http://schemas.microsoft.com/office/drawing/2014/main" id="{F22E75D0-210D-9C0B-8353-98778355287E}"/>
              </a:ext>
            </a:extLst>
          </p:cNvPr>
          <p:cNvSpPr txBox="1"/>
          <p:nvPr/>
        </p:nvSpPr>
        <p:spPr>
          <a:xfrm>
            <a:off x="1415971" y="3076075"/>
            <a:ext cx="859347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cs typeface="Calibri"/>
              </a:rPr>
              <a:t>Bitcoin</a:t>
            </a:r>
          </a:p>
        </p:txBody>
      </p:sp>
      <p:sp>
        <p:nvSpPr>
          <p:cNvPr id="7" name="TextBox 6">
            <a:extLst>
              <a:ext uri="{FF2B5EF4-FFF2-40B4-BE49-F238E27FC236}">
                <a16:creationId xmlns:a16="http://schemas.microsoft.com/office/drawing/2014/main" id="{8B755707-071E-84A0-A095-0C366239D378}"/>
              </a:ext>
            </a:extLst>
          </p:cNvPr>
          <p:cNvSpPr txBox="1"/>
          <p:nvPr/>
        </p:nvSpPr>
        <p:spPr>
          <a:xfrm>
            <a:off x="14000176" y="3076075"/>
            <a:ext cx="859347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cs typeface="Calibri"/>
              </a:rPr>
              <a:t>Ethereum</a:t>
            </a:r>
          </a:p>
        </p:txBody>
      </p:sp>
    </p:spTree>
    <p:extLst>
      <p:ext uri="{BB962C8B-B14F-4D97-AF65-F5344CB8AC3E}">
        <p14:creationId xmlns:p14="http://schemas.microsoft.com/office/powerpoint/2010/main" val="3770528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6A6032-8A27-61C7-AC10-2A5937EB4A4A}"/>
              </a:ext>
            </a:extLst>
          </p:cNvPr>
          <p:cNvSpPr txBox="1"/>
          <p:nvPr/>
        </p:nvSpPr>
        <p:spPr>
          <a:xfrm>
            <a:off x="873760" y="914400"/>
            <a:ext cx="2157984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dirty="0">
                <a:cs typeface="Calibri"/>
              </a:rPr>
              <a:t>LSTM Prediction of  Bitcoin and Ethereum </a:t>
            </a:r>
            <a:endParaRPr lang="en-US">
              <a:cs typeface="Calibri" panose="020F0502020204030204"/>
            </a:endParaRPr>
          </a:p>
        </p:txBody>
      </p:sp>
      <p:sp>
        <p:nvSpPr>
          <p:cNvPr id="4" name="TextBox 3">
            <a:extLst>
              <a:ext uri="{FF2B5EF4-FFF2-40B4-BE49-F238E27FC236}">
                <a16:creationId xmlns:a16="http://schemas.microsoft.com/office/drawing/2014/main" id="{1A2AD321-A38A-0D0C-A57A-E8E6B6B2E1D2}"/>
              </a:ext>
            </a:extLst>
          </p:cNvPr>
          <p:cNvSpPr txBox="1"/>
          <p:nvPr/>
        </p:nvSpPr>
        <p:spPr>
          <a:xfrm>
            <a:off x="873760" y="2966720"/>
            <a:ext cx="20726400" cy="99411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ea typeface="Calibri"/>
                <a:cs typeface="Calibri"/>
              </a:rPr>
              <a:t>LSTM (Long Short-Term Memory)</a:t>
            </a:r>
          </a:p>
          <a:p>
            <a:pPr marL="285750" indent="-285750">
              <a:buFont typeface="Arial"/>
              <a:buChar char="•"/>
            </a:pPr>
            <a:r>
              <a:rPr lang="en-US" sz="3200" dirty="0">
                <a:ea typeface="+mn-lt"/>
                <a:cs typeface="+mn-lt"/>
              </a:rPr>
              <a:t>Used  </a:t>
            </a:r>
            <a:r>
              <a:rPr lang="en-US" sz="3200" dirty="0" err="1">
                <a:ea typeface="+mn-lt"/>
                <a:cs typeface="+mn-lt"/>
              </a:rPr>
              <a:t>Scipy</a:t>
            </a:r>
            <a:r>
              <a:rPr lang="en-US" sz="3200" dirty="0">
                <a:ea typeface="+mn-lt"/>
                <a:cs typeface="+mn-lt"/>
              </a:rPr>
              <a:t>, Scikit-learn, </a:t>
            </a:r>
            <a:r>
              <a:rPr lang="en-US" sz="3200" dirty="0" err="1">
                <a:ea typeface="+mn-lt"/>
                <a:cs typeface="+mn-lt"/>
              </a:rPr>
              <a:t>Statsmodels</a:t>
            </a:r>
            <a:r>
              <a:rPr lang="en-US" sz="3200" dirty="0">
                <a:ea typeface="+mn-lt"/>
                <a:cs typeface="+mn-lt"/>
              </a:rPr>
              <a:t>, and </a:t>
            </a:r>
            <a:r>
              <a:rPr lang="en-US" sz="3200" dirty="0" err="1">
                <a:ea typeface="+mn-lt"/>
                <a:cs typeface="+mn-lt"/>
              </a:rPr>
              <a:t>tensorflow.keras</a:t>
            </a:r>
            <a:r>
              <a:rPr lang="en-US" sz="3200" dirty="0">
                <a:ea typeface="+mn-lt"/>
                <a:cs typeface="+mn-lt"/>
              </a:rPr>
              <a:t> to build our model, using historical pricing data for Bitcoin and Ethereum from Coinbase.</a:t>
            </a:r>
            <a:endParaRPr lang="en-US" sz="3200" dirty="0">
              <a:cs typeface="Calibri"/>
            </a:endParaRPr>
          </a:p>
          <a:p>
            <a:pPr marL="285750" indent="-285750">
              <a:buFont typeface="Arial"/>
              <a:buChar char="•"/>
            </a:pPr>
            <a:r>
              <a:rPr lang="en-US" sz="3200" dirty="0">
                <a:ea typeface="+mn-lt"/>
                <a:cs typeface="+mn-lt"/>
              </a:rPr>
              <a:t>The model consists of memory cells, forget gate, input gate and an output gate. First the model analyses the time series, then the model continually processes the input along with the previous hidden state and cell state.  During this processing the gates operate to update the cell state and hidden states based on current and previous states.</a:t>
            </a:r>
            <a:endParaRPr lang="en-US" sz="3200" dirty="0">
              <a:ea typeface="Calibri"/>
              <a:cs typeface="Calibri"/>
            </a:endParaRPr>
          </a:p>
          <a:p>
            <a:pPr marL="285750" indent="-285750">
              <a:buFont typeface="Arial"/>
              <a:buChar char="•"/>
            </a:pPr>
            <a:r>
              <a:rPr lang="en-US" sz="3200" dirty="0">
                <a:ea typeface="+mn-lt"/>
                <a:cs typeface="+mn-lt"/>
              </a:rPr>
              <a:t>We trained our model to predict the next day’s closing price, using 80% of our data for training and 20% for predictions.</a:t>
            </a:r>
            <a:endParaRPr lang="en-US" sz="3200" dirty="0">
              <a:cs typeface="Calibri" panose="020F0502020204030204"/>
            </a:endParaRPr>
          </a:p>
          <a:p>
            <a:pPr marL="285750" indent="-285750">
              <a:buFont typeface="Arial"/>
              <a:buChar char="•"/>
            </a:pPr>
            <a:r>
              <a:rPr lang="en-US" sz="3200" b="1" dirty="0">
                <a:ea typeface="+mn-lt"/>
                <a:cs typeface="+mn-lt"/>
              </a:rPr>
              <a:t>Variables</a:t>
            </a:r>
            <a:r>
              <a:rPr lang="en-US" sz="3200" dirty="0">
                <a:ea typeface="+mn-lt"/>
                <a:cs typeface="+mn-lt"/>
              </a:rPr>
              <a:t>: Close Price</a:t>
            </a:r>
            <a:endParaRPr lang="en-US" sz="3200" dirty="0">
              <a:cs typeface="Calibri"/>
            </a:endParaRPr>
          </a:p>
          <a:p>
            <a:pPr marL="285750" indent="-285750">
              <a:buFont typeface="Arial"/>
              <a:buChar char="•"/>
            </a:pPr>
            <a:r>
              <a:rPr lang="en-US" sz="3200" b="1" dirty="0">
                <a:ea typeface="+mn-lt"/>
                <a:cs typeface="+mn-lt"/>
              </a:rPr>
              <a:t>Accuracy Measurements</a:t>
            </a:r>
            <a:r>
              <a:rPr lang="en-US" sz="3200" dirty="0">
                <a:ea typeface="+mn-lt"/>
                <a:cs typeface="+mn-lt"/>
              </a:rPr>
              <a:t>: Optimizer </a:t>
            </a:r>
            <a:r>
              <a:rPr lang="en-US" sz="3200" dirty="0" err="1">
                <a:ea typeface="+mn-lt"/>
                <a:cs typeface="+mn-lt"/>
              </a:rPr>
              <a:t>adam</a:t>
            </a:r>
            <a:r>
              <a:rPr lang="en-US" sz="3200" dirty="0">
                <a:ea typeface="+mn-lt"/>
                <a:cs typeface="+mn-lt"/>
              </a:rPr>
              <a:t> and MSE (Mean Square Error) .</a:t>
            </a:r>
            <a:endParaRPr lang="en-US" sz="3200" dirty="0">
              <a:cs typeface="Calibri"/>
            </a:endParaRPr>
          </a:p>
          <a:p>
            <a:pPr marL="285750" indent="-285750">
              <a:buFont typeface="Arial"/>
              <a:buChar char="•"/>
            </a:pPr>
            <a:r>
              <a:rPr lang="en-US" sz="3200" b="1" dirty="0">
                <a:ea typeface="+mn-lt"/>
                <a:cs typeface="+mn-lt"/>
              </a:rPr>
              <a:t>Strengths</a:t>
            </a:r>
            <a:r>
              <a:rPr lang="en-US" sz="3200" dirty="0">
                <a:ea typeface="+mn-lt"/>
                <a:cs typeface="+mn-lt"/>
              </a:rPr>
              <a:t>: LSTM are strong performers for long-term time series forecasting data. Model become stronger with the larger the data set was. </a:t>
            </a:r>
            <a:endParaRPr lang="en-US" sz="3200" dirty="0">
              <a:cs typeface="Calibri"/>
            </a:endParaRPr>
          </a:p>
          <a:p>
            <a:pPr marL="285750" indent="-285750">
              <a:buFont typeface="Arial"/>
              <a:buChar char="•"/>
            </a:pPr>
            <a:r>
              <a:rPr lang="en-US" sz="3200" b="1" dirty="0">
                <a:ea typeface="+mn-lt"/>
                <a:cs typeface="+mn-lt"/>
              </a:rPr>
              <a:t>Weaknesses</a:t>
            </a:r>
            <a:r>
              <a:rPr lang="en-US" sz="3200" dirty="0">
                <a:ea typeface="+mn-lt"/>
                <a:cs typeface="+mn-lt"/>
              </a:rPr>
              <a:t>: Models take a long time to process and optimizing your model may be difficult</a:t>
            </a:r>
            <a:endParaRPr lang="en-US" sz="3200" dirty="0">
              <a:cs typeface="Calibri" panose="020F0502020204030204"/>
            </a:endParaRPr>
          </a:p>
          <a:p>
            <a:pPr marL="285750" indent="-285750">
              <a:buFont typeface="Arial"/>
              <a:buChar char="•"/>
            </a:pPr>
            <a:endParaRPr lang="en-US" sz="3200" dirty="0">
              <a:cs typeface="Calibri" panose="020F0502020204030204"/>
            </a:endParaRPr>
          </a:p>
          <a:p>
            <a:r>
              <a:rPr lang="en-US" sz="3200" b="1" dirty="0">
                <a:ea typeface="Calibri"/>
                <a:cs typeface="Calibri"/>
              </a:rPr>
              <a:t>Difference between the currencies</a:t>
            </a:r>
          </a:p>
          <a:p>
            <a:pPr marL="285750" indent="-285750">
              <a:buFont typeface="Arial"/>
              <a:buChar char="•"/>
            </a:pPr>
            <a:r>
              <a:rPr lang="en-US" sz="3200" b="1" dirty="0">
                <a:ea typeface="+mn-lt"/>
                <a:cs typeface="+mn-lt"/>
              </a:rPr>
              <a:t>The BTC model had an activation layer and one hidden layer. We tested 10 epochs with a batch size of 50</a:t>
            </a:r>
            <a:endParaRPr lang="en-US" sz="3200" dirty="0">
              <a:ea typeface="Calibri"/>
              <a:cs typeface="Calibri"/>
            </a:endParaRPr>
          </a:p>
          <a:p>
            <a:pPr marL="285750" indent="-285750">
              <a:buFont typeface="Arial"/>
              <a:buChar char="•"/>
            </a:pPr>
            <a:r>
              <a:rPr lang="en-US" sz="3200" b="1" dirty="0">
                <a:ea typeface="+mn-lt"/>
                <a:cs typeface="+mn-lt"/>
              </a:rPr>
              <a:t>BTC Model had an optimal MSE of 2.1</a:t>
            </a:r>
            <a:endParaRPr lang="en-US" sz="3200" dirty="0">
              <a:ea typeface="Calibri"/>
              <a:cs typeface="Calibri"/>
            </a:endParaRPr>
          </a:p>
          <a:p>
            <a:pPr marL="285750" indent="-285750">
              <a:buFont typeface="Arial"/>
              <a:buChar char="•"/>
            </a:pPr>
            <a:r>
              <a:rPr lang="en-US" sz="3200" b="1" dirty="0">
                <a:ea typeface="+mn-lt"/>
                <a:cs typeface="+mn-lt"/>
              </a:rPr>
              <a:t>The ETH  model had two activation layers and on hidden layer. We tested 12 epochs with a batch size of 50</a:t>
            </a:r>
            <a:endParaRPr lang="en-US" sz="3200" dirty="0">
              <a:ea typeface="Calibri"/>
              <a:cs typeface="Calibri"/>
            </a:endParaRPr>
          </a:p>
          <a:p>
            <a:pPr marL="285750" indent="-285750">
              <a:buFont typeface="Arial"/>
              <a:buChar char="•"/>
            </a:pPr>
            <a:r>
              <a:rPr lang="en-US" sz="3200" b="1" dirty="0">
                <a:ea typeface="Calibri"/>
                <a:cs typeface="Calibri"/>
              </a:rPr>
              <a:t>The ETH model had an optimal MSE of 3.9</a:t>
            </a:r>
          </a:p>
          <a:p>
            <a:endParaRPr lang="en-US" sz="3200" dirty="0">
              <a:cs typeface="Calibri"/>
            </a:endParaRPr>
          </a:p>
          <a:p>
            <a:endParaRPr lang="en-US" sz="3200" dirty="0">
              <a:cs typeface="Calibri"/>
            </a:endParaRPr>
          </a:p>
        </p:txBody>
      </p:sp>
    </p:spTree>
    <p:extLst>
      <p:ext uri="{BB962C8B-B14F-4D97-AF65-F5344CB8AC3E}">
        <p14:creationId xmlns:p14="http://schemas.microsoft.com/office/powerpoint/2010/main" val="3989886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5F052E-0B52-664F-6CC7-6969708B308D}"/>
              </a:ext>
            </a:extLst>
          </p:cNvPr>
          <p:cNvSpPr txBox="1"/>
          <p:nvPr/>
        </p:nvSpPr>
        <p:spPr>
          <a:xfrm>
            <a:off x="955040" y="1056640"/>
            <a:ext cx="222504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a:cs typeface="Calibri"/>
              </a:rPr>
              <a:t>LSTM Prediction of Bitcoin</a:t>
            </a:r>
            <a:endParaRPr lang="en-US" dirty="0">
              <a:ea typeface="Calibri" panose="020F0502020204030204"/>
              <a:cs typeface="Calibri" panose="020F0502020204030204"/>
            </a:endParaRPr>
          </a:p>
        </p:txBody>
      </p:sp>
      <p:pic>
        <p:nvPicPr>
          <p:cNvPr id="8" name="Picture 7" descr="A graph of blue and orange lines&#10;&#10;Description automatically generated">
            <a:extLst>
              <a:ext uri="{FF2B5EF4-FFF2-40B4-BE49-F238E27FC236}">
                <a16:creationId xmlns:a16="http://schemas.microsoft.com/office/drawing/2014/main" id="{7ED21F28-B8F9-3BB4-F103-F1986DBEEEE8}"/>
              </a:ext>
            </a:extLst>
          </p:cNvPr>
          <p:cNvPicPr>
            <a:picLocks noChangeAspect="1"/>
          </p:cNvPicPr>
          <p:nvPr/>
        </p:nvPicPr>
        <p:blipFill>
          <a:blip r:embed="rId2"/>
          <a:stretch>
            <a:fillRect/>
          </a:stretch>
        </p:blipFill>
        <p:spPr>
          <a:xfrm>
            <a:off x="12105308" y="4577080"/>
            <a:ext cx="11615982" cy="6601912"/>
          </a:xfrm>
          <a:prstGeom prst="rect">
            <a:avLst/>
          </a:prstGeom>
        </p:spPr>
      </p:pic>
      <p:pic>
        <p:nvPicPr>
          <p:cNvPr id="2" name="Picture 1" descr="A graph with a blue line&#10;&#10;Description automatically generated">
            <a:extLst>
              <a:ext uri="{FF2B5EF4-FFF2-40B4-BE49-F238E27FC236}">
                <a16:creationId xmlns:a16="http://schemas.microsoft.com/office/drawing/2014/main" id="{A9601917-8FC1-B312-6890-A67B48912AF3}"/>
              </a:ext>
            </a:extLst>
          </p:cNvPr>
          <p:cNvPicPr>
            <a:picLocks noChangeAspect="1"/>
          </p:cNvPicPr>
          <p:nvPr/>
        </p:nvPicPr>
        <p:blipFill>
          <a:blip r:embed="rId3"/>
          <a:stretch>
            <a:fillRect/>
          </a:stretch>
        </p:blipFill>
        <p:spPr>
          <a:xfrm>
            <a:off x="1252700" y="4579829"/>
            <a:ext cx="9855221" cy="6581382"/>
          </a:xfrm>
          <a:prstGeom prst="rect">
            <a:avLst/>
          </a:prstGeom>
        </p:spPr>
      </p:pic>
      <p:sp>
        <p:nvSpPr>
          <p:cNvPr id="7" name="TextBox 6">
            <a:extLst>
              <a:ext uri="{FF2B5EF4-FFF2-40B4-BE49-F238E27FC236}">
                <a16:creationId xmlns:a16="http://schemas.microsoft.com/office/drawing/2014/main" id="{708DB13D-A6DA-FF5D-D63F-6BA9206847C0}"/>
              </a:ext>
            </a:extLst>
          </p:cNvPr>
          <p:cNvSpPr txBox="1"/>
          <p:nvPr/>
        </p:nvSpPr>
        <p:spPr>
          <a:xfrm>
            <a:off x="1344087" y="2996195"/>
            <a:ext cx="831654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ea typeface="Calibri"/>
                <a:cs typeface="Calibri"/>
              </a:rPr>
              <a:t>Charting the mean standard error for each epoch</a:t>
            </a:r>
          </a:p>
        </p:txBody>
      </p:sp>
      <p:sp>
        <p:nvSpPr>
          <p:cNvPr id="9" name="TextBox 8">
            <a:extLst>
              <a:ext uri="{FF2B5EF4-FFF2-40B4-BE49-F238E27FC236}">
                <a16:creationId xmlns:a16="http://schemas.microsoft.com/office/drawing/2014/main" id="{EB626E59-3592-F139-C701-341151DA295A}"/>
              </a:ext>
            </a:extLst>
          </p:cNvPr>
          <p:cNvSpPr txBox="1"/>
          <p:nvPr/>
        </p:nvSpPr>
        <p:spPr>
          <a:xfrm>
            <a:off x="13099013" y="2996195"/>
            <a:ext cx="831654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ea typeface="Calibri"/>
                <a:cs typeface="Calibri"/>
              </a:rPr>
              <a:t>Comparing Predictions vs Actual from </a:t>
            </a:r>
          </a:p>
          <a:p>
            <a:pPr algn="ctr"/>
            <a:r>
              <a:rPr lang="en-US" sz="3200" dirty="0">
                <a:ea typeface="Calibri"/>
                <a:cs typeface="Calibri"/>
              </a:rPr>
              <a:t>September 28, 2022 to October 16, 2024</a:t>
            </a:r>
          </a:p>
        </p:txBody>
      </p:sp>
    </p:spTree>
    <p:extLst>
      <p:ext uri="{BB962C8B-B14F-4D97-AF65-F5344CB8AC3E}">
        <p14:creationId xmlns:p14="http://schemas.microsoft.com/office/powerpoint/2010/main" val="3261027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blue and orange lines&#10;&#10;Description automatically generated">
            <a:extLst>
              <a:ext uri="{FF2B5EF4-FFF2-40B4-BE49-F238E27FC236}">
                <a16:creationId xmlns:a16="http://schemas.microsoft.com/office/drawing/2014/main" id="{A71E104F-7CF1-F944-D76F-98732E610844}"/>
              </a:ext>
            </a:extLst>
          </p:cNvPr>
          <p:cNvPicPr>
            <a:picLocks noChangeAspect="1"/>
          </p:cNvPicPr>
          <p:nvPr/>
        </p:nvPicPr>
        <p:blipFill>
          <a:blip r:embed="rId2"/>
          <a:stretch>
            <a:fillRect/>
          </a:stretch>
        </p:blipFill>
        <p:spPr>
          <a:xfrm>
            <a:off x="12198668" y="4487228"/>
            <a:ext cx="11370520" cy="6553643"/>
          </a:xfrm>
          <a:prstGeom prst="rect">
            <a:avLst/>
          </a:prstGeom>
        </p:spPr>
      </p:pic>
      <p:sp>
        <p:nvSpPr>
          <p:cNvPr id="3" name="TextBox 2">
            <a:extLst>
              <a:ext uri="{FF2B5EF4-FFF2-40B4-BE49-F238E27FC236}">
                <a16:creationId xmlns:a16="http://schemas.microsoft.com/office/drawing/2014/main" id="{545F052E-0B52-664F-6CC7-6969708B308D}"/>
              </a:ext>
            </a:extLst>
          </p:cNvPr>
          <p:cNvSpPr txBox="1"/>
          <p:nvPr/>
        </p:nvSpPr>
        <p:spPr>
          <a:xfrm>
            <a:off x="955040" y="1056640"/>
            <a:ext cx="222504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a:cs typeface="Calibri"/>
              </a:rPr>
              <a:t>LSTM Prediction of Ethereum </a:t>
            </a:r>
            <a:endParaRPr lang="en-US" sz="6000" dirty="0">
              <a:ea typeface="Calibri" panose="020F0502020204030204"/>
              <a:cs typeface="Calibri"/>
            </a:endParaRPr>
          </a:p>
        </p:txBody>
      </p:sp>
      <p:pic>
        <p:nvPicPr>
          <p:cNvPr id="7" name="Picture 6" descr="A line graph with numbers and a line&#10;&#10;Description automatically generated">
            <a:extLst>
              <a:ext uri="{FF2B5EF4-FFF2-40B4-BE49-F238E27FC236}">
                <a16:creationId xmlns:a16="http://schemas.microsoft.com/office/drawing/2014/main" id="{E8D08E21-1959-19F0-D0FF-FD0800D37243}"/>
              </a:ext>
            </a:extLst>
          </p:cNvPr>
          <p:cNvPicPr>
            <a:picLocks noChangeAspect="1"/>
          </p:cNvPicPr>
          <p:nvPr/>
        </p:nvPicPr>
        <p:blipFill>
          <a:blip r:embed="rId3"/>
          <a:stretch>
            <a:fillRect/>
          </a:stretch>
        </p:blipFill>
        <p:spPr>
          <a:xfrm>
            <a:off x="1076465" y="4480925"/>
            <a:ext cx="10040657" cy="6591300"/>
          </a:xfrm>
          <a:prstGeom prst="rect">
            <a:avLst/>
          </a:prstGeom>
        </p:spPr>
      </p:pic>
      <p:sp>
        <p:nvSpPr>
          <p:cNvPr id="9" name="TextBox 8">
            <a:extLst>
              <a:ext uri="{FF2B5EF4-FFF2-40B4-BE49-F238E27FC236}">
                <a16:creationId xmlns:a16="http://schemas.microsoft.com/office/drawing/2014/main" id="{D057C8D3-2D95-50CE-E60C-45B50C2FC89A}"/>
              </a:ext>
            </a:extLst>
          </p:cNvPr>
          <p:cNvSpPr txBox="1"/>
          <p:nvPr/>
        </p:nvSpPr>
        <p:spPr>
          <a:xfrm>
            <a:off x="1928711" y="3142332"/>
            <a:ext cx="831654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ea typeface="Calibri"/>
                <a:cs typeface="Calibri"/>
              </a:rPr>
              <a:t>Charting the mean standard error for each epoch</a:t>
            </a:r>
          </a:p>
        </p:txBody>
      </p:sp>
      <p:sp>
        <p:nvSpPr>
          <p:cNvPr id="11" name="TextBox 10">
            <a:extLst>
              <a:ext uri="{FF2B5EF4-FFF2-40B4-BE49-F238E27FC236}">
                <a16:creationId xmlns:a16="http://schemas.microsoft.com/office/drawing/2014/main" id="{91D3B126-587A-4CA1-6021-D367B56D6798}"/>
              </a:ext>
            </a:extLst>
          </p:cNvPr>
          <p:cNvSpPr txBox="1"/>
          <p:nvPr/>
        </p:nvSpPr>
        <p:spPr>
          <a:xfrm>
            <a:off x="13725396" y="3142332"/>
            <a:ext cx="831654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ea typeface="Calibri"/>
                <a:cs typeface="Calibri"/>
              </a:rPr>
              <a:t>Comparing Predictions vs Actual from </a:t>
            </a:r>
          </a:p>
          <a:p>
            <a:pPr algn="ctr"/>
            <a:r>
              <a:rPr lang="en-US" sz="3200" dirty="0">
                <a:ea typeface="Calibri"/>
                <a:cs typeface="Calibri"/>
              </a:rPr>
              <a:t>April 16, 2023 to October 16, 2024</a:t>
            </a:r>
          </a:p>
        </p:txBody>
      </p:sp>
    </p:spTree>
    <p:extLst>
      <p:ext uri="{BB962C8B-B14F-4D97-AF65-F5344CB8AC3E}">
        <p14:creationId xmlns:p14="http://schemas.microsoft.com/office/powerpoint/2010/main" val="76072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6A6032-8A27-61C7-AC10-2A5937EB4A4A}"/>
              </a:ext>
            </a:extLst>
          </p:cNvPr>
          <p:cNvSpPr txBox="1"/>
          <p:nvPr/>
        </p:nvSpPr>
        <p:spPr>
          <a:xfrm>
            <a:off x="873760" y="914400"/>
            <a:ext cx="2157984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a:cs typeface="Calibri"/>
              </a:rPr>
              <a:t>Conclusion</a:t>
            </a:r>
            <a:endParaRPr lang="en-US">
              <a:cs typeface="Calibri" panose="020F0502020204030204"/>
            </a:endParaRPr>
          </a:p>
        </p:txBody>
      </p:sp>
      <p:sp>
        <p:nvSpPr>
          <p:cNvPr id="4" name="TextBox 3">
            <a:extLst>
              <a:ext uri="{FF2B5EF4-FFF2-40B4-BE49-F238E27FC236}">
                <a16:creationId xmlns:a16="http://schemas.microsoft.com/office/drawing/2014/main" id="{1A2AD321-A38A-0D0C-A57A-E8E6B6B2E1D2}"/>
              </a:ext>
            </a:extLst>
          </p:cNvPr>
          <p:cNvSpPr txBox="1"/>
          <p:nvPr/>
        </p:nvSpPr>
        <p:spPr>
          <a:xfrm>
            <a:off x="873760" y="2966720"/>
            <a:ext cx="20726400" cy="7478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ea typeface="Calibri"/>
                <a:cs typeface="Calibri"/>
              </a:rPr>
              <a:t>Conclusion</a:t>
            </a:r>
          </a:p>
          <a:p>
            <a:pPr marL="285750" indent="-285750">
              <a:buFont typeface="Arial"/>
              <a:buChar char="•"/>
            </a:pPr>
            <a:r>
              <a:rPr lang="en-US" sz="4800">
                <a:cs typeface="Calibri"/>
              </a:rPr>
              <a:t>Random Forest is a preferred model if the data set is limited and for a short-term forecast. Also, is a simpler model that is easier to train. Does not work well with high volatility data. </a:t>
            </a:r>
          </a:p>
          <a:p>
            <a:pPr marL="285750" indent="-285750">
              <a:buFont typeface="Arial"/>
              <a:buChar char="•"/>
            </a:pPr>
            <a:endParaRPr lang="en-US" sz="4800">
              <a:ea typeface="Calibri"/>
              <a:cs typeface="Calibri"/>
            </a:endParaRPr>
          </a:p>
          <a:p>
            <a:pPr marL="285750" indent="-285750">
              <a:buFont typeface="Arial"/>
              <a:buChar char="•"/>
            </a:pPr>
            <a:r>
              <a:rPr lang="en-US" sz="4800">
                <a:cs typeface="Calibri"/>
              </a:rPr>
              <a:t>LSTM is preferred if you have a large data set that wants to make long term predictions. It is more complex and is harder to train but can give accurate results. </a:t>
            </a:r>
          </a:p>
          <a:p>
            <a:endParaRPr lang="en-US" sz="3200" b="1">
              <a:cs typeface="Calibri"/>
            </a:endParaRPr>
          </a:p>
          <a:p>
            <a:endParaRPr lang="en-US" sz="3200">
              <a:cs typeface="Calibri"/>
            </a:endParaRPr>
          </a:p>
          <a:p>
            <a:endParaRPr lang="en-US" sz="3200">
              <a:cs typeface="Calibri"/>
            </a:endParaRPr>
          </a:p>
        </p:txBody>
      </p:sp>
    </p:spTree>
    <p:extLst>
      <p:ext uri="{BB962C8B-B14F-4D97-AF65-F5344CB8AC3E}">
        <p14:creationId xmlns:p14="http://schemas.microsoft.com/office/powerpoint/2010/main" val="3615324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3FCD01E5-2510-BA4B-AE4B-062C9515356B}"/>
              </a:ext>
            </a:extLst>
          </p:cNvPr>
          <p:cNvSpPr>
            <a:spLocks noGrp="1"/>
          </p:cNvSpPr>
          <p:nvPr>
            <p:ph type="pic" sz="quarter" idx="14"/>
          </p:nvPr>
        </p:nvSpPr>
        <p:spPr/>
        <p:txBody>
          <a:bodyPr/>
          <a:lstStyle/>
          <a:p>
            <a:endParaRPr lang="en-US"/>
          </a:p>
        </p:txBody>
      </p:sp>
      <p:sp>
        <p:nvSpPr>
          <p:cNvPr id="32" name="Rectangle 31">
            <a:extLst>
              <a:ext uri="{FF2B5EF4-FFF2-40B4-BE49-F238E27FC236}">
                <a16:creationId xmlns:a16="http://schemas.microsoft.com/office/drawing/2014/main" id="{46B5E956-B85B-2D4B-AC53-FC1428E2829F}"/>
              </a:ext>
            </a:extLst>
          </p:cNvPr>
          <p:cNvSpPr/>
          <p:nvPr/>
        </p:nvSpPr>
        <p:spPr>
          <a:xfrm rot="10800000" flipV="1">
            <a:off x="9525" y="261250"/>
            <a:ext cx="24377650" cy="13716007"/>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033BA67-E0AF-4F45-AC59-548701C43E31}"/>
              </a:ext>
            </a:extLst>
          </p:cNvPr>
          <p:cNvSpPr/>
          <p:nvPr/>
        </p:nvSpPr>
        <p:spPr>
          <a:xfrm rot="10800000" flipV="1">
            <a:off x="4762" y="12357787"/>
            <a:ext cx="24377646" cy="238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ubtitle 2">
            <a:extLst>
              <a:ext uri="{FF2B5EF4-FFF2-40B4-BE49-F238E27FC236}">
                <a16:creationId xmlns:a16="http://schemas.microsoft.com/office/drawing/2014/main" id="{E9F80DB8-54D5-F049-945C-A046008DF263}"/>
              </a:ext>
            </a:extLst>
          </p:cNvPr>
          <p:cNvSpPr txBox="1">
            <a:spLocks/>
          </p:cNvSpPr>
          <p:nvPr/>
        </p:nvSpPr>
        <p:spPr>
          <a:xfrm>
            <a:off x="8768811" y="-354953"/>
            <a:ext cx="13325005" cy="2177018"/>
          </a:xfrm>
          <a:prstGeom prst="rect">
            <a:avLst/>
          </a:prstGeom>
        </p:spPr>
        <p:txBody>
          <a:bodyPr vert="horz" wrap="square" lIns="217433" tIns="108718" rIns="217433" bIns="108718"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3600" dirty="0">
                <a:solidFill>
                  <a:schemeClr val="bg1"/>
                </a:solidFill>
                <a:latin typeface="Lato Light"/>
                <a:ea typeface="Lato Light"/>
                <a:cs typeface="Lato Light"/>
              </a:rPr>
              <a:t>Group 3</a:t>
            </a:r>
          </a:p>
          <a:p>
            <a:pPr algn="r">
              <a:lnSpc>
                <a:spcPct val="100000"/>
              </a:lnSpc>
            </a:pPr>
            <a:r>
              <a:rPr lang="en-US" sz="4000" b="1" u="sng" dirty="0">
                <a:solidFill>
                  <a:schemeClr val="tx1"/>
                </a:solidFill>
                <a:latin typeface="Lato Light"/>
                <a:ea typeface="Lato Light"/>
                <a:cs typeface="Lato Light"/>
              </a:rPr>
              <a:t>Your Data Science Team &amp; Presenters </a:t>
            </a:r>
          </a:p>
          <a:p>
            <a:pPr algn="r">
              <a:lnSpc>
                <a:spcPct val="100000"/>
              </a:lnSpc>
            </a:pPr>
            <a:endParaRPr lang="en-US" sz="3600" dirty="0">
              <a:solidFill>
                <a:schemeClr val="tx1"/>
              </a:solidFill>
              <a:latin typeface="Lato Light"/>
              <a:ea typeface="Lato Light"/>
              <a:cs typeface="Lato Light"/>
            </a:endParaRPr>
          </a:p>
        </p:txBody>
      </p:sp>
      <p:sp>
        <p:nvSpPr>
          <p:cNvPr id="27" name="TextBox 26">
            <a:extLst>
              <a:ext uri="{FF2B5EF4-FFF2-40B4-BE49-F238E27FC236}">
                <a16:creationId xmlns:a16="http://schemas.microsoft.com/office/drawing/2014/main" id="{94CDEC56-A906-794E-9B05-FA128ECEF634}"/>
              </a:ext>
            </a:extLst>
          </p:cNvPr>
          <p:cNvSpPr txBox="1"/>
          <p:nvPr/>
        </p:nvSpPr>
        <p:spPr>
          <a:xfrm>
            <a:off x="1141765" y="2297657"/>
            <a:ext cx="14922136" cy="7017306"/>
          </a:xfrm>
          <a:prstGeom prst="rect">
            <a:avLst/>
          </a:prstGeom>
          <a:noFill/>
          <a:ln>
            <a:noFill/>
          </a:ln>
        </p:spPr>
        <p:txBody>
          <a:bodyPr wrap="square" lIns="91440" tIns="45720" rIns="91440" bIns="45720" rtlCol="0" anchor="t">
            <a:spAutoFit/>
          </a:bodyPr>
          <a:lstStyle/>
          <a:p>
            <a:r>
              <a:rPr lang="en-US" sz="15000" b="1" spc="1000" dirty="0">
                <a:latin typeface="Montserrat SemiBold"/>
                <a:ea typeface="Roboto Medium"/>
                <a:cs typeface="Lato Light"/>
              </a:rPr>
              <a:t>Bitcoin Predictive</a:t>
            </a:r>
            <a:br>
              <a:rPr lang="en-US" sz="15000" b="1" spc="1000" dirty="0">
                <a:latin typeface="Montserrat SemiBold"/>
                <a:ea typeface="Roboto Medium"/>
                <a:cs typeface="Lato Light"/>
              </a:rPr>
            </a:br>
            <a:r>
              <a:rPr lang="en-US" sz="15000" b="1" spc="1000" dirty="0">
                <a:latin typeface="Montserrat SemiBold"/>
                <a:ea typeface="Roboto Medium"/>
                <a:cs typeface="Lato Light"/>
              </a:rPr>
              <a:t>Modeling </a:t>
            </a:r>
            <a:endParaRPr lang="en-US" dirty="0"/>
          </a:p>
        </p:txBody>
      </p:sp>
      <p:pic>
        <p:nvPicPr>
          <p:cNvPr id="3" name="Picture 2">
            <a:extLst>
              <a:ext uri="{FF2B5EF4-FFF2-40B4-BE49-F238E27FC236}">
                <a16:creationId xmlns:a16="http://schemas.microsoft.com/office/drawing/2014/main" id="{19699815-8986-2FFC-598E-ED811C286717}"/>
              </a:ext>
            </a:extLst>
          </p:cNvPr>
          <p:cNvPicPr>
            <a:picLocks noChangeAspect="1"/>
          </p:cNvPicPr>
          <p:nvPr/>
        </p:nvPicPr>
        <p:blipFill>
          <a:blip r:embed="rId2"/>
          <a:stretch>
            <a:fillRect/>
          </a:stretch>
        </p:blipFill>
        <p:spPr>
          <a:xfrm>
            <a:off x="13094052" y="1592641"/>
            <a:ext cx="2311179" cy="2311179"/>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4" name="TextBox 3">
            <a:extLst>
              <a:ext uri="{FF2B5EF4-FFF2-40B4-BE49-F238E27FC236}">
                <a16:creationId xmlns:a16="http://schemas.microsoft.com/office/drawing/2014/main" id="{462934E8-5C51-C8CE-428C-4835B50CC68B}"/>
              </a:ext>
            </a:extLst>
          </p:cNvPr>
          <p:cNvSpPr txBox="1"/>
          <p:nvPr/>
        </p:nvSpPr>
        <p:spPr>
          <a:xfrm>
            <a:off x="15823096" y="2297656"/>
            <a:ext cx="5751443" cy="584775"/>
          </a:xfrm>
          <a:prstGeom prst="rect">
            <a:avLst/>
          </a:prstGeom>
          <a:noFill/>
        </p:spPr>
        <p:txBody>
          <a:bodyPr wrap="square" rtlCol="0">
            <a:spAutoFit/>
          </a:bodyPr>
          <a:lstStyle/>
          <a:p>
            <a:r>
              <a:rPr lang="en-US" sz="3200" dirty="0">
                <a:solidFill>
                  <a:schemeClr val="tx1"/>
                </a:solidFill>
                <a:latin typeface="Lato Light"/>
                <a:ea typeface="Lato Light"/>
                <a:cs typeface="Lato Light"/>
              </a:rPr>
              <a:t>Noah Welgoss</a:t>
            </a:r>
            <a:endParaRPr lang="en-US" sz="3200" dirty="0"/>
          </a:p>
        </p:txBody>
      </p:sp>
      <p:pic>
        <p:nvPicPr>
          <p:cNvPr id="5" name="Picture 4">
            <a:extLst>
              <a:ext uri="{FF2B5EF4-FFF2-40B4-BE49-F238E27FC236}">
                <a16:creationId xmlns:a16="http://schemas.microsoft.com/office/drawing/2014/main" id="{78335261-DB59-474C-C023-C599BBCFDBFF}"/>
              </a:ext>
            </a:extLst>
          </p:cNvPr>
          <p:cNvPicPr>
            <a:picLocks noChangeAspect="1"/>
          </p:cNvPicPr>
          <p:nvPr/>
        </p:nvPicPr>
        <p:blipFill>
          <a:blip r:embed="rId3"/>
          <a:srcRect l="-1129" t="5747" r="1129" b="22824"/>
          <a:stretch/>
        </p:blipFill>
        <p:spPr>
          <a:xfrm>
            <a:off x="13094051" y="5011578"/>
            <a:ext cx="2311179" cy="2311179"/>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6" name="TextBox 5">
            <a:extLst>
              <a:ext uri="{FF2B5EF4-FFF2-40B4-BE49-F238E27FC236}">
                <a16:creationId xmlns:a16="http://schemas.microsoft.com/office/drawing/2014/main" id="{950A1CE0-9B15-41EE-5980-A53E0E472E9E}"/>
              </a:ext>
            </a:extLst>
          </p:cNvPr>
          <p:cNvSpPr txBox="1"/>
          <p:nvPr/>
        </p:nvSpPr>
        <p:spPr>
          <a:xfrm>
            <a:off x="15823096" y="5707750"/>
            <a:ext cx="5751443" cy="584775"/>
          </a:xfrm>
          <a:prstGeom prst="rect">
            <a:avLst/>
          </a:prstGeom>
          <a:noFill/>
        </p:spPr>
        <p:txBody>
          <a:bodyPr wrap="square" rtlCol="0">
            <a:spAutoFit/>
          </a:bodyPr>
          <a:lstStyle/>
          <a:p>
            <a:r>
              <a:rPr lang="en-US" sz="3200" dirty="0">
                <a:solidFill>
                  <a:schemeClr val="tx1"/>
                </a:solidFill>
                <a:latin typeface="Lato Light"/>
                <a:ea typeface="Lato Light"/>
                <a:cs typeface="Lato Light"/>
              </a:rPr>
              <a:t>Daniel Abrego</a:t>
            </a:r>
            <a:endParaRPr lang="en-US" sz="3200" dirty="0"/>
          </a:p>
        </p:txBody>
      </p:sp>
      <p:pic>
        <p:nvPicPr>
          <p:cNvPr id="8" name="Picture 7">
            <a:extLst>
              <a:ext uri="{FF2B5EF4-FFF2-40B4-BE49-F238E27FC236}">
                <a16:creationId xmlns:a16="http://schemas.microsoft.com/office/drawing/2014/main" id="{86744E12-16A2-3213-3E24-9A35FA5E62E7}"/>
              </a:ext>
            </a:extLst>
          </p:cNvPr>
          <p:cNvPicPr>
            <a:picLocks noChangeAspect="1"/>
          </p:cNvPicPr>
          <p:nvPr/>
        </p:nvPicPr>
        <p:blipFill>
          <a:blip r:embed="rId4"/>
          <a:srcRect l="-6106" t="-6510" r="6106" b="6510"/>
          <a:stretch/>
        </p:blipFill>
        <p:spPr>
          <a:xfrm>
            <a:off x="13120135" y="8525195"/>
            <a:ext cx="2311179" cy="2311179"/>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9" name="TextBox 8">
            <a:extLst>
              <a:ext uri="{FF2B5EF4-FFF2-40B4-BE49-F238E27FC236}">
                <a16:creationId xmlns:a16="http://schemas.microsoft.com/office/drawing/2014/main" id="{F821D196-31E2-2E99-A676-AB95C6B47F62}"/>
              </a:ext>
            </a:extLst>
          </p:cNvPr>
          <p:cNvSpPr txBox="1"/>
          <p:nvPr/>
        </p:nvSpPr>
        <p:spPr>
          <a:xfrm>
            <a:off x="15849179" y="9230210"/>
            <a:ext cx="5751443" cy="584775"/>
          </a:xfrm>
          <a:prstGeom prst="rect">
            <a:avLst/>
          </a:prstGeom>
          <a:noFill/>
        </p:spPr>
        <p:txBody>
          <a:bodyPr wrap="square" rtlCol="0">
            <a:spAutoFit/>
          </a:bodyPr>
          <a:lstStyle/>
          <a:p>
            <a:r>
              <a:rPr lang="en-US" sz="3200" dirty="0">
                <a:solidFill>
                  <a:schemeClr val="tx1"/>
                </a:solidFill>
                <a:latin typeface="Lato Light"/>
                <a:ea typeface="Lato Light"/>
                <a:cs typeface="Lato Light"/>
              </a:rPr>
              <a:t>Jason Crespo</a:t>
            </a:r>
            <a:endParaRPr lang="en-US" sz="3200" dirty="0"/>
          </a:p>
        </p:txBody>
      </p:sp>
    </p:spTree>
    <p:extLst>
      <p:ext uri="{BB962C8B-B14F-4D97-AF65-F5344CB8AC3E}">
        <p14:creationId xmlns:p14="http://schemas.microsoft.com/office/powerpoint/2010/main" val="2048896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13F5B35-18D7-294D-9D21-FDA30AF7A4C3}"/>
              </a:ext>
            </a:extLst>
          </p:cNvPr>
          <p:cNvGrpSpPr/>
          <p:nvPr/>
        </p:nvGrpSpPr>
        <p:grpSpPr>
          <a:xfrm>
            <a:off x="6179726" y="993316"/>
            <a:ext cx="11379403" cy="3049438"/>
            <a:chOff x="9739800" y="1662272"/>
            <a:chExt cx="4898048" cy="3049438"/>
          </a:xfrm>
        </p:grpSpPr>
        <p:sp>
          <p:nvSpPr>
            <p:cNvPr id="11" name="TextBox 10">
              <a:extLst>
                <a:ext uri="{FF2B5EF4-FFF2-40B4-BE49-F238E27FC236}">
                  <a16:creationId xmlns:a16="http://schemas.microsoft.com/office/drawing/2014/main" id="{797089D3-AD38-A848-AA08-A346E34F88BE}"/>
                </a:ext>
              </a:extLst>
            </p:cNvPr>
            <p:cNvSpPr txBox="1"/>
            <p:nvPr/>
          </p:nvSpPr>
          <p:spPr>
            <a:xfrm>
              <a:off x="9739800" y="2157165"/>
              <a:ext cx="4898048" cy="2554545"/>
            </a:xfrm>
            <a:prstGeom prst="rect">
              <a:avLst/>
            </a:prstGeom>
            <a:noFill/>
            <a:ln>
              <a:noFill/>
            </a:ln>
          </p:spPr>
          <p:txBody>
            <a:bodyPr wrap="square" rtlCol="0">
              <a:spAutoFit/>
            </a:bodyPr>
            <a:lstStyle/>
            <a:p>
              <a:pPr algn="ctr"/>
              <a:r>
                <a:rPr lang="en-US" sz="8000" dirty="0">
                  <a:latin typeface="Roboto Medium" panose="02000000000000000000" pitchFamily="2" charset="0"/>
                  <a:ea typeface="Roboto Medium" panose="02000000000000000000" pitchFamily="2" charset="0"/>
                  <a:cs typeface="Poppins Medium" pitchFamily="2" charset="77"/>
                </a:rPr>
                <a:t>Why Bitcoin?</a:t>
              </a:r>
            </a:p>
          </p:txBody>
        </p:sp>
        <p:sp>
          <p:nvSpPr>
            <p:cNvPr id="7" name="Rectangle 6">
              <a:extLst>
                <a:ext uri="{FF2B5EF4-FFF2-40B4-BE49-F238E27FC236}">
                  <a16:creationId xmlns:a16="http://schemas.microsoft.com/office/drawing/2014/main" id="{AF77AFFA-E9F0-2248-A96F-992E0A81F075}"/>
                </a:ext>
              </a:extLst>
            </p:cNvPr>
            <p:cNvSpPr/>
            <p:nvPr/>
          </p:nvSpPr>
          <p:spPr>
            <a:xfrm>
              <a:off x="11151454" y="1662272"/>
              <a:ext cx="2074739" cy="2740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F78215E0-D22F-5D40-95D6-A29194A30F79}"/>
              </a:ext>
            </a:extLst>
          </p:cNvPr>
          <p:cNvSpPr/>
          <p:nvPr/>
        </p:nvSpPr>
        <p:spPr>
          <a:xfrm>
            <a:off x="4762" y="4042754"/>
            <a:ext cx="6094412" cy="96732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Since 2009, Bitcoin has seen an extraordinary price increase.</a:t>
            </a:r>
          </a:p>
          <a:p>
            <a:pPr algn="ctr"/>
            <a:endParaRPr lang="en-US" sz="3200" dirty="0">
              <a:solidFill>
                <a:schemeClr val="tx1"/>
              </a:solidFill>
            </a:endParaRPr>
          </a:p>
          <a:p>
            <a:pPr algn="ctr"/>
            <a:br>
              <a:rPr lang="en-US" sz="3200" dirty="0">
                <a:solidFill>
                  <a:schemeClr val="tx1"/>
                </a:solidFill>
              </a:rPr>
            </a:br>
            <a:r>
              <a:rPr lang="en-US" sz="3200" dirty="0">
                <a:solidFill>
                  <a:schemeClr val="tx1"/>
                </a:solidFill>
              </a:rPr>
              <a:t>----------------------------------</a:t>
            </a:r>
            <a:br>
              <a:rPr lang="en-US" sz="3200" dirty="0">
                <a:solidFill>
                  <a:schemeClr val="tx1"/>
                </a:solidFill>
              </a:rPr>
            </a:br>
            <a:r>
              <a:rPr lang="en-US" sz="3200" dirty="0">
                <a:solidFill>
                  <a:schemeClr val="tx1"/>
                </a:solidFill>
              </a:rPr>
              <a:t> For instance, the price rose from under $1 in 2010 to an all-time high of over $65,000 in 2021, equating to a growth of over 6,500,000% in about a decade.</a:t>
            </a:r>
          </a:p>
        </p:txBody>
      </p:sp>
      <p:sp>
        <p:nvSpPr>
          <p:cNvPr id="44" name="Rectangle 43">
            <a:extLst>
              <a:ext uri="{FF2B5EF4-FFF2-40B4-BE49-F238E27FC236}">
                <a16:creationId xmlns:a16="http://schemas.microsoft.com/office/drawing/2014/main" id="{68957C41-1217-624F-BF20-5B1B7DB8CD95}"/>
              </a:ext>
            </a:extLst>
          </p:cNvPr>
          <p:cNvSpPr/>
          <p:nvPr/>
        </p:nvSpPr>
        <p:spPr>
          <a:xfrm>
            <a:off x="6099175" y="4042754"/>
            <a:ext cx="6094412" cy="9673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Bitcoin has increasingly shown a relationship with other financial assets, such as the stock market and gold. </a:t>
            </a:r>
          </a:p>
          <a:p>
            <a:pPr algn="ctr"/>
            <a:r>
              <a:rPr lang="en-US" sz="3200" dirty="0">
                <a:solidFill>
                  <a:schemeClr val="tx1"/>
                </a:solidFill>
              </a:rPr>
              <a:t>-----------------------------------</a:t>
            </a:r>
          </a:p>
          <a:p>
            <a:pPr algn="ctr"/>
            <a:br>
              <a:rPr lang="en-US" sz="3200" dirty="0">
                <a:solidFill>
                  <a:schemeClr val="tx1"/>
                </a:solidFill>
              </a:rPr>
            </a:br>
            <a:r>
              <a:rPr lang="en-US" sz="3200" dirty="0">
                <a:solidFill>
                  <a:schemeClr val="tx1"/>
                </a:solidFill>
              </a:rPr>
              <a:t>Understanding these correlations can provide insights into Bitcoin’s behavior in response to broader economic trends.</a:t>
            </a:r>
          </a:p>
        </p:txBody>
      </p:sp>
      <p:sp>
        <p:nvSpPr>
          <p:cNvPr id="45" name="Rectangle 44">
            <a:extLst>
              <a:ext uri="{FF2B5EF4-FFF2-40B4-BE49-F238E27FC236}">
                <a16:creationId xmlns:a16="http://schemas.microsoft.com/office/drawing/2014/main" id="{7510030D-1274-DA4D-AC6D-6BCB9395A708}"/>
              </a:ext>
            </a:extLst>
          </p:cNvPr>
          <p:cNvSpPr/>
          <p:nvPr/>
        </p:nvSpPr>
        <p:spPr>
          <a:xfrm>
            <a:off x="12193587" y="4042754"/>
            <a:ext cx="6094412" cy="967324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Studying Bitcoin’s evolving role helps predict future trends in both the cryptocurrency space and traditional financial markets.</a:t>
            </a:r>
          </a:p>
          <a:p>
            <a:pPr algn="ctr"/>
            <a:r>
              <a:rPr lang="en-US" sz="3200" dirty="0">
                <a:solidFill>
                  <a:schemeClr val="tx1"/>
                </a:solidFill>
              </a:rPr>
              <a:t>---------------------------------</a:t>
            </a:r>
          </a:p>
          <a:p>
            <a:pPr algn="ctr"/>
            <a:r>
              <a:rPr lang="en-US" sz="3200" dirty="0">
                <a:solidFill>
                  <a:schemeClr val="tx1"/>
                </a:solidFill>
              </a:rPr>
              <a:t>Using predictive models, researchers can explore the impact of adoption rates, technological innovations, and policy changes on Bitcoin’s price</a:t>
            </a:r>
          </a:p>
        </p:txBody>
      </p:sp>
      <p:sp>
        <p:nvSpPr>
          <p:cNvPr id="46" name="Rectangle 45">
            <a:extLst>
              <a:ext uri="{FF2B5EF4-FFF2-40B4-BE49-F238E27FC236}">
                <a16:creationId xmlns:a16="http://schemas.microsoft.com/office/drawing/2014/main" id="{BA9A4C2E-799C-0247-995E-29C949BD7C5E}"/>
              </a:ext>
            </a:extLst>
          </p:cNvPr>
          <p:cNvSpPr/>
          <p:nvPr/>
        </p:nvSpPr>
        <p:spPr>
          <a:xfrm>
            <a:off x="18328275" y="4042754"/>
            <a:ext cx="6094412" cy="96732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8225D84-F5EF-B042-8371-78A677A47F0F}"/>
              </a:ext>
            </a:extLst>
          </p:cNvPr>
          <p:cNvSpPr/>
          <p:nvPr/>
        </p:nvSpPr>
        <p:spPr>
          <a:xfrm>
            <a:off x="781501" y="4284548"/>
            <a:ext cx="4953239" cy="1446550"/>
          </a:xfrm>
          <a:prstGeom prst="rect">
            <a:avLst/>
          </a:prstGeom>
        </p:spPr>
        <p:txBody>
          <a:bodyPr wrap="square">
            <a:spAutoFit/>
          </a:bodyPr>
          <a:lstStyle/>
          <a:p>
            <a:pPr algn="ctr"/>
            <a:r>
              <a:rPr lang="en-US" sz="4400" b="1" dirty="0"/>
              <a:t>Historical Growth and Volatility</a:t>
            </a:r>
            <a:endParaRPr lang="en-US" sz="4400" b="1" dirty="0">
              <a:solidFill>
                <a:schemeClr val="bg1"/>
              </a:solidFill>
              <a:latin typeface="Roboto" panose="02000000000000000000" pitchFamily="2" charset="0"/>
              <a:ea typeface="Roboto" panose="02000000000000000000" pitchFamily="2" charset="0"/>
              <a:cs typeface="Lato" panose="020F0502020204030203" pitchFamily="34" charset="0"/>
            </a:endParaRPr>
          </a:p>
        </p:txBody>
      </p:sp>
      <p:sp>
        <p:nvSpPr>
          <p:cNvPr id="52" name="Rectangle 51">
            <a:extLst>
              <a:ext uri="{FF2B5EF4-FFF2-40B4-BE49-F238E27FC236}">
                <a16:creationId xmlns:a16="http://schemas.microsoft.com/office/drawing/2014/main" id="{E7E771EC-BFA9-664C-A4B5-37D6B682B224}"/>
              </a:ext>
            </a:extLst>
          </p:cNvPr>
          <p:cNvSpPr/>
          <p:nvPr/>
        </p:nvSpPr>
        <p:spPr>
          <a:xfrm>
            <a:off x="6220002" y="4284548"/>
            <a:ext cx="5933309" cy="1446550"/>
          </a:xfrm>
          <a:prstGeom prst="rect">
            <a:avLst/>
          </a:prstGeom>
        </p:spPr>
        <p:txBody>
          <a:bodyPr wrap="square">
            <a:spAutoFit/>
          </a:bodyPr>
          <a:lstStyle/>
          <a:p>
            <a:pPr algn="ctr"/>
            <a:r>
              <a:rPr lang="en-US" sz="4400" b="1" dirty="0"/>
              <a:t>Interconnectedness with Other Markets</a:t>
            </a:r>
          </a:p>
        </p:txBody>
      </p:sp>
      <p:sp>
        <p:nvSpPr>
          <p:cNvPr id="55" name="Rectangle 54">
            <a:extLst>
              <a:ext uri="{FF2B5EF4-FFF2-40B4-BE49-F238E27FC236}">
                <a16:creationId xmlns:a16="http://schemas.microsoft.com/office/drawing/2014/main" id="{D22DB936-097B-614B-95DE-B3543645FF93}"/>
              </a:ext>
            </a:extLst>
          </p:cNvPr>
          <p:cNvSpPr/>
          <p:nvPr/>
        </p:nvSpPr>
        <p:spPr>
          <a:xfrm>
            <a:off x="12193587" y="4272895"/>
            <a:ext cx="6094412" cy="1446550"/>
          </a:xfrm>
          <a:prstGeom prst="rect">
            <a:avLst/>
          </a:prstGeom>
        </p:spPr>
        <p:txBody>
          <a:bodyPr wrap="square">
            <a:spAutoFit/>
          </a:bodyPr>
          <a:lstStyle/>
          <a:p>
            <a:pPr algn="ctr"/>
            <a:r>
              <a:rPr lang="en-US" sz="4400" b="1" dirty="0"/>
              <a:t>Involvement in Emerging Financial Trends</a:t>
            </a:r>
          </a:p>
        </p:txBody>
      </p:sp>
      <p:sp>
        <p:nvSpPr>
          <p:cNvPr id="58" name="Rectangle 57">
            <a:extLst>
              <a:ext uri="{FF2B5EF4-FFF2-40B4-BE49-F238E27FC236}">
                <a16:creationId xmlns:a16="http://schemas.microsoft.com/office/drawing/2014/main" id="{1F0A97A6-F87A-9D46-A3DF-212DC1D28682}"/>
              </a:ext>
            </a:extLst>
          </p:cNvPr>
          <p:cNvSpPr/>
          <p:nvPr/>
        </p:nvSpPr>
        <p:spPr>
          <a:xfrm>
            <a:off x="18476604" y="4259643"/>
            <a:ext cx="5910571" cy="1446550"/>
          </a:xfrm>
          <a:prstGeom prst="rect">
            <a:avLst/>
          </a:prstGeom>
        </p:spPr>
        <p:txBody>
          <a:bodyPr wrap="square">
            <a:spAutoFit/>
          </a:bodyPr>
          <a:lstStyle/>
          <a:p>
            <a:pPr algn="ctr"/>
            <a:r>
              <a:rPr lang="en-US" sz="4400" b="1" dirty="0"/>
              <a:t>Availability of Data and Technology</a:t>
            </a:r>
          </a:p>
        </p:txBody>
      </p:sp>
      <p:sp>
        <p:nvSpPr>
          <p:cNvPr id="2" name="TextBox 1">
            <a:extLst>
              <a:ext uri="{FF2B5EF4-FFF2-40B4-BE49-F238E27FC236}">
                <a16:creationId xmlns:a16="http://schemas.microsoft.com/office/drawing/2014/main" id="{C8DC8FB3-2D1D-0FA0-FFED-18D298389919}"/>
              </a:ext>
            </a:extLst>
          </p:cNvPr>
          <p:cNvSpPr txBox="1"/>
          <p:nvPr/>
        </p:nvSpPr>
        <p:spPr>
          <a:xfrm>
            <a:off x="18795076" y="6267797"/>
            <a:ext cx="5031849" cy="5509200"/>
          </a:xfrm>
          <a:prstGeom prst="rect">
            <a:avLst/>
          </a:prstGeom>
          <a:noFill/>
        </p:spPr>
        <p:txBody>
          <a:bodyPr wrap="square" rtlCol="0">
            <a:spAutoFit/>
          </a:bodyPr>
          <a:lstStyle/>
          <a:p>
            <a:r>
              <a:rPr lang="en-US" sz="3200" dirty="0"/>
              <a:t>Bitcoin operates on a blockchain, which is a publicly accessible ledger.</a:t>
            </a:r>
          </a:p>
          <a:p>
            <a:endParaRPr lang="en-US" sz="3200" dirty="0"/>
          </a:p>
          <a:p>
            <a:r>
              <a:rPr lang="en-US" sz="3200" dirty="0"/>
              <a:t>-----------------------------------</a:t>
            </a:r>
          </a:p>
          <a:p>
            <a:endParaRPr lang="en-US" sz="3200" dirty="0"/>
          </a:p>
          <a:p>
            <a:r>
              <a:rPr lang="en-US" sz="3200" dirty="0"/>
              <a:t> This transparency provides researchers with an extensive dataset of historical prices, transaction volume, hash rate, and more.</a:t>
            </a:r>
          </a:p>
        </p:txBody>
      </p:sp>
      <p:sp>
        <p:nvSpPr>
          <p:cNvPr id="4" name="Rectangle 3">
            <a:extLst>
              <a:ext uri="{FF2B5EF4-FFF2-40B4-BE49-F238E27FC236}">
                <a16:creationId xmlns:a16="http://schemas.microsoft.com/office/drawing/2014/main" id="{4538D909-9E34-DD58-F4F4-63BAB99508BA}"/>
              </a:ext>
            </a:extLst>
          </p:cNvPr>
          <p:cNvSpPr/>
          <p:nvPr/>
        </p:nvSpPr>
        <p:spPr>
          <a:xfrm rot="10800000" flipV="1">
            <a:off x="4760" y="5691225"/>
            <a:ext cx="24417926" cy="2318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2740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6B5E956-B85B-2D4B-AC53-FC1428E2829F}"/>
              </a:ext>
            </a:extLst>
          </p:cNvPr>
          <p:cNvSpPr/>
          <p:nvPr/>
        </p:nvSpPr>
        <p:spPr>
          <a:xfrm rot="10800000" flipV="1">
            <a:off x="8394996" y="0"/>
            <a:ext cx="15992179" cy="13716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033BA67-E0AF-4F45-AC59-548701C43E31}"/>
              </a:ext>
            </a:extLst>
          </p:cNvPr>
          <p:cNvSpPr/>
          <p:nvPr/>
        </p:nvSpPr>
        <p:spPr>
          <a:xfrm rot="10800000" flipV="1">
            <a:off x="121285" y="13109430"/>
            <a:ext cx="24265890" cy="238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06F6F3F-DF56-1165-4F8E-A526BFC0924B}"/>
              </a:ext>
            </a:extLst>
          </p:cNvPr>
          <p:cNvSpPr txBox="1"/>
          <p:nvPr/>
        </p:nvSpPr>
        <p:spPr>
          <a:xfrm>
            <a:off x="9189720" y="262889"/>
            <a:ext cx="15076170" cy="11910953"/>
          </a:xfrm>
          <a:prstGeom prst="rect">
            <a:avLst/>
          </a:prstGeom>
          <a:noFill/>
        </p:spPr>
        <p:txBody>
          <a:bodyPr wrap="square" lIns="91440" tIns="45720" rIns="91440" bIns="45720" rtlCol="0" anchor="t">
            <a:spAutoFit/>
          </a:bodyPr>
          <a:lstStyle/>
          <a:p>
            <a:r>
              <a:rPr lang="en-US" sz="3600" b="1" u="sng" dirty="0"/>
              <a:t>Objective</a:t>
            </a:r>
            <a:r>
              <a:rPr lang="en-US" sz="3600" u="sng" dirty="0"/>
              <a:t>:</a:t>
            </a:r>
            <a:br>
              <a:rPr lang="en-US" sz="3600" u="sng" dirty="0"/>
            </a:br>
            <a:r>
              <a:rPr lang="en-US" sz="3600" i="1" dirty="0"/>
              <a:t>To analyze and test the strength of the relationship between Bitcoin prices and selected variables, using a data science model built with scikit-learn.</a:t>
            </a:r>
            <a:br>
              <a:rPr lang="en-US" sz="3600" i="1" dirty="0"/>
            </a:br>
            <a:r>
              <a:rPr lang="en-US" sz="3600" dirty="0"/>
              <a:t>____________________________________________________________</a:t>
            </a:r>
            <a:br>
              <a:rPr lang="en-US" sz="3600" dirty="0"/>
            </a:br>
            <a:r>
              <a:rPr lang="en-US" sz="3600" b="1" u="sng" dirty="0"/>
              <a:t>Key Variables</a:t>
            </a:r>
            <a:r>
              <a:rPr lang="en-US" sz="3600" dirty="0"/>
              <a:t>:</a:t>
            </a:r>
          </a:p>
          <a:p>
            <a:pPr>
              <a:buFont typeface="Arial" panose="020B0604020202020204" pitchFamily="34" charset="0"/>
              <a:buChar char="•"/>
            </a:pPr>
            <a:r>
              <a:rPr lang="en-US" sz="2800" b="1" dirty="0">
                <a:solidFill>
                  <a:srgbClr val="00B0F0"/>
                </a:solidFill>
              </a:rPr>
              <a:t>Nasdaq Index</a:t>
            </a:r>
            <a:r>
              <a:rPr lang="en-US" sz="2800" dirty="0"/>
              <a:t>: Represents the broader stock market and its correlation with Bitcoin as a digital asset.</a:t>
            </a:r>
            <a:br>
              <a:rPr lang="en-US" sz="2800" dirty="0"/>
            </a:br>
            <a:endParaRPr lang="en-US" sz="2800" dirty="0"/>
          </a:p>
          <a:p>
            <a:pPr>
              <a:buFont typeface="Arial" panose="020B0604020202020204" pitchFamily="34" charset="0"/>
              <a:buChar char="•"/>
            </a:pPr>
            <a:r>
              <a:rPr lang="en-US" sz="2800" b="1" dirty="0">
                <a:solidFill>
                  <a:srgbClr val="00B0F0"/>
                </a:solidFill>
              </a:rPr>
              <a:t>M2 Money Supply</a:t>
            </a:r>
            <a:r>
              <a:rPr lang="en-US" sz="2800" dirty="0"/>
              <a:t>: Tracks the amount of liquid assets in the economy and its potential influence on Bitcoin as an alternative asset.</a:t>
            </a:r>
            <a:br>
              <a:rPr lang="en-US" sz="2800" dirty="0"/>
            </a:br>
            <a:endParaRPr lang="en-US" sz="2800" dirty="0"/>
          </a:p>
          <a:p>
            <a:pPr>
              <a:buFont typeface="Arial" panose="020B0604020202020204" pitchFamily="34" charset="0"/>
              <a:buChar char="•"/>
            </a:pPr>
            <a:r>
              <a:rPr lang="en-US" sz="2800" b="1" dirty="0">
                <a:solidFill>
                  <a:srgbClr val="00B0F0"/>
                </a:solidFill>
              </a:rPr>
              <a:t>Ethereum (ETH)</a:t>
            </a:r>
            <a:r>
              <a:rPr lang="en-US" sz="2800" dirty="0">
                <a:solidFill>
                  <a:srgbClr val="00B0F0"/>
                </a:solidFill>
              </a:rPr>
              <a:t>: </a:t>
            </a:r>
            <a:r>
              <a:rPr lang="en-US" sz="2800" dirty="0"/>
              <a:t>Provides insight into the interaction between Bitcoin and other major cryptocurrencies.</a:t>
            </a:r>
          </a:p>
          <a:p>
            <a:pPr>
              <a:buFont typeface="Arial" panose="020B0604020202020204" pitchFamily="34" charset="0"/>
              <a:buChar char="•"/>
            </a:pPr>
            <a:endParaRPr lang="en-US" sz="2800" dirty="0"/>
          </a:p>
          <a:p>
            <a:pPr>
              <a:buFont typeface="Arial" panose="020B0604020202020204" pitchFamily="34" charset="0"/>
              <a:buChar char="•"/>
            </a:pPr>
            <a:r>
              <a:rPr lang="en-US" sz="2800" dirty="0">
                <a:solidFill>
                  <a:srgbClr val="00B0F0"/>
                </a:solidFill>
              </a:rPr>
              <a:t>Bitcoin Historical Pricing </a:t>
            </a:r>
            <a:r>
              <a:rPr lang="en-US" sz="2800" dirty="0"/>
              <a:t>as the key variable </a:t>
            </a:r>
            <a:br>
              <a:rPr lang="en-US" sz="2800" dirty="0"/>
            </a:br>
            <a:br>
              <a:rPr lang="en-US" sz="2800" dirty="0"/>
            </a:br>
            <a:r>
              <a:rPr lang="en-US" sz="2800" dirty="0">
                <a:solidFill>
                  <a:srgbClr val="00B0F0"/>
                </a:solidFill>
              </a:rPr>
              <a:t>Statistical 7 Day Moving Averages -  </a:t>
            </a:r>
            <a:r>
              <a:rPr lang="en-US" sz="2800" dirty="0"/>
              <a:t>As a comparative value to the next day close price</a:t>
            </a:r>
            <a:r>
              <a:rPr lang="en-US" sz="2800" dirty="0">
                <a:solidFill>
                  <a:srgbClr val="00B0F0"/>
                </a:solidFill>
              </a:rPr>
              <a:t>.</a:t>
            </a:r>
            <a:br>
              <a:rPr lang="en-US" sz="2800" dirty="0"/>
            </a:br>
            <a:r>
              <a:rPr lang="en-US" sz="2800" dirty="0"/>
              <a:t>______________________________________________________________________________</a:t>
            </a:r>
            <a:br>
              <a:rPr lang="en-US" sz="2800" dirty="0"/>
            </a:br>
            <a:r>
              <a:rPr lang="en-US" sz="2800" b="1" u="sng" dirty="0"/>
              <a:t>Methodology</a:t>
            </a:r>
            <a:r>
              <a:rPr lang="en-US" sz="2800" u="sng" dirty="0"/>
              <a:t>:</a:t>
            </a:r>
          </a:p>
          <a:p>
            <a:pPr>
              <a:buFont typeface="Arial" panose="020B0604020202020204" pitchFamily="34" charset="0"/>
              <a:buChar char="•"/>
            </a:pPr>
            <a:r>
              <a:rPr lang="en-US" sz="2800" b="1" dirty="0">
                <a:solidFill>
                  <a:srgbClr val="00B0F0"/>
                </a:solidFill>
              </a:rPr>
              <a:t>Data Segmentation </a:t>
            </a:r>
            <a:r>
              <a:rPr lang="en-US" sz="2800" b="1" i="1" dirty="0"/>
              <a:t>by Halving Dates</a:t>
            </a:r>
            <a:r>
              <a:rPr lang="en-US" sz="2800" dirty="0"/>
              <a:t>: We broke down Bitcoin's pricing data into distinct periods based on Bitcoin's halving events, aiming to capture shifts in behavior over time.</a:t>
            </a:r>
            <a:br>
              <a:rPr lang="en-US" sz="2800" dirty="0"/>
            </a:br>
            <a:endParaRPr lang="en-US" sz="2800" dirty="0"/>
          </a:p>
          <a:p>
            <a:pPr>
              <a:buFont typeface="Arial" panose="020B0604020202020204" pitchFamily="34" charset="0"/>
              <a:buChar char="•"/>
            </a:pPr>
            <a:r>
              <a:rPr lang="en-US" sz="2800" b="1" dirty="0">
                <a:solidFill>
                  <a:srgbClr val="00B0F0"/>
                </a:solidFill>
              </a:rPr>
              <a:t>Modeling Approach</a:t>
            </a:r>
            <a:r>
              <a:rPr lang="en-US" sz="2800" dirty="0"/>
              <a:t>: </a:t>
            </a:r>
            <a:br>
              <a:rPr lang="en-US" sz="2800" dirty="0"/>
            </a:br>
            <a:r>
              <a:rPr lang="en-US" sz="2800" dirty="0"/>
              <a:t>Using correlation and logistic regression, </a:t>
            </a:r>
            <a:r>
              <a:rPr lang="en-US" sz="2800" dirty="0">
                <a:solidFill>
                  <a:srgbClr val="00B0F0"/>
                </a:solidFill>
              </a:rPr>
              <a:t>LSTM and Random Forrest</a:t>
            </a:r>
            <a:r>
              <a:rPr lang="en-US" sz="2800" dirty="0"/>
              <a:t> we tested and analyzed how each variable correlated with Bitcoin and explored the evolution of these relationships over time and the possibility of confirming relationships for predicative pricing purposes. </a:t>
            </a:r>
            <a:br>
              <a:rPr lang="en-US" sz="2800" dirty="0"/>
            </a:br>
            <a:endParaRPr lang="en-US" sz="2800" dirty="0"/>
          </a:p>
        </p:txBody>
      </p:sp>
      <p:sp>
        <p:nvSpPr>
          <p:cNvPr id="5" name="Rectangle 4">
            <a:extLst>
              <a:ext uri="{FF2B5EF4-FFF2-40B4-BE49-F238E27FC236}">
                <a16:creationId xmlns:a16="http://schemas.microsoft.com/office/drawing/2014/main" id="{D4DDAA28-9B52-CE6A-2050-9D2FDF0F458E}"/>
              </a:ext>
            </a:extLst>
          </p:cNvPr>
          <p:cNvSpPr/>
          <p:nvPr/>
        </p:nvSpPr>
        <p:spPr>
          <a:xfrm rot="10800000" flipV="1">
            <a:off x="121285" y="-22"/>
            <a:ext cx="24265890" cy="238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2694676-9DE2-0712-3533-DE5AB18D13BA}"/>
              </a:ext>
            </a:extLst>
          </p:cNvPr>
          <p:cNvSpPr/>
          <p:nvPr/>
        </p:nvSpPr>
        <p:spPr>
          <a:xfrm rot="10800000" flipV="1">
            <a:off x="103645" y="2250220"/>
            <a:ext cx="24265890" cy="238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DF220AB-BB63-A0EF-FB20-4575118F7693}"/>
              </a:ext>
            </a:extLst>
          </p:cNvPr>
          <p:cNvSpPr/>
          <p:nvPr/>
        </p:nvSpPr>
        <p:spPr>
          <a:xfrm rot="10800000" flipV="1">
            <a:off x="103645" y="7994710"/>
            <a:ext cx="24265890" cy="238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Bitcoin - This is probably the most accurate price prediction chart on the Internet. By this time next year, bitcoin's true value will be around $2000.">
            <a:extLst>
              <a:ext uri="{FF2B5EF4-FFF2-40B4-BE49-F238E27FC236}">
                <a16:creationId xmlns:a16="http://schemas.microsoft.com/office/drawing/2014/main" id="{892ECE61-3759-70AE-A79B-3E0331CD4671}"/>
              </a:ext>
            </a:extLst>
          </p:cNvPr>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l="30466" r="3046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83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9BF1BC-0CB2-2702-D239-2B68A466540B}"/>
              </a:ext>
            </a:extLst>
          </p:cNvPr>
          <p:cNvSpPr txBox="1"/>
          <p:nvPr/>
        </p:nvSpPr>
        <p:spPr>
          <a:xfrm>
            <a:off x="11756924" y="2176893"/>
            <a:ext cx="10993014" cy="97257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a:cs typeface="Times New Roman"/>
              </a:rPr>
              <a:t> </a:t>
            </a:r>
            <a:r>
              <a:rPr lang="en-US" sz="3200" b="1" dirty="0">
                <a:latin typeface="Calibri"/>
                <a:cs typeface="Times New Roman"/>
              </a:rPr>
              <a:t>Data Sources:</a:t>
            </a:r>
            <a:endParaRPr lang="en-US" sz="3200">
              <a:latin typeface="Calibri"/>
              <a:cs typeface="Calibri"/>
            </a:endParaRPr>
          </a:p>
          <a:p>
            <a:pPr marL="742950" lvl="1" indent="-285750" algn="l">
              <a:buFont typeface="Arial"/>
              <a:buChar char="•"/>
            </a:pPr>
            <a:r>
              <a:rPr lang="en-US" sz="3200" dirty="0">
                <a:ea typeface="+mn-lt"/>
                <a:cs typeface="+mn-lt"/>
              </a:rPr>
              <a:t>Kaggle</a:t>
            </a:r>
            <a:endParaRPr lang="en-US" sz="3200">
              <a:cs typeface="Calibri"/>
            </a:endParaRPr>
          </a:p>
          <a:p>
            <a:pPr marL="742950" lvl="1" indent="-285750">
              <a:buFont typeface="Arial"/>
              <a:buChar char="•"/>
            </a:pPr>
            <a:r>
              <a:rPr lang="en-US" sz="3200" dirty="0">
                <a:ea typeface="+mn-lt"/>
                <a:cs typeface="+mn-lt"/>
              </a:rPr>
              <a:t>Bloomberg</a:t>
            </a:r>
          </a:p>
          <a:p>
            <a:pPr marL="742950" lvl="1" indent="-285750">
              <a:buFont typeface="Arial"/>
              <a:buChar char="•"/>
            </a:pPr>
            <a:r>
              <a:rPr lang="en-US" sz="3200" dirty="0">
                <a:ea typeface="+mn-lt"/>
                <a:cs typeface="+mn-lt"/>
              </a:rPr>
              <a:t>Coinbase</a:t>
            </a:r>
          </a:p>
          <a:p>
            <a:r>
              <a:rPr lang="en-US" sz="3200" b="1" dirty="0">
                <a:ea typeface="+mn-lt"/>
                <a:cs typeface="Times New Roman"/>
              </a:rPr>
              <a:t>Files</a:t>
            </a:r>
            <a:r>
              <a:rPr lang="en-US" sz="3200" b="1" dirty="0">
                <a:latin typeface="Calibri"/>
                <a:cs typeface="Times New Roman"/>
              </a:rPr>
              <a:t> Included:</a:t>
            </a:r>
            <a:endParaRPr lang="en-US" sz="3200" dirty="0">
              <a:latin typeface="Calibri"/>
              <a:cs typeface="Calibri"/>
            </a:endParaRPr>
          </a:p>
          <a:p>
            <a:pPr marL="742950" lvl="1" indent="-285750">
              <a:buFont typeface="Arial"/>
              <a:buChar char="•"/>
            </a:pPr>
            <a:r>
              <a:rPr lang="en-US" sz="3200" dirty="0">
                <a:latin typeface="Calibri"/>
                <a:cs typeface="Times New Roman"/>
              </a:rPr>
              <a:t>Ethereum</a:t>
            </a:r>
            <a:endParaRPr lang="en-US" sz="3200">
              <a:latin typeface="Calibri"/>
              <a:cs typeface="Calibri"/>
            </a:endParaRPr>
          </a:p>
          <a:p>
            <a:pPr marL="742950" lvl="1" indent="-285750">
              <a:buFont typeface="Arial"/>
              <a:buChar char="•"/>
            </a:pPr>
            <a:r>
              <a:rPr lang="en-US" sz="3200" dirty="0">
                <a:latin typeface="Calibri"/>
                <a:cs typeface="Times New Roman"/>
              </a:rPr>
              <a:t>Bitcoin</a:t>
            </a:r>
            <a:endParaRPr lang="en-US" sz="3200">
              <a:latin typeface="Calibri"/>
              <a:cs typeface="Calibri"/>
            </a:endParaRPr>
          </a:p>
          <a:p>
            <a:pPr marL="742950" lvl="1" indent="-285750">
              <a:buFont typeface="Arial"/>
              <a:buChar char="•"/>
            </a:pPr>
            <a:r>
              <a:rPr lang="en-US" sz="3200" dirty="0">
                <a:latin typeface="Calibri"/>
                <a:cs typeface="Times New Roman"/>
              </a:rPr>
              <a:t>Nasdaq</a:t>
            </a:r>
            <a:endParaRPr lang="en-US" sz="3200">
              <a:latin typeface="Calibri"/>
              <a:cs typeface="Calibri"/>
            </a:endParaRPr>
          </a:p>
          <a:p>
            <a:pPr marL="742950" lvl="1" indent="-285750">
              <a:buFont typeface="Arial"/>
              <a:buChar char="•"/>
            </a:pPr>
            <a:r>
              <a:rPr lang="en-US" sz="3200" dirty="0">
                <a:latin typeface="Calibri"/>
                <a:cs typeface="Times New Roman"/>
              </a:rPr>
              <a:t>M2 Money Supply</a:t>
            </a:r>
            <a:endParaRPr lang="en-US" sz="3200">
              <a:latin typeface="Calibri"/>
              <a:cs typeface="Calibri"/>
            </a:endParaRPr>
          </a:p>
          <a:p>
            <a:r>
              <a:rPr lang="en-US" sz="3200" b="1" dirty="0">
                <a:latin typeface="Calibri"/>
                <a:cs typeface="Times New Roman"/>
              </a:rPr>
              <a:t>Dataset Overview:</a:t>
            </a:r>
            <a:endParaRPr lang="en-US" sz="3200" dirty="0">
              <a:latin typeface="Calibri"/>
              <a:cs typeface="Calibri"/>
            </a:endParaRPr>
          </a:p>
          <a:p>
            <a:pPr marL="742950" lvl="1" indent="-285750">
              <a:buFont typeface="Arial"/>
              <a:buChar char="•"/>
            </a:pPr>
            <a:r>
              <a:rPr lang="en-US" sz="3200" dirty="0">
                <a:latin typeface="Calibri"/>
                <a:cs typeface="Times New Roman"/>
              </a:rPr>
              <a:t>Contains over 3000 rows of data</a:t>
            </a:r>
            <a:endParaRPr lang="en-US" sz="3200">
              <a:latin typeface="Calibri"/>
              <a:cs typeface="Calibri"/>
            </a:endParaRPr>
          </a:p>
          <a:p>
            <a:r>
              <a:rPr lang="en-US" sz="3200" b="1" dirty="0">
                <a:latin typeface="Calibri"/>
                <a:cs typeface="Times New Roman"/>
              </a:rPr>
              <a:t>Analysis Tools Utilized:</a:t>
            </a:r>
            <a:endParaRPr lang="en-US" sz="3200" dirty="0">
              <a:latin typeface="Calibri"/>
              <a:cs typeface="Calibri"/>
            </a:endParaRPr>
          </a:p>
          <a:p>
            <a:pPr marL="742950" lvl="1" indent="-285750">
              <a:buFont typeface="Arial"/>
              <a:buChar char="•"/>
            </a:pPr>
            <a:r>
              <a:rPr lang="en-US" sz="3200" dirty="0">
                <a:ea typeface="+mn-lt"/>
                <a:cs typeface="+mn-lt"/>
              </a:rPr>
              <a:t>Machine Learning (ML)</a:t>
            </a:r>
            <a:endParaRPr lang="en-US" sz="3200">
              <a:cs typeface="Calibri"/>
            </a:endParaRPr>
          </a:p>
          <a:p>
            <a:pPr marL="742950" lvl="1" indent="-285750">
              <a:buFont typeface="Arial"/>
              <a:buChar char="•"/>
            </a:pPr>
            <a:r>
              <a:rPr lang="en-US" sz="3200" dirty="0">
                <a:ea typeface="+mn-lt"/>
                <a:cs typeface="+mn-lt"/>
              </a:rPr>
              <a:t>Scikit-learn</a:t>
            </a:r>
            <a:endParaRPr lang="en-US" sz="3200">
              <a:cs typeface="Calibri"/>
            </a:endParaRPr>
          </a:p>
          <a:p>
            <a:pPr marL="742950" lvl="1" indent="-285750">
              <a:buFont typeface="Arial"/>
              <a:buChar char="•"/>
            </a:pPr>
            <a:r>
              <a:rPr lang="en-US" sz="3200" dirty="0">
                <a:ea typeface="+mn-lt"/>
                <a:cs typeface="+mn-lt"/>
              </a:rPr>
              <a:t>Time Series Analysis: LSTM</a:t>
            </a:r>
            <a:endParaRPr lang="en-US" sz="3200">
              <a:cs typeface="Calibri"/>
            </a:endParaRPr>
          </a:p>
          <a:p>
            <a:pPr marL="742950" lvl="1" indent="-285750">
              <a:buFont typeface="Arial"/>
              <a:buChar char="•"/>
            </a:pPr>
            <a:r>
              <a:rPr lang="en-US" sz="3200" dirty="0">
                <a:ea typeface="+mn-lt"/>
                <a:cs typeface="+mn-lt"/>
              </a:rPr>
              <a:t>Python Libraries:</a:t>
            </a:r>
            <a:endParaRPr lang="en-US" sz="3200">
              <a:cs typeface="Calibri"/>
            </a:endParaRPr>
          </a:p>
          <a:p>
            <a:pPr marL="1200150" lvl="2" indent="-285750">
              <a:buFont typeface="Wingdings"/>
              <a:buChar char="§"/>
            </a:pPr>
            <a:r>
              <a:rPr lang="en-US" sz="3200" dirty="0">
                <a:ea typeface="+mn-lt"/>
                <a:cs typeface="+mn-lt"/>
              </a:rPr>
              <a:t>Pandas</a:t>
            </a:r>
          </a:p>
          <a:p>
            <a:pPr marL="1200150" lvl="2" indent="-285750">
              <a:buFont typeface="Wingdings"/>
              <a:buChar char="§"/>
            </a:pPr>
            <a:r>
              <a:rPr lang="en-US" sz="3200" dirty="0">
                <a:ea typeface="+mn-lt"/>
                <a:cs typeface="+mn-lt"/>
              </a:rPr>
              <a:t>Matplotlib</a:t>
            </a:r>
          </a:p>
          <a:p>
            <a:pPr marL="742950" lvl="1" indent="-285750">
              <a:buFont typeface="Arial"/>
              <a:buChar char="•"/>
            </a:pPr>
            <a:r>
              <a:rPr lang="en-US" sz="3200" dirty="0">
                <a:ea typeface="+mn-lt"/>
                <a:cs typeface="+mn-lt"/>
              </a:rPr>
              <a:t>SQL Database</a:t>
            </a:r>
            <a:endParaRPr lang="en-US" sz="3200" dirty="0">
              <a:cs typeface="Calibri" panose="020F0502020204030204"/>
            </a:endParaRPr>
          </a:p>
          <a:p>
            <a:pPr>
              <a:buFont typeface="Arial"/>
              <a:buChar char="•"/>
            </a:pPr>
            <a:r>
              <a:rPr lang="en-US" dirty="0">
                <a:solidFill>
                  <a:srgbClr val="000000"/>
                </a:solidFill>
                <a:ea typeface="+mn-lt"/>
                <a:cs typeface="+mn-lt"/>
              </a:rPr>
              <a:t>Random Forest for Regression Testing</a:t>
            </a:r>
            <a:endParaRPr lang="en-US" dirty="0"/>
          </a:p>
        </p:txBody>
      </p:sp>
      <p:sp>
        <p:nvSpPr>
          <p:cNvPr id="5" name="CuadroTexto 350">
            <a:extLst>
              <a:ext uri="{FF2B5EF4-FFF2-40B4-BE49-F238E27FC236}">
                <a16:creationId xmlns:a16="http://schemas.microsoft.com/office/drawing/2014/main" id="{B2FBFC64-D5DD-0F48-4CFC-658C25275AC7}"/>
              </a:ext>
            </a:extLst>
          </p:cNvPr>
          <p:cNvSpPr txBox="1"/>
          <p:nvPr/>
        </p:nvSpPr>
        <p:spPr>
          <a:xfrm>
            <a:off x="7513050" y="186737"/>
            <a:ext cx="10283585" cy="1323439"/>
          </a:xfrm>
          <a:prstGeom prst="rect">
            <a:avLst/>
          </a:prstGeom>
          <a:noFill/>
        </p:spPr>
        <p:txBody>
          <a:bodyPr wrap="none" lIns="91440" tIns="45720" rIns="91440" bIns="45720" rtlCol="0" anchor="t">
            <a:spAutoFit/>
          </a:bodyPr>
          <a:lstStyle/>
          <a:p>
            <a:pPr algn="ctr"/>
            <a:r>
              <a:rPr lang="en-US" sz="8000" b="1">
                <a:solidFill>
                  <a:schemeClr val="tx2"/>
                </a:solidFill>
                <a:latin typeface="Century Gothic"/>
                <a:cs typeface="Poppins"/>
              </a:rPr>
              <a:t>Data Cleanup Efforts</a:t>
            </a:r>
            <a:endParaRPr lang="en-US"/>
          </a:p>
        </p:txBody>
      </p:sp>
      <p:sp>
        <p:nvSpPr>
          <p:cNvPr id="2" name="TextBox 1">
            <a:extLst>
              <a:ext uri="{FF2B5EF4-FFF2-40B4-BE49-F238E27FC236}">
                <a16:creationId xmlns:a16="http://schemas.microsoft.com/office/drawing/2014/main" id="{03849525-7AF3-2E41-09C9-3941D422CA9C}"/>
              </a:ext>
            </a:extLst>
          </p:cNvPr>
          <p:cNvSpPr txBox="1"/>
          <p:nvPr/>
        </p:nvSpPr>
        <p:spPr>
          <a:xfrm>
            <a:off x="465678" y="2176893"/>
            <a:ext cx="10993014" cy="102181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a:cs typeface="Times New Roman"/>
              </a:rPr>
              <a:t>Data Acquisition:</a:t>
            </a:r>
            <a:endParaRPr lang="en-US" sz="3200" dirty="0">
              <a:latin typeface="Calibri"/>
              <a:cs typeface="Calibri"/>
            </a:endParaRPr>
          </a:p>
          <a:p>
            <a:pPr marL="742950" lvl="1" indent="-285750">
              <a:buFont typeface="Courier New"/>
              <a:buChar char="o"/>
            </a:pPr>
            <a:r>
              <a:rPr lang="en-US" sz="3200" dirty="0">
                <a:ea typeface="+mn-lt"/>
                <a:cs typeface="+mn-lt"/>
              </a:rPr>
              <a:t>The team identified and sourced four datasets from reputable platforms, including Kaggle, Bloomberg, and Coinbase. These platforms provided high-quality, relevant data necessary for our analysis of market trends related to Bitcoin, Ethereum, Nasdaq, and M2 Money Supply.</a:t>
            </a:r>
            <a:endParaRPr lang="en-US" sz="3200">
              <a:cs typeface="Calibri"/>
            </a:endParaRPr>
          </a:p>
          <a:p>
            <a:pPr lvl="1"/>
            <a:endParaRPr lang="en-US" sz="3200" dirty="0">
              <a:latin typeface="Calibri"/>
              <a:cs typeface="Calibri"/>
            </a:endParaRPr>
          </a:p>
          <a:p>
            <a:r>
              <a:rPr lang="en-US" sz="3200" b="1" dirty="0">
                <a:latin typeface="Calibri"/>
                <a:cs typeface="Times New Roman"/>
              </a:rPr>
              <a:t>Analysis Tools Utilized:</a:t>
            </a:r>
            <a:endParaRPr lang="en-US" sz="3200" dirty="0">
              <a:latin typeface="Calibri"/>
              <a:cs typeface="Calibri"/>
            </a:endParaRPr>
          </a:p>
          <a:p>
            <a:pPr marL="742950" lvl="1" indent="-285750">
              <a:buFont typeface="Courier New"/>
              <a:buChar char="o"/>
            </a:pPr>
            <a:r>
              <a:rPr lang="en-US" sz="3200" dirty="0">
                <a:ea typeface="+mn-lt"/>
                <a:cs typeface="+mn-lt"/>
              </a:rPr>
              <a:t>To effectively analyze the collected data for our predictive model, the team employed a range of tools and techniques. We leveraged Machine Learning (ML) methodologies, utilizing Scikit-learn for model building and evaluation. Time series analysis was conducted using Long Short-Term Memory (LSTM) networks to capture temporal dependencies in the data. Additionally, we used Python libraries such as Pandas for data manipulation and Matplotlib for data visualization. Our data was stored and queried using an SQL database, and we applied Random Forest algorithms for regression testing, enabling us to gain deeper insights into the relationships within the data.</a:t>
            </a:r>
            <a:endParaRPr lang="en-US" sz="3200">
              <a:cs typeface="Calibri"/>
            </a:endParaRPr>
          </a:p>
          <a:p>
            <a:endParaRPr lang="en-US" dirty="0">
              <a:cs typeface="Calibri"/>
            </a:endParaRPr>
          </a:p>
        </p:txBody>
      </p:sp>
    </p:spTree>
    <p:extLst>
      <p:ext uri="{BB962C8B-B14F-4D97-AF65-F5344CB8AC3E}">
        <p14:creationId xmlns:p14="http://schemas.microsoft.com/office/powerpoint/2010/main" val="630984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5" descr="A screenshot of a diagram&#10;&#10;Description automatically generated">
            <a:extLst>
              <a:ext uri="{FF2B5EF4-FFF2-40B4-BE49-F238E27FC236}">
                <a16:creationId xmlns:a16="http://schemas.microsoft.com/office/drawing/2014/main" id="{C589D088-81F6-41BE-D2F7-CAF3EE9E2DA8}"/>
              </a:ext>
            </a:extLst>
          </p:cNvPr>
          <p:cNvPicPr>
            <a:picLocks noGrp="1" noChangeAspect="1"/>
          </p:cNvPicPr>
          <p:nvPr>
            <p:ph type="pic" sz="quarter" idx="14"/>
          </p:nvPr>
        </p:nvPicPr>
        <p:blipFill>
          <a:blip r:embed="rId2"/>
          <a:srcRect l="-920" t="4605" r="12431" b="4605"/>
          <a:stretch/>
        </p:blipFill>
        <p:spPr>
          <a:xfrm>
            <a:off x="254515" y="2893055"/>
            <a:ext cx="14693826" cy="7036245"/>
          </a:xfrm>
          <a:prstGeom prst="rect">
            <a:avLst/>
          </a:prstGeom>
        </p:spPr>
      </p:pic>
      <p:sp>
        <p:nvSpPr>
          <p:cNvPr id="7" name="TextBox 6">
            <a:extLst>
              <a:ext uri="{FF2B5EF4-FFF2-40B4-BE49-F238E27FC236}">
                <a16:creationId xmlns:a16="http://schemas.microsoft.com/office/drawing/2014/main" id="{29D0FACC-3E22-B152-C17F-D806A1B254A2}"/>
              </a:ext>
            </a:extLst>
          </p:cNvPr>
          <p:cNvSpPr txBox="1"/>
          <p:nvPr/>
        </p:nvSpPr>
        <p:spPr>
          <a:xfrm>
            <a:off x="15475194" y="1800388"/>
            <a:ext cx="7214886" cy="92332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3600" b="1">
                <a:ea typeface="+mn-lt"/>
                <a:cs typeface="+mn-lt"/>
              </a:rPr>
              <a:t>Schema Overview:</a:t>
            </a:r>
            <a:endParaRPr lang="en-US" sz="3600" b="1">
              <a:cs typeface="Calibri"/>
            </a:endParaRPr>
          </a:p>
          <a:p>
            <a:pPr marL="742950" lvl="1" indent="-285750">
              <a:buFont typeface="Arial"/>
              <a:buChar char="•"/>
            </a:pPr>
            <a:r>
              <a:rPr lang="en-US" sz="3600" b="1">
                <a:ea typeface="+mn-lt"/>
                <a:cs typeface="+mn-lt"/>
              </a:rPr>
              <a:t>Comprised of 4 tables:</a:t>
            </a:r>
            <a:endParaRPr lang="en-US" sz="3600" b="1">
              <a:cs typeface="Calibri"/>
            </a:endParaRPr>
          </a:p>
          <a:p>
            <a:pPr marL="1200150" lvl="2" indent="-285750">
              <a:buFont typeface="Arial"/>
              <a:buChar char="•"/>
            </a:pPr>
            <a:r>
              <a:rPr lang="en-US" sz="3600" b="1">
                <a:ea typeface="+mn-lt"/>
                <a:cs typeface="+mn-lt"/>
              </a:rPr>
              <a:t>BTC (Bitcoin)</a:t>
            </a:r>
            <a:endParaRPr lang="en-US" sz="3600" b="1">
              <a:cs typeface="Calibri"/>
            </a:endParaRPr>
          </a:p>
          <a:p>
            <a:pPr marL="1200150" lvl="2" indent="-285750">
              <a:buFont typeface="Arial"/>
              <a:buChar char="•"/>
            </a:pPr>
            <a:r>
              <a:rPr lang="en-US" sz="3600" b="1">
                <a:ea typeface="+mn-lt"/>
                <a:cs typeface="+mn-lt"/>
              </a:rPr>
              <a:t>ETH (Ethereum)</a:t>
            </a:r>
            <a:endParaRPr lang="en-US" sz="3600" b="1">
              <a:cs typeface="Calibri"/>
            </a:endParaRPr>
          </a:p>
          <a:p>
            <a:pPr marL="1200150" lvl="2" indent="-285750">
              <a:buFont typeface="Arial"/>
              <a:buChar char="•"/>
            </a:pPr>
            <a:r>
              <a:rPr lang="en-US" sz="3600" b="1">
                <a:ea typeface="+mn-lt"/>
                <a:cs typeface="+mn-lt"/>
              </a:rPr>
              <a:t>Nasdaq</a:t>
            </a:r>
            <a:endParaRPr lang="en-US" sz="3600" b="1">
              <a:cs typeface="Calibri"/>
            </a:endParaRPr>
          </a:p>
          <a:p>
            <a:pPr marL="1200150" lvl="2" indent="-285750">
              <a:buFont typeface="Arial"/>
              <a:buChar char="•"/>
            </a:pPr>
            <a:r>
              <a:rPr lang="en-US" sz="3600" b="1">
                <a:ea typeface="+mn-lt"/>
                <a:cs typeface="+mn-lt"/>
              </a:rPr>
              <a:t>M2 Supply</a:t>
            </a:r>
            <a:endParaRPr lang="en-US" sz="3600" b="1">
              <a:cs typeface="Calibri"/>
            </a:endParaRPr>
          </a:p>
          <a:p>
            <a:pPr marL="285750" indent="-285750">
              <a:buFont typeface="Arial"/>
              <a:buChar char="•"/>
            </a:pPr>
            <a:r>
              <a:rPr lang="en-US" sz="3600" b="1">
                <a:ea typeface="+mn-lt"/>
                <a:cs typeface="+mn-lt"/>
              </a:rPr>
              <a:t>Data Utilization:</a:t>
            </a:r>
            <a:endParaRPr lang="en-US" sz="3600" b="1">
              <a:cs typeface="Calibri"/>
            </a:endParaRPr>
          </a:p>
          <a:p>
            <a:pPr marL="742950" lvl="1" indent="-285750">
              <a:buFont typeface="Arial"/>
              <a:buChar char="•"/>
            </a:pPr>
            <a:r>
              <a:rPr lang="en-US" sz="3600" b="1">
                <a:ea typeface="+mn-lt"/>
                <a:cs typeface="+mn-lt"/>
              </a:rPr>
              <a:t>Nasdaq data serves as the key dataset for comparison</a:t>
            </a:r>
            <a:endParaRPr lang="en-US" sz="3600" b="1">
              <a:cs typeface="Calibri"/>
            </a:endParaRPr>
          </a:p>
          <a:p>
            <a:pPr marL="742950" lvl="1" indent="-285750">
              <a:buFont typeface="Arial"/>
              <a:buChar char="•"/>
            </a:pPr>
            <a:r>
              <a:rPr lang="en-US" sz="3600" b="1">
                <a:ea typeface="+mn-lt"/>
                <a:cs typeface="+mn-lt"/>
              </a:rPr>
              <a:t>Facilitates the analysis of Bitcoin and Ethereum trends in the market</a:t>
            </a:r>
            <a:endParaRPr lang="en-US" sz="3600" b="1">
              <a:cs typeface="Calibri"/>
            </a:endParaRPr>
          </a:p>
          <a:p>
            <a:pPr marL="742950" lvl="1" indent="-285750">
              <a:buFont typeface="Arial"/>
              <a:buChar char="•"/>
            </a:pPr>
            <a:r>
              <a:rPr lang="en-US" sz="3600" b="1">
                <a:cs typeface="Calibri"/>
              </a:rPr>
              <a:t>M2 Money Supply was also leveraged to identify correlations on BTC and ETH growth </a:t>
            </a:r>
          </a:p>
          <a:p>
            <a:endParaRPr lang="en-US">
              <a:cs typeface="Calibri"/>
            </a:endParaRPr>
          </a:p>
        </p:txBody>
      </p:sp>
      <p:sp>
        <p:nvSpPr>
          <p:cNvPr id="9" name="CuadroTexto 350">
            <a:extLst>
              <a:ext uri="{FF2B5EF4-FFF2-40B4-BE49-F238E27FC236}">
                <a16:creationId xmlns:a16="http://schemas.microsoft.com/office/drawing/2014/main" id="{29AD5479-F794-873E-A7B5-DC04FCE9CE5C}"/>
              </a:ext>
            </a:extLst>
          </p:cNvPr>
          <p:cNvSpPr txBox="1"/>
          <p:nvPr/>
        </p:nvSpPr>
        <p:spPr>
          <a:xfrm>
            <a:off x="8312141" y="186737"/>
            <a:ext cx="8685391" cy="1323439"/>
          </a:xfrm>
          <a:prstGeom prst="rect">
            <a:avLst/>
          </a:prstGeom>
          <a:noFill/>
        </p:spPr>
        <p:txBody>
          <a:bodyPr wrap="none" lIns="91440" tIns="45720" rIns="91440" bIns="45720" rtlCol="0" anchor="t">
            <a:spAutoFit/>
          </a:bodyPr>
          <a:lstStyle/>
          <a:p>
            <a:pPr algn="ctr"/>
            <a:r>
              <a:rPr lang="en-US" sz="8000" b="1">
                <a:solidFill>
                  <a:schemeClr val="tx2"/>
                </a:solidFill>
                <a:latin typeface="Century Gothic"/>
                <a:cs typeface="Poppins"/>
              </a:rPr>
              <a:t>Postgres Schema</a:t>
            </a:r>
            <a:endParaRPr lang="en-US">
              <a:solidFill>
                <a:schemeClr val="tx2"/>
              </a:solidFill>
            </a:endParaRPr>
          </a:p>
        </p:txBody>
      </p:sp>
    </p:spTree>
    <p:extLst>
      <p:ext uri="{BB962C8B-B14F-4D97-AF65-F5344CB8AC3E}">
        <p14:creationId xmlns:p14="http://schemas.microsoft.com/office/powerpoint/2010/main" val="244089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6A6032-8A27-61C7-AC10-2A5937EB4A4A}"/>
              </a:ext>
            </a:extLst>
          </p:cNvPr>
          <p:cNvSpPr txBox="1"/>
          <p:nvPr/>
        </p:nvSpPr>
        <p:spPr>
          <a:xfrm>
            <a:off x="873760" y="914400"/>
            <a:ext cx="2157984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a:cs typeface="Calibri"/>
              </a:rPr>
              <a:t>Correlation and Logistical Regression</a:t>
            </a:r>
          </a:p>
        </p:txBody>
      </p:sp>
      <p:sp>
        <p:nvSpPr>
          <p:cNvPr id="4" name="TextBox 3">
            <a:extLst>
              <a:ext uri="{FF2B5EF4-FFF2-40B4-BE49-F238E27FC236}">
                <a16:creationId xmlns:a16="http://schemas.microsoft.com/office/drawing/2014/main" id="{1A2AD321-A38A-0D0C-A57A-E8E6B6B2E1D2}"/>
              </a:ext>
            </a:extLst>
          </p:cNvPr>
          <p:cNvSpPr txBox="1"/>
          <p:nvPr/>
        </p:nvSpPr>
        <p:spPr>
          <a:xfrm>
            <a:off x="873760" y="2966720"/>
            <a:ext cx="20726400" cy="84638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Reasons for Comparison</a:t>
            </a:r>
            <a:endParaRPr lang="en-US" sz="3200" dirty="0">
              <a:cs typeface="Calibri"/>
            </a:endParaRPr>
          </a:p>
          <a:p>
            <a:pPr marL="285750" indent="-285750">
              <a:buFont typeface="Arial"/>
              <a:buChar char="•"/>
            </a:pPr>
            <a:r>
              <a:rPr lang="en-US" sz="3200" dirty="0">
                <a:ea typeface="+mn-lt"/>
                <a:cs typeface="+mn-lt"/>
              </a:rPr>
              <a:t>Bitcoin and Ethereum are the two largest cryptocurrencies, accounting for approximately 61% of the sector's market cap.</a:t>
            </a:r>
            <a:endParaRPr lang="en-US" sz="3200" dirty="0">
              <a:cs typeface="Calibri"/>
            </a:endParaRPr>
          </a:p>
          <a:p>
            <a:pPr marL="285750" indent="-285750">
              <a:buFont typeface="Arial"/>
              <a:buChar char="•"/>
            </a:pPr>
            <a:r>
              <a:rPr lang="en-US" sz="3200" dirty="0">
                <a:ea typeface="+mn-lt"/>
                <a:cs typeface="+mn-lt"/>
              </a:rPr>
              <a:t>The correlation between Bitcoin and Ethereum can serve as an overall index for the cryptocurrency market, similar to the S&amp;P 500 for the stock market.</a:t>
            </a:r>
            <a:endParaRPr lang="en-US" sz="3200" dirty="0">
              <a:cs typeface="Calibri"/>
            </a:endParaRPr>
          </a:p>
          <a:p>
            <a:pPr marL="285750" indent="-285750">
              <a:buFont typeface="Arial"/>
              <a:buChar char="•"/>
            </a:pPr>
            <a:endParaRPr lang="en-US" sz="3200" dirty="0"/>
          </a:p>
          <a:p>
            <a:r>
              <a:rPr lang="en-US" sz="3200" dirty="0"/>
              <a:t>Major Impacting Factors</a:t>
            </a:r>
            <a:endParaRPr lang="en-US" sz="3200" dirty="0">
              <a:cs typeface="Calibri"/>
            </a:endParaRPr>
          </a:p>
          <a:p>
            <a:pPr marL="285750" indent="-285750">
              <a:buFont typeface="Arial"/>
              <a:buChar char="•"/>
            </a:pPr>
            <a:r>
              <a:rPr lang="en-US" sz="3200" dirty="0">
                <a:ea typeface="+mn-lt"/>
                <a:cs typeface="+mn-lt"/>
              </a:rPr>
              <a:t>The performance of technology stocks (NASDAQ) has a greater impact on Ethereum prices compared to Bitcoin prices.</a:t>
            </a:r>
            <a:endParaRPr lang="en-US" sz="3200" dirty="0">
              <a:cs typeface="Calibri"/>
            </a:endParaRPr>
          </a:p>
          <a:p>
            <a:pPr marL="285750" indent="-285750">
              <a:buFont typeface="Arial"/>
              <a:buChar char="•"/>
            </a:pPr>
            <a:r>
              <a:rPr lang="en-US" sz="3200" dirty="0">
                <a:ea typeface="+mn-lt"/>
                <a:cs typeface="+mn-lt"/>
              </a:rPr>
              <a:t>The US Dollar (M2 </a:t>
            </a:r>
            <a:r>
              <a:rPr lang="en-US" sz="3200">
                <a:ea typeface="+mn-lt"/>
                <a:cs typeface="+mn-lt"/>
              </a:rPr>
              <a:t>Money Supply</a:t>
            </a:r>
            <a:r>
              <a:rPr lang="en-US" sz="3200" dirty="0">
                <a:ea typeface="+mn-lt"/>
                <a:cs typeface="+mn-lt"/>
              </a:rPr>
              <a:t>) positively impacts Bitcoin and has a slightly negative impact on Ethereum.</a:t>
            </a:r>
            <a:endParaRPr lang="en-US" sz="3200" dirty="0">
              <a:cs typeface="Calibri"/>
            </a:endParaRPr>
          </a:p>
          <a:p>
            <a:pPr marL="285750" indent="-285750">
              <a:buFont typeface="Arial"/>
              <a:buChar char="•"/>
            </a:pPr>
            <a:r>
              <a:rPr lang="en-US" sz="3200" dirty="0">
                <a:ea typeface="+mn-lt"/>
                <a:cs typeface="+mn-lt"/>
              </a:rPr>
              <a:t>The ETH/BTC correlation may react more strongly to changes in Bitcoin, as it has a larger overall market cap than Ethereum.</a:t>
            </a:r>
            <a:endParaRPr lang="en-US" sz="3200" dirty="0">
              <a:cs typeface="Calibri"/>
            </a:endParaRPr>
          </a:p>
          <a:p>
            <a:pPr marL="285750" indent="-285750">
              <a:buFont typeface="Arial"/>
              <a:buChar char="•"/>
            </a:pPr>
            <a:endParaRPr lang="en-US" sz="3200" dirty="0"/>
          </a:p>
          <a:p>
            <a:r>
              <a:rPr lang="en-US" sz="3200" dirty="0"/>
              <a:t>Logistic Regression</a:t>
            </a:r>
            <a:endParaRPr lang="en-US" sz="3200">
              <a:cs typeface="Calibri"/>
            </a:endParaRPr>
          </a:p>
          <a:p>
            <a:pPr marL="285750" indent="-285750">
              <a:buFont typeface="Arial"/>
              <a:buChar char="•"/>
            </a:pPr>
            <a:r>
              <a:rPr lang="en-US" sz="3200" dirty="0">
                <a:ea typeface="+mn-lt"/>
                <a:cs typeface="+mn-lt"/>
              </a:rPr>
              <a:t>Compared the daily growth rates of prices from the NASDAQ and Ethereum to identify any correlation.</a:t>
            </a:r>
            <a:endParaRPr lang="en-US" sz="3200" dirty="0">
              <a:cs typeface="Calibri" panose="020F0502020204030204"/>
            </a:endParaRPr>
          </a:p>
          <a:p>
            <a:pPr marL="742950" lvl="1" indent="-285750">
              <a:buFont typeface="Arial"/>
              <a:buChar char="•"/>
            </a:pPr>
            <a:r>
              <a:rPr lang="en-US" sz="3200" b="1" dirty="0">
                <a:ea typeface="+mn-lt"/>
                <a:cs typeface="+mn-lt"/>
              </a:rPr>
              <a:t>Accuracy Score:</a:t>
            </a:r>
            <a:r>
              <a:rPr lang="en-US" sz="3200" dirty="0">
                <a:ea typeface="+mn-lt"/>
                <a:cs typeface="+mn-lt"/>
              </a:rPr>
              <a:t> 60%</a:t>
            </a:r>
            <a:endParaRPr lang="en-US" sz="3200">
              <a:ea typeface="+mn-lt"/>
              <a:cs typeface="+mn-lt"/>
            </a:endParaRPr>
          </a:p>
          <a:p>
            <a:pPr marL="285750" indent="-285750">
              <a:buFont typeface="Arial"/>
              <a:buChar char="•"/>
            </a:pPr>
            <a:r>
              <a:rPr lang="en-US" sz="3200" dirty="0">
                <a:ea typeface="+mn-lt"/>
                <a:cs typeface="+mn-lt"/>
              </a:rPr>
              <a:t>Compared the monthly growth rates of prices from the M2 Supply and Bitcoin.</a:t>
            </a:r>
            <a:endParaRPr lang="en-US" sz="3200" dirty="0">
              <a:cs typeface="Calibri" panose="020F0502020204030204"/>
            </a:endParaRPr>
          </a:p>
          <a:p>
            <a:pPr marL="742950" lvl="1" indent="-285750">
              <a:buFont typeface="Arial"/>
              <a:buChar char="•"/>
            </a:pPr>
            <a:r>
              <a:rPr lang="en-US" sz="3200" b="1" dirty="0">
                <a:ea typeface="+mn-lt"/>
                <a:cs typeface="+mn-lt"/>
              </a:rPr>
              <a:t>Accuracy Score:</a:t>
            </a:r>
            <a:r>
              <a:rPr lang="en-US" sz="3200" dirty="0">
                <a:ea typeface="+mn-lt"/>
                <a:cs typeface="+mn-lt"/>
              </a:rPr>
              <a:t> 66%</a:t>
            </a:r>
            <a:endParaRPr lang="en-US" dirty="0">
              <a:ea typeface="+mn-lt"/>
              <a:cs typeface="+mn-lt"/>
            </a:endParaRPr>
          </a:p>
          <a:p>
            <a:endParaRPr lang="en-US" sz="3200" dirty="0">
              <a:cs typeface="Calibri"/>
            </a:endParaRPr>
          </a:p>
        </p:txBody>
      </p:sp>
    </p:spTree>
    <p:extLst>
      <p:ext uri="{BB962C8B-B14F-4D97-AF65-F5344CB8AC3E}">
        <p14:creationId xmlns:p14="http://schemas.microsoft.com/office/powerpoint/2010/main" val="3563936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350">
            <a:extLst>
              <a:ext uri="{FF2B5EF4-FFF2-40B4-BE49-F238E27FC236}">
                <a16:creationId xmlns:a16="http://schemas.microsoft.com/office/drawing/2014/main" id="{9DCBA9A4-ED7D-B542-A921-03E4298DAE4C}"/>
              </a:ext>
            </a:extLst>
          </p:cNvPr>
          <p:cNvSpPr txBox="1"/>
          <p:nvPr/>
        </p:nvSpPr>
        <p:spPr>
          <a:xfrm>
            <a:off x="4756548" y="186737"/>
            <a:ext cx="16110501"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Market cap Correlation Analysis</a:t>
            </a:r>
          </a:p>
        </p:txBody>
      </p:sp>
      <p:sp>
        <p:nvSpPr>
          <p:cNvPr id="13" name="CuadroTexto 351">
            <a:extLst>
              <a:ext uri="{FF2B5EF4-FFF2-40B4-BE49-F238E27FC236}">
                <a16:creationId xmlns:a16="http://schemas.microsoft.com/office/drawing/2014/main" id="{AF05A030-EB5C-4C41-A156-4918B1CB4E9F}"/>
              </a:ext>
            </a:extLst>
          </p:cNvPr>
          <p:cNvSpPr txBox="1"/>
          <p:nvPr/>
        </p:nvSpPr>
        <p:spPr>
          <a:xfrm>
            <a:off x="6937699" y="1441422"/>
            <a:ext cx="11748197"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Standardization of Data = Percent Change in Market Cap </a:t>
            </a:r>
          </a:p>
        </p:txBody>
      </p:sp>
      <p:sp>
        <p:nvSpPr>
          <p:cNvPr id="14" name="Rectangle 45">
            <a:extLst>
              <a:ext uri="{FF2B5EF4-FFF2-40B4-BE49-F238E27FC236}">
                <a16:creationId xmlns:a16="http://schemas.microsoft.com/office/drawing/2014/main" id="{48952B5A-74E2-5141-97A2-369AE0F1736E}"/>
              </a:ext>
            </a:extLst>
          </p:cNvPr>
          <p:cNvSpPr/>
          <p:nvPr/>
        </p:nvSpPr>
        <p:spPr>
          <a:xfrm>
            <a:off x="3403138" y="2010765"/>
            <a:ext cx="19215653" cy="811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utoShape 4">
            <a:extLst>
              <a:ext uri="{FF2B5EF4-FFF2-40B4-BE49-F238E27FC236}">
                <a16:creationId xmlns:a16="http://schemas.microsoft.com/office/drawing/2014/main" id="{E811969D-BD98-EB78-65FA-BC489AFC00B6}"/>
              </a:ext>
            </a:extLst>
          </p:cNvPr>
          <p:cNvSpPr>
            <a:spLocks noChangeAspect="1" noChangeArrowheads="1"/>
          </p:cNvSpPr>
          <p:nvPr/>
        </p:nvSpPr>
        <p:spPr bwMode="auto">
          <a:xfrm>
            <a:off x="12041188"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4F1524D1-E416-884E-CD1E-46545E7EF06E}"/>
              </a:ext>
            </a:extLst>
          </p:cNvPr>
          <p:cNvPicPr>
            <a:picLocks noChangeAspect="1"/>
          </p:cNvPicPr>
          <p:nvPr/>
        </p:nvPicPr>
        <p:blipFill>
          <a:blip r:embed="rId2"/>
          <a:stretch>
            <a:fillRect/>
          </a:stretch>
        </p:blipFill>
        <p:spPr>
          <a:xfrm>
            <a:off x="4199183" y="2287807"/>
            <a:ext cx="16698829" cy="9458521"/>
          </a:xfrm>
          <a:prstGeom prst="rect">
            <a:avLst/>
          </a:prstGeom>
        </p:spPr>
      </p:pic>
    </p:spTree>
    <p:extLst>
      <p:ext uri="{BB962C8B-B14F-4D97-AF65-F5344CB8AC3E}">
        <p14:creationId xmlns:p14="http://schemas.microsoft.com/office/powerpoint/2010/main" val="310544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6A6032-8A27-61C7-AC10-2A5937EB4A4A}"/>
              </a:ext>
            </a:extLst>
          </p:cNvPr>
          <p:cNvSpPr txBox="1"/>
          <p:nvPr/>
        </p:nvSpPr>
        <p:spPr>
          <a:xfrm>
            <a:off x="873760" y="914400"/>
            <a:ext cx="2157984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a:cs typeface="Calibri"/>
              </a:rPr>
              <a:t>Random Forest Prediction of  Bitcoin and Ethereum </a:t>
            </a:r>
            <a:endParaRPr lang="en-US" dirty="0">
              <a:ea typeface="Calibri" panose="020F0502020204030204"/>
              <a:cs typeface="Calibri" panose="020F0502020204030204"/>
            </a:endParaRPr>
          </a:p>
        </p:txBody>
      </p:sp>
      <p:sp>
        <p:nvSpPr>
          <p:cNvPr id="4" name="TextBox 3">
            <a:extLst>
              <a:ext uri="{FF2B5EF4-FFF2-40B4-BE49-F238E27FC236}">
                <a16:creationId xmlns:a16="http://schemas.microsoft.com/office/drawing/2014/main" id="{1A2AD321-A38A-0D0C-A57A-E8E6B6B2E1D2}"/>
              </a:ext>
            </a:extLst>
          </p:cNvPr>
          <p:cNvSpPr txBox="1"/>
          <p:nvPr/>
        </p:nvSpPr>
        <p:spPr>
          <a:xfrm>
            <a:off x="873760" y="2966720"/>
            <a:ext cx="20726400" cy="89562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ea typeface="+mn-lt"/>
                <a:cs typeface="+mn-lt"/>
              </a:rPr>
              <a:t>Random Forest</a:t>
            </a:r>
            <a:endParaRPr lang="en-US" sz="3200">
              <a:cs typeface="Calibri"/>
            </a:endParaRPr>
          </a:p>
          <a:p>
            <a:pPr marL="285750" indent="-285750">
              <a:buFont typeface="Arial"/>
              <a:buChar char="•"/>
            </a:pPr>
            <a:r>
              <a:rPr lang="en-US" sz="3200" dirty="0">
                <a:ea typeface="+mn-lt"/>
                <a:cs typeface="+mn-lt"/>
              </a:rPr>
              <a:t>Utilized both </a:t>
            </a:r>
            <a:r>
              <a:rPr lang="en-US" sz="3200" err="1">
                <a:ea typeface="+mn-lt"/>
                <a:cs typeface="+mn-lt"/>
              </a:rPr>
              <a:t>PySpark</a:t>
            </a:r>
            <a:r>
              <a:rPr lang="en-US" sz="3200" dirty="0">
                <a:ea typeface="+mn-lt"/>
                <a:cs typeface="+mn-lt"/>
              </a:rPr>
              <a:t> and Scikit-learn to build our model, using historical pricing data for Bitcoin and Ethereum from Kaggle.</a:t>
            </a:r>
            <a:endParaRPr lang="en-US" sz="3200">
              <a:cs typeface="Calibri"/>
            </a:endParaRPr>
          </a:p>
          <a:p>
            <a:pPr marL="285750" indent="-285750">
              <a:buFont typeface="Arial"/>
              <a:buChar char="•"/>
            </a:pPr>
            <a:r>
              <a:rPr lang="en-US" sz="3200" dirty="0">
                <a:ea typeface="+mn-lt"/>
                <a:cs typeface="+mn-lt"/>
              </a:rPr>
              <a:t>The model is a collection of decision trees used for classification and regression tasks. Each decision tree classifies an unlabeled point by casting a vote, and the random forest reports the label or value with the most votes.</a:t>
            </a:r>
            <a:endParaRPr lang="en-US" sz="3200">
              <a:cs typeface="Calibri"/>
            </a:endParaRPr>
          </a:p>
          <a:p>
            <a:pPr marL="285750" indent="-285750">
              <a:buFont typeface="Arial"/>
              <a:buChar char="•"/>
            </a:pPr>
            <a:r>
              <a:rPr lang="en-US" sz="3200" dirty="0">
                <a:ea typeface="+mn-lt"/>
                <a:cs typeface="+mn-lt"/>
              </a:rPr>
              <a:t>We trained our model to predict the next day’s closing price, using 95% of our data for training and 5% for predictions.</a:t>
            </a:r>
            <a:endParaRPr lang="en-US" sz="3200" dirty="0">
              <a:cs typeface="Calibri" panose="020F0502020204030204"/>
            </a:endParaRPr>
          </a:p>
          <a:p>
            <a:pPr marL="285750" indent="-285750">
              <a:buFont typeface="Arial"/>
              <a:buChar char="•"/>
            </a:pPr>
            <a:r>
              <a:rPr lang="en-US" sz="3200" b="1" dirty="0">
                <a:ea typeface="+mn-lt"/>
                <a:cs typeface="+mn-lt"/>
              </a:rPr>
              <a:t>Variables</a:t>
            </a:r>
            <a:r>
              <a:rPr lang="en-US" sz="3200" dirty="0">
                <a:ea typeface="+mn-lt"/>
                <a:cs typeface="+mn-lt"/>
              </a:rPr>
              <a:t>: Open price, high price, low price, volume, volume in USD, 7-day moving average.</a:t>
            </a:r>
            <a:endParaRPr lang="en-US" sz="3200">
              <a:cs typeface="Calibri"/>
            </a:endParaRPr>
          </a:p>
          <a:p>
            <a:pPr marL="285750" indent="-285750">
              <a:buFont typeface="Arial"/>
              <a:buChar char="•"/>
            </a:pPr>
            <a:r>
              <a:rPr lang="en-US" sz="3200" b="1" dirty="0">
                <a:ea typeface="+mn-lt"/>
                <a:cs typeface="+mn-lt"/>
              </a:rPr>
              <a:t>Accuracy Measurements</a:t>
            </a:r>
            <a:r>
              <a:rPr lang="en-US" sz="3200" dirty="0">
                <a:ea typeface="+mn-lt"/>
                <a:cs typeface="+mn-lt"/>
              </a:rPr>
              <a:t>: RMSE (Root Mean Square Error) and r (Pearson's correlation coefficient).</a:t>
            </a:r>
            <a:endParaRPr lang="en-US" sz="3200">
              <a:cs typeface="Calibri"/>
            </a:endParaRPr>
          </a:p>
          <a:p>
            <a:pPr marL="285750" indent="-285750">
              <a:buFont typeface="Arial"/>
              <a:buChar char="•"/>
            </a:pPr>
            <a:r>
              <a:rPr lang="en-US" sz="3200" b="1" dirty="0">
                <a:ea typeface="+mn-lt"/>
                <a:cs typeface="+mn-lt"/>
              </a:rPr>
              <a:t>Strengths</a:t>
            </a:r>
            <a:r>
              <a:rPr lang="en-US" sz="3200" dirty="0">
                <a:ea typeface="+mn-lt"/>
                <a:cs typeface="+mn-lt"/>
              </a:rPr>
              <a:t>: Random Forest regression is effective for short-term predictions among investors.</a:t>
            </a:r>
            <a:endParaRPr lang="en-US" sz="3200">
              <a:cs typeface="Calibri"/>
            </a:endParaRPr>
          </a:p>
          <a:p>
            <a:pPr marL="285750" indent="-285750">
              <a:buFont typeface="Arial"/>
              <a:buChar char="•"/>
            </a:pPr>
            <a:r>
              <a:rPr lang="en-US" sz="3200" b="1" dirty="0">
                <a:ea typeface="+mn-lt"/>
                <a:cs typeface="+mn-lt"/>
              </a:rPr>
              <a:t>Weaknesses</a:t>
            </a:r>
            <a:r>
              <a:rPr lang="en-US" sz="3200" dirty="0">
                <a:ea typeface="+mn-lt"/>
                <a:cs typeface="+mn-lt"/>
              </a:rPr>
              <a:t>: Sudden volatility can lead to inaccuracies in measurements.</a:t>
            </a:r>
            <a:endParaRPr lang="en-US" sz="3200" dirty="0">
              <a:cs typeface="Calibri" panose="020F0502020204030204"/>
            </a:endParaRPr>
          </a:p>
          <a:p>
            <a:pPr marL="285750" indent="-285750">
              <a:buFont typeface="Arial"/>
              <a:buChar char="•"/>
            </a:pPr>
            <a:endParaRPr lang="en-US" sz="3200" dirty="0">
              <a:cs typeface="Calibri" panose="020F0502020204030204"/>
            </a:endParaRPr>
          </a:p>
          <a:p>
            <a:r>
              <a:rPr lang="en-US" sz="3200" b="1" dirty="0">
                <a:ea typeface="+mn-lt"/>
                <a:cs typeface="+mn-lt"/>
              </a:rPr>
              <a:t>Results</a:t>
            </a:r>
            <a:endParaRPr lang="en-US" sz="3200" dirty="0">
              <a:cs typeface="Calibri"/>
            </a:endParaRPr>
          </a:p>
          <a:p>
            <a:pPr marL="285750" indent="-285750">
              <a:buFont typeface="Arial"/>
              <a:buChar char="•"/>
            </a:pPr>
            <a:r>
              <a:rPr lang="en-US" sz="3200" b="1" dirty="0">
                <a:ea typeface="+mn-lt"/>
                <a:cs typeface="+mn-lt"/>
              </a:rPr>
              <a:t>BTC RMSE</a:t>
            </a:r>
            <a:r>
              <a:rPr lang="en-US" sz="3200" dirty="0">
                <a:ea typeface="+mn-lt"/>
                <a:cs typeface="+mn-lt"/>
              </a:rPr>
              <a:t>: 1080</a:t>
            </a:r>
            <a:endParaRPr lang="en-US" sz="3200" dirty="0">
              <a:cs typeface="Calibri"/>
            </a:endParaRPr>
          </a:p>
          <a:p>
            <a:pPr marL="285750" indent="-285750">
              <a:buFont typeface="Arial"/>
              <a:buChar char="•"/>
            </a:pPr>
            <a:r>
              <a:rPr lang="en-US" sz="3200" b="1" dirty="0">
                <a:ea typeface="+mn-lt"/>
                <a:cs typeface="+mn-lt"/>
              </a:rPr>
              <a:t>BTC R²</a:t>
            </a:r>
            <a:r>
              <a:rPr lang="en-US" sz="3200" dirty="0">
                <a:ea typeface="+mn-lt"/>
                <a:cs typeface="+mn-lt"/>
              </a:rPr>
              <a:t>: 0.98</a:t>
            </a:r>
            <a:endParaRPr lang="en-US" sz="3200" dirty="0">
              <a:cs typeface="Calibri"/>
            </a:endParaRPr>
          </a:p>
          <a:p>
            <a:pPr marL="285750" indent="-285750">
              <a:buFont typeface="Arial"/>
              <a:buChar char="•"/>
            </a:pPr>
            <a:r>
              <a:rPr lang="en-US" sz="3200" b="1" dirty="0">
                <a:ea typeface="+mn-lt"/>
                <a:cs typeface="+mn-lt"/>
              </a:rPr>
              <a:t>ETH RMSE</a:t>
            </a:r>
            <a:r>
              <a:rPr lang="en-US" sz="3200" dirty="0">
                <a:ea typeface="+mn-lt"/>
                <a:cs typeface="+mn-lt"/>
              </a:rPr>
              <a:t>: 61</a:t>
            </a:r>
            <a:endParaRPr lang="en-US" sz="3200" dirty="0">
              <a:cs typeface="Calibri"/>
            </a:endParaRPr>
          </a:p>
          <a:p>
            <a:pPr marL="285750" indent="-285750">
              <a:buFont typeface="Arial"/>
              <a:buChar char="•"/>
            </a:pPr>
            <a:r>
              <a:rPr lang="en-US" sz="3200" b="1" dirty="0">
                <a:ea typeface="+mn-lt"/>
                <a:cs typeface="+mn-lt"/>
              </a:rPr>
              <a:t>ETH R²</a:t>
            </a:r>
            <a:r>
              <a:rPr lang="en-US" sz="3200" dirty="0">
                <a:ea typeface="+mn-lt"/>
                <a:cs typeface="+mn-lt"/>
              </a:rPr>
              <a:t>: 0.96</a:t>
            </a:r>
            <a:endParaRPr lang="en-US" dirty="0"/>
          </a:p>
          <a:p>
            <a:endParaRPr lang="en-US" sz="3200" dirty="0">
              <a:cs typeface="Calibri"/>
            </a:endParaRPr>
          </a:p>
          <a:p>
            <a:endParaRPr lang="en-US" sz="3200" dirty="0">
              <a:cs typeface="Calibri"/>
            </a:endParaRPr>
          </a:p>
        </p:txBody>
      </p:sp>
    </p:spTree>
    <p:extLst>
      <p:ext uri="{BB962C8B-B14F-4D97-AF65-F5344CB8AC3E}">
        <p14:creationId xmlns:p14="http://schemas.microsoft.com/office/powerpoint/2010/main" val="1269545381"/>
      </p:ext>
    </p:extLst>
  </p:cSld>
  <p:clrMapOvr>
    <a:masterClrMapping/>
  </p:clrMapOvr>
</p:sld>
</file>

<file path=ppt/theme/theme1.xml><?xml version="1.0" encoding="utf-8"?>
<a:theme xmlns:a="http://schemas.openxmlformats.org/drawingml/2006/main" name="Office 2013 - 2022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7407</TotalTime>
  <Words>1478</Words>
  <Application>Microsoft Office PowerPoint</Application>
  <PresentationFormat>Custom</PresentationFormat>
  <Paragraphs>154</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Calibri Light</vt:lpstr>
      <vt:lpstr>Century Gothic</vt:lpstr>
      <vt:lpstr>Courier New</vt:lpstr>
      <vt:lpstr>Lato Light</vt:lpstr>
      <vt:lpstr>Montserrat SemiBold</vt:lpstr>
      <vt:lpstr>Roboto</vt:lpstr>
      <vt:lpstr>Roboto Medium</vt:lpstr>
      <vt:lpstr>Wingdings</vt:lpstr>
      <vt:lpstr>Office 2013 - 2022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Lopez</dc:creator>
  <cp:lastModifiedBy>Jason Crespo</cp:lastModifiedBy>
  <cp:revision>417</cp:revision>
  <dcterms:created xsi:type="dcterms:W3CDTF">2020-05-04T13:20:50Z</dcterms:created>
  <dcterms:modified xsi:type="dcterms:W3CDTF">2024-10-17T23:48:45Z</dcterms:modified>
</cp:coreProperties>
</file>