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8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2" r:id="rId26"/>
    <p:sldId id="290" r:id="rId27"/>
    <p:sldId id="289" r:id="rId28"/>
    <p:sldId id="284" r:id="rId29"/>
    <p:sldId id="291" r:id="rId30"/>
    <p:sldId id="281" r:id="rId31"/>
    <p:sldId id="285" r:id="rId32"/>
    <p:sldId id="292" r:id="rId33"/>
    <p:sldId id="286" r:id="rId34"/>
    <p:sldId id="287" r:id="rId35"/>
    <p:sldId id="293" r:id="rId36"/>
    <p:sldId id="294" r:id="rId37"/>
    <p:sldId id="25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6FE-111C-4E1C-8AED-310D2318810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8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6FE-111C-4E1C-8AED-310D2318810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7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6FE-111C-4E1C-8AED-310D2318810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9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6FE-111C-4E1C-8AED-310D2318810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9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6FE-111C-4E1C-8AED-310D2318810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1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6FE-111C-4E1C-8AED-310D2318810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1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6FE-111C-4E1C-8AED-310D2318810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5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6FE-111C-4E1C-8AED-310D2318810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8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6FE-111C-4E1C-8AED-310D2318810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6FE-111C-4E1C-8AED-310D2318810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5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6FE-111C-4E1C-8AED-310D2318810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2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276FE-111C-4E1C-8AED-310D2318810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6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apstone_73/AmnesHousing?:embed=y&amp;:display_count=yes&amp;publish=yes&amp;:toolbar=no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use-prices-advanced-regression-techniqu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use-prices-advanced-regression-techniques/dat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House Price Prediction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sz="2400" dirty="0" smtClean="0"/>
          </a:p>
          <a:p>
            <a:pPr algn="r"/>
            <a:endParaRPr lang="en-US" sz="2400" dirty="0"/>
          </a:p>
          <a:p>
            <a:pPr algn="r"/>
            <a:endParaRPr lang="en-US" sz="2400" dirty="0" smtClean="0"/>
          </a:p>
          <a:p>
            <a:pPr algn="r"/>
            <a:r>
              <a:rPr lang="en-US" sz="2400" dirty="0" smtClean="0"/>
              <a:t>By Neeraj Walia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32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 err="1" smtClean="0"/>
              <a:t>LotConfig</a:t>
            </a:r>
            <a:r>
              <a:rPr lang="en-US" sz="1400" dirty="0" smtClean="0"/>
              <a:t>: Lot configuration</a:t>
            </a:r>
          </a:p>
          <a:p>
            <a:pPr lvl="1"/>
            <a:r>
              <a:rPr lang="en-US" sz="1100" dirty="0" smtClean="0"/>
              <a:t>Inside	Inside lot       </a:t>
            </a:r>
          </a:p>
          <a:p>
            <a:pPr lvl="1"/>
            <a:r>
              <a:rPr lang="en-US" sz="1100" dirty="0" smtClean="0"/>
              <a:t>Corner	Corner lot       </a:t>
            </a:r>
          </a:p>
          <a:p>
            <a:pPr lvl="1"/>
            <a:r>
              <a:rPr lang="en-US" sz="1100" dirty="0" err="1" smtClean="0"/>
              <a:t>CulDSac</a:t>
            </a:r>
            <a:r>
              <a:rPr lang="en-US" sz="1100" dirty="0" smtClean="0"/>
              <a:t>	Cul-de-sac       </a:t>
            </a:r>
          </a:p>
          <a:p>
            <a:pPr lvl="1"/>
            <a:r>
              <a:rPr lang="en-US" sz="1100" dirty="0" smtClean="0"/>
              <a:t>FR2	Frontage on 2 sides of property       </a:t>
            </a:r>
          </a:p>
          <a:p>
            <a:pPr lvl="1"/>
            <a:r>
              <a:rPr lang="en-US" sz="1100" dirty="0" smtClean="0"/>
              <a:t>FR3	Frontage on 3 sides of property</a:t>
            </a:r>
          </a:p>
          <a:p>
            <a:pPr lvl="1"/>
            <a:endParaRPr lang="en-US" sz="650" dirty="0"/>
          </a:p>
          <a:p>
            <a:r>
              <a:rPr lang="en-US" sz="1400" dirty="0" err="1" smtClean="0"/>
              <a:t>LandSlope</a:t>
            </a:r>
            <a:r>
              <a:rPr lang="en-US" sz="1400" dirty="0" smtClean="0"/>
              <a:t>: Slope of property</a:t>
            </a:r>
          </a:p>
          <a:p>
            <a:pPr lvl="1"/>
            <a:r>
              <a:rPr lang="en-US" sz="1100" dirty="0" err="1" smtClean="0"/>
              <a:t>Gtl</a:t>
            </a:r>
            <a:r>
              <a:rPr lang="en-US" sz="1100" dirty="0" smtClean="0"/>
              <a:t>	Gentle slope       </a:t>
            </a:r>
          </a:p>
          <a:p>
            <a:pPr lvl="1"/>
            <a:r>
              <a:rPr lang="en-US" sz="1100" dirty="0" smtClean="0"/>
              <a:t>Mod	Moderate Slope	       </a:t>
            </a:r>
          </a:p>
          <a:p>
            <a:pPr lvl="1"/>
            <a:r>
              <a:rPr lang="en-US" sz="1100" dirty="0" err="1" smtClean="0"/>
              <a:t>Sev</a:t>
            </a:r>
            <a:r>
              <a:rPr lang="en-US" sz="1100" dirty="0" smtClean="0"/>
              <a:t>	Severe Slope</a:t>
            </a:r>
            <a:endParaRPr lang="en-US" sz="1100" dirty="0"/>
          </a:p>
          <a:p>
            <a:pPr lvl="1"/>
            <a:endParaRPr lang="en-US" sz="800" dirty="0" smtClean="0"/>
          </a:p>
          <a:p>
            <a:r>
              <a:rPr lang="en-US" sz="1200" dirty="0" smtClean="0"/>
              <a:t>Neighborhood: Physical locations within Ames city limits</a:t>
            </a:r>
          </a:p>
          <a:p>
            <a:pPr lvl="1"/>
            <a:r>
              <a:rPr lang="en-US" sz="800" dirty="0" err="1" smtClean="0"/>
              <a:t>Blmngtn</a:t>
            </a:r>
            <a:r>
              <a:rPr lang="en-US" sz="800" dirty="0" smtClean="0"/>
              <a:t>	Bloomington Heights       </a:t>
            </a:r>
          </a:p>
          <a:p>
            <a:pPr lvl="1"/>
            <a:r>
              <a:rPr lang="en-US" sz="800" dirty="0" err="1" smtClean="0"/>
              <a:t>Blueste</a:t>
            </a:r>
            <a:r>
              <a:rPr lang="en-US" sz="800" dirty="0" smtClean="0"/>
              <a:t>	Bluestem       </a:t>
            </a:r>
          </a:p>
          <a:p>
            <a:pPr lvl="1"/>
            <a:r>
              <a:rPr lang="en-US" sz="800" dirty="0" err="1" smtClean="0"/>
              <a:t>BrDale</a:t>
            </a:r>
            <a:r>
              <a:rPr lang="en-US" sz="800" dirty="0" smtClean="0"/>
              <a:t>	</a:t>
            </a:r>
            <a:r>
              <a:rPr lang="en-US" sz="800" dirty="0" err="1" smtClean="0"/>
              <a:t>Briardale</a:t>
            </a:r>
            <a:r>
              <a:rPr lang="en-US" sz="800" dirty="0" smtClean="0"/>
              <a:t>       </a:t>
            </a:r>
          </a:p>
          <a:p>
            <a:pPr lvl="1"/>
            <a:r>
              <a:rPr lang="en-US" sz="800" dirty="0" err="1" smtClean="0"/>
              <a:t>BrkSide</a:t>
            </a:r>
            <a:r>
              <a:rPr lang="en-US" sz="800" dirty="0" smtClean="0"/>
              <a:t>	Brookside       </a:t>
            </a:r>
          </a:p>
          <a:p>
            <a:pPr lvl="1"/>
            <a:r>
              <a:rPr lang="en-US" sz="800" dirty="0" err="1" smtClean="0"/>
              <a:t>ClearCr</a:t>
            </a:r>
            <a:r>
              <a:rPr lang="en-US" sz="800" dirty="0" smtClean="0"/>
              <a:t>	Clear Creek       </a:t>
            </a:r>
          </a:p>
          <a:p>
            <a:pPr lvl="1"/>
            <a:r>
              <a:rPr lang="en-US" sz="800" dirty="0" err="1" smtClean="0"/>
              <a:t>CollgCr</a:t>
            </a:r>
            <a:r>
              <a:rPr lang="en-US" sz="800" dirty="0" smtClean="0"/>
              <a:t>	College Creek       </a:t>
            </a:r>
          </a:p>
          <a:p>
            <a:pPr lvl="1"/>
            <a:r>
              <a:rPr lang="en-US" sz="800" dirty="0" err="1" smtClean="0"/>
              <a:t>Crawfor</a:t>
            </a:r>
            <a:r>
              <a:rPr lang="en-US" sz="800" dirty="0" smtClean="0"/>
              <a:t>	Crawford       </a:t>
            </a:r>
          </a:p>
          <a:p>
            <a:pPr lvl="1"/>
            <a:r>
              <a:rPr lang="en-US" sz="800" dirty="0" smtClean="0"/>
              <a:t>Edwards	Edwards       </a:t>
            </a:r>
          </a:p>
          <a:p>
            <a:pPr lvl="1"/>
            <a:r>
              <a:rPr lang="en-US" sz="800" dirty="0" smtClean="0"/>
              <a:t>Gilbert	Gilbert       </a:t>
            </a:r>
          </a:p>
          <a:p>
            <a:pPr lvl="1"/>
            <a:r>
              <a:rPr lang="en-US" sz="800" dirty="0" smtClean="0"/>
              <a:t>IDOTRR	Iowa DOT and Rail Road       </a:t>
            </a:r>
          </a:p>
          <a:p>
            <a:pPr lvl="1"/>
            <a:r>
              <a:rPr lang="en-US" sz="800" dirty="0" err="1" smtClean="0"/>
              <a:t>MeadowV</a:t>
            </a:r>
            <a:r>
              <a:rPr lang="en-US" sz="800" dirty="0" smtClean="0"/>
              <a:t>	Meadow Village       </a:t>
            </a:r>
          </a:p>
          <a:p>
            <a:pPr lvl="1"/>
            <a:r>
              <a:rPr lang="en-US" sz="800" dirty="0" smtClean="0"/>
              <a:t>Mitchel	Mitchell       </a:t>
            </a:r>
          </a:p>
          <a:p>
            <a:pPr lvl="1"/>
            <a:r>
              <a:rPr lang="en-US" sz="800" dirty="0" smtClean="0"/>
              <a:t>Names	North Ames       </a:t>
            </a:r>
          </a:p>
          <a:p>
            <a:pPr lvl="1"/>
            <a:r>
              <a:rPr lang="en-US" sz="800" dirty="0" err="1" smtClean="0"/>
              <a:t>NoRidge</a:t>
            </a:r>
            <a:r>
              <a:rPr lang="en-US" sz="800" dirty="0" smtClean="0"/>
              <a:t>	Northridge       </a:t>
            </a:r>
          </a:p>
          <a:p>
            <a:pPr lvl="1"/>
            <a:r>
              <a:rPr lang="en-US" sz="800" dirty="0" err="1" smtClean="0"/>
              <a:t>NPkVill</a:t>
            </a:r>
            <a:r>
              <a:rPr lang="en-US" sz="800" dirty="0" smtClean="0"/>
              <a:t>	</a:t>
            </a:r>
            <a:r>
              <a:rPr lang="en-US" sz="800" dirty="0" err="1" smtClean="0"/>
              <a:t>Northpark</a:t>
            </a:r>
            <a:r>
              <a:rPr lang="en-US" sz="800" dirty="0" smtClean="0"/>
              <a:t> Villa       </a:t>
            </a:r>
          </a:p>
          <a:p>
            <a:pPr lvl="1"/>
            <a:r>
              <a:rPr lang="en-US" sz="800" dirty="0" err="1" smtClean="0"/>
              <a:t>NridgHt</a:t>
            </a:r>
            <a:r>
              <a:rPr lang="en-US" sz="800" dirty="0" smtClean="0"/>
              <a:t>	Northridge Heights       </a:t>
            </a:r>
          </a:p>
          <a:p>
            <a:pPr lvl="1"/>
            <a:r>
              <a:rPr lang="en-US" sz="800" dirty="0" err="1" smtClean="0"/>
              <a:t>NWAmes</a:t>
            </a:r>
            <a:r>
              <a:rPr lang="en-US" sz="800" dirty="0" smtClean="0"/>
              <a:t>	Northwest Ames       </a:t>
            </a:r>
          </a:p>
          <a:p>
            <a:pPr lvl="1"/>
            <a:r>
              <a:rPr lang="en-US" sz="800" dirty="0" err="1" smtClean="0"/>
              <a:t>OldTown</a:t>
            </a:r>
            <a:r>
              <a:rPr lang="en-US" sz="800" dirty="0" smtClean="0"/>
              <a:t>	Old Town       </a:t>
            </a:r>
          </a:p>
          <a:p>
            <a:pPr lvl="1"/>
            <a:r>
              <a:rPr lang="en-US" sz="800" dirty="0" smtClean="0"/>
              <a:t>SWISU	South &amp; West of Iowa State University       </a:t>
            </a:r>
          </a:p>
          <a:p>
            <a:pPr lvl="1"/>
            <a:r>
              <a:rPr lang="en-US" sz="800" dirty="0" smtClean="0"/>
              <a:t>Sawyer	Sawyer       </a:t>
            </a:r>
          </a:p>
          <a:p>
            <a:pPr lvl="1"/>
            <a:r>
              <a:rPr lang="en-US" sz="800" dirty="0" err="1" smtClean="0"/>
              <a:t>SawyerW</a:t>
            </a:r>
            <a:r>
              <a:rPr lang="en-US" sz="800" dirty="0" smtClean="0"/>
              <a:t>	Sawyer West       </a:t>
            </a:r>
          </a:p>
          <a:p>
            <a:pPr lvl="1"/>
            <a:r>
              <a:rPr lang="en-US" sz="800" dirty="0" err="1" smtClean="0"/>
              <a:t>Somerst</a:t>
            </a:r>
            <a:r>
              <a:rPr lang="en-US" sz="800" dirty="0" smtClean="0"/>
              <a:t>	Somerset       </a:t>
            </a:r>
          </a:p>
          <a:p>
            <a:pPr lvl="1"/>
            <a:r>
              <a:rPr lang="en-US" sz="800" dirty="0" err="1" smtClean="0"/>
              <a:t>StoneBr</a:t>
            </a:r>
            <a:r>
              <a:rPr lang="en-US" sz="800" dirty="0" smtClean="0"/>
              <a:t>	Stone Brook       </a:t>
            </a:r>
          </a:p>
          <a:p>
            <a:pPr lvl="1"/>
            <a:r>
              <a:rPr lang="en-US" sz="800" dirty="0" smtClean="0"/>
              <a:t>Timber	Timberland       </a:t>
            </a:r>
          </a:p>
          <a:p>
            <a:pPr lvl="1"/>
            <a:r>
              <a:rPr lang="en-US" sz="800" dirty="0" err="1" smtClean="0"/>
              <a:t>Veenker</a:t>
            </a:r>
            <a:r>
              <a:rPr lang="en-US" sz="800" dirty="0" smtClean="0"/>
              <a:t>	</a:t>
            </a:r>
            <a:r>
              <a:rPr lang="en-US" sz="800" dirty="0" err="1" smtClean="0"/>
              <a:t>Veenker</a:t>
            </a:r>
            <a:r>
              <a:rPr lang="en-US" sz="800" dirty="0" smtClean="0"/>
              <a:t>	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520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sz="1400" dirty="0" smtClean="0"/>
              <a:t>Condition1: Proximity to various conditions</a:t>
            </a:r>
          </a:p>
          <a:p>
            <a:pPr lvl="1"/>
            <a:r>
              <a:rPr lang="en-US" sz="1000" dirty="0" smtClean="0"/>
              <a:t>Artery	Adjacent to arterial street       </a:t>
            </a:r>
          </a:p>
          <a:p>
            <a:pPr lvl="1"/>
            <a:r>
              <a:rPr lang="en-US" sz="1000" dirty="0" err="1" smtClean="0"/>
              <a:t>Feedr</a:t>
            </a:r>
            <a:r>
              <a:rPr lang="en-US" sz="1000" dirty="0" smtClean="0"/>
              <a:t>	Adjacent to feeder street	       </a:t>
            </a:r>
          </a:p>
          <a:p>
            <a:pPr lvl="1"/>
            <a:r>
              <a:rPr lang="en-US" sz="1000" dirty="0" smtClean="0"/>
              <a:t>Norm	Normal	       </a:t>
            </a:r>
          </a:p>
          <a:p>
            <a:pPr lvl="1"/>
            <a:r>
              <a:rPr lang="en-US" sz="1000" dirty="0" err="1" smtClean="0"/>
              <a:t>RRNn</a:t>
            </a:r>
            <a:r>
              <a:rPr lang="en-US" sz="1000" dirty="0" smtClean="0"/>
              <a:t>	Within 200' of North-South Railroad       </a:t>
            </a:r>
          </a:p>
          <a:p>
            <a:pPr lvl="1"/>
            <a:r>
              <a:rPr lang="en-US" sz="1000" dirty="0" err="1" smtClean="0"/>
              <a:t>RRAn</a:t>
            </a:r>
            <a:r>
              <a:rPr lang="en-US" sz="1000" dirty="0" smtClean="0"/>
              <a:t>	Adjacent to North-South Railroad       </a:t>
            </a:r>
          </a:p>
          <a:p>
            <a:pPr lvl="1"/>
            <a:r>
              <a:rPr lang="en-US" sz="1000" dirty="0" err="1" smtClean="0"/>
              <a:t>PosN</a:t>
            </a:r>
            <a:r>
              <a:rPr lang="en-US" sz="1000" dirty="0" smtClean="0"/>
              <a:t>	Near positive off-site feature--park, greenbelt, etc.       </a:t>
            </a:r>
          </a:p>
          <a:p>
            <a:pPr lvl="1"/>
            <a:r>
              <a:rPr lang="en-US" sz="1000" dirty="0" err="1" smtClean="0"/>
              <a:t>PosA</a:t>
            </a:r>
            <a:r>
              <a:rPr lang="en-US" sz="1000" dirty="0" smtClean="0"/>
              <a:t>	Adjacent to </a:t>
            </a:r>
            <a:r>
              <a:rPr lang="en-US" sz="1000" dirty="0" err="1" smtClean="0"/>
              <a:t>postive</a:t>
            </a:r>
            <a:r>
              <a:rPr lang="en-US" sz="1000" dirty="0" smtClean="0"/>
              <a:t> off-site feature       </a:t>
            </a:r>
          </a:p>
          <a:p>
            <a:pPr lvl="1"/>
            <a:r>
              <a:rPr lang="en-US" sz="1000" dirty="0" err="1" smtClean="0"/>
              <a:t>RRNe</a:t>
            </a:r>
            <a:r>
              <a:rPr lang="en-US" sz="1000" dirty="0" smtClean="0"/>
              <a:t>	Within 200' of East-West Railroad       </a:t>
            </a:r>
          </a:p>
          <a:p>
            <a:pPr lvl="1"/>
            <a:r>
              <a:rPr lang="en-US" sz="1000" dirty="0" err="1" smtClean="0"/>
              <a:t>RRAe</a:t>
            </a:r>
            <a:r>
              <a:rPr lang="en-US" sz="1000" dirty="0" smtClean="0"/>
              <a:t>	Adjacent to East-West Railroad	</a:t>
            </a:r>
          </a:p>
          <a:p>
            <a:pPr lvl="1"/>
            <a:endParaRPr lang="en-US" sz="1000" dirty="0"/>
          </a:p>
          <a:p>
            <a:r>
              <a:rPr lang="en-US" sz="1400" dirty="0" smtClean="0"/>
              <a:t>Condition2: Proximity to various conditions (if more than one is present)</a:t>
            </a:r>
          </a:p>
          <a:p>
            <a:pPr lvl="1"/>
            <a:r>
              <a:rPr lang="en-US" sz="1000" dirty="0" smtClean="0"/>
              <a:t>Artery	Adjacent to arterial street       </a:t>
            </a:r>
          </a:p>
          <a:p>
            <a:pPr lvl="1"/>
            <a:r>
              <a:rPr lang="en-US" sz="1000" dirty="0" err="1" smtClean="0"/>
              <a:t>Feedr</a:t>
            </a:r>
            <a:r>
              <a:rPr lang="en-US" sz="1000" dirty="0" smtClean="0"/>
              <a:t>	Adjacent to feeder street	       </a:t>
            </a:r>
          </a:p>
          <a:p>
            <a:pPr lvl="1"/>
            <a:r>
              <a:rPr lang="en-US" sz="1000" dirty="0" smtClean="0"/>
              <a:t>Norm	Normal	       </a:t>
            </a:r>
          </a:p>
          <a:p>
            <a:pPr lvl="1"/>
            <a:r>
              <a:rPr lang="en-US" sz="1000" dirty="0" err="1" smtClean="0"/>
              <a:t>RRNn</a:t>
            </a:r>
            <a:r>
              <a:rPr lang="en-US" sz="1000" dirty="0" smtClean="0"/>
              <a:t>	Within 200' of North-South Railroad       </a:t>
            </a:r>
          </a:p>
          <a:p>
            <a:pPr lvl="1"/>
            <a:r>
              <a:rPr lang="en-US" sz="1000" dirty="0" err="1" smtClean="0"/>
              <a:t>RRAn</a:t>
            </a:r>
            <a:r>
              <a:rPr lang="en-US" sz="1000" dirty="0" smtClean="0"/>
              <a:t>	Adjacent to North-South Railroad       </a:t>
            </a:r>
          </a:p>
          <a:p>
            <a:pPr lvl="1"/>
            <a:r>
              <a:rPr lang="en-US" sz="1000" dirty="0" err="1" smtClean="0"/>
              <a:t>PosN</a:t>
            </a:r>
            <a:r>
              <a:rPr lang="en-US" sz="1000" dirty="0" smtClean="0"/>
              <a:t>	Near positive off-site feature--park, greenbelt, etc.       </a:t>
            </a:r>
          </a:p>
          <a:p>
            <a:pPr lvl="1"/>
            <a:r>
              <a:rPr lang="en-US" sz="1000" dirty="0" err="1" smtClean="0"/>
              <a:t>PosA</a:t>
            </a:r>
            <a:r>
              <a:rPr lang="en-US" sz="1000" dirty="0" smtClean="0"/>
              <a:t>	Adjacent to </a:t>
            </a:r>
            <a:r>
              <a:rPr lang="en-US" sz="1000" dirty="0" err="1" smtClean="0"/>
              <a:t>postive</a:t>
            </a:r>
            <a:r>
              <a:rPr lang="en-US" sz="1000" dirty="0" smtClean="0"/>
              <a:t> off-site feature       </a:t>
            </a:r>
          </a:p>
          <a:p>
            <a:pPr lvl="1"/>
            <a:r>
              <a:rPr lang="en-US" sz="1000" dirty="0" err="1" smtClean="0"/>
              <a:t>RRNe</a:t>
            </a:r>
            <a:r>
              <a:rPr lang="en-US" sz="1000" dirty="0" smtClean="0"/>
              <a:t>	Within 200' of East-West Railroad       </a:t>
            </a:r>
          </a:p>
          <a:p>
            <a:pPr lvl="1"/>
            <a:r>
              <a:rPr lang="en-US" sz="1000" dirty="0" err="1" smtClean="0"/>
              <a:t>RRAe</a:t>
            </a:r>
            <a:r>
              <a:rPr lang="en-US" sz="1000" dirty="0" smtClean="0"/>
              <a:t>	Adjacent to East-West Railroad	</a:t>
            </a:r>
          </a:p>
          <a:p>
            <a:pPr lvl="1"/>
            <a:endParaRPr lang="en-US" sz="1000" dirty="0"/>
          </a:p>
          <a:p>
            <a:r>
              <a:rPr lang="en-US" sz="1400" dirty="0" err="1" smtClean="0"/>
              <a:t>BldgType</a:t>
            </a:r>
            <a:r>
              <a:rPr lang="en-US" sz="1400" dirty="0" smtClean="0"/>
              <a:t>: Type of dwelling</a:t>
            </a:r>
          </a:p>
          <a:p>
            <a:pPr lvl="1"/>
            <a:r>
              <a:rPr lang="en-US" sz="1000" dirty="0" smtClean="0"/>
              <a:t>1Fam	Single-family Detached	       </a:t>
            </a:r>
          </a:p>
          <a:p>
            <a:pPr lvl="1"/>
            <a:r>
              <a:rPr lang="en-US" sz="1000" dirty="0" smtClean="0"/>
              <a:t>2FmCon	Two-family Conversion originally built as one-family dwelling       </a:t>
            </a:r>
          </a:p>
          <a:p>
            <a:pPr lvl="1"/>
            <a:r>
              <a:rPr lang="en-US" sz="1000" dirty="0" err="1" smtClean="0"/>
              <a:t>Duplx</a:t>
            </a:r>
            <a:r>
              <a:rPr lang="en-US" sz="1000" dirty="0" smtClean="0"/>
              <a:t>	Duplex       </a:t>
            </a:r>
          </a:p>
          <a:p>
            <a:pPr lvl="1"/>
            <a:r>
              <a:rPr lang="en-US" sz="1000" dirty="0" err="1" smtClean="0"/>
              <a:t>TwnhsE</a:t>
            </a:r>
            <a:r>
              <a:rPr lang="en-US" sz="1000" dirty="0" smtClean="0"/>
              <a:t>	Townhouse End Unit       </a:t>
            </a:r>
          </a:p>
          <a:p>
            <a:pPr lvl="1"/>
            <a:r>
              <a:rPr lang="en-US" sz="1000" dirty="0" err="1" smtClean="0"/>
              <a:t>TwnhsI</a:t>
            </a:r>
            <a:r>
              <a:rPr lang="en-US" sz="1000" dirty="0" smtClean="0"/>
              <a:t>	Townhouse Inside Unit</a:t>
            </a:r>
          </a:p>
        </p:txBody>
      </p:sp>
    </p:spTree>
    <p:extLst>
      <p:ext uri="{BB962C8B-B14F-4D97-AF65-F5344CB8AC3E}">
        <p14:creationId xmlns:p14="http://schemas.microsoft.com/office/powerpoint/2010/main" val="129022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 err="1" smtClean="0"/>
              <a:t>HouseStyle</a:t>
            </a:r>
            <a:r>
              <a:rPr lang="en-US" sz="1400" dirty="0" smtClean="0"/>
              <a:t>: Style of dwelling</a:t>
            </a:r>
          </a:p>
          <a:p>
            <a:pPr lvl="1"/>
            <a:r>
              <a:rPr lang="en-US" sz="1000" dirty="0" smtClean="0"/>
              <a:t>1Story	One story       </a:t>
            </a:r>
          </a:p>
          <a:p>
            <a:pPr lvl="1"/>
            <a:r>
              <a:rPr lang="en-US" sz="1000" dirty="0" smtClean="0"/>
              <a:t>1.5Fin	One and one-half story: 2nd level finished       </a:t>
            </a:r>
          </a:p>
          <a:p>
            <a:pPr lvl="1"/>
            <a:r>
              <a:rPr lang="en-US" sz="1000" dirty="0" smtClean="0"/>
              <a:t>1.5Unf	One and one-half story: 2nd level unfinished       </a:t>
            </a:r>
          </a:p>
          <a:p>
            <a:pPr lvl="1"/>
            <a:r>
              <a:rPr lang="en-US" sz="1000" dirty="0" smtClean="0"/>
              <a:t>2Story	Two story       </a:t>
            </a:r>
          </a:p>
          <a:p>
            <a:pPr lvl="1"/>
            <a:r>
              <a:rPr lang="en-US" sz="1000" dirty="0" smtClean="0"/>
              <a:t>2.5Fin	Two and one-half story: 2nd level finished       </a:t>
            </a:r>
          </a:p>
          <a:p>
            <a:pPr lvl="1"/>
            <a:r>
              <a:rPr lang="en-US" sz="1000" dirty="0" smtClean="0"/>
              <a:t>2.5Unf	Two and one-half story: 2nd level unfinished       </a:t>
            </a:r>
          </a:p>
          <a:p>
            <a:pPr lvl="1"/>
            <a:r>
              <a:rPr lang="en-US" sz="1000" dirty="0" err="1" smtClean="0"/>
              <a:t>SFoyer</a:t>
            </a:r>
            <a:r>
              <a:rPr lang="en-US" sz="1000" dirty="0" smtClean="0"/>
              <a:t>	Split Foyer       </a:t>
            </a:r>
          </a:p>
          <a:p>
            <a:pPr lvl="1"/>
            <a:r>
              <a:rPr lang="en-US" sz="1000" dirty="0" err="1" smtClean="0"/>
              <a:t>SLvl</a:t>
            </a:r>
            <a:r>
              <a:rPr lang="en-US" sz="1000" dirty="0" smtClean="0"/>
              <a:t>	Split Level</a:t>
            </a:r>
          </a:p>
          <a:p>
            <a:pPr lvl="1"/>
            <a:endParaRPr lang="en-US" sz="1000" dirty="0"/>
          </a:p>
          <a:p>
            <a:r>
              <a:rPr lang="en-US" sz="1400" dirty="0" err="1"/>
              <a:t>OverallQual</a:t>
            </a:r>
            <a:r>
              <a:rPr lang="en-US" sz="1400" dirty="0" smtClean="0"/>
              <a:t>: Rates the overall material and finish of the house </a:t>
            </a:r>
          </a:p>
          <a:p>
            <a:pPr lvl="1"/>
            <a:r>
              <a:rPr lang="en-US" sz="1000" dirty="0" smtClean="0"/>
              <a:t>10	Very Excellent       </a:t>
            </a:r>
          </a:p>
          <a:p>
            <a:pPr lvl="1"/>
            <a:r>
              <a:rPr lang="en-US" sz="1000" dirty="0" smtClean="0"/>
              <a:t>9	Excellent       </a:t>
            </a:r>
          </a:p>
          <a:p>
            <a:pPr lvl="1"/>
            <a:r>
              <a:rPr lang="en-US" sz="1000" dirty="0" smtClean="0"/>
              <a:t>8	Very Good       </a:t>
            </a:r>
          </a:p>
          <a:p>
            <a:pPr lvl="1"/>
            <a:r>
              <a:rPr lang="en-US" sz="1000" dirty="0" smtClean="0"/>
              <a:t>7	Good       </a:t>
            </a:r>
          </a:p>
          <a:p>
            <a:pPr lvl="1"/>
            <a:r>
              <a:rPr lang="en-US" sz="1000" dirty="0" smtClean="0"/>
              <a:t>6	Above Average       </a:t>
            </a:r>
          </a:p>
          <a:p>
            <a:pPr lvl="1"/>
            <a:r>
              <a:rPr lang="en-US" sz="1000" dirty="0" smtClean="0"/>
              <a:t>5	Average       </a:t>
            </a:r>
          </a:p>
          <a:p>
            <a:pPr lvl="1"/>
            <a:r>
              <a:rPr lang="en-US" sz="1000" dirty="0" smtClean="0"/>
              <a:t>4	Below Average       </a:t>
            </a:r>
          </a:p>
          <a:p>
            <a:pPr lvl="1"/>
            <a:r>
              <a:rPr lang="en-US" sz="1000" dirty="0" smtClean="0"/>
              <a:t>3	Fair       </a:t>
            </a:r>
          </a:p>
          <a:p>
            <a:pPr lvl="1"/>
            <a:r>
              <a:rPr lang="en-US" sz="1000" dirty="0" smtClean="0"/>
              <a:t>2	Poor       </a:t>
            </a:r>
          </a:p>
          <a:p>
            <a:pPr lvl="1"/>
            <a:r>
              <a:rPr lang="en-US" sz="1000" dirty="0" smtClean="0"/>
              <a:t>1	Very Poor</a:t>
            </a:r>
          </a:p>
          <a:p>
            <a:pPr lvl="1"/>
            <a:endParaRPr lang="en-US" sz="1000" dirty="0"/>
          </a:p>
          <a:p>
            <a:r>
              <a:rPr lang="en-US" sz="1400" dirty="0" err="1"/>
              <a:t>OverallCond</a:t>
            </a:r>
            <a:r>
              <a:rPr lang="en-US" sz="1400" dirty="0" smtClean="0"/>
              <a:t>: Rates the overall condition of the house</a:t>
            </a:r>
          </a:p>
          <a:p>
            <a:pPr lvl="1"/>
            <a:r>
              <a:rPr lang="en-US" sz="1000" dirty="0" smtClean="0"/>
              <a:t>10	Very Excellent       </a:t>
            </a:r>
          </a:p>
          <a:p>
            <a:pPr lvl="1"/>
            <a:r>
              <a:rPr lang="en-US" sz="1000" dirty="0" smtClean="0"/>
              <a:t>9	Excellent       </a:t>
            </a:r>
          </a:p>
          <a:p>
            <a:pPr lvl="1"/>
            <a:r>
              <a:rPr lang="en-US" sz="1000" dirty="0" smtClean="0"/>
              <a:t>8	Very Good       </a:t>
            </a:r>
          </a:p>
          <a:p>
            <a:pPr lvl="1"/>
            <a:r>
              <a:rPr lang="en-US" sz="1000" dirty="0" smtClean="0"/>
              <a:t>7	Good       </a:t>
            </a:r>
          </a:p>
          <a:p>
            <a:pPr lvl="1"/>
            <a:r>
              <a:rPr lang="en-US" sz="1000" dirty="0" smtClean="0"/>
              <a:t>6	Above Average	      </a:t>
            </a:r>
          </a:p>
          <a:p>
            <a:pPr lvl="1"/>
            <a:r>
              <a:rPr lang="en-US" sz="1000" dirty="0" smtClean="0"/>
              <a:t>5	Average       </a:t>
            </a:r>
          </a:p>
          <a:p>
            <a:pPr lvl="1"/>
            <a:r>
              <a:rPr lang="en-US" sz="1000" dirty="0" smtClean="0"/>
              <a:t>4	Below Average	       </a:t>
            </a:r>
          </a:p>
          <a:p>
            <a:pPr lvl="1"/>
            <a:r>
              <a:rPr lang="en-US" sz="1000" dirty="0" smtClean="0"/>
              <a:t>3	Fair       </a:t>
            </a:r>
          </a:p>
          <a:p>
            <a:pPr lvl="1"/>
            <a:r>
              <a:rPr lang="en-US" sz="1000" dirty="0" smtClean="0"/>
              <a:t>2	Poor       </a:t>
            </a:r>
          </a:p>
          <a:p>
            <a:pPr lvl="1"/>
            <a:r>
              <a:rPr lang="en-US" sz="1000" dirty="0" smtClean="0"/>
              <a:t>1	Very Poor</a:t>
            </a:r>
          </a:p>
        </p:txBody>
      </p:sp>
    </p:spTree>
    <p:extLst>
      <p:ext uri="{BB962C8B-B14F-4D97-AF65-F5344CB8AC3E}">
        <p14:creationId xmlns:p14="http://schemas.microsoft.com/office/powerpoint/2010/main" val="329064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r>
              <a:rPr lang="en-US" sz="1400" dirty="0" err="1"/>
              <a:t>YearBuilt</a:t>
            </a:r>
            <a:r>
              <a:rPr lang="en-US" sz="1400" dirty="0" smtClean="0"/>
              <a:t>: Original construction date</a:t>
            </a:r>
          </a:p>
          <a:p>
            <a:r>
              <a:rPr lang="en-US" sz="1400" dirty="0" err="1"/>
              <a:t>YearRemodAdd</a:t>
            </a:r>
            <a:r>
              <a:rPr lang="en-US" sz="1400" dirty="0" smtClean="0"/>
              <a:t>: Remodel date (same as construction date if no remodeling or additions)</a:t>
            </a:r>
          </a:p>
          <a:p>
            <a:r>
              <a:rPr lang="en-US" sz="1400" dirty="0" err="1" smtClean="0"/>
              <a:t>RoofStyle</a:t>
            </a:r>
            <a:r>
              <a:rPr lang="en-US" sz="1400" dirty="0" smtClean="0"/>
              <a:t>: Type of roof       </a:t>
            </a:r>
          </a:p>
          <a:p>
            <a:pPr lvl="1"/>
            <a:r>
              <a:rPr lang="en-US" sz="1000" dirty="0" smtClean="0"/>
              <a:t>Flat	Flat       </a:t>
            </a:r>
          </a:p>
          <a:p>
            <a:pPr lvl="1"/>
            <a:r>
              <a:rPr lang="en-US" sz="1000" dirty="0" smtClean="0"/>
              <a:t>Gable	Gable       </a:t>
            </a:r>
          </a:p>
          <a:p>
            <a:pPr lvl="1"/>
            <a:r>
              <a:rPr lang="en-US" sz="1000" dirty="0" smtClean="0"/>
              <a:t>Gambrel	</a:t>
            </a:r>
            <a:r>
              <a:rPr lang="en-US" sz="1000" dirty="0" err="1" smtClean="0"/>
              <a:t>Gabrel</a:t>
            </a:r>
            <a:r>
              <a:rPr lang="en-US" sz="1000" dirty="0" smtClean="0"/>
              <a:t> (Barn)       </a:t>
            </a:r>
          </a:p>
          <a:p>
            <a:pPr lvl="1"/>
            <a:r>
              <a:rPr lang="en-US" sz="1000" dirty="0" smtClean="0"/>
              <a:t>Hip	Hip       </a:t>
            </a:r>
          </a:p>
          <a:p>
            <a:pPr lvl="1"/>
            <a:r>
              <a:rPr lang="en-US" sz="1000" dirty="0" smtClean="0"/>
              <a:t>Mansard	Mansard       </a:t>
            </a:r>
          </a:p>
          <a:p>
            <a:pPr lvl="1"/>
            <a:r>
              <a:rPr lang="en-US" sz="1000" dirty="0" smtClean="0"/>
              <a:t>Shed	Shed	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RoofMatl</a:t>
            </a:r>
            <a:r>
              <a:rPr lang="en-US" sz="1400" dirty="0" smtClean="0"/>
              <a:t>: Roof material       </a:t>
            </a:r>
          </a:p>
          <a:p>
            <a:pPr lvl="1"/>
            <a:r>
              <a:rPr lang="en-US" sz="1000" dirty="0" err="1" smtClean="0"/>
              <a:t>ClyTile</a:t>
            </a:r>
            <a:r>
              <a:rPr lang="en-US" sz="1000" dirty="0" smtClean="0"/>
              <a:t>	Clay or Tile       </a:t>
            </a:r>
          </a:p>
          <a:p>
            <a:pPr lvl="1"/>
            <a:r>
              <a:rPr lang="en-US" sz="1000" dirty="0" err="1" smtClean="0"/>
              <a:t>CompShg</a:t>
            </a:r>
            <a:r>
              <a:rPr lang="en-US" sz="1000" dirty="0" smtClean="0"/>
              <a:t>	Standard (Composite) </a:t>
            </a:r>
          </a:p>
          <a:p>
            <a:pPr lvl="1"/>
            <a:r>
              <a:rPr lang="en-US" sz="1000" dirty="0" smtClean="0"/>
              <a:t>Shingle      </a:t>
            </a:r>
          </a:p>
          <a:p>
            <a:pPr lvl="1"/>
            <a:r>
              <a:rPr lang="en-US" sz="1000" dirty="0" err="1" smtClean="0"/>
              <a:t>Membran</a:t>
            </a:r>
            <a:r>
              <a:rPr lang="en-US" sz="1000" dirty="0" smtClean="0"/>
              <a:t>	Membrane       </a:t>
            </a:r>
          </a:p>
          <a:p>
            <a:pPr lvl="1"/>
            <a:r>
              <a:rPr lang="en-US" sz="1000" dirty="0" smtClean="0"/>
              <a:t>Metal	Metal       </a:t>
            </a:r>
          </a:p>
          <a:p>
            <a:pPr lvl="1"/>
            <a:r>
              <a:rPr lang="en-US" sz="1000" dirty="0" smtClean="0"/>
              <a:t>Roll	Roll       </a:t>
            </a:r>
          </a:p>
          <a:p>
            <a:pPr lvl="1"/>
            <a:r>
              <a:rPr lang="en-US" sz="1000" dirty="0" err="1" smtClean="0"/>
              <a:t>Tar&amp;Grv</a:t>
            </a:r>
            <a:r>
              <a:rPr lang="en-US" sz="1000" dirty="0" smtClean="0"/>
              <a:t>	Gravel &amp; Tar       </a:t>
            </a:r>
          </a:p>
          <a:p>
            <a:pPr lvl="1"/>
            <a:r>
              <a:rPr lang="en-US" sz="1000" dirty="0" err="1" smtClean="0"/>
              <a:t>WdShake</a:t>
            </a:r>
            <a:r>
              <a:rPr lang="en-US" sz="1000" dirty="0" smtClean="0"/>
              <a:t>	Wood Shakes       </a:t>
            </a:r>
          </a:p>
          <a:p>
            <a:pPr lvl="1"/>
            <a:r>
              <a:rPr lang="en-US" sz="1000" dirty="0" err="1" smtClean="0"/>
              <a:t>WdShngl</a:t>
            </a:r>
            <a:r>
              <a:rPr lang="en-US" sz="1000" dirty="0" smtClean="0"/>
              <a:t>	Wood Shingles</a:t>
            </a:r>
          </a:p>
          <a:p>
            <a:r>
              <a:rPr lang="en-US" sz="1400" dirty="0" smtClean="0"/>
              <a:t>Exterior1st: Exterior covering on house</a:t>
            </a:r>
          </a:p>
          <a:p>
            <a:pPr lvl="1"/>
            <a:r>
              <a:rPr lang="en-US" sz="1000" dirty="0" err="1" smtClean="0"/>
              <a:t>AsbShng</a:t>
            </a:r>
            <a:r>
              <a:rPr lang="en-US" sz="1000" dirty="0" smtClean="0"/>
              <a:t>	Asbestos Shingles       </a:t>
            </a:r>
          </a:p>
          <a:p>
            <a:pPr lvl="1"/>
            <a:r>
              <a:rPr lang="en-US" sz="1000" dirty="0" err="1" smtClean="0"/>
              <a:t>AsphShn</a:t>
            </a:r>
            <a:r>
              <a:rPr lang="en-US" sz="1000" dirty="0" smtClean="0"/>
              <a:t>	Asphalt Shingles       </a:t>
            </a:r>
          </a:p>
          <a:p>
            <a:pPr lvl="1"/>
            <a:r>
              <a:rPr lang="en-US" sz="1000" dirty="0" err="1" smtClean="0"/>
              <a:t>BrkComm</a:t>
            </a:r>
            <a:r>
              <a:rPr lang="en-US" sz="1000" dirty="0" smtClean="0"/>
              <a:t>	Brick Common       </a:t>
            </a:r>
          </a:p>
          <a:p>
            <a:pPr lvl="1"/>
            <a:r>
              <a:rPr lang="en-US" sz="1000" dirty="0" err="1" smtClean="0"/>
              <a:t>BrkFace</a:t>
            </a:r>
            <a:r>
              <a:rPr lang="en-US" sz="1000" dirty="0" smtClean="0"/>
              <a:t>	Brick Face       </a:t>
            </a:r>
          </a:p>
          <a:p>
            <a:pPr lvl="1"/>
            <a:r>
              <a:rPr lang="en-US" sz="1000" dirty="0" err="1" smtClean="0"/>
              <a:t>CBlock</a:t>
            </a:r>
            <a:r>
              <a:rPr lang="en-US" sz="1000" dirty="0" smtClean="0"/>
              <a:t>	Cinder Block       </a:t>
            </a:r>
          </a:p>
          <a:p>
            <a:pPr lvl="1"/>
            <a:r>
              <a:rPr lang="en-US" sz="1000" dirty="0" err="1" smtClean="0"/>
              <a:t>CemntBd</a:t>
            </a:r>
            <a:r>
              <a:rPr lang="en-US" sz="1000" dirty="0" smtClean="0"/>
              <a:t>	Cement Board       </a:t>
            </a:r>
          </a:p>
          <a:p>
            <a:pPr lvl="1"/>
            <a:r>
              <a:rPr lang="en-US" sz="1000" dirty="0" err="1" smtClean="0"/>
              <a:t>HdBoard</a:t>
            </a:r>
            <a:r>
              <a:rPr lang="en-US" sz="1000" dirty="0" smtClean="0"/>
              <a:t>	Hard Board       </a:t>
            </a:r>
          </a:p>
          <a:p>
            <a:pPr lvl="1"/>
            <a:r>
              <a:rPr lang="en-US" sz="1000" dirty="0" err="1" smtClean="0"/>
              <a:t>ImStucc</a:t>
            </a:r>
            <a:r>
              <a:rPr lang="en-US" sz="1000" dirty="0" smtClean="0"/>
              <a:t>	Imitation Stucco       </a:t>
            </a:r>
          </a:p>
          <a:p>
            <a:pPr lvl="1"/>
            <a:r>
              <a:rPr lang="en-US" sz="1000" dirty="0" err="1" smtClean="0"/>
              <a:t>MetalSd</a:t>
            </a:r>
            <a:r>
              <a:rPr lang="en-US" sz="1000" dirty="0" smtClean="0"/>
              <a:t>	Metal Siding       </a:t>
            </a:r>
          </a:p>
          <a:p>
            <a:pPr lvl="1"/>
            <a:r>
              <a:rPr lang="en-US" sz="1000" dirty="0" smtClean="0"/>
              <a:t>Other	Other       </a:t>
            </a:r>
          </a:p>
          <a:p>
            <a:pPr lvl="1"/>
            <a:r>
              <a:rPr lang="en-US" sz="1000" dirty="0" smtClean="0"/>
              <a:t>Plywood	Plywood       </a:t>
            </a:r>
          </a:p>
          <a:p>
            <a:pPr lvl="1"/>
            <a:r>
              <a:rPr lang="en-US" sz="1000" dirty="0" err="1" smtClean="0"/>
              <a:t>PreCast</a:t>
            </a:r>
            <a:r>
              <a:rPr lang="en-US" sz="1000" dirty="0" smtClean="0"/>
              <a:t>	</a:t>
            </a:r>
            <a:r>
              <a:rPr lang="en-US" sz="1000" dirty="0" err="1" smtClean="0"/>
              <a:t>PreCast</a:t>
            </a:r>
            <a:r>
              <a:rPr lang="en-US" sz="1000" dirty="0" smtClean="0"/>
              <a:t>	       </a:t>
            </a:r>
          </a:p>
          <a:p>
            <a:pPr lvl="1"/>
            <a:r>
              <a:rPr lang="en-US" sz="1000" dirty="0" smtClean="0"/>
              <a:t>Stone	Stone       </a:t>
            </a:r>
          </a:p>
          <a:p>
            <a:pPr lvl="1"/>
            <a:r>
              <a:rPr lang="en-US" sz="1000" dirty="0" smtClean="0"/>
              <a:t>Stucco	Stucco       </a:t>
            </a:r>
          </a:p>
          <a:p>
            <a:pPr lvl="1"/>
            <a:r>
              <a:rPr lang="en-US" sz="1000" dirty="0" err="1" smtClean="0"/>
              <a:t>VinylSd</a:t>
            </a:r>
            <a:r>
              <a:rPr lang="en-US" sz="1000" dirty="0" smtClean="0"/>
              <a:t>	Vinyl Siding       </a:t>
            </a:r>
          </a:p>
          <a:p>
            <a:pPr lvl="1"/>
            <a:r>
              <a:rPr lang="en-US" sz="1000" dirty="0" err="1" smtClean="0"/>
              <a:t>Wd</a:t>
            </a:r>
            <a:r>
              <a:rPr lang="en-US" sz="1000" dirty="0" smtClean="0"/>
              <a:t> </a:t>
            </a:r>
            <a:r>
              <a:rPr lang="en-US" sz="1000" dirty="0" err="1" smtClean="0"/>
              <a:t>Sdng</a:t>
            </a:r>
            <a:r>
              <a:rPr lang="en-US" sz="1000" dirty="0" smtClean="0"/>
              <a:t>	Wood Siding       </a:t>
            </a:r>
          </a:p>
          <a:p>
            <a:pPr lvl="1"/>
            <a:r>
              <a:rPr lang="en-US" sz="1000" dirty="0" err="1" smtClean="0"/>
              <a:t>WdShing</a:t>
            </a:r>
            <a:r>
              <a:rPr lang="en-US" sz="1000" dirty="0" smtClean="0"/>
              <a:t>	Wood Shingles</a:t>
            </a:r>
          </a:p>
        </p:txBody>
      </p:sp>
    </p:spTree>
    <p:extLst>
      <p:ext uri="{BB962C8B-B14F-4D97-AF65-F5344CB8AC3E}">
        <p14:creationId xmlns:p14="http://schemas.microsoft.com/office/powerpoint/2010/main" val="97626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1100" dirty="0" smtClean="0"/>
              <a:t>Exterior2nd: Exterior covering on house (if more than one material)</a:t>
            </a:r>
          </a:p>
          <a:p>
            <a:pPr lvl="1"/>
            <a:r>
              <a:rPr lang="en-US" sz="800" dirty="0" err="1" smtClean="0"/>
              <a:t>AsbShng</a:t>
            </a:r>
            <a:r>
              <a:rPr lang="en-US" sz="800" dirty="0" smtClean="0"/>
              <a:t>	Asbestos Shingles       </a:t>
            </a:r>
          </a:p>
          <a:p>
            <a:pPr lvl="1"/>
            <a:r>
              <a:rPr lang="en-US" sz="800" dirty="0" err="1" smtClean="0"/>
              <a:t>AsphShn</a:t>
            </a:r>
            <a:r>
              <a:rPr lang="en-US" sz="800" dirty="0" smtClean="0"/>
              <a:t>	Asphalt Shingles       </a:t>
            </a:r>
          </a:p>
          <a:p>
            <a:pPr lvl="1"/>
            <a:r>
              <a:rPr lang="en-US" sz="800" dirty="0" err="1" smtClean="0"/>
              <a:t>BrkComm</a:t>
            </a:r>
            <a:r>
              <a:rPr lang="en-US" sz="800" dirty="0" smtClean="0"/>
              <a:t>	Brick Common       </a:t>
            </a:r>
          </a:p>
          <a:p>
            <a:pPr lvl="1"/>
            <a:r>
              <a:rPr lang="en-US" sz="800" dirty="0" err="1" smtClean="0"/>
              <a:t>BrkFace</a:t>
            </a:r>
            <a:r>
              <a:rPr lang="en-US" sz="800" dirty="0" smtClean="0"/>
              <a:t>	Brick Face       </a:t>
            </a:r>
          </a:p>
          <a:p>
            <a:pPr lvl="1"/>
            <a:r>
              <a:rPr lang="en-US" sz="800" dirty="0" err="1" smtClean="0"/>
              <a:t>CBlock</a:t>
            </a:r>
            <a:r>
              <a:rPr lang="en-US" sz="800" dirty="0" smtClean="0"/>
              <a:t>	Cinder Block       </a:t>
            </a:r>
          </a:p>
          <a:p>
            <a:pPr lvl="1"/>
            <a:r>
              <a:rPr lang="en-US" sz="800" dirty="0" err="1" smtClean="0"/>
              <a:t>CemntBd</a:t>
            </a:r>
            <a:r>
              <a:rPr lang="en-US" sz="800" dirty="0" smtClean="0"/>
              <a:t>	Cement Board       </a:t>
            </a:r>
          </a:p>
          <a:p>
            <a:pPr lvl="1"/>
            <a:r>
              <a:rPr lang="en-US" sz="800" dirty="0" err="1" smtClean="0"/>
              <a:t>HdBoard</a:t>
            </a:r>
            <a:r>
              <a:rPr lang="en-US" sz="800" dirty="0" smtClean="0"/>
              <a:t>	Hard Board       </a:t>
            </a:r>
          </a:p>
          <a:p>
            <a:pPr lvl="1"/>
            <a:r>
              <a:rPr lang="en-US" sz="800" dirty="0" err="1" smtClean="0"/>
              <a:t>ImStucc</a:t>
            </a:r>
            <a:r>
              <a:rPr lang="en-US" sz="800" dirty="0" smtClean="0"/>
              <a:t>	Imitation Stucco       </a:t>
            </a:r>
          </a:p>
          <a:p>
            <a:pPr lvl="1"/>
            <a:r>
              <a:rPr lang="en-US" sz="800" dirty="0" err="1" smtClean="0"/>
              <a:t>MetalSd</a:t>
            </a:r>
            <a:r>
              <a:rPr lang="en-US" sz="800" dirty="0" smtClean="0"/>
              <a:t>	Metal Siding       </a:t>
            </a:r>
          </a:p>
          <a:p>
            <a:pPr lvl="1"/>
            <a:r>
              <a:rPr lang="en-US" sz="800" dirty="0" smtClean="0"/>
              <a:t>Other	Other       </a:t>
            </a:r>
          </a:p>
          <a:p>
            <a:pPr lvl="1"/>
            <a:r>
              <a:rPr lang="en-US" sz="800" dirty="0" smtClean="0"/>
              <a:t>Plywood	Plywood       </a:t>
            </a:r>
          </a:p>
          <a:p>
            <a:pPr lvl="1"/>
            <a:r>
              <a:rPr lang="en-US" sz="800" dirty="0" err="1" smtClean="0"/>
              <a:t>PreCast</a:t>
            </a:r>
            <a:r>
              <a:rPr lang="en-US" sz="800" dirty="0" smtClean="0"/>
              <a:t>	</a:t>
            </a:r>
            <a:r>
              <a:rPr lang="en-US" sz="800" dirty="0" err="1" smtClean="0"/>
              <a:t>PreCast</a:t>
            </a:r>
            <a:r>
              <a:rPr lang="en-US" sz="800" dirty="0" smtClean="0"/>
              <a:t>       </a:t>
            </a:r>
          </a:p>
          <a:p>
            <a:pPr lvl="1"/>
            <a:r>
              <a:rPr lang="en-US" sz="800" dirty="0" smtClean="0"/>
              <a:t>Stone	Stone       </a:t>
            </a:r>
          </a:p>
          <a:p>
            <a:pPr lvl="1"/>
            <a:r>
              <a:rPr lang="en-US" sz="800" dirty="0" smtClean="0"/>
              <a:t>Stucco	Stucco       </a:t>
            </a:r>
          </a:p>
          <a:p>
            <a:pPr lvl="1"/>
            <a:r>
              <a:rPr lang="en-US" sz="800" dirty="0" err="1" smtClean="0"/>
              <a:t>VinylSd</a:t>
            </a:r>
            <a:r>
              <a:rPr lang="en-US" sz="800" dirty="0" smtClean="0"/>
              <a:t>	Vinyl Siding       </a:t>
            </a:r>
          </a:p>
          <a:p>
            <a:pPr lvl="1"/>
            <a:r>
              <a:rPr lang="en-US" sz="800" dirty="0" err="1" smtClean="0"/>
              <a:t>Wd</a:t>
            </a:r>
            <a:r>
              <a:rPr lang="en-US" sz="800" dirty="0" smtClean="0"/>
              <a:t> </a:t>
            </a:r>
            <a:r>
              <a:rPr lang="en-US" sz="800" dirty="0" err="1" smtClean="0"/>
              <a:t>Sdng</a:t>
            </a:r>
            <a:r>
              <a:rPr lang="en-US" sz="800" dirty="0" smtClean="0"/>
              <a:t>	Wood Siding       </a:t>
            </a:r>
          </a:p>
          <a:p>
            <a:pPr lvl="1"/>
            <a:r>
              <a:rPr lang="en-US" sz="800" dirty="0" err="1" smtClean="0"/>
              <a:t>WdShing</a:t>
            </a:r>
            <a:r>
              <a:rPr lang="en-US" sz="800" dirty="0" smtClean="0"/>
              <a:t>	Wood Shingles</a:t>
            </a:r>
          </a:p>
          <a:p>
            <a:r>
              <a:rPr lang="en-US" sz="1200" dirty="0" err="1" smtClean="0"/>
              <a:t>MasVnrType</a:t>
            </a:r>
            <a:r>
              <a:rPr lang="en-US" sz="1200" dirty="0" smtClean="0"/>
              <a:t>: Masonry veneer type       </a:t>
            </a:r>
          </a:p>
          <a:p>
            <a:pPr lvl="1"/>
            <a:r>
              <a:rPr lang="en-US" sz="800" dirty="0" err="1" smtClean="0"/>
              <a:t>BrkCmn</a:t>
            </a:r>
            <a:r>
              <a:rPr lang="en-US" sz="800" dirty="0" smtClean="0"/>
              <a:t>	Brick Common       </a:t>
            </a:r>
          </a:p>
          <a:p>
            <a:pPr lvl="1"/>
            <a:r>
              <a:rPr lang="en-US" sz="800" dirty="0" err="1" smtClean="0"/>
              <a:t>BrkFace</a:t>
            </a:r>
            <a:r>
              <a:rPr lang="en-US" sz="800" dirty="0" smtClean="0"/>
              <a:t>	Brick Face       </a:t>
            </a:r>
          </a:p>
          <a:p>
            <a:pPr lvl="1"/>
            <a:r>
              <a:rPr lang="en-US" sz="800" dirty="0" err="1" smtClean="0"/>
              <a:t>CBlock</a:t>
            </a:r>
            <a:r>
              <a:rPr lang="en-US" sz="800" dirty="0" smtClean="0"/>
              <a:t>	Cinder Block       </a:t>
            </a:r>
          </a:p>
          <a:p>
            <a:pPr lvl="1"/>
            <a:r>
              <a:rPr lang="en-US" sz="800" dirty="0" smtClean="0"/>
              <a:t>None	None       </a:t>
            </a:r>
          </a:p>
          <a:p>
            <a:pPr lvl="1"/>
            <a:r>
              <a:rPr lang="en-US" sz="800" dirty="0" smtClean="0"/>
              <a:t>Stone	Stone	</a:t>
            </a:r>
          </a:p>
          <a:p>
            <a:r>
              <a:rPr lang="en-US" sz="1200" dirty="0" err="1" smtClean="0"/>
              <a:t>MasVnrArea</a:t>
            </a:r>
            <a:r>
              <a:rPr lang="en-US" sz="1200" dirty="0" smtClean="0"/>
              <a:t>: Masonry veneer area in square feet</a:t>
            </a:r>
          </a:p>
          <a:p>
            <a:r>
              <a:rPr lang="en-US" sz="1200" dirty="0" err="1" smtClean="0"/>
              <a:t>ExterQual</a:t>
            </a:r>
            <a:r>
              <a:rPr lang="en-US" sz="1200" dirty="0" smtClean="0"/>
              <a:t>: Evaluates the quality of the material on the exterior 		       </a:t>
            </a:r>
          </a:p>
          <a:p>
            <a:pPr lvl="1"/>
            <a:r>
              <a:rPr lang="en-US" sz="800" dirty="0" smtClean="0"/>
              <a:t>Ex	Excellent       </a:t>
            </a:r>
          </a:p>
          <a:p>
            <a:pPr lvl="1"/>
            <a:r>
              <a:rPr lang="en-US" sz="800" dirty="0" err="1" smtClean="0"/>
              <a:t>Gd</a:t>
            </a:r>
            <a:r>
              <a:rPr lang="en-US" sz="800" dirty="0" smtClean="0"/>
              <a:t>	Good       </a:t>
            </a:r>
          </a:p>
          <a:p>
            <a:pPr lvl="1"/>
            <a:r>
              <a:rPr lang="en-US" sz="800" dirty="0" smtClean="0"/>
              <a:t>TA	Average/Typical       </a:t>
            </a:r>
          </a:p>
          <a:p>
            <a:pPr lvl="1"/>
            <a:r>
              <a:rPr lang="en-US" sz="800" dirty="0" err="1" smtClean="0"/>
              <a:t>Fa</a:t>
            </a:r>
            <a:r>
              <a:rPr lang="en-US" sz="800" dirty="0" smtClean="0"/>
              <a:t>	Fair       </a:t>
            </a:r>
          </a:p>
          <a:p>
            <a:pPr lvl="1"/>
            <a:r>
              <a:rPr lang="en-US" sz="800" dirty="0" smtClean="0"/>
              <a:t>Po	Poor		</a:t>
            </a:r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26133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sz="1100" dirty="0" err="1" smtClean="0"/>
              <a:t>ExterCond</a:t>
            </a:r>
            <a:r>
              <a:rPr lang="en-US" sz="1100" dirty="0" smtClean="0"/>
              <a:t>: Evaluates the present condition of the material on the exterior</a:t>
            </a:r>
            <a:r>
              <a:rPr lang="en-US" sz="800" dirty="0" smtClean="0"/>
              <a:t>		       </a:t>
            </a:r>
          </a:p>
          <a:p>
            <a:pPr lvl="1"/>
            <a:r>
              <a:rPr lang="en-US" sz="800" dirty="0" smtClean="0"/>
              <a:t>Ex	Excellent       </a:t>
            </a:r>
          </a:p>
          <a:p>
            <a:pPr lvl="1"/>
            <a:r>
              <a:rPr lang="en-US" sz="800" dirty="0" err="1" smtClean="0"/>
              <a:t>Gd</a:t>
            </a:r>
            <a:r>
              <a:rPr lang="en-US" sz="800" dirty="0" smtClean="0"/>
              <a:t>	Good       </a:t>
            </a:r>
          </a:p>
          <a:p>
            <a:pPr lvl="1"/>
            <a:r>
              <a:rPr lang="en-US" sz="800" dirty="0" smtClean="0"/>
              <a:t>TA	Average/Typical       </a:t>
            </a:r>
          </a:p>
          <a:p>
            <a:pPr lvl="1"/>
            <a:r>
              <a:rPr lang="en-US" sz="800" dirty="0" err="1" smtClean="0"/>
              <a:t>Fa</a:t>
            </a:r>
            <a:r>
              <a:rPr lang="en-US" sz="800" dirty="0" smtClean="0"/>
              <a:t>	Fair       </a:t>
            </a:r>
          </a:p>
          <a:p>
            <a:pPr lvl="1"/>
            <a:r>
              <a:rPr lang="en-US" sz="800" dirty="0" smtClean="0"/>
              <a:t>Po	Poor	</a:t>
            </a:r>
          </a:p>
          <a:p>
            <a:r>
              <a:rPr lang="en-US" sz="1100" dirty="0"/>
              <a:t>Foundation: Type of foundation	</a:t>
            </a:r>
            <a:r>
              <a:rPr lang="en-US" sz="800" dirty="0" smtClean="0"/>
              <a:t>	       </a:t>
            </a:r>
          </a:p>
          <a:p>
            <a:pPr lvl="1"/>
            <a:r>
              <a:rPr lang="en-US" sz="800" dirty="0" err="1"/>
              <a:t>BrkTil</a:t>
            </a:r>
            <a:r>
              <a:rPr lang="en-US" sz="800" dirty="0"/>
              <a:t>	Brick &amp; Tile       </a:t>
            </a:r>
          </a:p>
          <a:p>
            <a:pPr lvl="1"/>
            <a:r>
              <a:rPr lang="en-US" sz="800" dirty="0" err="1"/>
              <a:t>CBlock</a:t>
            </a:r>
            <a:r>
              <a:rPr lang="en-US" sz="800" dirty="0"/>
              <a:t>	Cinder Block       </a:t>
            </a:r>
          </a:p>
          <a:p>
            <a:pPr lvl="1"/>
            <a:r>
              <a:rPr lang="en-US" sz="800" dirty="0" err="1"/>
              <a:t>PConc</a:t>
            </a:r>
            <a:r>
              <a:rPr lang="en-US" sz="800" dirty="0"/>
              <a:t>	Poured </a:t>
            </a:r>
            <a:r>
              <a:rPr lang="en-US" sz="800" dirty="0" err="1"/>
              <a:t>Contrete</a:t>
            </a:r>
            <a:r>
              <a:rPr lang="en-US" sz="800" dirty="0"/>
              <a:t>	       </a:t>
            </a:r>
          </a:p>
          <a:p>
            <a:pPr lvl="1"/>
            <a:r>
              <a:rPr lang="en-US" sz="800" dirty="0"/>
              <a:t>Slab	Slab       </a:t>
            </a:r>
          </a:p>
          <a:p>
            <a:pPr lvl="1"/>
            <a:r>
              <a:rPr lang="en-US" sz="800" dirty="0"/>
              <a:t>Stone	Stone       </a:t>
            </a:r>
          </a:p>
          <a:p>
            <a:pPr lvl="1"/>
            <a:r>
              <a:rPr lang="en-US" sz="800" dirty="0"/>
              <a:t>Wood	Wood	 		</a:t>
            </a:r>
          </a:p>
          <a:p>
            <a:r>
              <a:rPr lang="en-US" sz="1100" dirty="0" err="1"/>
              <a:t>BsmtQual</a:t>
            </a:r>
            <a:r>
              <a:rPr lang="en-US" sz="1100" dirty="0"/>
              <a:t>: Evaluates the height of the basement       </a:t>
            </a:r>
          </a:p>
          <a:p>
            <a:pPr lvl="1"/>
            <a:r>
              <a:rPr lang="en-US" sz="800" dirty="0"/>
              <a:t>Ex	Excellent (100+ inches)	       </a:t>
            </a:r>
          </a:p>
          <a:p>
            <a:pPr lvl="1"/>
            <a:r>
              <a:rPr lang="en-US" sz="800" dirty="0" err="1"/>
              <a:t>Gd</a:t>
            </a:r>
            <a:r>
              <a:rPr lang="en-US" sz="800" dirty="0"/>
              <a:t>	Good (90-99 inches)       </a:t>
            </a:r>
          </a:p>
          <a:p>
            <a:pPr lvl="1"/>
            <a:r>
              <a:rPr lang="en-US" sz="800" dirty="0"/>
              <a:t>TA	Typical (80-89 inches)       </a:t>
            </a:r>
          </a:p>
          <a:p>
            <a:pPr lvl="1"/>
            <a:r>
              <a:rPr lang="en-US" sz="800" dirty="0" err="1"/>
              <a:t>Fa</a:t>
            </a:r>
            <a:r>
              <a:rPr lang="en-US" sz="800" dirty="0"/>
              <a:t>	Fair (70-79 inches)       </a:t>
            </a:r>
          </a:p>
          <a:p>
            <a:pPr lvl="1"/>
            <a:r>
              <a:rPr lang="en-US" sz="800" dirty="0"/>
              <a:t>Po	Poor (&lt;70 inches       </a:t>
            </a:r>
          </a:p>
          <a:p>
            <a:pPr lvl="1"/>
            <a:r>
              <a:rPr lang="en-US" sz="800" dirty="0"/>
              <a:t>NA	No </a:t>
            </a:r>
            <a:r>
              <a:rPr lang="en-US" sz="800" dirty="0" smtClean="0"/>
              <a:t>Basement</a:t>
            </a:r>
          </a:p>
          <a:p>
            <a:r>
              <a:rPr lang="en-US" sz="1100" dirty="0" err="1"/>
              <a:t>BsmtCond</a:t>
            </a:r>
            <a:r>
              <a:rPr lang="en-US" sz="1100" dirty="0"/>
              <a:t>: Evaluates the general condition of the basement       </a:t>
            </a:r>
          </a:p>
          <a:p>
            <a:pPr lvl="1"/>
            <a:r>
              <a:rPr lang="en-US" sz="800" dirty="0"/>
              <a:t>Ex	Excellent       </a:t>
            </a:r>
          </a:p>
          <a:p>
            <a:pPr lvl="1"/>
            <a:r>
              <a:rPr lang="en-US" sz="800" dirty="0" err="1"/>
              <a:t>Gd</a:t>
            </a:r>
            <a:r>
              <a:rPr lang="en-US" sz="800" dirty="0"/>
              <a:t>	Good       </a:t>
            </a:r>
          </a:p>
          <a:p>
            <a:pPr lvl="1"/>
            <a:r>
              <a:rPr lang="en-US" sz="800" dirty="0"/>
              <a:t>TA	Typical - slight dampness allowed       </a:t>
            </a:r>
          </a:p>
          <a:p>
            <a:pPr lvl="1"/>
            <a:r>
              <a:rPr lang="en-US" sz="800" dirty="0" err="1"/>
              <a:t>Fa</a:t>
            </a:r>
            <a:r>
              <a:rPr lang="en-US" sz="800" dirty="0"/>
              <a:t>	Fair - dampness or some cracking or settling       </a:t>
            </a:r>
          </a:p>
          <a:p>
            <a:pPr lvl="1"/>
            <a:r>
              <a:rPr lang="en-US" sz="800" dirty="0"/>
              <a:t>Po	Poor - Severe cracking, settling, or wetness       </a:t>
            </a:r>
          </a:p>
          <a:p>
            <a:pPr lvl="1"/>
            <a:r>
              <a:rPr lang="en-US" sz="800" dirty="0"/>
              <a:t>NA	No </a:t>
            </a:r>
            <a:r>
              <a:rPr lang="en-US" sz="800" dirty="0" smtClean="0"/>
              <a:t>Basement</a:t>
            </a:r>
          </a:p>
          <a:p>
            <a:r>
              <a:rPr lang="en-US" sz="1100" dirty="0" err="1"/>
              <a:t>BsmtExposure</a:t>
            </a:r>
            <a:r>
              <a:rPr lang="en-US" sz="1100" dirty="0"/>
              <a:t>: Refers to walkout or garden level walls     </a:t>
            </a:r>
            <a:r>
              <a:rPr lang="en-US" sz="1200" dirty="0" smtClean="0"/>
              <a:t>  </a:t>
            </a:r>
          </a:p>
          <a:p>
            <a:pPr lvl="1"/>
            <a:r>
              <a:rPr lang="en-US" sz="800" dirty="0" err="1"/>
              <a:t>Gd</a:t>
            </a:r>
            <a:r>
              <a:rPr lang="en-US" sz="800" dirty="0"/>
              <a:t>	Good Exposure       </a:t>
            </a:r>
          </a:p>
          <a:p>
            <a:pPr lvl="1"/>
            <a:r>
              <a:rPr lang="en-US" sz="800" dirty="0"/>
              <a:t>Av	Average Exposure (split levels or foyers typically score average or above)	       </a:t>
            </a:r>
          </a:p>
          <a:p>
            <a:pPr lvl="1"/>
            <a:r>
              <a:rPr lang="en-US" sz="800" dirty="0" err="1"/>
              <a:t>Mn</a:t>
            </a:r>
            <a:r>
              <a:rPr lang="en-US" sz="800" dirty="0"/>
              <a:t>	</a:t>
            </a:r>
            <a:r>
              <a:rPr lang="en-US" sz="800" dirty="0" err="1"/>
              <a:t>Mimimum</a:t>
            </a:r>
            <a:r>
              <a:rPr lang="en-US" sz="800" dirty="0"/>
              <a:t> Exposure       </a:t>
            </a:r>
          </a:p>
          <a:p>
            <a:pPr lvl="1"/>
            <a:r>
              <a:rPr lang="en-US" sz="800" dirty="0"/>
              <a:t>No	No Exposure       </a:t>
            </a:r>
          </a:p>
          <a:p>
            <a:pPr lvl="1"/>
            <a:r>
              <a:rPr lang="en-US" sz="800" dirty="0"/>
              <a:t>NA	No Basement</a:t>
            </a:r>
          </a:p>
        </p:txBody>
      </p:sp>
    </p:spTree>
    <p:extLst>
      <p:ext uri="{BB962C8B-B14F-4D97-AF65-F5344CB8AC3E}">
        <p14:creationId xmlns:p14="http://schemas.microsoft.com/office/powerpoint/2010/main" val="325578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Autofit/>
          </a:bodyPr>
          <a:lstStyle/>
          <a:p>
            <a:r>
              <a:rPr lang="en-US" sz="900" dirty="0" smtClean="0"/>
              <a:t>BsmtFinType1: Rating of basement finished area       </a:t>
            </a:r>
          </a:p>
          <a:p>
            <a:pPr lvl="1"/>
            <a:r>
              <a:rPr lang="en-US" sz="800" dirty="0" smtClean="0"/>
              <a:t>GLQ		Good Living Quarters       </a:t>
            </a:r>
          </a:p>
          <a:p>
            <a:pPr lvl="1"/>
            <a:r>
              <a:rPr lang="en-US" sz="800" dirty="0" smtClean="0"/>
              <a:t>ALQ		Average Living Quarters       </a:t>
            </a:r>
          </a:p>
          <a:p>
            <a:pPr lvl="1"/>
            <a:r>
              <a:rPr lang="en-US" sz="800" dirty="0" smtClean="0"/>
              <a:t>BLQ		Below Average Living Quarters	       </a:t>
            </a:r>
          </a:p>
          <a:p>
            <a:pPr lvl="1"/>
            <a:r>
              <a:rPr lang="en-US" sz="800" dirty="0" smtClean="0"/>
              <a:t>Rec		Average Rec Room       </a:t>
            </a:r>
          </a:p>
          <a:p>
            <a:pPr lvl="1"/>
            <a:r>
              <a:rPr lang="en-US" sz="800" dirty="0" err="1" smtClean="0"/>
              <a:t>LwQ</a:t>
            </a:r>
            <a:r>
              <a:rPr lang="en-US" sz="800" dirty="0" smtClean="0"/>
              <a:t>		Low Quality       </a:t>
            </a:r>
          </a:p>
          <a:p>
            <a:pPr lvl="1"/>
            <a:r>
              <a:rPr lang="en-US" sz="800" dirty="0" err="1" smtClean="0"/>
              <a:t>Unf</a:t>
            </a:r>
            <a:r>
              <a:rPr lang="en-US" sz="800" dirty="0" smtClean="0"/>
              <a:t>		</a:t>
            </a:r>
            <a:r>
              <a:rPr lang="en-US" sz="800" dirty="0" err="1" smtClean="0"/>
              <a:t>Unfinshed</a:t>
            </a:r>
            <a:r>
              <a:rPr lang="en-US" sz="800" dirty="0" smtClean="0"/>
              <a:t>       </a:t>
            </a:r>
          </a:p>
          <a:p>
            <a:pPr lvl="1"/>
            <a:r>
              <a:rPr lang="en-US" sz="800" dirty="0" smtClean="0"/>
              <a:t>NA		No Basement	</a:t>
            </a:r>
          </a:p>
          <a:p>
            <a:r>
              <a:rPr lang="en-US" sz="900" dirty="0"/>
              <a:t>BsmtFinSF1: Type 1 finished square feet</a:t>
            </a:r>
          </a:p>
          <a:p>
            <a:r>
              <a:rPr lang="en-US" sz="900" dirty="0"/>
              <a:t>BsmtFinType2: Rating of basement finished area (if multiple types)       </a:t>
            </a:r>
          </a:p>
          <a:p>
            <a:pPr lvl="1"/>
            <a:r>
              <a:rPr lang="en-US" sz="800" dirty="0"/>
              <a:t>GLQ	Good Living Quarters       </a:t>
            </a:r>
          </a:p>
          <a:p>
            <a:pPr lvl="1"/>
            <a:r>
              <a:rPr lang="en-US" sz="800" dirty="0" smtClean="0"/>
              <a:t>ALQ	</a:t>
            </a:r>
            <a:r>
              <a:rPr lang="en-US" sz="800" dirty="0"/>
              <a:t>	Average Living Quarters       </a:t>
            </a:r>
          </a:p>
          <a:p>
            <a:pPr lvl="1"/>
            <a:r>
              <a:rPr lang="en-US" sz="800" dirty="0"/>
              <a:t>BLQ	</a:t>
            </a:r>
            <a:r>
              <a:rPr lang="en-US" sz="800" dirty="0" smtClean="0"/>
              <a:t>	Below </a:t>
            </a:r>
            <a:r>
              <a:rPr lang="en-US" sz="800" dirty="0"/>
              <a:t>Average Living Quarters	       </a:t>
            </a:r>
          </a:p>
          <a:p>
            <a:pPr lvl="1"/>
            <a:r>
              <a:rPr lang="en-US" sz="800" dirty="0"/>
              <a:t>Rec	</a:t>
            </a:r>
            <a:r>
              <a:rPr lang="en-US" sz="800" dirty="0" smtClean="0"/>
              <a:t>	Average </a:t>
            </a:r>
            <a:r>
              <a:rPr lang="en-US" sz="800" dirty="0"/>
              <a:t>Rec Room       </a:t>
            </a:r>
          </a:p>
          <a:p>
            <a:pPr lvl="1"/>
            <a:r>
              <a:rPr lang="en-US" sz="800" dirty="0" err="1"/>
              <a:t>LwQ</a:t>
            </a:r>
            <a:r>
              <a:rPr lang="en-US" sz="800" dirty="0"/>
              <a:t>	Low Quality       </a:t>
            </a:r>
          </a:p>
          <a:p>
            <a:pPr lvl="1"/>
            <a:r>
              <a:rPr lang="en-US" sz="800" dirty="0" err="1"/>
              <a:t>Unf</a:t>
            </a:r>
            <a:r>
              <a:rPr lang="en-US" sz="800" dirty="0"/>
              <a:t>	</a:t>
            </a:r>
            <a:r>
              <a:rPr lang="en-US" sz="800" dirty="0" smtClean="0"/>
              <a:t>	</a:t>
            </a:r>
            <a:r>
              <a:rPr lang="en-US" sz="800" dirty="0" err="1" smtClean="0"/>
              <a:t>Unfinshed</a:t>
            </a:r>
            <a:r>
              <a:rPr lang="en-US" sz="800" dirty="0" smtClean="0"/>
              <a:t>       </a:t>
            </a:r>
            <a:endParaRPr lang="en-US" sz="800" dirty="0"/>
          </a:p>
          <a:p>
            <a:pPr lvl="1"/>
            <a:r>
              <a:rPr lang="en-US" sz="800" dirty="0"/>
              <a:t>NA	</a:t>
            </a:r>
            <a:r>
              <a:rPr lang="en-US" sz="800" dirty="0" smtClean="0"/>
              <a:t>	No Basement</a:t>
            </a:r>
          </a:p>
          <a:p>
            <a:r>
              <a:rPr lang="en-US" sz="900" dirty="0"/>
              <a:t>BsmtFinSF2: Type 2 finished square feet</a:t>
            </a:r>
          </a:p>
          <a:p>
            <a:r>
              <a:rPr lang="en-US" sz="900" dirty="0" err="1"/>
              <a:t>BsmtUnfSF</a:t>
            </a:r>
            <a:r>
              <a:rPr lang="en-US" sz="900" dirty="0"/>
              <a:t>: Unfinished square feet of basement area</a:t>
            </a:r>
          </a:p>
          <a:p>
            <a:r>
              <a:rPr lang="en-US" sz="900" dirty="0" err="1"/>
              <a:t>TotalBsmtSF</a:t>
            </a:r>
            <a:r>
              <a:rPr lang="en-US" sz="900" dirty="0"/>
              <a:t>: Total square feet of basement area</a:t>
            </a:r>
          </a:p>
          <a:p>
            <a:r>
              <a:rPr lang="en-US" sz="900" dirty="0"/>
              <a:t>Heating: Type of heating</a:t>
            </a:r>
            <a:r>
              <a:rPr lang="en-US" sz="900" dirty="0" smtClean="0"/>
              <a:t>		       </a:t>
            </a:r>
          </a:p>
          <a:p>
            <a:pPr lvl="1"/>
            <a:r>
              <a:rPr lang="en-US" sz="800" dirty="0" smtClean="0"/>
              <a:t>Floor	Floor Furnace       </a:t>
            </a:r>
          </a:p>
          <a:p>
            <a:pPr lvl="1"/>
            <a:r>
              <a:rPr lang="en-US" sz="800" dirty="0" err="1" smtClean="0"/>
              <a:t>GasA</a:t>
            </a:r>
            <a:r>
              <a:rPr lang="en-US" sz="800" dirty="0" smtClean="0"/>
              <a:t>	Gas forced warm air furnace       </a:t>
            </a:r>
          </a:p>
          <a:p>
            <a:pPr lvl="1"/>
            <a:r>
              <a:rPr lang="en-US" sz="800" dirty="0" err="1" smtClean="0"/>
              <a:t>GasW</a:t>
            </a:r>
            <a:r>
              <a:rPr lang="en-US" sz="800" dirty="0" smtClean="0"/>
              <a:t>	Gas hot water or steam heat       </a:t>
            </a:r>
          </a:p>
          <a:p>
            <a:pPr lvl="1"/>
            <a:r>
              <a:rPr lang="en-US" sz="800" dirty="0" err="1" smtClean="0"/>
              <a:t>Grav</a:t>
            </a:r>
            <a:r>
              <a:rPr lang="en-US" sz="800" dirty="0" smtClean="0"/>
              <a:t>	Gravity furnace	       </a:t>
            </a:r>
          </a:p>
          <a:p>
            <a:pPr lvl="1"/>
            <a:r>
              <a:rPr lang="en-US" sz="800" dirty="0" err="1" smtClean="0"/>
              <a:t>OthW</a:t>
            </a:r>
            <a:r>
              <a:rPr lang="en-US" sz="800" dirty="0" smtClean="0"/>
              <a:t>	Hot water or steam heat other than gas       </a:t>
            </a:r>
          </a:p>
          <a:p>
            <a:pPr lvl="1"/>
            <a:r>
              <a:rPr lang="en-US" sz="800" dirty="0" smtClean="0"/>
              <a:t>Wall	Wall furnace</a:t>
            </a:r>
          </a:p>
          <a:p>
            <a:r>
              <a:rPr lang="en-US" sz="900" dirty="0" err="1"/>
              <a:t>HeatingQC</a:t>
            </a:r>
            <a:r>
              <a:rPr lang="en-US" sz="900" dirty="0"/>
              <a:t>: Heating quality and condition       </a:t>
            </a:r>
          </a:p>
          <a:p>
            <a:pPr lvl="1"/>
            <a:r>
              <a:rPr lang="en-US" sz="800" dirty="0"/>
              <a:t>Ex	Excellent       </a:t>
            </a:r>
          </a:p>
          <a:p>
            <a:pPr lvl="1"/>
            <a:r>
              <a:rPr lang="en-US" sz="800" dirty="0" err="1"/>
              <a:t>Gd</a:t>
            </a:r>
            <a:r>
              <a:rPr lang="en-US" sz="800" dirty="0"/>
              <a:t>	Good       </a:t>
            </a:r>
          </a:p>
          <a:p>
            <a:pPr lvl="1"/>
            <a:r>
              <a:rPr lang="en-US" sz="800" dirty="0"/>
              <a:t>TA	Average/Typical       </a:t>
            </a:r>
          </a:p>
          <a:p>
            <a:pPr lvl="1"/>
            <a:r>
              <a:rPr lang="en-US" sz="800" dirty="0" err="1"/>
              <a:t>Fa</a:t>
            </a:r>
            <a:r>
              <a:rPr lang="en-US" sz="800" dirty="0"/>
              <a:t>	Fair       </a:t>
            </a:r>
          </a:p>
          <a:p>
            <a:pPr lvl="1"/>
            <a:r>
              <a:rPr lang="en-US" sz="800" dirty="0"/>
              <a:t>Po	Poor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109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Autofit/>
          </a:bodyPr>
          <a:lstStyle/>
          <a:p>
            <a:r>
              <a:rPr lang="en-US" sz="1100" dirty="0" err="1" smtClean="0">
                <a:solidFill>
                  <a:srgbClr val="00B050"/>
                </a:solidFill>
              </a:rPr>
              <a:t>CentralAir</a:t>
            </a:r>
            <a:r>
              <a:rPr lang="en-US" sz="1100" dirty="0" smtClean="0"/>
              <a:t>: Central air conditioning       </a:t>
            </a:r>
          </a:p>
          <a:p>
            <a:pPr lvl="1"/>
            <a:r>
              <a:rPr lang="en-US" sz="800" dirty="0" smtClean="0"/>
              <a:t>N	No       </a:t>
            </a:r>
          </a:p>
          <a:p>
            <a:pPr lvl="1"/>
            <a:r>
              <a:rPr lang="en-US" sz="800" dirty="0" smtClean="0"/>
              <a:t>Y	Yes</a:t>
            </a:r>
            <a:r>
              <a:rPr lang="en-US" sz="900" dirty="0" smtClean="0"/>
              <a:t>	</a:t>
            </a:r>
          </a:p>
          <a:p>
            <a:r>
              <a:rPr lang="en-US" sz="1100" dirty="0" smtClean="0"/>
              <a:t>Electrical: Electrical system       </a:t>
            </a:r>
          </a:p>
          <a:p>
            <a:pPr lvl="1"/>
            <a:r>
              <a:rPr lang="en-US" sz="800" dirty="0" err="1" smtClean="0"/>
              <a:t>SBrkr</a:t>
            </a:r>
            <a:r>
              <a:rPr lang="en-US" sz="800" dirty="0" smtClean="0"/>
              <a:t>	Standard Circuit Breakers &amp; </a:t>
            </a:r>
            <a:r>
              <a:rPr lang="en-US" sz="800" dirty="0" err="1" smtClean="0"/>
              <a:t>Romex</a:t>
            </a:r>
            <a:r>
              <a:rPr lang="en-US" sz="800" dirty="0" smtClean="0"/>
              <a:t>       </a:t>
            </a:r>
          </a:p>
          <a:p>
            <a:pPr lvl="1"/>
            <a:r>
              <a:rPr lang="en-US" sz="800" dirty="0" err="1" smtClean="0"/>
              <a:t>FuseA</a:t>
            </a:r>
            <a:r>
              <a:rPr lang="en-US" sz="800" dirty="0" smtClean="0"/>
              <a:t>	Fuse Box over 60 AMP and all </a:t>
            </a:r>
            <a:r>
              <a:rPr lang="en-US" sz="800" dirty="0" err="1" smtClean="0"/>
              <a:t>Romex</a:t>
            </a:r>
            <a:r>
              <a:rPr lang="en-US" sz="800" dirty="0" smtClean="0"/>
              <a:t> wiring (Average)	       </a:t>
            </a:r>
          </a:p>
          <a:p>
            <a:pPr lvl="1"/>
            <a:r>
              <a:rPr lang="en-US" sz="800" dirty="0" err="1" smtClean="0"/>
              <a:t>FuseF</a:t>
            </a:r>
            <a:r>
              <a:rPr lang="en-US" sz="800" dirty="0" smtClean="0"/>
              <a:t>	60 AMP Fuse Box and mostly </a:t>
            </a:r>
            <a:r>
              <a:rPr lang="en-US" sz="800" dirty="0" err="1" smtClean="0"/>
              <a:t>Romex</a:t>
            </a:r>
            <a:r>
              <a:rPr lang="en-US" sz="800" dirty="0" smtClean="0"/>
              <a:t> wiring (Fair)       </a:t>
            </a:r>
          </a:p>
          <a:p>
            <a:pPr lvl="1"/>
            <a:r>
              <a:rPr lang="en-US" sz="800" dirty="0" err="1" smtClean="0"/>
              <a:t>FuseP</a:t>
            </a:r>
            <a:r>
              <a:rPr lang="en-US" sz="800" dirty="0" smtClean="0"/>
              <a:t>	60 AMP Fuse Box and mostly knob &amp; tube wiring (poor)       </a:t>
            </a:r>
          </a:p>
          <a:p>
            <a:pPr lvl="1"/>
            <a:r>
              <a:rPr lang="en-US" sz="800" dirty="0" smtClean="0"/>
              <a:t>Mix	Mixed</a:t>
            </a:r>
            <a:r>
              <a:rPr lang="en-US" sz="900" dirty="0" smtClean="0"/>
              <a:t>	</a:t>
            </a:r>
          </a:p>
          <a:p>
            <a:r>
              <a:rPr lang="en-US" sz="1100" dirty="0" smtClean="0"/>
              <a:t>1stFlrSF: First Floor square feet </a:t>
            </a:r>
          </a:p>
          <a:p>
            <a:r>
              <a:rPr lang="en-US" sz="1100" dirty="0" smtClean="0"/>
              <a:t>2ndFlrSF: Second floor square feet</a:t>
            </a:r>
          </a:p>
          <a:p>
            <a:r>
              <a:rPr lang="en-US" sz="1100" dirty="0" err="1" smtClean="0"/>
              <a:t>LowQualFinSF</a:t>
            </a:r>
            <a:r>
              <a:rPr lang="en-US" sz="1100" dirty="0" smtClean="0"/>
              <a:t>: Low quality finished square feet (all floors)</a:t>
            </a:r>
          </a:p>
          <a:p>
            <a:r>
              <a:rPr lang="en-US" sz="1100" dirty="0" err="1"/>
              <a:t>GrLivArea</a:t>
            </a:r>
            <a:r>
              <a:rPr lang="en-US" sz="1100" dirty="0" smtClean="0"/>
              <a:t>: Above grade (ground) living area square feet</a:t>
            </a:r>
          </a:p>
          <a:p>
            <a:r>
              <a:rPr lang="en-US" sz="1100" dirty="0" err="1" smtClean="0"/>
              <a:t>BsmtFullBath</a:t>
            </a:r>
            <a:r>
              <a:rPr lang="en-US" sz="1100" dirty="0" smtClean="0"/>
              <a:t>: Basement full bathrooms</a:t>
            </a:r>
          </a:p>
          <a:p>
            <a:r>
              <a:rPr lang="en-US" sz="1100" dirty="0" err="1" smtClean="0"/>
              <a:t>BsmtHalfBath</a:t>
            </a:r>
            <a:r>
              <a:rPr lang="en-US" sz="1100" dirty="0" smtClean="0"/>
              <a:t>: Basement half bathrooms</a:t>
            </a:r>
          </a:p>
          <a:p>
            <a:r>
              <a:rPr lang="en-US" sz="1100" dirty="0" err="1"/>
              <a:t>FullBath</a:t>
            </a:r>
            <a:r>
              <a:rPr lang="en-US" sz="1100" dirty="0" smtClean="0"/>
              <a:t>: Full bathrooms above grade</a:t>
            </a:r>
          </a:p>
          <a:p>
            <a:r>
              <a:rPr lang="en-US" sz="1100" dirty="0" err="1" smtClean="0"/>
              <a:t>HalfBath</a:t>
            </a:r>
            <a:r>
              <a:rPr lang="en-US" sz="1100" dirty="0" smtClean="0"/>
              <a:t>: Half baths above grade</a:t>
            </a:r>
          </a:p>
          <a:p>
            <a:r>
              <a:rPr lang="en-US" sz="1100" dirty="0"/>
              <a:t>Bedroom</a:t>
            </a:r>
            <a:r>
              <a:rPr lang="en-US" sz="1100" dirty="0" smtClean="0"/>
              <a:t>: Bedrooms above grade (does NOT include basement bedrooms)</a:t>
            </a:r>
          </a:p>
          <a:p>
            <a:r>
              <a:rPr lang="en-US" sz="1100" dirty="0"/>
              <a:t>Kitchen</a:t>
            </a:r>
            <a:r>
              <a:rPr lang="en-US" sz="1100" dirty="0" smtClean="0"/>
              <a:t>: Kitchens above </a:t>
            </a:r>
            <a:r>
              <a:rPr lang="en-US" sz="1100" dirty="0" err="1" smtClean="0"/>
              <a:t>gradeKitchenQual</a:t>
            </a:r>
            <a:r>
              <a:rPr lang="en-US" sz="1100" dirty="0" smtClean="0"/>
              <a:t>: Kitchen quality       </a:t>
            </a:r>
          </a:p>
          <a:p>
            <a:pPr lvl="1"/>
            <a:r>
              <a:rPr lang="en-US" sz="800" dirty="0" smtClean="0"/>
              <a:t>Ex	Excellent       </a:t>
            </a:r>
          </a:p>
          <a:p>
            <a:pPr lvl="1"/>
            <a:r>
              <a:rPr lang="en-US" sz="800" dirty="0" err="1" smtClean="0"/>
              <a:t>Gd</a:t>
            </a:r>
            <a:r>
              <a:rPr lang="en-US" sz="800" dirty="0" smtClean="0"/>
              <a:t>	Good       </a:t>
            </a:r>
          </a:p>
          <a:p>
            <a:pPr lvl="1"/>
            <a:r>
              <a:rPr lang="en-US" sz="800" dirty="0" smtClean="0"/>
              <a:t>TA	Typical/Average       </a:t>
            </a:r>
          </a:p>
          <a:p>
            <a:pPr lvl="1"/>
            <a:r>
              <a:rPr lang="en-US" sz="800" dirty="0" err="1" smtClean="0"/>
              <a:t>Fa</a:t>
            </a:r>
            <a:r>
              <a:rPr lang="en-US" sz="800" dirty="0" smtClean="0"/>
              <a:t>	Fair       </a:t>
            </a:r>
          </a:p>
          <a:p>
            <a:pPr lvl="1"/>
            <a:r>
              <a:rPr lang="en-US" sz="800" dirty="0" smtClean="0"/>
              <a:t>Po	Poor       </a:t>
            </a:r>
            <a:r>
              <a:rPr lang="en-US" sz="900" dirty="0" smtClean="0"/>
              <a:t>	</a:t>
            </a:r>
          </a:p>
          <a:p>
            <a:r>
              <a:rPr lang="en-US" sz="1100" dirty="0" err="1"/>
              <a:t>TotRmsAbvGrd</a:t>
            </a:r>
            <a:r>
              <a:rPr lang="en-US" sz="1100" dirty="0"/>
              <a:t>: Total rooms above grade (does not include bathrooms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Functional: Home functionality (Assume typical unless deductions are warranted)       </a:t>
            </a:r>
          </a:p>
          <a:p>
            <a:pPr lvl="1"/>
            <a:r>
              <a:rPr lang="en-US" sz="800" dirty="0" err="1" smtClean="0"/>
              <a:t>Typ</a:t>
            </a:r>
            <a:r>
              <a:rPr lang="en-US" sz="800" dirty="0" smtClean="0"/>
              <a:t>	Typical Functionality       </a:t>
            </a:r>
          </a:p>
          <a:p>
            <a:pPr lvl="1"/>
            <a:r>
              <a:rPr lang="en-US" sz="800" dirty="0" smtClean="0"/>
              <a:t>Min1	Minor Deductions 1       </a:t>
            </a:r>
          </a:p>
          <a:p>
            <a:pPr lvl="1"/>
            <a:r>
              <a:rPr lang="en-US" sz="800" dirty="0" smtClean="0"/>
              <a:t>Min2	Minor Deductions 2       </a:t>
            </a:r>
          </a:p>
          <a:p>
            <a:pPr lvl="1"/>
            <a:r>
              <a:rPr lang="en-US" sz="800" dirty="0" smtClean="0"/>
              <a:t>Mod	Moderate Deductions       </a:t>
            </a:r>
          </a:p>
          <a:p>
            <a:pPr lvl="1"/>
            <a:r>
              <a:rPr lang="en-US" sz="800" dirty="0" smtClean="0"/>
              <a:t>Maj1	Major Deductions 1       </a:t>
            </a:r>
          </a:p>
          <a:p>
            <a:pPr lvl="1"/>
            <a:r>
              <a:rPr lang="en-US" sz="800" dirty="0" smtClean="0"/>
              <a:t>Maj2	Major Deductions 2       </a:t>
            </a:r>
          </a:p>
          <a:p>
            <a:pPr lvl="1"/>
            <a:r>
              <a:rPr lang="en-US" sz="800" dirty="0" err="1" smtClean="0"/>
              <a:t>Sev</a:t>
            </a:r>
            <a:r>
              <a:rPr lang="en-US" sz="800" dirty="0" smtClean="0"/>
              <a:t>	Severely Damaged       </a:t>
            </a:r>
          </a:p>
          <a:p>
            <a:pPr lvl="1"/>
            <a:r>
              <a:rPr lang="en-US" sz="800" dirty="0" smtClean="0"/>
              <a:t>Sal	Salvage only	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0092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r>
              <a:rPr lang="en-US" sz="1100" dirty="0" smtClean="0"/>
              <a:t>Fireplaces: Number of fireplaces</a:t>
            </a:r>
          </a:p>
          <a:p>
            <a:r>
              <a:rPr lang="en-US" sz="1100" dirty="0" err="1" smtClean="0"/>
              <a:t>FireplaceQu</a:t>
            </a:r>
            <a:r>
              <a:rPr lang="en-US" sz="1100" dirty="0" smtClean="0"/>
              <a:t>: Fireplace quality       </a:t>
            </a:r>
          </a:p>
          <a:p>
            <a:pPr lvl="1"/>
            <a:r>
              <a:rPr lang="en-US" sz="800" dirty="0"/>
              <a:t>Ex	Excellent - Exceptional Masonry Fireplace       </a:t>
            </a:r>
          </a:p>
          <a:p>
            <a:pPr lvl="1"/>
            <a:r>
              <a:rPr lang="en-US" sz="800" dirty="0" err="1"/>
              <a:t>Gd</a:t>
            </a:r>
            <a:r>
              <a:rPr lang="en-US" sz="800" dirty="0"/>
              <a:t>	Good - Masonry Fireplace in main level       </a:t>
            </a:r>
          </a:p>
          <a:p>
            <a:pPr lvl="1"/>
            <a:r>
              <a:rPr lang="en-US" sz="800" dirty="0"/>
              <a:t>TA	Average - Prefabricated Fireplace in main living area or Masonry Fireplace in basement       </a:t>
            </a:r>
          </a:p>
          <a:p>
            <a:pPr lvl="1"/>
            <a:r>
              <a:rPr lang="en-US" sz="800" dirty="0" err="1"/>
              <a:t>Fa</a:t>
            </a:r>
            <a:r>
              <a:rPr lang="en-US" sz="800" dirty="0"/>
              <a:t>	Fair - Prefabricated Fireplace in basement       </a:t>
            </a:r>
          </a:p>
          <a:p>
            <a:pPr lvl="1"/>
            <a:r>
              <a:rPr lang="en-US" sz="800" dirty="0"/>
              <a:t>Po	Poor - Ben Franklin Stove       </a:t>
            </a:r>
          </a:p>
          <a:p>
            <a:pPr lvl="1"/>
            <a:r>
              <a:rPr lang="en-US" sz="800" dirty="0"/>
              <a:t>NA	No Fireplace</a:t>
            </a:r>
            <a:r>
              <a:rPr lang="en-US" sz="400" dirty="0" smtClean="0"/>
              <a:t>		</a:t>
            </a:r>
          </a:p>
          <a:p>
            <a:r>
              <a:rPr lang="en-US" sz="1100" dirty="0" err="1" smtClean="0"/>
              <a:t>GarageType</a:t>
            </a:r>
            <a:r>
              <a:rPr lang="en-US" sz="1100" dirty="0" smtClean="0"/>
              <a:t>: Garage location</a:t>
            </a:r>
            <a:r>
              <a:rPr lang="en-US" sz="800" dirty="0" smtClean="0"/>
              <a:t>		       </a:t>
            </a:r>
          </a:p>
          <a:p>
            <a:pPr lvl="1"/>
            <a:r>
              <a:rPr lang="en-US" sz="800" dirty="0"/>
              <a:t>2Types	More than one type of garage       </a:t>
            </a:r>
          </a:p>
          <a:p>
            <a:pPr lvl="1"/>
            <a:r>
              <a:rPr lang="en-US" sz="800" dirty="0" err="1"/>
              <a:t>Attchd</a:t>
            </a:r>
            <a:r>
              <a:rPr lang="en-US" sz="800" dirty="0"/>
              <a:t>	Attached to home       </a:t>
            </a:r>
          </a:p>
          <a:p>
            <a:pPr lvl="1"/>
            <a:r>
              <a:rPr lang="en-US" sz="800" dirty="0" err="1"/>
              <a:t>Basment</a:t>
            </a:r>
            <a:r>
              <a:rPr lang="en-US" sz="800" dirty="0"/>
              <a:t>	Basement Garage       </a:t>
            </a:r>
          </a:p>
          <a:p>
            <a:pPr lvl="1"/>
            <a:r>
              <a:rPr lang="en-US" sz="800" dirty="0" err="1"/>
              <a:t>BuiltIn</a:t>
            </a:r>
            <a:r>
              <a:rPr lang="en-US" sz="800" dirty="0"/>
              <a:t>	Built-In (Garage part of house - typically has room above garage)       </a:t>
            </a:r>
          </a:p>
          <a:p>
            <a:pPr lvl="1"/>
            <a:r>
              <a:rPr lang="en-US" sz="800" dirty="0" err="1"/>
              <a:t>CarPort</a:t>
            </a:r>
            <a:r>
              <a:rPr lang="en-US" sz="800" dirty="0"/>
              <a:t>	Car Port       </a:t>
            </a:r>
          </a:p>
          <a:p>
            <a:pPr lvl="1"/>
            <a:r>
              <a:rPr lang="en-US" sz="800" dirty="0" err="1"/>
              <a:t>Detchd</a:t>
            </a:r>
            <a:r>
              <a:rPr lang="en-US" sz="800" dirty="0"/>
              <a:t>	Detached from home       </a:t>
            </a:r>
          </a:p>
          <a:p>
            <a:pPr lvl="1"/>
            <a:r>
              <a:rPr lang="en-US" sz="800" dirty="0"/>
              <a:t>NA	No Garage		</a:t>
            </a:r>
          </a:p>
          <a:p>
            <a:r>
              <a:rPr lang="en-US" sz="1200" dirty="0" err="1"/>
              <a:t>GarageYrBlt</a:t>
            </a:r>
            <a:r>
              <a:rPr lang="en-US" sz="1200" dirty="0"/>
              <a:t>: Year garage </a:t>
            </a:r>
            <a:r>
              <a:rPr lang="en-US" sz="1500" dirty="0" smtClean="0"/>
              <a:t>was built		</a:t>
            </a:r>
          </a:p>
          <a:p>
            <a:r>
              <a:rPr lang="en-US" sz="1100" dirty="0" err="1" smtClean="0"/>
              <a:t>GarageFinish</a:t>
            </a:r>
            <a:r>
              <a:rPr lang="en-US" sz="1100" dirty="0" smtClean="0"/>
              <a:t>: Interior finish of the garage       </a:t>
            </a:r>
          </a:p>
          <a:p>
            <a:pPr lvl="1"/>
            <a:r>
              <a:rPr lang="en-US" sz="800" dirty="0"/>
              <a:t>Fin	Finished       </a:t>
            </a:r>
          </a:p>
          <a:p>
            <a:pPr lvl="1"/>
            <a:r>
              <a:rPr lang="en-US" sz="800" dirty="0" err="1"/>
              <a:t>RFn</a:t>
            </a:r>
            <a:r>
              <a:rPr lang="en-US" sz="800" dirty="0"/>
              <a:t>	Rough Finished	       </a:t>
            </a:r>
          </a:p>
          <a:p>
            <a:pPr lvl="1"/>
            <a:r>
              <a:rPr lang="en-US" sz="800" dirty="0" err="1"/>
              <a:t>Unf</a:t>
            </a:r>
            <a:r>
              <a:rPr lang="en-US" sz="800" dirty="0"/>
              <a:t>	Unfinished       </a:t>
            </a:r>
          </a:p>
          <a:p>
            <a:pPr lvl="1"/>
            <a:r>
              <a:rPr lang="en-US" sz="800" dirty="0"/>
              <a:t>NA	No Garage</a:t>
            </a:r>
            <a:r>
              <a:rPr lang="en-US" sz="400" dirty="0" smtClean="0"/>
              <a:t>		</a:t>
            </a:r>
          </a:p>
          <a:p>
            <a:r>
              <a:rPr lang="en-US" sz="1100" dirty="0" err="1" smtClean="0"/>
              <a:t>GarageCars</a:t>
            </a:r>
            <a:r>
              <a:rPr lang="en-US" sz="1100" dirty="0" smtClean="0"/>
              <a:t>: Size of garage in car capacity</a:t>
            </a:r>
          </a:p>
          <a:p>
            <a:r>
              <a:rPr lang="en-US" sz="1100" dirty="0" err="1" smtClean="0"/>
              <a:t>GarageArea</a:t>
            </a:r>
            <a:r>
              <a:rPr lang="en-US" sz="1100" dirty="0" smtClean="0"/>
              <a:t>: Size of garage in square feet</a:t>
            </a:r>
          </a:p>
          <a:p>
            <a:r>
              <a:rPr lang="en-US" sz="1100" dirty="0" err="1" smtClean="0"/>
              <a:t>GarageQual</a:t>
            </a:r>
            <a:r>
              <a:rPr lang="en-US" sz="1100" dirty="0" smtClean="0"/>
              <a:t>: Garage quality       </a:t>
            </a:r>
          </a:p>
          <a:p>
            <a:pPr lvl="1"/>
            <a:r>
              <a:rPr lang="en-US" sz="800" dirty="0"/>
              <a:t>Ex	Excellent       </a:t>
            </a:r>
          </a:p>
          <a:p>
            <a:pPr lvl="1"/>
            <a:r>
              <a:rPr lang="en-US" sz="800" dirty="0" err="1"/>
              <a:t>Gd</a:t>
            </a:r>
            <a:r>
              <a:rPr lang="en-US" sz="800" dirty="0"/>
              <a:t>	Good       </a:t>
            </a:r>
          </a:p>
          <a:p>
            <a:pPr lvl="1"/>
            <a:r>
              <a:rPr lang="en-US" sz="800" dirty="0"/>
              <a:t>TA	Typical/Average       </a:t>
            </a:r>
          </a:p>
          <a:p>
            <a:pPr lvl="1"/>
            <a:r>
              <a:rPr lang="en-US" sz="800" dirty="0" err="1"/>
              <a:t>Fa</a:t>
            </a:r>
            <a:r>
              <a:rPr lang="en-US" sz="800" dirty="0"/>
              <a:t>	Fair       </a:t>
            </a:r>
          </a:p>
          <a:p>
            <a:pPr lvl="1"/>
            <a:r>
              <a:rPr lang="en-US" sz="800" dirty="0"/>
              <a:t>Po	Poor       </a:t>
            </a:r>
          </a:p>
          <a:p>
            <a:pPr lvl="1"/>
            <a:r>
              <a:rPr lang="en-US" sz="800" dirty="0"/>
              <a:t>NA	No Garage</a:t>
            </a:r>
            <a:r>
              <a:rPr lang="en-US" sz="400" dirty="0" smtClean="0"/>
              <a:t>		</a:t>
            </a:r>
          </a:p>
          <a:p>
            <a:r>
              <a:rPr lang="en-US" sz="1100" dirty="0" err="1" smtClean="0"/>
              <a:t>GarageCond</a:t>
            </a:r>
            <a:r>
              <a:rPr lang="en-US" sz="1100" dirty="0" smtClean="0"/>
              <a:t>: Garage condition       </a:t>
            </a:r>
          </a:p>
          <a:p>
            <a:pPr lvl="1"/>
            <a:r>
              <a:rPr lang="en-US" sz="800" dirty="0" smtClean="0"/>
              <a:t>Ex	Excellent       </a:t>
            </a:r>
          </a:p>
          <a:p>
            <a:pPr lvl="1"/>
            <a:r>
              <a:rPr lang="en-US" sz="800" dirty="0" err="1" smtClean="0"/>
              <a:t>Gd</a:t>
            </a:r>
            <a:r>
              <a:rPr lang="en-US" sz="800" dirty="0" smtClean="0"/>
              <a:t>	Good       </a:t>
            </a:r>
          </a:p>
          <a:p>
            <a:pPr lvl="1"/>
            <a:r>
              <a:rPr lang="en-US" sz="800" dirty="0" smtClean="0"/>
              <a:t>TA	Typical/Average       </a:t>
            </a:r>
          </a:p>
          <a:p>
            <a:pPr lvl="1"/>
            <a:r>
              <a:rPr lang="en-US" sz="800" dirty="0" err="1" smtClean="0"/>
              <a:t>Fa</a:t>
            </a:r>
            <a:r>
              <a:rPr lang="en-US" sz="800" dirty="0" smtClean="0"/>
              <a:t>	Fair       </a:t>
            </a:r>
          </a:p>
          <a:p>
            <a:pPr lvl="1"/>
            <a:r>
              <a:rPr lang="en-US" sz="800" dirty="0" smtClean="0"/>
              <a:t>Po	Poor       </a:t>
            </a:r>
          </a:p>
          <a:p>
            <a:pPr lvl="1"/>
            <a:r>
              <a:rPr lang="en-US" sz="800" dirty="0" smtClean="0"/>
              <a:t>NA	No Garage</a:t>
            </a:r>
            <a:r>
              <a:rPr lang="en-US" sz="400" dirty="0" smtClean="0"/>
              <a:t>			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277074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r>
              <a:rPr lang="en-US" sz="1100" dirty="0" err="1" smtClean="0"/>
              <a:t>PavedDrive</a:t>
            </a:r>
            <a:r>
              <a:rPr lang="en-US" sz="1100" dirty="0" smtClean="0"/>
              <a:t>: Paved driveway       </a:t>
            </a:r>
          </a:p>
          <a:p>
            <a:pPr lvl="1"/>
            <a:r>
              <a:rPr lang="en-US" sz="700" dirty="0" smtClean="0"/>
              <a:t>Y	</a:t>
            </a:r>
            <a:r>
              <a:rPr lang="en-US" sz="800" dirty="0" smtClean="0"/>
              <a:t>Paved        </a:t>
            </a:r>
          </a:p>
          <a:p>
            <a:pPr lvl="1"/>
            <a:r>
              <a:rPr lang="en-US" sz="800" dirty="0" smtClean="0"/>
              <a:t>P	Partial Pavement       </a:t>
            </a:r>
          </a:p>
          <a:p>
            <a:pPr lvl="1"/>
            <a:r>
              <a:rPr lang="en-US" sz="800" dirty="0" smtClean="0"/>
              <a:t>N	Dirt/Gravel</a:t>
            </a:r>
            <a:r>
              <a:rPr lang="en-US" sz="700" dirty="0" smtClean="0"/>
              <a:t>		</a:t>
            </a:r>
          </a:p>
          <a:p>
            <a:r>
              <a:rPr lang="en-US" sz="1100" dirty="0" err="1" smtClean="0"/>
              <a:t>WoodDeckSF</a:t>
            </a:r>
            <a:r>
              <a:rPr lang="en-US" sz="1100" dirty="0" smtClean="0"/>
              <a:t>: Wood deck area in square feet</a:t>
            </a:r>
          </a:p>
          <a:p>
            <a:r>
              <a:rPr lang="en-US" sz="1100" dirty="0" err="1" smtClean="0"/>
              <a:t>OpenPorchSF</a:t>
            </a:r>
            <a:r>
              <a:rPr lang="en-US" sz="1100" dirty="0" smtClean="0"/>
              <a:t>: Open porch area in square feet</a:t>
            </a:r>
          </a:p>
          <a:p>
            <a:r>
              <a:rPr lang="en-US" sz="1100" dirty="0" err="1" smtClean="0"/>
              <a:t>EnclosedPorch</a:t>
            </a:r>
            <a:r>
              <a:rPr lang="en-US" sz="1100" dirty="0" smtClean="0"/>
              <a:t>: Enclosed porch area in square feet</a:t>
            </a:r>
          </a:p>
          <a:p>
            <a:r>
              <a:rPr lang="en-US" sz="1100" dirty="0" smtClean="0"/>
              <a:t>3SsnPorch: Three season porch area in square feet</a:t>
            </a:r>
          </a:p>
          <a:p>
            <a:r>
              <a:rPr lang="en-US" sz="1100" dirty="0" err="1" smtClean="0"/>
              <a:t>ScreenPorch</a:t>
            </a:r>
            <a:r>
              <a:rPr lang="en-US" sz="1100" dirty="0" smtClean="0"/>
              <a:t>: Screen porch area in square feet</a:t>
            </a:r>
          </a:p>
          <a:p>
            <a:r>
              <a:rPr lang="en-US" sz="1100" dirty="0" err="1" smtClean="0"/>
              <a:t>PoolArea</a:t>
            </a:r>
            <a:r>
              <a:rPr lang="en-US" sz="1100" dirty="0" smtClean="0"/>
              <a:t>: Pool area in square feet</a:t>
            </a:r>
          </a:p>
          <a:p>
            <a:r>
              <a:rPr lang="en-US" sz="1100" dirty="0" err="1" smtClean="0"/>
              <a:t>PoolQC</a:t>
            </a:r>
            <a:r>
              <a:rPr lang="en-US" sz="1100" dirty="0" smtClean="0"/>
              <a:t>: Pool quality		       </a:t>
            </a:r>
          </a:p>
          <a:p>
            <a:pPr lvl="1"/>
            <a:r>
              <a:rPr lang="en-US" sz="800" dirty="0" smtClean="0"/>
              <a:t>Ex	Excellent       </a:t>
            </a:r>
          </a:p>
          <a:p>
            <a:pPr lvl="1"/>
            <a:r>
              <a:rPr lang="en-US" sz="800" dirty="0" err="1" smtClean="0"/>
              <a:t>Gd</a:t>
            </a:r>
            <a:r>
              <a:rPr lang="en-US" sz="800" dirty="0" smtClean="0"/>
              <a:t>	Good       </a:t>
            </a:r>
          </a:p>
          <a:p>
            <a:pPr lvl="1"/>
            <a:r>
              <a:rPr lang="en-US" sz="800" dirty="0" smtClean="0"/>
              <a:t>TA	Average/Typical       </a:t>
            </a:r>
          </a:p>
          <a:p>
            <a:pPr lvl="1"/>
            <a:r>
              <a:rPr lang="en-US" sz="800" dirty="0" err="1" smtClean="0"/>
              <a:t>Fa</a:t>
            </a:r>
            <a:r>
              <a:rPr lang="en-US" sz="800" dirty="0" smtClean="0"/>
              <a:t>	Fair       </a:t>
            </a:r>
          </a:p>
          <a:p>
            <a:pPr lvl="1"/>
            <a:r>
              <a:rPr lang="en-US" sz="800" dirty="0" smtClean="0"/>
              <a:t>NA	No Pool</a:t>
            </a:r>
            <a:r>
              <a:rPr lang="en-US" sz="700" dirty="0" smtClean="0"/>
              <a:t>		</a:t>
            </a:r>
          </a:p>
          <a:p>
            <a:r>
              <a:rPr lang="en-US" sz="1100" dirty="0" smtClean="0"/>
              <a:t>Fence: Fence quality		       </a:t>
            </a:r>
          </a:p>
          <a:p>
            <a:pPr lvl="1"/>
            <a:r>
              <a:rPr lang="en-US" sz="800" dirty="0" err="1" smtClean="0"/>
              <a:t>GdPrv</a:t>
            </a:r>
            <a:r>
              <a:rPr lang="en-US" sz="800" dirty="0" smtClean="0"/>
              <a:t>	Good Privacy       </a:t>
            </a:r>
          </a:p>
          <a:p>
            <a:pPr lvl="1"/>
            <a:r>
              <a:rPr lang="en-US" sz="800" dirty="0" err="1" smtClean="0"/>
              <a:t>MnPrv</a:t>
            </a:r>
            <a:r>
              <a:rPr lang="en-US" sz="800" dirty="0" smtClean="0"/>
              <a:t>	Minimum Privacy       </a:t>
            </a:r>
          </a:p>
          <a:p>
            <a:pPr lvl="1"/>
            <a:r>
              <a:rPr lang="en-US" sz="800" dirty="0" err="1" smtClean="0"/>
              <a:t>GdWo</a:t>
            </a:r>
            <a:r>
              <a:rPr lang="en-US" sz="800" dirty="0" smtClean="0"/>
              <a:t>	Good Wood       </a:t>
            </a:r>
          </a:p>
          <a:p>
            <a:pPr lvl="1"/>
            <a:r>
              <a:rPr lang="en-US" sz="800" dirty="0" err="1" smtClean="0"/>
              <a:t>MnWw</a:t>
            </a:r>
            <a:r>
              <a:rPr lang="en-US" sz="800" dirty="0" smtClean="0"/>
              <a:t>	Minimum Wood/Wire       </a:t>
            </a:r>
          </a:p>
          <a:p>
            <a:pPr lvl="1"/>
            <a:r>
              <a:rPr lang="en-US" sz="800" dirty="0" smtClean="0"/>
              <a:t>NA	No Fence	</a:t>
            </a:r>
          </a:p>
          <a:p>
            <a:r>
              <a:rPr lang="en-US" sz="1100" dirty="0" err="1" smtClean="0"/>
              <a:t>MiscFeature</a:t>
            </a:r>
            <a:r>
              <a:rPr lang="en-US" sz="1100" dirty="0" smtClean="0"/>
              <a:t>: Miscellaneous feature not covered in other categories		       </a:t>
            </a:r>
          </a:p>
          <a:p>
            <a:pPr lvl="1"/>
            <a:r>
              <a:rPr lang="en-US" sz="800" dirty="0" err="1"/>
              <a:t>Elev</a:t>
            </a:r>
            <a:r>
              <a:rPr lang="en-US" sz="800" dirty="0"/>
              <a:t>	Elevator       </a:t>
            </a:r>
          </a:p>
          <a:p>
            <a:pPr lvl="1"/>
            <a:r>
              <a:rPr lang="en-US" sz="800" dirty="0"/>
              <a:t>Gar2	2nd Garage (if not described in garage section)       </a:t>
            </a:r>
          </a:p>
          <a:p>
            <a:pPr lvl="1"/>
            <a:r>
              <a:rPr lang="en-US" sz="800" dirty="0" err="1"/>
              <a:t>Othr</a:t>
            </a:r>
            <a:r>
              <a:rPr lang="en-US" sz="800" dirty="0"/>
              <a:t>	Other       </a:t>
            </a:r>
          </a:p>
          <a:p>
            <a:pPr lvl="1"/>
            <a:r>
              <a:rPr lang="en-US" sz="800" dirty="0"/>
              <a:t>Shed	Shed (over 100 SF)       </a:t>
            </a:r>
          </a:p>
          <a:p>
            <a:pPr lvl="1"/>
            <a:r>
              <a:rPr lang="en-US" sz="800" dirty="0" err="1"/>
              <a:t>TenC</a:t>
            </a:r>
            <a:r>
              <a:rPr lang="en-US" sz="800" dirty="0"/>
              <a:t>	Tennis Court       </a:t>
            </a:r>
          </a:p>
          <a:p>
            <a:pPr lvl="1"/>
            <a:r>
              <a:rPr lang="en-US" sz="800" dirty="0"/>
              <a:t>NA	None	</a:t>
            </a:r>
            <a:endParaRPr lang="en-US" sz="800" dirty="0" smtClean="0"/>
          </a:p>
          <a:p>
            <a:r>
              <a:rPr lang="en-US" sz="1100" dirty="0" err="1"/>
              <a:t>MiscVal</a:t>
            </a:r>
            <a:r>
              <a:rPr lang="en-US" sz="1100" dirty="0"/>
              <a:t>: $Value of miscellaneous feature</a:t>
            </a:r>
          </a:p>
          <a:p>
            <a:r>
              <a:rPr lang="en-US" sz="1100" dirty="0" err="1"/>
              <a:t>MoSold</a:t>
            </a:r>
            <a:r>
              <a:rPr lang="en-US" sz="1100" dirty="0"/>
              <a:t>: Month Sold (MM)</a:t>
            </a:r>
          </a:p>
          <a:p>
            <a:r>
              <a:rPr lang="en-US" sz="1100" dirty="0" err="1"/>
              <a:t>YrSold</a:t>
            </a:r>
            <a:r>
              <a:rPr lang="en-US" sz="1100" dirty="0"/>
              <a:t>: Year Sold (YYYY)</a:t>
            </a:r>
            <a:r>
              <a:rPr lang="en-US" sz="800" dirty="0" smtClean="0"/>
              <a:t>				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3023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Problem to solve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Build a easy to use tool that homebuyers can use to search </a:t>
            </a:r>
            <a:r>
              <a:rPr lang="en-US" sz="2400" dirty="0" smtClean="0"/>
              <a:t>houses and predict </a:t>
            </a:r>
            <a:r>
              <a:rPr lang="en-US" sz="2400" dirty="0" smtClean="0"/>
              <a:t>home prices.</a:t>
            </a:r>
            <a:endParaRPr lang="en-US" sz="2400" dirty="0" smtClean="0"/>
          </a:p>
          <a:p>
            <a:r>
              <a:rPr lang="en-US" sz="2400" dirty="0" smtClean="0"/>
              <a:t>Homeowners can use this to get an estimate </a:t>
            </a:r>
            <a:r>
              <a:rPr lang="en-US" sz="2400" dirty="0" smtClean="0"/>
              <a:t>price for their </a:t>
            </a:r>
            <a:r>
              <a:rPr lang="en-US" sz="2400" dirty="0" smtClean="0"/>
              <a:t>house before putting </a:t>
            </a:r>
            <a:r>
              <a:rPr lang="en-US" sz="2400" dirty="0" smtClean="0"/>
              <a:t>the house </a:t>
            </a:r>
            <a:r>
              <a:rPr lang="en-US" sz="2400" dirty="0" smtClean="0"/>
              <a:t>on sale. </a:t>
            </a:r>
          </a:p>
        </p:txBody>
      </p:sp>
    </p:spTree>
    <p:extLst>
      <p:ext uri="{BB962C8B-B14F-4D97-AF65-F5344CB8AC3E}">
        <p14:creationId xmlns:p14="http://schemas.microsoft.com/office/powerpoint/2010/main" val="181596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r>
              <a:rPr lang="en-US" sz="1100" dirty="0" err="1" smtClean="0"/>
              <a:t>SaleType</a:t>
            </a:r>
            <a:r>
              <a:rPr lang="en-US" sz="1100" dirty="0" smtClean="0"/>
              <a:t>: Type of sale</a:t>
            </a:r>
            <a:r>
              <a:rPr lang="en-US" sz="800" dirty="0" smtClean="0"/>
              <a:t>		       </a:t>
            </a:r>
          </a:p>
          <a:p>
            <a:pPr lvl="1"/>
            <a:r>
              <a:rPr lang="en-US" sz="800" dirty="0" smtClean="0"/>
              <a:t>WD 	Warranty Deed - Conventional       </a:t>
            </a:r>
          </a:p>
          <a:p>
            <a:pPr lvl="1"/>
            <a:r>
              <a:rPr lang="en-US" sz="800" dirty="0" smtClean="0"/>
              <a:t>CWD	Warranty Deed - Cash       </a:t>
            </a:r>
          </a:p>
          <a:p>
            <a:pPr lvl="1"/>
            <a:r>
              <a:rPr lang="en-US" sz="800" dirty="0" smtClean="0"/>
              <a:t>VWD	Warranty Deed - VA Loan       </a:t>
            </a:r>
          </a:p>
          <a:p>
            <a:pPr lvl="1"/>
            <a:r>
              <a:rPr lang="en-US" sz="800" dirty="0" smtClean="0"/>
              <a:t>New	Home just constructed and sold      </a:t>
            </a:r>
          </a:p>
          <a:p>
            <a:pPr lvl="1"/>
            <a:r>
              <a:rPr lang="en-US" sz="800" dirty="0" smtClean="0"/>
              <a:t>COD	Court Officer Deed/Estate       </a:t>
            </a:r>
          </a:p>
          <a:p>
            <a:pPr lvl="1"/>
            <a:r>
              <a:rPr lang="en-US" sz="800" dirty="0" smtClean="0"/>
              <a:t>Con	Contract 15% Down payment regular terms       </a:t>
            </a:r>
          </a:p>
          <a:p>
            <a:pPr lvl="1"/>
            <a:r>
              <a:rPr lang="en-US" sz="800" dirty="0" err="1" smtClean="0"/>
              <a:t>ConLw</a:t>
            </a:r>
            <a:r>
              <a:rPr lang="en-US" sz="800" dirty="0" smtClean="0"/>
              <a:t>	Contract Low Down payment and low interest       </a:t>
            </a:r>
          </a:p>
          <a:p>
            <a:pPr lvl="1"/>
            <a:r>
              <a:rPr lang="en-US" sz="800" dirty="0" err="1" smtClean="0"/>
              <a:t>ConLI</a:t>
            </a:r>
            <a:r>
              <a:rPr lang="en-US" sz="800" dirty="0" smtClean="0"/>
              <a:t>	Contract Low Interest       </a:t>
            </a:r>
          </a:p>
          <a:p>
            <a:pPr lvl="1"/>
            <a:r>
              <a:rPr lang="en-US" sz="800" dirty="0" err="1" smtClean="0"/>
              <a:t>ConLD</a:t>
            </a:r>
            <a:r>
              <a:rPr lang="en-US" sz="800" dirty="0" smtClean="0"/>
              <a:t>	Contract Low Down       </a:t>
            </a:r>
          </a:p>
          <a:p>
            <a:pPr lvl="1"/>
            <a:r>
              <a:rPr lang="en-US" sz="800" dirty="0" err="1" smtClean="0"/>
              <a:t>Oth</a:t>
            </a:r>
            <a:r>
              <a:rPr lang="en-US" sz="800" dirty="0" smtClean="0"/>
              <a:t>	Other		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1100" dirty="0" err="1"/>
              <a:t>SaleCondition</a:t>
            </a:r>
            <a:r>
              <a:rPr lang="en-US" sz="1100" dirty="0"/>
              <a:t>: Condition of sale       </a:t>
            </a:r>
          </a:p>
          <a:p>
            <a:pPr lvl="1"/>
            <a:r>
              <a:rPr lang="en-US" sz="800" dirty="0"/>
              <a:t>Normal	Normal Sale       </a:t>
            </a:r>
          </a:p>
          <a:p>
            <a:pPr lvl="1"/>
            <a:r>
              <a:rPr lang="en-US" sz="800" dirty="0" err="1"/>
              <a:t>Abnorml</a:t>
            </a:r>
            <a:r>
              <a:rPr lang="en-US" sz="800" dirty="0"/>
              <a:t>	Abnormal Sale -  trade, foreclosure, short sale       </a:t>
            </a:r>
          </a:p>
          <a:p>
            <a:pPr lvl="1"/>
            <a:r>
              <a:rPr lang="en-US" sz="800" dirty="0" err="1"/>
              <a:t>AdjLand</a:t>
            </a:r>
            <a:r>
              <a:rPr lang="en-US" sz="800" dirty="0"/>
              <a:t>	Adjoining Land Purchase       </a:t>
            </a:r>
          </a:p>
          <a:p>
            <a:pPr lvl="1"/>
            <a:r>
              <a:rPr lang="en-US" sz="800" dirty="0" err="1"/>
              <a:t>Alloca</a:t>
            </a:r>
            <a:r>
              <a:rPr lang="en-US" sz="800" dirty="0"/>
              <a:t>	Allocation - two linked properties with separate deeds, typically condo with a garage unit	       </a:t>
            </a:r>
          </a:p>
          <a:p>
            <a:pPr lvl="1"/>
            <a:r>
              <a:rPr lang="en-US" sz="800" dirty="0"/>
              <a:t>Family	Sale between family members       </a:t>
            </a:r>
          </a:p>
          <a:p>
            <a:pPr lvl="1"/>
            <a:r>
              <a:rPr lang="en-US" sz="800" dirty="0"/>
              <a:t>Partial	Home was not completed when last assessed (associated with New Homes)</a:t>
            </a:r>
            <a:r>
              <a:rPr lang="en-US" sz="400" dirty="0" smtClean="0"/>
              <a:t>			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266262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Exploration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endParaRPr lang="en-US" sz="1800" b="1" dirty="0" smtClean="0"/>
          </a:p>
          <a:p>
            <a:r>
              <a:rPr lang="en-US" sz="1800" b="1" dirty="0" smtClean="0"/>
              <a:t>Sales Price</a:t>
            </a:r>
          </a:p>
          <a:p>
            <a:endParaRPr lang="en-US" sz="11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29432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09800"/>
            <a:ext cx="478155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98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Exploration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r>
              <a:rPr lang="en-US" sz="1000" b="1" dirty="0" smtClean="0"/>
              <a:t>Sales Price </a:t>
            </a:r>
            <a:r>
              <a:rPr lang="en-US" sz="1000" b="1" dirty="0" err="1" smtClean="0"/>
              <a:t>vs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GrLiv</a:t>
            </a:r>
            <a:r>
              <a:rPr lang="en-US" sz="1000" b="1" dirty="0" smtClean="0"/>
              <a:t> Area</a:t>
            </a:r>
          </a:p>
          <a:p>
            <a:endParaRPr lang="en-US" sz="11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914400"/>
            <a:ext cx="389763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914401"/>
            <a:ext cx="3962400" cy="251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0" y="685800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Sales Price </a:t>
            </a:r>
            <a:r>
              <a:rPr lang="en-US" sz="1000" b="1" dirty="0" err="1" smtClean="0"/>
              <a:t>vs</a:t>
            </a:r>
            <a:r>
              <a:rPr lang="en-US" sz="1000" b="1" dirty="0" smtClean="0"/>
              <a:t> Total Basement SF</a:t>
            </a:r>
            <a:endParaRPr lang="en-US" sz="10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1" y="4267200"/>
            <a:ext cx="3532909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14400" y="3810000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Sales Price </a:t>
            </a:r>
            <a:r>
              <a:rPr lang="en-US" sz="1000" b="1" dirty="0" err="1" smtClean="0"/>
              <a:t>vs</a:t>
            </a:r>
            <a:r>
              <a:rPr lang="en-US" sz="1000" b="1" dirty="0" smtClean="0"/>
              <a:t> Year Built</a:t>
            </a:r>
            <a:endParaRPr 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3801305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Sales Price </a:t>
            </a:r>
            <a:r>
              <a:rPr lang="en-US" sz="1000" b="1" dirty="0" err="1" smtClean="0"/>
              <a:t>vs</a:t>
            </a:r>
            <a:r>
              <a:rPr lang="en-US" sz="1000" b="1" dirty="0" smtClean="0"/>
              <a:t> Year </a:t>
            </a:r>
            <a:r>
              <a:rPr lang="en-US" sz="1000" b="1" dirty="0" err="1" smtClean="0"/>
              <a:t>Remod</a:t>
            </a:r>
            <a:r>
              <a:rPr lang="en-US" sz="1000" b="1" dirty="0" smtClean="0"/>
              <a:t> Add</a:t>
            </a:r>
            <a:endParaRPr lang="en-US" sz="1000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064002"/>
            <a:ext cx="3581400" cy="2385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12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Exploration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r>
              <a:rPr lang="en-US" sz="1000" b="1" dirty="0" smtClean="0"/>
              <a:t>Sales Price </a:t>
            </a:r>
            <a:r>
              <a:rPr lang="en-US" sz="1000" b="1" dirty="0" err="1" smtClean="0"/>
              <a:t>vs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MasVnrArea</a:t>
            </a:r>
            <a:endParaRPr lang="en-US" sz="1000" b="1" dirty="0" smtClean="0"/>
          </a:p>
          <a:p>
            <a:endParaRPr lang="en-US" sz="11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181600" y="685800"/>
            <a:ext cx="281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Sales Price </a:t>
            </a:r>
            <a:r>
              <a:rPr lang="en-US" sz="1000" b="1" dirty="0" err="1" smtClean="0"/>
              <a:t>vs</a:t>
            </a:r>
            <a:r>
              <a:rPr lang="en-US" sz="1000" b="1" dirty="0" smtClean="0"/>
              <a:t> Basement </a:t>
            </a:r>
            <a:r>
              <a:rPr lang="en-US" sz="1000" b="1" dirty="0" err="1" smtClean="0"/>
              <a:t>FinishedSF</a:t>
            </a:r>
            <a:endParaRPr 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4047526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Sales Price </a:t>
            </a:r>
            <a:r>
              <a:rPr lang="en-US" sz="1000" b="1" dirty="0" err="1" smtClean="0"/>
              <a:t>vs</a:t>
            </a:r>
            <a:r>
              <a:rPr lang="en-US" sz="1000" b="1" dirty="0" smtClean="0"/>
              <a:t> Garage Area</a:t>
            </a:r>
            <a:endParaRPr 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3801305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Sales Price </a:t>
            </a:r>
            <a:r>
              <a:rPr lang="en-US" sz="1000" b="1" dirty="0" err="1" smtClean="0"/>
              <a:t>vs</a:t>
            </a:r>
            <a:r>
              <a:rPr lang="en-US" sz="1000" b="1" dirty="0" smtClean="0"/>
              <a:t> Lot Frontage</a:t>
            </a:r>
            <a:endParaRPr lang="en-US" sz="1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366585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56735"/>
            <a:ext cx="3700462" cy="242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7" y="4419600"/>
            <a:ext cx="3356928" cy="199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4018526"/>
            <a:ext cx="3576637" cy="240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6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Exploration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r>
              <a:rPr lang="en-US" sz="1100" dirty="0" smtClean="0"/>
              <a:t>Sale Price </a:t>
            </a:r>
            <a:r>
              <a:rPr lang="en-US" sz="1100" dirty="0" err="1" smtClean="0"/>
              <a:t>vs</a:t>
            </a:r>
            <a:r>
              <a:rPr lang="en-US" sz="1100" dirty="0" smtClean="0"/>
              <a:t> Year Built</a:t>
            </a:r>
          </a:p>
          <a:p>
            <a:endParaRPr lang="en-US" sz="11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1"/>
            <a:ext cx="8763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06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Train Data: Missing Values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r>
              <a:rPr lang="en-US" sz="1600" dirty="0"/>
              <a:t>Train Data will NA values</a:t>
            </a:r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 smtClean="0"/>
          </a:p>
          <a:p>
            <a:pPr marL="400050"/>
            <a:r>
              <a:rPr lang="en-US" sz="1600" dirty="0" smtClean="0"/>
              <a:t>In </a:t>
            </a:r>
            <a:r>
              <a:rPr lang="en-US" sz="1600" dirty="0" err="1"/>
              <a:t>PoolQA</a:t>
            </a:r>
            <a:r>
              <a:rPr lang="en-US" sz="1600" dirty="0"/>
              <a:t> (pool quality), </a:t>
            </a:r>
            <a:r>
              <a:rPr lang="en-US" sz="1600" dirty="0" smtClean="0"/>
              <a:t>NA is </a:t>
            </a:r>
            <a:r>
              <a:rPr lang="en-US" sz="1600" dirty="0"/>
              <a:t>No pool</a:t>
            </a:r>
            <a:r>
              <a:rPr lang="en-US" sz="1600" dirty="0" smtClean="0"/>
              <a:t>.</a:t>
            </a:r>
          </a:p>
          <a:p>
            <a:pPr marL="400050"/>
            <a:r>
              <a:rPr lang="en-US" sz="1600" dirty="0" smtClean="0"/>
              <a:t>Alley: </a:t>
            </a:r>
            <a:r>
              <a:rPr lang="en-US" sz="1600" dirty="0"/>
              <a:t>NA </a:t>
            </a:r>
            <a:r>
              <a:rPr lang="en-US" sz="1600" dirty="0" smtClean="0"/>
              <a:t>is </a:t>
            </a:r>
            <a:r>
              <a:rPr lang="en-US" sz="1600" dirty="0"/>
              <a:t>No alley </a:t>
            </a:r>
            <a:r>
              <a:rPr lang="en-US" sz="1600" dirty="0" smtClean="0"/>
              <a:t>access.</a:t>
            </a:r>
          </a:p>
          <a:p>
            <a:pPr marL="400050"/>
            <a:r>
              <a:rPr lang="en-US" sz="1600" dirty="0" smtClean="0"/>
              <a:t>Fence: </a:t>
            </a:r>
            <a:r>
              <a:rPr lang="en-US" sz="1600" dirty="0"/>
              <a:t>NA is No fence.</a:t>
            </a:r>
          </a:p>
          <a:p>
            <a:pPr marL="400050"/>
            <a:r>
              <a:rPr lang="en-US" sz="1600" dirty="0" err="1" smtClean="0"/>
              <a:t>FireplaceQu</a:t>
            </a:r>
            <a:r>
              <a:rPr lang="en-US" sz="1600" dirty="0" smtClean="0"/>
              <a:t>: </a:t>
            </a:r>
            <a:r>
              <a:rPr lang="en-US" sz="1600" dirty="0"/>
              <a:t>NA is no fireplace</a:t>
            </a:r>
          </a:p>
          <a:p>
            <a:pPr lvl="1"/>
            <a:endParaRPr lang="en-US" sz="700" dirty="0"/>
          </a:p>
          <a:p>
            <a:endParaRPr lang="en-US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066800"/>
            <a:ext cx="45624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03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Test Data: Missing Values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Autofit/>
          </a:bodyPr>
          <a:lstStyle/>
          <a:p>
            <a:r>
              <a:rPr lang="en-US" sz="1600" dirty="0" smtClean="0"/>
              <a:t>Test Data </a:t>
            </a:r>
            <a:r>
              <a:rPr lang="en-US" sz="1600" dirty="0"/>
              <a:t>will NA values</a:t>
            </a:r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 smtClean="0"/>
          </a:p>
          <a:p>
            <a:pPr lvl="1"/>
            <a:endParaRPr lang="en-US" sz="700" dirty="0"/>
          </a:p>
          <a:p>
            <a:endParaRPr lang="en-US" sz="1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066800"/>
            <a:ext cx="45339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2438400" cy="5083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16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Missing Values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r>
              <a:rPr lang="en-US" sz="1800" dirty="0" smtClean="0"/>
              <a:t>Following features are removed due to missing values: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err="1" smtClean="0"/>
              <a:t>LotFrontage</a:t>
            </a:r>
            <a:r>
              <a:rPr lang="en-US" sz="1600" dirty="0" smtClean="0"/>
              <a:t>: </a:t>
            </a:r>
            <a:r>
              <a:rPr lang="en-US" sz="1600" dirty="0"/>
              <a:t>	17% of missing values.</a:t>
            </a:r>
          </a:p>
          <a:p>
            <a:pPr lvl="1"/>
            <a:r>
              <a:rPr lang="en-US" sz="1600" dirty="0" err="1"/>
              <a:t>MasVnrType</a:t>
            </a:r>
            <a:endParaRPr lang="en-US" sz="1600" dirty="0"/>
          </a:p>
          <a:p>
            <a:pPr lvl="1"/>
            <a:r>
              <a:rPr lang="en-US" sz="1600" dirty="0" err="1"/>
              <a:t>MasVnrArea</a:t>
            </a:r>
            <a:endParaRPr lang="en-US" sz="1600" dirty="0"/>
          </a:p>
          <a:p>
            <a:pPr lvl="1"/>
            <a:r>
              <a:rPr lang="en-US" sz="1600" dirty="0" err="1" smtClean="0"/>
              <a:t>GarageYrBlt</a:t>
            </a:r>
            <a:endParaRPr lang="en-US" sz="1600" dirty="0" smtClean="0"/>
          </a:p>
          <a:p>
            <a:pPr lvl="1"/>
            <a:r>
              <a:rPr lang="en-US" sz="1600" dirty="0" smtClean="0"/>
              <a:t>Id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r>
              <a:rPr lang="en-US" sz="2000" dirty="0" smtClean="0"/>
              <a:t>Remove any row of NULL values that may be in dataset.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endParaRPr lang="en-US" sz="1100" dirty="0" smtClean="0"/>
          </a:p>
          <a:p>
            <a:endParaRPr lang="en-US" sz="1100" dirty="0"/>
          </a:p>
          <a:p>
            <a:pPr lvl="1"/>
            <a:endParaRPr lang="en-US" sz="700" dirty="0" smtClean="0"/>
          </a:p>
        </p:txBody>
      </p:sp>
    </p:spTree>
    <p:extLst>
      <p:ext uri="{BB962C8B-B14F-4D97-AF65-F5344CB8AC3E}">
        <p14:creationId xmlns:p14="http://schemas.microsoft.com/office/powerpoint/2010/main" val="310995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Categorical Data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000" b="1" dirty="0" smtClean="0"/>
          </a:p>
          <a:p>
            <a:r>
              <a:rPr lang="en-US" sz="1800" dirty="0" smtClean="0"/>
              <a:t>Convert text data to numerical by using One hot encoder from </a:t>
            </a:r>
            <a:r>
              <a:rPr lang="en-US" sz="1800" dirty="0" err="1" smtClean="0"/>
              <a:t>Sklearn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It converts categorical values into binary.</a:t>
            </a:r>
          </a:p>
          <a:p>
            <a:r>
              <a:rPr lang="en-US" sz="1800" dirty="0" smtClean="0"/>
              <a:t>Train Dataset</a:t>
            </a:r>
          </a:p>
          <a:p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OLD Column</a:t>
            </a:r>
            <a:r>
              <a:rPr lang="en-US" sz="1800" b="1" dirty="0"/>
              <a:t>			 </a:t>
            </a:r>
            <a:r>
              <a:rPr lang="en-US" sz="1800" b="1" dirty="0" smtClean="0"/>
              <a:t>	New Columns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43814"/>
              </p:ext>
            </p:extLst>
          </p:nvPr>
        </p:nvGraphicFramePr>
        <p:xfrm>
          <a:off x="762000" y="2514600"/>
          <a:ext cx="1447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Grvl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2743200" y="3048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82778"/>
              </p:ext>
            </p:extLst>
          </p:nvPr>
        </p:nvGraphicFramePr>
        <p:xfrm>
          <a:off x="3886200" y="2514600"/>
          <a:ext cx="3810000" cy="1517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3793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Alley_Grvl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Alley_Pave</a:t>
                      </a:r>
                      <a:endParaRPr lang="en-US" dirty="0"/>
                    </a:p>
                  </a:txBody>
                  <a:tcPr/>
                </a:tc>
              </a:tr>
              <a:tr h="37934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934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934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73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Categorical Data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000" b="1" dirty="0" smtClean="0"/>
          </a:p>
          <a:p>
            <a:r>
              <a:rPr lang="en-US" sz="1800" dirty="0"/>
              <a:t>Convert text data to numerical by using One hot </a:t>
            </a:r>
            <a:r>
              <a:rPr lang="en-US" sz="1800" dirty="0" smtClean="0"/>
              <a:t>encoder </a:t>
            </a:r>
            <a:r>
              <a:rPr lang="en-US" sz="1800" dirty="0"/>
              <a:t>from </a:t>
            </a:r>
            <a:r>
              <a:rPr lang="en-US" sz="1800" dirty="0" err="1"/>
              <a:t>Sklearn</a:t>
            </a:r>
            <a:r>
              <a:rPr lang="en-US" sz="1800" dirty="0"/>
              <a:t>.</a:t>
            </a:r>
            <a:endParaRPr lang="en-US" sz="1800" dirty="0" smtClean="0"/>
          </a:p>
          <a:p>
            <a:r>
              <a:rPr lang="en-US" sz="1800" dirty="0" smtClean="0"/>
              <a:t>Test Dataset may not have all the data values as train dataset so after One hot encoder transformation, test dataset will not have same number of columns as train dataset.</a:t>
            </a:r>
          </a:p>
          <a:p>
            <a:r>
              <a:rPr lang="en-US" sz="1800" dirty="0" smtClean="0"/>
              <a:t>To avoid this issue, we will have column names of train data set in test and if data is not available in test will be given zero value.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err="1" smtClean="0"/>
              <a:t>one_hot_encoded_training_predictors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pd.get_dummies</a:t>
            </a:r>
            <a:r>
              <a:rPr lang="en-US" sz="1200" dirty="0"/>
              <a:t>(</a:t>
            </a:r>
            <a:r>
              <a:rPr lang="en-US" sz="1200" dirty="0" err="1"/>
              <a:t>df_train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 err="1" smtClean="0"/>
              <a:t>one_hot_encoded_test_predictors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pd.get_dummies</a:t>
            </a:r>
            <a:r>
              <a:rPr lang="en-US" sz="1200" dirty="0"/>
              <a:t>(</a:t>
            </a:r>
            <a:r>
              <a:rPr lang="en-US" sz="1200" dirty="0" err="1"/>
              <a:t>df_test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 err="1" smtClean="0"/>
              <a:t>final_train</a:t>
            </a:r>
            <a:r>
              <a:rPr lang="en-US" sz="1200" dirty="0"/>
              <a:t>, </a:t>
            </a:r>
            <a:r>
              <a:rPr lang="en-US" sz="1200" dirty="0" err="1"/>
              <a:t>final_test</a:t>
            </a:r>
            <a:r>
              <a:rPr lang="en-US" sz="1200" dirty="0"/>
              <a:t> = </a:t>
            </a:r>
            <a:r>
              <a:rPr lang="en-US" sz="1200" dirty="0" err="1"/>
              <a:t>one_hot_encoded_training_predictors.align</a:t>
            </a:r>
            <a:r>
              <a:rPr lang="en-US" sz="1200" dirty="0"/>
              <a:t>(</a:t>
            </a:r>
            <a:r>
              <a:rPr lang="en-US" sz="1200" dirty="0" err="1"/>
              <a:t>one_hot_encoded_test_predictors</a:t>
            </a:r>
            <a:r>
              <a:rPr lang="en-US" sz="1200" dirty="0"/>
              <a:t>, join='left',   axis=1)</a:t>
            </a:r>
            <a:r>
              <a:rPr lang="en-US" sz="1200" dirty="0" smtClean="0"/>
              <a:t> </a:t>
            </a:r>
          </a:p>
          <a:p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/>
              <a:t>		 </a:t>
            </a:r>
            <a:r>
              <a:rPr lang="en-US" sz="1800" b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5957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Introduction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Home buyers need a tool that can easily </a:t>
            </a:r>
            <a:r>
              <a:rPr lang="en-US" sz="2400" dirty="0" smtClean="0"/>
              <a:t>narrow </a:t>
            </a:r>
            <a:r>
              <a:rPr lang="en-US" sz="2400" dirty="0" smtClean="0"/>
              <a:t>down their search selection for the house based on their </a:t>
            </a:r>
            <a:r>
              <a:rPr lang="en-US" sz="2400" b="1" dirty="0" smtClean="0"/>
              <a:t>budget</a:t>
            </a:r>
            <a:r>
              <a:rPr lang="en-US" sz="2400" dirty="0" smtClean="0"/>
              <a:t>, requirements </a:t>
            </a:r>
            <a:r>
              <a:rPr lang="en-US" sz="2400" dirty="0" smtClean="0"/>
              <a:t>and </a:t>
            </a:r>
            <a:r>
              <a:rPr lang="en-US" sz="2400" b="1" dirty="0" smtClean="0"/>
              <a:t>location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Predict/forecast home prices so home buyers can have an estimate and make an informed decision at the time of home purchase.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Home owners can use this tool to estimate the market value of their house.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83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Correlation Matrix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7" y="1138237"/>
            <a:ext cx="576262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8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Feature Selection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endParaRPr lang="en-US" sz="1100" dirty="0"/>
          </a:p>
          <a:p>
            <a:r>
              <a:rPr lang="en-US" sz="1800" dirty="0" smtClean="0"/>
              <a:t>Run data through </a:t>
            </a:r>
            <a:r>
              <a:rPr lang="en-US" sz="1800" dirty="0" err="1" smtClean="0"/>
              <a:t>sklearn</a:t>
            </a:r>
            <a:r>
              <a:rPr lang="en-US" sz="1800" dirty="0" smtClean="0"/>
              <a:t> cross validation </a:t>
            </a:r>
            <a:r>
              <a:rPr lang="en-US" sz="1800" i="1" dirty="0" err="1" smtClean="0"/>
              <a:t>cross_val_score</a:t>
            </a:r>
            <a:r>
              <a:rPr lang="en-US" sz="1800" i="1" dirty="0" smtClean="0"/>
              <a:t> function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Data is split into k folds and (k-1) folds are used to train the data and one fold is to test.  Repeat this process number of times and take the average of the target values.</a:t>
            </a:r>
          </a:p>
          <a:p>
            <a:r>
              <a:rPr lang="en-US" sz="1800" dirty="0" smtClean="0"/>
              <a:t>This process works in avoiding </a:t>
            </a:r>
            <a:r>
              <a:rPr lang="en-US" sz="1800" b="1" dirty="0" smtClean="0"/>
              <a:t>overfitting</a:t>
            </a:r>
            <a:r>
              <a:rPr lang="en-US" sz="1800" dirty="0" smtClean="0"/>
              <a:t>. </a:t>
            </a:r>
          </a:p>
          <a:p>
            <a:endParaRPr lang="en-US" sz="1800" dirty="0"/>
          </a:p>
          <a:p>
            <a:pPr marL="457200" lvl="1" indent="0">
              <a:buNone/>
            </a:pPr>
            <a:endParaRPr lang="en-US" sz="700" dirty="0" smtClean="0"/>
          </a:p>
        </p:txBody>
      </p:sp>
    </p:spTree>
    <p:extLst>
      <p:ext uri="{BB962C8B-B14F-4D97-AF65-F5344CB8AC3E}">
        <p14:creationId xmlns:p14="http://schemas.microsoft.com/office/powerpoint/2010/main" val="280096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Linear Regression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endParaRPr lang="en-US" sz="1100" dirty="0"/>
          </a:p>
          <a:p>
            <a:r>
              <a:rPr lang="en-US" sz="1800" dirty="0" smtClean="0"/>
              <a:t>Linear regression model is build on the processed train data.</a:t>
            </a:r>
          </a:p>
          <a:p>
            <a:r>
              <a:rPr lang="en-US" sz="1800" dirty="0" smtClean="0"/>
              <a:t>Cross validation </a:t>
            </a:r>
            <a:r>
              <a:rPr lang="en-US" sz="1800" dirty="0" err="1" smtClean="0"/>
              <a:t>cross_val_score</a:t>
            </a:r>
            <a:r>
              <a:rPr lang="en-US" sz="1800" dirty="0" smtClean="0"/>
              <a:t> function is used five times.</a:t>
            </a:r>
          </a:p>
          <a:p>
            <a:pPr marL="0" indent="0">
              <a:buNone/>
            </a:pPr>
            <a:r>
              <a:rPr lang="en-US" sz="1600" i="1" dirty="0" err="1"/>
              <a:t>cross_validation.cross_val_score</a:t>
            </a:r>
            <a:r>
              <a:rPr lang="en-US" sz="1600" i="1" dirty="0"/>
              <a:t>(</a:t>
            </a:r>
            <a:r>
              <a:rPr lang="en-US" sz="1600" i="1" dirty="0" err="1"/>
              <a:t>model_name,X,y,cv</a:t>
            </a:r>
            <a:r>
              <a:rPr lang="en-US" sz="1600" i="1" dirty="0"/>
              <a:t>=5, scoring='</a:t>
            </a:r>
            <a:r>
              <a:rPr lang="en-US" sz="1600" i="1" dirty="0" err="1"/>
              <a:t>mean_squared_error</a:t>
            </a:r>
            <a:r>
              <a:rPr lang="en-US" sz="1600" i="1" dirty="0"/>
              <a:t>') </a:t>
            </a:r>
            <a:endParaRPr lang="en-US" sz="1600" dirty="0"/>
          </a:p>
          <a:p>
            <a:endParaRPr lang="en-US" sz="1800" dirty="0" smtClean="0"/>
          </a:p>
          <a:p>
            <a:r>
              <a:rPr lang="en-US" sz="1800" i="1" dirty="0"/>
              <a:t>Root mean square of Linear regression is </a:t>
            </a:r>
            <a:r>
              <a:rPr lang="en-US" sz="1800" dirty="0"/>
              <a:t>0.164</a:t>
            </a:r>
          </a:p>
          <a:p>
            <a:endParaRPr lang="en-US" sz="700" dirty="0" smtClean="0"/>
          </a:p>
        </p:txBody>
      </p:sp>
    </p:spTree>
    <p:extLst>
      <p:ext uri="{BB962C8B-B14F-4D97-AF65-F5344CB8AC3E}">
        <p14:creationId xmlns:p14="http://schemas.microsoft.com/office/powerpoint/2010/main" val="15091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Random Forest Regression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endParaRPr lang="en-US" sz="1100" dirty="0"/>
          </a:p>
          <a:p>
            <a:r>
              <a:rPr lang="en-US" sz="1800" dirty="0"/>
              <a:t>Random forest is an estimator that fits classifying decision tree on various samples of data and uses average to improve the predictive accuracy and control overfitting. </a:t>
            </a:r>
            <a:endParaRPr lang="en-US" sz="1800" dirty="0" smtClean="0"/>
          </a:p>
          <a:p>
            <a:r>
              <a:rPr lang="en-US" sz="1800" dirty="0" smtClean="0"/>
              <a:t>Random forest regression model</a:t>
            </a:r>
          </a:p>
          <a:p>
            <a:pPr marL="0" indent="0">
              <a:buNone/>
            </a:pPr>
            <a:r>
              <a:rPr lang="en-US" sz="1400" i="1" dirty="0" err="1"/>
              <a:t>rf</a:t>
            </a:r>
            <a:r>
              <a:rPr lang="en-US" sz="1400" i="1" dirty="0"/>
              <a:t> = </a:t>
            </a:r>
            <a:r>
              <a:rPr lang="en-US" sz="1400" i="1" dirty="0" err="1"/>
              <a:t>RandomForestRegressor</a:t>
            </a:r>
            <a:r>
              <a:rPr lang="en-US" sz="1400" i="1" dirty="0"/>
              <a:t>(</a:t>
            </a:r>
            <a:r>
              <a:rPr lang="en-US" sz="1400" i="1" dirty="0" err="1"/>
              <a:t>n_estimators</a:t>
            </a:r>
            <a:r>
              <a:rPr lang="en-US" sz="1400" i="1" dirty="0"/>
              <a:t> = 1000, </a:t>
            </a:r>
            <a:r>
              <a:rPr lang="en-US" sz="1400" i="1" dirty="0" err="1"/>
              <a:t>random_state</a:t>
            </a:r>
            <a:r>
              <a:rPr lang="en-US" sz="1400" i="1" dirty="0"/>
              <a:t> = </a:t>
            </a:r>
            <a:r>
              <a:rPr lang="en-US" sz="1400" i="1" dirty="0" smtClean="0"/>
              <a:t>42)</a:t>
            </a:r>
            <a:r>
              <a:rPr lang="en-US" sz="1400" i="1" dirty="0" err="1" smtClean="0"/>
              <a:t>rf.fit</a:t>
            </a:r>
            <a:r>
              <a:rPr lang="en-US" sz="1400" i="1" dirty="0" smtClean="0"/>
              <a:t>(</a:t>
            </a:r>
            <a:r>
              <a:rPr lang="en-US" sz="1400" i="1" dirty="0" err="1" smtClean="0"/>
              <a:t>X_train</a:t>
            </a:r>
            <a:r>
              <a:rPr lang="en-US" sz="1400" i="1" dirty="0"/>
              <a:t>, </a:t>
            </a:r>
            <a:r>
              <a:rPr lang="en-US" sz="1400" i="1" dirty="0" err="1"/>
              <a:t>y_train</a:t>
            </a:r>
            <a:r>
              <a:rPr lang="en-US" sz="1400" i="1" dirty="0"/>
              <a:t>)</a:t>
            </a:r>
            <a:endParaRPr lang="en-US" sz="1400" dirty="0"/>
          </a:p>
          <a:p>
            <a:endParaRPr lang="en-US" sz="1800" dirty="0"/>
          </a:p>
          <a:p>
            <a:r>
              <a:rPr lang="en-US" sz="1800" dirty="0"/>
              <a:t>Root mean square error of Random Forest </a:t>
            </a:r>
            <a:r>
              <a:rPr lang="en-US" sz="1800" dirty="0" smtClean="0"/>
              <a:t>Repressor </a:t>
            </a:r>
            <a:r>
              <a:rPr lang="en-US" sz="1800" dirty="0"/>
              <a:t>is </a:t>
            </a:r>
            <a:r>
              <a:rPr lang="en-US" sz="1800" dirty="0" smtClean="0"/>
              <a:t>0.142</a:t>
            </a:r>
            <a:endParaRPr lang="en-US" sz="1800" dirty="0"/>
          </a:p>
          <a:p>
            <a:r>
              <a:rPr lang="en-US" sz="1800" dirty="0" smtClean="0"/>
              <a:t>Prediction on test data is going to be done using this model as this has lower root mean square error value.</a:t>
            </a:r>
            <a:endParaRPr lang="en-US" sz="700" dirty="0" smtClean="0"/>
          </a:p>
        </p:txBody>
      </p:sp>
    </p:spTree>
    <p:extLst>
      <p:ext uri="{BB962C8B-B14F-4D97-AF65-F5344CB8AC3E}">
        <p14:creationId xmlns:p14="http://schemas.microsoft.com/office/powerpoint/2010/main" val="27896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Website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endParaRPr lang="en-US" sz="1100" dirty="0"/>
          </a:p>
          <a:p>
            <a:r>
              <a:rPr lang="en-US" sz="1800" dirty="0" smtClean="0"/>
              <a:t>Research tool for home buyers and seller is the following website:</a:t>
            </a:r>
          </a:p>
          <a:p>
            <a:r>
              <a:rPr lang="en-US" sz="1400" u="sng" dirty="0">
                <a:hlinkClick r:id="rId2"/>
              </a:rPr>
              <a:t>https://public.tableau.com/views/Capstone_73/AmnesHousing?:embed=y&amp;:display_count=yes&amp;publish=yes&amp;:</a:t>
            </a:r>
            <a:r>
              <a:rPr lang="en-US" sz="1400" u="sng" dirty="0" smtClean="0">
                <a:hlinkClick r:id="rId2"/>
              </a:rPr>
              <a:t>toolbar=no</a:t>
            </a:r>
            <a:endParaRPr lang="en-US" sz="1400" u="sng" dirty="0" smtClean="0"/>
          </a:p>
          <a:p>
            <a:endParaRPr lang="en-US" sz="1400" u="sng" dirty="0" smtClean="0"/>
          </a:p>
          <a:p>
            <a:endParaRPr lang="en-US" sz="1800" b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700" dirty="0" smtClean="0"/>
          </a:p>
        </p:txBody>
      </p:sp>
    </p:spTree>
    <p:extLst>
      <p:ext uri="{BB962C8B-B14F-4D97-AF65-F5344CB8AC3E}">
        <p14:creationId xmlns:p14="http://schemas.microsoft.com/office/powerpoint/2010/main" val="28634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Website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762000"/>
            <a:ext cx="8046156" cy="536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86400" y="838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  <a:ea typeface="+mj-ea"/>
                <a:cs typeface="+mj-cs"/>
              </a:rPr>
              <a:t>Two</a:t>
            </a:r>
            <a:r>
              <a:rPr lang="en-US" dirty="0" smtClean="0"/>
              <a:t> </a:t>
            </a:r>
            <a:r>
              <a:rPr lang="en-US" sz="1400" dirty="0">
                <a:latin typeface="+mj-lt"/>
                <a:ea typeface="+mj-ea"/>
                <a:cs typeface="+mj-cs"/>
              </a:rPr>
              <a:t>Tabs</a:t>
            </a:r>
          </a:p>
        </p:txBody>
      </p:sp>
    </p:spTree>
    <p:extLst>
      <p:ext uri="{BB962C8B-B14F-4D97-AF65-F5344CB8AC3E}">
        <p14:creationId xmlns:p14="http://schemas.microsoft.com/office/powerpoint/2010/main" val="453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Website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67606"/>
            <a:ext cx="82296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59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dirty="0" smtClean="0"/>
              <a:t>References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>
                <a:hlinkClick r:id="rId2"/>
              </a:rPr>
              <a:t>https://www.kaggle.com/c/house-prices-advanced-regression-techniques</a:t>
            </a: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6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Introduction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 will be using advanced regression models to prediction:</a:t>
            </a:r>
          </a:p>
          <a:p>
            <a:pPr lvl="1"/>
            <a:r>
              <a:rPr lang="en-US" sz="2000" dirty="0" smtClean="0"/>
              <a:t>Linear regression</a:t>
            </a:r>
          </a:p>
          <a:p>
            <a:pPr lvl="1"/>
            <a:r>
              <a:rPr lang="en-US" sz="2000" dirty="0" smtClean="0"/>
              <a:t>Random forest regression.</a:t>
            </a:r>
          </a:p>
          <a:p>
            <a:pPr lvl="1"/>
            <a:endParaRPr lang="en-US" sz="2000" dirty="0"/>
          </a:p>
          <a:p>
            <a:endParaRPr lang="en-US" sz="2400" dirty="0" smtClean="0"/>
          </a:p>
          <a:p>
            <a:r>
              <a:rPr lang="en-US" sz="2400" dirty="0" smtClean="0"/>
              <a:t>Web tool </a:t>
            </a:r>
            <a:r>
              <a:rPr lang="en-US" sz="2400" dirty="0" smtClean="0"/>
              <a:t>will be designed for easy to use and visual representation of data.</a:t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987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Tools used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Tableau for </a:t>
            </a:r>
            <a:r>
              <a:rPr lang="en-US" sz="2400" dirty="0" smtClean="0"/>
              <a:t>design the dashboard and hosting it for public use.</a:t>
            </a:r>
            <a:endParaRPr lang="en-US" sz="2400" dirty="0" smtClean="0"/>
          </a:p>
          <a:p>
            <a:r>
              <a:rPr lang="en-US" sz="2400" dirty="0" smtClean="0"/>
              <a:t>Python for </a:t>
            </a:r>
            <a:r>
              <a:rPr lang="en-US" sz="2400" dirty="0" smtClean="0"/>
              <a:t>data analysis and predictive </a:t>
            </a:r>
            <a:r>
              <a:rPr lang="en-US" sz="2400" dirty="0" smtClean="0"/>
              <a:t>analytics.</a:t>
            </a:r>
          </a:p>
        </p:txBody>
      </p:sp>
    </p:spTree>
    <p:extLst>
      <p:ext uri="{BB962C8B-B14F-4D97-AF65-F5344CB8AC3E}">
        <p14:creationId xmlns:p14="http://schemas.microsoft.com/office/powerpoint/2010/main" val="234054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/>
              <a:t>The dataset is available on </a:t>
            </a:r>
            <a:r>
              <a:rPr lang="en-US" sz="2400" dirty="0" err="1"/>
              <a:t>kaggle</a:t>
            </a:r>
            <a:r>
              <a:rPr lang="en-US" sz="2400" dirty="0"/>
              <a:t> website and its direct link is provided </a:t>
            </a:r>
            <a:r>
              <a:rPr lang="en-US" sz="2400" dirty="0" smtClean="0"/>
              <a:t>below.</a:t>
            </a:r>
          </a:p>
          <a:p>
            <a:pPr marL="0" indent="0">
              <a:buNone/>
            </a:pPr>
            <a:r>
              <a:rPr lang="en-US" sz="1200" u="sng" dirty="0" smtClean="0">
                <a:hlinkClick r:id="rId2"/>
              </a:rPr>
              <a:t>https</a:t>
            </a:r>
            <a:r>
              <a:rPr lang="en-US" sz="1200" u="sng" dirty="0">
                <a:hlinkClick r:id="rId2"/>
              </a:rPr>
              <a:t>://www.kaggle.com/c/house-prices-advanced-regression-techniques/data</a:t>
            </a:r>
            <a:endParaRPr lang="en-US" sz="1200" dirty="0"/>
          </a:p>
          <a:p>
            <a:endParaRPr lang="en-US" sz="2400" dirty="0"/>
          </a:p>
          <a:p>
            <a:r>
              <a:rPr lang="en-US" sz="2400" dirty="0"/>
              <a:t>The dataset contain residential homes information from Ames, Iowa. It contains </a:t>
            </a:r>
            <a:r>
              <a:rPr lang="en-US" sz="2400" dirty="0" smtClean="0"/>
              <a:t>80 </a:t>
            </a:r>
            <a:r>
              <a:rPr lang="en-US" sz="2400" dirty="0"/>
              <a:t>features (variables) representing every aspect of a house. 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There are two datasets train and test.  Both </a:t>
            </a:r>
            <a:r>
              <a:rPr lang="en-US" sz="2400" dirty="0"/>
              <a:t>has </a:t>
            </a:r>
            <a:r>
              <a:rPr lang="en-US" sz="2400" dirty="0" smtClean="0"/>
              <a:t>1461 </a:t>
            </a:r>
            <a:r>
              <a:rPr lang="en-US" sz="2400" dirty="0"/>
              <a:t>records of </a:t>
            </a:r>
            <a:r>
              <a:rPr lang="en-US" sz="2400" dirty="0" smtClean="0"/>
              <a:t>data.  Train data has house price information.  This data will be used to build the model.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96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24" y="1295400"/>
            <a:ext cx="8224151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2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1200" dirty="0" err="1" smtClean="0"/>
              <a:t>MSSubClass</a:t>
            </a:r>
            <a:r>
              <a:rPr lang="en-US" sz="1200" dirty="0"/>
              <a:t>: type of </a:t>
            </a:r>
            <a:r>
              <a:rPr lang="en-US" sz="1200" dirty="0" smtClean="0"/>
              <a:t>dwelling	(category)</a:t>
            </a:r>
          </a:p>
          <a:p>
            <a:pPr lvl="1"/>
            <a:r>
              <a:rPr lang="en-US" sz="800" dirty="0"/>
              <a:t>20	1-STORY 1946 &amp; NEWER ALL STYLES        </a:t>
            </a:r>
          </a:p>
          <a:p>
            <a:pPr lvl="1"/>
            <a:r>
              <a:rPr lang="en-US" sz="800" dirty="0"/>
              <a:t>30	1-STORY 1945 &amp; OLDER        </a:t>
            </a:r>
          </a:p>
          <a:p>
            <a:pPr lvl="1"/>
            <a:r>
              <a:rPr lang="en-US" sz="800" dirty="0"/>
              <a:t>40	1-STORY W/FINISHED ATTIC ALL AGES        </a:t>
            </a:r>
          </a:p>
          <a:p>
            <a:pPr lvl="1"/>
            <a:r>
              <a:rPr lang="en-US" sz="800" dirty="0"/>
              <a:t>45	1-1/2 STORY - UNFINISHED ALL AGES        </a:t>
            </a:r>
          </a:p>
          <a:p>
            <a:pPr lvl="1"/>
            <a:r>
              <a:rPr lang="en-US" sz="800" dirty="0"/>
              <a:t>50	1-1/2 STORY FINISHED ALL AGES        </a:t>
            </a:r>
          </a:p>
          <a:p>
            <a:pPr lvl="1"/>
            <a:r>
              <a:rPr lang="en-US" sz="800" dirty="0"/>
              <a:t>60	2-STORY 1946 &amp; NEWER        </a:t>
            </a:r>
          </a:p>
          <a:p>
            <a:pPr lvl="1"/>
            <a:r>
              <a:rPr lang="en-US" sz="800" dirty="0"/>
              <a:t>70	2-STORY 1945 &amp; OLDER        </a:t>
            </a:r>
          </a:p>
          <a:p>
            <a:pPr lvl="1"/>
            <a:r>
              <a:rPr lang="en-US" sz="800" dirty="0"/>
              <a:t>75	2-1/2 STORY ALL AGES        </a:t>
            </a:r>
          </a:p>
          <a:p>
            <a:pPr lvl="1"/>
            <a:r>
              <a:rPr lang="en-US" sz="800" dirty="0"/>
              <a:t>80	SPLIT OR MULTI-LEVEL        </a:t>
            </a:r>
          </a:p>
          <a:p>
            <a:pPr lvl="1"/>
            <a:r>
              <a:rPr lang="en-US" sz="800" dirty="0"/>
              <a:t>85	SPLIT FOYER        </a:t>
            </a:r>
          </a:p>
          <a:p>
            <a:pPr lvl="1"/>
            <a:r>
              <a:rPr lang="en-US" sz="800" dirty="0"/>
              <a:t>90	DUPLEX - ALL STYLES AND AGES       </a:t>
            </a:r>
          </a:p>
          <a:p>
            <a:pPr lvl="1"/>
            <a:r>
              <a:rPr lang="en-US" sz="800" dirty="0"/>
              <a:t>120	1-STORY PUD (Planned Unit Development) - 1946 &amp; NEWER       </a:t>
            </a:r>
          </a:p>
          <a:p>
            <a:pPr lvl="1"/>
            <a:r>
              <a:rPr lang="en-US" sz="800" dirty="0"/>
              <a:t>150	1-1/2 STORY PUD - ALL AGES       </a:t>
            </a:r>
          </a:p>
          <a:p>
            <a:pPr lvl="1"/>
            <a:r>
              <a:rPr lang="en-US" sz="800" dirty="0"/>
              <a:t>160	2-STORY PUD - 1946 &amp; NEWER       </a:t>
            </a:r>
          </a:p>
          <a:p>
            <a:pPr lvl="1"/>
            <a:r>
              <a:rPr lang="en-US" sz="800" dirty="0"/>
              <a:t>180	PUD - MULTILEVEL - INCL SPLIT LEV/FOYER       </a:t>
            </a:r>
          </a:p>
          <a:p>
            <a:pPr lvl="1"/>
            <a:r>
              <a:rPr lang="en-US" sz="800" dirty="0"/>
              <a:t>190	2 FAMILY CONVERSION - ALL STYLES AND </a:t>
            </a:r>
            <a:r>
              <a:rPr lang="en-US" sz="800" dirty="0" smtClean="0"/>
              <a:t>AGES</a:t>
            </a:r>
          </a:p>
          <a:p>
            <a:pPr lvl="1"/>
            <a:endParaRPr lang="en-US" sz="800" dirty="0"/>
          </a:p>
          <a:p>
            <a:pPr marL="457200" lvl="1" indent="0">
              <a:buNone/>
            </a:pPr>
            <a:r>
              <a:rPr lang="en-US" sz="800" dirty="0"/>
              <a:t>	</a:t>
            </a:r>
          </a:p>
          <a:p>
            <a:r>
              <a:rPr lang="en-US" sz="1200" dirty="0" err="1" smtClean="0"/>
              <a:t>MSZoning</a:t>
            </a:r>
            <a:r>
              <a:rPr lang="en-US" sz="1200" dirty="0" smtClean="0"/>
              <a:t>: zoning classification	 (category)</a:t>
            </a:r>
          </a:p>
          <a:p>
            <a:pPr lvl="1"/>
            <a:r>
              <a:rPr lang="en-US" sz="800" dirty="0" smtClean="0"/>
              <a:t>A	Agriculture       </a:t>
            </a:r>
          </a:p>
          <a:p>
            <a:pPr lvl="1"/>
            <a:r>
              <a:rPr lang="en-US" sz="800" dirty="0" smtClean="0"/>
              <a:t>C	Commercial       </a:t>
            </a:r>
          </a:p>
          <a:p>
            <a:pPr lvl="1"/>
            <a:r>
              <a:rPr lang="en-US" sz="800" dirty="0"/>
              <a:t>FV	Floating Village Residential       </a:t>
            </a:r>
          </a:p>
          <a:p>
            <a:pPr lvl="1"/>
            <a:r>
              <a:rPr lang="en-US" sz="800" dirty="0"/>
              <a:t>I	Industrial       </a:t>
            </a:r>
          </a:p>
          <a:p>
            <a:pPr lvl="1"/>
            <a:r>
              <a:rPr lang="en-US" sz="800" dirty="0"/>
              <a:t>RH	Residential High Density      </a:t>
            </a:r>
          </a:p>
          <a:p>
            <a:pPr lvl="1"/>
            <a:r>
              <a:rPr lang="en-US" sz="800" dirty="0"/>
              <a:t>RL	Residential Low Density       </a:t>
            </a:r>
          </a:p>
          <a:p>
            <a:pPr lvl="1"/>
            <a:r>
              <a:rPr lang="en-US" sz="800" dirty="0"/>
              <a:t>RP	Residential Low Density Park        </a:t>
            </a:r>
          </a:p>
          <a:p>
            <a:pPr lvl="1"/>
            <a:r>
              <a:rPr lang="en-US" sz="800" dirty="0"/>
              <a:t>RM	Residential Medium Density</a:t>
            </a:r>
            <a:r>
              <a:rPr lang="en-US" sz="800" dirty="0" smtClean="0"/>
              <a:t>	</a:t>
            </a:r>
          </a:p>
          <a:p>
            <a:pPr lvl="1"/>
            <a:endParaRPr lang="en-US" sz="800" dirty="0" smtClean="0"/>
          </a:p>
          <a:p>
            <a:pPr lvl="1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6064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r>
              <a:rPr lang="en-US" sz="1450" dirty="0" err="1"/>
              <a:t>LotFrontage</a:t>
            </a:r>
            <a:r>
              <a:rPr lang="en-US" sz="1450" dirty="0"/>
              <a:t>:  Linear feet of street connected to property	(numerical</a:t>
            </a:r>
            <a:r>
              <a:rPr lang="en-US" sz="1450" dirty="0" smtClean="0"/>
              <a:t>)</a:t>
            </a:r>
          </a:p>
          <a:p>
            <a:endParaRPr lang="en-US" sz="1450" dirty="0"/>
          </a:p>
          <a:p>
            <a:r>
              <a:rPr lang="en-US" sz="1400" dirty="0"/>
              <a:t>Street: Type of road access to property  	(category) </a:t>
            </a:r>
          </a:p>
          <a:p>
            <a:pPr marL="742950" lvl="2" indent="-342900"/>
            <a:r>
              <a:rPr lang="en-US" sz="1100" dirty="0" err="1"/>
              <a:t>Grvl</a:t>
            </a:r>
            <a:r>
              <a:rPr lang="en-US" sz="1100" dirty="0"/>
              <a:t>	Gravel	       </a:t>
            </a:r>
          </a:p>
          <a:p>
            <a:pPr marL="742950" lvl="2" indent="-342900"/>
            <a:r>
              <a:rPr lang="en-US" sz="1100" dirty="0"/>
              <a:t>Pave	Paved    </a:t>
            </a:r>
            <a:endParaRPr lang="en-US" sz="1100" dirty="0" smtClean="0"/>
          </a:p>
          <a:p>
            <a:pPr marL="400050" lvl="2" indent="0">
              <a:buNone/>
            </a:pPr>
            <a:r>
              <a:rPr lang="en-US" sz="1100" dirty="0" smtClean="0"/>
              <a:t>   </a:t>
            </a:r>
            <a:r>
              <a:rPr lang="en-US" sz="1450" dirty="0"/>
              <a:t>	</a:t>
            </a:r>
          </a:p>
          <a:p>
            <a:r>
              <a:rPr lang="en-US" sz="1450" dirty="0"/>
              <a:t>Alley: Type of alley access to property       (category) </a:t>
            </a:r>
            <a:r>
              <a:rPr lang="en-US" sz="1050" dirty="0"/>
              <a:t>	</a:t>
            </a:r>
            <a:endParaRPr lang="en-US" sz="1050" dirty="0" smtClean="0"/>
          </a:p>
          <a:p>
            <a:pPr marL="742950" lvl="2" indent="-342900"/>
            <a:r>
              <a:rPr lang="en-US" sz="1100" dirty="0" err="1"/>
              <a:t>Grvl</a:t>
            </a:r>
            <a:r>
              <a:rPr lang="en-US" sz="1100" dirty="0"/>
              <a:t>	Gravel       </a:t>
            </a:r>
          </a:p>
          <a:p>
            <a:pPr marL="742950" lvl="2" indent="-342900"/>
            <a:r>
              <a:rPr lang="en-US" sz="1100" dirty="0"/>
              <a:t>Pave	Paved       </a:t>
            </a:r>
          </a:p>
          <a:p>
            <a:pPr marL="742950" lvl="2" indent="-342900"/>
            <a:r>
              <a:rPr lang="en-US" sz="1100" dirty="0"/>
              <a:t>NA 	No alley </a:t>
            </a:r>
            <a:r>
              <a:rPr lang="en-US" sz="1100" dirty="0" smtClean="0"/>
              <a:t>access</a:t>
            </a:r>
            <a:r>
              <a:rPr lang="en-US" sz="2250" dirty="0" smtClean="0"/>
              <a:t>	</a:t>
            </a:r>
          </a:p>
          <a:p>
            <a:pPr marL="742950" lvl="2" indent="-342900"/>
            <a:endParaRPr lang="en-US" sz="1450" dirty="0"/>
          </a:p>
          <a:p>
            <a:pPr marL="0" indent="-400050"/>
            <a:r>
              <a:rPr lang="en-US" sz="1400" dirty="0" err="1"/>
              <a:t>LotShape</a:t>
            </a:r>
            <a:r>
              <a:rPr lang="en-US" sz="1400" dirty="0"/>
              <a:t>: General shape of property</a:t>
            </a:r>
          </a:p>
          <a:p>
            <a:pPr marL="742950" lvl="2" indent="-342900"/>
            <a:r>
              <a:rPr lang="en-US" sz="1050" dirty="0" smtClean="0"/>
              <a:t>Reg	Regular	       </a:t>
            </a:r>
          </a:p>
          <a:p>
            <a:pPr marL="742950" lvl="2" indent="-342900"/>
            <a:r>
              <a:rPr lang="en-US" sz="1050" dirty="0" smtClean="0"/>
              <a:t>IR1	Slightly irregular       </a:t>
            </a:r>
          </a:p>
          <a:p>
            <a:pPr marL="742950" lvl="2" indent="-342900"/>
            <a:r>
              <a:rPr lang="en-US" sz="1050" dirty="0" smtClean="0"/>
              <a:t>IR2	Moderately Irregular       </a:t>
            </a:r>
          </a:p>
          <a:p>
            <a:pPr marL="742950" lvl="2" indent="-342900"/>
            <a:r>
              <a:rPr lang="en-US" sz="1050" dirty="0" smtClean="0"/>
              <a:t>IR3	Irregular </a:t>
            </a:r>
          </a:p>
          <a:p>
            <a:pPr marL="742950" lvl="2" indent="-342900"/>
            <a:endParaRPr lang="en-US" sz="1050" dirty="0" smtClean="0"/>
          </a:p>
          <a:p>
            <a:pPr marL="0" indent="-400050"/>
            <a:r>
              <a:rPr lang="en-US" sz="1400" dirty="0" err="1"/>
              <a:t>LandContour</a:t>
            </a:r>
            <a:r>
              <a:rPr lang="en-US" sz="1400" dirty="0"/>
              <a:t>: Flatness of the property</a:t>
            </a:r>
          </a:p>
          <a:p>
            <a:pPr marL="742950" lvl="2" indent="-342900"/>
            <a:r>
              <a:rPr lang="en-US" sz="1050" dirty="0" err="1" smtClean="0"/>
              <a:t>Lvl</a:t>
            </a:r>
            <a:r>
              <a:rPr lang="en-US" sz="1050" dirty="0" smtClean="0"/>
              <a:t>		Near Flat/Level	       </a:t>
            </a:r>
          </a:p>
          <a:p>
            <a:pPr marL="742950" lvl="2" indent="-342900"/>
            <a:r>
              <a:rPr lang="en-US" sz="1050" dirty="0" err="1" smtClean="0"/>
              <a:t>Bnk</a:t>
            </a:r>
            <a:r>
              <a:rPr lang="en-US" sz="1050" dirty="0" smtClean="0"/>
              <a:t>	Banked - Quick and significant rise from street grade to building       </a:t>
            </a:r>
          </a:p>
          <a:p>
            <a:pPr marL="742950" lvl="2" indent="-342900"/>
            <a:r>
              <a:rPr lang="en-US" sz="1050" dirty="0" smtClean="0"/>
              <a:t>HLS	Hillside - Significant slope from side to side       </a:t>
            </a:r>
          </a:p>
          <a:p>
            <a:pPr marL="742950" lvl="2" indent="-342900"/>
            <a:r>
              <a:rPr lang="en-US" sz="1050" dirty="0" smtClean="0"/>
              <a:t>Low	Depression	</a:t>
            </a:r>
          </a:p>
          <a:p>
            <a:pPr marL="742950" lvl="2" indent="-342900"/>
            <a:endParaRPr lang="en-US" sz="1050" dirty="0" smtClean="0"/>
          </a:p>
          <a:p>
            <a:pPr marL="0" indent="-400050"/>
            <a:r>
              <a:rPr lang="en-US" sz="1400" dirty="0"/>
              <a:t>Utilities: Type of utilities available</a:t>
            </a:r>
          </a:p>
          <a:p>
            <a:pPr marL="742950" lvl="2" indent="-342900"/>
            <a:r>
              <a:rPr lang="en-US" sz="1100" dirty="0" err="1"/>
              <a:t>AllPub</a:t>
            </a:r>
            <a:r>
              <a:rPr lang="en-US" sz="1100" dirty="0"/>
              <a:t>	All public Utilities (E,G,W,&amp; S)	       </a:t>
            </a:r>
          </a:p>
          <a:p>
            <a:pPr marL="742950" lvl="2" indent="-342900"/>
            <a:r>
              <a:rPr lang="en-US" sz="1100" dirty="0" err="1"/>
              <a:t>NoSewr</a:t>
            </a:r>
            <a:r>
              <a:rPr lang="en-US" sz="1100" dirty="0"/>
              <a:t>	Electricity, Gas, and Water (Septic Tank)       </a:t>
            </a:r>
          </a:p>
          <a:p>
            <a:pPr marL="742950" lvl="2" indent="-342900"/>
            <a:r>
              <a:rPr lang="en-US" sz="1100" dirty="0" err="1"/>
              <a:t>NoSeWa</a:t>
            </a:r>
            <a:r>
              <a:rPr lang="en-US" sz="1100" dirty="0"/>
              <a:t>	Electricity and Gas Only       </a:t>
            </a:r>
          </a:p>
          <a:p>
            <a:pPr marL="742950" lvl="2" indent="-342900"/>
            <a:r>
              <a:rPr lang="en-US" sz="1100" dirty="0"/>
              <a:t>ELO	Electricity only</a:t>
            </a:r>
          </a:p>
          <a:p>
            <a:pPr lvl="1"/>
            <a:endParaRPr lang="en-US" sz="800" dirty="0" smtClean="0"/>
          </a:p>
          <a:p>
            <a:pPr lvl="1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1808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9766</TotalTime>
  <Words>861</Words>
  <Application>Microsoft Office PowerPoint</Application>
  <PresentationFormat>On-screen Show (4:3)</PresentationFormat>
  <Paragraphs>596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  House Price Prediction  Capstone Project</vt:lpstr>
      <vt:lpstr>Problem to solve</vt:lpstr>
      <vt:lpstr>Introduction</vt:lpstr>
      <vt:lpstr>Introduction</vt:lpstr>
      <vt:lpstr>Tools used</vt:lpstr>
      <vt:lpstr>Data</vt:lpstr>
      <vt:lpstr>Data</vt:lpstr>
      <vt:lpstr>Data: Features</vt:lpstr>
      <vt:lpstr>Data: Features</vt:lpstr>
      <vt:lpstr>Data: Features</vt:lpstr>
      <vt:lpstr>Data: Features</vt:lpstr>
      <vt:lpstr>Data: Features</vt:lpstr>
      <vt:lpstr>Data: Features</vt:lpstr>
      <vt:lpstr>Data: Features</vt:lpstr>
      <vt:lpstr>Data: Features</vt:lpstr>
      <vt:lpstr>Data: Features</vt:lpstr>
      <vt:lpstr>Data: Features</vt:lpstr>
      <vt:lpstr>Data: Features</vt:lpstr>
      <vt:lpstr>Data: Features</vt:lpstr>
      <vt:lpstr>Data: Features</vt:lpstr>
      <vt:lpstr>Data: Exploration</vt:lpstr>
      <vt:lpstr>Data: Exploration</vt:lpstr>
      <vt:lpstr>Data: Exploration</vt:lpstr>
      <vt:lpstr>Data: Exploration</vt:lpstr>
      <vt:lpstr>Train Data: Missing Values</vt:lpstr>
      <vt:lpstr>Test Data: Missing Values</vt:lpstr>
      <vt:lpstr>Data: Missing Values</vt:lpstr>
      <vt:lpstr>Categorical Data</vt:lpstr>
      <vt:lpstr>Categorical Data</vt:lpstr>
      <vt:lpstr>Correlation Matrix </vt:lpstr>
      <vt:lpstr>Feature Selection </vt:lpstr>
      <vt:lpstr>Linear Regression </vt:lpstr>
      <vt:lpstr>Random Forest Regression </vt:lpstr>
      <vt:lpstr> Website </vt:lpstr>
      <vt:lpstr>Website</vt:lpstr>
      <vt:lpstr>Website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Walia, Neeraj</dc:creator>
  <cp:lastModifiedBy>Walia, Neeraj</cp:lastModifiedBy>
  <cp:revision>38</cp:revision>
  <dcterms:created xsi:type="dcterms:W3CDTF">2018-11-14T13:34:47Z</dcterms:created>
  <dcterms:modified xsi:type="dcterms:W3CDTF">2018-12-04T13:33:05Z</dcterms:modified>
</cp:coreProperties>
</file>