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622" r:id="rId4"/>
    <p:sldId id="259" r:id="rId5"/>
    <p:sldId id="623" r:id="rId6"/>
    <p:sldId id="624" r:id="rId7"/>
    <p:sldId id="625" r:id="rId8"/>
    <p:sldId id="626" r:id="rId9"/>
    <p:sldId id="627" r:id="rId10"/>
    <p:sldId id="628" r:id="rId11"/>
    <p:sldId id="629" r:id="rId12"/>
    <p:sldId id="630" r:id="rId13"/>
    <p:sldId id="631" r:id="rId14"/>
    <p:sldId id="632" r:id="rId15"/>
    <p:sldId id="633" r:id="rId16"/>
    <p:sldId id="634" r:id="rId17"/>
    <p:sldId id="635" r:id="rId18"/>
    <p:sldId id="599" r:id="rId19"/>
    <p:sldId id="292" r:id="rId20"/>
  </p:sldIdLst>
  <p:sldSz cx="9144000" cy="5143500" type="screen16x9"/>
  <p:notesSz cx="6858000" cy="9144000"/>
  <p:embeddedFontLst>
    <p:embeddedFont>
      <p:font typeface="Barlow" pitchFamily="2" charset="77"/>
      <p:regular r:id="rId22"/>
      <p:bold r:id="rId23"/>
      <p:italic r:id="rId24"/>
      <p:boldItalic r:id="rId25"/>
    </p:embeddedFont>
    <p:embeddedFont>
      <p:font typeface="Barlow Light" panose="020F0302020204030204" pitchFamily="34" charset="0"/>
      <p:regular r:id="rId26"/>
      <p:italic r:id="rId27"/>
    </p:embeddedFont>
    <p:embeddedFont>
      <p:font typeface="Barlow SemiBold" panose="020F0502020204030204" pitchFamily="34" charset="0"/>
      <p:regular r:id="rId28"/>
      <p:bold r:id="rId29"/>
      <p:italic r:id="rId30"/>
      <p:boldItalic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79407" autoAdjust="0"/>
  </p:normalViewPr>
  <p:slideViewPr>
    <p:cSldViewPr snapToGrid="0">
      <p:cViewPr varScale="1">
        <p:scale>
          <a:sx n="155" d="100"/>
          <a:sy n="155" d="100"/>
        </p:scale>
        <p:origin x="3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tableStyles" Target="tableStyles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814912fb00_4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814912fb00_4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814912fb00_4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814912fb00_4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814912fb00_4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1" name="Google Shape;541;g814912fb00_4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25" y="0"/>
            <a:ext cx="9144224" cy="5143512"/>
            <a:chOff x="-225" y="0"/>
            <a:chExt cx="9144224" cy="5143512"/>
          </a:xfrm>
        </p:grpSpPr>
        <p:sp>
          <p:nvSpPr>
            <p:cNvPr id="11" name="Google Shape;11;p2"/>
            <p:cNvSpPr/>
            <p:nvPr/>
          </p:nvSpPr>
          <p:spPr>
            <a:xfrm>
              <a:off x="0" y="0"/>
              <a:ext cx="61002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175" y="1541675"/>
              <a:ext cx="6870000" cy="206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13;p2"/>
            <p:cNvGrpSpPr/>
            <p:nvPr/>
          </p:nvGrpSpPr>
          <p:grpSpPr>
            <a:xfrm>
              <a:off x="8477595" y="4477088"/>
              <a:ext cx="666403" cy="666424"/>
              <a:chOff x="7996345" y="980275"/>
              <a:chExt cx="666403" cy="666424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7042555" y="1541664"/>
              <a:ext cx="730045" cy="2060087"/>
              <a:chOff x="7022220" y="1541675"/>
              <a:chExt cx="666403" cy="1880499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7022220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7224547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7426873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7022220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7224547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7426873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7022220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7224547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7426873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7022220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7224547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7426873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7629199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7629199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7629199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7629224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7022220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7224547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7426873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7022220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7224547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7426873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022220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7224547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7426873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7022220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7224547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7426873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7629199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7629199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7629199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7629224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7022220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7224547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7426873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7022220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7224547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7426873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7629199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7629224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2"/>
            <p:cNvGrpSpPr/>
            <p:nvPr/>
          </p:nvGrpSpPr>
          <p:grpSpPr>
            <a:xfrm>
              <a:off x="-225" y="2008293"/>
              <a:ext cx="301775" cy="1126923"/>
              <a:chOff x="-225" y="1987280"/>
              <a:chExt cx="318900" cy="1190873"/>
            </a:xfrm>
          </p:grpSpPr>
          <p:sp>
            <p:nvSpPr>
              <p:cNvPr id="72" name="Google Shape;72;p2"/>
              <p:cNvSpPr/>
              <p:nvPr/>
            </p:nvSpPr>
            <p:spPr>
              <a:xfrm>
                <a:off x="-175" y="1987280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-175" y="2255817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-175" y="2524353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2"/>
            <p:cNvGrpSpPr/>
            <p:nvPr/>
          </p:nvGrpSpPr>
          <p:grpSpPr>
            <a:xfrm>
              <a:off x="8842175" y="668859"/>
              <a:ext cx="301822" cy="872807"/>
              <a:chOff x="-225" y="2255817"/>
              <a:chExt cx="318950" cy="922336"/>
            </a:xfrm>
          </p:grpSpPr>
          <p:sp>
            <p:nvSpPr>
              <p:cNvPr id="78" name="Google Shape;78;p2"/>
              <p:cNvSpPr/>
              <p:nvPr/>
            </p:nvSpPr>
            <p:spPr>
              <a:xfrm>
                <a:off x="-175" y="2255817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-175" y="25243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2"/>
            <p:cNvGrpSpPr/>
            <p:nvPr/>
          </p:nvGrpSpPr>
          <p:grpSpPr>
            <a:xfrm>
              <a:off x="5798375" y="4270684"/>
              <a:ext cx="301822" cy="872807"/>
              <a:chOff x="1611209" y="2255817"/>
              <a:chExt cx="318950" cy="922336"/>
            </a:xfrm>
          </p:grpSpPr>
          <p:sp>
            <p:nvSpPr>
              <p:cNvPr id="83" name="Google Shape;83;p2"/>
              <p:cNvSpPr/>
              <p:nvPr/>
            </p:nvSpPr>
            <p:spPr>
              <a:xfrm>
                <a:off x="1611259" y="2255817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1611259" y="25243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1611209" y="2792878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611209" y="30614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2"/>
            <p:cNvGrpSpPr/>
            <p:nvPr/>
          </p:nvGrpSpPr>
          <p:grpSpPr>
            <a:xfrm>
              <a:off x="685795" y="0"/>
              <a:ext cx="666403" cy="666424"/>
              <a:chOff x="7996345" y="980275"/>
              <a:chExt cx="666403" cy="666424"/>
            </a:xfrm>
          </p:grpSpPr>
          <p:sp>
            <p:nvSpPr>
              <p:cNvPr id="88" name="Google Shape;88;p2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4" name="Google Shape;104;p2"/>
          <p:cNvSpPr txBox="1">
            <a:spLocks noGrp="1"/>
          </p:cNvSpPr>
          <p:nvPr>
            <p:ph type="ctrTitle"/>
          </p:nvPr>
        </p:nvSpPr>
        <p:spPr>
          <a:xfrm>
            <a:off x="685800" y="1541675"/>
            <a:ext cx="5740200" cy="206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/>
          <p:nvPr/>
        </p:nvSpPr>
        <p:spPr>
          <a:xfrm>
            <a:off x="-175" y="1541675"/>
            <a:ext cx="6870000" cy="206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" name="Google Shape;108;p3"/>
          <p:cNvGrpSpPr/>
          <p:nvPr/>
        </p:nvGrpSpPr>
        <p:grpSpPr>
          <a:xfrm>
            <a:off x="8477595" y="4477088"/>
            <a:ext cx="666403" cy="666424"/>
            <a:chOff x="7996345" y="980275"/>
            <a:chExt cx="666403" cy="666424"/>
          </a:xfrm>
        </p:grpSpPr>
        <p:sp>
          <p:nvSpPr>
            <p:cNvPr id="109" name="Google Shape;109;p3"/>
            <p:cNvSpPr/>
            <p:nvPr/>
          </p:nvSpPr>
          <p:spPr>
            <a:xfrm>
              <a:off x="7996345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8198672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8400998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7996345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8198672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8400998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7996345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8198672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8400998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7996345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8198672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8400998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603324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8603324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8603324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8603349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125;p3"/>
          <p:cNvGrpSpPr/>
          <p:nvPr/>
        </p:nvGrpSpPr>
        <p:grpSpPr>
          <a:xfrm>
            <a:off x="7042555" y="1541664"/>
            <a:ext cx="508369" cy="2060087"/>
            <a:chOff x="7022220" y="1541675"/>
            <a:chExt cx="464052" cy="1880499"/>
          </a:xfrm>
        </p:grpSpPr>
        <p:sp>
          <p:nvSpPr>
            <p:cNvPr id="126" name="Google Shape;126;p3"/>
            <p:cNvSpPr/>
            <p:nvPr/>
          </p:nvSpPr>
          <p:spPr>
            <a:xfrm>
              <a:off x="7022220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7224547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7426873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7022220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7224547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7426873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7022220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7224547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7426873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7022220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7224547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7426873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7022220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7224547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7426873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7022220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224547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7426873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022220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224547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426873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7022220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7224547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7426873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7022220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7224547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7426873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7022220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7224547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7426873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3"/>
          <p:cNvGrpSpPr/>
          <p:nvPr/>
        </p:nvGrpSpPr>
        <p:grpSpPr>
          <a:xfrm>
            <a:off x="-225" y="2135380"/>
            <a:ext cx="301822" cy="872770"/>
            <a:chOff x="-225" y="1987280"/>
            <a:chExt cx="318950" cy="922298"/>
          </a:xfrm>
        </p:grpSpPr>
        <p:sp>
          <p:nvSpPr>
            <p:cNvPr id="157" name="Google Shape;157;p3"/>
            <p:cNvSpPr/>
            <p:nvPr/>
          </p:nvSpPr>
          <p:spPr>
            <a:xfrm>
              <a:off x="-175" y="1987280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3"/>
          <p:cNvGrpSpPr/>
          <p:nvPr/>
        </p:nvGrpSpPr>
        <p:grpSpPr>
          <a:xfrm>
            <a:off x="8842175" y="668859"/>
            <a:ext cx="301822" cy="872807"/>
            <a:chOff x="-225" y="2255817"/>
            <a:chExt cx="318950" cy="922336"/>
          </a:xfrm>
        </p:grpSpPr>
        <p:sp>
          <p:nvSpPr>
            <p:cNvPr id="162" name="Google Shape;162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Google Shape;166;p3"/>
          <p:cNvGrpSpPr/>
          <p:nvPr/>
        </p:nvGrpSpPr>
        <p:grpSpPr>
          <a:xfrm>
            <a:off x="6100350" y="4270684"/>
            <a:ext cx="301822" cy="872807"/>
            <a:chOff x="-225" y="2255817"/>
            <a:chExt cx="318950" cy="922336"/>
          </a:xfrm>
        </p:grpSpPr>
        <p:sp>
          <p:nvSpPr>
            <p:cNvPr id="167" name="Google Shape;167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171;p3"/>
          <p:cNvGrpSpPr/>
          <p:nvPr/>
        </p:nvGrpSpPr>
        <p:grpSpPr>
          <a:xfrm>
            <a:off x="685795" y="0"/>
            <a:ext cx="666403" cy="666424"/>
            <a:chOff x="7996345" y="980275"/>
            <a:chExt cx="666403" cy="666424"/>
          </a:xfrm>
        </p:grpSpPr>
        <p:sp>
          <p:nvSpPr>
            <p:cNvPr id="172" name="Google Shape;172;p3"/>
            <p:cNvSpPr/>
            <p:nvPr/>
          </p:nvSpPr>
          <p:spPr>
            <a:xfrm>
              <a:off x="7996345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8198672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8400998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7996345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8198672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8400998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7996345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8198672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8400998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7996345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8198672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8400998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8603324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8603324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8603324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8603349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3"/>
          <p:cNvSpPr txBox="1">
            <a:spLocks noGrp="1"/>
          </p:cNvSpPr>
          <p:nvPr>
            <p:ph type="ctrTitle"/>
          </p:nvPr>
        </p:nvSpPr>
        <p:spPr>
          <a:xfrm>
            <a:off x="603425" y="1794125"/>
            <a:ext cx="5497200" cy="8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3"/>
          <p:cNvSpPr txBox="1">
            <a:spLocks noGrp="1"/>
          </p:cNvSpPr>
          <p:nvPr>
            <p:ph type="subTitle" idx="1"/>
          </p:nvPr>
        </p:nvSpPr>
        <p:spPr>
          <a:xfrm>
            <a:off x="603425" y="2604674"/>
            <a:ext cx="5497200" cy="37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5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258" name="Google Shape;258;p5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1" name="Google Shape;261;p5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262" name="Google Shape;262;p5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5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5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5" name="Google Shape;265;p5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266" name="Google Shape;266;p5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5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5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5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5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5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5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5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5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5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5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5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5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5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5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5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2" name="Google Shape;282;p5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283" name="Google Shape;283;p5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5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5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6" name="Google Shape;286;p5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5"/>
          <p:cNvSpPr txBox="1">
            <a:spLocks noGrp="1"/>
          </p:cNvSpPr>
          <p:nvPr>
            <p:ph type="body" idx="1"/>
          </p:nvPr>
        </p:nvSpPr>
        <p:spPr>
          <a:xfrm>
            <a:off x="1199775" y="1599700"/>
            <a:ext cx="6650700" cy="28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288" name="Google Shape;288;p5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variant 2">
  <p:cSld name="BLANK_1"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2"/>
          <p:cNvSpPr/>
          <p:nvPr/>
        </p:nvSpPr>
        <p:spPr>
          <a:xfrm>
            <a:off x="8490504" y="4489800"/>
            <a:ext cx="653700" cy="6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12"/>
          <p:cNvSpPr/>
          <p:nvPr/>
        </p:nvSpPr>
        <p:spPr>
          <a:xfrm>
            <a:off x="0" y="0"/>
            <a:ext cx="6537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12"/>
          <p:cNvGrpSpPr/>
          <p:nvPr/>
        </p:nvGrpSpPr>
        <p:grpSpPr>
          <a:xfrm>
            <a:off x="-207" y="664293"/>
            <a:ext cx="155867" cy="653721"/>
            <a:chOff x="5385375" y="498300"/>
            <a:chExt cx="802200" cy="556500"/>
          </a:xfrm>
        </p:grpSpPr>
        <p:sp>
          <p:nvSpPr>
            <p:cNvPr id="487" name="Google Shape;487;p12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2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2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" name="Google Shape;490;p12"/>
          <p:cNvGrpSpPr/>
          <p:nvPr/>
        </p:nvGrpSpPr>
        <p:grpSpPr>
          <a:xfrm>
            <a:off x="322384" y="657975"/>
            <a:ext cx="666347" cy="666373"/>
            <a:chOff x="7134700" y="414375"/>
            <a:chExt cx="501919" cy="501900"/>
          </a:xfrm>
        </p:grpSpPr>
        <p:sp>
          <p:nvSpPr>
            <p:cNvPr id="491" name="Google Shape;491;p12"/>
            <p:cNvSpPr/>
            <p:nvPr/>
          </p:nvSpPr>
          <p:spPr>
            <a:xfrm>
              <a:off x="71347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2"/>
            <p:cNvSpPr/>
            <p:nvPr/>
          </p:nvSpPr>
          <p:spPr>
            <a:xfrm>
              <a:off x="72871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2"/>
            <p:cNvSpPr/>
            <p:nvPr/>
          </p:nvSpPr>
          <p:spPr>
            <a:xfrm>
              <a:off x="74395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2"/>
            <p:cNvSpPr/>
            <p:nvPr/>
          </p:nvSpPr>
          <p:spPr>
            <a:xfrm>
              <a:off x="71347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2"/>
            <p:cNvSpPr/>
            <p:nvPr/>
          </p:nvSpPr>
          <p:spPr>
            <a:xfrm>
              <a:off x="72871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2"/>
            <p:cNvSpPr/>
            <p:nvPr/>
          </p:nvSpPr>
          <p:spPr>
            <a:xfrm>
              <a:off x="74395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2"/>
            <p:cNvSpPr/>
            <p:nvPr/>
          </p:nvSpPr>
          <p:spPr>
            <a:xfrm>
              <a:off x="71347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2"/>
            <p:cNvSpPr/>
            <p:nvPr/>
          </p:nvSpPr>
          <p:spPr>
            <a:xfrm>
              <a:off x="72871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2"/>
            <p:cNvSpPr/>
            <p:nvPr/>
          </p:nvSpPr>
          <p:spPr>
            <a:xfrm>
              <a:off x="74395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2"/>
            <p:cNvSpPr/>
            <p:nvPr/>
          </p:nvSpPr>
          <p:spPr>
            <a:xfrm>
              <a:off x="71347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2"/>
            <p:cNvSpPr/>
            <p:nvPr/>
          </p:nvSpPr>
          <p:spPr>
            <a:xfrm>
              <a:off x="72871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2"/>
            <p:cNvSpPr/>
            <p:nvPr/>
          </p:nvSpPr>
          <p:spPr>
            <a:xfrm>
              <a:off x="74395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2"/>
            <p:cNvSpPr/>
            <p:nvPr/>
          </p:nvSpPr>
          <p:spPr>
            <a:xfrm>
              <a:off x="75919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2"/>
            <p:cNvSpPr/>
            <p:nvPr/>
          </p:nvSpPr>
          <p:spPr>
            <a:xfrm>
              <a:off x="75919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2"/>
            <p:cNvSpPr/>
            <p:nvPr/>
          </p:nvSpPr>
          <p:spPr>
            <a:xfrm>
              <a:off x="75919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2"/>
            <p:cNvSpPr/>
            <p:nvPr/>
          </p:nvSpPr>
          <p:spPr>
            <a:xfrm>
              <a:off x="7591919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7" name="Google Shape;507;p12"/>
          <p:cNvGrpSpPr/>
          <p:nvPr/>
        </p:nvGrpSpPr>
        <p:grpSpPr>
          <a:xfrm>
            <a:off x="8832384" y="670955"/>
            <a:ext cx="311815" cy="653721"/>
            <a:chOff x="5385375" y="498300"/>
            <a:chExt cx="802200" cy="556500"/>
          </a:xfrm>
        </p:grpSpPr>
        <p:sp>
          <p:nvSpPr>
            <p:cNvPr id="508" name="Google Shape;508;p12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2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2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1" name="Google Shape;511;p12"/>
          <p:cNvSpPr txBox="1">
            <a:spLocks noGrp="1"/>
          </p:cNvSpPr>
          <p:nvPr>
            <p:ph type="sldNum" idx="12"/>
          </p:nvPr>
        </p:nvSpPr>
        <p:spPr>
          <a:xfrm>
            <a:off x="849050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 panose="00000700000000000000"/>
              <a:buNone/>
              <a:defRPr sz="2600">
                <a:solidFill>
                  <a:schemeClr val="lt1"/>
                </a:solidFill>
                <a:latin typeface="Barlow SemiBold" panose="00000700000000000000"/>
                <a:ea typeface="Barlow SemiBold" panose="00000700000000000000"/>
                <a:cs typeface="Barlow SemiBold" panose="00000700000000000000"/>
                <a:sym typeface="Barlow SemiBold" panose="00000700000000000000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 panose="00000700000000000000"/>
              <a:buNone/>
              <a:defRPr sz="2600">
                <a:solidFill>
                  <a:schemeClr val="lt1"/>
                </a:solidFill>
                <a:latin typeface="Barlow SemiBold" panose="00000700000000000000"/>
                <a:ea typeface="Barlow SemiBold" panose="00000700000000000000"/>
                <a:cs typeface="Barlow SemiBold" panose="00000700000000000000"/>
                <a:sym typeface="Barlow SemiBold" panose="00000700000000000000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 panose="00000700000000000000"/>
              <a:buNone/>
              <a:defRPr sz="2600">
                <a:solidFill>
                  <a:schemeClr val="lt1"/>
                </a:solidFill>
                <a:latin typeface="Barlow SemiBold" panose="00000700000000000000"/>
                <a:ea typeface="Barlow SemiBold" panose="00000700000000000000"/>
                <a:cs typeface="Barlow SemiBold" panose="00000700000000000000"/>
                <a:sym typeface="Barlow SemiBold" panose="00000700000000000000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 panose="00000700000000000000"/>
              <a:buNone/>
              <a:defRPr sz="2600">
                <a:solidFill>
                  <a:schemeClr val="lt1"/>
                </a:solidFill>
                <a:latin typeface="Barlow SemiBold" panose="00000700000000000000"/>
                <a:ea typeface="Barlow SemiBold" panose="00000700000000000000"/>
                <a:cs typeface="Barlow SemiBold" panose="00000700000000000000"/>
                <a:sym typeface="Barlow SemiBold" panose="00000700000000000000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 panose="00000700000000000000"/>
              <a:buNone/>
              <a:defRPr sz="2600">
                <a:solidFill>
                  <a:schemeClr val="lt1"/>
                </a:solidFill>
                <a:latin typeface="Barlow SemiBold" panose="00000700000000000000"/>
                <a:ea typeface="Barlow SemiBold" panose="00000700000000000000"/>
                <a:cs typeface="Barlow SemiBold" panose="00000700000000000000"/>
                <a:sym typeface="Barlow SemiBold" panose="00000700000000000000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 panose="00000700000000000000"/>
              <a:buNone/>
              <a:defRPr sz="2600">
                <a:solidFill>
                  <a:schemeClr val="lt1"/>
                </a:solidFill>
                <a:latin typeface="Barlow SemiBold" panose="00000700000000000000"/>
                <a:ea typeface="Barlow SemiBold" panose="00000700000000000000"/>
                <a:cs typeface="Barlow SemiBold" panose="00000700000000000000"/>
                <a:sym typeface="Barlow SemiBold" panose="00000700000000000000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 panose="00000700000000000000"/>
              <a:buNone/>
              <a:defRPr sz="2600">
                <a:solidFill>
                  <a:schemeClr val="lt1"/>
                </a:solidFill>
                <a:latin typeface="Barlow SemiBold" panose="00000700000000000000"/>
                <a:ea typeface="Barlow SemiBold" panose="00000700000000000000"/>
                <a:cs typeface="Barlow SemiBold" panose="00000700000000000000"/>
                <a:sym typeface="Barlow SemiBold" panose="00000700000000000000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 panose="00000700000000000000"/>
              <a:buNone/>
              <a:defRPr sz="2600">
                <a:solidFill>
                  <a:schemeClr val="lt1"/>
                </a:solidFill>
                <a:latin typeface="Barlow SemiBold" panose="00000700000000000000"/>
                <a:ea typeface="Barlow SemiBold" panose="00000700000000000000"/>
                <a:cs typeface="Barlow SemiBold" panose="00000700000000000000"/>
                <a:sym typeface="Barlow SemiBold" panose="00000700000000000000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 panose="00000700000000000000"/>
              <a:buNone/>
              <a:defRPr sz="2600">
                <a:solidFill>
                  <a:schemeClr val="lt1"/>
                </a:solidFill>
                <a:latin typeface="Barlow SemiBold" panose="00000700000000000000"/>
                <a:ea typeface="Barlow SemiBold" panose="00000700000000000000"/>
                <a:cs typeface="Barlow SemiBold" panose="00000700000000000000"/>
                <a:sym typeface="Barlow SemiBold" panose="00000700000000000000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14800" y="1599700"/>
            <a:ext cx="7189500" cy="28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 panose="00000400000000000000"/>
              <a:buChar char="▪"/>
              <a:defRPr sz="2400">
                <a:solidFill>
                  <a:schemeClr val="dk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 panose="00000400000000000000"/>
              <a:buChar char="▫"/>
              <a:defRPr sz="2400">
                <a:solidFill>
                  <a:schemeClr val="dk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 panose="00000400000000000000"/>
              <a:buChar char="▫"/>
              <a:defRPr sz="2400">
                <a:solidFill>
                  <a:schemeClr val="dk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 panose="00000400000000000000"/>
              <a:buChar char="▫"/>
              <a:defRPr sz="2400">
                <a:solidFill>
                  <a:schemeClr val="dk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 panose="00000400000000000000"/>
              <a:buChar char="▫"/>
              <a:defRPr sz="2400">
                <a:solidFill>
                  <a:schemeClr val="dk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 panose="00000400000000000000"/>
              <a:buChar char="▫"/>
              <a:defRPr sz="2400">
                <a:solidFill>
                  <a:schemeClr val="dk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 panose="00000400000000000000"/>
              <a:buChar char="▫"/>
              <a:defRPr sz="2400">
                <a:solidFill>
                  <a:schemeClr val="dk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 panose="00000400000000000000"/>
              <a:buChar char="▫"/>
              <a:defRPr sz="2400">
                <a:solidFill>
                  <a:schemeClr val="dk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 panose="00000400000000000000"/>
              <a:buChar char="▫"/>
              <a:defRPr sz="2400">
                <a:solidFill>
                  <a:schemeClr val="dk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1pPr>
            <a:lvl2pPr lvl="1" algn="ctr" rtl="0">
              <a:buNone/>
              <a:defRPr sz="1300">
                <a:solidFill>
                  <a:schemeClr val="accent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2pPr>
            <a:lvl3pPr lvl="2" algn="ctr" rtl="0">
              <a:buNone/>
              <a:defRPr sz="1300">
                <a:solidFill>
                  <a:schemeClr val="accent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3pPr>
            <a:lvl4pPr lvl="3" algn="ctr" rtl="0">
              <a:buNone/>
              <a:defRPr sz="1300">
                <a:solidFill>
                  <a:schemeClr val="accent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4pPr>
            <a:lvl5pPr lvl="4" algn="ctr" rtl="0">
              <a:buNone/>
              <a:defRPr sz="1300">
                <a:solidFill>
                  <a:schemeClr val="accent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5pPr>
            <a:lvl6pPr lvl="5" algn="ctr" rtl="0">
              <a:buNone/>
              <a:defRPr sz="1300">
                <a:solidFill>
                  <a:schemeClr val="accent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6pPr>
            <a:lvl7pPr lvl="6" algn="ctr" rtl="0">
              <a:buNone/>
              <a:defRPr sz="1300">
                <a:solidFill>
                  <a:schemeClr val="accent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7pPr>
            <a:lvl8pPr lvl="7" algn="ctr" rtl="0">
              <a:buNone/>
              <a:defRPr sz="1300">
                <a:solidFill>
                  <a:schemeClr val="accent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8pPr>
            <a:lvl9pPr lvl="8" algn="ctr" rtl="0">
              <a:buNone/>
              <a:defRPr sz="1300">
                <a:solidFill>
                  <a:schemeClr val="accent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72678D-1B9C-8E70-A0A1-53BD899878F8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872393" y="76260"/>
            <a:ext cx="1221014" cy="612680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5"/>
          <p:cNvSpPr txBox="1">
            <a:spLocks noGrp="1"/>
          </p:cNvSpPr>
          <p:nvPr>
            <p:ph type="ctrTitle"/>
          </p:nvPr>
        </p:nvSpPr>
        <p:spPr>
          <a:xfrm>
            <a:off x="685800" y="1541675"/>
            <a:ext cx="5740200" cy="206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latin typeface="Barlow SemiBold" panose="00000700000000000000" pitchFamily="2" charset="0"/>
                <a:cs typeface="Times New Roman" panose="02020603050405020304" pitchFamily="18" charset="0"/>
                <a:sym typeface="Arial" panose="020B0604020202020204"/>
              </a:rPr>
              <a:t>CẠNH TRANH VÀ ĐỘC QUYỀN TRONG NỀN KINH TẾ THỊ TRƯỜNG</a:t>
            </a:r>
            <a:endParaRPr sz="4000" b="1" dirty="0">
              <a:latin typeface="Barlow SemiBold" panose="000007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31" name="Google Shape;531;p15"/>
          <p:cNvSpPr txBox="1"/>
          <p:nvPr/>
        </p:nvSpPr>
        <p:spPr>
          <a:xfrm>
            <a:off x="767250" y="684875"/>
            <a:ext cx="734310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00" b="1" dirty="0">
              <a:solidFill>
                <a:srgbClr val="990000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72745" y="381381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/>
              <a:t>Session 1</a:t>
            </a: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Barlow Light" panose="00000400000000000000" pitchFamily="2" charset="0"/>
              </a:rPr>
              <a:t>Nguyên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 err="1">
                <a:latin typeface="Barlow Light" panose="00000400000000000000" pitchFamily="2" charset="0"/>
              </a:rPr>
              <a:t>nhân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 err="1">
                <a:latin typeface="Barlow Light" panose="00000400000000000000" pitchFamily="2" charset="0"/>
              </a:rPr>
              <a:t>hình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 err="1">
                <a:latin typeface="Barlow Light" panose="00000400000000000000" pitchFamily="2" charset="0"/>
              </a:rPr>
              <a:t>thành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 err="1">
                <a:latin typeface="Barlow Light" panose="00000400000000000000" pitchFamily="2" charset="0"/>
              </a:rPr>
              <a:t>độc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 err="1">
                <a:latin typeface="Barlow Light" panose="00000400000000000000" pitchFamily="2" charset="0"/>
              </a:rPr>
              <a:t>quyền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 err="1">
                <a:latin typeface="Barlow Light" panose="00000400000000000000" pitchFamily="2" charset="0"/>
              </a:rPr>
              <a:t>nhà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 err="1">
                <a:latin typeface="Barlow Light" panose="00000400000000000000" pitchFamily="2" charset="0"/>
              </a:rPr>
              <a:t>nước</a:t>
            </a:r>
            <a:endParaRPr lang="en-US" dirty="0">
              <a:latin typeface="Barlow Light" panose="000004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>
                <a:latin typeface="Barlow Light" panose="00000400000000000000" pitchFamily="2" charset="0"/>
              </a:rPr>
              <a:t>10</a:t>
            </a:fld>
            <a:endParaRPr lang="en-GB">
              <a:latin typeface="Barlow Light" panose="000004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747" y="2521573"/>
            <a:ext cx="35108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>
                <a:latin typeface="Barlow Light" panose="00000400000000000000" pitchFamily="2" charset="0"/>
              </a:rPr>
              <a:t>Đòi</a:t>
            </a:r>
            <a:r>
              <a:rPr lang="en-US" sz="2400" i="1" dirty="0">
                <a:latin typeface="Barlow Light" panose="00000400000000000000" pitchFamily="2" charset="0"/>
              </a:rPr>
              <a:t> </a:t>
            </a:r>
            <a:r>
              <a:rPr lang="en-US" sz="2400" i="1" dirty="0" err="1">
                <a:latin typeface="Barlow Light" panose="00000400000000000000" pitchFamily="2" charset="0"/>
              </a:rPr>
              <a:t>hỏi</a:t>
            </a:r>
            <a:r>
              <a:rPr lang="en-US" sz="2400" i="1" dirty="0">
                <a:latin typeface="Barlow Light" panose="00000400000000000000" pitchFamily="2" charset="0"/>
              </a:rPr>
              <a:t> </a:t>
            </a:r>
            <a:r>
              <a:rPr lang="en-US" sz="2400" i="1" dirty="0" err="1">
                <a:latin typeface="Barlow Light" panose="00000400000000000000" pitchFamily="2" charset="0"/>
              </a:rPr>
              <a:t>tất</a:t>
            </a:r>
            <a:r>
              <a:rPr lang="en-US" sz="2400" i="1" dirty="0">
                <a:latin typeface="Barlow Light" panose="00000400000000000000" pitchFamily="2" charset="0"/>
              </a:rPr>
              <a:t> </a:t>
            </a:r>
            <a:r>
              <a:rPr lang="en-US" sz="2400" i="1" dirty="0" err="1">
                <a:latin typeface="Barlow Light" panose="00000400000000000000" pitchFamily="2" charset="0"/>
              </a:rPr>
              <a:t>yếu</a:t>
            </a:r>
            <a:r>
              <a:rPr lang="en-US" sz="2400" i="1" dirty="0">
                <a:latin typeface="Barlow Light" panose="00000400000000000000" pitchFamily="2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Barlow Light" panose="00000400000000000000" pitchFamily="2" charset="0"/>
              </a:rPr>
              <a:t>Điều</a:t>
            </a:r>
            <a:r>
              <a:rPr lang="en-US" sz="2400" dirty="0">
                <a:latin typeface="Barlow Light" panose="00000400000000000000" pitchFamily="2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</a:rPr>
              <a:t>tiết</a:t>
            </a:r>
            <a:r>
              <a:rPr lang="en-US" sz="2400" dirty="0">
                <a:latin typeface="Barlow Light" panose="00000400000000000000" pitchFamily="2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</a:rPr>
              <a:t>xã</a:t>
            </a:r>
            <a:r>
              <a:rPr lang="en-US" sz="2400" dirty="0">
                <a:latin typeface="Barlow Light" panose="00000400000000000000" pitchFamily="2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</a:rPr>
              <a:t>hội</a:t>
            </a:r>
            <a:endParaRPr lang="en-US" sz="2400" dirty="0">
              <a:latin typeface="Barlow Light" panose="000004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Barlow Light" panose="00000400000000000000" pitchFamily="2" charset="0"/>
              </a:rPr>
              <a:t>Kế</a:t>
            </a:r>
            <a:r>
              <a:rPr lang="en-US" sz="2400" dirty="0">
                <a:latin typeface="Barlow Light" panose="00000400000000000000" pitchFamily="2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</a:rPr>
              <a:t>hoạch</a:t>
            </a:r>
            <a:r>
              <a:rPr lang="en-US" sz="2400" dirty="0">
                <a:latin typeface="Barlow Light" panose="00000400000000000000" pitchFamily="2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</a:rPr>
              <a:t>hóa</a:t>
            </a:r>
            <a:r>
              <a:rPr lang="en-US" sz="2400" dirty="0">
                <a:latin typeface="Barlow Light" panose="00000400000000000000" pitchFamily="2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</a:rPr>
              <a:t>tập</a:t>
            </a:r>
            <a:r>
              <a:rPr lang="en-US" sz="2400" dirty="0">
                <a:latin typeface="Barlow Light" panose="00000400000000000000" pitchFamily="2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</a:rPr>
              <a:t>trung</a:t>
            </a:r>
            <a:endParaRPr lang="en-US" sz="2400" dirty="0">
              <a:latin typeface="Barlow Light" panose="00000400000000000000" pitchFamily="2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338967" y="1690576"/>
            <a:ext cx="3192780" cy="2492991"/>
            <a:chOff x="1764031" y="944316"/>
            <a:chExt cx="3192780" cy="2492991"/>
          </a:xfrm>
        </p:grpSpPr>
        <p:sp>
          <p:nvSpPr>
            <p:cNvPr id="7" name="TextBox 6"/>
            <p:cNvSpPr txBox="1"/>
            <p:nvPr/>
          </p:nvSpPr>
          <p:spPr>
            <a:xfrm>
              <a:off x="1764031" y="944316"/>
              <a:ext cx="31927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>
                  <a:latin typeface="Barlow Light" panose="00000400000000000000" pitchFamily="2" charset="0"/>
                </a:rPr>
                <a:t>Tích</a:t>
              </a:r>
              <a:r>
                <a:rPr lang="en-US" sz="2400" dirty="0">
                  <a:latin typeface="Barlow Light" panose="00000400000000000000" pitchFamily="2" charset="0"/>
                </a:rPr>
                <a:t> </a:t>
              </a:r>
              <a:r>
                <a:rPr lang="en-US" sz="2400" dirty="0" err="1">
                  <a:latin typeface="Barlow Light" panose="00000400000000000000" pitchFamily="2" charset="0"/>
                </a:rPr>
                <a:t>tụ</a:t>
              </a:r>
              <a:r>
                <a:rPr lang="en-US" sz="2400" dirty="0">
                  <a:latin typeface="Barlow Light" panose="00000400000000000000" pitchFamily="2" charset="0"/>
                </a:rPr>
                <a:t> </a:t>
              </a:r>
              <a:r>
                <a:rPr lang="en-US" sz="2400" dirty="0" err="1">
                  <a:latin typeface="Barlow Light" panose="00000400000000000000" pitchFamily="2" charset="0"/>
                </a:rPr>
                <a:t>và</a:t>
              </a:r>
              <a:r>
                <a:rPr lang="en-US" sz="2400" dirty="0">
                  <a:latin typeface="Barlow Light" panose="00000400000000000000" pitchFamily="2" charset="0"/>
                </a:rPr>
                <a:t> </a:t>
              </a:r>
              <a:r>
                <a:rPr lang="en-US" sz="2400" dirty="0" err="1">
                  <a:latin typeface="Barlow Light" panose="00000400000000000000" pitchFamily="2" charset="0"/>
                </a:rPr>
                <a:t>tập</a:t>
              </a:r>
              <a:r>
                <a:rPr lang="en-US" sz="2400" dirty="0">
                  <a:latin typeface="Barlow Light" panose="00000400000000000000" pitchFamily="2" charset="0"/>
                </a:rPr>
                <a:t> </a:t>
              </a:r>
              <a:r>
                <a:rPr lang="en-US" sz="2400" dirty="0" err="1">
                  <a:latin typeface="Barlow Light" panose="00000400000000000000" pitchFamily="2" charset="0"/>
                </a:rPr>
                <a:t>trung</a:t>
              </a:r>
              <a:r>
                <a:rPr lang="en-US" sz="2400" dirty="0">
                  <a:latin typeface="Barlow Light" panose="00000400000000000000" pitchFamily="2" charset="0"/>
                </a:rPr>
                <a:t> t</a:t>
              </a:r>
              <a:r>
                <a:rPr lang="vi-VN" sz="2400" dirty="0">
                  <a:latin typeface="Barlow Light" panose="00000400000000000000" pitchFamily="2" charset="0"/>
                </a:rPr>
                <a:t>ư</a:t>
              </a:r>
              <a:r>
                <a:rPr lang="en-US" sz="2400" dirty="0">
                  <a:latin typeface="Barlow Light" panose="00000400000000000000" pitchFamily="2" charset="0"/>
                </a:rPr>
                <a:t> </a:t>
              </a:r>
              <a:r>
                <a:rPr lang="en-US" sz="2400" dirty="0" err="1">
                  <a:latin typeface="Barlow Light" panose="00000400000000000000" pitchFamily="2" charset="0"/>
                </a:rPr>
                <a:t>bản</a:t>
              </a:r>
              <a:r>
                <a:rPr lang="en-US" sz="2400" dirty="0">
                  <a:latin typeface="Barlow Light" panose="00000400000000000000" pitchFamily="2" charset="0"/>
                </a:rPr>
                <a:t> </a:t>
              </a:r>
              <a:r>
                <a:rPr lang="en-US" sz="2400" dirty="0" err="1">
                  <a:latin typeface="Barlow Light" panose="00000400000000000000" pitchFamily="2" charset="0"/>
                </a:rPr>
                <a:t>càng</a:t>
              </a:r>
              <a:r>
                <a:rPr lang="en-US" sz="2400" dirty="0">
                  <a:latin typeface="Barlow Light" panose="00000400000000000000" pitchFamily="2" charset="0"/>
                </a:rPr>
                <a:t> </a:t>
              </a:r>
              <a:r>
                <a:rPr lang="en-US" sz="2400" dirty="0" err="1">
                  <a:latin typeface="Barlow Light" panose="00000400000000000000" pitchFamily="2" charset="0"/>
                </a:rPr>
                <a:t>lớn</a:t>
              </a:r>
              <a:endParaRPr lang="en-US" sz="2400" dirty="0">
                <a:latin typeface="Barlow Light" panose="00000400000000000000" pitchFamily="2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08812" y="2606310"/>
              <a:ext cx="30479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>
                  <a:latin typeface="Barlow Light" panose="00000400000000000000" pitchFamily="2" charset="0"/>
                </a:rPr>
                <a:t>Tích</a:t>
              </a:r>
              <a:r>
                <a:rPr lang="en-US" sz="2400" dirty="0">
                  <a:latin typeface="Barlow Light" panose="00000400000000000000" pitchFamily="2" charset="0"/>
                </a:rPr>
                <a:t> </a:t>
              </a:r>
              <a:r>
                <a:rPr lang="en-US" sz="2400" dirty="0" err="1">
                  <a:latin typeface="Barlow Light" panose="00000400000000000000" pitchFamily="2" charset="0"/>
                </a:rPr>
                <a:t>tụ</a:t>
              </a:r>
              <a:r>
                <a:rPr lang="en-US" sz="2400" dirty="0">
                  <a:latin typeface="Barlow Light" panose="00000400000000000000" pitchFamily="2" charset="0"/>
                </a:rPr>
                <a:t> </a:t>
              </a:r>
              <a:r>
                <a:rPr lang="en-US" sz="2400" dirty="0" err="1">
                  <a:latin typeface="Barlow Light" panose="00000400000000000000" pitchFamily="2" charset="0"/>
                </a:rPr>
                <a:t>và</a:t>
              </a:r>
              <a:r>
                <a:rPr lang="en-US" sz="2400" dirty="0">
                  <a:latin typeface="Barlow Light" panose="00000400000000000000" pitchFamily="2" charset="0"/>
                </a:rPr>
                <a:t> </a:t>
              </a:r>
              <a:r>
                <a:rPr lang="en-US" sz="2400" dirty="0" err="1">
                  <a:latin typeface="Barlow Light" panose="00000400000000000000" pitchFamily="2" charset="0"/>
                </a:rPr>
                <a:t>tập</a:t>
              </a:r>
              <a:r>
                <a:rPr lang="en-US" sz="2400" dirty="0">
                  <a:latin typeface="Barlow Light" panose="00000400000000000000" pitchFamily="2" charset="0"/>
                </a:rPr>
                <a:t> </a:t>
              </a:r>
              <a:r>
                <a:rPr lang="en-US" sz="2400" dirty="0" err="1">
                  <a:latin typeface="Barlow Light" panose="00000400000000000000" pitchFamily="2" charset="0"/>
                </a:rPr>
                <a:t>trung</a:t>
              </a:r>
              <a:r>
                <a:rPr lang="en-US" sz="2400" dirty="0">
                  <a:latin typeface="Barlow Light" panose="00000400000000000000" pitchFamily="2" charset="0"/>
                </a:rPr>
                <a:t> </a:t>
              </a:r>
              <a:r>
                <a:rPr lang="en-US" sz="2400" dirty="0" err="1">
                  <a:latin typeface="Barlow Light" panose="00000400000000000000" pitchFamily="2" charset="0"/>
                </a:rPr>
                <a:t>sản</a:t>
              </a:r>
              <a:r>
                <a:rPr lang="en-US" sz="2400" dirty="0">
                  <a:latin typeface="Barlow Light" panose="00000400000000000000" pitchFamily="2" charset="0"/>
                </a:rPr>
                <a:t> </a:t>
              </a:r>
              <a:r>
                <a:rPr lang="en-US" sz="2400" dirty="0" err="1">
                  <a:latin typeface="Barlow Light" panose="00000400000000000000" pitchFamily="2" charset="0"/>
                </a:rPr>
                <a:t>xuất</a:t>
              </a:r>
              <a:r>
                <a:rPr lang="en-US" sz="2400" dirty="0">
                  <a:latin typeface="Barlow Light" panose="00000400000000000000" pitchFamily="2" charset="0"/>
                </a:rPr>
                <a:t> </a:t>
              </a:r>
              <a:r>
                <a:rPr lang="en-US" sz="2400" dirty="0" err="1">
                  <a:latin typeface="Barlow Light" panose="00000400000000000000" pitchFamily="2" charset="0"/>
                </a:rPr>
                <a:t>càng</a:t>
              </a:r>
              <a:r>
                <a:rPr lang="en-US" sz="2400" dirty="0">
                  <a:latin typeface="Barlow Light" panose="00000400000000000000" pitchFamily="2" charset="0"/>
                </a:rPr>
                <a:t> </a:t>
              </a:r>
              <a:r>
                <a:rPr lang="en-US" sz="2400" dirty="0" err="1">
                  <a:latin typeface="Barlow Light" panose="00000400000000000000" pitchFamily="2" charset="0"/>
                </a:rPr>
                <a:t>cao</a:t>
              </a:r>
              <a:endParaRPr lang="en-US" sz="2400" dirty="0">
                <a:latin typeface="Barlow Light" panose="00000400000000000000" pitchFamily="2" charset="0"/>
              </a:endParaRPr>
            </a:p>
          </p:txBody>
        </p:sp>
        <p:sp>
          <p:nvSpPr>
            <p:cNvPr id="9" name="Arrow: Down 8"/>
            <p:cNvSpPr/>
            <p:nvPr/>
          </p:nvSpPr>
          <p:spPr>
            <a:xfrm>
              <a:off x="3118105" y="1900096"/>
              <a:ext cx="484632" cy="616293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Barlow Light" panose="00000400000000000000" pitchFamily="2" charset="0"/>
              </a:endParaRPr>
            </a:p>
          </p:txBody>
        </p:sp>
      </p:grp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785105" y="1690576"/>
            <a:ext cx="1256346" cy="481065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76200" indent="0">
              <a:buNone/>
            </a:pP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Thứ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nhất</a:t>
            </a:r>
            <a:endParaRPr lang="en-US" dirty="0">
              <a:latin typeface="Barlow Light" panose="00000400000000000000" pitchFamily="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Barlow Light" panose="00000400000000000000" pitchFamily="2" charset="0"/>
              </a:rPr>
              <a:t>Nguyên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 err="1">
                <a:latin typeface="Barlow Light" panose="00000400000000000000" pitchFamily="2" charset="0"/>
              </a:rPr>
              <a:t>nhân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 err="1">
                <a:latin typeface="Barlow Light" panose="00000400000000000000" pitchFamily="2" charset="0"/>
              </a:rPr>
              <a:t>hình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 err="1">
                <a:latin typeface="Barlow Light" panose="00000400000000000000" pitchFamily="2" charset="0"/>
              </a:rPr>
              <a:t>thành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 err="1">
                <a:latin typeface="Barlow Light" panose="00000400000000000000" pitchFamily="2" charset="0"/>
              </a:rPr>
              <a:t>độc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 err="1">
                <a:latin typeface="Barlow Light" panose="00000400000000000000" pitchFamily="2" charset="0"/>
              </a:rPr>
              <a:t>quyền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 err="1">
                <a:latin typeface="Barlow Light" panose="00000400000000000000" pitchFamily="2" charset="0"/>
              </a:rPr>
              <a:t>nhà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 err="1">
                <a:latin typeface="Barlow Light" panose="00000400000000000000" pitchFamily="2" charset="0"/>
              </a:rPr>
              <a:t>nước</a:t>
            </a:r>
            <a:endParaRPr lang="en-US" dirty="0">
              <a:latin typeface="Barlow Light" panose="000004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>
                <a:latin typeface="Barlow Light" panose="00000400000000000000" pitchFamily="2" charset="0"/>
              </a:rPr>
              <a:t>11</a:t>
            </a:fld>
            <a:endParaRPr lang="en-GB">
              <a:latin typeface="Barlow Light" panose="000004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31879" y="2587222"/>
            <a:ext cx="28248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Barlow Light" panose="00000400000000000000" pitchFamily="2" charset="0"/>
              </a:rPr>
              <a:t>Đầu</a:t>
            </a:r>
            <a:r>
              <a:rPr lang="en-US" sz="2400" dirty="0">
                <a:latin typeface="Barlow Light" panose="00000400000000000000" pitchFamily="2" charset="0"/>
              </a:rPr>
              <a:t> t</a:t>
            </a:r>
            <a:r>
              <a:rPr lang="vi-VN" sz="2400" dirty="0">
                <a:latin typeface="Barlow Light" panose="00000400000000000000" pitchFamily="2" charset="0"/>
              </a:rPr>
              <a:t>ư</a:t>
            </a:r>
            <a:r>
              <a:rPr lang="en-US" sz="2400" dirty="0">
                <a:latin typeface="Barlow Light" panose="00000400000000000000" pitchFamily="2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</a:rPr>
              <a:t>lớn</a:t>
            </a:r>
            <a:endParaRPr lang="en-US" sz="2400" dirty="0">
              <a:latin typeface="Barlow Light" panose="000004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rlow Light" panose="00000400000000000000" pitchFamily="2" charset="0"/>
              </a:rPr>
              <a:t>Thu </a:t>
            </a:r>
            <a:r>
              <a:rPr lang="en-US" sz="2400" dirty="0" err="1">
                <a:latin typeface="Barlow Light" panose="00000400000000000000" pitchFamily="2" charset="0"/>
              </a:rPr>
              <a:t>hồi</a:t>
            </a:r>
            <a:r>
              <a:rPr lang="en-US" sz="2400" dirty="0">
                <a:latin typeface="Barlow Light" panose="00000400000000000000" pitchFamily="2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</a:rPr>
              <a:t>vốn</a:t>
            </a:r>
            <a:r>
              <a:rPr lang="en-US" sz="2400" dirty="0">
                <a:latin typeface="Barlow Light" panose="00000400000000000000" pitchFamily="2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</a:rPr>
              <a:t>chậm</a:t>
            </a:r>
            <a:endParaRPr lang="en-US" sz="2400" dirty="0">
              <a:latin typeface="Barlow Light" panose="000004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Barlow Light" panose="00000400000000000000" pitchFamily="2" charset="0"/>
              </a:rPr>
              <a:t>Ít</a:t>
            </a:r>
            <a:r>
              <a:rPr lang="en-US" sz="2400" dirty="0">
                <a:latin typeface="Barlow Light" panose="00000400000000000000" pitchFamily="2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</a:rPr>
              <a:t>lợi</a:t>
            </a:r>
            <a:r>
              <a:rPr lang="en-US" sz="2400" dirty="0">
                <a:latin typeface="Barlow Light" panose="00000400000000000000" pitchFamily="2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</a:rPr>
              <a:t>nhuận</a:t>
            </a:r>
            <a:endParaRPr lang="en-US" sz="2400" dirty="0">
              <a:latin typeface="Barlow Light" panose="00000400000000000000" pitchFamily="2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630485" y="1663912"/>
            <a:ext cx="3192780" cy="1823567"/>
            <a:chOff x="2023651" y="1315958"/>
            <a:chExt cx="3192780" cy="1569621"/>
          </a:xfrm>
        </p:grpSpPr>
        <p:sp>
          <p:nvSpPr>
            <p:cNvPr id="7" name="TextBox 6"/>
            <p:cNvSpPr txBox="1"/>
            <p:nvPr/>
          </p:nvSpPr>
          <p:spPr>
            <a:xfrm>
              <a:off x="2023651" y="1315958"/>
              <a:ext cx="3192780" cy="715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>
                  <a:latin typeface="Barlow Light" panose="00000400000000000000" pitchFamily="2" charset="0"/>
                </a:rPr>
                <a:t>Phân</a:t>
              </a:r>
              <a:r>
                <a:rPr lang="en-US" sz="2400" dirty="0">
                  <a:latin typeface="Barlow Light" panose="00000400000000000000" pitchFamily="2" charset="0"/>
                </a:rPr>
                <a:t> </a:t>
              </a:r>
              <a:r>
                <a:rPr lang="en-US" sz="2400" dirty="0" err="1">
                  <a:latin typeface="Barlow Light" panose="00000400000000000000" pitchFamily="2" charset="0"/>
                </a:rPr>
                <a:t>công</a:t>
              </a:r>
              <a:r>
                <a:rPr lang="en-US" sz="2400" dirty="0">
                  <a:latin typeface="Barlow Light" panose="00000400000000000000" pitchFamily="2" charset="0"/>
                </a:rPr>
                <a:t> lao </a:t>
              </a:r>
              <a:r>
                <a:rPr lang="en-US" sz="2400" dirty="0" err="1">
                  <a:latin typeface="Barlow Light" panose="00000400000000000000" pitchFamily="2" charset="0"/>
                </a:rPr>
                <a:t>động</a:t>
              </a:r>
              <a:r>
                <a:rPr lang="en-US" sz="2400" dirty="0">
                  <a:latin typeface="Barlow Light" panose="00000400000000000000" pitchFamily="2" charset="0"/>
                </a:rPr>
                <a:t> </a:t>
              </a:r>
              <a:r>
                <a:rPr lang="en-US" sz="2400" dirty="0" err="1">
                  <a:latin typeface="Barlow Light" panose="00000400000000000000" pitchFamily="2" charset="0"/>
                </a:rPr>
                <a:t>xã</a:t>
              </a:r>
              <a:r>
                <a:rPr lang="en-US" sz="2400" dirty="0">
                  <a:latin typeface="Barlow Light" panose="00000400000000000000" pitchFamily="2" charset="0"/>
                </a:rPr>
                <a:t> </a:t>
              </a:r>
              <a:r>
                <a:rPr lang="en-US" sz="2400" dirty="0" err="1">
                  <a:latin typeface="Barlow Light" panose="00000400000000000000" pitchFamily="2" charset="0"/>
                </a:rPr>
                <a:t>hội</a:t>
              </a:r>
              <a:r>
                <a:rPr lang="en-US" sz="2400" dirty="0">
                  <a:latin typeface="Barlow Light" panose="00000400000000000000" pitchFamily="2" charset="0"/>
                </a:rPr>
                <a:t> </a:t>
              </a:r>
              <a:r>
                <a:rPr lang="en-US" sz="2400" dirty="0" err="1">
                  <a:latin typeface="Barlow Light" panose="00000400000000000000" pitchFamily="2" charset="0"/>
                </a:rPr>
                <a:t>phát</a:t>
              </a:r>
              <a:r>
                <a:rPr lang="en-US" sz="2400" dirty="0">
                  <a:latin typeface="Barlow Light" panose="00000400000000000000" pitchFamily="2" charset="0"/>
                </a:rPr>
                <a:t> </a:t>
              </a:r>
              <a:r>
                <a:rPr lang="en-US" sz="2400" dirty="0" err="1">
                  <a:latin typeface="Barlow Light" panose="00000400000000000000" pitchFamily="2" charset="0"/>
                </a:rPr>
                <a:t>triển</a:t>
              </a:r>
              <a:endParaRPr lang="en-US" sz="2400" dirty="0">
                <a:latin typeface="Barlow Light" panose="00000400000000000000" pitchFamily="2" charset="0"/>
              </a:endParaRPr>
            </a:p>
          </p:txBody>
        </p:sp>
        <p:sp>
          <p:nvSpPr>
            <p:cNvPr id="8" name="Arrow: Down 7"/>
            <p:cNvSpPr/>
            <p:nvPr/>
          </p:nvSpPr>
          <p:spPr>
            <a:xfrm>
              <a:off x="3290259" y="2244815"/>
              <a:ext cx="484632" cy="640764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Barlow Light" panose="00000400000000000000" pitchFamily="2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543019" y="3787551"/>
            <a:ext cx="3192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Barlow Light" panose="00000400000000000000" pitchFamily="2" charset="0"/>
              </a:rPr>
              <a:t>Ngành</a:t>
            </a:r>
            <a:r>
              <a:rPr lang="en-US" sz="2400" dirty="0">
                <a:latin typeface="Barlow Light" panose="00000400000000000000" pitchFamily="2" charset="0"/>
              </a:rPr>
              <a:t> </a:t>
            </a:r>
            <a:r>
              <a:rPr lang="en-US" sz="2400" dirty="0" err="1">
                <a:latin typeface="Barlow Light" panose="00000400000000000000" pitchFamily="2" charset="0"/>
              </a:rPr>
              <a:t>mới</a:t>
            </a:r>
            <a:endParaRPr lang="en-US" sz="2400" dirty="0">
              <a:latin typeface="Barlow Light" panose="00000400000000000000" pitchFamily="2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827636" y="1702378"/>
            <a:ext cx="1256346" cy="481065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76200" indent="0">
              <a:buNone/>
            </a:pP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Thứ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hai</a:t>
            </a:r>
            <a:endParaRPr lang="en-US" dirty="0">
              <a:latin typeface="Barlow Light" panose="00000400000000000000" pitchFamily="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Barlow Light" panose="00000400000000000000" pitchFamily="2" charset="0"/>
              </a:rPr>
              <a:t>Nguyên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 err="1">
                <a:latin typeface="Barlow Light" panose="00000400000000000000" pitchFamily="2" charset="0"/>
              </a:rPr>
              <a:t>nhân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 err="1">
                <a:latin typeface="Barlow Light" panose="00000400000000000000" pitchFamily="2" charset="0"/>
              </a:rPr>
              <a:t>hình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 err="1">
                <a:latin typeface="Barlow Light" panose="00000400000000000000" pitchFamily="2" charset="0"/>
              </a:rPr>
              <a:t>thành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 err="1">
                <a:latin typeface="Barlow Light" panose="00000400000000000000" pitchFamily="2" charset="0"/>
              </a:rPr>
              <a:t>độc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 err="1">
                <a:latin typeface="Barlow Light" panose="00000400000000000000" pitchFamily="2" charset="0"/>
              </a:rPr>
              <a:t>quyền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 err="1">
                <a:latin typeface="Barlow Light" panose="00000400000000000000" pitchFamily="2" charset="0"/>
              </a:rPr>
              <a:t>nhà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 err="1">
                <a:latin typeface="Barlow Light" panose="00000400000000000000" pitchFamily="2" charset="0"/>
              </a:rPr>
              <a:t>nước</a:t>
            </a:r>
            <a:endParaRPr lang="en-US" dirty="0">
              <a:latin typeface="Barlow Light" panose="000004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>
                <a:latin typeface="Barlow Light" panose="00000400000000000000" pitchFamily="2" charset="0"/>
              </a:rPr>
              <a:t>12</a:t>
            </a:fld>
            <a:endParaRPr lang="en-GB">
              <a:latin typeface="Barlow Light" panose="000004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0376" y="2322800"/>
            <a:ext cx="31550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Barlow Light" panose="00000400000000000000" pitchFamily="2" charset="0"/>
              </a:rPr>
              <a:t>SỰ THỐNG TRỊ ĐỘC QUYỀN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6481" y="3461328"/>
            <a:ext cx="1021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Barlow Light" panose="00000400000000000000" pitchFamily="2" charset="0"/>
              </a:rPr>
              <a:t>T</a:t>
            </a:r>
            <a:r>
              <a:rPr lang="vi-VN" sz="2000" dirty="0">
                <a:latin typeface="Barlow Light" panose="00000400000000000000" pitchFamily="2" charset="0"/>
              </a:rPr>
              <a:t>Ư</a:t>
            </a:r>
            <a:r>
              <a:rPr lang="en-US" sz="2000" dirty="0">
                <a:latin typeface="Barlow Light" panose="00000400000000000000" pitchFamily="2" charset="0"/>
              </a:rPr>
              <a:t> SẢN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90007" y="3346661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Barlow Light" panose="00000400000000000000" pitchFamily="2" charset="0"/>
              </a:rPr>
              <a:t>VÔ SẢN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33100" y="3663031"/>
            <a:ext cx="2618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Barlow Light" panose="00000400000000000000" pitchFamily="2" charset="0"/>
              </a:rPr>
              <a:t>NHÂN DÂN LAO ĐỘNG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71189" y="4438076"/>
            <a:ext cx="2425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Barlow Light" panose="00000400000000000000" pitchFamily="2" charset="0"/>
              </a:rPr>
              <a:t>XOA DỊU MÂU THUẪN</a:t>
            </a:r>
          </a:p>
        </p:txBody>
      </p:sp>
      <p:sp>
        <p:nvSpPr>
          <p:cNvPr id="10" name="Arrow: Down 9"/>
          <p:cNvSpPr/>
          <p:nvPr/>
        </p:nvSpPr>
        <p:spPr>
          <a:xfrm>
            <a:off x="2840945" y="2753287"/>
            <a:ext cx="442608" cy="561148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rlow Light" panose="00000400000000000000" pitchFamily="2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540123" y="3427984"/>
            <a:ext cx="1042457" cy="561149"/>
            <a:chOff x="3529543" y="1635551"/>
            <a:chExt cx="1042457" cy="561149"/>
          </a:xfrm>
        </p:grpSpPr>
        <p:sp>
          <p:nvSpPr>
            <p:cNvPr id="12" name="Arrow: Chevron 11"/>
            <p:cNvSpPr/>
            <p:nvPr/>
          </p:nvSpPr>
          <p:spPr>
            <a:xfrm>
              <a:off x="3529543" y="1635551"/>
              <a:ext cx="479227" cy="561149"/>
            </a:xfrm>
            <a:prstGeom prst="chevro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Barlow Light" panose="00000400000000000000" pitchFamily="2" charset="0"/>
              </a:endParaRPr>
            </a:p>
          </p:txBody>
        </p:sp>
        <p:sp>
          <p:nvSpPr>
            <p:cNvPr id="13" name="Arrow: Chevron 12"/>
            <p:cNvSpPr/>
            <p:nvPr/>
          </p:nvSpPr>
          <p:spPr>
            <a:xfrm rot="10800000">
              <a:off x="4092773" y="1635551"/>
              <a:ext cx="479227" cy="561149"/>
            </a:xfrm>
            <a:prstGeom prst="chevro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Barlow Light" panose="00000400000000000000" pitchFamily="2" charset="0"/>
              </a:endParaRPr>
            </a:p>
          </p:txBody>
        </p:sp>
      </p:grpSp>
      <p:sp>
        <p:nvSpPr>
          <p:cNvPr id="14" name="Arrow: Notched Right 13"/>
          <p:cNvSpPr/>
          <p:nvPr/>
        </p:nvSpPr>
        <p:spPr>
          <a:xfrm>
            <a:off x="1330376" y="4419671"/>
            <a:ext cx="1051559" cy="320040"/>
          </a:xfrm>
          <a:prstGeom prst="notch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rlow Light" panose="00000400000000000000" pitchFamily="2" charset="0"/>
            </a:endParaRPr>
          </a:p>
        </p:txBody>
      </p:sp>
      <p:pic>
        <p:nvPicPr>
          <p:cNvPr id="15" name="Picture 14" descr="Kết quả hình ảnh cho pyramid of capitalist syst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986" y="2258121"/>
            <a:ext cx="3646968" cy="131191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Placeholder 11"/>
          <p:cNvSpPr>
            <a:spLocks noGrp="1"/>
          </p:cNvSpPr>
          <p:nvPr>
            <p:ph type="body" idx="1"/>
          </p:nvPr>
        </p:nvSpPr>
        <p:spPr>
          <a:xfrm>
            <a:off x="702203" y="1736754"/>
            <a:ext cx="1256346" cy="481065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76200" indent="0">
              <a:buNone/>
            </a:pP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Thứ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ba</a:t>
            </a:r>
            <a:endParaRPr lang="en-US" dirty="0">
              <a:latin typeface="Barlow Light" panose="00000400000000000000" pitchFamily="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Barlow Light" panose="00000400000000000000" pitchFamily="2" charset="0"/>
              </a:rPr>
              <a:t>Nguyên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 err="1">
                <a:latin typeface="Barlow Light" panose="00000400000000000000" pitchFamily="2" charset="0"/>
              </a:rPr>
              <a:t>nhân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 err="1">
                <a:latin typeface="Barlow Light" panose="00000400000000000000" pitchFamily="2" charset="0"/>
              </a:rPr>
              <a:t>hình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 err="1">
                <a:latin typeface="Barlow Light" panose="00000400000000000000" pitchFamily="2" charset="0"/>
              </a:rPr>
              <a:t>thành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 err="1">
                <a:latin typeface="Barlow Light" panose="00000400000000000000" pitchFamily="2" charset="0"/>
              </a:rPr>
              <a:t>độc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 err="1">
                <a:latin typeface="Barlow Light" panose="00000400000000000000" pitchFamily="2" charset="0"/>
              </a:rPr>
              <a:t>quyền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 err="1">
                <a:latin typeface="Barlow Light" panose="00000400000000000000" pitchFamily="2" charset="0"/>
              </a:rPr>
              <a:t>nhà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 err="1">
                <a:latin typeface="Barlow Light" panose="00000400000000000000" pitchFamily="2" charset="0"/>
              </a:rPr>
              <a:t>nước</a:t>
            </a:r>
            <a:endParaRPr lang="en-US" dirty="0">
              <a:latin typeface="Barlow Light" panose="000004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>
                <a:latin typeface="Barlow Light" panose="00000400000000000000" pitchFamily="2" charset="0"/>
              </a:rPr>
              <a:t>13</a:t>
            </a:fld>
            <a:endParaRPr lang="en-GB">
              <a:latin typeface="Barlow Light" panose="000004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98740" y="1723543"/>
            <a:ext cx="23721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Barlow Light" panose="00000400000000000000" pitchFamily="2" charset="0"/>
              </a:rPr>
              <a:t>Mở</a:t>
            </a:r>
            <a:r>
              <a:rPr lang="en-US" sz="2000" dirty="0">
                <a:latin typeface="Barlow Light" panose="00000400000000000000" pitchFamily="2" charset="0"/>
              </a:rPr>
              <a:t> </a:t>
            </a:r>
            <a:r>
              <a:rPr lang="en-US" sz="2000" dirty="0" err="1">
                <a:latin typeface="Barlow Light" panose="00000400000000000000" pitchFamily="2" charset="0"/>
              </a:rPr>
              <a:t>rộng</a:t>
            </a:r>
            <a:r>
              <a:rPr lang="en-US" sz="2000" dirty="0">
                <a:latin typeface="Barlow Light" panose="00000400000000000000" pitchFamily="2" charset="0"/>
              </a:rPr>
              <a:t> </a:t>
            </a:r>
            <a:r>
              <a:rPr lang="en-US" sz="2000" dirty="0" err="1">
                <a:latin typeface="Barlow Light" panose="00000400000000000000" pitchFamily="2" charset="0"/>
              </a:rPr>
              <a:t>quan</a:t>
            </a:r>
            <a:r>
              <a:rPr lang="en-US" sz="2000" dirty="0">
                <a:latin typeface="Barlow Light" panose="00000400000000000000" pitchFamily="2" charset="0"/>
              </a:rPr>
              <a:t> </a:t>
            </a:r>
            <a:r>
              <a:rPr lang="en-US" sz="2000" dirty="0" err="1">
                <a:latin typeface="Barlow Light" panose="00000400000000000000" pitchFamily="2" charset="0"/>
              </a:rPr>
              <a:t>hệ</a:t>
            </a:r>
            <a:r>
              <a:rPr lang="en-US" sz="2000" dirty="0">
                <a:latin typeface="Barlow Light" panose="00000400000000000000" pitchFamily="2" charset="0"/>
              </a:rPr>
              <a:t> </a:t>
            </a:r>
            <a:r>
              <a:rPr lang="en-US" sz="2000" dirty="0" err="1">
                <a:latin typeface="Barlow Light" panose="00000400000000000000" pitchFamily="2" charset="0"/>
              </a:rPr>
              <a:t>kinh</a:t>
            </a:r>
            <a:r>
              <a:rPr lang="en-US" sz="2000" dirty="0">
                <a:latin typeface="Barlow Light" panose="00000400000000000000" pitchFamily="2" charset="0"/>
              </a:rPr>
              <a:t> </a:t>
            </a:r>
            <a:r>
              <a:rPr lang="en-US" sz="2000" dirty="0" err="1">
                <a:latin typeface="Barlow Light" panose="00000400000000000000" pitchFamily="2" charset="0"/>
              </a:rPr>
              <a:t>tế</a:t>
            </a:r>
            <a:r>
              <a:rPr lang="en-US" sz="2000" dirty="0">
                <a:latin typeface="Barlow Light" panose="00000400000000000000" pitchFamily="2" charset="0"/>
              </a:rPr>
              <a:t> </a:t>
            </a:r>
            <a:r>
              <a:rPr lang="en-US" sz="2000" dirty="0" err="1">
                <a:latin typeface="Barlow Light" panose="00000400000000000000" pitchFamily="2" charset="0"/>
              </a:rPr>
              <a:t>đối</a:t>
            </a:r>
            <a:r>
              <a:rPr lang="en-US" sz="2000" dirty="0">
                <a:latin typeface="Barlow Light" panose="00000400000000000000" pitchFamily="2" charset="0"/>
              </a:rPr>
              <a:t> </a:t>
            </a:r>
            <a:r>
              <a:rPr lang="en-US" sz="2000" dirty="0" err="1">
                <a:latin typeface="Barlow Light" panose="00000400000000000000" pitchFamily="2" charset="0"/>
              </a:rPr>
              <a:t>ngoại</a:t>
            </a:r>
            <a:endParaRPr lang="en-US" sz="2000" dirty="0">
              <a:latin typeface="Barlow Light" panose="00000400000000000000" pitchFamily="2" charset="0"/>
            </a:endParaRPr>
          </a:p>
        </p:txBody>
      </p:sp>
      <p:pic>
        <p:nvPicPr>
          <p:cNvPr id="6" name="Picture 4" descr="Kết quả hình ảnh cho quan hệ kinh tế đối ngoạ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762" y="1314463"/>
            <a:ext cx="2573192" cy="161081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Bent-Up 6"/>
          <p:cNvSpPr/>
          <p:nvPr/>
        </p:nvSpPr>
        <p:spPr>
          <a:xfrm rot="5400000">
            <a:off x="3763205" y="2230899"/>
            <a:ext cx="826681" cy="1388765"/>
          </a:xfrm>
          <a:prstGeom prst="bentUpArrow">
            <a:avLst>
              <a:gd name="adj1" fmla="val 19600"/>
              <a:gd name="adj2" fmla="val 25000"/>
              <a:gd name="adj3" fmla="val 25000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rlow Light" panose="000004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66680" y="2713359"/>
            <a:ext cx="22292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Barlow Light" panose="00000400000000000000" pitchFamily="2" charset="0"/>
              </a:rPr>
              <a:t>Bảo</a:t>
            </a:r>
            <a:r>
              <a:rPr lang="en-US" sz="2000" dirty="0">
                <a:latin typeface="Barlow Light" panose="00000400000000000000" pitchFamily="2" charset="0"/>
              </a:rPr>
              <a:t> </a:t>
            </a:r>
            <a:r>
              <a:rPr lang="en-US" sz="2000" dirty="0" err="1">
                <a:latin typeface="Barlow Light" panose="00000400000000000000" pitchFamily="2" charset="0"/>
              </a:rPr>
              <a:t>hộ</a:t>
            </a:r>
            <a:r>
              <a:rPr lang="en-US" sz="2000" dirty="0">
                <a:latin typeface="Barlow Light" panose="00000400000000000000" pitchFamily="2" charset="0"/>
              </a:rPr>
              <a:t> t</a:t>
            </a:r>
            <a:r>
              <a:rPr lang="vi-VN" sz="2000" dirty="0">
                <a:latin typeface="Barlow Light" panose="00000400000000000000" pitchFamily="2" charset="0"/>
              </a:rPr>
              <a:t>ư</a:t>
            </a:r>
            <a:r>
              <a:rPr lang="en-US" sz="2000" dirty="0">
                <a:latin typeface="Barlow Light" panose="00000400000000000000" pitchFamily="2" charset="0"/>
              </a:rPr>
              <a:t> </a:t>
            </a:r>
            <a:r>
              <a:rPr lang="en-US" sz="2000" dirty="0" err="1">
                <a:latin typeface="Barlow Light" panose="00000400000000000000" pitchFamily="2" charset="0"/>
              </a:rPr>
              <a:t>bản</a:t>
            </a:r>
            <a:endParaRPr lang="en-US" sz="2000" dirty="0">
              <a:latin typeface="Barlow Light" panose="000004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Barlow Light" panose="00000400000000000000" pitchFamily="2" charset="0"/>
              </a:rPr>
              <a:t>Tạo</a:t>
            </a:r>
            <a:r>
              <a:rPr lang="en-US" sz="2000" dirty="0">
                <a:latin typeface="Barlow Light" panose="00000400000000000000" pitchFamily="2" charset="0"/>
              </a:rPr>
              <a:t> </a:t>
            </a:r>
            <a:r>
              <a:rPr lang="en-US" sz="2000" dirty="0" err="1">
                <a:latin typeface="Barlow Light" panose="00000400000000000000" pitchFamily="2" charset="0"/>
              </a:rPr>
              <a:t>môi</a:t>
            </a:r>
            <a:r>
              <a:rPr lang="en-US" sz="2000" dirty="0">
                <a:latin typeface="Barlow Light" panose="00000400000000000000" pitchFamily="2" charset="0"/>
              </a:rPr>
              <a:t> tr</a:t>
            </a:r>
            <a:r>
              <a:rPr lang="vi-VN" sz="2000" dirty="0">
                <a:latin typeface="Barlow Light" panose="00000400000000000000" pitchFamily="2" charset="0"/>
              </a:rPr>
              <a:t>ư</a:t>
            </a:r>
            <a:r>
              <a:rPr lang="en-US" sz="2000" dirty="0" err="1">
                <a:latin typeface="Barlow Light" panose="00000400000000000000" pitchFamily="2" charset="0"/>
              </a:rPr>
              <a:t>ờng</a:t>
            </a:r>
            <a:r>
              <a:rPr lang="en-US" sz="2000" dirty="0">
                <a:latin typeface="Barlow Light" panose="00000400000000000000" pitchFamily="2" charset="0"/>
              </a:rPr>
              <a:t> </a:t>
            </a:r>
            <a:r>
              <a:rPr lang="en-US" sz="2000" dirty="0" err="1">
                <a:latin typeface="Barlow Light" panose="00000400000000000000" pitchFamily="2" charset="0"/>
              </a:rPr>
              <a:t>quốc</a:t>
            </a:r>
            <a:r>
              <a:rPr lang="en-US" sz="2000" dirty="0">
                <a:latin typeface="Barlow Light" panose="00000400000000000000" pitchFamily="2" charset="0"/>
              </a:rPr>
              <a:t> </a:t>
            </a:r>
            <a:r>
              <a:rPr lang="en-US" sz="2000" dirty="0" err="1">
                <a:latin typeface="Barlow Light" panose="00000400000000000000" pitchFamily="2" charset="0"/>
              </a:rPr>
              <a:t>tế</a:t>
            </a:r>
            <a:endParaRPr lang="en-US" sz="2000" dirty="0">
              <a:latin typeface="Barlow Light" panose="00000400000000000000" pitchFamily="2" charset="0"/>
            </a:endParaRPr>
          </a:p>
        </p:txBody>
      </p:sp>
      <p:sp>
        <p:nvSpPr>
          <p:cNvPr id="9" name="Text Placeholder 11"/>
          <p:cNvSpPr>
            <a:spLocks noGrp="1"/>
          </p:cNvSpPr>
          <p:nvPr>
            <p:ph type="body" idx="1"/>
          </p:nvPr>
        </p:nvSpPr>
        <p:spPr>
          <a:xfrm>
            <a:off x="702203" y="1736754"/>
            <a:ext cx="1256346" cy="481065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76200" indent="0" algn="ctr">
              <a:buNone/>
            </a:pP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Thứ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tư</a:t>
            </a:r>
            <a:endParaRPr lang="en-US" dirty="0">
              <a:latin typeface="Barlow Light" panose="000004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223" y="2963917"/>
            <a:ext cx="2372188" cy="126935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100" y="664300"/>
            <a:ext cx="9370320" cy="653700"/>
          </a:xfrm>
        </p:spPr>
        <p:txBody>
          <a:bodyPr/>
          <a:lstStyle/>
          <a:p>
            <a:r>
              <a:rPr lang="en-US" b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Bản</a:t>
            </a:r>
            <a:r>
              <a:rPr lang="en-US" b="1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chất</a:t>
            </a:r>
            <a:r>
              <a:rPr lang="en-US" b="1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của</a:t>
            </a:r>
            <a:r>
              <a:rPr lang="en-US" b="1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chủ</a:t>
            </a:r>
            <a:r>
              <a:rPr lang="en-US" b="1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nghĩa</a:t>
            </a:r>
            <a:r>
              <a:rPr lang="en-US" b="1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tư</a:t>
            </a:r>
            <a:r>
              <a:rPr lang="en-US" b="1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bản</a:t>
            </a:r>
            <a:r>
              <a:rPr lang="en-US" b="1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độc</a:t>
            </a:r>
            <a:r>
              <a:rPr lang="en-US" b="1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quyền</a:t>
            </a:r>
            <a:r>
              <a:rPr lang="en-US" b="1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nhà</a:t>
            </a:r>
            <a:r>
              <a:rPr lang="en-US" b="1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nước</a:t>
            </a:r>
            <a:endParaRPr lang="en-US" b="1" dirty="0">
              <a:latin typeface="Barlow Light" panose="000004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8504253" y="4489800"/>
            <a:ext cx="780979" cy="6537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800" smtClean="0">
                <a:latin typeface="Barlow Light" panose="00000400000000000000" pitchFamily="2" charset="0"/>
              </a:rPr>
              <a:t>14</a:t>
            </a:fld>
            <a:endParaRPr lang="en-GB" sz="1800">
              <a:latin typeface="Barlow Light" panose="000004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08849" y="1606368"/>
            <a:ext cx="5121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Tổ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chức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độc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quyền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t</a:t>
            </a:r>
            <a:r>
              <a:rPr lang="vi-VN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ư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nhà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n</a:t>
            </a:r>
            <a:r>
              <a:rPr lang="vi-VN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ư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ớc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tư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bản</a:t>
            </a:r>
            <a:endParaRPr lang="en-US" sz="1800" dirty="0">
              <a:latin typeface="Barlow Light" panose="000004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08849" y="2530395"/>
            <a:ext cx="3491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Nấc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thang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phát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triển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mới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chủ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nghĩa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t</a:t>
            </a:r>
            <a:r>
              <a:rPr lang="vi-VN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ư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bản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độc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quyền</a:t>
            </a:r>
            <a:endParaRPr lang="en-US" sz="1800" dirty="0">
              <a:latin typeface="Barlow Light" panose="000004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08849" y="3384005"/>
            <a:ext cx="35511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Quan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kinh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tế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chính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trị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xã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hội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, </a:t>
            </a:r>
          </a:p>
          <a:p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chính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sách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giai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đoạn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độc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quyền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chủ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nghĩa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t</a:t>
            </a:r>
            <a:r>
              <a:rPr lang="vi-VN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ư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bản</a:t>
            </a:r>
            <a:endParaRPr lang="en-US" sz="1800" dirty="0">
              <a:latin typeface="Barlow Light" panose="000004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717" y="3060840"/>
            <a:ext cx="3779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Hình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thức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vận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động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mới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làm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chủ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nghĩa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t</a:t>
            </a:r>
            <a:r>
              <a:rPr lang="vi-VN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ư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bản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duy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trì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sự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tồn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tại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thích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nghi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kiện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lịch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mới</a:t>
            </a:r>
            <a:endParaRPr lang="en-US" sz="1800" dirty="0">
              <a:latin typeface="Barlow Light" panose="000004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9" name="Arrow: Right 8"/>
          <p:cNvSpPr/>
          <p:nvPr/>
        </p:nvSpPr>
        <p:spPr>
          <a:xfrm rot="892719">
            <a:off x="4037708" y="1568554"/>
            <a:ext cx="629095" cy="327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Barlow Light" panose="000004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0" name="Arrow: Right 9"/>
          <p:cNvSpPr/>
          <p:nvPr/>
        </p:nvSpPr>
        <p:spPr>
          <a:xfrm rot="2274023">
            <a:off x="3703781" y="2181136"/>
            <a:ext cx="1256062" cy="3242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Barlow Light" panose="000004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1" name="Arrow: Right 10"/>
          <p:cNvSpPr/>
          <p:nvPr/>
        </p:nvSpPr>
        <p:spPr>
          <a:xfrm rot="3371282">
            <a:off x="3302087" y="2616570"/>
            <a:ext cx="1343400" cy="2943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Barlow Light" panose="000004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2" name="Arrow: Right 11"/>
          <p:cNvSpPr/>
          <p:nvPr/>
        </p:nvSpPr>
        <p:spPr>
          <a:xfrm rot="7023211">
            <a:off x="2582190" y="2419175"/>
            <a:ext cx="999166" cy="345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Barlow Light" panose="000004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50159" y="1504740"/>
            <a:ext cx="1193501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800" b="1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Bản</a:t>
            </a:r>
            <a:r>
              <a:rPr lang="en-US" sz="1800" b="1" dirty="0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chất</a:t>
            </a:r>
            <a:endParaRPr lang="en-US" sz="1800" b="1" dirty="0">
              <a:solidFill>
                <a:schemeClr val="tx1"/>
              </a:solidFill>
              <a:latin typeface="Barlow Light" panose="00000400000000000000" pitchFamily="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Barlow Light" panose="00000400000000000000" pitchFamily="2" charset="0"/>
                <a:cs typeface="Times New Roman" panose="02020603050405020304" pitchFamily="18" charset="0"/>
              </a:rPr>
              <a:t>1.1.2. </a:t>
            </a:r>
            <a:r>
              <a:rPr lang="en-US" sz="2400" b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Tác</a:t>
            </a:r>
            <a:r>
              <a:rPr lang="en-US" sz="2400" b="1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động</a:t>
            </a:r>
            <a:r>
              <a:rPr lang="en-US" sz="2400" b="1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của</a:t>
            </a:r>
            <a:r>
              <a:rPr lang="en-US" sz="2400" b="1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độc</a:t>
            </a:r>
            <a:r>
              <a:rPr lang="en-US" sz="2400" b="1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quyền</a:t>
            </a:r>
            <a:r>
              <a:rPr lang="en-US" sz="2400" b="1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trong</a:t>
            </a:r>
            <a:r>
              <a:rPr lang="en-US" sz="2400" b="1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nền</a:t>
            </a:r>
            <a:r>
              <a:rPr lang="en-US" sz="2400" b="1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kinh</a:t>
            </a:r>
            <a:r>
              <a:rPr lang="en-US" sz="2400" b="1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tế</a:t>
            </a:r>
            <a:r>
              <a:rPr lang="en-US" sz="2400" b="1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thị</a:t>
            </a:r>
            <a:r>
              <a:rPr lang="en-US" sz="2400" b="1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trường</a:t>
            </a:r>
            <a:endParaRPr lang="en-US" sz="2400" b="1" dirty="0">
              <a:latin typeface="Barlow Light" panose="000004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>
                <a:latin typeface="Barlow Light" panose="00000400000000000000" pitchFamily="2" charset="0"/>
              </a:rPr>
              <a:t>15</a:t>
            </a:fld>
            <a:endParaRPr lang="en-GB">
              <a:latin typeface="Barlow Light" panose="00000400000000000000" pitchFamily="2" charset="0"/>
            </a:endParaRPr>
          </a:p>
        </p:txBody>
      </p:sp>
      <p:sp>
        <p:nvSpPr>
          <p:cNvPr id="5" name="Text Placeholder 11"/>
          <p:cNvSpPr>
            <a:spLocks noGrp="1"/>
          </p:cNvSpPr>
          <p:nvPr>
            <p:ph type="body" idx="1"/>
          </p:nvPr>
        </p:nvSpPr>
        <p:spPr>
          <a:xfrm>
            <a:off x="785480" y="1525772"/>
            <a:ext cx="2521245" cy="652463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76200" indent="0" algn="ctr">
              <a:buNone/>
            </a:pP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Tác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cực</a:t>
            </a:r>
            <a:endParaRPr lang="en-US" dirty="0">
              <a:latin typeface="Barlow Light" panose="000004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33763" y="2274314"/>
            <a:ext cx="55932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solidFill>
                  <a:srgbClr val="080808"/>
                </a:solidFill>
                <a:latin typeface="Barlow Light" panose="00000400000000000000" pitchFamily="2" charset="0"/>
                <a:ea typeface="SimSun" panose="02010600030101010101" pitchFamily="2" charset="-122"/>
              </a:rPr>
              <a:t>Tạo</a:t>
            </a:r>
            <a:r>
              <a:rPr lang="en-US" altLang="zh-CN" sz="2000" dirty="0">
                <a:solidFill>
                  <a:srgbClr val="080808"/>
                </a:solidFill>
                <a:latin typeface="Barlow Light" panose="00000400000000000000" pitchFamily="2" charset="0"/>
                <a:ea typeface="SimSun" panose="02010600030101010101" pitchFamily="2" charset="-122"/>
              </a:rPr>
              <a:t> ra </a:t>
            </a:r>
            <a:r>
              <a:rPr lang="en-US" altLang="zh-CN" sz="2000" dirty="0" err="1">
                <a:solidFill>
                  <a:srgbClr val="080808"/>
                </a:solidFill>
                <a:latin typeface="Barlow Light" panose="00000400000000000000" pitchFamily="2" charset="0"/>
                <a:ea typeface="SimSun" panose="02010600030101010101" pitchFamily="2" charset="-122"/>
              </a:rPr>
              <a:t>khả</a:t>
            </a:r>
            <a:r>
              <a:rPr lang="en-US" altLang="zh-CN" sz="2000" dirty="0">
                <a:solidFill>
                  <a:srgbClr val="080808"/>
                </a:solidFill>
                <a:latin typeface="Barlow Light" panose="00000400000000000000" pitchFamily="2" charset="0"/>
                <a:ea typeface="SimSun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80808"/>
                </a:solidFill>
                <a:latin typeface="Barlow Light" panose="00000400000000000000" pitchFamily="2" charset="0"/>
                <a:ea typeface="SimSun" panose="02010600030101010101" pitchFamily="2" charset="-122"/>
              </a:rPr>
              <a:t>năng</a:t>
            </a:r>
            <a:r>
              <a:rPr lang="en-US" altLang="zh-CN" sz="2000" dirty="0">
                <a:solidFill>
                  <a:srgbClr val="080808"/>
                </a:solidFill>
                <a:latin typeface="Barlow Light" panose="00000400000000000000" pitchFamily="2" charset="0"/>
                <a:ea typeface="SimSun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80808"/>
                </a:solidFill>
                <a:latin typeface="Barlow Light" panose="00000400000000000000" pitchFamily="2" charset="0"/>
                <a:ea typeface="SimSun" panose="02010600030101010101" pitchFamily="2" charset="-122"/>
              </a:rPr>
              <a:t>cho</a:t>
            </a:r>
            <a:r>
              <a:rPr lang="en-US" altLang="zh-CN" sz="2000" dirty="0">
                <a:solidFill>
                  <a:srgbClr val="080808"/>
                </a:solidFill>
                <a:latin typeface="Barlow Light" panose="00000400000000000000" pitchFamily="2" charset="0"/>
                <a:ea typeface="SimSun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80808"/>
                </a:solidFill>
                <a:latin typeface="Barlow Light" panose="00000400000000000000" pitchFamily="2" charset="0"/>
                <a:ea typeface="SimSun" panose="02010600030101010101" pitchFamily="2" charset="-122"/>
              </a:rPr>
              <a:t>nghiên</a:t>
            </a:r>
            <a:r>
              <a:rPr lang="en-US" altLang="zh-CN" sz="2000" dirty="0">
                <a:solidFill>
                  <a:srgbClr val="080808"/>
                </a:solidFill>
                <a:latin typeface="Barlow Light" panose="00000400000000000000" pitchFamily="2" charset="0"/>
                <a:ea typeface="SimSun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80808"/>
                </a:solidFill>
                <a:latin typeface="Barlow Light" panose="00000400000000000000" pitchFamily="2" charset="0"/>
                <a:ea typeface="SimSun" panose="02010600030101010101" pitchFamily="2" charset="-122"/>
              </a:rPr>
              <a:t>cứu</a:t>
            </a:r>
            <a:r>
              <a:rPr lang="en-US" altLang="zh-CN" sz="2000" dirty="0">
                <a:solidFill>
                  <a:srgbClr val="080808"/>
                </a:solidFill>
                <a:latin typeface="Barlow Light" panose="00000400000000000000" pitchFamily="2" charset="0"/>
                <a:ea typeface="SimSun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80808"/>
                </a:solidFill>
                <a:latin typeface="Barlow Light" panose="00000400000000000000" pitchFamily="2" charset="0"/>
                <a:ea typeface="SimSun" panose="02010600030101010101" pitchFamily="2" charset="-122"/>
              </a:rPr>
              <a:t>và</a:t>
            </a:r>
            <a:r>
              <a:rPr lang="en-US" altLang="zh-CN" sz="2000" dirty="0">
                <a:solidFill>
                  <a:srgbClr val="080808"/>
                </a:solidFill>
                <a:latin typeface="Barlow Light" panose="00000400000000000000" pitchFamily="2" charset="0"/>
                <a:ea typeface="SimSun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80808"/>
                </a:solidFill>
                <a:latin typeface="Barlow Light" panose="00000400000000000000" pitchFamily="2" charset="0"/>
                <a:ea typeface="SimSun" panose="02010600030101010101" pitchFamily="2" charset="-122"/>
              </a:rPr>
              <a:t>phát</a:t>
            </a:r>
            <a:r>
              <a:rPr lang="en-US" altLang="zh-CN" sz="2000" dirty="0">
                <a:solidFill>
                  <a:srgbClr val="080808"/>
                </a:solidFill>
                <a:latin typeface="Barlow Light" panose="00000400000000000000" pitchFamily="2" charset="0"/>
                <a:ea typeface="SimSun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80808"/>
                </a:solidFill>
                <a:latin typeface="Barlow Light" panose="00000400000000000000" pitchFamily="2" charset="0"/>
                <a:ea typeface="SimSun" panose="02010600030101010101" pitchFamily="2" charset="-122"/>
              </a:rPr>
              <a:t>triển</a:t>
            </a:r>
            <a:r>
              <a:rPr lang="en-US" altLang="zh-CN" sz="2000" dirty="0">
                <a:solidFill>
                  <a:srgbClr val="080808"/>
                </a:solidFill>
                <a:latin typeface="Barlow Light" panose="00000400000000000000" pitchFamily="2" charset="0"/>
                <a:ea typeface="SimSun" panose="02010600030101010101" pitchFamily="2" charset="-122"/>
              </a:rPr>
              <a:t> khoa </a:t>
            </a:r>
            <a:r>
              <a:rPr lang="en-US" altLang="zh-CN" sz="2000" dirty="0" err="1">
                <a:solidFill>
                  <a:srgbClr val="080808"/>
                </a:solidFill>
                <a:latin typeface="Barlow Light" panose="00000400000000000000" pitchFamily="2" charset="0"/>
                <a:ea typeface="SimSun" panose="02010600030101010101" pitchFamily="2" charset="-122"/>
              </a:rPr>
              <a:t>học</a:t>
            </a:r>
            <a:r>
              <a:rPr lang="en-US" altLang="zh-CN" sz="2000" dirty="0">
                <a:solidFill>
                  <a:srgbClr val="080808"/>
                </a:solidFill>
                <a:latin typeface="Barlow Light" panose="00000400000000000000" pitchFamily="2" charset="0"/>
                <a:ea typeface="SimSun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80808"/>
                </a:solidFill>
                <a:latin typeface="Barlow Light" panose="00000400000000000000" pitchFamily="2" charset="0"/>
                <a:ea typeface="SimSun" panose="02010600030101010101" pitchFamily="2" charset="-122"/>
              </a:rPr>
              <a:t>kỹ</a:t>
            </a:r>
            <a:r>
              <a:rPr lang="en-US" altLang="zh-CN" sz="2000" dirty="0">
                <a:solidFill>
                  <a:srgbClr val="080808"/>
                </a:solidFill>
                <a:latin typeface="Barlow Light" panose="00000400000000000000" pitchFamily="2" charset="0"/>
                <a:ea typeface="SimSun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80808"/>
                </a:solidFill>
                <a:latin typeface="Barlow Light" panose="00000400000000000000" pitchFamily="2" charset="0"/>
                <a:ea typeface="SimSun" panose="02010600030101010101" pitchFamily="2" charset="-122"/>
              </a:rPr>
              <a:t>thuật</a:t>
            </a:r>
            <a:endParaRPr lang="en-US" altLang="zh-CN" sz="2000" dirty="0">
              <a:solidFill>
                <a:srgbClr val="080808"/>
              </a:solidFill>
              <a:latin typeface="Barlow Light" panose="00000400000000000000" pitchFamily="2" charset="0"/>
              <a:ea typeface="SimSun" panose="02010600030101010101" pitchFamily="2" charset="-122"/>
            </a:endParaRPr>
          </a:p>
          <a:p>
            <a:pPr marL="342900" indent="-342900" algn="just"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solidFill>
                  <a:srgbClr val="080808"/>
                </a:solidFill>
                <a:latin typeface="Barlow Light" panose="00000400000000000000" pitchFamily="2" charset="0"/>
                <a:ea typeface="SimSun" panose="02010600030101010101" pitchFamily="2" charset="-122"/>
              </a:rPr>
              <a:t>Tăng</a:t>
            </a:r>
            <a:r>
              <a:rPr lang="en-US" altLang="zh-CN" sz="2000" dirty="0">
                <a:solidFill>
                  <a:srgbClr val="080808"/>
                </a:solidFill>
                <a:latin typeface="Barlow Light" panose="00000400000000000000" pitchFamily="2" charset="0"/>
                <a:ea typeface="SimSun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80808"/>
                </a:solidFill>
                <a:latin typeface="Barlow Light" panose="00000400000000000000" pitchFamily="2" charset="0"/>
                <a:ea typeface="SimSun" panose="02010600030101010101" pitchFamily="2" charset="-122"/>
              </a:rPr>
              <a:t>năng</a:t>
            </a:r>
            <a:r>
              <a:rPr lang="en-US" altLang="zh-CN" sz="2000" dirty="0">
                <a:solidFill>
                  <a:srgbClr val="080808"/>
                </a:solidFill>
                <a:latin typeface="Barlow Light" panose="00000400000000000000" pitchFamily="2" charset="0"/>
                <a:ea typeface="SimSun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80808"/>
                </a:solidFill>
                <a:latin typeface="Barlow Light" panose="00000400000000000000" pitchFamily="2" charset="0"/>
                <a:ea typeface="SimSun" panose="02010600030101010101" pitchFamily="2" charset="-122"/>
              </a:rPr>
              <a:t>suất</a:t>
            </a:r>
            <a:r>
              <a:rPr lang="en-US" altLang="zh-CN" sz="2000" dirty="0">
                <a:solidFill>
                  <a:srgbClr val="080808"/>
                </a:solidFill>
                <a:latin typeface="Barlow Light" panose="00000400000000000000" pitchFamily="2" charset="0"/>
                <a:ea typeface="SimSun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80808"/>
                </a:solidFill>
                <a:latin typeface="Barlow Light" panose="00000400000000000000" pitchFamily="2" charset="0"/>
                <a:ea typeface="SimSun" panose="02010600030101010101" pitchFamily="2" charset="-122"/>
              </a:rPr>
              <a:t>lao</a:t>
            </a:r>
            <a:r>
              <a:rPr lang="en-US" altLang="zh-CN" sz="2000" dirty="0">
                <a:solidFill>
                  <a:srgbClr val="080808"/>
                </a:solidFill>
                <a:latin typeface="Barlow Light" panose="00000400000000000000" pitchFamily="2" charset="0"/>
                <a:ea typeface="SimSun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80808"/>
                </a:solidFill>
                <a:latin typeface="Barlow Light" panose="00000400000000000000" pitchFamily="2" charset="0"/>
                <a:ea typeface="SimSun" panose="02010600030101010101" pitchFamily="2" charset="-122"/>
              </a:rPr>
              <a:t>động</a:t>
            </a:r>
            <a:r>
              <a:rPr lang="en-US" altLang="zh-CN" sz="2000" dirty="0">
                <a:solidFill>
                  <a:srgbClr val="080808"/>
                </a:solidFill>
                <a:latin typeface="Barlow Light" panose="00000400000000000000" pitchFamily="2" charset="0"/>
                <a:ea typeface="SimSun" panose="02010600030101010101" pitchFamily="2" charset="-122"/>
              </a:rPr>
              <a:t>, </a:t>
            </a:r>
            <a:r>
              <a:rPr lang="en-US" altLang="zh-CN" sz="2000" dirty="0" err="1">
                <a:solidFill>
                  <a:srgbClr val="080808"/>
                </a:solidFill>
                <a:latin typeface="Barlow Light" panose="00000400000000000000" pitchFamily="2" charset="0"/>
                <a:ea typeface="SimSun" panose="02010600030101010101" pitchFamily="2" charset="-122"/>
              </a:rPr>
              <a:t>nâng</a:t>
            </a:r>
            <a:r>
              <a:rPr lang="en-US" altLang="zh-CN" sz="2000" dirty="0">
                <a:solidFill>
                  <a:srgbClr val="080808"/>
                </a:solidFill>
                <a:latin typeface="Barlow Light" panose="00000400000000000000" pitchFamily="2" charset="0"/>
                <a:ea typeface="SimSun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80808"/>
                </a:solidFill>
                <a:latin typeface="Barlow Light" panose="00000400000000000000" pitchFamily="2" charset="0"/>
                <a:ea typeface="SimSun" panose="02010600030101010101" pitchFamily="2" charset="-122"/>
              </a:rPr>
              <a:t>cao</a:t>
            </a:r>
            <a:r>
              <a:rPr lang="en-US" altLang="zh-CN" sz="2000" dirty="0">
                <a:solidFill>
                  <a:srgbClr val="080808"/>
                </a:solidFill>
                <a:latin typeface="Barlow Light" panose="00000400000000000000" pitchFamily="2" charset="0"/>
                <a:ea typeface="SimSun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80808"/>
                </a:solidFill>
                <a:latin typeface="Barlow Light" panose="00000400000000000000" pitchFamily="2" charset="0"/>
                <a:ea typeface="SimSun" panose="02010600030101010101" pitchFamily="2" charset="-122"/>
              </a:rPr>
              <a:t>năng</a:t>
            </a:r>
            <a:r>
              <a:rPr lang="en-US" altLang="zh-CN" sz="2000" dirty="0">
                <a:solidFill>
                  <a:srgbClr val="080808"/>
                </a:solidFill>
                <a:latin typeface="Barlow Light" panose="00000400000000000000" pitchFamily="2" charset="0"/>
                <a:ea typeface="SimSun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80808"/>
                </a:solidFill>
                <a:latin typeface="Barlow Light" panose="00000400000000000000" pitchFamily="2" charset="0"/>
                <a:ea typeface="SimSun" panose="02010600030101010101" pitchFamily="2" charset="-122"/>
              </a:rPr>
              <a:t>lực</a:t>
            </a:r>
            <a:r>
              <a:rPr lang="en-US" altLang="zh-CN" sz="2000" dirty="0">
                <a:solidFill>
                  <a:srgbClr val="080808"/>
                </a:solidFill>
                <a:latin typeface="Barlow Light" panose="00000400000000000000" pitchFamily="2" charset="0"/>
                <a:ea typeface="SimSun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80808"/>
                </a:solidFill>
                <a:latin typeface="Barlow Light" panose="00000400000000000000" pitchFamily="2" charset="0"/>
                <a:ea typeface="SimSun" panose="02010600030101010101" pitchFamily="2" charset="-122"/>
              </a:rPr>
              <a:t>cạnh</a:t>
            </a:r>
            <a:r>
              <a:rPr lang="en-US" altLang="zh-CN" sz="2000" dirty="0">
                <a:solidFill>
                  <a:srgbClr val="080808"/>
                </a:solidFill>
                <a:latin typeface="Barlow Light" panose="00000400000000000000" pitchFamily="2" charset="0"/>
                <a:ea typeface="SimSun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80808"/>
                </a:solidFill>
                <a:latin typeface="Barlow Light" panose="00000400000000000000" pitchFamily="2" charset="0"/>
                <a:ea typeface="SimSun" panose="02010600030101010101" pitchFamily="2" charset="-122"/>
              </a:rPr>
              <a:t>tranh</a:t>
            </a:r>
            <a:endParaRPr lang="en-US" altLang="zh-CN" sz="2000" dirty="0">
              <a:solidFill>
                <a:srgbClr val="080808"/>
              </a:solidFill>
              <a:latin typeface="Barlow Light" panose="00000400000000000000" pitchFamily="2" charset="0"/>
              <a:ea typeface="SimSun" panose="02010600030101010101" pitchFamily="2" charset="-122"/>
            </a:endParaRPr>
          </a:p>
          <a:p>
            <a:pPr marL="342900" indent="-342900" algn="just"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solidFill>
                  <a:srgbClr val="080808"/>
                </a:solidFill>
                <a:latin typeface="Barlow Light" panose="00000400000000000000" pitchFamily="2" charset="0"/>
                <a:ea typeface="SimSun" panose="02010600030101010101" pitchFamily="2" charset="-122"/>
              </a:rPr>
              <a:t>Tạo</a:t>
            </a:r>
            <a:r>
              <a:rPr lang="en-US" altLang="zh-CN" sz="2000" dirty="0">
                <a:solidFill>
                  <a:srgbClr val="080808"/>
                </a:solidFill>
                <a:latin typeface="Barlow Light" panose="00000400000000000000" pitchFamily="2" charset="0"/>
                <a:ea typeface="SimSun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80808"/>
                </a:solidFill>
                <a:latin typeface="Barlow Light" panose="00000400000000000000" pitchFamily="2" charset="0"/>
                <a:ea typeface="SimSun" panose="02010600030101010101" pitchFamily="2" charset="-122"/>
              </a:rPr>
              <a:t>được</a:t>
            </a:r>
            <a:r>
              <a:rPr lang="en-US" altLang="zh-CN" sz="2000" dirty="0">
                <a:solidFill>
                  <a:srgbClr val="080808"/>
                </a:solidFill>
                <a:latin typeface="Barlow Light" panose="00000400000000000000" pitchFamily="2" charset="0"/>
                <a:ea typeface="SimSun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80808"/>
                </a:solidFill>
                <a:latin typeface="Barlow Light" panose="00000400000000000000" pitchFamily="2" charset="0"/>
                <a:ea typeface="SimSun" panose="02010600030101010101" pitchFamily="2" charset="-122"/>
              </a:rPr>
              <a:t>sức</a:t>
            </a:r>
            <a:r>
              <a:rPr lang="en-US" altLang="zh-CN" sz="2000" dirty="0">
                <a:solidFill>
                  <a:srgbClr val="080808"/>
                </a:solidFill>
                <a:latin typeface="Barlow Light" panose="00000400000000000000" pitchFamily="2" charset="0"/>
                <a:ea typeface="SimSun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80808"/>
                </a:solidFill>
                <a:latin typeface="Barlow Light" panose="00000400000000000000" pitchFamily="2" charset="0"/>
                <a:ea typeface="SimSun" panose="02010600030101010101" pitchFamily="2" charset="-122"/>
              </a:rPr>
              <a:t>mạnh</a:t>
            </a:r>
            <a:r>
              <a:rPr lang="en-US" altLang="zh-CN" sz="2000" dirty="0">
                <a:solidFill>
                  <a:srgbClr val="080808"/>
                </a:solidFill>
                <a:latin typeface="Barlow Light" panose="00000400000000000000" pitchFamily="2" charset="0"/>
                <a:ea typeface="SimSun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80808"/>
                </a:solidFill>
                <a:latin typeface="Barlow Light" panose="00000400000000000000" pitchFamily="2" charset="0"/>
                <a:ea typeface="SimSun" panose="02010600030101010101" pitchFamily="2" charset="-122"/>
              </a:rPr>
              <a:t>kinh</a:t>
            </a:r>
            <a:r>
              <a:rPr lang="en-US" altLang="zh-CN" sz="2000" dirty="0">
                <a:solidFill>
                  <a:srgbClr val="080808"/>
                </a:solidFill>
                <a:latin typeface="Barlow Light" panose="00000400000000000000" pitchFamily="2" charset="0"/>
                <a:ea typeface="SimSun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80808"/>
                </a:solidFill>
                <a:latin typeface="Barlow Light" panose="00000400000000000000" pitchFamily="2" charset="0"/>
                <a:ea typeface="SimSun" panose="02010600030101010101" pitchFamily="2" charset="-122"/>
              </a:rPr>
              <a:t>tế</a:t>
            </a:r>
            <a:r>
              <a:rPr lang="en-US" altLang="zh-CN" sz="2000" dirty="0">
                <a:solidFill>
                  <a:srgbClr val="080808"/>
                </a:solidFill>
                <a:latin typeface="Barlow Light" panose="00000400000000000000" pitchFamily="2" charset="0"/>
                <a:ea typeface="SimSun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80808"/>
                </a:solidFill>
                <a:latin typeface="Barlow Light" panose="00000400000000000000" pitchFamily="2" charset="0"/>
                <a:ea typeface="SimSun" panose="02010600030101010101" pitchFamily="2" charset="-122"/>
              </a:rPr>
              <a:t>góp</a:t>
            </a:r>
            <a:r>
              <a:rPr lang="en-US" altLang="zh-CN" sz="2000" dirty="0">
                <a:solidFill>
                  <a:srgbClr val="080808"/>
                </a:solidFill>
                <a:latin typeface="Barlow Light" panose="00000400000000000000" pitchFamily="2" charset="0"/>
                <a:ea typeface="SimSun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80808"/>
                </a:solidFill>
                <a:latin typeface="Barlow Light" panose="00000400000000000000" pitchFamily="2" charset="0"/>
                <a:ea typeface="SimSun" panose="02010600030101010101" pitchFamily="2" charset="-122"/>
              </a:rPr>
              <a:t>phần</a:t>
            </a:r>
            <a:r>
              <a:rPr lang="en-US" altLang="zh-CN" sz="2000" dirty="0">
                <a:solidFill>
                  <a:srgbClr val="080808"/>
                </a:solidFill>
                <a:latin typeface="Barlow Light" panose="00000400000000000000" pitchFamily="2" charset="0"/>
                <a:ea typeface="SimSun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80808"/>
                </a:solidFill>
                <a:latin typeface="Barlow Light" panose="00000400000000000000" pitchFamily="2" charset="0"/>
                <a:ea typeface="SimSun" panose="02010600030101010101" pitchFamily="2" charset="-122"/>
              </a:rPr>
              <a:t>thúc</a:t>
            </a:r>
            <a:r>
              <a:rPr lang="en-US" altLang="zh-CN" sz="2000" dirty="0">
                <a:solidFill>
                  <a:srgbClr val="080808"/>
                </a:solidFill>
                <a:latin typeface="Barlow Light" panose="00000400000000000000" pitchFamily="2" charset="0"/>
                <a:ea typeface="SimSun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80808"/>
                </a:solidFill>
                <a:latin typeface="Barlow Light" panose="00000400000000000000" pitchFamily="2" charset="0"/>
                <a:ea typeface="SimSun" panose="02010600030101010101" pitchFamily="2" charset="-122"/>
              </a:rPr>
              <a:t>đẩy</a:t>
            </a:r>
            <a:r>
              <a:rPr lang="en-US" altLang="zh-CN" sz="2000" dirty="0">
                <a:solidFill>
                  <a:srgbClr val="080808"/>
                </a:solidFill>
                <a:latin typeface="Barlow Light" panose="00000400000000000000" pitchFamily="2" charset="0"/>
                <a:ea typeface="SimSun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80808"/>
                </a:solidFill>
                <a:latin typeface="Barlow Light" panose="00000400000000000000" pitchFamily="2" charset="0"/>
                <a:ea typeface="SimSun" panose="02010600030101010101" pitchFamily="2" charset="-122"/>
              </a:rPr>
              <a:t>nền</a:t>
            </a:r>
            <a:r>
              <a:rPr lang="en-US" altLang="zh-CN" sz="2000" dirty="0">
                <a:solidFill>
                  <a:srgbClr val="080808"/>
                </a:solidFill>
                <a:latin typeface="Barlow Light" panose="00000400000000000000" pitchFamily="2" charset="0"/>
                <a:ea typeface="SimSun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80808"/>
                </a:solidFill>
                <a:latin typeface="Barlow Light" panose="00000400000000000000" pitchFamily="2" charset="0"/>
                <a:ea typeface="SimSun" panose="02010600030101010101" pitchFamily="2" charset="-122"/>
              </a:rPr>
              <a:t>kinh</a:t>
            </a:r>
            <a:r>
              <a:rPr lang="en-US" altLang="zh-CN" sz="2000" dirty="0">
                <a:solidFill>
                  <a:srgbClr val="080808"/>
                </a:solidFill>
                <a:latin typeface="Barlow Light" panose="00000400000000000000" pitchFamily="2" charset="0"/>
                <a:ea typeface="SimSun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80808"/>
                </a:solidFill>
                <a:latin typeface="Barlow Light" panose="00000400000000000000" pitchFamily="2" charset="0"/>
                <a:ea typeface="SimSun" panose="02010600030101010101" pitchFamily="2" charset="-122"/>
              </a:rPr>
              <a:t>tế</a:t>
            </a:r>
            <a:r>
              <a:rPr lang="en-US" altLang="zh-CN" sz="2000" dirty="0">
                <a:solidFill>
                  <a:srgbClr val="080808"/>
                </a:solidFill>
                <a:latin typeface="Barlow Light" panose="00000400000000000000" pitchFamily="2" charset="0"/>
                <a:ea typeface="SimSun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80808"/>
                </a:solidFill>
                <a:latin typeface="Barlow Light" panose="00000400000000000000" pitchFamily="2" charset="0"/>
                <a:ea typeface="SimSun" panose="02010600030101010101" pitchFamily="2" charset="-122"/>
              </a:rPr>
              <a:t>phát</a:t>
            </a:r>
            <a:r>
              <a:rPr lang="en-US" altLang="zh-CN" sz="2000" dirty="0">
                <a:solidFill>
                  <a:srgbClr val="080808"/>
                </a:solidFill>
                <a:latin typeface="Barlow Light" panose="00000400000000000000" pitchFamily="2" charset="0"/>
                <a:ea typeface="SimSun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80808"/>
                </a:solidFill>
                <a:latin typeface="Barlow Light" panose="00000400000000000000" pitchFamily="2" charset="0"/>
                <a:ea typeface="SimSun" panose="02010600030101010101" pitchFamily="2" charset="-122"/>
              </a:rPr>
              <a:t>triển</a:t>
            </a:r>
            <a:r>
              <a:rPr lang="en-US" altLang="zh-CN" sz="2000" dirty="0">
                <a:solidFill>
                  <a:srgbClr val="080808"/>
                </a:solidFill>
                <a:latin typeface="Barlow Light" panose="00000400000000000000" pitchFamily="2" charset="0"/>
                <a:ea typeface="SimSun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80808"/>
                </a:solidFill>
                <a:latin typeface="Barlow Light" panose="00000400000000000000" pitchFamily="2" charset="0"/>
                <a:ea typeface="SimSun" panose="02010600030101010101" pitchFamily="2" charset="-122"/>
              </a:rPr>
              <a:t>theo</a:t>
            </a:r>
            <a:r>
              <a:rPr lang="en-US" altLang="zh-CN" sz="2000" dirty="0">
                <a:solidFill>
                  <a:srgbClr val="080808"/>
                </a:solidFill>
                <a:latin typeface="Barlow Light" panose="00000400000000000000" pitchFamily="2" charset="0"/>
                <a:ea typeface="SimSun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80808"/>
                </a:solidFill>
                <a:latin typeface="Barlow Light" panose="00000400000000000000" pitchFamily="2" charset="0"/>
                <a:ea typeface="SimSun" panose="02010600030101010101" pitchFamily="2" charset="-122"/>
              </a:rPr>
              <a:t>hướng</a:t>
            </a:r>
            <a:r>
              <a:rPr lang="en-US" altLang="zh-CN" sz="2000" dirty="0">
                <a:solidFill>
                  <a:srgbClr val="080808"/>
                </a:solidFill>
                <a:latin typeface="Barlow Light" panose="00000400000000000000" pitchFamily="2" charset="0"/>
                <a:ea typeface="SimSun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80808"/>
                </a:solidFill>
                <a:latin typeface="Barlow Light" panose="00000400000000000000" pitchFamily="2" charset="0"/>
                <a:ea typeface="SimSun" panose="02010600030101010101" pitchFamily="2" charset="-122"/>
              </a:rPr>
              <a:t>hiện</a:t>
            </a:r>
            <a:r>
              <a:rPr lang="en-US" altLang="zh-CN" sz="2000" dirty="0">
                <a:solidFill>
                  <a:srgbClr val="080808"/>
                </a:solidFill>
                <a:latin typeface="Barlow Light" panose="00000400000000000000" pitchFamily="2" charset="0"/>
                <a:ea typeface="SimSun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80808"/>
                </a:solidFill>
                <a:latin typeface="Barlow Light" panose="00000400000000000000" pitchFamily="2" charset="0"/>
                <a:ea typeface="SimSun" panose="02010600030101010101" pitchFamily="2" charset="-122"/>
              </a:rPr>
              <a:t>đại</a:t>
            </a:r>
            <a:endParaRPr lang="en-US" altLang="zh-CN" sz="2000" dirty="0">
              <a:solidFill>
                <a:srgbClr val="080808"/>
              </a:solidFill>
              <a:latin typeface="Barlow Light" panose="00000400000000000000" pitchFamily="2" charset="0"/>
              <a:ea typeface="SimSun" panose="02010600030101010101" pitchFamily="2" charset="-122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40" y="2587768"/>
            <a:ext cx="2649611" cy="19020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Tác</a:t>
            </a:r>
            <a:r>
              <a:rPr lang="en-US" sz="2400" b="1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động</a:t>
            </a:r>
            <a:r>
              <a:rPr lang="en-US" sz="2400" b="1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của</a:t>
            </a:r>
            <a:r>
              <a:rPr lang="en-US" sz="2400" b="1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độc</a:t>
            </a:r>
            <a:r>
              <a:rPr lang="en-US" sz="2400" b="1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quyền</a:t>
            </a:r>
            <a:r>
              <a:rPr lang="en-US" sz="2400" b="1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trong</a:t>
            </a:r>
            <a:r>
              <a:rPr lang="en-US" sz="2400" b="1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nền</a:t>
            </a:r>
            <a:r>
              <a:rPr lang="en-US" sz="2400" b="1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kinh</a:t>
            </a:r>
            <a:r>
              <a:rPr lang="en-US" sz="2400" b="1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tế</a:t>
            </a:r>
            <a:r>
              <a:rPr lang="en-US" sz="2400" b="1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thị</a:t>
            </a:r>
            <a:r>
              <a:rPr lang="en-US" sz="2400" b="1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trường</a:t>
            </a:r>
            <a:endParaRPr lang="en-US" sz="2400" dirty="0">
              <a:latin typeface="Barlow Light" panose="00000400000000000000" pitchFamily="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770" y="2061386"/>
            <a:ext cx="4543750" cy="3082113"/>
          </a:xfrm>
        </p:spPr>
        <p:txBody>
          <a:bodyPr/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Gây</a:t>
            </a:r>
            <a:r>
              <a:rPr lang="en-US" sz="20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thiệt</a:t>
            </a:r>
            <a:r>
              <a:rPr lang="en-US" sz="20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hại</a:t>
            </a:r>
            <a:r>
              <a:rPr lang="en-US" sz="20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tiêu</a:t>
            </a:r>
            <a:r>
              <a:rPr lang="en-US" sz="20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dùng</a:t>
            </a:r>
            <a:r>
              <a:rPr lang="en-US" sz="20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xã</a:t>
            </a:r>
            <a:r>
              <a:rPr lang="en-US" sz="20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hội</a:t>
            </a:r>
            <a:r>
              <a:rPr lang="en-US" sz="2000" dirty="0">
                <a:latin typeface="Barlow Light" panose="00000400000000000000" pitchFamily="2" charset="0"/>
                <a:cs typeface="Times New Roman" panose="02020603050405020304" pitchFamily="18" charset="0"/>
              </a:rPr>
              <a:t>.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kìm</a:t>
            </a:r>
            <a:r>
              <a:rPr lang="en-US" sz="20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hãm</a:t>
            </a:r>
            <a:r>
              <a:rPr lang="en-US" sz="20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sự</a:t>
            </a:r>
            <a:r>
              <a:rPr lang="en-US" sz="20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tiến</a:t>
            </a:r>
            <a:r>
              <a:rPr lang="en-US" sz="20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bộ</a:t>
            </a:r>
            <a:r>
              <a:rPr lang="en-US" sz="20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kỹ</a:t>
            </a:r>
            <a:r>
              <a:rPr lang="en-US" sz="20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thuật</a:t>
            </a:r>
            <a:r>
              <a:rPr lang="en-US" sz="2000" dirty="0">
                <a:latin typeface="Barlow Light" panose="00000400000000000000" pitchFamily="2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theo</a:t>
            </a:r>
            <a:r>
              <a:rPr lang="en-US" sz="20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đó</a:t>
            </a:r>
            <a:r>
              <a:rPr lang="en-US" sz="20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kìm</a:t>
            </a:r>
            <a:r>
              <a:rPr lang="en-US" sz="20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hãm</a:t>
            </a:r>
            <a:r>
              <a:rPr lang="en-US" sz="20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sự</a:t>
            </a:r>
            <a:r>
              <a:rPr lang="en-US" sz="20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phát</a:t>
            </a:r>
            <a:r>
              <a:rPr lang="en-US" sz="20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triển</a:t>
            </a:r>
            <a:r>
              <a:rPr lang="en-US" sz="20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kinh</a:t>
            </a:r>
            <a:r>
              <a:rPr lang="en-US" sz="20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tế</a:t>
            </a:r>
            <a:r>
              <a:rPr lang="en-US" sz="2000" dirty="0">
                <a:latin typeface="Barlow Light" panose="00000400000000000000" pitchFamily="2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xã</a:t>
            </a:r>
            <a:r>
              <a:rPr lang="en-US" sz="20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hội</a:t>
            </a:r>
            <a:r>
              <a:rPr lang="en-US" sz="2000" dirty="0">
                <a:latin typeface="Barlow Light" panose="00000400000000000000" pitchFamily="2" charset="0"/>
                <a:cs typeface="Times New Roman" panose="02020603050405020304" pitchFamily="18" charset="0"/>
              </a:rPr>
              <a:t>.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Tăng</a:t>
            </a:r>
            <a:r>
              <a:rPr lang="en-US" sz="20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sự</a:t>
            </a:r>
            <a:r>
              <a:rPr lang="en-US" sz="20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hóa</a:t>
            </a:r>
            <a:r>
              <a:rPr lang="en-US" sz="20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giàu</a:t>
            </a:r>
            <a:r>
              <a:rPr lang="en-US" sz="2000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nghèo</a:t>
            </a:r>
            <a:r>
              <a:rPr lang="en-US" sz="2000" dirty="0">
                <a:latin typeface="Barlow Light" panose="00000400000000000000" pitchFamily="2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>
                <a:latin typeface="Barlow Light" panose="00000400000000000000" pitchFamily="2" charset="0"/>
              </a:rPr>
              <a:t>16</a:t>
            </a:fld>
            <a:endParaRPr lang="en-GB">
              <a:latin typeface="Barlow Light" panose="00000400000000000000" pitchFamily="2" charset="0"/>
            </a:endParaRPr>
          </a:p>
        </p:txBody>
      </p:sp>
      <p:sp>
        <p:nvSpPr>
          <p:cNvPr id="5" name="Text Placeholder 11"/>
          <p:cNvSpPr txBox="1"/>
          <p:nvPr/>
        </p:nvSpPr>
        <p:spPr>
          <a:xfrm>
            <a:off x="785480" y="1525772"/>
            <a:ext cx="2521245" cy="65246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 panose="00000400000000000000"/>
              <a:buChar char="▪"/>
              <a:defRPr sz="2400" b="0" i="0" u="none" strike="noStrike" cap="none">
                <a:solidFill>
                  <a:schemeClr val="dk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 panose="00000400000000000000"/>
              <a:buChar char="▫"/>
              <a:defRPr sz="2400" b="0" i="0" u="none" strike="noStrike" cap="none">
                <a:solidFill>
                  <a:schemeClr val="dk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 panose="00000400000000000000"/>
              <a:buChar char="▫"/>
              <a:defRPr sz="2400" b="0" i="0" u="none" strike="noStrike" cap="none">
                <a:solidFill>
                  <a:schemeClr val="dk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 panose="00000400000000000000"/>
              <a:buChar char="▫"/>
              <a:defRPr sz="2400" b="0" i="0" u="none" strike="noStrike" cap="none">
                <a:solidFill>
                  <a:schemeClr val="dk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 panose="00000400000000000000"/>
              <a:buChar char="▫"/>
              <a:defRPr sz="2400" b="0" i="0" u="none" strike="noStrike" cap="none">
                <a:solidFill>
                  <a:schemeClr val="dk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 panose="00000400000000000000"/>
              <a:buChar char="▫"/>
              <a:defRPr sz="2400" b="0" i="0" u="none" strike="noStrike" cap="none">
                <a:solidFill>
                  <a:schemeClr val="dk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 panose="00000400000000000000"/>
              <a:buChar char="▫"/>
              <a:defRPr sz="2400" b="0" i="0" u="none" strike="noStrike" cap="none">
                <a:solidFill>
                  <a:schemeClr val="dk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 panose="00000400000000000000"/>
              <a:buChar char="▫"/>
              <a:defRPr sz="2400" b="0" i="0" u="none" strike="noStrike" cap="none">
                <a:solidFill>
                  <a:schemeClr val="dk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 panose="00000400000000000000"/>
              <a:buChar char="▫"/>
              <a:defRPr sz="2400" b="0" i="0" u="none" strike="noStrike" cap="none">
                <a:solidFill>
                  <a:schemeClr val="dk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9pPr>
          </a:lstStyle>
          <a:p>
            <a:pPr marL="76200" indent="0" algn="ctr">
              <a:buFont typeface="Barlow Light" panose="00000400000000000000"/>
              <a:buNone/>
            </a:pP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Tác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cực</a:t>
            </a:r>
            <a:endParaRPr lang="en-US" dirty="0">
              <a:latin typeface="Barlow Light" panose="000004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480" y="2386007"/>
            <a:ext cx="2859272" cy="19139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654" y="675550"/>
            <a:ext cx="7843200" cy="653700"/>
          </a:xfrm>
        </p:spPr>
        <p:txBody>
          <a:bodyPr/>
          <a:lstStyle/>
          <a:p>
            <a:r>
              <a:rPr lang="en-US" b="1" dirty="0">
                <a:latin typeface="Barlow Light" panose="00000400000000000000" pitchFamily="2" charset="0"/>
                <a:cs typeface="Times New Roman" panose="02020603050405020304" pitchFamily="18" charset="0"/>
              </a:rPr>
              <a:t>1.2. Quan </a:t>
            </a:r>
            <a:r>
              <a:rPr lang="en-US" b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hệ</a:t>
            </a:r>
            <a:r>
              <a:rPr lang="en-US" b="1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b="1">
                <a:latin typeface="Barlow Light" panose="00000400000000000000" pitchFamily="2" charset="0"/>
                <a:cs typeface="Times New Roman" panose="02020603050405020304" pitchFamily="18" charset="0"/>
              </a:rPr>
              <a:t>cạnh</a:t>
            </a:r>
            <a:r>
              <a:rPr lang="en-US" b="1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tranh</a:t>
            </a:r>
            <a:r>
              <a:rPr lang="en-US" b="1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trong</a:t>
            </a:r>
            <a:r>
              <a:rPr lang="en-US" b="1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trạng</a:t>
            </a:r>
            <a:r>
              <a:rPr lang="en-US" b="1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thái</a:t>
            </a:r>
            <a:r>
              <a:rPr lang="en-US" b="1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độc</a:t>
            </a:r>
            <a:r>
              <a:rPr lang="en-US" b="1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quyền</a:t>
            </a:r>
            <a:endParaRPr lang="en-US" b="1" dirty="0">
              <a:latin typeface="Barlow Light" panose="000004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8525520" y="4702452"/>
            <a:ext cx="653700" cy="6537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2200" smtClean="0">
                <a:latin typeface="Barlow Light" panose="00000400000000000000" pitchFamily="2" charset="0"/>
                <a:cs typeface="Times New Roman" panose="02020603050405020304" pitchFamily="18" charset="0"/>
              </a:rPr>
              <a:t>17</a:t>
            </a:fld>
            <a:endParaRPr lang="en-GB" sz="2200">
              <a:latin typeface="Barlow Light" panose="00000400000000000000" pitchFamily="2" charset="0"/>
              <a:cs typeface="Times New Roman" panose="02020603050405020304" pitchFamily="18" charset="0"/>
            </a:endParaRPr>
          </a:p>
        </p:txBody>
      </p:sp>
      <p:grpSp>
        <p:nvGrpSpPr>
          <p:cNvPr id="5" name="Google Shape;269;g71c1ecbb40_1_16"/>
          <p:cNvGrpSpPr/>
          <p:nvPr/>
        </p:nvGrpSpPr>
        <p:grpSpPr>
          <a:xfrm>
            <a:off x="949388" y="2130026"/>
            <a:ext cx="302305" cy="431455"/>
            <a:chOff x="5083925" y="2066350"/>
            <a:chExt cx="11324" cy="41550"/>
          </a:xfrm>
        </p:grpSpPr>
        <p:sp>
          <p:nvSpPr>
            <p:cNvPr id="6" name="Google Shape;270;g71c1ecbb40_1_16"/>
            <p:cNvSpPr/>
            <p:nvPr/>
          </p:nvSpPr>
          <p:spPr>
            <a:xfrm>
              <a:off x="5084050" y="2066350"/>
              <a:ext cx="11199" cy="41550"/>
            </a:xfrm>
            <a:custGeom>
              <a:avLst/>
              <a:gdLst/>
              <a:ahLst/>
              <a:cxnLst/>
              <a:rect l="l" t="t" r="r" b="b"/>
              <a:pathLst>
                <a:path w="1148" h="1662" extrusionOk="0">
                  <a:moveTo>
                    <a:pt x="52" y="1"/>
                  </a:moveTo>
                  <a:cubicBezTo>
                    <a:pt x="27" y="1"/>
                    <a:pt x="0" y="24"/>
                    <a:pt x="0" y="56"/>
                  </a:cubicBezTo>
                  <a:lnTo>
                    <a:pt x="0" y="200"/>
                  </a:lnTo>
                  <a:cubicBezTo>
                    <a:pt x="0" y="243"/>
                    <a:pt x="22" y="279"/>
                    <a:pt x="51" y="308"/>
                  </a:cubicBezTo>
                  <a:lnTo>
                    <a:pt x="700" y="791"/>
                  </a:lnTo>
                  <a:cubicBezTo>
                    <a:pt x="729" y="813"/>
                    <a:pt x="729" y="849"/>
                    <a:pt x="700" y="871"/>
                  </a:cubicBezTo>
                  <a:lnTo>
                    <a:pt x="51" y="1354"/>
                  </a:lnTo>
                  <a:cubicBezTo>
                    <a:pt x="22" y="1383"/>
                    <a:pt x="0" y="1419"/>
                    <a:pt x="0" y="1462"/>
                  </a:cubicBezTo>
                  <a:lnTo>
                    <a:pt x="0" y="1613"/>
                  </a:lnTo>
                  <a:cubicBezTo>
                    <a:pt x="0" y="1639"/>
                    <a:pt x="26" y="1661"/>
                    <a:pt x="51" y="1661"/>
                  </a:cubicBezTo>
                  <a:cubicBezTo>
                    <a:pt x="61" y="1661"/>
                    <a:pt x="71" y="1658"/>
                    <a:pt x="80" y="1649"/>
                  </a:cubicBezTo>
                  <a:lnTo>
                    <a:pt x="1111" y="878"/>
                  </a:lnTo>
                  <a:cubicBezTo>
                    <a:pt x="1147" y="856"/>
                    <a:pt x="1147" y="806"/>
                    <a:pt x="1111" y="784"/>
                  </a:cubicBezTo>
                  <a:lnTo>
                    <a:pt x="80" y="12"/>
                  </a:lnTo>
                  <a:cubicBezTo>
                    <a:pt x="72" y="4"/>
                    <a:pt x="62" y="1"/>
                    <a:pt x="52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2200" b="0" i="0" u="none" strike="noStrike" cap="none">
                <a:solidFill>
                  <a:srgbClr val="000000"/>
                </a:solidFill>
                <a:latin typeface="Barlow Light" panose="00000400000000000000" pitchFamily="2" charset="0"/>
                <a:cs typeface="Times New Roman" panose="02020603050405020304" pitchFamily="18" charset="0"/>
                <a:sym typeface="Arial" panose="020B0604020202020204"/>
              </a:endParaRPr>
            </a:p>
          </p:txBody>
        </p:sp>
        <p:sp>
          <p:nvSpPr>
            <p:cNvPr id="7" name="Google Shape;271;g71c1ecbb40_1_16"/>
            <p:cNvSpPr/>
            <p:nvPr/>
          </p:nvSpPr>
          <p:spPr>
            <a:xfrm>
              <a:off x="5083925" y="2081325"/>
              <a:ext cx="8800" cy="11600"/>
            </a:xfrm>
            <a:custGeom>
              <a:avLst/>
              <a:gdLst/>
              <a:ahLst/>
              <a:cxnLst/>
              <a:rect l="l" t="t" r="r" b="b"/>
              <a:pathLst>
                <a:path w="352" h="464" extrusionOk="0">
                  <a:moveTo>
                    <a:pt x="53" y="0"/>
                  </a:moveTo>
                  <a:cubicBezTo>
                    <a:pt x="25" y="0"/>
                    <a:pt x="0" y="24"/>
                    <a:pt x="5" y="55"/>
                  </a:cubicBezTo>
                  <a:lnTo>
                    <a:pt x="5" y="416"/>
                  </a:lnTo>
                  <a:cubicBezTo>
                    <a:pt x="5" y="442"/>
                    <a:pt x="31" y="464"/>
                    <a:pt x="56" y="464"/>
                  </a:cubicBezTo>
                  <a:cubicBezTo>
                    <a:pt x="66" y="464"/>
                    <a:pt x="76" y="460"/>
                    <a:pt x="85" y="452"/>
                  </a:cubicBezTo>
                  <a:lnTo>
                    <a:pt x="323" y="279"/>
                  </a:lnTo>
                  <a:cubicBezTo>
                    <a:pt x="352" y="257"/>
                    <a:pt x="352" y="207"/>
                    <a:pt x="323" y="185"/>
                  </a:cubicBezTo>
                  <a:lnTo>
                    <a:pt x="85" y="12"/>
                  </a:lnTo>
                  <a:cubicBezTo>
                    <a:pt x="75" y="4"/>
                    <a:pt x="63" y="0"/>
                    <a:pt x="5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2200" b="0" i="0" u="none" strike="noStrike" cap="none">
                <a:solidFill>
                  <a:srgbClr val="000000"/>
                </a:solidFill>
                <a:latin typeface="Barlow Light" panose="00000400000000000000" pitchFamily="2" charset="0"/>
                <a:cs typeface="Times New Roman" panose="02020603050405020304" pitchFamily="18" charset="0"/>
                <a:sym typeface="Arial" panose="020B0604020202020204"/>
              </a:endParaRPr>
            </a:p>
          </p:txBody>
        </p:sp>
      </p:grpSp>
      <p:sp>
        <p:nvSpPr>
          <p:cNvPr id="8" name="Google Shape;272;g71c1ecbb40_1_16"/>
          <p:cNvSpPr txBox="1"/>
          <p:nvPr/>
        </p:nvSpPr>
        <p:spPr>
          <a:xfrm>
            <a:off x="1728994" y="2130351"/>
            <a:ext cx="24744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>
                <a:latin typeface="Barlow Light" panose="00000400000000000000" pitchFamily="2" charset="0"/>
                <a:ea typeface="Open Sans"/>
                <a:cs typeface="Times New Roman" panose="02020603050405020304" pitchFamily="18" charset="0"/>
                <a:sym typeface="Open Sans"/>
              </a:rPr>
              <a:t>Tổ</a:t>
            </a:r>
            <a:r>
              <a:rPr lang="en-US" sz="2200" dirty="0">
                <a:latin typeface="Barlow Light" panose="00000400000000000000" pitchFamily="2" charset="0"/>
                <a:ea typeface="Open Sans"/>
                <a:cs typeface="Times New Roman" panose="02020603050405020304" pitchFamily="18" charset="0"/>
                <a:sym typeface="Open Sans"/>
              </a:rPr>
              <a:t> </a:t>
            </a:r>
            <a:r>
              <a:rPr lang="en-US" sz="2200" dirty="0" err="1">
                <a:latin typeface="Barlow Light" panose="00000400000000000000" pitchFamily="2" charset="0"/>
                <a:ea typeface="Open Sans"/>
                <a:cs typeface="Times New Roman" panose="02020603050405020304" pitchFamily="18" charset="0"/>
                <a:sym typeface="Open Sans"/>
              </a:rPr>
              <a:t>chức</a:t>
            </a:r>
            <a:r>
              <a:rPr lang="en-US" sz="2200" dirty="0">
                <a:latin typeface="Barlow Light" panose="00000400000000000000" pitchFamily="2" charset="0"/>
                <a:ea typeface="Open Sans"/>
                <a:cs typeface="Times New Roman" panose="02020603050405020304" pitchFamily="18" charset="0"/>
                <a:sym typeface="Open Sans"/>
              </a:rPr>
              <a:t> </a:t>
            </a:r>
            <a:r>
              <a:rPr lang="en-US" sz="2200" dirty="0" err="1">
                <a:latin typeface="Barlow Light" panose="00000400000000000000" pitchFamily="2" charset="0"/>
                <a:ea typeface="Open Sans"/>
                <a:cs typeface="Times New Roman" panose="02020603050405020304" pitchFamily="18" charset="0"/>
                <a:sym typeface="Open Sans"/>
              </a:rPr>
              <a:t>độc</a:t>
            </a:r>
            <a:r>
              <a:rPr lang="en-US" sz="2200" dirty="0">
                <a:latin typeface="Barlow Light" panose="00000400000000000000" pitchFamily="2" charset="0"/>
                <a:ea typeface="Open Sans"/>
                <a:cs typeface="Times New Roman" panose="02020603050405020304" pitchFamily="18" charset="0"/>
                <a:sym typeface="Open Sans"/>
              </a:rPr>
              <a:t> </a:t>
            </a:r>
            <a:r>
              <a:rPr lang="en-US" sz="2200" dirty="0" err="1">
                <a:latin typeface="Barlow Light" panose="00000400000000000000" pitchFamily="2" charset="0"/>
                <a:ea typeface="Open Sans"/>
                <a:cs typeface="Times New Roman" panose="02020603050405020304" pitchFamily="18" charset="0"/>
                <a:sym typeface="Open Sans"/>
              </a:rPr>
              <a:t>quyền</a:t>
            </a:r>
            <a:endParaRPr sz="2200" dirty="0">
              <a:latin typeface="Barlow Light" panose="00000400000000000000" pitchFamily="2" charset="0"/>
              <a:ea typeface="Open Sans"/>
              <a:cs typeface="Times New Roman" panose="02020603050405020304" pitchFamily="18" charset="0"/>
              <a:sym typeface="Open Sans"/>
            </a:endParaRPr>
          </a:p>
        </p:txBody>
      </p:sp>
      <p:sp>
        <p:nvSpPr>
          <p:cNvPr id="9" name="Google Shape;273;g71c1ecbb40_1_16"/>
          <p:cNvSpPr txBox="1"/>
          <p:nvPr/>
        </p:nvSpPr>
        <p:spPr>
          <a:xfrm>
            <a:off x="5825369" y="2121951"/>
            <a:ext cx="34650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Barlow Light" panose="00000400000000000000" pitchFamily="2" charset="0"/>
                <a:ea typeface="Open Sans"/>
                <a:cs typeface="Times New Roman" panose="02020603050405020304" pitchFamily="18" charset="0"/>
                <a:sym typeface="Open Sans"/>
              </a:rPr>
              <a:t>Xí nghiệp ngoài độc quyền</a:t>
            </a:r>
            <a:endParaRPr sz="2200">
              <a:latin typeface="Barlow Light" panose="00000400000000000000" pitchFamily="2" charset="0"/>
              <a:ea typeface="Open Sans"/>
              <a:cs typeface="Times New Roman" panose="02020603050405020304" pitchFamily="18" charset="0"/>
              <a:sym typeface="Open Sans"/>
            </a:endParaRPr>
          </a:p>
        </p:txBody>
      </p:sp>
      <p:sp>
        <p:nvSpPr>
          <p:cNvPr id="10" name="Google Shape;274;g71c1ecbb40_1_16"/>
          <p:cNvSpPr/>
          <p:nvPr/>
        </p:nvSpPr>
        <p:spPr>
          <a:xfrm>
            <a:off x="4680692" y="2208332"/>
            <a:ext cx="302300" cy="274851"/>
          </a:xfrm>
          <a:custGeom>
            <a:avLst/>
            <a:gdLst/>
            <a:ahLst/>
            <a:cxnLst/>
            <a:rect l="l" t="t" r="r" b="b"/>
            <a:pathLst>
              <a:path w="1956" h="2057" extrusionOk="0">
                <a:moveTo>
                  <a:pt x="109" y="1"/>
                </a:moveTo>
                <a:lnTo>
                  <a:pt x="1075" y="975"/>
                </a:lnTo>
                <a:lnTo>
                  <a:pt x="1" y="2056"/>
                </a:lnTo>
                <a:lnTo>
                  <a:pt x="859" y="2056"/>
                </a:lnTo>
                <a:lnTo>
                  <a:pt x="1955" y="975"/>
                </a:lnTo>
                <a:lnTo>
                  <a:pt x="974" y="1"/>
                </a:ln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2200" b="0" i="0" u="none" strike="noStrike" cap="none">
              <a:solidFill>
                <a:srgbClr val="000000"/>
              </a:solidFill>
              <a:latin typeface="Barlow Light" panose="00000400000000000000" pitchFamily="2" charset="0"/>
              <a:cs typeface="Times New Roman" panose="02020603050405020304" pitchFamily="18" charset="0"/>
              <a:sym typeface="Arial" panose="020B0604020202020204"/>
            </a:endParaRPr>
          </a:p>
        </p:txBody>
      </p:sp>
      <p:sp>
        <p:nvSpPr>
          <p:cNvPr id="11" name="Google Shape;275;g71c1ecbb40_1_16"/>
          <p:cNvSpPr/>
          <p:nvPr/>
        </p:nvSpPr>
        <p:spPr>
          <a:xfrm rot="10800000">
            <a:off x="4982992" y="2216732"/>
            <a:ext cx="302300" cy="274851"/>
          </a:xfrm>
          <a:custGeom>
            <a:avLst/>
            <a:gdLst/>
            <a:ahLst/>
            <a:cxnLst/>
            <a:rect l="l" t="t" r="r" b="b"/>
            <a:pathLst>
              <a:path w="1956" h="2057" extrusionOk="0">
                <a:moveTo>
                  <a:pt x="109" y="1"/>
                </a:moveTo>
                <a:lnTo>
                  <a:pt x="1075" y="975"/>
                </a:lnTo>
                <a:lnTo>
                  <a:pt x="1" y="2056"/>
                </a:lnTo>
                <a:lnTo>
                  <a:pt x="859" y="2056"/>
                </a:lnTo>
                <a:lnTo>
                  <a:pt x="1955" y="975"/>
                </a:lnTo>
                <a:lnTo>
                  <a:pt x="974" y="1"/>
                </a:ln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2200" b="0" i="0" u="none" strike="noStrike" cap="none">
              <a:solidFill>
                <a:srgbClr val="000000"/>
              </a:solidFill>
              <a:latin typeface="Barlow Light" panose="00000400000000000000" pitchFamily="2" charset="0"/>
              <a:cs typeface="Times New Roman" panose="02020603050405020304" pitchFamily="18" charset="0"/>
              <a:sym typeface="Arial" panose="020B0604020202020204"/>
            </a:endParaRPr>
          </a:p>
        </p:txBody>
      </p:sp>
      <p:grpSp>
        <p:nvGrpSpPr>
          <p:cNvPr id="12" name="Google Shape;276;g71c1ecbb40_1_16"/>
          <p:cNvGrpSpPr/>
          <p:nvPr/>
        </p:nvGrpSpPr>
        <p:grpSpPr>
          <a:xfrm>
            <a:off x="949388" y="2837592"/>
            <a:ext cx="302305" cy="431455"/>
            <a:chOff x="5083925" y="2066350"/>
            <a:chExt cx="11324" cy="41550"/>
          </a:xfrm>
        </p:grpSpPr>
        <p:sp>
          <p:nvSpPr>
            <p:cNvPr id="13" name="Google Shape;277;g71c1ecbb40_1_16"/>
            <p:cNvSpPr/>
            <p:nvPr/>
          </p:nvSpPr>
          <p:spPr>
            <a:xfrm>
              <a:off x="5084050" y="2066350"/>
              <a:ext cx="11199" cy="41550"/>
            </a:xfrm>
            <a:custGeom>
              <a:avLst/>
              <a:gdLst/>
              <a:ahLst/>
              <a:cxnLst/>
              <a:rect l="l" t="t" r="r" b="b"/>
              <a:pathLst>
                <a:path w="1148" h="1662" extrusionOk="0">
                  <a:moveTo>
                    <a:pt x="52" y="1"/>
                  </a:moveTo>
                  <a:cubicBezTo>
                    <a:pt x="27" y="1"/>
                    <a:pt x="0" y="24"/>
                    <a:pt x="0" y="56"/>
                  </a:cubicBezTo>
                  <a:lnTo>
                    <a:pt x="0" y="200"/>
                  </a:lnTo>
                  <a:cubicBezTo>
                    <a:pt x="0" y="243"/>
                    <a:pt x="22" y="279"/>
                    <a:pt x="51" y="308"/>
                  </a:cubicBezTo>
                  <a:lnTo>
                    <a:pt x="700" y="791"/>
                  </a:lnTo>
                  <a:cubicBezTo>
                    <a:pt x="729" y="813"/>
                    <a:pt x="729" y="849"/>
                    <a:pt x="700" y="871"/>
                  </a:cubicBezTo>
                  <a:lnTo>
                    <a:pt x="51" y="1354"/>
                  </a:lnTo>
                  <a:cubicBezTo>
                    <a:pt x="22" y="1383"/>
                    <a:pt x="0" y="1419"/>
                    <a:pt x="0" y="1462"/>
                  </a:cubicBezTo>
                  <a:lnTo>
                    <a:pt x="0" y="1613"/>
                  </a:lnTo>
                  <a:cubicBezTo>
                    <a:pt x="0" y="1639"/>
                    <a:pt x="26" y="1661"/>
                    <a:pt x="51" y="1661"/>
                  </a:cubicBezTo>
                  <a:cubicBezTo>
                    <a:pt x="61" y="1661"/>
                    <a:pt x="71" y="1658"/>
                    <a:pt x="80" y="1649"/>
                  </a:cubicBezTo>
                  <a:lnTo>
                    <a:pt x="1111" y="878"/>
                  </a:lnTo>
                  <a:cubicBezTo>
                    <a:pt x="1147" y="856"/>
                    <a:pt x="1147" y="806"/>
                    <a:pt x="1111" y="784"/>
                  </a:cubicBezTo>
                  <a:lnTo>
                    <a:pt x="80" y="12"/>
                  </a:lnTo>
                  <a:cubicBezTo>
                    <a:pt x="72" y="4"/>
                    <a:pt x="62" y="1"/>
                    <a:pt x="52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2200" b="0" i="0" u="none" strike="noStrike" cap="none">
                <a:solidFill>
                  <a:srgbClr val="000000"/>
                </a:solidFill>
                <a:latin typeface="Barlow Light" panose="00000400000000000000" pitchFamily="2" charset="0"/>
                <a:cs typeface="Times New Roman" panose="02020603050405020304" pitchFamily="18" charset="0"/>
                <a:sym typeface="Arial" panose="020B0604020202020204"/>
              </a:endParaRPr>
            </a:p>
          </p:txBody>
        </p:sp>
        <p:sp>
          <p:nvSpPr>
            <p:cNvPr id="14" name="Google Shape;278;g71c1ecbb40_1_16"/>
            <p:cNvSpPr/>
            <p:nvPr/>
          </p:nvSpPr>
          <p:spPr>
            <a:xfrm>
              <a:off x="5083925" y="2081325"/>
              <a:ext cx="8800" cy="11600"/>
            </a:xfrm>
            <a:custGeom>
              <a:avLst/>
              <a:gdLst/>
              <a:ahLst/>
              <a:cxnLst/>
              <a:rect l="l" t="t" r="r" b="b"/>
              <a:pathLst>
                <a:path w="352" h="464" extrusionOk="0">
                  <a:moveTo>
                    <a:pt x="53" y="0"/>
                  </a:moveTo>
                  <a:cubicBezTo>
                    <a:pt x="25" y="0"/>
                    <a:pt x="0" y="24"/>
                    <a:pt x="5" y="55"/>
                  </a:cubicBezTo>
                  <a:lnTo>
                    <a:pt x="5" y="416"/>
                  </a:lnTo>
                  <a:cubicBezTo>
                    <a:pt x="5" y="442"/>
                    <a:pt x="31" y="464"/>
                    <a:pt x="56" y="464"/>
                  </a:cubicBezTo>
                  <a:cubicBezTo>
                    <a:pt x="66" y="464"/>
                    <a:pt x="76" y="460"/>
                    <a:pt x="85" y="452"/>
                  </a:cubicBezTo>
                  <a:lnTo>
                    <a:pt x="323" y="279"/>
                  </a:lnTo>
                  <a:cubicBezTo>
                    <a:pt x="352" y="257"/>
                    <a:pt x="352" y="207"/>
                    <a:pt x="323" y="185"/>
                  </a:cubicBezTo>
                  <a:lnTo>
                    <a:pt x="85" y="12"/>
                  </a:lnTo>
                  <a:cubicBezTo>
                    <a:pt x="75" y="4"/>
                    <a:pt x="63" y="0"/>
                    <a:pt x="5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2200" b="0" i="0" u="none" strike="noStrike" cap="none">
                <a:solidFill>
                  <a:srgbClr val="000000"/>
                </a:solidFill>
                <a:latin typeface="Barlow Light" panose="00000400000000000000" pitchFamily="2" charset="0"/>
                <a:cs typeface="Times New Roman" panose="02020603050405020304" pitchFamily="18" charset="0"/>
                <a:sym typeface="Arial" panose="020B0604020202020204"/>
              </a:endParaRPr>
            </a:p>
          </p:txBody>
        </p:sp>
      </p:grpSp>
      <p:sp>
        <p:nvSpPr>
          <p:cNvPr id="15" name="Google Shape;279;g71c1ecbb40_1_16"/>
          <p:cNvSpPr txBox="1"/>
          <p:nvPr/>
        </p:nvSpPr>
        <p:spPr>
          <a:xfrm>
            <a:off x="1728994" y="2837917"/>
            <a:ext cx="24744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Barlow Light" panose="00000400000000000000" pitchFamily="2" charset="0"/>
                <a:ea typeface="Open Sans"/>
                <a:cs typeface="Times New Roman" panose="02020603050405020304" pitchFamily="18" charset="0"/>
                <a:sym typeface="Open Sans"/>
              </a:rPr>
              <a:t>Tổ chức độc quyền</a:t>
            </a:r>
            <a:endParaRPr sz="2200">
              <a:latin typeface="Barlow Light" panose="00000400000000000000" pitchFamily="2" charset="0"/>
              <a:ea typeface="Open Sans"/>
              <a:cs typeface="Times New Roman" panose="02020603050405020304" pitchFamily="18" charset="0"/>
              <a:sym typeface="Open Sans"/>
            </a:endParaRPr>
          </a:p>
        </p:txBody>
      </p:sp>
      <p:sp>
        <p:nvSpPr>
          <p:cNvPr id="16" name="Google Shape;280;g71c1ecbb40_1_16"/>
          <p:cNvSpPr txBox="1"/>
          <p:nvPr/>
        </p:nvSpPr>
        <p:spPr>
          <a:xfrm>
            <a:off x="5825369" y="2829517"/>
            <a:ext cx="34650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Barlow Light" panose="00000400000000000000" pitchFamily="2" charset="0"/>
                <a:ea typeface="Open Sans"/>
                <a:cs typeface="Times New Roman" panose="02020603050405020304" pitchFamily="18" charset="0"/>
                <a:sym typeface="Open Sans"/>
              </a:rPr>
              <a:t>Tổ chức độc quyền</a:t>
            </a:r>
            <a:endParaRPr sz="2200">
              <a:latin typeface="Barlow Light" panose="00000400000000000000" pitchFamily="2" charset="0"/>
              <a:ea typeface="Open Sans"/>
              <a:cs typeface="Times New Roman" panose="02020603050405020304" pitchFamily="18" charset="0"/>
              <a:sym typeface="Open Sans"/>
            </a:endParaRPr>
          </a:p>
        </p:txBody>
      </p:sp>
      <p:sp>
        <p:nvSpPr>
          <p:cNvPr id="17" name="Google Shape;281;g71c1ecbb40_1_16"/>
          <p:cNvSpPr/>
          <p:nvPr/>
        </p:nvSpPr>
        <p:spPr>
          <a:xfrm>
            <a:off x="4680691" y="2915898"/>
            <a:ext cx="302300" cy="274851"/>
          </a:xfrm>
          <a:custGeom>
            <a:avLst/>
            <a:gdLst/>
            <a:ahLst/>
            <a:cxnLst/>
            <a:rect l="l" t="t" r="r" b="b"/>
            <a:pathLst>
              <a:path w="1956" h="2057" extrusionOk="0">
                <a:moveTo>
                  <a:pt x="109" y="1"/>
                </a:moveTo>
                <a:lnTo>
                  <a:pt x="1075" y="975"/>
                </a:lnTo>
                <a:lnTo>
                  <a:pt x="1" y="2056"/>
                </a:lnTo>
                <a:lnTo>
                  <a:pt x="859" y="2056"/>
                </a:lnTo>
                <a:lnTo>
                  <a:pt x="1955" y="975"/>
                </a:lnTo>
                <a:lnTo>
                  <a:pt x="974" y="1"/>
                </a:ln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2200" b="0" i="0" u="none" strike="noStrike" cap="none">
              <a:solidFill>
                <a:srgbClr val="000000"/>
              </a:solidFill>
              <a:latin typeface="Barlow Light" panose="00000400000000000000" pitchFamily="2" charset="0"/>
              <a:cs typeface="Times New Roman" panose="02020603050405020304" pitchFamily="18" charset="0"/>
              <a:sym typeface="Arial" panose="020B0604020202020204"/>
            </a:endParaRPr>
          </a:p>
        </p:txBody>
      </p:sp>
      <p:sp>
        <p:nvSpPr>
          <p:cNvPr id="18" name="Google Shape;282;g71c1ecbb40_1_16"/>
          <p:cNvSpPr/>
          <p:nvPr/>
        </p:nvSpPr>
        <p:spPr>
          <a:xfrm rot="10800000">
            <a:off x="4982991" y="2924298"/>
            <a:ext cx="302300" cy="274851"/>
          </a:xfrm>
          <a:custGeom>
            <a:avLst/>
            <a:gdLst/>
            <a:ahLst/>
            <a:cxnLst/>
            <a:rect l="l" t="t" r="r" b="b"/>
            <a:pathLst>
              <a:path w="1956" h="2057" extrusionOk="0">
                <a:moveTo>
                  <a:pt x="109" y="1"/>
                </a:moveTo>
                <a:lnTo>
                  <a:pt x="1075" y="975"/>
                </a:lnTo>
                <a:lnTo>
                  <a:pt x="1" y="2056"/>
                </a:lnTo>
                <a:lnTo>
                  <a:pt x="859" y="2056"/>
                </a:lnTo>
                <a:lnTo>
                  <a:pt x="1955" y="975"/>
                </a:lnTo>
                <a:lnTo>
                  <a:pt x="974" y="1"/>
                </a:ln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2200" b="0" i="0" u="none" strike="noStrike" cap="none">
              <a:solidFill>
                <a:srgbClr val="000000"/>
              </a:solidFill>
              <a:latin typeface="Barlow Light" panose="00000400000000000000" pitchFamily="2" charset="0"/>
              <a:cs typeface="Times New Roman" panose="02020603050405020304" pitchFamily="18" charset="0"/>
              <a:sym typeface="Arial" panose="020B0604020202020204"/>
            </a:endParaRPr>
          </a:p>
        </p:txBody>
      </p:sp>
      <p:grpSp>
        <p:nvGrpSpPr>
          <p:cNvPr id="19" name="Google Shape;283;g71c1ecbb40_1_16"/>
          <p:cNvGrpSpPr/>
          <p:nvPr/>
        </p:nvGrpSpPr>
        <p:grpSpPr>
          <a:xfrm>
            <a:off x="949388" y="3510842"/>
            <a:ext cx="302305" cy="431455"/>
            <a:chOff x="5083925" y="2066350"/>
            <a:chExt cx="11324" cy="41550"/>
          </a:xfrm>
        </p:grpSpPr>
        <p:sp>
          <p:nvSpPr>
            <p:cNvPr id="20" name="Google Shape;284;g71c1ecbb40_1_16"/>
            <p:cNvSpPr/>
            <p:nvPr/>
          </p:nvSpPr>
          <p:spPr>
            <a:xfrm>
              <a:off x="5084050" y="2066350"/>
              <a:ext cx="11199" cy="41550"/>
            </a:xfrm>
            <a:custGeom>
              <a:avLst/>
              <a:gdLst/>
              <a:ahLst/>
              <a:cxnLst/>
              <a:rect l="l" t="t" r="r" b="b"/>
              <a:pathLst>
                <a:path w="1148" h="1662" extrusionOk="0">
                  <a:moveTo>
                    <a:pt x="52" y="1"/>
                  </a:moveTo>
                  <a:cubicBezTo>
                    <a:pt x="27" y="1"/>
                    <a:pt x="0" y="24"/>
                    <a:pt x="0" y="56"/>
                  </a:cubicBezTo>
                  <a:lnTo>
                    <a:pt x="0" y="200"/>
                  </a:lnTo>
                  <a:cubicBezTo>
                    <a:pt x="0" y="243"/>
                    <a:pt x="22" y="279"/>
                    <a:pt x="51" y="308"/>
                  </a:cubicBezTo>
                  <a:lnTo>
                    <a:pt x="700" y="791"/>
                  </a:lnTo>
                  <a:cubicBezTo>
                    <a:pt x="729" y="813"/>
                    <a:pt x="729" y="849"/>
                    <a:pt x="700" y="871"/>
                  </a:cubicBezTo>
                  <a:lnTo>
                    <a:pt x="51" y="1354"/>
                  </a:lnTo>
                  <a:cubicBezTo>
                    <a:pt x="22" y="1383"/>
                    <a:pt x="0" y="1419"/>
                    <a:pt x="0" y="1462"/>
                  </a:cubicBezTo>
                  <a:lnTo>
                    <a:pt x="0" y="1613"/>
                  </a:lnTo>
                  <a:cubicBezTo>
                    <a:pt x="0" y="1639"/>
                    <a:pt x="26" y="1661"/>
                    <a:pt x="51" y="1661"/>
                  </a:cubicBezTo>
                  <a:cubicBezTo>
                    <a:pt x="61" y="1661"/>
                    <a:pt x="71" y="1658"/>
                    <a:pt x="80" y="1649"/>
                  </a:cubicBezTo>
                  <a:lnTo>
                    <a:pt x="1111" y="878"/>
                  </a:lnTo>
                  <a:cubicBezTo>
                    <a:pt x="1147" y="856"/>
                    <a:pt x="1147" y="806"/>
                    <a:pt x="1111" y="784"/>
                  </a:cubicBezTo>
                  <a:lnTo>
                    <a:pt x="80" y="12"/>
                  </a:lnTo>
                  <a:cubicBezTo>
                    <a:pt x="72" y="4"/>
                    <a:pt x="62" y="1"/>
                    <a:pt x="52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2200" b="0" i="0" u="none" strike="noStrike" cap="none">
                <a:solidFill>
                  <a:srgbClr val="000000"/>
                </a:solidFill>
                <a:latin typeface="Barlow Light" panose="00000400000000000000" pitchFamily="2" charset="0"/>
                <a:cs typeface="Times New Roman" panose="02020603050405020304" pitchFamily="18" charset="0"/>
                <a:sym typeface="Arial" panose="020B0604020202020204"/>
              </a:endParaRPr>
            </a:p>
          </p:txBody>
        </p:sp>
        <p:sp>
          <p:nvSpPr>
            <p:cNvPr id="21" name="Google Shape;285;g71c1ecbb40_1_16"/>
            <p:cNvSpPr/>
            <p:nvPr/>
          </p:nvSpPr>
          <p:spPr>
            <a:xfrm>
              <a:off x="5083925" y="2081325"/>
              <a:ext cx="8800" cy="11600"/>
            </a:xfrm>
            <a:custGeom>
              <a:avLst/>
              <a:gdLst/>
              <a:ahLst/>
              <a:cxnLst/>
              <a:rect l="l" t="t" r="r" b="b"/>
              <a:pathLst>
                <a:path w="352" h="464" extrusionOk="0">
                  <a:moveTo>
                    <a:pt x="53" y="0"/>
                  </a:moveTo>
                  <a:cubicBezTo>
                    <a:pt x="25" y="0"/>
                    <a:pt x="0" y="24"/>
                    <a:pt x="5" y="55"/>
                  </a:cubicBezTo>
                  <a:lnTo>
                    <a:pt x="5" y="416"/>
                  </a:lnTo>
                  <a:cubicBezTo>
                    <a:pt x="5" y="442"/>
                    <a:pt x="31" y="464"/>
                    <a:pt x="56" y="464"/>
                  </a:cubicBezTo>
                  <a:cubicBezTo>
                    <a:pt x="66" y="464"/>
                    <a:pt x="76" y="460"/>
                    <a:pt x="85" y="452"/>
                  </a:cubicBezTo>
                  <a:lnTo>
                    <a:pt x="323" y="279"/>
                  </a:lnTo>
                  <a:cubicBezTo>
                    <a:pt x="352" y="257"/>
                    <a:pt x="352" y="207"/>
                    <a:pt x="323" y="185"/>
                  </a:cubicBezTo>
                  <a:lnTo>
                    <a:pt x="85" y="12"/>
                  </a:lnTo>
                  <a:cubicBezTo>
                    <a:pt x="75" y="4"/>
                    <a:pt x="63" y="0"/>
                    <a:pt x="5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2200" b="0" i="0" u="none" strike="noStrike" cap="none">
                <a:solidFill>
                  <a:srgbClr val="000000"/>
                </a:solidFill>
                <a:latin typeface="Barlow Light" panose="00000400000000000000" pitchFamily="2" charset="0"/>
                <a:cs typeface="Times New Roman" panose="02020603050405020304" pitchFamily="18" charset="0"/>
                <a:sym typeface="Arial" panose="020B0604020202020204"/>
              </a:endParaRPr>
            </a:p>
          </p:txBody>
        </p:sp>
      </p:grpSp>
      <p:sp>
        <p:nvSpPr>
          <p:cNvPr id="22" name="Google Shape;286;g71c1ecbb40_1_16"/>
          <p:cNvSpPr txBox="1"/>
          <p:nvPr/>
        </p:nvSpPr>
        <p:spPr>
          <a:xfrm>
            <a:off x="1455375" y="3494697"/>
            <a:ext cx="32550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>
                <a:latin typeface="Barlow Light" panose="00000400000000000000" pitchFamily="2" charset="0"/>
                <a:ea typeface="Open Sans"/>
                <a:cs typeface="Times New Roman" panose="02020603050405020304" pitchFamily="18" charset="0"/>
                <a:sym typeface="Open Sans"/>
              </a:rPr>
              <a:t>Nội</a:t>
            </a:r>
            <a:r>
              <a:rPr lang="en-US" sz="2200" dirty="0">
                <a:latin typeface="Barlow Light" panose="00000400000000000000" pitchFamily="2" charset="0"/>
                <a:ea typeface="Open Sans"/>
                <a:cs typeface="Times New Roman" panose="02020603050405020304" pitchFamily="18" charset="0"/>
                <a:sym typeface="Open Sans"/>
              </a:rPr>
              <a:t> </a:t>
            </a:r>
            <a:r>
              <a:rPr lang="en-US" sz="2200" dirty="0" err="1">
                <a:latin typeface="Barlow Light" panose="00000400000000000000" pitchFamily="2" charset="0"/>
                <a:ea typeface="Open Sans"/>
                <a:cs typeface="Times New Roman" panose="02020603050405020304" pitchFamily="18" charset="0"/>
                <a:sym typeface="Open Sans"/>
              </a:rPr>
              <a:t>bộ</a:t>
            </a:r>
            <a:r>
              <a:rPr lang="en-US" sz="2200" dirty="0">
                <a:latin typeface="Barlow Light" panose="00000400000000000000" pitchFamily="2" charset="0"/>
                <a:ea typeface="Open Sans"/>
                <a:cs typeface="Times New Roman" panose="02020603050405020304" pitchFamily="18" charset="0"/>
                <a:sym typeface="Open Sans"/>
              </a:rPr>
              <a:t> </a:t>
            </a:r>
            <a:r>
              <a:rPr lang="en-US" sz="2200" dirty="0" err="1">
                <a:latin typeface="Barlow Light" panose="00000400000000000000" pitchFamily="2" charset="0"/>
                <a:ea typeface="Open Sans"/>
                <a:cs typeface="Times New Roman" panose="02020603050405020304" pitchFamily="18" charset="0"/>
                <a:sym typeface="Open Sans"/>
              </a:rPr>
              <a:t>tổ</a:t>
            </a:r>
            <a:r>
              <a:rPr lang="en-US" sz="2200" dirty="0">
                <a:latin typeface="Barlow Light" panose="00000400000000000000" pitchFamily="2" charset="0"/>
                <a:ea typeface="Open Sans"/>
                <a:cs typeface="Times New Roman" panose="02020603050405020304" pitchFamily="18" charset="0"/>
                <a:sym typeface="Open Sans"/>
              </a:rPr>
              <a:t> </a:t>
            </a:r>
            <a:r>
              <a:rPr lang="en-US" sz="2200" dirty="0" err="1">
                <a:latin typeface="Barlow Light" panose="00000400000000000000" pitchFamily="2" charset="0"/>
                <a:ea typeface="Open Sans"/>
                <a:cs typeface="Times New Roman" panose="02020603050405020304" pitchFamily="18" charset="0"/>
                <a:sym typeface="Open Sans"/>
              </a:rPr>
              <a:t>chức</a:t>
            </a:r>
            <a:r>
              <a:rPr lang="en-US" sz="2200" dirty="0">
                <a:latin typeface="Barlow Light" panose="00000400000000000000" pitchFamily="2" charset="0"/>
                <a:ea typeface="Open Sans"/>
                <a:cs typeface="Times New Roman" panose="02020603050405020304" pitchFamily="18" charset="0"/>
                <a:sym typeface="Open Sans"/>
              </a:rPr>
              <a:t> </a:t>
            </a:r>
            <a:r>
              <a:rPr lang="en-US" sz="2200" dirty="0" err="1">
                <a:latin typeface="Barlow Light" panose="00000400000000000000" pitchFamily="2" charset="0"/>
                <a:ea typeface="Open Sans"/>
                <a:cs typeface="Times New Roman" panose="02020603050405020304" pitchFamily="18" charset="0"/>
                <a:sym typeface="Open Sans"/>
              </a:rPr>
              <a:t>độc</a:t>
            </a:r>
            <a:r>
              <a:rPr lang="en-US" sz="2200" dirty="0">
                <a:latin typeface="Barlow Light" panose="00000400000000000000" pitchFamily="2" charset="0"/>
                <a:ea typeface="Open Sans"/>
                <a:cs typeface="Times New Roman" panose="02020603050405020304" pitchFamily="18" charset="0"/>
                <a:sym typeface="Open Sans"/>
              </a:rPr>
              <a:t> </a:t>
            </a:r>
            <a:r>
              <a:rPr lang="en-US" sz="2200" dirty="0" err="1">
                <a:latin typeface="Barlow Light" panose="00000400000000000000" pitchFamily="2" charset="0"/>
                <a:ea typeface="Open Sans"/>
                <a:cs typeface="Times New Roman" panose="02020603050405020304" pitchFamily="18" charset="0"/>
                <a:sym typeface="Open Sans"/>
              </a:rPr>
              <a:t>quyền</a:t>
            </a:r>
            <a:endParaRPr sz="2200" dirty="0">
              <a:latin typeface="Barlow Light" panose="00000400000000000000" pitchFamily="2" charset="0"/>
              <a:ea typeface="Open Sans"/>
              <a:cs typeface="Times New Roman" panose="02020603050405020304" pitchFamily="18" charset="0"/>
              <a:sym typeface="Open Sans"/>
            </a:endParaRPr>
          </a:p>
        </p:txBody>
      </p:sp>
      <p:sp>
        <p:nvSpPr>
          <p:cNvPr id="23" name="Google Shape;287;g71c1ecbb40_1_16"/>
          <p:cNvSpPr txBox="1"/>
          <p:nvPr/>
        </p:nvSpPr>
        <p:spPr>
          <a:xfrm>
            <a:off x="5825369" y="3421974"/>
            <a:ext cx="34650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>
                <a:latin typeface="Barlow Light" panose="00000400000000000000" pitchFamily="2" charset="0"/>
                <a:ea typeface="Open Sans"/>
                <a:cs typeface="Times New Roman" panose="02020603050405020304" pitchFamily="18" charset="0"/>
                <a:sym typeface="Open Sans"/>
              </a:rPr>
              <a:t>Nội</a:t>
            </a:r>
            <a:r>
              <a:rPr lang="en-US" sz="2200" dirty="0">
                <a:latin typeface="Barlow Light" panose="00000400000000000000" pitchFamily="2" charset="0"/>
                <a:ea typeface="Open Sans"/>
                <a:cs typeface="Times New Roman" panose="02020603050405020304" pitchFamily="18" charset="0"/>
                <a:sym typeface="Open Sans"/>
              </a:rPr>
              <a:t> </a:t>
            </a:r>
            <a:r>
              <a:rPr lang="en-US" sz="2200" dirty="0" err="1">
                <a:latin typeface="Barlow Light" panose="00000400000000000000" pitchFamily="2" charset="0"/>
                <a:ea typeface="Open Sans"/>
                <a:cs typeface="Times New Roman" panose="02020603050405020304" pitchFamily="18" charset="0"/>
                <a:sym typeface="Open Sans"/>
              </a:rPr>
              <a:t>bộ</a:t>
            </a:r>
            <a:r>
              <a:rPr lang="en-US" sz="2200" dirty="0">
                <a:latin typeface="Barlow Light" panose="00000400000000000000" pitchFamily="2" charset="0"/>
                <a:ea typeface="Open Sans"/>
                <a:cs typeface="Times New Roman" panose="02020603050405020304" pitchFamily="18" charset="0"/>
                <a:sym typeface="Open Sans"/>
              </a:rPr>
              <a:t> </a:t>
            </a:r>
            <a:r>
              <a:rPr lang="en-US" sz="2200" dirty="0" err="1">
                <a:latin typeface="Barlow Light" panose="00000400000000000000" pitchFamily="2" charset="0"/>
                <a:ea typeface="Open Sans"/>
                <a:cs typeface="Times New Roman" panose="02020603050405020304" pitchFamily="18" charset="0"/>
                <a:sym typeface="Open Sans"/>
              </a:rPr>
              <a:t>tổ</a:t>
            </a:r>
            <a:r>
              <a:rPr lang="en-US" sz="2200" dirty="0">
                <a:latin typeface="Barlow Light" panose="00000400000000000000" pitchFamily="2" charset="0"/>
                <a:ea typeface="Open Sans"/>
                <a:cs typeface="Times New Roman" panose="02020603050405020304" pitchFamily="18" charset="0"/>
                <a:sym typeface="Open Sans"/>
              </a:rPr>
              <a:t> </a:t>
            </a:r>
            <a:r>
              <a:rPr lang="en-US" sz="2200" dirty="0" err="1">
                <a:latin typeface="Barlow Light" panose="00000400000000000000" pitchFamily="2" charset="0"/>
                <a:ea typeface="Open Sans"/>
                <a:cs typeface="Times New Roman" panose="02020603050405020304" pitchFamily="18" charset="0"/>
                <a:sym typeface="Open Sans"/>
              </a:rPr>
              <a:t>chức</a:t>
            </a:r>
            <a:r>
              <a:rPr lang="en-US" sz="2200" dirty="0">
                <a:latin typeface="Barlow Light" panose="00000400000000000000" pitchFamily="2" charset="0"/>
                <a:ea typeface="Open Sans"/>
                <a:cs typeface="Times New Roman" panose="02020603050405020304" pitchFamily="18" charset="0"/>
                <a:sym typeface="Open Sans"/>
              </a:rPr>
              <a:t> </a:t>
            </a:r>
            <a:r>
              <a:rPr lang="en-US" sz="2200" dirty="0" err="1">
                <a:latin typeface="Barlow Light" panose="00000400000000000000" pitchFamily="2" charset="0"/>
                <a:ea typeface="Open Sans"/>
                <a:cs typeface="Times New Roman" panose="02020603050405020304" pitchFamily="18" charset="0"/>
                <a:sym typeface="Open Sans"/>
              </a:rPr>
              <a:t>độc</a:t>
            </a:r>
            <a:r>
              <a:rPr lang="en-US" sz="2200" dirty="0">
                <a:latin typeface="Barlow Light" panose="00000400000000000000" pitchFamily="2" charset="0"/>
                <a:ea typeface="Open Sans"/>
                <a:cs typeface="Times New Roman" panose="02020603050405020304" pitchFamily="18" charset="0"/>
                <a:sym typeface="Open Sans"/>
              </a:rPr>
              <a:t> </a:t>
            </a:r>
            <a:r>
              <a:rPr lang="en-US" sz="2200" dirty="0" err="1">
                <a:latin typeface="Barlow Light" panose="00000400000000000000" pitchFamily="2" charset="0"/>
                <a:ea typeface="Open Sans"/>
                <a:cs typeface="Times New Roman" panose="02020603050405020304" pitchFamily="18" charset="0"/>
                <a:sym typeface="Open Sans"/>
              </a:rPr>
              <a:t>quyền</a:t>
            </a:r>
            <a:endParaRPr sz="2200" dirty="0">
              <a:latin typeface="Barlow Light" panose="00000400000000000000" pitchFamily="2" charset="0"/>
              <a:ea typeface="Open Sans"/>
              <a:cs typeface="Times New Roman" panose="02020603050405020304" pitchFamily="18" charset="0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latin typeface="Barlow Light" panose="00000400000000000000" pitchFamily="2" charset="0"/>
              <a:ea typeface="Open Sans"/>
              <a:cs typeface="Times New Roman" panose="02020603050405020304" pitchFamily="18" charset="0"/>
              <a:sym typeface="Open Sans"/>
            </a:endParaRPr>
          </a:p>
        </p:txBody>
      </p:sp>
      <p:sp>
        <p:nvSpPr>
          <p:cNvPr id="24" name="Google Shape;288;g71c1ecbb40_1_16"/>
          <p:cNvSpPr/>
          <p:nvPr/>
        </p:nvSpPr>
        <p:spPr>
          <a:xfrm>
            <a:off x="4710375" y="3604449"/>
            <a:ext cx="302300" cy="274851"/>
          </a:xfrm>
          <a:custGeom>
            <a:avLst/>
            <a:gdLst/>
            <a:ahLst/>
            <a:cxnLst/>
            <a:rect l="l" t="t" r="r" b="b"/>
            <a:pathLst>
              <a:path w="1956" h="2057" extrusionOk="0">
                <a:moveTo>
                  <a:pt x="109" y="1"/>
                </a:moveTo>
                <a:lnTo>
                  <a:pt x="1075" y="975"/>
                </a:lnTo>
                <a:lnTo>
                  <a:pt x="1" y="2056"/>
                </a:lnTo>
                <a:lnTo>
                  <a:pt x="859" y="2056"/>
                </a:lnTo>
                <a:lnTo>
                  <a:pt x="1955" y="975"/>
                </a:lnTo>
                <a:lnTo>
                  <a:pt x="974" y="1"/>
                </a:ln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2200" b="0" i="0" u="none" strike="noStrike" cap="none">
              <a:solidFill>
                <a:srgbClr val="000000"/>
              </a:solidFill>
              <a:latin typeface="Barlow Light" panose="00000400000000000000" pitchFamily="2" charset="0"/>
              <a:cs typeface="Times New Roman" panose="02020603050405020304" pitchFamily="18" charset="0"/>
              <a:sym typeface="Arial" panose="020B0604020202020204"/>
            </a:endParaRPr>
          </a:p>
        </p:txBody>
      </p:sp>
      <p:sp>
        <p:nvSpPr>
          <p:cNvPr id="25" name="Google Shape;289;g71c1ecbb40_1_16"/>
          <p:cNvSpPr/>
          <p:nvPr/>
        </p:nvSpPr>
        <p:spPr>
          <a:xfrm rot="10800000">
            <a:off x="5012675" y="3612849"/>
            <a:ext cx="302300" cy="274851"/>
          </a:xfrm>
          <a:custGeom>
            <a:avLst/>
            <a:gdLst/>
            <a:ahLst/>
            <a:cxnLst/>
            <a:rect l="l" t="t" r="r" b="b"/>
            <a:pathLst>
              <a:path w="1956" h="2057" extrusionOk="0">
                <a:moveTo>
                  <a:pt x="109" y="1"/>
                </a:moveTo>
                <a:lnTo>
                  <a:pt x="1075" y="975"/>
                </a:lnTo>
                <a:lnTo>
                  <a:pt x="1" y="2056"/>
                </a:lnTo>
                <a:lnTo>
                  <a:pt x="859" y="2056"/>
                </a:lnTo>
                <a:lnTo>
                  <a:pt x="1955" y="975"/>
                </a:lnTo>
                <a:lnTo>
                  <a:pt x="974" y="1"/>
                </a:ln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2200" b="0" i="0" u="none" strike="noStrike" cap="none">
              <a:solidFill>
                <a:srgbClr val="000000"/>
              </a:solidFill>
              <a:latin typeface="Barlow Light" panose="00000400000000000000" pitchFamily="2" charset="0"/>
              <a:cs typeface="Times New Roman" panose="02020603050405020304" pitchFamily="18" charset="0"/>
              <a:sym typeface="Arial" panose="020B0604020202020204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18</a:t>
            </a:fld>
            <a:endParaRPr lang="en-GB"/>
          </a:p>
        </p:txBody>
      </p:sp>
      <p:sp>
        <p:nvSpPr>
          <p:cNvPr id="3" name="Title 1"/>
          <p:cNvSpPr>
            <a:spLocks noGrp="1"/>
          </p:cNvSpPr>
          <p:nvPr/>
        </p:nvSpPr>
        <p:spPr bwMode="gray">
          <a:xfrm>
            <a:off x="1415819" y="862978"/>
            <a:ext cx="6900548" cy="687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noAutofit/>
          </a:bodyPr>
          <a:lstStyle>
            <a:lvl1pPr lvl="0" algn="r" rtl="0" eaLnBrk="0" fontAlgn="base" hangingPunct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lvl="1" algn="r" rtl="0" eaLnBrk="0" fontAlgn="base" hangingPunct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lvl="2" algn="r" rtl="0" eaLnBrk="0" fontAlgn="base" hangingPunct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lvl="3" algn="r" rtl="0" eaLnBrk="0" fontAlgn="base" hangingPunct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lvl="4" algn="r" rtl="0" eaLnBrk="0" fontAlgn="base" hangingPunct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lvl="5" algn="r" rtl="0" fontAlgn="base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lvl="6" algn="r" rtl="0" fontAlgn="base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lvl="7" algn="r" rtl="0" fontAlgn="base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lvl="8" algn="r" rtl="0" fontAlgn="base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 LIỆU HỌC TẬP  MÔN HỌC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827633" y="1756754"/>
            <a:ext cx="7361921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386080" indent="-386080" algn="just">
              <a:buFont typeface="Arial" panose="020B0604020202020204" pitchFamily="34" charset="0"/>
              <a:buAutoNum type="arabicPeriod"/>
              <a:defRPr/>
            </a:pPr>
            <a:r>
              <a:rPr lang="pt-BR" altLang="en-US" sz="16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Sách, giáo trình chính:</a:t>
            </a:r>
            <a:endParaRPr lang="en-US" altLang="en-US" sz="1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en-US" altLang="en-US" sz="1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alt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alt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i="1" dirty="0">
                <a:solidFill>
                  <a:prstClr val="black"/>
                </a:solidFill>
              </a:rPr>
              <a:t>Kinh tế chính trị Mác – Lênin</a:t>
            </a:r>
            <a:r>
              <a:rPr lang="pt-BR" sz="1600" dirty="0">
                <a:solidFill>
                  <a:prstClr val="black"/>
                </a:solidFill>
              </a:rPr>
              <a:t> </a:t>
            </a:r>
            <a:r>
              <a:rPr lang="pt-BR" alt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(giáo trình tập huấn năm 2019- Bộ GDĐT)</a:t>
            </a:r>
            <a:endParaRPr lang="en-US" altLang="en-US" sz="1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pt-BR" altLang="en-US" sz="16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Tài liệu tham khảo: </a:t>
            </a:r>
            <a:endParaRPr lang="en-US" altLang="en-US" sz="1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pt-BR" sz="1600" dirty="0">
                <a:solidFill>
                  <a:prstClr val="black"/>
                </a:solidFill>
              </a:rPr>
              <a:t>[1] Bộ Giáo dục và Đào tạo, </a:t>
            </a:r>
            <a:r>
              <a:rPr lang="pt-BR" sz="1600" i="1" dirty="0">
                <a:solidFill>
                  <a:prstClr val="black"/>
                </a:solidFill>
              </a:rPr>
              <a:t>Giáo trình Những Nguyên lý cơ bản của Chủ nghĩa Mác-Lênin</a:t>
            </a:r>
            <a:r>
              <a:rPr lang="pt-BR" sz="1600" dirty="0">
                <a:solidFill>
                  <a:prstClr val="black"/>
                </a:solidFill>
              </a:rPr>
              <a:t>, Nxb.Chính trị quốc gia, Hà Nội, 2014.</a:t>
            </a:r>
            <a:endParaRPr lang="en-US" sz="1600" dirty="0">
              <a:solidFill>
                <a:prstClr val="black"/>
              </a:solidFill>
            </a:endParaRPr>
          </a:p>
          <a:p>
            <a:pPr>
              <a:defRPr/>
            </a:pPr>
            <a:r>
              <a:rPr lang="pt-BR" sz="1600" dirty="0">
                <a:solidFill>
                  <a:prstClr val="black"/>
                </a:solidFill>
              </a:rPr>
              <a:t>[2] Hội đồng Trung ương chỉ đạo biên soạn giáo trình quốc gia các bộ môn khoa học Mác – Lênin, </a:t>
            </a:r>
            <a:r>
              <a:rPr lang="pt-BR" sz="1600" i="1" dirty="0">
                <a:solidFill>
                  <a:prstClr val="black"/>
                </a:solidFill>
              </a:rPr>
              <a:t>Giáo trình Kinh tế chính trị Mác-Lênin, </a:t>
            </a:r>
            <a:r>
              <a:rPr lang="pt-BR" sz="1600" dirty="0">
                <a:solidFill>
                  <a:prstClr val="black"/>
                </a:solidFill>
              </a:rPr>
              <a:t>Nxb.Chính trị quốc gia, Hà Nội, 2010. </a:t>
            </a:r>
          </a:p>
          <a:p>
            <a:pPr>
              <a:defRPr/>
            </a:pPr>
            <a:r>
              <a:rPr lang="pt-BR" sz="1600" dirty="0">
                <a:solidFill>
                  <a:prstClr val="black"/>
                </a:solidFill>
              </a:rPr>
              <a:t>[3]website: https://www.marxists.org/</a:t>
            </a:r>
            <a:endParaRPr lang="en-US" sz="1600" dirty="0">
              <a:solidFill>
                <a:prstClr val="black"/>
              </a:solidFill>
            </a:endParaRPr>
          </a:p>
          <a:p>
            <a:pPr>
              <a:defRPr/>
            </a:pPr>
            <a:endParaRPr lang="en-US" sz="14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50"/>
          <p:cNvSpPr txBox="1">
            <a:spLocks noGrp="1"/>
          </p:cNvSpPr>
          <p:nvPr>
            <p:ph type="sldNum" idx="12"/>
          </p:nvPr>
        </p:nvSpPr>
        <p:spPr>
          <a:xfrm>
            <a:off x="849050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dk1"/>
                </a:solidFill>
              </a:rPr>
              <a:t>19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882" name="Google Shape;882;p50"/>
          <p:cNvSpPr txBox="1">
            <a:spLocks noGrp="1"/>
          </p:cNvSpPr>
          <p:nvPr>
            <p:ph type="ctrTitle" idx="4294967295"/>
          </p:nvPr>
        </p:nvSpPr>
        <p:spPr>
          <a:xfrm>
            <a:off x="4201550" y="1202463"/>
            <a:ext cx="4288800" cy="832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chemeClr val="accent1"/>
                </a:solidFill>
              </a:rPr>
              <a:t>Thank You!</a:t>
            </a:r>
            <a:endParaRPr sz="6000" dirty="0">
              <a:solidFill>
                <a:schemeClr val="accent1"/>
              </a:solidFill>
            </a:endParaRPr>
          </a:p>
        </p:txBody>
      </p:sp>
      <p:sp>
        <p:nvSpPr>
          <p:cNvPr id="883" name="Google Shape;883;p50"/>
          <p:cNvSpPr txBox="1">
            <a:spLocks noGrp="1"/>
          </p:cNvSpPr>
          <p:nvPr>
            <p:ph type="subTitle" idx="4294967295"/>
          </p:nvPr>
        </p:nvSpPr>
        <p:spPr>
          <a:xfrm>
            <a:off x="4201550" y="2063638"/>
            <a:ext cx="4288800" cy="187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highlight>
                  <a:schemeClr val="accent1"/>
                </a:highlight>
                <a:latin typeface="Barlow SemiBold" panose="00000700000000000000"/>
                <a:ea typeface="Barlow SemiBold" panose="00000700000000000000"/>
                <a:cs typeface="Barlow SemiBold" panose="00000700000000000000"/>
                <a:sym typeface="Barlow SemiBold" panose="00000700000000000000"/>
              </a:rPr>
              <a:t>Any questions?</a:t>
            </a:r>
          </a:p>
        </p:txBody>
      </p:sp>
      <p:pic>
        <p:nvPicPr>
          <p:cNvPr id="884" name="Google Shape;884;p50"/>
          <p:cNvPicPr preferRelativeResize="0"/>
          <p:nvPr/>
        </p:nvPicPr>
        <p:blipFill rotWithShape="1">
          <a:blip r:embed="rId3"/>
          <a:srcRect r="62099"/>
          <a:stretch>
            <a:fillRect/>
          </a:stretch>
        </p:blipFill>
        <p:spPr>
          <a:xfrm>
            <a:off x="648603" y="0"/>
            <a:ext cx="29208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6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Mục Lục:</a:t>
            </a:r>
            <a:endParaRPr dirty="0"/>
          </a:p>
        </p:txBody>
      </p:sp>
      <p:sp>
        <p:nvSpPr>
          <p:cNvPr id="537" name="Google Shape;537;p16"/>
          <p:cNvSpPr txBox="1">
            <a:spLocks noGrp="1"/>
          </p:cNvSpPr>
          <p:nvPr>
            <p:ph type="body" idx="1"/>
          </p:nvPr>
        </p:nvSpPr>
        <p:spPr>
          <a:xfrm>
            <a:off x="902208" y="1603800"/>
            <a:ext cx="8010144" cy="330957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533400" lvl="0" indent="-457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Cạnh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tranh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ở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cấp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độ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độc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quyền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trong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nền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kinh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tế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thị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trường</a:t>
            </a:r>
            <a:endParaRPr b="1" dirty="0">
              <a:latin typeface="Barlow Light" panose="00000400000000000000" pitchFamily="2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marL="5334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Lý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luận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của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V.I.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Lênin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về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đặc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điểm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kinh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tế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của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độc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quyền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và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độc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quyền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nhà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nước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trong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nền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kinh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tế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thị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trường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tư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bản</a:t>
            </a:r>
            <a:endParaRPr lang="en-US" b="1" dirty="0">
              <a:latin typeface="Barlow Light" panose="00000400000000000000" pitchFamily="2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marL="5334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Biểu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hiện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mới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của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độc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quyền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,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độc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quyền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nhà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nước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trong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điều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kiện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ngày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nay;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vai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trò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lịch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sử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của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chủ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nghĩa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tư</a:t>
            </a:r>
            <a:r>
              <a:rPr lang="en-US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bản</a:t>
            </a:r>
            <a:endParaRPr b="1" dirty="0">
              <a:latin typeface="Barlow Light" panose="00000400000000000000" pitchFamily="2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</p:txBody>
      </p:sp>
      <p:sp>
        <p:nvSpPr>
          <p:cNvPr id="538" name="Google Shape;538;p16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1. </a:t>
            </a:r>
            <a:r>
              <a:rPr lang="vi-VN" sz="3200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Cạnh tranh ở cấp độ độc quyền trong nền kinh tế thị trường</a:t>
            </a:r>
            <a:endParaRPr lang="en-US" sz="3200" dirty="0">
              <a:latin typeface="Barlow Light" panose="00000400000000000000" pitchFamily="2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17"/>
          <p:cNvSpPr txBox="1">
            <a:spLocks noGrp="1"/>
          </p:cNvSpPr>
          <p:nvPr>
            <p:ph type="ctrTitle"/>
          </p:nvPr>
        </p:nvSpPr>
        <p:spPr>
          <a:xfrm>
            <a:off x="478480" y="1918112"/>
            <a:ext cx="6348024" cy="1307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76200" lvl="0" algn="ctr">
              <a:lnSpc>
                <a:spcPct val="115000"/>
              </a:lnSpc>
              <a:spcBef>
                <a:spcPts val="600"/>
              </a:spcBef>
              <a:buSzPts val="2400"/>
            </a:pPr>
            <a:r>
              <a:rPr lang="en-US" sz="3200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1.1. </a:t>
            </a:r>
            <a:r>
              <a:rPr lang="en-US" sz="3200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Độc</a:t>
            </a:r>
            <a:r>
              <a:rPr lang="en-US" sz="3200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3200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quyền</a:t>
            </a:r>
            <a:r>
              <a:rPr lang="en-US" sz="3200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, </a:t>
            </a:r>
            <a:r>
              <a:rPr lang="en-US" sz="3200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độc</a:t>
            </a:r>
            <a:r>
              <a:rPr lang="en-US" sz="3200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3200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quyền</a:t>
            </a:r>
            <a:r>
              <a:rPr lang="en-US" sz="3200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3200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nhà</a:t>
            </a:r>
            <a:r>
              <a:rPr lang="en-US" sz="3200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3200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nước</a:t>
            </a:r>
            <a:r>
              <a:rPr lang="en-US" sz="3200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3200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và</a:t>
            </a:r>
            <a:r>
              <a:rPr lang="en-US" sz="3200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3200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tác</a:t>
            </a:r>
            <a:r>
              <a:rPr lang="en-US" sz="3200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3200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động</a:t>
            </a:r>
            <a:r>
              <a:rPr lang="en-US" sz="3200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3200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của</a:t>
            </a:r>
            <a:r>
              <a:rPr lang="en-US" sz="3200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3200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độc</a:t>
            </a:r>
            <a:r>
              <a:rPr lang="en-US" sz="3200" b="1" dirty="0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3200" b="1" dirty="0" err="1">
                <a:latin typeface="Barlow Light" panose="00000400000000000000" pitchFamily="2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quyền</a:t>
            </a:r>
            <a:endParaRPr lang="vi-VN" sz="3200" b="1" dirty="0">
              <a:latin typeface="Barlow Light" panose="00000400000000000000" pitchFamily="2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</p:txBody>
      </p:sp>
      <p:sp>
        <p:nvSpPr>
          <p:cNvPr id="544" name="Google Shape;544;p17"/>
          <p:cNvSpPr txBox="1">
            <a:spLocks noGrp="1"/>
          </p:cNvSpPr>
          <p:nvPr>
            <p:ph type="sldNum" idx="4294967295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 lang="en-GB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b="1" dirty="0">
                <a:latin typeface="Barlow Light" panose="00000400000000000000" pitchFamily="2" charset="0"/>
                <a:cs typeface="Times New Roman" panose="02020603050405020304" pitchFamily="18" charset="0"/>
              </a:rPr>
              <a:t>1.1.1. </a:t>
            </a:r>
            <a:r>
              <a:rPr lang="en-US" sz="2500" b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Nguyên</a:t>
            </a:r>
            <a:r>
              <a:rPr lang="en-US" sz="2500" b="1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nhân</a:t>
            </a:r>
            <a:r>
              <a:rPr lang="en-US" sz="2500" b="1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hình</a:t>
            </a:r>
            <a:r>
              <a:rPr lang="en-US" sz="2500" b="1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thành</a:t>
            </a:r>
            <a:r>
              <a:rPr lang="en-US" sz="2500" b="1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độc</a:t>
            </a:r>
            <a:r>
              <a:rPr lang="en-US" sz="2500" b="1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quyền</a:t>
            </a:r>
            <a:r>
              <a:rPr lang="en-US" sz="2500" b="1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và</a:t>
            </a:r>
            <a:r>
              <a:rPr lang="en-US" sz="2500" b="1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độc</a:t>
            </a:r>
            <a:r>
              <a:rPr lang="en-US" sz="2500" b="1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quyền</a:t>
            </a:r>
            <a:r>
              <a:rPr lang="en-US" sz="2500" b="1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nhà</a:t>
            </a:r>
            <a:r>
              <a:rPr lang="en-US" sz="2500" b="1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nước</a:t>
            </a:r>
            <a:endParaRPr lang="en-US" sz="2500" b="1" dirty="0">
              <a:latin typeface="Barlow Light" panose="000004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6571" y="3742349"/>
            <a:ext cx="6981057" cy="1074301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marL="76200" indent="0">
              <a:buNone/>
            </a:pPr>
            <a:r>
              <a:rPr lang="en-US" sz="1800" i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Độc</a:t>
            </a:r>
            <a:r>
              <a:rPr lang="en-US" sz="1800" i="1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quyền</a:t>
            </a:r>
            <a:r>
              <a:rPr lang="en-US" sz="1800" i="1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là</a:t>
            </a:r>
            <a:r>
              <a:rPr lang="en-US" sz="1800" i="1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sự</a:t>
            </a:r>
            <a:r>
              <a:rPr lang="en-US" sz="1800" i="1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liên</a:t>
            </a:r>
            <a:r>
              <a:rPr lang="en-US" sz="1800" i="1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minh</a:t>
            </a:r>
            <a:r>
              <a:rPr lang="en-US" sz="1800" i="1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giữa</a:t>
            </a:r>
            <a:r>
              <a:rPr lang="en-US" sz="1800" i="1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các</a:t>
            </a:r>
            <a:r>
              <a:rPr lang="en-US" sz="1800" i="1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doanh</a:t>
            </a:r>
            <a:r>
              <a:rPr lang="en-US" sz="1800" i="1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nghiệp</a:t>
            </a:r>
            <a:r>
              <a:rPr lang="en-US" sz="1800" i="1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lớn</a:t>
            </a:r>
            <a:r>
              <a:rPr lang="en-US" sz="1800" i="1" dirty="0">
                <a:latin typeface="Barlow Light" panose="00000400000000000000" pitchFamily="2" charset="0"/>
                <a:cs typeface="Times New Roman" panose="02020603050405020304" pitchFamily="18" charset="0"/>
              </a:rPr>
              <a:t>, </a:t>
            </a:r>
            <a:r>
              <a:rPr lang="en-US" sz="1800" i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có</a:t>
            </a:r>
            <a:r>
              <a:rPr lang="en-US" sz="1800" i="1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khả</a:t>
            </a:r>
            <a:r>
              <a:rPr lang="en-US" sz="1800" i="1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năng</a:t>
            </a:r>
            <a:r>
              <a:rPr lang="en-US" sz="1800" i="1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thâu</a:t>
            </a:r>
            <a:r>
              <a:rPr lang="en-US" sz="1800" i="1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tóm</a:t>
            </a:r>
            <a:r>
              <a:rPr lang="en-US" sz="1800" i="1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việc</a:t>
            </a:r>
            <a:r>
              <a:rPr lang="en-US" sz="1800" i="1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sản</a:t>
            </a:r>
            <a:r>
              <a:rPr lang="en-US" sz="1800" i="1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xuất</a:t>
            </a:r>
            <a:r>
              <a:rPr lang="en-US" sz="1800" i="1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và</a:t>
            </a:r>
            <a:r>
              <a:rPr lang="en-US" sz="1800" i="1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tiêu</a:t>
            </a:r>
            <a:r>
              <a:rPr lang="en-US" sz="1800" i="1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thụ</a:t>
            </a:r>
            <a:r>
              <a:rPr lang="en-US" sz="1800" i="1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một</a:t>
            </a:r>
            <a:r>
              <a:rPr lang="en-US" sz="1800" i="1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số</a:t>
            </a:r>
            <a:r>
              <a:rPr lang="en-US" sz="1800" i="1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loại</a:t>
            </a:r>
            <a:r>
              <a:rPr lang="en-US" sz="1800" i="1" dirty="0">
                <a:latin typeface="Barlow Light" panose="00000400000000000000" pitchFamily="2" charset="0"/>
                <a:cs typeface="Times New Roman" panose="02020603050405020304" pitchFamily="18" charset="0"/>
              </a:rPr>
              <a:t> hang </a:t>
            </a:r>
            <a:r>
              <a:rPr lang="en-US" sz="1800" i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hóa</a:t>
            </a:r>
            <a:r>
              <a:rPr lang="en-US" sz="1800" i="1" dirty="0">
                <a:latin typeface="Barlow Light" panose="00000400000000000000" pitchFamily="2" charset="0"/>
                <a:cs typeface="Times New Roman" panose="02020603050405020304" pitchFamily="18" charset="0"/>
              </a:rPr>
              <a:t>, </a:t>
            </a:r>
            <a:r>
              <a:rPr lang="en-US" sz="1800" i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có</a:t>
            </a:r>
            <a:r>
              <a:rPr lang="en-US" sz="1800" i="1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khả</a:t>
            </a:r>
            <a:r>
              <a:rPr lang="en-US" sz="1800" i="1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năng</a:t>
            </a:r>
            <a:r>
              <a:rPr lang="en-US" sz="1800" i="1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định</a:t>
            </a:r>
            <a:r>
              <a:rPr lang="en-US" sz="1800" i="1" dirty="0">
                <a:latin typeface="Barlow Light" panose="00000400000000000000" pitchFamily="2" charset="0"/>
                <a:cs typeface="Times New Roman" panose="02020603050405020304" pitchFamily="18" charset="0"/>
              </a:rPr>
              <a:t> ra </a:t>
            </a:r>
            <a:r>
              <a:rPr lang="en-US" sz="1800" i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giá</a:t>
            </a:r>
            <a:r>
              <a:rPr lang="en-US" sz="1800" i="1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cả</a:t>
            </a:r>
            <a:r>
              <a:rPr lang="en-US" sz="1800" i="1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độc</a:t>
            </a:r>
            <a:r>
              <a:rPr lang="en-US" sz="1800" i="1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quyền</a:t>
            </a:r>
            <a:r>
              <a:rPr lang="en-US" sz="1800" i="1" dirty="0">
                <a:latin typeface="Barlow Light" panose="00000400000000000000" pitchFamily="2" charset="0"/>
                <a:cs typeface="Times New Roman" panose="02020603050405020304" pitchFamily="18" charset="0"/>
              </a:rPr>
              <a:t>, </a:t>
            </a:r>
            <a:r>
              <a:rPr lang="en-US" sz="1800" i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nhằm</a:t>
            </a:r>
            <a:r>
              <a:rPr lang="en-US" sz="1800" i="1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thu</a:t>
            </a:r>
            <a:r>
              <a:rPr lang="en-US" sz="1800" i="1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lợi</a:t>
            </a:r>
            <a:r>
              <a:rPr lang="en-US" sz="1800" i="1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nhuận</a:t>
            </a:r>
            <a:r>
              <a:rPr lang="en-US" sz="1800" i="1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độc</a:t>
            </a:r>
            <a:r>
              <a:rPr lang="en-US" sz="1800" i="1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quyền</a:t>
            </a:r>
            <a:r>
              <a:rPr lang="en-US" sz="1800" i="1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cao</a:t>
            </a:r>
            <a:endParaRPr lang="en-US" sz="1800" i="1" dirty="0">
              <a:latin typeface="Barlow Light" panose="000004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>
                <a:latin typeface="Barlow Light" panose="00000400000000000000" pitchFamily="2" charset="0"/>
              </a:rPr>
              <a:t>5</a:t>
            </a:fld>
            <a:endParaRPr lang="en-GB">
              <a:latin typeface="Barlow Light" panose="000004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0258" y="1733228"/>
            <a:ext cx="2839392" cy="185089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Nguyên</a:t>
            </a:r>
            <a:r>
              <a:rPr lang="en-US" b="1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nhân</a:t>
            </a:r>
            <a:r>
              <a:rPr lang="en-US" b="1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hình</a:t>
            </a:r>
            <a:r>
              <a:rPr lang="en-US" b="1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thành</a:t>
            </a:r>
            <a:r>
              <a:rPr lang="en-US" b="1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độc</a:t>
            </a:r>
            <a:r>
              <a:rPr lang="en-US" b="1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quyền</a:t>
            </a:r>
            <a:endParaRPr lang="en-US" b="1" dirty="0">
              <a:latin typeface="Barlow Light" panose="000004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1393" y="1401262"/>
            <a:ext cx="7987184" cy="1061522"/>
          </a:xfrm>
        </p:spPr>
        <p:txBody>
          <a:bodyPr/>
          <a:lstStyle/>
          <a:p>
            <a:pPr marL="76200" indent="0">
              <a:buNone/>
            </a:pPr>
            <a:r>
              <a:rPr lang="en-US" i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Một</a:t>
            </a:r>
            <a:r>
              <a:rPr lang="en-US" i="1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lực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lượng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thúc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đẩy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tổ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độc</a:t>
            </a:r>
            <a:r>
              <a:rPr lang="en-US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quyền</a:t>
            </a:r>
            <a:endParaRPr lang="en-US" dirty="0">
              <a:latin typeface="Barlow Light" panose="000004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>
                <a:latin typeface="Barlow Light" panose="00000400000000000000" pitchFamily="2" charset="0"/>
              </a:rPr>
              <a:t>6</a:t>
            </a:fld>
            <a:endParaRPr lang="en-GB">
              <a:latin typeface="Barlow Light" panose="00000400000000000000" pitchFamily="2" charset="0"/>
            </a:endParaRPr>
          </a:p>
        </p:txBody>
      </p:sp>
      <p:sp>
        <p:nvSpPr>
          <p:cNvPr id="5" name="Google Shape;133;g71cb854297_0_36"/>
          <p:cNvSpPr txBox="1"/>
          <p:nvPr/>
        </p:nvSpPr>
        <p:spPr>
          <a:xfrm>
            <a:off x="2629473" y="2462784"/>
            <a:ext cx="2030985" cy="1468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2250" dirty="0">
                <a:solidFill>
                  <a:schemeClr val="dk1"/>
                </a:solidFill>
                <a:latin typeface="Barlow Light" panose="00000400000000000000" pitchFamily="2" charset="0"/>
              </a:rPr>
              <a:t>Khoa </a:t>
            </a:r>
            <a:r>
              <a:rPr lang="en-US" sz="2250" dirty="0" err="1">
                <a:solidFill>
                  <a:schemeClr val="dk1"/>
                </a:solidFill>
                <a:latin typeface="Barlow Light" panose="00000400000000000000" pitchFamily="2" charset="0"/>
              </a:rPr>
              <a:t>học</a:t>
            </a:r>
            <a:r>
              <a:rPr lang="en-US" sz="2250" dirty="0">
                <a:solidFill>
                  <a:schemeClr val="dk1"/>
                </a:solidFill>
                <a:latin typeface="Barlow Light" panose="00000400000000000000" pitchFamily="2" charset="0"/>
              </a:rPr>
              <a:t> - </a:t>
            </a:r>
            <a:r>
              <a:rPr lang="en-US" sz="2250" dirty="0" err="1">
                <a:solidFill>
                  <a:schemeClr val="dk1"/>
                </a:solidFill>
                <a:latin typeface="Barlow Light" panose="00000400000000000000" pitchFamily="2" charset="0"/>
              </a:rPr>
              <a:t>kỹ</a:t>
            </a:r>
            <a:r>
              <a:rPr lang="en-US" sz="2250" dirty="0">
                <a:solidFill>
                  <a:schemeClr val="dk1"/>
                </a:solidFill>
                <a:latin typeface="Barlow Light" panose="00000400000000000000" pitchFamily="2" charset="0"/>
              </a:rPr>
              <a:t> </a:t>
            </a:r>
            <a:r>
              <a:rPr lang="en-US" sz="2250" dirty="0" err="1">
                <a:solidFill>
                  <a:schemeClr val="dk1"/>
                </a:solidFill>
                <a:latin typeface="Barlow Light" panose="00000400000000000000" pitchFamily="2" charset="0"/>
              </a:rPr>
              <a:t>thuật</a:t>
            </a:r>
            <a:r>
              <a:rPr lang="en-US" sz="2250" dirty="0">
                <a:solidFill>
                  <a:schemeClr val="dk1"/>
                </a:solidFill>
                <a:latin typeface="Barlow Light" panose="00000400000000000000" pitchFamily="2" charset="0"/>
              </a:rPr>
              <a:t> </a:t>
            </a:r>
            <a:endParaRPr sz="2250" dirty="0">
              <a:solidFill>
                <a:schemeClr val="dk1"/>
              </a:solidFill>
              <a:latin typeface="Barlow Light" panose="00000400000000000000" pitchFamily="2" charset="0"/>
            </a:endParaRPr>
          </a:p>
          <a:p>
            <a:pPr algn="ctr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2250" dirty="0" err="1">
                <a:solidFill>
                  <a:schemeClr val="dk1"/>
                </a:solidFill>
                <a:latin typeface="Barlow Light" panose="00000400000000000000" pitchFamily="2" charset="0"/>
              </a:rPr>
              <a:t>phát</a:t>
            </a:r>
            <a:r>
              <a:rPr lang="en-US" sz="2250" dirty="0">
                <a:solidFill>
                  <a:schemeClr val="dk1"/>
                </a:solidFill>
                <a:latin typeface="Barlow Light" panose="00000400000000000000" pitchFamily="2" charset="0"/>
              </a:rPr>
              <a:t> </a:t>
            </a:r>
            <a:r>
              <a:rPr lang="en-US" sz="2250" dirty="0" err="1">
                <a:solidFill>
                  <a:schemeClr val="dk1"/>
                </a:solidFill>
                <a:latin typeface="Barlow Light" panose="00000400000000000000" pitchFamily="2" charset="0"/>
              </a:rPr>
              <a:t>triển</a:t>
            </a:r>
            <a:endParaRPr sz="2250" dirty="0">
              <a:solidFill>
                <a:schemeClr val="dk1"/>
              </a:solidFill>
              <a:latin typeface="Barlow Light" panose="00000400000000000000" pitchFamily="2" charset="0"/>
            </a:endParaRPr>
          </a:p>
          <a:p>
            <a:endParaRPr sz="2250" dirty="0">
              <a:latin typeface="Barlow Light" panose="00000400000000000000" pitchFamily="2" charset="0"/>
            </a:endParaRPr>
          </a:p>
        </p:txBody>
      </p:sp>
      <p:pic>
        <p:nvPicPr>
          <p:cNvPr id="6" name="Google Shape;134;g71cb854297_0_3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294691" y="3742781"/>
            <a:ext cx="700548" cy="60976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Google Shape;135;g71cb854297_0_36"/>
          <p:cNvSpPr txBox="1"/>
          <p:nvPr/>
        </p:nvSpPr>
        <p:spPr>
          <a:xfrm>
            <a:off x="2805148" y="4411566"/>
            <a:ext cx="1958717" cy="405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2250" dirty="0" err="1">
                <a:solidFill>
                  <a:schemeClr val="dk1"/>
                </a:solidFill>
                <a:latin typeface="Barlow Light" panose="00000400000000000000" pitchFamily="2" charset="0"/>
              </a:rPr>
              <a:t>Xí</a:t>
            </a:r>
            <a:r>
              <a:rPr lang="en-US" sz="2250" dirty="0">
                <a:solidFill>
                  <a:schemeClr val="dk1"/>
                </a:solidFill>
                <a:latin typeface="Barlow Light" panose="00000400000000000000" pitchFamily="2" charset="0"/>
              </a:rPr>
              <a:t> </a:t>
            </a:r>
            <a:r>
              <a:rPr lang="en-US" sz="2250" dirty="0" err="1">
                <a:solidFill>
                  <a:schemeClr val="dk1"/>
                </a:solidFill>
                <a:latin typeface="Barlow Light" panose="00000400000000000000" pitchFamily="2" charset="0"/>
              </a:rPr>
              <a:t>nghiệp</a:t>
            </a:r>
            <a:r>
              <a:rPr lang="en-US" sz="2250" dirty="0">
                <a:solidFill>
                  <a:schemeClr val="dk1"/>
                </a:solidFill>
                <a:latin typeface="Barlow Light" panose="00000400000000000000" pitchFamily="2" charset="0"/>
              </a:rPr>
              <a:t> </a:t>
            </a:r>
            <a:r>
              <a:rPr lang="en-US" sz="2250" dirty="0" err="1">
                <a:solidFill>
                  <a:schemeClr val="dk1"/>
                </a:solidFill>
                <a:latin typeface="Barlow Light" panose="00000400000000000000" pitchFamily="2" charset="0"/>
              </a:rPr>
              <a:t>lớn</a:t>
            </a:r>
            <a:endParaRPr sz="2250" dirty="0">
              <a:solidFill>
                <a:schemeClr val="dk1"/>
              </a:solidFill>
              <a:latin typeface="Barlow Light" panose="00000400000000000000" pitchFamily="2" charset="0"/>
            </a:endParaRPr>
          </a:p>
          <a:p>
            <a:endParaRPr sz="2250" dirty="0">
              <a:latin typeface="Barlow Light" panose="00000400000000000000" pitchFamily="2" charset="0"/>
            </a:endParaRPr>
          </a:p>
        </p:txBody>
      </p:sp>
      <p:pic>
        <p:nvPicPr>
          <p:cNvPr id="8" name="Google Shape;136;g71cb854297_0_3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763865" y="2423638"/>
            <a:ext cx="3638742" cy="239693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100" y="670650"/>
            <a:ext cx="7843200" cy="653700"/>
          </a:xfrm>
        </p:spPr>
        <p:txBody>
          <a:bodyPr/>
          <a:lstStyle/>
          <a:p>
            <a:r>
              <a:rPr lang="en-US" b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Nguyên</a:t>
            </a:r>
            <a:r>
              <a:rPr lang="en-US" b="1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nhân</a:t>
            </a:r>
            <a:r>
              <a:rPr lang="en-US" b="1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hình</a:t>
            </a:r>
            <a:r>
              <a:rPr lang="en-US" b="1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thành</a:t>
            </a:r>
            <a:r>
              <a:rPr lang="en-US" b="1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độc</a:t>
            </a:r>
            <a:r>
              <a:rPr lang="en-US" b="1" dirty="0"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Barlow Light" panose="00000400000000000000" pitchFamily="2" charset="0"/>
                <a:cs typeface="Times New Roman" panose="02020603050405020304" pitchFamily="18" charset="0"/>
              </a:rPr>
              <a:t>quyền</a:t>
            </a:r>
            <a:endParaRPr lang="en-US" dirty="0">
              <a:latin typeface="Barlow Light" panose="00000400000000000000" pitchFamily="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9775" y="1606050"/>
            <a:ext cx="3521081" cy="675870"/>
          </a:xfrm>
        </p:spPr>
        <p:txBody>
          <a:bodyPr/>
          <a:lstStyle/>
          <a:p>
            <a:r>
              <a:rPr lang="en-US" dirty="0" err="1">
                <a:latin typeface="Barlow Light" panose="00000400000000000000" pitchFamily="2" charset="0"/>
              </a:rPr>
              <a:t>Thứ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 err="1">
                <a:latin typeface="Barlow Light" panose="00000400000000000000" pitchFamily="2" charset="0"/>
              </a:rPr>
              <a:t>hai</a:t>
            </a:r>
            <a:r>
              <a:rPr lang="en-US" dirty="0">
                <a:latin typeface="Barlow Light" panose="00000400000000000000" pitchFamily="2" charset="0"/>
              </a:rPr>
              <a:t>, do </a:t>
            </a:r>
            <a:r>
              <a:rPr lang="en-US" dirty="0" err="1">
                <a:latin typeface="Barlow Light" panose="00000400000000000000" pitchFamily="2" charset="0"/>
              </a:rPr>
              <a:t>cạnh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 err="1">
                <a:latin typeface="Barlow Light" panose="00000400000000000000" pitchFamily="2" charset="0"/>
              </a:rPr>
              <a:t>tranh</a:t>
            </a:r>
            <a:endParaRPr lang="en-US" dirty="0">
              <a:latin typeface="Barlow Light" panose="000004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8504254" y="4496150"/>
            <a:ext cx="653700" cy="6537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>
                <a:latin typeface="Barlow Light" panose="00000400000000000000" pitchFamily="2" charset="0"/>
              </a:rPr>
              <a:t>7</a:t>
            </a:fld>
            <a:endParaRPr lang="en-GB">
              <a:latin typeface="Barlow Light" panose="00000400000000000000" pitchFamily="2" charset="0"/>
            </a:endParaRPr>
          </a:p>
        </p:txBody>
      </p:sp>
      <p:pic>
        <p:nvPicPr>
          <p:cNvPr id="5" name="Google Shape;150;g71cb854297_0_6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125075" y="1970907"/>
            <a:ext cx="2836804" cy="25146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Google Shape;152;g71cb854297_0_69"/>
          <p:cNvSpPr txBox="1"/>
          <p:nvPr/>
        </p:nvSpPr>
        <p:spPr>
          <a:xfrm>
            <a:off x="1993434" y="2244856"/>
            <a:ext cx="2009481" cy="894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200" dirty="0" err="1">
                <a:solidFill>
                  <a:schemeClr val="dk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Doanh</a:t>
            </a:r>
            <a:r>
              <a:rPr lang="en-US" sz="2200" dirty="0">
                <a:solidFill>
                  <a:schemeClr val="dk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nghiệp</a:t>
            </a:r>
            <a:r>
              <a:rPr lang="en-US" sz="2200" dirty="0">
                <a:solidFill>
                  <a:schemeClr val="dk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Barlow Light" panose="00000400000000000000" pitchFamily="2" charset="0"/>
                <a:cs typeface="Times New Roman" panose="02020603050405020304" pitchFamily="18" charset="0"/>
              </a:rPr>
              <a:t>nhỏ</a:t>
            </a:r>
            <a:endParaRPr sz="2200" dirty="0">
              <a:solidFill>
                <a:schemeClr val="dk1"/>
              </a:solidFill>
              <a:latin typeface="Barlow Light" panose="00000400000000000000" pitchFamily="2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latin typeface="Barlow Light" panose="00000400000000000000" pitchFamily="2" charset="0"/>
            </a:endParaRPr>
          </a:p>
        </p:txBody>
      </p:sp>
      <p:pic>
        <p:nvPicPr>
          <p:cNvPr id="7" name="Google Shape;153;g71cb854297_0_6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674249" y="3300869"/>
            <a:ext cx="744005" cy="80801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54;g71cb854297_0_69"/>
          <p:cNvSpPr txBox="1"/>
          <p:nvPr/>
        </p:nvSpPr>
        <p:spPr>
          <a:xfrm>
            <a:off x="1898557" y="4096859"/>
            <a:ext cx="2684143" cy="894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200" dirty="0" err="1">
                <a:solidFill>
                  <a:schemeClr val="dk1"/>
                </a:solidFill>
                <a:latin typeface="Barlow Light" panose="00000400000000000000" pitchFamily="2" charset="0"/>
              </a:rPr>
              <a:t>Hợp</a:t>
            </a:r>
            <a:r>
              <a:rPr lang="en-US" sz="2200" dirty="0">
                <a:solidFill>
                  <a:schemeClr val="dk1"/>
                </a:solidFill>
                <a:latin typeface="Barlow Light" panose="00000400000000000000" pitchFamily="2" charset="0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Barlow Light" panose="00000400000000000000" pitchFamily="2" charset="0"/>
              </a:rPr>
              <a:t>lại</a:t>
            </a:r>
            <a:r>
              <a:rPr lang="en-US" sz="2200" dirty="0">
                <a:solidFill>
                  <a:schemeClr val="dk1"/>
                </a:solidFill>
                <a:latin typeface="Barlow Light" panose="00000400000000000000" pitchFamily="2" charset="0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Barlow Light" panose="00000400000000000000" pitchFamily="2" charset="0"/>
              </a:rPr>
              <a:t>hoặc</a:t>
            </a:r>
            <a:r>
              <a:rPr lang="en-US" sz="2200" dirty="0">
                <a:solidFill>
                  <a:schemeClr val="dk1"/>
                </a:solidFill>
                <a:latin typeface="Barlow Light" panose="00000400000000000000" pitchFamily="2" charset="0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Barlow Light" panose="00000400000000000000" pitchFamily="2" charset="0"/>
              </a:rPr>
              <a:t>bị</a:t>
            </a:r>
            <a:r>
              <a:rPr lang="en-US" sz="2200" dirty="0">
                <a:solidFill>
                  <a:schemeClr val="dk1"/>
                </a:solidFill>
                <a:latin typeface="Barlow Light" panose="00000400000000000000" pitchFamily="2" charset="0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Barlow Light" panose="00000400000000000000" pitchFamily="2" charset="0"/>
              </a:rPr>
              <a:t>loại</a:t>
            </a:r>
            <a:r>
              <a:rPr lang="en-US" sz="2200" dirty="0">
                <a:solidFill>
                  <a:schemeClr val="dk1"/>
                </a:solidFill>
                <a:latin typeface="Barlow Light" panose="00000400000000000000" pitchFamily="2" charset="0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Barlow Light" panose="00000400000000000000" pitchFamily="2" charset="0"/>
              </a:rPr>
              <a:t>bỏ</a:t>
            </a:r>
            <a:endParaRPr sz="2200" dirty="0">
              <a:solidFill>
                <a:schemeClr val="dk1"/>
              </a:solidFill>
              <a:latin typeface="Barlow Light" panose="00000400000000000000" pitchFamily="2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3207" y="1318000"/>
            <a:ext cx="7304479" cy="972050"/>
          </a:xfrm>
        </p:spPr>
        <p:txBody>
          <a:bodyPr/>
          <a:lstStyle/>
          <a:p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ba</a:t>
            </a:r>
            <a:r>
              <a:rPr lang="en-US" dirty="0"/>
              <a:t>, do </a:t>
            </a:r>
            <a:r>
              <a:rPr lang="en-US" dirty="0" err="1"/>
              <a:t>khủng</a:t>
            </a:r>
            <a:r>
              <a:rPr lang="en-US" dirty="0"/>
              <a:t> </a:t>
            </a:r>
            <a:r>
              <a:rPr lang="en-US" dirty="0" err="1"/>
              <a:t>hoảng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8</a:t>
            </a:fld>
            <a:endParaRPr lang="en-GB"/>
          </a:p>
        </p:txBody>
      </p:sp>
      <p:pic>
        <p:nvPicPr>
          <p:cNvPr id="5" name="Google Shape;167;g71cb854297_0_7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631763" y="3093349"/>
            <a:ext cx="1725690" cy="101174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68;g71cb854297_0_79"/>
          <p:cNvSpPr txBox="1"/>
          <p:nvPr/>
        </p:nvSpPr>
        <p:spPr>
          <a:xfrm>
            <a:off x="1610948" y="2359538"/>
            <a:ext cx="2971752" cy="637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200" dirty="0" err="1">
                <a:solidFill>
                  <a:schemeClr val="dk1"/>
                </a:solidFill>
              </a:rPr>
              <a:t>Khủng</a:t>
            </a:r>
            <a:r>
              <a:rPr lang="en-US" sz="2200" dirty="0">
                <a:solidFill>
                  <a:schemeClr val="dk1"/>
                </a:solidFill>
              </a:rPr>
              <a:t> </a:t>
            </a:r>
            <a:r>
              <a:rPr lang="en-US" sz="2200" dirty="0" err="1">
                <a:solidFill>
                  <a:schemeClr val="dk1"/>
                </a:solidFill>
              </a:rPr>
              <a:t>hoảng</a:t>
            </a:r>
            <a:r>
              <a:rPr lang="en-US" sz="2200" dirty="0">
                <a:solidFill>
                  <a:schemeClr val="dk1"/>
                </a:solidFill>
              </a:rPr>
              <a:t> </a:t>
            </a:r>
            <a:r>
              <a:rPr lang="en-US" sz="2200" dirty="0" err="1">
                <a:solidFill>
                  <a:schemeClr val="dk1"/>
                </a:solidFill>
              </a:rPr>
              <a:t>kinh</a:t>
            </a:r>
            <a:r>
              <a:rPr lang="en-US" sz="2200" dirty="0">
                <a:solidFill>
                  <a:schemeClr val="dk1"/>
                </a:solidFill>
              </a:rPr>
              <a:t> </a:t>
            </a:r>
            <a:r>
              <a:rPr lang="en-US" sz="2200" dirty="0" err="1">
                <a:solidFill>
                  <a:schemeClr val="dk1"/>
                </a:solidFill>
              </a:rPr>
              <a:t>tế</a:t>
            </a:r>
            <a:endParaRPr sz="2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</p:txBody>
      </p:sp>
      <p:pic>
        <p:nvPicPr>
          <p:cNvPr id="7" name="Google Shape;169;g71cb854297_0_7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562955" y="2943750"/>
            <a:ext cx="916372" cy="11856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70;g71cb854297_0_79"/>
          <p:cNvSpPr txBox="1"/>
          <p:nvPr/>
        </p:nvSpPr>
        <p:spPr>
          <a:xfrm>
            <a:off x="1786270" y="4057855"/>
            <a:ext cx="2619176" cy="487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200" dirty="0" err="1">
                <a:solidFill>
                  <a:schemeClr val="dk1"/>
                </a:solidFill>
              </a:rPr>
              <a:t>Tập</a:t>
            </a:r>
            <a:r>
              <a:rPr lang="en-US" sz="2200" dirty="0">
                <a:solidFill>
                  <a:schemeClr val="dk1"/>
                </a:solidFill>
              </a:rPr>
              <a:t> </a:t>
            </a:r>
            <a:r>
              <a:rPr lang="en-US" sz="2200" dirty="0" err="1">
                <a:solidFill>
                  <a:schemeClr val="dk1"/>
                </a:solidFill>
              </a:rPr>
              <a:t>trung</a:t>
            </a:r>
            <a:r>
              <a:rPr lang="en-US" sz="2200" dirty="0">
                <a:solidFill>
                  <a:schemeClr val="dk1"/>
                </a:solidFill>
              </a:rPr>
              <a:t> </a:t>
            </a:r>
            <a:r>
              <a:rPr lang="en-US" sz="2200" dirty="0" err="1">
                <a:solidFill>
                  <a:schemeClr val="dk1"/>
                </a:solidFill>
              </a:rPr>
              <a:t>sản</a:t>
            </a:r>
            <a:r>
              <a:rPr lang="en-US" sz="2200" dirty="0">
                <a:solidFill>
                  <a:schemeClr val="dk1"/>
                </a:solidFill>
              </a:rPr>
              <a:t> </a:t>
            </a:r>
            <a:r>
              <a:rPr lang="en-US" sz="2200" dirty="0" err="1">
                <a:solidFill>
                  <a:schemeClr val="dk1"/>
                </a:solidFill>
              </a:rPr>
              <a:t>xuất</a:t>
            </a:r>
            <a:r>
              <a:rPr lang="en-US" sz="2200" dirty="0">
                <a:solidFill>
                  <a:schemeClr val="dk1"/>
                </a:solidFill>
              </a:rPr>
              <a:t> </a:t>
            </a:r>
            <a:endParaRPr sz="2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</p:txBody>
      </p:sp>
      <p:pic>
        <p:nvPicPr>
          <p:cNvPr id="9" name="Google Shape;171;g71cb854297_0_79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970769" y="2571750"/>
            <a:ext cx="2971752" cy="19734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8264" y="3192737"/>
            <a:ext cx="7410824" cy="1297063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marL="76200" indent="0" algn="just"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nắm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sức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lĩnh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chốt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sức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ổn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9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253" y="1631064"/>
            <a:ext cx="2499493" cy="148438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Lodovico template">
  <a:themeElements>
    <a:clrScheme name="Custom 347">
      <a:dk1>
        <a:srgbClr val="272A36"/>
      </a:dk1>
      <a:lt1>
        <a:srgbClr val="FFFFFF"/>
      </a:lt1>
      <a:dk2>
        <a:srgbClr val="808392"/>
      </a:dk2>
      <a:lt2>
        <a:srgbClr val="E0E0E7"/>
      </a:lt2>
      <a:accent1>
        <a:srgbClr val="FFAD1D"/>
      </a:accent1>
      <a:accent2>
        <a:srgbClr val="EB7700"/>
      </a:accent2>
      <a:accent3>
        <a:srgbClr val="FD7E6B"/>
      </a:accent3>
      <a:accent4>
        <a:srgbClr val="F03131"/>
      </a:accent4>
      <a:accent5>
        <a:srgbClr val="41B5FF"/>
      </a:accent5>
      <a:accent6>
        <a:srgbClr val="1E87CA"/>
      </a:accent6>
      <a:hlink>
        <a:srgbClr val="272A3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882</Words>
  <Application>Microsoft Macintosh PowerPoint</Application>
  <PresentationFormat>On-screen Show (16:9)</PresentationFormat>
  <Paragraphs>106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Times New Roman</vt:lpstr>
      <vt:lpstr>Barlow</vt:lpstr>
      <vt:lpstr>Calibri</vt:lpstr>
      <vt:lpstr>Wingdings</vt:lpstr>
      <vt:lpstr>Barlow SemiBold</vt:lpstr>
      <vt:lpstr>Barlow Light</vt:lpstr>
      <vt:lpstr>Lodovico template</vt:lpstr>
      <vt:lpstr>CẠNH TRANH VÀ ĐỘC QUYỀN TRONG NỀN KINH TẾ THỊ TRƯỜNG</vt:lpstr>
      <vt:lpstr>Mục Lục:</vt:lpstr>
      <vt:lpstr>1. Cạnh tranh ở cấp độ độc quyền trong nền kinh tế thị trường</vt:lpstr>
      <vt:lpstr>1.1. Độc quyền, độc quyền nhà nước và tác động của độc quyền</vt:lpstr>
      <vt:lpstr>1.1.1. Nguyên nhân hình thành độc quyền và độc quyền nhà nước</vt:lpstr>
      <vt:lpstr>Nguyên nhân hình thành độc quyền</vt:lpstr>
      <vt:lpstr>Nguyên nhân hình thành độc quyền</vt:lpstr>
      <vt:lpstr>Nguyên nhân hình thành độc quyền</vt:lpstr>
      <vt:lpstr>Độc quyền nhà nước, nguyên nhân hình thành và bản chất của độc quyền nhà nước</vt:lpstr>
      <vt:lpstr>Nguyên nhân hình thành độc quyền nhà nước</vt:lpstr>
      <vt:lpstr>Nguyên nhân hình thành độc quyền nhà nước</vt:lpstr>
      <vt:lpstr>Nguyên nhân hình thành độc quyền nhà nước</vt:lpstr>
      <vt:lpstr>Nguyên nhân hình thành độc quyền nhà nước</vt:lpstr>
      <vt:lpstr>Bản chất của chủ nghĩa tư bản độc quyền nhà nước</vt:lpstr>
      <vt:lpstr>1.1.2. Tác động của độc quyền trong nền kinh tế thị trường</vt:lpstr>
      <vt:lpstr>Tác động của độc quyền trong nền kinh tế thị trường</vt:lpstr>
      <vt:lpstr>1.2. Quan hệ cạnh tranh trong trạng thái độc quyền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Nhóm thuyết trình: 04</dc:title>
  <dc:creator>admin</dc:creator>
  <cp:lastModifiedBy>Pham Ngoc Anh (FE FPTU HN)</cp:lastModifiedBy>
  <cp:revision>28</cp:revision>
  <dcterms:created xsi:type="dcterms:W3CDTF">2024-03-10T06:34:00Z</dcterms:created>
  <dcterms:modified xsi:type="dcterms:W3CDTF">2024-03-31T04:30:29Z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B90FDC27DCFA4E4FA970C25DAE14CE86_12</vt:lpwstr>
  </property>
  <property fmtid="{D5CDD505-2E9C-101B-9397-08002B2CF9AE}" pid="3" name="KSOProductBuildVer">
    <vt:lpwstr>1033-12.2.0.13518</vt:lpwstr>
  </property>
</Properties>
</file>