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654" r:id="rId4"/>
    <p:sldId id="661" r:id="rId5"/>
    <p:sldId id="662" r:id="rId6"/>
    <p:sldId id="663" r:id="rId7"/>
    <p:sldId id="599" r:id="rId8"/>
    <p:sldId id="292" r:id="rId9"/>
  </p:sldIdLst>
  <p:sldSz cx="9144000" cy="5143500" type="screen16x9"/>
  <p:notesSz cx="6858000" cy="9144000"/>
  <p:embeddedFontLst>
    <p:embeddedFont>
      <p:font typeface="Barlow" pitchFamily="2" charset="77"/>
      <p:regular r:id="rId11"/>
      <p:bold r:id="rId12"/>
      <p:italic r:id="rId13"/>
      <p:boldItalic r:id="rId14"/>
    </p:embeddedFont>
    <p:embeddedFont>
      <p:font typeface="Barlow Light" panose="020F0302020204030204" pitchFamily="34" charset="0"/>
      <p:regular r:id="rId15"/>
      <p:italic r:id="rId16"/>
    </p:embeddedFont>
    <p:embeddedFont>
      <p:font typeface="Barlow SemiBold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79407" autoAdjust="0"/>
  </p:normalViewPr>
  <p:slideViewPr>
    <p:cSldViewPr snapToGrid="0">
      <p:cViewPr varScale="1">
        <p:scale>
          <a:sx n="155" d="100"/>
          <a:sy n="155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814912fb00_4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814912fb00_4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14912fb00_4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14912fb00_4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1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2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3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9" name="Google Shape;389;p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400000000000000"/>
              <a:buChar char="▪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411EA-4519-65A6-E3E0-F3065EE0C33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54042" y="1"/>
            <a:ext cx="1289957" cy="64727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Barlow SemiBold" panose="00000700000000000000" pitchFamily="2" charset="0"/>
                <a:cs typeface="Times New Roman" panose="02020603050405020304" pitchFamily="18" charset="0"/>
                <a:sym typeface="Arial" panose="020B0604020202020204"/>
              </a:rPr>
              <a:t>CẠNH TRANH VÀ ĐỘC QUYỀN TRONG NỀN KINH TẾ THỊ TRƯỜNG </a:t>
            </a:r>
            <a:endParaRPr sz="4000" b="1" dirty="0">
              <a:latin typeface="Barlow SemiBold" panose="000007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31" name="Google Shape;531;p15"/>
          <p:cNvSpPr txBox="1"/>
          <p:nvPr/>
        </p:nvSpPr>
        <p:spPr>
          <a:xfrm>
            <a:off x="767250" y="684875"/>
            <a:ext cx="73431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b="1" dirty="0">
              <a:solidFill>
                <a:srgbClr val="990000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11175" y="382968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Session 16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6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Mục Lục:</a:t>
            </a:r>
            <a:endParaRPr dirty="0"/>
          </a:p>
        </p:txBody>
      </p:sp>
      <p:sp>
        <p:nvSpPr>
          <p:cNvPr id="537" name="Google Shape;537;p16"/>
          <p:cNvSpPr txBox="1">
            <a:spLocks noGrp="1"/>
          </p:cNvSpPr>
          <p:nvPr>
            <p:ph type="body" idx="1"/>
          </p:nvPr>
        </p:nvSpPr>
        <p:spPr>
          <a:xfrm>
            <a:off x="902208" y="1603800"/>
            <a:ext cx="8010144" cy="33095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Cạnh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tranh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ở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cấp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độ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độc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quyền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trong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nền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kinh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tế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thị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trường</a:t>
            </a:r>
            <a:endParaRPr b="1" dirty="0">
              <a:latin typeface="Barlow Light" panose="00000400000000000000" pitchFamily="2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533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Lý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luận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của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V.I.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Lênin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về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đặc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điểm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kinh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tế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của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độc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quyền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và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độc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quyền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nhà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nước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trong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nền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kinh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tế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thị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trường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tư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bản</a:t>
            </a:r>
            <a:endParaRPr lang="en-US" b="1" dirty="0">
              <a:latin typeface="Barlow Light" panose="00000400000000000000" pitchFamily="2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533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Biểu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hiện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mới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của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độc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quyền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,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độc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quyền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nhà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nước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trong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điều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kiện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ngày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nay;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vai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trò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lịch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sử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của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chủ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nghĩa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tư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bản</a:t>
            </a:r>
            <a:endParaRPr b="1" dirty="0">
              <a:latin typeface="Barlow Light" panose="00000400000000000000" pitchFamily="2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702" y="1540698"/>
            <a:ext cx="63790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nhà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nước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điều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kiện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ngày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nay;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vai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trò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lịch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sử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nghĩa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endParaRPr lang="en-US" sz="3200" dirty="0">
              <a:solidFill>
                <a:schemeClr val="bg1"/>
              </a:solidFill>
              <a:latin typeface="Barlow Light" panose="00000400000000000000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000" y="2222389"/>
            <a:ext cx="5497200" cy="872700"/>
          </a:xfrm>
        </p:spPr>
        <p:txBody>
          <a:bodyPr/>
          <a:lstStyle/>
          <a:p>
            <a:pPr algn="ctr"/>
            <a:r>
              <a:rPr lang="en-US" dirty="0">
                <a:latin typeface="Barlow Light" panose="00000400000000000000" pitchFamily="2" charset="0"/>
              </a:rPr>
              <a:t>3.3. </a:t>
            </a:r>
            <a:r>
              <a:rPr lang="en-US" dirty="0" err="1">
                <a:latin typeface="Barlow Light" panose="00000400000000000000" pitchFamily="2" charset="0"/>
              </a:rPr>
              <a:t>Vai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trò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lịch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sử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của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chủ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nghĩa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tư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bản</a:t>
            </a:r>
            <a:endParaRPr lang="en-US" dirty="0">
              <a:latin typeface="Barlow Light" panose="00000400000000000000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rlow Light" panose="00000400000000000000" pitchFamily="2" charset="0"/>
              </a:rPr>
              <a:t>3.3.1. </a:t>
            </a:r>
            <a:r>
              <a:rPr lang="en-US" dirty="0" err="1">
                <a:latin typeface="Barlow Light" panose="00000400000000000000" pitchFamily="2" charset="0"/>
              </a:rPr>
              <a:t>Vai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trò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tích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cực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của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chủ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nghĩa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tư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bản</a:t>
            </a:r>
            <a:r>
              <a:rPr lang="en-US" dirty="0">
                <a:latin typeface="Barlow Light" panose="00000400000000000000" pitchFamily="2" charset="0"/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Thúc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đẩy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chóng</a:t>
            </a:r>
            <a:endParaRPr lang="en-US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đại</a:t>
            </a:r>
            <a:endParaRPr lang="en-US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xã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endParaRPr lang="en-US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Barlow Light" panose="00000400000000000000" pitchFamily="2" charset="0"/>
              </a:rPr>
              <a:t>5</a:t>
            </a:fld>
            <a:endParaRPr lang="en-GB">
              <a:latin typeface="Barlow Light" panose="00000400000000000000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rlow Light" panose="00000400000000000000" pitchFamily="2" charset="0"/>
              </a:rPr>
              <a:t>3.3.2. </a:t>
            </a:r>
            <a:r>
              <a:rPr lang="en-US" dirty="0" err="1">
                <a:latin typeface="Barlow Light" panose="00000400000000000000" pitchFamily="2" charset="0"/>
              </a:rPr>
              <a:t>Những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giới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hạn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phát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triển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của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chủ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nghĩa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tư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bản</a:t>
            </a:r>
            <a:endParaRPr lang="en-US" dirty="0">
              <a:latin typeface="Barlow Light" panose="000004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9775" y="1599700"/>
            <a:ext cx="7553700" cy="2886000"/>
          </a:xfrm>
        </p:spPr>
        <p:txBody>
          <a:bodyPr/>
          <a:lstStyle/>
          <a:p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gây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tranh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đột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nơi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giàu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nghèo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lòng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xu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sâu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sắc</a:t>
            </a:r>
            <a:endParaRPr lang="en-US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3" name="Title 1"/>
          <p:cNvSpPr>
            <a:spLocks noGrp="1"/>
          </p:cNvSpPr>
          <p:nvPr/>
        </p:nvSpPr>
        <p:spPr bwMode="gray">
          <a:xfrm>
            <a:off x="1415819" y="862978"/>
            <a:ext cx="6900548" cy="68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noAutofit/>
          </a:bodyPr>
          <a:lstStyle>
            <a:lvl1pPr lvl="0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lvl="2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lvl="3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lvl="4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lvl="5" algn="r" rtl="0" fontAlgn="base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lvl="6" algn="r" rtl="0" fontAlgn="base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lvl="7" algn="r" rtl="0" fontAlgn="base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lvl="8" algn="r" rtl="0" fontAlgn="base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HỌC TẬP  MÔN HỌC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27633" y="1756754"/>
            <a:ext cx="736192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86080" indent="-386080" algn="just">
              <a:buFont typeface="Arial" panose="020B0604020202020204" pitchFamily="34" charset="0"/>
              <a:buAutoNum type="arabicPeriod"/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Sách, giáo trình chính: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i="1" dirty="0">
                <a:solidFill>
                  <a:prstClr val="black"/>
                </a:solidFill>
              </a:rPr>
              <a:t>Kinh tế chính trị Mác – Lênin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(giáo trình tập huấn năm 2019- Bộ GDĐT)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Tài liệu tham khảo: 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[1] Bộ Giáo dục và Đào tạo, </a:t>
            </a:r>
            <a:r>
              <a:rPr lang="pt-BR" sz="1600" i="1" dirty="0">
                <a:solidFill>
                  <a:prstClr val="black"/>
                </a:solidFill>
              </a:rPr>
              <a:t>Giáo trình Những Nguyên lý cơ bản của Chủ nghĩa Mác-Lênin</a:t>
            </a:r>
            <a:r>
              <a:rPr lang="pt-BR" sz="1600" dirty="0">
                <a:solidFill>
                  <a:prstClr val="black"/>
                </a:solidFill>
              </a:rPr>
              <a:t>, Nxb.Chính trị quốc gia, Hà Nội, 2014.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[2] Hội đồng Trung ương chỉ đạo biên soạn giáo trình quốc gia các bộ môn khoa học Mác – Lênin, </a:t>
            </a:r>
            <a:r>
              <a:rPr lang="pt-BR" sz="1600" i="1" dirty="0">
                <a:solidFill>
                  <a:prstClr val="black"/>
                </a:solidFill>
              </a:rPr>
              <a:t>Giáo trình Kinh tế chính trị Mác-Lênin, </a:t>
            </a:r>
            <a:r>
              <a:rPr lang="pt-BR" sz="1600" dirty="0">
                <a:solidFill>
                  <a:prstClr val="black"/>
                </a:solidFill>
              </a:rPr>
              <a:t>Nxb.Chính trị quốc gia, Hà Nội, 2010. </a:t>
            </a: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[3]website: https://www.marxists.org/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sz="1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0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</a:rPr>
              <a:t>8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882" name="Google Shape;882;p50"/>
          <p:cNvSpPr txBox="1">
            <a:spLocks noGrp="1"/>
          </p:cNvSpPr>
          <p:nvPr>
            <p:ph type="ctrTitle" idx="4294967295"/>
          </p:nvPr>
        </p:nvSpPr>
        <p:spPr>
          <a:xfrm>
            <a:off x="4201550" y="1202463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accent1"/>
                </a:solidFill>
              </a:rPr>
              <a:t>Thank You!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883" name="Google Shape;883;p50"/>
          <p:cNvSpPr txBox="1">
            <a:spLocks noGrp="1"/>
          </p:cNvSpPr>
          <p:nvPr>
            <p:ph type="subTitle" idx="4294967295"/>
          </p:nvPr>
        </p:nvSpPr>
        <p:spPr>
          <a:xfrm>
            <a:off x="4201550" y="2063638"/>
            <a:ext cx="4288800" cy="18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1"/>
                </a:highlight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rPr>
              <a:t>Any questions?</a:t>
            </a:r>
          </a:p>
        </p:txBody>
      </p:sp>
      <p:pic>
        <p:nvPicPr>
          <p:cNvPr id="884" name="Google Shape;884;p50"/>
          <p:cNvPicPr preferRelativeResize="0"/>
          <p:nvPr/>
        </p:nvPicPr>
        <p:blipFill rotWithShape="1">
          <a:blip r:embed="rId3"/>
          <a:srcRect r="62099"/>
          <a:stretch>
            <a:fillRect/>
          </a:stretch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Macintosh PowerPoint</Application>
  <PresentationFormat>On-screen Show (16:9)</PresentationFormat>
  <Paragraphs>30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Barlow</vt:lpstr>
      <vt:lpstr>Barlow SemiBold</vt:lpstr>
      <vt:lpstr>Barlow Light</vt:lpstr>
      <vt:lpstr>Lodovico template</vt:lpstr>
      <vt:lpstr>CẠNH TRANH VÀ ĐỘC QUYỀN TRONG NỀN KINH TẾ THỊ TRƯỜNG </vt:lpstr>
      <vt:lpstr>Mục Lục:</vt:lpstr>
      <vt:lpstr>PowerPoint Presentation</vt:lpstr>
      <vt:lpstr>3.3. Vai trò lịch sử của chủ nghĩa tư bản</vt:lpstr>
      <vt:lpstr>3.3.1. Vai trò tích cực của chủ nghĩa tư bản </vt:lpstr>
      <vt:lpstr>3.3.2. Những giới hạn phát triển của chủ nghĩa tư bản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thuyết trình: 04</dc:title>
  <dc:creator>admin</dc:creator>
  <cp:lastModifiedBy>Pham Ngoc Anh (FE FPTU HN)</cp:lastModifiedBy>
  <cp:revision>27</cp:revision>
  <dcterms:created xsi:type="dcterms:W3CDTF">2024-03-10T06:42:51Z</dcterms:created>
  <dcterms:modified xsi:type="dcterms:W3CDTF">2024-03-31T04:33:56Z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EC1D022B23A241F7BE45476EF45E7FA6_12</vt:lpwstr>
  </property>
  <property fmtid="{D5CDD505-2E9C-101B-9397-08002B2CF9AE}" pid="3" name="KSOProductBuildVer">
    <vt:lpwstr>1033-12.2.0.13518</vt:lpwstr>
  </property>
</Properties>
</file>