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71" r:id="rId4"/>
    <p:sldId id="282" r:id="rId5"/>
    <p:sldId id="289" r:id="rId6"/>
    <p:sldId id="284" r:id="rId7"/>
    <p:sldId id="288" r:id="rId8"/>
    <p:sldId id="278" r:id="rId9"/>
    <p:sldId id="290" r:id="rId10"/>
    <p:sldId id="279" r:id="rId11"/>
    <p:sldId id="291" r:id="rId12"/>
    <p:sldId id="280" r:id="rId13"/>
    <p:sldId id="292" r:id="rId14"/>
    <p:sldId id="295" r:id="rId15"/>
    <p:sldId id="272" r:id="rId16"/>
    <p:sldId id="274" r:id="rId17"/>
    <p:sldId id="293" r:id="rId18"/>
    <p:sldId id="275" r:id="rId19"/>
    <p:sldId id="294" r:id="rId20"/>
    <p:sldId id="277" r:id="rId21"/>
    <p:sldId id="296" r:id="rId22"/>
    <p:sldId id="269" r:id="rId23"/>
  </p:sldIdLst>
  <p:sldSz cx="12192000" cy="6858000"/>
  <p:notesSz cx="6858000" cy="9144000"/>
  <p:embeddedFontLst>
    <p:embeddedFont>
      <p:font typeface="나눔스퀘어 네오 OTF ExtraBold" panose="00000900000000000000" pitchFamily="50" charset="-127"/>
      <p:bold r:id="rId24"/>
    </p:embeddedFont>
    <p:embeddedFont>
      <p:font typeface="나눔스퀘어_ac" panose="020B0600000101010101" pitchFamily="50" charset="-127"/>
      <p:regular r:id="rId25"/>
    </p:embeddedFont>
    <p:embeddedFont>
      <p:font typeface="나눔스퀘어_ac Bold" panose="020B0600000101010101" pitchFamily="50" charset="-127"/>
      <p:bold r:id="rId26"/>
    </p:embeddedFont>
    <p:embeddedFont>
      <p:font typeface="나눔스퀘어_ac ExtraBold" panose="020B0600000101010101" pitchFamily="50" charset="-127"/>
      <p:bold r:id="rId27"/>
    </p:embeddedFont>
    <p:embeddedFont>
      <p:font typeface="나눔스퀘어_ac Light" panose="020B0600000101010101" pitchFamily="50" charset="-127"/>
      <p:regular r:id="rId28"/>
    </p:embeddedFont>
    <p:embeddedFont>
      <p:font typeface="나눔스퀘어OTF_ac" panose="020B0600000101010101" pitchFamily="34" charset="-127"/>
      <p:regular r:id="rId29"/>
    </p:embeddedFont>
    <p:embeddedFont>
      <p:font typeface="나눔스퀘어OTF_ac ExtraBold" panose="020B0600000101010101" pitchFamily="34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영 나" initials="기나" lastIdx="1" clrIdx="0">
    <p:extLst>
      <p:ext uri="{19B8F6BF-5375-455C-9EA6-DF929625EA0E}">
        <p15:presenceInfo xmlns:p15="http://schemas.microsoft.com/office/powerpoint/2012/main" userId="df0bd5cc76f92a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27E9E"/>
    <a:srgbClr val="FED142"/>
    <a:srgbClr val="56CBF5"/>
    <a:srgbClr val="FFDC73"/>
    <a:srgbClr val="4472C4"/>
    <a:srgbClr val="7F7F7F"/>
    <a:srgbClr val="3571A3"/>
    <a:srgbClr val="D6DCE5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hyperlink" Target="../Programming/Team_Project/R/&#50724;&#48260;%20&#47085;&#48708;%20&#47592;&#53804;&#47592;2.txt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4.png"/><Relationship Id="rId5" Type="http://schemas.openxmlformats.org/officeDocument/2006/relationships/hyperlink" Target="../Programming/Team_Project/R/&#50724;&#48260;%20&#47085;&#48708;%20&#47592;&#53804;&#47592;3.xlsx" TargetMode="Externa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12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7.png"/><Relationship Id="rId5" Type="http://schemas.openxmlformats.org/officeDocument/2006/relationships/hyperlink" Target="https://youtu.be/L3-hn3Qw06s" TargetMode="External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63731" y="5527088"/>
            <a:ext cx="292387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 Ki Young </a:t>
            </a:r>
            <a:r>
              <a:rPr lang="ko-KR" altLang="en-US" sz="2000" b="1" spc="3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나기영</a:t>
            </a:r>
            <a:endParaRPr lang="ko-KR" altLang="en-US" sz="2000" b="1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3836" y="4433994"/>
            <a:ext cx="26436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rgbClr val="FED14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PORTFOLIO</a:t>
            </a:r>
            <a:endParaRPr lang="ko-KR" altLang="en-US" sz="3600" dirty="0">
              <a:solidFill>
                <a:srgbClr val="FED142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2654" y="3556915"/>
            <a:ext cx="1446695" cy="554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4583F-D0F1-7628-F3E6-40107D1E0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69" y="2474765"/>
            <a:ext cx="1787362" cy="13948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C010DA-6D08-A8F7-1AEA-0540FA9F3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3609" y="645885"/>
            <a:ext cx="1702671" cy="32237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E31CBD-4B5D-2062-729C-A158D54B6B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68" y="2572736"/>
            <a:ext cx="1455690" cy="11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59140" y="987708"/>
            <a:ext cx="3220250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(1/5)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82827" y="1731672"/>
            <a:ext cx="2222408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라이브러리 호출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44E78-0393-0D35-46B2-4883D660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6C0A99-805B-B3F4-ACF4-9499B4EFCE61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8A43F-FD7F-1BBE-6695-C4FB6136A084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31DEE0-0DA3-16CB-FAD1-B3C5B2BE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42" y="2280517"/>
            <a:ext cx="7298433" cy="13684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47FA33-F4FE-12A4-DC51-C06C7B2DDCD1}"/>
              </a:ext>
            </a:extLst>
          </p:cNvPr>
          <p:cNvSpPr/>
          <p:nvPr/>
        </p:nvSpPr>
        <p:spPr>
          <a:xfrm>
            <a:off x="1282827" y="4018893"/>
            <a:ext cx="2222408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CFA4E3-2B45-6CD1-C9F5-D3FBBDC72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242" y="4541814"/>
            <a:ext cx="2474494" cy="2411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24E1DB-80A6-B97A-B9A5-3BDD6B636747}"/>
              </a:ext>
            </a:extLst>
          </p:cNvPr>
          <p:cNvSpPr txBox="1"/>
          <p:nvPr/>
        </p:nvSpPr>
        <p:spPr>
          <a:xfrm>
            <a:off x="1800368" y="4829682"/>
            <a:ext cx="5458271" cy="542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Seaborn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라이브러리안에 있는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titanic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데이터셋을 활용하였음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29F010-47A0-C721-C19E-513DFA588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242" y="5275826"/>
            <a:ext cx="7666667" cy="1019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21E10D-D59A-FD15-7890-7DBA653CBC44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0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59140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(2/5)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54168" y="1731672"/>
            <a:ext cx="1469985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44E78-0393-0D35-46B2-4883D660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6C0A99-805B-B3F4-ACF4-9499B4EFCE61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8A43F-FD7F-1BBE-6695-C4FB6136A084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AB99D-9C96-FA8D-DE1B-7BF28AE2CFA3}"/>
              </a:ext>
            </a:extLst>
          </p:cNvPr>
          <p:cNvSpPr txBox="1"/>
          <p:nvPr/>
        </p:nvSpPr>
        <p:spPr>
          <a:xfrm>
            <a:off x="1475689" y="5517839"/>
            <a:ext cx="4293516" cy="542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확인을 진행했을 때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deck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age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발견 됨</a:t>
            </a:r>
            <a:endParaRPr lang="en-US" altLang="ko-KR" sz="12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★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제거 필요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429CC4-03D8-0EDB-D837-A6BE94837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40" y="2773110"/>
            <a:ext cx="1476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B05C1-7657-CCA4-E24B-0E75BFFA5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2358468"/>
            <a:ext cx="4029068" cy="276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0318D0-7073-D72E-F932-0AFD0ECA8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808" y="1479349"/>
            <a:ext cx="2953171" cy="2413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598DB4-F6D9-463B-096F-9013902F6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807" y="1772458"/>
            <a:ext cx="1791499" cy="3058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64B6AC-4A18-CC5E-1689-9316C615F351}"/>
              </a:ext>
            </a:extLst>
          </p:cNvPr>
          <p:cNvSpPr txBox="1"/>
          <p:nvPr/>
        </p:nvSpPr>
        <p:spPr>
          <a:xfrm>
            <a:off x="6475808" y="2048553"/>
            <a:ext cx="4855211" cy="7009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eck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변수에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결측치가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많아서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Drop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시키고</a:t>
            </a:r>
            <a:endParaRPr lang="en-US" altLang="ko-KR" sz="12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와 </a:t>
            </a:r>
            <a:r>
              <a:rPr lang="en-US" altLang="ko-KR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embark_town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가진 행만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제거시킴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CD9DA7-EC3A-4493-95E2-AA0F53E0E86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b="1365"/>
          <a:stretch/>
        </p:blipFill>
        <p:spPr>
          <a:xfrm>
            <a:off x="6588372" y="2914663"/>
            <a:ext cx="4180952" cy="29120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AF995E-04D4-F0F8-090B-A2342CAFC8C5}"/>
              </a:ext>
            </a:extLst>
          </p:cNvPr>
          <p:cNvSpPr txBox="1"/>
          <p:nvPr/>
        </p:nvSpPr>
        <p:spPr>
          <a:xfrm>
            <a:off x="6422797" y="5856909"/>
            <a:ext cx="4293516" cy="407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결측치가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모두 제거된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(712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데이터를 토대로 분석 진행 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240B8C-E0C4-DB31-D603-5BB82A9DA067}"/>
              </a:ext>
            </a:extLst>
          </p:cNvPr>
          <p:cNvSpPr/>
          <p:nvPr/>
        </p:nvSpPr>
        <p:spPr>
          <a:xfrm>
            <a:off x="1641078" y="3270255"/>
            <a:ext cx="1289845" cy="178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9B3FC8-EAD5-2DCC-3A56-DD0FF191B191}"/>
              </a:ext>
            </a:extLst>
          </p:cNvPr>
          <p:cNvSpPr/>
          <p:nvPr/>
        </p:nvSpPr>
        <p:spPr>
          <a:xfrm>
            <a:off x="1641078" y="4564776"/>
            <a:ext cx="1289845" cy="344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4A7FF8-A579-4284-35C3-00CD14410056}"/>
              </a:ext>
            </a:extLst>
          </p:cNvPr>
          <p:cNvSpPr/>
          <p:nvPr/>
        </p:nvSpPr>
        <p:spPr>
          <a:xfrm>
            <a:off x="7734312" y="3077369"/>
            <a:ext cx="1065987" cy="26040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C072A-FF3C-1BF3-CC99-07CFB6CF8E03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1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90288" y="1435004"/>
            <a:ext cx="40735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분석 함수 정의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44E78-0393-0D35-46B2-4883D660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243CBB-7B51-D0BB-CC0A-6395AF3EA4AF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B2C0C-6743-7ED6-B76E-712BDED29C5A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762BF-259B-30C5-2E37-8F90273271A1}"/>
              </a:ext>
            </a:extLst>
          </p:cNvPr>
          <p:cNvSpPr txBox="1"/>
          <p:nvPr/>
        </p:nvSpPr>
        <p:spPr>
          <a:xfrm>
            <a:off x="1559140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/5)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985480-7A98-1509-8A70-D2ADA030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74" y="2013600"/>
            <a:ext cx="6469894" cy="1637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D01B03-1AF0-A396-55A0-FAA48C6C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389" y="3694599"/>
            <a:ext cx="5556867" cy="16686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41F222A-BE76-C67E-4486-8DEF3B1806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1"/>
          <a:stretch/>
        </p:blipFill>
        <p:spPr>
          <a:xfrm>
            <a:off x="1661389" y="5407083"/>
            <a:ext cx="5556867" cy="999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4FE49F-F3D9-2F7A-1BA0-C7DCD4CD3496}"/>
              </a:ext>
            </a:extLst>
          </p:cNvPr>
          <p:cNvSpPr txBox="1"/>
          <p:nvPr/>
        </p:nvSpPr>
        <p:spPr>
          <a:xfrm>
            <a:off x="7631249" y="4157872"/>
            <a:ext cx="4426952" cy="19761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 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함수 기능 설명</a:t>
            </a: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생성자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(__</a:t>
            </a:r>
            <a:r>
              <a:rPr lang="en-US" altLang="ko-KR" sz="16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init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__)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셋 세팅 및 확인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pclass_survived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 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그래프를 생성</a:t>
            </a: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Chi2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함수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카이제곱검정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결과를 확인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B167-ED97-3A99-BE1C-01A8AB1BB232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3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044E78-0393-0D35-46B2-4883D660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243CBB-7B51-D0BB-CC0A-6395AF3EA4AF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B2C0C-6743-7ED6-B76E-712BDED29C5A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762BF-259B-30C5-2E37-8F90273271A1}"/>
              </a:ext>
            </a:extLst>
          </p:cNvPr>
          <p:cNvSpPr txBox="1"/>
          <p:nvPr/>
        </p:nvSpPr>
        <p:spPr>
          <a:xfrm>
            <a:off x="1559140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/5)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FBC715-EF09-201B-DA29-270A6991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94" y="1797001"/>
            <a:ext cx="7186147" cy="5824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6C794-A07B-E4A3-DC19-356133F5D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235" y="2444348"/>
            <a:ext cx="6570760" cy="28236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4FE49F-F3D9-2F7A-1BA0-C7DCD4CD3496}"/>
              </a:ext>
            </a:extLst>
          </p:cNvPr>
          <p:cNvSpPr txBox="1"/>
          <p:nvPr/>
        </p:nvSpPr>
        <p:spPr>
          <a:xfrm>
            <a:off x="3826902" y="2363572"/>
            <a:ext cx="1544012" cy="19926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객실 등급별 탑승자 수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70F04-CDA3-BDCE-8EB0-FEAF7E1E1621}"/>
              </a:ext>
            </a:extLst>
          </p:cNvPr>
          <p:cNvSpPr txBox="1"/>
          <p:nvPr/>
        </p:nvSpPr>
        <p:spPr>
          <a:xfrm>
            <a:off x="6767893" y="2357850"/>
            <a:ext cx="2260587" cy="219187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객실 등급별 생존자와 사망자 카운트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D6969-E546-537E-13FB-4DAF50BC5200}"/>
              </a:ext>
            </a:extLst>
          </p:cNvPr>
          <p:cNvSpPr txBox="1"/>
          <p:nvPr/>
        </p:nvSpPr>
        <p:spPr>
          <a:xfrm>
            <a:off x="6635031" y="4201268"/>
            <a:ext cx="336023" cy="241106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사망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1D361-D81E-6CC8-D523-55DDCBB4475B}"/>
              </a:ext>
            </a:extLst>
          </p:cNvPr>
          <p:cNvSpPr txBox="1"/>
          <p:nvPr/>
        </p:nvSpPr>
        <p:spPr>
          <a:xfrm>
            <a:off x="7550584" y="3974138"/>
            <a:ext cx="336023" cy="241106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사망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43559-E8BF-D6D9-5EE1-BA2063F8E8A3}"/>
              </a:ext>
            </a:extLst>
          </p:cNvPr>
          <p:cNvSpPr txBox="1"/>
          <p:nvPr/>
        </p:nvSpPr>
        <p:spPr>
          <a:xfrm>
            <a:off x="8460208" y="2661078"/>
            <a:ext cx="336023" cy="241106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사망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FDF3E-5A89-50F5-B382-1A2BF6A8B91F}"/>
              </a:ext>
            </a:extLst>
          </p:cNvPr>
          <p:cNvSpPr txBox="1"/>
          <p:nvPr/>
        </p:nvSpPr>
        <p:spPr>
          <a:xfrm>
            <a:off x="7005052" y="3732515"/>
            <a:ext cx="336023" cy="241106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2136D-BE19-A5E0-E271-E347B0CBFB64}"/>
              </a:ext>
            </a:extLst>
          </p:cNvPr>
          <p:cNvSpPr txBox="1"/>
          <p:nvPr/>
        </p:nvSpPr>
        <p:spPr>
          <a:xfrm>
            <a:off x="7939129" y="4057037"/>
            <a:ext cx="277705" cy="219187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b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1FE6E-1637-E8E0-C8F8-8259A4BDB550}"/>
              </a:ext>
            </a:extLst>
          </p:cNvPr>
          <p:cNvSpPr txBox="1"/>
          <p:nvPr/>
        </p:nvSpPr>
        <p:spPr>
          <a:xfrm>
            <a:off x="8831514" y="4019987"/>
            <a:ext cx="336023" cy="241106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B4C1C-8DD6-54FC-FF3A-C307A2FFF19C}"/>
              </a:ext>
            </a:extLst>
          </p:cNvPr>
          <p:cNvSpPr txBox="1"/>
          <p:nvPr/>
        </p:nvSpPr>
        <p:spPr>
          <a:xfrm>
            <a:off x="7692878" y="5006864"/>
            <a:ext cx="406588" cy="76823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0D6180-54D4-0906-6A71-3F98D6639387}"/>
              </a:ext>
            </a:extLst>
          </p:cNvPr>
          <p:cNvSpPr txBox="1"/>
          <p:nvPr/>
        </p:nvSpPr>
        <p:spPr>
          <a:xfrm>
            <a:off x="8628220" y="5006863"/>
            <a:ext cx="406588" cy="76823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B8FA2-3D8E-EE66-7BF6-FA49B4F333A2}"/>
              </a:ext>
            </a:extLst>
          </p:cNvPr>
          <p:cNvSpPr txBox="1"/>
          <p:nvPr/>
        </p:nvSpPr>
        <p:spPr>
          <a:xfrm>
            <a:off x="6781716" y="5024384"/>
            <a:ext cx="406588" cy="76823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B286D-1ED1-5EAA-C3D5-204C6F6A7A66}"/>
              </a:ext>
            </a:extLst>
          </p:cNvPr>
          <p:cNvSpPr txBox="1"/>
          <p:nvPr/>
        </p:nvSpPr>
        <p:spPr>
          <a:xfrm rot="16200000">
            <a:off x="6100932" y="3738829"/>
            <a:ext cx="447247" cy="164679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b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634CE2-1852-41C8-8331-CEA78760CE25}"/>
              </a:ext>
            </a:extLst>
          </p:cNvPr>
          <p:cNvSpPr txBox="1"/>
          <p:nvPr/>
        </p:nvSpPr>
        <p:spPr>
          <a:xfrm rot="16200000">
            <a:off x="2690351" y="3720246"/>
            <a:ext cx="447247" cy="164679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b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count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AAFEE9-A7D6-6D4C-AB23-0ED84635CFCC}"/>
              </a:ext>
            </a:extLst>
          </p:cNvPr>
          <p:cNvSpPr txBox="1"/>
          <p:nvPr/>
        </p:nvSpPr>
        <p:spPr>
          <a:xfrm>
            <a:off x="4328323" y="5137068"/>
            <a:ext cx="541169" cy="76823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객실 등급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7FBFE3B-2624-3361-DBEA-9739D41FD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998" y="5343878"/>
            <a:ext cx="4620228" cy="6060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43A5F3-5D36-80EE-F5E8-4754F016F18C}"/>
              </a:ext>
            </a:extLst>
          </p:cNvPr>
          <p:cNvSpPr txBox="1"/>
          <p:nvPr/>
        </p:nvSpPr>
        <p:spPr>
          <a:xfrm>
            <a:off x="2321645" y="5829219"/>
            <a:ext cx="7942774" cy="733868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그래프를 토대로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객실등급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과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생존여부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유의미한 상관관계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가 있음을 확인 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그러나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카이제곱검정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테스트는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자유도가 다르기 때문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검정테스트에서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유의미한 결과를 도출하지 못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90288" y="1361610"/>
            <a:ext cx="40735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분석 함수 </a:t>
            </a: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호출 및 결과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5BE15-0D74-727F-EF87-2E155EF09551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AC041-5E8C-3E0B-DAF0-E8E069F4109E}"/>
              </a:ext>
            </a:extLst>
          </p:cNvPr>
          <p:cNvSpPr txBox="1"/>
          <p:nvPr/>
        </p:nvSpPr>
        <p:spPr>
          <a:xfrm>
            <a:off x="7625588" y="5119241"/>
            <a:ext cx="541169" cy="112477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18000" rIns="18000" bIns="18000" rtlCol="0" anchor="ctr">
            <a:no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객실 등급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94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89663" y="652267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044E78-0393-0D35-46B2-4883D660C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243CBB-7B51-D0BB-CC0A-6395AF3EA4AF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B2C0C-6743-7ED6-B76E-712BDED29C5A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762BF-259B-30C5-2E37-8F90273271A1}"/>
              </a:ext>
            </a:extLst>
          </p:cNvPr>
          <p:cNvSpPr txBox="1"/>
          <p:nvPr/>
        </p:nvSpPr>
        <p:spPr>
          <a:xfrm>
            <a:off x="1559140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/5)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136A04-78A8-4014-6C97-63CC5B0AD162}"/>
              </a:ext>
            </a:extLst>
          </p:cNvPr>
          <p:cNvGrpSpPr/>
          <p:nvPr/>
        </p:nvGrpSpPr>
        <p:grpSpPr>
          <a:xfrm>
            <a:off x="3505884" y="1456490"/>
            <a:ext cx="2876601" cy="2172210"/>
            <a:chOff x="1571869" y="1810145"/>
            <a:chExt cx="2876601" cy="21722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4FE49F-F3D9-2F7A-1BA0-C7DCD4CD3496}"/>
                </a:ext>
              </a:extLst>
            </p:cNvPr>
            <p:cNvSpPr txBox="1"/>
            <p:nvPr/>
          </p:nvSpPr>
          <p:spPr>
            <a:xfrm>
              <a:off x="2219086" y="1810145"/>
              <a:ext cx="1698413" cy="241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탑승자들의 나이대별 인원수</a:t>
              </a: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0682258-CA30-A390-4058-413842480E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58" r="23453"/>
            <a:stretch/>
          </p:blipFill>
          <p:spPr bwMode="auto">
            <a:xfrm>
              <a:off x="1571869" y="2051250"/>
              <a:ext cx="2876601" cy="1931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F72225-BC61-DEC9-388B-ABD7CA82BF6D}"/>
              </a:ext>
            </a:extLst>
          </p:cNvPr>
          <p:cNvGrpSpPr/>
          <p:nvPr/>
        </p:nvGrpSpPr>
        <p:grpSpPr>
          <a:xfrm>
            <a:off x="946477" y="3682243"/>
            <a:ext cx="5439418" cy="2796436"/>
            <a:chOff x="5503722" y="1787752"/>
            <a:chExt cx="5982833" cy="30758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8F1DA4-43BB-9124-1B45-644FD9534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3722" y="1787752"/>
              <a:ext cx="5982833" cy="26201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7E5ED8-5877-CBD1-69D4-0153EC73314A}"/>
                </a:ext>
              </a:extLst>
            </p:cNvPr>
            <p:cNvSpPr txBox="1"/>
            <p:nvPr/>
          </p:nvSpPr>
          <p:spPr>
            <a:xfrm>
              <a:off x="7870188" y="1814168"/>
              <a:ext cx="1544012" cy="241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나이대별 생존율</a:t>
              </a: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EBD820-C2BB-2591-CB8A-A0340F0EE077}"/>
                </a:ext>
              </a:extLst>
            </p:cNvPr>
            <p:cNvSpPr txBox="1"/>
            <p:nvPr/>
          </p:nvSpPr>
          <p:spPr>
            <a:xfrm>
              <a:off x="6782471" y="4238194"/>
              <a:ext cx="4405246" cy="625367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위 수치를 토대로보면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10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대미만 아이의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생존률이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 가장 높다는 것을 알 수 있고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80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대 고객은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1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명이라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생존률이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100%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로  확인 됨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90288" y="1361610"/>
            <a:ext cx="40735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분석 </a:t>
            </a: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결과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B8C2D9F-CC67-D95B-D79C-378225727498}"/>
              </a:ext>
            </a:extLst>
          </p:cNvPr>
          <p:cNvGrpSpPr/>
          <p:nvPr/>
        </p:nvGrpSpPr>
        <p:grpSpPr>
          <a:xfrm>
            <a:off x="7286502" y="1413850"/>
            <a:ext cx="4005122" cy="3641516"/>
            <a:chOff x="7286502" y="1282393"/>
            <a:chExt cx="4005122" cy="364151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07AA46-08AD-1A34-D78D-38580569DC8A}"/>
                </a:ext>
              </a:extLst>
            </p:cNvPr>
            <p:cNvGrpSpPr/>
            <p:nvPr/>
          </p:nvGrpSpPr>
          <p:grpSpPr>
            <a:xfrm>
              <a:off x="7286502" y="1402946"/>
              <a:ext cx="4005122" cy="3520963"/>
              <a:chOff x="2020098" y="3135577"/>
              <a:chExt cx="4005122" cy="3520963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D33AAC9-9635-CEC7-021E-6EC4556DA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50" r="42974"/>
              <a:stretch/>
            </p:blipFill>
            <p:spPr bwMode="auto">
              <a:xfrm>
                <a:off x="2269889" y="3135577"/>
                <a:ext cx="3505541" cy="300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4CAD90-A59B-75A2-BDA2-9097D0DF69FF}"/>
                  </a:ext>
                </a:extLst>
              </p:cNvPr>
              <p:cNvSpPr txBox="1"/>
              <p:nvPr/>
            </p:nvSpPr>
            <p:spPr>
              <a:xfrm>
                <a:off x="2020098" y="6087974"/>
                <a:ext cx="4005122" cy="568566"/>
              </a:xfrm>
              <a:prstGeom prst="rect">
                <a:avLst/>
              </a:prstGeom>
              <a:noFill/>
            </p:spPr>
            <p:txBody>
              <a:bodyPr wrap="square" lIns="18000" tIns="18000" rIns="18000" bIns="18000" rtlCol="0" anchor="ctr">
                <a:no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solidFill>
                        <a:prstClr val="white"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rPr>
                  <a:t>요금과 나이의 상관관계를 확인해보면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endParaRPr>
              </a:p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ko-KR" altLang="en-US" sz="1000" dirty="0">
                    <a:ln>
                      <a:solidFill>
                        <a:prstClr val="white"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요금을 많이 낼 수록 생존을 많이 하는 것으로 확인 됨</a:t>
                </a:r>
                <a:r>
                  <a:rPr lang="en-US" altLang="ko-KR" sz="1000" dirty="0">
                    <a:ln>
                      <a:solidFill>
                        <a:prstClr val="white">
                          <a:alpha val="15000"/>
                        </a:prstClr>
                      </a:solidFill>
                    </a:ln>
                    <a:solidFill>
                      <a:prstClr val="black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  <a:endPara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90B6BD-100E-8EAE-5932-2C87DFAB5DE5}"/>
                </a:ext>
              </a:extLst>
            </p:cNvPr>
            <p:cNvSpPr txBox="1"/>
            <p:nvPr/>
          </p:nvSpPr>
          <p:spPr>
            <a:xfrm>
              <a:off x="8439856" y="1282393"/>
              <a:ext cx="1698413" cy="2411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요금과 나이</a:t>
              </a: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B5FA41E-B24F-6538-7AFC-39711197DAB7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EDDA1-5830-0245-F823-10A865903217}"/>
              </a:ext>
            </a:extLst>
          </p:cNvPr>
          <p:cNvSpPr txBox="1"/>
          <p:nvPr/>
        </p:nvSpPr>
        <p:spPr>
          <a:xfrm>
            <a:off x="7679219" y="5496140"/>
            <a:ext cx="3223145" cy="81322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타이타닉의 데이터를 통해서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다양한 통계와 분석을 진행할 수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3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C8CA20-ECF9-E2A7-73F8-57275B5C1547}"/>
              </a:ext>
            </a:extLst>
          </p:cNvPr>
          <p:cNvSpPr txBox="1"/>
          <p:nvPr/>
        </p:nvSpPr>
        <p:spPr>
          <a:xfrm>
            <a:off x="784079" y="1801793"/>
            <a:ext cx="845103" cy="1030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기간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인원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담당 역할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89071-351C-2D17-7440-700A4404CE65}"/>
              </a:ext>
            </a:extLst>
          </p:cNvPr>
          <p:cNvSpPr txBox="1"/>
          <p:nvPr/>
        </p:nvSpPr>
        <p:spPr>
          <a:xfrm>
            <a:off x="784079" y="4128452"/>
            <a:ext cx="941283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환경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CA3D4-6717-869C-ABBA-2B1485E8AC70}"/>
              </a:ext>
            </a:extLst>
          </p:cNvPr>
          <p:cNvSpPr txBox="1"/>
          <p:nvPr/>
        </p:nvSpPr>
        <p:spPr>
          <a:xfrm>
            <a:off x="945444" y="4677976"/>
            <a:ext cx="492443" cy="7075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언어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EC2F5-900C-5F32-CE67-17E380393C47}"/>
              </a:ext>
            </a:extLst>
          </p:cNvPr>
          <p:cNvSpPr txBox="1"/>
          <p:nvPr/>
        </p:nvSpPr>
        <p:spPr>
          <a:xfrm>
            <a:off x="1706057" y="1805059"/>
            <a:ext cx="2666114" cy="23233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2022.10.05~2022.10.06 (2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명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팀장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환경구축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50%)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70%)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65%)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60%)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시각화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35%)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E9F64-1865-AFC2-2D61-8367BCB584D6}"/>
              </a:ext>
            </a:extLst>
          </p:cNvPr>
          <p:cNvSpPr txBox="1"/>
          <p:nvPr/>
        </p:nvSpPr>
        <p:spPr>
          <a:xfrm>
            <a:off x="1867422" y="4677977"/>
            <a:ext cx="872355" cy="7075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언어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 studio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E7B303-B9B8-A15D-E3DF-3B3F4635BC9C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D89E50-767D-6F05-132B-CCA3517499AC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5D1656-6ABA-3CB7-9FCA-EC567ED82D7B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42271" y="987708"/>
            <a:ext cx="7510287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웹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크롤링을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이용한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무신사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의류 리뷰 감성 분석 및 데이터 시각화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AEF8D2-49AE-0E53-A535-1BC5FD50C75D}"/>
              </a:ext>
            </a:extLst>
          </p:cNvPr>
          <p:cNvGrpSpPr/>
          <p:nvPr/>
        </p:nvGrpSpPr>
        <p:grpSpPr>
          <a:xfrm>
            <a:off x="6315302" y="3647401"/>
            <a:ext cx="4812828" cy="2505620"/>
            <a:chOff x="6315302" y="1622832"/>
            <a:chExt cx="4812828" cy="25056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964894-5B42-D233-1485-DC0ED98983E4}"/>
                </a:ext>
              </a:extLst>
            </p:cNvPr>
            <p:cNvSpPr txBox="1"/>
            <p:nvPr/>
          </p:nvSpPr>
          <p:spPr>
            <a:xfrm>
              <a:off x="6315302" y="1622832"/>
              <a:ext cx="1152880" cy="70756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데이터 출처 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1B97AF-5D9A-D1AE-D8B5-F9ED3BCB50C5}"/>
                </a:ext>
              </a:extLst>
            </p:cNvPr>
            <p:cNvSpPr txBox="1"/>
            <p:nvPr/>
          </p:nvSpPr>
          <p:spPr>
            <a:xfrm>
              <a:off x="6315302" y="3291355"/>
              <a:ext cx="1152880" cy="70756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기대 효과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816523-75AF-BC3F-AB3B-A337FBE4C61A}"/>
                </a:ext>
              </a:extLst>
            </p:cNvPr>
            <p:cNvSpPr txBox="1"/>
            <p:nvPr/>
          </p:nvSpPr>
          <p:spPr>
            <a:xfrm>
              <a:off x="6315302" y="2298132"/>
              <a:ext cx="1152880" cy="70756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프로젝트 목표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18A53E-59EA-CC38-F17E-A4B36373DF1B}"/>
                </a:ext>
              </a:extLst>
            </p:cNvPr>
            <p:cNvSpPr txBox="1"/>
            <p:nvPr/>
          </p:nvSpPr>
          <p:spPr>
            <a:xfrm>
              <a:off x="7600186" y="1622832"/>
              <a:ext cx="1362636" cy="70756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무신사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홈페이지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265583-6AFA-0E0B-068B-AA25E793961D}"/>
                </a:ext>
              </a:extLst>
            </p:cNvPr>
            <p:cNvSpPr txBox="1"/>
            <p:nvPr/>
          </p:nvSpPr>
          <p:spPr>
            <a:xfrm>
              <a:off x="7600185" y="3420886"/>
              <a:ext cx="3223145" cy="707566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의류를 구매하기 전 감성 분석된 리뷰를 통해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전반적인 의류에 대한 견해를 파악할 수 있음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3E5FD9-4464-3E7E-E0BD-8D3E16D5FD4C}"/>
                </a:ext>
              </a:extLst>
            </p:cNvPr>
            <p:cNvSpPr txBox="1"/>
            <p:nvPr/>
          </p:nvSpPr>
          <p:spPr>
            <a:xfrm>
              <a:off x="7600186" y="2474189"/>
              <a:ext cx="3527944" cy="70756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의류 리뷰의 감성 분석을 통한 사용자들의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긍정적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부정적인</a:t>
              </a:r>
              <a:r>
                <a:rPr lang="en-US" altLang="ko-KR" sz="14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견해 파악</a:t>
              </a:r>
              <a:endPara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1E1A64-C83E-E6B5-B750-68129EA4C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4" b="17786"/>
          <a:stretch/>
        </p:blipFill>
        <p:spPr bwMode="auto">
          <a:xfrm>
            <a:off x="6836635" y="1475869"/>
            <a:ext cx="3519237" cy="23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083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62951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(1/5)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970547" y="1731672"/>
            <a:ext cx="5125453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환경구축 </a:t>
            </a:r>
            <a:r>
              <a:rPr lang="en-US" altLang="ko-KR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패키지 설치</a:t>
            </a:r>
            <a:r>
              <a:rPr lang="en-US" altLang="ko-KR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54081A-79EE-DBD7-2E6D-571E52CC82E6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65AD1C-E53A-235A-E55D-4408889D979A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20790-626E-C1FE-10B1-6C0FD691BAB1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7459D0-66BB-7520-E62A-0DFFC1C23578}"/>
              </a:ext>
            </a:extLst>
          </p:cNvPr>
          <p:cNvGrpSpPr/>
          <p:nvPr/>
        </p:nvGrpSpPr>
        <p:grpSpPr>
          <a:xfrm>
            <a:off x="765516" y="2798547"/>
            <a:ext cx="3346514" cy="2799981"/>
            <a:chOff x="616458" y="2628381"/>
            <a:chExt cx="3346514" cy="27999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C396E-2A86-DA2E-77D9-1F04C681AE18}"/>
                </a:ext>
              </a:extLst>
            </p:cNvPr>
            <p:cNvSpPr txBox="1"/>
            <p:nvPr/>
          </p:nvSpPr>
          <p:spPr>
            <a:xfrm>
              <a:off x="627783" y="2628381"/>
              <a:ext cx="2530814" cy="311232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</a:t>
              </a:r>
              <a:r>
                <a:rPr lang="ko-KR" altLang="en-US" sz="16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크롤링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16764-8574-BEBA-03F9-A1B88D4A130A}"/>
                </a:ext>
              </a:extLst>
            </p:cNvPr>
            <p:cNvSpPr txBox="1"/>
            <p:nvPr/>
          </p:nvSpPr>
          <p:spPr>
            <a:xfrm>
              <a:off x="616458" y="3202629"/>
              <a:ext cx="3346514" cy="2225733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rJava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자바를 사용할 수 있게 해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memoise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텍스트 마이닝을 가능하게 해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KoNLP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–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자연어 처리에 도움을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multilinguer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자바의 동작을 도와 줌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(JDK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역할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httr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웹 </a:t>
              </a:r>
              <a:r>
                <a:rPr lang="ko-KR" altLang="en-US" sz="10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크롤링을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도와 줌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(http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표준요청을 수행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rvest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</a:t>
              </a:r>
              <a:r>
                <a:rPr lang="ko-KR" altLang="en-US" sz="10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스크래핑을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도와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Rselenium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– 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Selenium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으로 브라우저를 컨트롤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KeyboardSimulator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키보드와 마우스 컨트롤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422DE5-5C01-045D-DAD3-13942F7CAC74}"/>
              </a:ext>
            </a:extLst>
          </p:cNvPr>
          <p:cNvGrpSpPr/>
          <p:nvPr/>
        </p:nvGrpSpPr>
        <p:grpSpPr>
          <a:xfrm>
            <a:off x="5261697" y="1413850"/>
            <a:ext cx="2562727" cy="1083849"/>
            <a:chOff x="3760857" y="2642931"/>
            <a:chExt cx="2562727" cy="10838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79EA0A-E201-F72C-8669-66550903D07C}"/>
                </a:ext>
              </a:extLst>
            </p:cNvPr>
            <p:cNvSpPr txBox="1"/>
            <p:nvPr/>
          </p:nvSpPr>
          <p:spPr>
            <a:xfrm>
              <a:off x="3760857" y="2642931"/>
              <a:ext cx="2530814" cy="311232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16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8EF9E1-5CD1-79AD-4664-26162BE47860}"/>
                </a:ext>
              </a:extLst>
            </p:cNvPr>
            <p:cNvSpPr txBox="1"/>
            <p:nvPr/>
          </p:nvSpPr>
          <p:spPr>
            <a:xfrm>
              <a:off x="3760857" y="3163040"/>
              <a:ext cx="2562727" cy="563740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stringr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문자열 처리에 도움을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dplyr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데이터의 전반적인 전처리에 도움을 줌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F4B00E-04BD-E9F9-793E-D6094E0922F6}"/>
              </a:ext>
            </a:extLst>
          </p:cNvPr>
          <p:cNvGrpSpPr/>
          <p:nvPr/>
        </p:nvGrpSpPr>
        <p:grpSpPr>
          <a:xfrm>
            <a:off x="4870296" y="4485661"/>
            <a:ext cx="2865970" cy="1633482"/>
            <a:chOff x="5998250" y="2642931"/>
            <a:chExt cx="2865970" cy="16334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FE1082-4434-1231-EDD7-61C8AD83F977}"/>
                </a:ext>
              </a:extLst>
            </p:cNvPr>
            <p:cNvSpPr txBox="1"/>
            <p:nvPr/>
          </p:nvSpPr>
          <p:spPr>
            <a:xfrm>
              <a:off x="6389651" y="2642931"/>
              <a:ext cx="1836251" cy="311232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분석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A90084-EAED-E1F7-3C45-1DF4BBC3BB56}"/>
                </a:ext>
              </a:extLst>
            </p:cNvPr>
            <p:cNvSpPr txBox="1"/>
            <p:nvPr/>
          </p:nvSpPr>
          <p:spPr>
            <a:xfrm>
              <a:off x="5998250" y="3435673"/>
              <a:ext cx="2865970" cy="840739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readxl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외부의 엑셀파일을 읽어올 수 있게 해 줌 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readr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csv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나 </a:t>
              </a:r>
              <a:r>
                <a:rPr lang="en-US" altLang="ko-KR" sz="10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tsv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en-US" altLang="ko-KR" sz="10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fwf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격자형 데이터를 읽어 줌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xlsx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엑셀데이터의 읽기</a:t>
              </a:r>
              <a:r>
                <a:rPr lang="en-US" altLang="ko-KR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쓰기 작업을 가능하게 해 줌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97500-E5CD-E508-A4BA-32D7A02EC7D4}"/>
              </a:ext>
            </a:extLst>
          </p:cNvPr>
          <p:cNvGrpSpPr/>
          <p:nvPr/>
        </p:nvGrpSpPr>
        <p:grpSpPr>
          <a:xfrm>
            <a:off x="9441846" y="2838655"/>
            <a:ext cx="2562727" cy="1677436"/>
            <a:chOff x="9155094" y="2642931"/>
            <a:chExt cx="2562727" cy="16774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9F19AC-4C08-B887-6046-3A34E7C2D1D2}"/>
                </a:ext>
              </a:extLst>
            </p:cNvPr>
            <p:cNvSpPr txBox="1"/>
            <p:nvPr/>
          </p:nvSpPr>
          <p:spPr>
            <a:xfrm>
              <a:off x="9181875" y="2642931"/>
              <a:ext cx="2530814" cy="311232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no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EF3756-FB63-AEBA-130C-2CA1719F2033}"/>
                </a:ext>
              </a:extLst>
            </p:cNvPr>
            <p:cNvSpPr txBox="1"/>
            <p:nvPr/>
          </p:nvSpPr>
          <p:spPr>
            <a:xfrm>
              <a:off x="9155094" y="3202629"/>
              <a:ext cx="2562727" cy="1117738"/>
            </a:xfrm>
            <a:prstGeom prst="rect">
              <a:avLst/>
            </a:prstGeom>
            <a:noFill/>
          </p:spPr>
          <p:txBody>
            <a:bodyPr wrap="square" lIns="18000" tIns="18000" rIns="18000" bIns="18000" rtlCol="0" anchor="ctr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lattice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다중 그래프 출력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gridExtra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차트의 분할출력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ggplot2 - 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 출력</a:t>
              </a:r>
              <a:endParaRPr lang="en-US" altLang="ko-KR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wordcloud</a:t>
              </a:r>
              <a:r>
                <a:rPr lang="en-US" altLang="ko-KR" sz="12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lang="ko-KR" altLang="en-US" sz="1000" dirty="0" err="1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워드클라우드를</a:t>
              </a:r>
              <a:r>
                <a:rPr lang="ko-KR" altLang="en-US" sz="1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생성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2CF10B-89D7-FE71-177D-4B7A1C26D8CA}"/>
              </a:ext>
            </a:extLst>
          </p:cNvPr>
          <p:cNvSpPr/>
          <p:nvPr/>
        </p:nvSpPr>
        <p:spPr>
          <a:xfrm>
            <a:off x="529432" y="2746722"/>
            <a:ext cx="3346514" cy="2994145"/>
          </a:xfrm>
          <a:prstGeom prst="roundRect">
            <a:avLst>
              <a:gd name="adj" fmla="val 69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B0BB4E7-A7A5-4ECB-5FE1-F37AA1244A12}"/>
              </a:ext>
            </a:extLst>
          </p:cNvPr>
          <p:cNvSpPr/>
          <p:nvPr/>
        </p:nvSpPr>
        <p:spPr>
          <a:xfrm>
            <a:off x="4954686" y="1349932"/>
            <a:ext cx="3042285" cy="1396790"/>
          </a:xfrm>
          <a:prstGeom prst="roundRect">
            <a:avLst>
              <a:gd name="adj" fmla="val 69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D070B17-1D7F-F545-6179-09FD05DBDB64}"/>
              </a:ext>
            </a:extLst>
          </p:cNvPr>
          <p:cNvSpPr/>
          <p:nvPr/>
        </p:nvSpPr>
        <p:spPr>
          <a:xfrm>
            <a:off x="4664692" y="4381964"/>
            <a:ext cx="3173599" cy="1960780"/>
          </a:xfrm>
          <a:prstGeom prst="roundRect">
            <a:avLst>
              <a:gd name="adj" fmla="val 69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F3DCA2-5FFF-39DB-B189-19634A6980B2}"/>
              </a:ext>
            </a:extLst>
          </p:cNvPr>
          <p:cNvSpPr/>
          <p:nvPr/>
        </p:nvSpPr>
        <p:spPr>
          <a:xfrm>
            <a:off x="9158630" y="2746722"/>
            <a:ext cx="2514285" cy="1960781"/>
          </a:xfrm>
          <a:prstGeom prst="roundRect">
            <a:avLst>
              <a:gd name="adj" fmla="val 690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44ACA717-4D0E-7F10-A69C-EF8A2E5C765C}"/>
              </a:ext>
            </a:extLst>
          </p:cNvPr>
          <p:cNvSpPr/>
          <p:nvPr/>
        </p:nvSpPr>
        <p:spPr>
          <a:xfrm rot="13478054">
            <a:off x="4265648" y="2733893"/>
            <a:ext cx="387673" cy="1043617"/>
          </a:xfrm>
          <a:prstGeom prst="downArrow">
            <a:avLst>
              <a:gd name="adj1" fmla="val 55869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C81534E-76FD-8618-4DEF-2F6CE9FE9B85}"/>
              </a:ext>
            </a:extLst>
          </p:cNvPr>
          <p:cNvSpPr/>
          <p:nvPr/>
        </p:nvSpPr>
        <p:spPr>
          <a:xfrm>
            <a:off x="6219537" y="3046878"/>
            <a:ext cx="387673" cy="1043617"/>
          </a:xfrm>
          <a:prstGeom prst="downArrow">
            <a:avLst>
              <a:gd name="adj1" fmla="val 55869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6ECA87D-787C-43F4-59A3-F8C068F01E6C}"/>
              </a:ext>
            </a:extLst>
          </p:cNvPr>
          <p:cNvSpPr/>
          <p:nvPr/>
        </p:nvSpPr>
        <p:spPr>
          <a:xfrm rot="13478054">
            <a:off x="8431825" y="4523551"/>
            <a:ext cx="387673" cy="1043617"/>
          </a:xfrm>
          <a:prstGeom prst="downArrow">
            <a:avLst>
              <a:gd name="adj1" fmla="val 55869"/>
              <a:gd name="adj2" fmla="val 58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2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62951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(2/5)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3EC500-05CE-0F75-AD17-EDD161467626}"/>
              </a:ext>
            </a:extLst>
          </p:cNvPr>
          <p:cNvSpPr txBox="1"/>
          <p:nvPr/>
        </p:nvSpPr>
        <p:spPr>
          <a:xfrm>
            <a:off x="1409700" y="1996233"/>
            <a:ext cx="8759536" cy="707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무신사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홈페이지의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헤비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코튼 오버 럭비 맨투맨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의류 리뷰를 </a:t>
            </a:r>
            <a:r>
              <a:rPr lang="ko-KR" altLang="en-US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리뷰는 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150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개의 리뷰를 사용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3ECED8-D471-E7F3-BB02-D639A083A0DB}"/>
              </a:ext>
            </a:extLst>
          </p:cNvPr>
          <p:cNvSpPr/>
          <p:nvPr/>
        </p:nvSpPr>
        <p:spPr>
          <a:xfrm>
            <a:off x="1483841" y="1623381"/>
            <a:ext cx="2367426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>
              <a:lnSpc>
                <a:spcPct val="150000"/>
              </a:lnSpc>
            </a:pPr>
            <a:r>
              <a:rPr lang="ko-KR" altLang="en-US" sz="1600" dirty="0"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</a:t>
            </a:r>
            <a:endParaRPr lang="en-US" altLang="ko-KR" sz="1600" dirty="0">
              <a:solidFill>
                <a:srgbClr val="3571A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54081A-79EE-DBD7-2E6D-571E52CC82E6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65AD1C-E53A-235A-E55D-4408889D979A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20790-626E-C1FE-10B1-6C0FD691BAB1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26" name="Picture 2" descr="라퍼지스토어(LAFUDGESTORE) [기모ver.]헤비 기모 오버 럭비 맨투맨_Midnight Blue">
            <a:extLst>
              <a:ext uri="{FF2B5EF4-FFF2-40B4-BE49-F238E27FC236}">
                <a16:creationId xmlns:a16="http://schemas.microsoft.com/office/drawing/2014/main" id="{BFF4B08E-14F0-4F64-7590-6335AE1BC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848" y="2127403"/>
            <a:ext cx="3131128" cy="375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956852-73A6-3174-9044-3AF6E8461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2678550"/>
            <a:ext cx="3991237" cy="1302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A59947-E24C-A1BA-C404-48FB97072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11"/>
          <a:stretch/>
        </p:blipFill>
        <p:spPr>
          <a:xfrm>
            <a:off x="1418936" y="4006080"/>
            <a:ext cx="5318439" cy="7044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C9D110-6D37-463E-5D1D-4800DD76C2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843"/>
          <a:stretch/>
        </p:blipFill>
        <p:spPr>
          <a:xfrm>
            <a:off x="1483841" y="4761131"/>
            <a:ext cx="4196523" cy="595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379D0A-4485-3269-5BA6-FEFD068993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882" y="5432812"/>
            <a:ext cx="4893317" cy="6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4826F-0EEB-E3AD-03F4-C7FDA1C129A9}"/>
              </a:ext>
            </a:extLst>
          </p:cNvPr>
          <p:cNvSpPr txBox="1"/>
          <p:nvPr/>
        </p:nvSpPr>
        <p:spPr>
          <a:xfrm>
            <a:off x="3600386" y="5568928"/>
            <a:ext cx="5051697" cy="3844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수집된 데이터를 확인하여 불필요한 특수문자를 제거 함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409700" y="1731672"/>
            <a:ext cx="161698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21467-5DCF-E7A6-957F-3F4898332B14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F5234-0A8E-9474-327B-F75687C86A5B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D9006-0421-2E4A-9D3A-EE95C30691B5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5F98-DD4D-BFB7-F1AD-1EC4E0517499}"/>
              </a:ext>
            </a:extLst>
          </p:cNvPr>
          <p:cNvSpPr txBox="1"/>
          <p:nvPr/>
        </p:nvSpPr>
        <p:spPr>
          <a:xfrm>
            <a:off x="1562951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(3/5)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EBA80-EECC-1608-5F2D-33139130A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845"/>
          <a:stretch/>
        </p:blipFill>
        <p:spPr>
          <a:xfrm>
            <a:off x="1707243" y="2737310"/>
            <a:ext cx="3786286" cy="2091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C857D8-0DBC-159F-6DCE-7113137FC2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845"/>
          <a:stretch/>
        </p:blipFill>
        <p:spPr>
          <a:xfrm>
            <a:off x="6783238" y="2732650"/>
            <a:ext cx="3786287" cy="20962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8CE7679-028F-9CED-4D28-6E6F12D606EE}"/>
              </a:ext>
            </a:extLst>
          </p:cNvPr>
          <p:cNvSpPr/>
          <p:nvPr/>
        </p:nvSpPr>
        <p:spPr>
          <a:xfrm>
            <a:off x="1747475" y="3429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F5BF10-E463-EE35-DA63-C8C6817059DE}"/>
              </a:ext>
            </a:extLst>
          </p:cNvPr>
          <p:cNvSpPr/>
          <p:nvPr/>
        </p:nvSpPr>
        <p:spPr>
          <a:xfrm>
            <a:off x="2246442" y="3429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5F71C7-543A-3C09-C18B-7E269CADB468}"/>
              </a:ext>
            </a:extLst>
          </p:cNvPr>
          <p:cNvSpPr/>
          <p:nvPr/>
        </p:nvSpPr>
        <p:spPr>
          <a:xfrm>
            <a:off x="4745802" y="462463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B0A919-FEBF-8575-E26D-04D9547E2B71}"/>
              </a:ext>
            </a:extLst>
          </p:cNvPr>
          <p:cNvSpPr/>
          <p:nvPr/>
        </p:nvSpPr>
        <p:spPr>
          <a:xfrm>
            <a:off x="9801725" y="462463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F72EC12-58BB-8283-E710-CD021E0FEB63}"/>
              </a:ext>
            </a:extLst>
          </p:cNvPr>
          <p:cNvSpPr/>
          <p:nvPr/>
        </p:nvSpPr>
        <p:spPr>
          <a:xfrm>
            <a:off x="6798478" y="340356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5BE934D-7D12-745D-B3DB-36971D0EBB8E}"/>
              </a:ext>
            </a:extLst>
          </p:cNvPr>
          <p:cNvSpPr/>
          <p:nvPr/>
        </p:nvSpPr>
        <p:spPr>
          <a:xfrm>
            <a:off x="7322438" y="340356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13160-77CD-31A3-F332-EE014D17E0B5}"/>
              </a:ext>
            </a:extLst>
          </p:cNvPr>
          <p:cNvSpPr txBox="1"/>
          <p:nvPr/>
        </p:nvSpPr>
        <p:spPr>
          <a:xfrm>
            <a:off x="2577281" y="4849694"/>
            <a:ext cx="1770589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txt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00200-DF3D-573D-CDBE-44977A12F19B}"/>
              </a:ext>
            </a:extLst>
          </p:cNvPr>
          <p:cNvSpPr txBox="1"/>
          <p:nvPr/>
        </p:nvSpPr>
        <p:spPr>
          <a:xfrm>
            <a:off x="7791086" y="4849694"/>
            <a:ext cx="1770589" cy="3427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 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후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txt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EE7D95-0196-1282-F114-6089393E884F}"/>
              </a:ext>
            </a:extLst>
          </p:cNvPr>
          <p:cNvSpPr/>
          <p:nvPr/>
        </p:nvSpPr>
        <p:spPr>
          <a:xfrm>
            <a:off x="1562951" y="2545976"/>
            <a:ext cx="4169267" cy="2725271"/>
          </a:xfrm>
          <a:prstGeom prst="roundRect">
            <a:avLst>
              <a:gd name="adj" fmla="val 6799"/>
            </a:avLst>
          </a:prstGeom>
          <a:noFill/>
          <a:ln w="28575">
            <a:solidFill>
              <a:srgbClr val="35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42EA05-863D-4A5E-1AD8-DC04774DA9F2}"/>
              </a:ext>
            </a:extLst>
          </p:cNvPr>
          <p:cNvSpPr/>
          <p:nvPr/>
        </p:nvSpPr>
        <p:spPr>
          <a:xfrm>
            <a:off x="6591746" y="2545976"/>
            <a:ext cx="4169267" cy="2725271"/>
          </a:xfrm>
          <a:prstGeom prst="roundRect">
            <a:avLst>
              <a:gd name="adj" fmla="val 6799"/>
            </a:avLst>
          </a:prstGeom>
          <a:noFill/>
          <a:ln w="28575">
            <a:solidFill>
              <a:srgbClr val="35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92A02B2-597E-4AFC-5331-E936EC86A259}"/>
              </a:ext>
            </a:extLst>
          </p:cNvPr>
          <p:cNvSpPr/>
          <p:nvPr/>
        </p:nvSpPr>
        <p:spPr>
          <a:xfrm>
            <a:off x="5853954" y="3658576"/>
            <a:ext cx="641690" cy="500070"/>
          </a:xfrm>
          <a:prstGeom prst="rightArrow">
            <a:avLst/>
          </a:prstGeom>
          <a:ln>
            <a:solidFill>
              <a:srgbClr val="35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hlinkClick r:id="rId6" action="ppaction://hlinkfile"/>
            <a:extLst>
              <a:ext uri="{FF2B5EF4-FFF2-40B4-BE49-F238E27FC236}">
                <a16:creationId xmlns:a16="http://schemas.microsoft.com/office/drawing/2014/main" id="{4346A4CF-E28A-BD4B-A267-433E566CDB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9" y="1802012"/>
            <a:ext cx="372596" cy="3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4826F-0EEB-E3AD-03F4-C7FDA1C129A9}"/>
              </a:ext>
            </a:extLst>
          </p:cNvPr>
          <p:cNvSpPr txBox="1"/>
          <p:nvPr/>
        </p:nvSpPr>
        <p:spPr>
          <a:xfrm>
            <a:off x="3462576" y="5850553"/>
            <a:ext cx="5051697" cy="707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데이터의 음절 크기는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음절 이상으로 설정하였고 빈도수로 정렬하여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xlsx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파일로 저장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작업을 마무리 함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21467-5DCF-E7A6-957F-3F4898332B14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F5234-0A8E-9474-327B-F75687C86A5B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D9006-0421-2E4A-9D3A-EE95C30691B5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5F98-DD4D-BFB7-F1AD-1EC4E0517499}"/>
              </a:ext>
            </a:extLst>
          </p:cNvPr>
          <p:cNvSpPr txBox="1"/>
          <p:nvPr/>
        </p:nvSpPr>
        <p:spPr>
          <a:xfrm>
            <a:off x="1562951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(4/5)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667D12-FE86-886C-DDB2-DDCCFAB32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535" y="1242651"/>
            <a:ext cx="5166931" cy="4462349"/>
          </a:xfrm>
          <a:prstGeom prst="rect">
            <a:avLst/>
          </a:prstGeom>
        </p:spPr>
      </p:pic>
      <p:pic>
        <p:nvPicPr>
          <p:cNvPr id="6" name="그림 5">
            <a:hlinkClick r:id="rId5" action="ppaction://hlinkfile"/>
            <a:extLst>
              <a:ext uri="{FF2B5EF4-FFF2-40B4-BE49-F238E27FC236}">
                <a16:creationId xmlns:a16="http://schemas.microsoft.com/office/drawing/2014/main" id="{3AEDBE63-BB15-1E32-D396-646F26864A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9" y="1771639"/>
            <a:ext cx="413070" cy="4130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3A235-B6AF-B77F-E1EF-B9EF23A4E067}"/>
              </a:ext>
            </a:extLst>
          </p:cNvPr>
          <p:cNvSpPr/>
          <p:nvPr/>
        </p:nvSpPr>
        <p:spPr>
          <a:xfrm>
            <a:off x="1409700" y="1731672"/>
            <a:ext cx="161698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100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398775" y="700913"/>
            <a:ext cx="5424547" cy="2830355"/>
          </a:xfrm>
          <a:prstGeom prst="roundRect">
            <a:avLst>
              <a:gd name="adj" fmla="val 10295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521" y="80750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ABOUT ME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806794-F323-3E79-5B3D-2138EA411C97}"/>
              </a:ext>
            </a:extLst>
          </p:cNvPr>
          <p:cNvSpPr/>
          <p:nvPr/>
        </p:nvSpPr>
        <p:spPr>
          <a:xfrm>
            <a:off x="6368678" y="700913"/>
            <a:ext cx="5424547" cy="2830355"/>
          </a:xfrm>
          <a:prstGeom prst="roundRect">
            <a:avLst>
              <a:gd name="adj" fmla="val 10295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0118B6-0BC7-84C5-34C2-760F09A142B4}"/>
              </a:ext>
            </a:extLst>
          </p:cNvPr>
          <p:cNvSpPr/>
          <p:nvPr/>
        </p:nvSpPr>
        <p:spPr>
          <a:xfrm>
            <a:off x="398775" y="3802332"/>
            <a:ext cx="5424547" cy="2830355"/>
          </a:xfrm>
          <a:prstGeom prst="roundRect">
            <a:avLst>
              <a:gd name="adj" fmla="val 10295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A786D2-C23D-AE14-82F7-8FB58937CC62}"/>
              </a:ext>
            </a:extLst>
          </p:cNvPr>
          <p:cNvSpPr/>
          <p:nvPr/>
        </p:nvSpPr>
        <p:spPr>
          <a:xfrm>
            <a:off x="6368678" y="3802332"/>
            <a:ext cx="5424547" cy="2830355"/>
          </a:xfrm>
          <a:prstGeom prst="roundRect">
            <a:avLst>
              <a:gd name="adj" fmla="val 10295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B57EC-CE73-BC2E-3417-CBB29C3DFAB6}"/>
              </a:ext>
            </a:extLst>
          </p:cNvPr>
          <p:cNvSpPr txBox="1"/>
          <p:nvPr/>
        </p:nvSpPr>
        <p:spPr>
          <a:xfrm>
            <a:off x="8351425" y="80750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CHANNEL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428726-5BBC-A0B3-746D-33C5A71BD8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69" y="1756841"/>
            <a:ext cx="393022" cy="393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C0BAD5-AF7E-27FB-D739-A9846913A431}"/>
              </a:ext>
            </a:extLst>
          </p:cNvPr>
          <p:cNvSpPr txBox="1"/>
          <p:nvPr/>
        </p:nvSpPr>
        <p:spPr>
          <a:xfrm>
            <a:off x="7267292" y="1495792"/>
            <a:ext cx="4169731" cy="12405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https://github.com/NKY0831/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https://blog.naver.com/nky0831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Picture 2" descr="네이버 검색기록 보기와 삭제 방법 : 네이버 블로그">
            <a:extLst>
              <a:ext uri="{FF2B5EF4-FFF2-40B4-BE49-F238E27FC236}">
                <a16:creationId xmlns:a16="http://schemas.microsoft.com/office/drawing/2014/main" id="{765A7EDA-3FC2-1050-E40B-0B9AEF5C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69" y="2361046"/>
            <a:ext cx="39302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9A9BAE-E184-96CC-45D8-46DC6C7F583F}"/>
              </a:ext>
            </a:extLst>
          </p:cNvPr>
          <p:cNvSpPr txBox="1"/>
          <p:nvPr/>
        </p:nvSpPr>
        <p:spPr>
          <a:xfrm>
            <a:off x="2381521" y="3937202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EDUCATION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BFE05A-62BE-238E-41B0-A0AACD67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8" y="4700837"/>
            <a:ext cx="525767" cy="5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B3AACB-9395-543B-B5FA-C77B3B074160}"/>
              </a:ext>
            </a:extLst>
          </p:cNvPr>
          <p:cNvSpPr txBox="1"/>
          <p:nvPr/>
        </p:nvSpPr>
        <p:spPr>
          <a:xfrm>
            <a:off x="1425293" y="4650714"/>
            <a:ext cx="4020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2022.08.30~2023.02.10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 기반 빅데이터 시각화 개발자 과정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30" name="Picture 6" descr="이젠아카데미컴퓨터학원 성남">
            <a:extLst>
              <a:ext uri="{FF2B5EF4-FFF2-40B4-BE49-F238E27FC236}">
                <a16:creationId xmlns:a16="http://schemas.microsoft.com/office/drawing/2014/main" id="{37848AF7-AAEF-ADCF-1E8F-65AC3376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63" y="5523760"/>
            <a:ext cx="548209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BCAE27-53EF-C3BB-6B87-3DBC0C4281D3}"/>
              </a:ext>
            </a:extLst>
          </p:cNvPr>
          <p:cNvSpPr txBox="1"/>
          <p:nvPr/>
        </p:nvSpPr>
        <p:spPr>
          <a:xfrm>
            <a:off x="1425293" y="5490087"/>
            <a:ext cx="40204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2018.07.11~2018.12.04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카티아를</a:t>
            </a:r>
            <a:r>
              <a:rPr lang="ko-KR" altLang="en-US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활용한 자동차 기계 설계 과정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6B39A-8384-1422-A6A0-BCCCD7708C47}"/>
              </a:ext>
            </a:extLst>
          </p:cNvPr>
          <p:cNvSpPr txBox="1"/>
          <p:nvPr/>
        </p:nvSpPr>
        <p:spPr>
          <a:xfrm>
            <a:off x="8554204" y="3937202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WORK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D93A6-9B69-6DAC-5E75-449474EE80B4}"/>
              </a:ext>
            </a:extLst>
          </p:cNvPr>
          <p:cNvSpPr txBox="1"/>
          <p:nvPr/>
        </p:nvSpPr>
        <p:spPr>
          <a:xfrm>
            <a:off x="7961894" y="4653577"/>
            <a:ext cx="34311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2019.01.02~2022.05.31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차량 금형 성형해석 연구원</a:t>
            </a:r>
          </a:p>
        </p:txBody>
      </p:sp>
      <p:pic>
        <p:nvPicPr>
          <p:cNvPr id="1032" name="Picture 8" descr="큐엔씨테크 2023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B329CEB1-3779-430C-30B6-B73430C8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73" y="4723333"/>
            <a:ext cx="1084309" cy="5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87139-E92A-5911-FFCB-328F8500A688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자기소개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0E538-FC41-5812-E367-D4B88E5EF998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프로젝트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0D527-512D-E42F-0339-CF4F8A7B9BAB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EC843E-E630-BBEB-874A-594131C2E642}"/>
              </a:ext>
            </a:extLst>
          </p:cNvPr>
          <p:cNvGrpSpPr/>
          <p:nvPr/>
        </p:nvGrpSpPr>
        <p:grpSpPr>
          <a:xfrm>
            <a:off x="798534" y="1317568"/>
            <a:ext cx="3575299" cy="2009341"/>
            <a:chOff x="1234925" y="1317568"/>
            <a:chExt cx="3575299" cy="2009341"/>
          </a:xfrm>
        </p:grpSpPr>
        <p:sp>
          <p:nvSpPr>
            <p:cNvPr id="4" name="TextBox 3"/>
            <p:cNvSpPr txBox="1"/>
            <p:nvPr/>
          </p:nvSpPr>
          <p:spPr>
            <a:xfrm>
              <a:off x="1842745" y="1317568"/>
              <a:ext cx="2967479" cy="1894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나기영</a:t>
              </a:r>
              <a:endParaRPr lang="en-US" altLang="ko-KR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단국대학교 산업공학과 전공</a:t>
              </a:r>
              <a:endParaRPr lang="en-US" altLang="ko-KR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nky0831@naver.com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0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10-7456-4701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B8F0DBF-2FEE-1868-CA6E-7286D111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310" y="1796859"/>
              <a:ext cx="575423" cy="575423"/>
            </a:xfrm>
            <a:prstGeom prst="rect">
              <a:avLst/>
            </a:prstGeom>
          </p:spPr>
        </p:pic>
        <p:pic>
          <p:nvPicPr>
            <p:cNvPr id="1034" name="Picture 10" descr="Face Icon 1248148">
              <a:extLst>
                <a:ext uri="{FF2B5EF4-FFF2-40B4-BE49-F238E27FC236}">
                  <a16:creationId xmlns:a16="http://schemas.microsoft.com/office/drawing/2014/main" id="{10CAECFC-C44C-EECB-32B5-1D0F0A869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3" y="1364703"/>
              <a:ext cx="537885" cy="537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all Icon 146698">
              <a:extLst>
                <a:ext uri="{FF2B5EF4-FFF2-40B4-BE49-F238E27FC236}">
                  <a16:creationId xmlns:a16="http://schemas.microsoft.com/office/drawing/2014/main" id="{D37EBE11-6F39-F452-C712-31AE033D7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925" y="2693944"/>
              <a:ext cx="632965" cy="63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Email Icon 5469451">
              <a:extLst>
                <a:ext uri="{FF2B5EF4-FFF2-40B4-BE49-F238E27FC236}">
                  <a16:creationId xmlns:a16="http://schemas.microsoft.com/office/drawing/2014/main" id="{0CEF68A8-6508-80B0-BF28-5A602A3F9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97" y="2262427"/>
              <a:ext cx="575423" cy="575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05CF0C5-B89D-5A8C-5951-42B4C4B452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76" y="1504350"/>
            <a:ext cx="952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8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83" y="907075"/>
            <a:ext cx="578848" cy="44860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48CBD4-B8EF-6179-0548-15D84625402D}"/>
              </a:ext>
            </a:extLst>
          </p:cNvPr>
          <p:cNvSpPr/>
          <p:nvPr/>
        </p:nvSpPr>
        <p:spPr>
          <a:xfrm>
            <a:off x="1211148" y="1510370"/>
            <a:ext cx="161698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71A3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시각화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3571A3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8C0B0-40AE-D73A-90DC-222ACC6964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8" t="19066" r="13567" b="18121"/>
          <a:stretch/>
        </p:blipFill>
        <p:spPr>
          <a:xfrm>
            <a:off x="853889" y="1964741"/>
            <a:ext cx="4211039" cy="368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4826F-0EEB-E3AD-03F4-C7FDA1C129A9}"/>
              </a:ext>
            </a:extLst>
          </p:cNvPr>
          <p:cNvSpPr txBox="1"/>
          <p:nvPr/>
        </p:nvSpPr>
        <p:spPr>
          <a:xfrm>
            <a:off x="1069764" y="5740867"/>
            <a:ext cx="3779287" cy="5757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워드클라우드의</a:t>
            </a:r>
            <a:r>
              <a:rPr lang="ko-KR" altLang="en-US" sz="11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데이터는 </a:t>
            </a:r>
            <a:r>
              <a:rPr lang="en-US" altLang="ko-KR" sz="11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881</a:t>
            </a:r>
            <a:r>
              <a:rPr lang="ko-KR" altLang="en-US" sz="11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개를 사용하여 </a:t>
            </a:r>
            <a:endParaRPr lang="en-US" altLang="ko-KR" sz="11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빈도수가 높은 단어들이 중앙으로 정렬되게끔 생성 함</a:t>
            </a:r>
            <a:r>
              <a:rPr lang="en-US" altLang="ko-KR" sz="11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A28FA-2948-27F9-3FDB-40EEE0B36649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96F51-1087-0473-3A81-EC1BC97F84A3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8065C-E934-BB94-32F6-C9B1CBE018B9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00B0F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548B0-8507-A826-53E3-B3CC2D40B2D9}"/>
              </a:ext>
            </a:extLst>
          </p:cNvPr>
          <p:cNvSpPr txBox="1"/>
          <p:nvPr/>
        </p:nvSpPr>
        <p:spPr>
          <a:xfrm>
            <a:off x="1562951" y="987708"/>
            <a:ext cx="1544012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프로그래밍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(5/5)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E7AA67-6EBA-2B78-7100-9BEFB405F1DD}"/>
              </a:ext>
            </a:extLst>
          </p:cNvPr>
          <p:cNvGrpSpPr/>
          <p:nvPr/>
        </p:nvGrpSpPr>
        <p:grpSpPr>
          <a:xfrm>
            <a:off x="4849051" y="2146169"/>
            <a:ext cx="6867646" cy="3674720"/>
            <a:chOff x="5471660" y="2214769"/>
            <a:chExt cx="6333581" cy="338895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85A304-1163-9B33-54BA-BB72B488B68C}"/>
                </a:ext>
              </a:extLst>
            </p:cNvPr>
            <p:cNvGrpSpPr/>
            <p:nvPr/>
          </p:nvGrpSpPr>
          <p:grpSpPr>
            <a:xfrm>
              <a:off x="5471660" y="2561814"/>
              <a:ext cx="6321565" cy="3041909"/>
              <a:chOff x="5471660" y="2201943"/>
              <a:chExt cx="6321565" cy="3041909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6F20CDB-59DB-97B5-B3AC-63F0B5DE051B}"/>
                  </a:ext>
                </a:extLst>
              </p:cNvPr>
              <p:cNvGrpSpPr/>
              <p:nvPr/>
            </p:nvGrpSpPr>
            <p:grpSpPr>
              <a:xfrm>
                <a:off x="5471660" y="2201943"/>
                <a:ext cx="6321565" cy="3041909"/>
                <a:chOff x="5821080" y="1546064"/>
                <a:chExt cx="6321565" cy="3041909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11C731D9-4D3C-0BFB-EAD2-C4CA82DBC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859"/>
                <a:stretch/>
              </p:blipFill>
              <p:spPr>
                <a:xfrm>
                  <a:off x="5827176" y="1546064"/>
                  <a:ext cx="6315469" cy="2453716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2460AC83-86BC-26CF-BDC9-0FD616791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1080" y="4021044"/>
                  <a:ext cx="6321565" cy="566929"/>
                </a:xfrm>
                <a:prstGeom prst="rect">
                  <a:avLst/>
                </a:prstGeom>
              </p:spPr>
            </p:pic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D02900B-E346-4207-6D29-4A7E94C81D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26750"/>
              <a:stretch/>
            </p:blipFill>
            <p:spPr>
              <a:xfrm>
                <a:off x="5681699" y="3171431"/>
                <a:ext cx="200941" cy="338329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73EAC3-E03B-8E3B-9F40-59D1F9EE8498}"/>
                </a:ext>
              </a:extLst>
            </p:cNvPr>
            <p:cNvSpPr txBox="1"/>
            <p:nvPr/>
          </p:nvSpPr>
          <p:spPr>
            <a:xfrm>
              <a:off x="6271986" y="2214769"/>
              <a:ext cx="5533255" cy="2967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총 단어의 데이터 개수는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881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개이며 그중 상위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20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개의 데이터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158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개를 사용하 그래프를 생성 함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.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0E6A5CA-3EE0-B44E-35C4-2E22CAE1931F}"/>
              </a:ext>
            </a:extLst>
          </p:cNvPr>
          <p:cNvSpPr txBox="1"/>
          <p:nvPr/>
        </p:nvSpPr>
        <p:spPr>
          <a:xfrm>
            <a:off x="6201664" y="5709402"/>
            <a:ext cx="5030232" cy="704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워드클라우드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및 빈도수 그래프를 통해 옷이 예쁘다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좋다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편하다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얇다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짧다 등 다양한 견해들을 빠르게 확인할 수 있음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3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A28FA-2948-27F9-3FDB-40EEE0B36649}"/>
              </a:ext>
            </a:extLst>
          </p:cNvPr>
          <p:cNvSpPr txBox="1"/>
          <p:nvPr/>
        </p:nvSpPr>
        <p:spPr>
          <a:xfrm>
            <a:off x="4921644" y="95220"/>
            <a:ext cx="2348720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후  기 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 낀 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96F51-1087-0473-3A81-EC1BC97F84A3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8065C-E934-BB94-32F6-C9B1CBE018B9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Python / </a:t>
            </a:r>
            <a:r>
              <a:rPr lang="en-US" altLang="ko-KR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8B6B2-6EBE-8DFD-9005-582BF00325F3}"/>
              </a:ext>
            </a:extLst>
          </p:cNvPr>
          <p:cNvSpPr txBox="1"/>
          <p:nvPr/>
        </p:nvSpPr>
        <p:spPr>
          <a:xfrm>
            <a:off x="1000864" y="4765297"/>
            <a:ext cx="4478961" cy="1636752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no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프로젝트 후기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의류를 구매하기 전 감성 분석된 리뷰를 통해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의류에 대한 견해를 파악 가능하게 되었으며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을 사용한 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크롤링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및 분석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시각화에 관한 실력을 향상시킬 수 있었다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AB2B5-676A-7838-3EA5-124BDF49ED9E}"/>
              </a:ext>
            </a:extLst>
          </p:cNvPr>
          <p:cNvSpPr txBox="1"/>
          <p:nvPr/>
        </p:nvSpPr>
        <p:spPr>
          <a:xfrm>
            <a:off x="1000863" y="3255632"/>
            <a:ext cx="4478961" cy="1154492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no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파이썬 프로젝트 후기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파이썬을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사용하여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전처리시킨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데이터들을 토대로 타이타닉에 대한 다양한 분석을 할 수 있었고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파이썬을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이용한 데이터 분석 및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시각화에 관한 실력을 향상시킬 수 있었다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54F5B-E755-6A20-61E0-6AA8AEF07588}"/>
              </a:ext>
            </a:extLst>
          </p:cNvPr>
          <p:cNvSpPr txBox="1"/>
          <p:nvPr/>
        </p:nvSpPr>
        <p:spPr>
          <a:xfrm>
            <a:off x="1000863" y="1601674"/>
            <a:ext cx="4478961" cy="1318044"/>
          </a:xfrm>
          <a:prstGeom prst="rect">
            <a:avLst/>
          </a:prstGeom>
          <a:noFill/>
        </p:spPr>
        <p:txBody>
          <a:bodyPr wrap="square" lIns="18000" tIns="18000" rIns="18000" bIns="18000" rtlCol="0" anchor="ctr">
            <a:no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자바 프로젝트 후기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자바를 사용하여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MVC2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패턴의 게시판을 제작해 봄으로써 패턴에 대한 전반적인 이해와 자바 스프링 웹구현에 관한 실력을 향상시킬 수 있었다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BB482C-0A3F-E16A-346D-3F3F4287808B}"/>
              </a:ext>
            </a:extLst>
          </p:cNvPr>
          <p:cNvCxnSpPr/>
          <p:nvPr/>
        </p:nvCxnSpPr>
        <p:spPr>
          <a:xfrm>
            <a:off x="6096000" y="1456132"/>
            <a:ext cx="0" cy="45484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638A47-57AD-C0C3-5DFC-AED5E13EB53F}"/>
              </a:ext>
            </a:extLst>
          </p:cNvPr>
          <p:cNvSpPr txBox="1"/>
          <p:nvPr/>
        </p:nvSpPr>
        <p:spPr>
          <a:xfrm>
            <a:off x="6602971" y="1666916"/>
            <a:ext cx="4701390" cy="3403220"/>
          </a:xfrm>
          <a:prstGeom prst="rect">
            <a:avLst/>
          </a:prstGeom>
          <a:noFill/>
        </p:spPr>
        <p:txBody>
          <a:bodyPr wrap="square" lIns="18000" tIns="18000" rIns="18000" bIns="18000" rtlCol="0" anchor="t">
            <a:no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프로젝트를 마치며 </a:t>
            </a:r>
            <a:r>
              <a:rPr lang="ko-KR" altLang="en-US" sz="16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느낀점</a:t>
            </a: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 세 개의 프로젝트를 진행하면서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느낀점은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예상기간과 실제 수행기간에 있어서 차이가 많이 난다는 것을 느꼈고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이를 보완하기 위해서는 나의 프로그래밍 실력이 뒷받침이 되어야 한다는 것을 느꼈다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또한 팀 프로젝트에서는 제일 중요한 것이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팀원과의 소통이라는 것을 알게 되었다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그러므로 나는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소통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하며 매일 한단계 이상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성장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 개발자가 되어야 한다는 것을 나의 목표로 삼을 수 있는 계기가 된 프로젝트들이었다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36D22-2ED7-4819-CB9C-822BE67B20F0}"/>
              </a:ext>
            </a:extLst>
          </p:cNvPr>
          <p:cNvSpPr txBox="1"/>
          <p:nvPr/>
        </p:nvSpPr>
        <p:spPr>
          <a:xfrm>
            <a:off x="1562950" y="987708"/>
            <a:ext cx="2701139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프로젝트 후기 및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느낀점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58BB34-5037-5BD1-C9CB-EAF483A512E9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eview Icon 1965250">
            <a:extLst>
              <a:ext uri="{FF2B5EF4-FFF2-40B4-BE49-F238E27FC236}">
                <a16:creationId xmlns:a16="http://schemas.microsoft.com/office/drawing/2014/main" id="{11067773-1036-939A-8525-29C5C624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56" y="653664"/>
            <a:ext cx="942952" cy="94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A41C8C-F218-8D5B-C155-FD6489992936}"/>
              </a:ext>
            </a:extLst>
          </p:cNvPr>
          <p:cNvSpPr/>
          <p:nvPr/>
        </p:nvSpPr>
        <p:spPr>
          <a:xfrm>
            <a:off x="747614" y="1510629"/>
            <a:ext cx="4841416" cy="1561879"/>
          </a:xfrm>
          <a:prstGeom prst="roundRect">
            <a:avLst>
              <a:gd name="adj" fmla="val 7706"/>
            </a:avLst>
          </a:prstGeom>
          <a:noFill/>
          <a:ln w="28575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83EE17-DD40-B446-8200-BC63171D35DD}"/>
              </a:ext>
            </a:extLst>
          </p:cNvPr>
          <p:cNvSpPr/>
          <p:nvPr/>
        </p:nvSpPr>
        <p:spPr>
          <a:xfrm>
            <a:off x="747614" y="3163553"/>
            <a:ext cx="4841416" cy="1561879"/>
          </a:xfrm>
          <a:prstGeom prst="roundRect">
            <a:avLst>
              <a:gd name="adj" fmla="val 7706"/>
            </a:avLst>
          </a:prstGeom>
          <a:noFill/>
          <a:ln w="28575">
            <a:solidFill>
              <a:srgbClr val="FED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BD8841B-F079-AF46-507D-43936CCF52C6}"/>
              </a:ext>
            </a:extLst>
          </p:cNvPr>
          <p:cNvSpPr/>
          <p:nvPr/>
        </p:nvSpPr>
        <p:spPr>
          <a:xfrm>
            <a:off x="747614" y="4859352"/>
            <a:ext cx="4841416" cy="1561879"/>
          </a:xfrm>
          <a:prstGeom prst="roundRect">
            <a:avLst>
              <a:gd name="adj" fmla="val 7706"/>
            </a:avLst>
          </a:prstGeom>
          <a:noFill/>
          <a:ln w="28575">
            <a:solidFill>
              <a:srgbClr val="56C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5330648-E906-00C0-C2F6-303B57DB0007}"/>
              </a:ext>
            </a:extLst>
          </p:cNvPr>
          <p:cNvSpPr/>
          <p:nvPr/>
        </p:nvSpPr>
        <p:spPr>
          <a:xfrm>
            <a:off x="6462944" y="1510629"/>
            <a:ext cx="4981437" cy="3715795"/>
          </a:xfrm>
          <a:prstGeom prst="roundRect">
            <a:avLst>
              <a:gd name="adj" fmla="val 371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08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0ED59-844A-59E6-55CA-B67FEEAC4ECC}"/>
              </a:ext>
            </a:extLst>
          </p:cNvPr>
          <p:cNvSpPr txBox="1"/>
          <p:nvPr/>
        </p:nvSpPr>
        <p:spPr>
          <a:xfrm>
            <a:off x="4839476" y="4445311"/>
            <a:ext cx="2172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2A979B-6F6C-B882-D352-A1CCC4D29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69" y="2474765"/>
            <a:ext cx="1787362" cy="1394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C77825-C47D-DDAC-BD15-EC405BBF7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3609" y="645885"/>
            <a:ext cx="1702671" cy="3223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E3D3-44A4-62D8-4ABA-44BCCCD0B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68" y="2572736"/>
            <a:ext cx="1455690" cy="1128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66E25-908D-922F-6CB7-F54B73723727}"/>
              </a:ext>
            </a:extLst>
          </p:cNvPr>
          <p:cNvSpPr txBox="1"/>
          <p:nvPr/>
        </p:nvSpPr>
        <p:spPr>
          <a:xfrm>
            <a:off x="4154058" y="5355543"/>
            <a:ext cx="354322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0" i="0" dirty="0">
                <a:solidFill>
                  <a:schemeClr val="bg1"/>
                </a:solidFill>
                <a:effectLst/>
                <a:latin typeface="se-nanumgothic"/>
              </a:rPr>
              <a:t>☎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010-7456-4701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나기영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nky0831@naver.com</a:t>
            </a:r>
            <a:endParaRPr kumimoji="0" lang="ko-KR" altLang="en-US" sz="2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6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자기소개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398775" y="1048109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578" y="1015913"/>
            <a:ext cx="1124026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Back-end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F7E63-9402-0EB9-A50D-E58CFF160089}"/>
              </a:ext>
            </a:extLst>
          </p:cNvPr>
          <p:cNvSpPr txBox="1"/>
          <p:nvPr/>
        </p:nvSpPr>
        <p:spPr>
          <a:xfrm>
            <a:off x="331475" y="678776"/>
            <a:ext cx="1037463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보유 스킬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F20922-04CC-51BC-8EAC-4F4DACF39260}"/>
              </a:ext>
            </a:extLst>
          </p:cNvPr>
          <p:cNvSpPr/>
          <p:nvPr/>
        </p:nvSpPr>
        <p:spPr>
          <a:xfrm>
            <a:off x="398775" y="244215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67E28E-0C7C-EBFB-AE59-2B431A478AB1}"/>
              </a:ext>
            </a:extLst>
          </p:cNvPr>
          <p:cNvSpPr/>
          <p:nvPr/>
        </p:nvSpPr>
        <p:spPr>
          <a:xfrm>
            <a:off x="398775" y="383620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B2CE09-B9E5-1A38-818B-6EEFB608D36A}"/>
              </a:ext>
            </a:extLst>
          </p:cNvPr>
          <p:cNvSpPr/>
          <p:nvPr/>
        </p:nvSpPr>
        <p:spPr>
          <a:xfrm>
            <a:off x="398775" y="523025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18F326-D57F-DC3A-40F9-88D594376BA7}"/>
              </a:ext>
            </a:extLst>
          </p:cNvPr>
          <p:cNvSpPr/>
          <p:nvPr/>
        </p:nvSpPr>
        <p:spPr>
          <a:xfrm>
            <a:off x="6368678" y="1048109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4821F8-7501-3DA7-767C-8F2EB07653D5}"/>
              </a:ext>
            </a:extLst>
          </p:cNvPr>
          <p:cNvSpPr/>
          <p:nvPr/>
        </p:nvSpPr>
        <p:spPr>
          <a:xfrm>
            <a:off x="6368678" y="244215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A1DCE4A-3EC3-9097-1810-637CA40D4ACA}"/>
              </a:ext>
            </a:extLst>
          </p:cNvPr>
          <p:cNvSpPr/>
          <p:nvPr/>
        </p:nvSpPr>
        <p:spPr>
          <a:xfrm>
            <a:off x="6368678" y="383620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84B2B7C-12F2-59FE-EF94-2C7DF47A569F}"/>
              </a:ext>
            </a:extLst>
          </p:cNvPr>
          <p:cNvSpPr/>
          <p:nvPr/>
        </p:nvSpPr>
        <p:spPr>
          <a:xfrm>
            <a:off x="6368678" y="5230258"/>
            <a:ext cx="5424547" cy="1270886"/>
          </a:xfrm>
          <a:prstGeom prst="roundRect">
            <a:avLst>
              <a:gd name="adj" fmla="val 5299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4D95E-B4BE-6A63-237B-27B59FC00283}"/>
              </a:ext>
            </a:extLst>
          </p:cNvPr>
          <p:cNvSpPr txBox="1"/>
          <p:nvPr/>
        </p:nvSpPr>
        <p:spPr>
          <a:xfrm>
            <a:off x="6490160" y="1015913"/>
            <a:ext cx="1188723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Front-end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2CCBD-2513-E9F7-FB64-C3B29354369D}"/>
              </a:ext>
            </a:extLst>
          </p:cNvPr>
          <p:cNvSpPr txBox="1"/>
          <p:nvPr/>
        </p:nvSpPr>
        <p:spPr>
          <a:xfrm>
            <a:off x="6490160" y="2514775"/>
            <a:ext cx="772969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DBMS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6D20D-8D8C-0D75-90EC-0569BF237F11}"/>
              </a:ext>
            </a:extLst>
          </p:cNvPr>
          <p:cNvSpPr txBox="1"/>
          <p:nvPr/>
        </p:nvSpPr>
        <p:spPr>
          <a:xfrm>
            <a:off x="447578" y="2514775"/>
            <a:ext cx="843501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C75B75-7388-8FB8-5AC5-91575495A64E}"/>
              </a:ext>
            </a:extLst>
          </p:cNvPr>
          <p:cNvSpPr txBox="1"/>
          <p:nvPr/>
        </p:nvSpPr>
        <p:spPr>
          <a:xfrm>
            <a:off x="447578" y="5291481"/>
            <a:ext cx="513282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IDE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59F00F-EF1A-91F0-3C4E-F04FF91C139C}"/>
              </a:ext>
            </a:extLst>
          </p:cNvPr>
          <p:cNvSpPr txBox="1"/>
          <p:nvPr/>
        </p:nvSpPr>
        <p:spPr>
          <a:xfrm>
            <a:off x="6490160" y="5291481"/>
            <a:ext cx="3813993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Collaboration &amp; Design &amp; Document 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E5FD75-C67A-AA4F-D1A8-8C8B42CB284A}"/>
              </a:ext>
            </a:extLst>
          </p:cNvPr>
          <p:cNvSpPr txBox="1"/>
          <p:nvPr/>
        </p:nvSpPr>
        <p:spPr>
          <a:xfrm>
            <a:off x="677769" y="1546165"/>
            <a:ext cx="3025252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Java, JSP, Servlet,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, R, C++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33FF78-5CF9-3FD2-C6BB-14AB51DC71DF}"/>
              </a:ext>
            </a:extLst>
          </p:cNvPr>
          <p:cNvSpPr txBox="1"/>
          <p:nvPr/>
        </p:nvSpPr>
        <p:spPr>
          <a:xfrm>
            <a:off x="6783477" y="1423952"/>
            <a:ext cx="376507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JavaScript(ajax,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json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template literal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HTML5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CSS3, j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uery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335CA-9738-2A1B-09CB-C9EAD8F72B1A}"/>
              </a:ext>
            </a:extLst>
          </p:cNvPr>
          <p:cNvSpPr txBox="1"/>
          <p:nvPr/>
        </p:nvSpPr>
        <p:spPr>
          <a:xfrm>
            <a:off x="677769" y="2945527"/>
            <a:ext cx="1885003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Apache Tomcat v9.0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9E5-E032-8659-8FCA-ADF007234623}"/>
              </a:ext>
            </a:extLst>
          </p:cNvPr>
          <p:cNvSpPr txBox="1"/>
          <p:nvPr/>
        </p:nvSpPr>
        <p:spPr>
          <a:xfrm>
            <a:off x="6783477" y="2912519"/>
            <a:ext cx="3126369" cy="38440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racle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11g express edition , MySQL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C7F5295-262F-C988-7B46-8A7668A3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57" y="5846734"/>
            <a:ext cx="413070" cy="4130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438D73D-3082-0AB2-9D75-CB196E5F91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07" y="5845628"/>
            <a:ext cx="365749" cy="37069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D9AF1AA-A5D9-7D6F-221D-4B2FD0BAAF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5" y="5834463"/>
            <a:ext cx="393022" cy="393022"/>
          </a:xfrm>
          <a:prstGeom prst="rect">
            <a:avLst/>
          </a:prstGeom>
        </p:spPr>
      </p:pic>
      <p:pic>
        <p:nvPicPr>
          <p:cNvPr id="48" name="Picture 2" descr="네이버 검색기록 보기와 삭제 방법 : 네이버 블로그">
            <a:extLst>
              <a:ext uri="{FF2B5EF4-FFF2-40B4-BE49-F238E27FC236}">
                <a16:creationId xmlns:a16="http://schemas.microsoft.com/office/drawing/2014/main" id="{5C314F6D-D0CE-97A7-E9AB-EDE6509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8" y="5843890"/>
            <a:ext cx="393022" cy="3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@ojdkbuild">
            <a:extLst>
              <a:ext uri="{FF2B5EF4-FFF2-40B4-BE49-F238E27FC236}">
                <a16:creationId xmlns:a16="http://schemas.microsoft.com/office/drawing/2014/main" id="{2ADF7D4D-4D8D-4B56-4CF2-0ABA4F3C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10" y="5816546"/>
            <a:ext cx="440677" cy="4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4F612FF-F82E-AFAB-E303-FFA70B7B89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63" y="5865068"/>
            <a:ext cx="367767" cy="41720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D6EBE78-F085-6543-A0DE-B50C48A4F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5674951"/>
            <a:ext cx="756635" cy="75663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E15605A-9536-FEFA-6982-CB6E8B06FE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5769" y="5846683"/>
            <a:ext cx="920376" cy="45396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A446C3B-59EA-D554-D36D-6121AB884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7743" y="5827072"/>
            <a:ext cx="519545" cy="456570"/>
          </a:xfrm>
          <a:prstGeom prst="rect">
            <a:avLst/>
          </a:prstGeom>
        </p:spPr>
      </p:pic>
      <p:pic>
        <p:nvPicPr>
          <p:cNvPr id="60" name="Picture 4" descr="post-thumbnail">
            <a:extLst>
              <a:ext uri="{FF2B5EF4-FFF2-40B4-BE49-F238E27FC236}">
                <a16:creationId xmlns:a16="http://schemas.microsoft.com/office/drawing/2014/main" id="{9CE65467-3DF1-264A-718A-59CB58C37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10212" r="15079" b="21969"/>
          <a:stretch/>
        </p:blipFill>
        <p:spPr bwMode="auto">
          <a:xfrm>
            <a:off x="3435992" y="5770163"/>
            <a:ext cx="574738" cy="5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38A2B-B970-282E-620D-0AF122B6DC87}"/>
              </a:ext>
            </a:extLst>
          </p:cNvPr>
          <p:cNvSpPr txBox="1"/>
          <p:nvPr/>
        </p:nvSpPr>
        <p:spPr>
          <a:xfrm>
            <a:off x="447578" y="3940318"/>
            <a:ext cx="13680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B10A5-9A94-5520-FFCA-2DA16C40ED01}"/>
              </a:ext>
            </a:extLst>
          </p:cNvPr>
          <p:cNvSpPr txBox="1"/>
          <p:nvPr/>
        </p:nvSpPr>
        <p:spPr>
          <a:xfrm>
            <a:off x="677769" y="4470570"/>
            <a:ext cx="4097981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Spring Framework, Bootstrap, Apache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adoop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9953F-1A59-7F68-AE56-D649BFF55BD4}"/>
              </a:ext>
            </a:extLst>
          </p:cNvPr>
          <p:cNvSpPr txBox="1"/>
          <p:nvPr/>
        </p:nvSpPr>
        <p:spPr>
          <a:xfrm>
            <a:off x="6522508" y="3940318"/>
            <a:ext cx="646331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2416C-D78D-9AF9-323C-41AB011D7E8F}"/>
              </a:ext>
            </a:extLst>
          </p:cNvPr>
          <p:cNvSpPr txBox="1"/>
          <p:nvPr/>
        </p:nvSpPr>
        <p:spPr>
          <a:xfrm>
            <a:off x="6873718" y="4427683"/>
            <a:ext cx="844205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Mybatis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7F30B-DA13-984B-26A4-87ADA7770618}"/>
              </a:ext>
            </a:extLst>
          </p:cNvPr>
          <p:cNvSpPr txBox="1"/>
          <p:nvPr/>
        </p:nvSpPr>
        <p:spPr>
          <a:xfrm>
            <a:off x="9306700" y="3918875"/>
            <a:ext cx="1148584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Build Tool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56255-A412-7FE1-A5E8-5601CA6E8EC2}"/>
              </a:ext>
            </a:extLst>
          </p:cNvPr>
          <p:cNvSpPr txBox="1"/>
          <p:nvPr/>
        </p:nvSpPr>
        <p:spPr>
          <a:xfrm>
            <a:off x="9674267" y="4427683"/>
            <a:ext cx="737702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Maven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FEE83D-6DCA-F346-F585-25E6901195B7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9080952" y="4037635"/>
            <a:ext cx="0" cy="868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apter 17 Basics of R and Rstudio | EPIB607">
            <a:extLst>
              <a:ext uri="{FF2B5EF4-FFF2-40B4-BE49-F238E27FC236}">
                <a16:creationId xmlns:a16="http://schemas.microsoft.com/office/drawing/2014/main" id="{2CC57F96-D6CC-F85E-2EA6-EA95936B7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9" t="3042" r="2227" b="18840"/>
          <a:stretch/>
        </p:blipFill>
        <p:spPr bwMode="auto">
          <a:xfrm>
            <a:off x="4206278" y="5785565"/>
            <a:ext cx="492906" cy="4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24E945-ADC2-CC6F-F2E3-A124F9A0A62A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프로젝트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53E0E8-6C9B-7EA6-55AC-4D0AA10C99F0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BFEF6C-E480-0E30-67F6-60EA56A9879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27337"/>
          <a:stretch/>
        </p:blipFill>
        <p:spPr>
          <a:xfrm>
            <a:off x="2684254" y="2741657"/>
            <a:ext cx="939021" cy="7440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265CD2F-2B75-27A9-2DC3-D56A599B6EE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07" y="4114099"/>
            <a:ext cx="1071380" cy="7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09" y="875069"/>
            <a:ext cx="381048" cy="722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629181" y="1022800"/>
            <a:ext cx="6977491" cy="753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게시판 프로젝트</a:t>
            </a: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MVC2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패턴에 관한 이해와 웹 개발 실력 향상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C8CA20-ECF9-E2A7-73F8-57275B5C1547}"/>
              </a:ext>
            </a:extLst>
          </p:cNvPr>
          <p:cNvSpPr txBox="1"/>
          <p:nvPr/>
        </p:nvSpPr>
        <p:spPr>
          <a:xfrm>
            <a:off x="784079" y="1896063"/>
            <a:ext cx="845103" cy="13538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기간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플랫폼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인원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담당 역할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89071-351C-2D17-7440-700A4404CE65}"/>
              </a:ext>
            </a:extLst>
          </p:cNvPr>
          <p:cNvSpPr txBox="1"/>
          <p:nvPr/>
        </p:nvSpPr>
        <p:spPr>
          <a:xfrm>
            <a:off x="747060" y="4128452"/>
            <a:ext cx="941283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환경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CA3D4-6717-869C-ABBA-2B1485E8AC70}"/>
              </a:ext>
            </a:extLst>
          </p:cNvPr>
          <p:cNvSpPr txBox="1"/>
          <p:nvPr/>
        </p:nvSpPr>
        <p:spPr>
          <a:xfrm>
            <a:off x="908425" y="4516394"/>
            <a:ext cx="954107" cy="16770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언어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서버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프레임워크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IDE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42E4C-513E-F8FC-65DE-CD1025338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55" y="1507128"/>
            <a:ext cx="5842290" cy="38449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D9EC2F5-900C-5F32-CE67-17E380393C47}"/>
              </a:ext>
            </a:extLst>
          </p:cNvPr>
          <p:cNvSpPr txBox="1"/>
          <p:nvPr/>
        </p:nvSpPr>
        <p:spPr>
          <a:xfrm>
            <a:off x="1706056" y="1895378"/>
            <a:ext cx="4589969" cy="13538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2023.01.10~2023.01.20 (11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Web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명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팀장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백엔드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60%),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프론트엔드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30%)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7E019-7EA6-A015-FB5D-C10A4D858EE1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DC0EA-CA1E-5806-48BE-DD8316C9C6A4}"/>
              </a:ext>
            </a:extLst>
          </p:cNvPr>
          <p:cNvSpPr txBox="1"/>
          <p:nvPr/>
        </p:nvSpPr>
        <p:spPr>
          <a:xfrm>
            <a:off x="6382966" y="5886852"/>
            <a:ext cx="3833570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hlinkClick r:id="rId5"/>
              </a:rPr>
              <a:t>https://youtu.be/L3-hn3Qw-6s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5723F-F574-D91F-4C67-F1807FE05708}"/>
              </a:ext>
            </a:extLst>
          </p:cNvPr>
          <p:cNvSpPr txBox="1"/>
          <p:nvPr/>
        </p:nvSpPr>
        <p:spPr>
          <a:xfrm>
            <a:off x="6852955" y="5519090"/>
            <a:ext cx="2893592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게시판 시연 동영상 링크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436A73E-D71B-E35F-2EE9-35202B421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1" b="11010"/>
          <a:stretch/>
        </p:blipFill>
        <p:spPr bwMode="auto">
          <a:xfrm>
            <a:off x="9845414" y="5430808"/>
            <a:ext cx="1457325" cy="10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FAA61-E9B6-3976-6E69-0A7DBB928420}"/>
              </a:ext>
            </a:extLst>
          </p:cNvPr>
          <p:cNvSpPr txBox="1"/>
          <p:nvPr/>
        </p:nvSpPr>
        <p:spPr>
          <a:xfrm>
            <a:off x="1849708" y="4516395"/>
            <a:ext cx="3898888" cy="16770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Java(JDK 1.8), JSP, HTML5/CSS3, JavaScript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Apache Tomcat v9.0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Spring Framework 4.2.1,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Bootstarp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4.6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Eclipse 2022-09-30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Oracle 11g express edition</a:t>
            </a:r>
          </a:p>
        </p:txBody>
      </p:sp>
    </p:spTree>
    <p:extLst>
      <p:ext uri="{BB962C8B-B14F-4D97-AF65-F5344CB8AC3E}">
        <p14:creationId xmlns:p14="http://schemas.microsoft.com/office/powerpoint/2010/main" val="2114161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09" y="875069"/>
            <a:ext cx="381048" cy="722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629181" y="987708"/>
            <a:ext cx="5842289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간트차트를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이용한 일정 관리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1DF5CA-5821-6D6B-6C3F-D6F81194D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29478"/>
              </p:ext>
            </p:extLst>
          </p:nvPr>
        </p:nvGraphicFramePr>
        <p:xfrm>
          <a:off x="868608" y="1658170"/>
          <a:ext cx="10355199" cy="4801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3334333557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685745932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897751586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365">
                  <a:extLst>
                    <a:ext uri="{9D8B030D-6E8A-4147-A177-3AD203B41FA5}">
                      <a16:colId xmlns:a16="http://schemas.microsoft.com/office/drawing/2014/main" val="2086192156"/>
                    </a:ext>
                  </a:extLst>
                </a:gridCol>
              </a:tblGrid>
              <a:tr h="375119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과업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주차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(01.10~01.15)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주차</a:t>
                      </a:r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(01.16~01.20)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12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13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14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15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16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17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18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19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3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solidFill>
                              <a:prstClr val="white">
                                <a:alpha val="15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프론트엔드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15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621379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내 정보보기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99881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관리자 전용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121693"/>
                  </a:ext>
                </a:extLst>
              </a:tr>
              <a:tr h="34473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n>
                            <a:solidFill>
                              <a:prstClr val="white">
                                <a:alpha val="15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백엔드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15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DB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84523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621853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22559"/>
                  </a:ext>
                </a:extLst>
              </a:tr>
              <a:tr h="344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관리자 기능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715281"/>
                  </a:ext>
                </a:extLst>
              </a:tr>
              <a:tr h="35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solidFill>
                              <a:prstClr val="white">
                                <a:alpha val="15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미구현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solidFill>
                            <a:prstClr val="white">
                              <a:alpha val="15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탈퇴회원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데이터 보존</a:t>
                      </a:r>
                      <a:r>
                        <a:rPr lang="en-US" altLang="ko-KR" sz="12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DB)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840758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482062-4B17-1300-3825-AA5B46030921}"/>
              </a:ext>
            </a:extLst>
          </p:cNvPr>
          <p:cNvCxnSpPr>
            <a:cxnSpLocks/>
          </p:cNvCxnSpPr>
          <p:nvPr/>
        </p:nvCxnSpPr>
        <p:spPr>
          <a:xfrm>
            <a:off x="4661735" y="4452820"/>
            <a:ext cx="2909872" cy="0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CD6A6F-9F82-4773-2A27-A52EAFA99837}"/>
              </a:ext>
            </a:extLst>
          </p:cNvPr>
          <p:cNvSpPr txBox="1"/>
          <p:nvPr/>
        </p:nvSpPr>
        <p:spPr>
          <a:xfrm>
            <a:off x="7628655" y="4395027"/>
            <a:ext cx="2113079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목록보기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글 작성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수정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삭제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파일첨부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7872B4-4283-4923-9A6D-C023BE384A49}"/>
              </a:ext>
            </a:extLst>
          </p:cNvPr>
          <p:cNvCxnSpPr>
            <a:cxnSpLocks/>
          </p:cNvCxnSpPr>
          <p:nvPr/>
        </p:nvCxnSpPr>
        <p:spPr>
          <a:xfrm>
            <a:off x="5836024" y="2715832"/>
            <a:ext cx="2325843" cy="0"/>
          </a:xfrm>
          <a:prstGeom prst="straightConnector1">
            <a:avLst/>
          </a:prstGeom>
          <a:ln w="285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9F446EC-523D-2354-3F33-885D2AAA9D58}"/>
              </a:ext>
            </a:extLst>
          </p:cNvPr>
          <p:cNvCxnSpPr>
            <a:cxnSpLocks/>
          </p:cNvCxnSpPr>
          <p:nvPr/>
        </p:nvCxnSpPr>
        <p:spPr>
          <a:xfrm>
            <a:off x="6428158" y="3060972"/>
            <a:ext cx="1141574" cy="0"/>
          </a:xfrm>
          <a:prstGeom prst="straightConnector1">
            <a:avLst/>
          </a:prstGeom>
          <a:ln w="285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20CB776-7CC3-ACD7-4983-2631BDCFD74A}"/>
              </a:ext>
            </a:extLst>
          </p:cNvPr>
          <p:cNvCxnSpPr>
            <a:cxnSpLocks/>
          </p:cNvCxnSpPr>
          <p:nvPr/>
        </p:nvCxnSpPr>
        <p:spPr>
          <a:xfrm>
            <a:off x="6428158" y="5134512"/>
            <a:ext cx="1733709" cy="0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AA49FA-C462-D9A1-7543-7A76F2F49BEF}"/>
              </a:ext>
            </a:extLst>
          </p:cNvPr>
          <p:cNvSpPr txBox="1"/>
          <p:nvPr/>
        </p:nvSpPr>
        <p:spPr>
          <a:xfrm>
            <a:off x="8869540" y="5094649"/>
            <a:ext cx="1744387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아이디 중복검사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비밀번호 검증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C5171F9-25EB-679F-B1AF-544584CD3577}"/>
              </a:ext>
            </a:extLst>
          </p:cNvPr>
          <p:cNvCxnSpPr>
            <a:cxnSpLocks/>
          </p:cNvCxnSpPr>
          <p:nvPr/>
        </p:nvCxnSpPr>
        <p:spPr>
          <a:xfrm>
            <a:off x="8248460" y="5831859"/>
            <a:ext cx="1165237" cy="0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70EF17-41C5-FCDA-67D8-DA1034832C52}"/>
              </a:ext>
            </a:extLst>
          </p:cNvPr>
          <p:cNvSpPr txBox="1"/>
          <p:nvPr/>
        </p:nvSpPr>
        <p:spPr>
          <a:xfrm>
            <a:off x="6327711" y="5774066"/>
            <a:ext cx="1834156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 탈퇴처리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글 삭제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 보기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EC7C909-9B37-DB63-5C41-6CAA856204E8}"/>
              </a:ext>
            </a:extLst>
          </p:cNvPr>
          <p:cNvCxnSpPr>
            <a:cxnSpLocks/>
          </p:cNvCxnSpPr>
          <p:nvPr/>
        </p:nvCxnSpPr>
        <p:spPr>
          <a:xfrm>
            <a:off x="7628655" y="5501253"/>
            <a:ext cx="1165621" cy="0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0CDCE3-246A-F67D-70BD-91B1B91CA3EC}"/>
              </a:ext>
            </a:extLst>
          </p:cNvPr>
          <p:cNvSpPr txBox="1"/>
          <p:nvPr/>
        </p:nvSpPr>
        <p:spPr>
          <a:xfrm>
            <a:off x="9464685" y="5443460"/>
            <a:ext cx="1949573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아이디 및 패스워드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일치 확인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E4E7699-B673-275E-53C2-EC332CEBC5E0}"/>
              </a:ext>
            </a:extLst>
          </p:cNvPr>
          <p:cNvCxnSpPr>
            <a:cxnSpLocks/>
          </p:cNvCxnSpPr>
          <p:nvPr/>
        </p:nvCxnSpPr>
        <p:spPr>
          <a:xfrm>
            <a:off x="4661735" y="4820251"/>
            <a:ext cx="1093905" cy="0"/>
          </a:xfrm>
          <a:prstGeom prst="straightConnector1">
            <a:avLst/>
          </a:prstGeom>
          <a:ln w="28575" cap="rnd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BD7EB73-922A-4BF0-4ED5-4D27E61E361D}"/>
              </a:ext>
            </a:extLst>
          </p:cNvPr>
          <p:cNvSpPr txBox="1"/>
          <p:nvPr/>
        </p:nvSpPr>
        <p:spPr>
          <a:xfrm>
            <a:off x="5836023" y="4762458"/>
            <a:ext cx="3140337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게시판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회원 정보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CRUD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PRIMARY KEY, FOREIGN KEY)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A916B47-EBC0-126A-FC00-B9E1E70D7CFB}"/>
              </a:ext>
            </a:extLst>
          </p:cNvPr>
          <p:cNvCxnSpPr>
            <a:cxnSpLocks/>
          </p:cNvCxnSpPr>
          <p:nvPr/>
        </p:nvCxnSpPr>
        <p:spPr>
          <a:xfrm>
            <a:off x="10034270" y="6189018"/>
            <a:ext cx="1189537" cy="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AC852CB-9903-1F01-BC3E-07B27A7B8207}"/>
              </a:ext>
            </a:extLst>
          </p:cNvPr>
          <p:cNvSpPr txBox="1"/>
          <p:nvPr/>
        </p:nvSpPr>
        <p:spPr>
          <a:xfrm>
            <a:off x="6830080" y="6131225"/>
            <a:ext cx="2555508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탈퇴 회원 개인정보 보존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 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 기간 후 삭제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513415C-878C-FE40-B86F-F0ADAB922080}"/>
              </a:ext>
            </a:extLst>
          </p:cNvPr>
          <p:cNvCxnSpPr>
            <a:cxnSpLocks/>
          </p:cNvCxnSpPr>
          <p:nvPr/>
        </p:nvCxnSpPr>
        <p:spPr>
          <a:xfrm>
            <a:off x="7628655" y="3410596"/>
            <a:ext cx="1141574" cy="0"/>
          </a:xfrm>
          <a:prstGeom prst="straightConnector1">
            <a:avLst/>
          </a:prstGeom>
          <a:ln w="285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3D519D-CE30-7521-4B19-E5854D6CF31F}"/>
              </a:ext>
            </a:extLst>
          </p:cNvPr>
          <p:cNvCxnSpPr>
            <a:cxnSpLocks/>
          </p:cNvCxnSpPr>
          <p:nvPr/>
        </p:nvCxnSpPr>
        <p:spPr>
          <a:xfrm>
            <a:off x="8225712" y="3763806"/>
            <a:ext cx="1187985" cy="0"/>
          </a:xfrm>
          <a:prstGeom prst="straightConnector1">
            <a:avLst/>
          </a:prstGeom>
          <a:ln w="285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53EDCD7-4C6D-97DD-2FF1-BE036C847B3B}"/>
              </a:ext>
            </a:extLst>
          </p:cNvPr>
          <p:cNvCxnSpPr>
            <a:cxnSpLocks/>
          </p:cNvCxnSpPr>
          <p:nvPr/>
        </p:nvCxnSpPr>
        <p:spPr>
          <a:xfrm>
            <a:off x="8842910" y="4122395"/>
            <a:ext cx="1165960" cy="0"/>
          </a:xfrm>
          <a:prstGeom prst="straightConnector1">
            <a:avLst/>
          </a:prstGeom>
          <a:ln w="285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C86BAE0-BC32-254F-2CF1-1FE9CD3D6D7C}"/>
              </a:ext>
            </a:extLst>
          </p:cNvPr>
          <p:cNvCxnSpPr>
            <a:cxnSpLocks/>
          </p:cNvCxnSpPr>
          <p:nvPr/>
        </p:nvCxnSpPr>
        <p:spPr>
          <a:xfrm>
            <a:off x="5836024" y="2874328"/>
            <a:ext cx="1733708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1C4908-4781-E3BC-08A7-E8C99431E34A}"/>
              </a:ext>
            </a:extLst>
          </p:cNvPr>
          <p:cNvCxnSpPr>
            <a:cxnSpLocks/>
          </p:cNvCxnSpPr>
          <p:nvPr/>
        </p:nvCxnSpPr>
        <p:spPr>
          <a:xfrm>
            <a:off x="6428158" y="3219468"/>
            <a:ext cx="1753182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DB10C2E-75A6-C7C7-2B55-2AE52B8DF32E}"/>
              </a:ext>
            </a:extLst>
          </p:cNvPr>
          <p:cNvCxnSpPr>
            <a:cxnSpLocks/>
          </p:cNvCxnSpPr>
          <p:nvPr/>
        </p:nvCxnSpPr>
        <p:spPr>
          <a:xfrm>
            <a:off x="7628655" y="3569092"/>
            <a:ext cx="1165621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09DF882-ABE8-45B3-2338-F5D0FE1C8C2E}"/>
              </a:ext>
            </a:extLst>
          </p:cNvPr>
          <p:cNvCxnSpPr>
            <a:cxnSpLocks/>
          </p:cNvCxnSpPr>
          <p:nvPr/>
        </p:nvCxnSpPr>
        <p:spPr>
          <a:xfrm>
            <a:off x="8816411" y="3891822"/>
            <a:ext cx="1192459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F1836DB-5744-FF0B-9338-7842155AD4C4}"/>
              </a:ext>
            </a:extLst>
          </p:cNvPr>
          <p:cNvCxnSpPr>
            <a:cxnSpLocks/>
          </p:cNvCxnSpPr>
          <p:nvPr/>
        </p:nvCxnSpPr>
        <p:spPr>
          <a:xfrm>
            <a:off x="9413697" y="4250411"/>
            <a:ext cx="1200230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9CED152-6207-F24B-C35B-6A026FD348A1}"/>
              </a:ext>
            </a:extLst>
          </p:cNvPr>
          <p:cNvGrpSpPr/>
          <p:nvPr/>
        </p:nvGrpSpPr>
        <p:grpSpPr>
          <a:xfrm>
            <a:off x="7811079" y="1238291"/>
            <a:ext cx="1014186" cy="300980"/>
            <a:chOff x="6318481" y="1238291"/>
            <a:chExt cx="1014186" cy="300980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0EC3B54-674F-68BE-E721-83AEBF3C4076}"/>
                </a:ext>
              </a:extLst>
            </p:cNvPr>
            <p:cNvCxnSpPr>
              <a:cxnSpLocks/>
            </p:cNvCxnSpPr>
            <p:nvPr/>
          </p:nvCxnSpPr>
          <p:spPr>
            <a:xfrm>
              <a:off x="6359297" y="1265210"/>
              <a:ext cx="890628" cy="0"/>
            </a:xfrm>
            <a:prstGeom prst="straightConnector1">
              <a:avLst/>
            </a:prstGeom>
            <a:ln w="28575" cap="rnd">
              <a:solidFill>
                <a:srgbClr val="FF000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ED9AAC-4E3B-AB46-7059-594DBCD17E33}"/>
                </a:ext>
              </a:extLst>
            </p:cNvPr>
            <p:cNvSpPr txBox="1"/>
            <p:nvPr/>
          </p:nvSpPr>
          <p:spPr>
            <a:xfrm>
              <a:off x="6318481" y="1238291"/>
              <a:ext cx="1014186" cy="300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실제 수행 기간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E490230-5AEB-86DD-D6A6-FA6EC8371718}"/>
              </a:ext>
            </a:extLst>
          </p:cNvPr>
          <p:cNvGrpSpPr/>
          <p:nvPr/>
        </p:nvGrpSpPr>
        <p:grpSpPr>
          <a:xfrm>
            <a:off x="6376645" y="1042325"/>
            <a:ext cx="1227166" cy="470504"/>
            <a:chOff x="4550325" y="1042325"/>
            <a:chExt cx="1227166" cy="470504"/>
          </a:xfrm>
        </p:grpSpPr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4BF8CFF-BE58-62F1-8A71-AD110A77C64B}"/>
                </a:ext>
              </a:extLst>
            </p:cNvPr>
            <p:cNvCxnSpPr>
              <a:cxnSpLocks/>
            </p:cNvCxnSpPr>
            <p:nvPr/>
          </p:nvCxnSpPr>
          <p:spPr>
            <a:xfrm>
              <a:off x="4690709" y="1042325"/>
              <a:ext cx="896714" cy="0"/>
            </a:xfrm>
            <a:prstGeom prst="straightConnector1">
              <a:avLst/>
            </a:prstGeom>
            <a:ln w="28575" cap="rnd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FC28AB4-B530-23F5-2EF2-5CA202A556D0}"/>
                </a:ext>
              </a:extLst>
            </p:cNvPr>
            <p:cNvCxnSpPr>
              <a:cxnSpLocks/>
            </p:cNvCxnSpPr>
            <p:nvPr/>
          </p:nvCxnSpPr>
          <p:spPr>
            <a:xfrm>
              <a:off x="4690709" y="1155523"/>
              <a:ext cx="896714" cy="0"/>
            </a:xfrm>
            <a:prstGeom prst="straightConnector1">
              <a:avLst/>
            </a:prstGeom>
            <a:ln w="28575" cap="rnd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201FEF-8E70-0731-2793-883F3EFF5DAC}"/>
                </a:ext>
              </a:extLst>
            </p:cNvPr>
            <p:cNvSpPr txBox="1"/>
            <p:nvPr/>
          </p:nvSpPr>
          <p:spPr>
            <a:xfrm>
              <a:off x="4550325" y="1264734"/>
              <a:ext cx="1227166" cy="2480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프로젝트 계획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기간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C4EAC4B-70E8-247F-EFE2-F7017CC55986}"/>
                </a:ext>
              </a:extLst>
            </p:cNvPr>
            <p:cNvCxnSpPr>
              <a:cxnSpLocks/>
            </p:cNvCxnSpPr>
            <p:nvPr/>
          </p:nvCxnSpPr>
          <p:spPr>
            <a:xfrm>
              <a:off x="4690709" y="1264734"/>
              <a:ext cx="896714" cy="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2985CD4-1AD7-ADD2-A422-6BDAA1D8A4F4}"/>
              </a:ext>
            </a:extLst>
          </p:cNvPr>
          <p:cNvCxnSpPr>
            <a:cxnSpLocks/>
          </p:cNvCxnSpPr>
          <p:nvPr/>
        </p:nvCxnSpPr>
        <p:spPr>
          <a:xfrm>
            <a:off x="4661735" y="4574740"/>
            <a:ext cx="2308660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4F5568A-AF3D-942E-12E5-10309A421F40}"/>
              </a:ext>
            </a:extLst>
          </p:cNvPr>
          <p:cNvCxnSpPr>
            <a:cxnSpLocks/>
          </p:cNvCxnSpPr>
          <p:nvPr/>
        </p:nvCxnSpPr>
        <p:spPr>
          <a:xfrm>
            <a:off x="6428158" y="5256432"/>
            <a:ext cx="2366118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B07FFB6-1F60-3E4E-E530-EAA5994F3B4E}"/>
              </a:ext>
            </a:extLst>
          </p:cNvPr>
          <p:cNvCxnSpPr>
            <a:cxnSpLocks/>
          </p:cNvCxnSpPr>
          <p:nvPr/>
        </p:nvCxnSpPr>
        <p:spPr>
          <a:xfrm>
            <a:off x="8248460" y="5953779"/>
            <a:ext cx="1760410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0D4FB6E-C7E9-78CA-9271-25D969D05181}"/>
              </a:ext>
            </a:extLst>
          </p:cNvPr>
          <p:cNvCxnSpPr>
            <a:cxnSpLocks/>
          </p:cNvCxnSpPr>
          <p:nvPr/>
        </p:nvCxnSpPr>
        <p:spPr>
          <a:xfrm>
            <a:off x="8248460" y="5623173"/>
            <a:ext cx="1137128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C56B3A-DE20-6BD5-C24B-AB79D3A4E798}"/>
              </a:ext>
            </a:extLst>
          </p:cNvPr>
          <p:cNvCxnSpPr>
            <a:cxnSpLocks/>
          </p:cNvCxnSpPr>
          <p:nvPr/>
        </p:nvCxnSpPr>
        <p:spPr>
          <a:xfrm>
            <a:off x="4661735" y="4942171"/>
            <a:ext cx="1093905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EFBB699-220A-CB77-44AD-3D0A1F4F04F1}"/>
              </a:ext>
            </a:extLst>
          </p:cNvPr>
          <p:cNvCxnSpPr>
            <a:cxnSpLocks/>
          </p:cNvCxnSpPr>
          <p:nvPr/>
        </p:nvCxnSpPr>
        <p:spPr>
          <a:xfrm>
            <a:off x="9464685" y="6310938"/>
            <a:ext cx="1747223" cy="0"/>
          </a:xfrm>
          <a:prstGeom prst="straightConnector1">
            <a:avLst/>
          </a:prstGeom>
          <a:ln w="28575" cap="rnd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0E4841C-4B9A-E649-EE8E-7B7EF94C462B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694BBB1-8F61-C584-1FB1-B76E89262A12}"/>
              </a:ext>
            </a:extLst>
          </p:cNvPr>
          <p:cNvSpPr txBox="1"/>
          <p:nvPr/>
        </p:nvSpPr>
        <p:spPr>
          <a:xfrm>
            <a:off x="9083191" y="1225684"/>
            <a:ext cx="1014186" cy="30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담당 파트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24E034E-BF84-D15A-622A-CBA2267687C0}"/>
              </a:ext>
            </a:extLst>
          </p:cNvPr>
          <p:cNvSpPr/>
          <p:nvPr/>
        </p:nvSpPr>
        <p:spPr>
          <a:xfrm>
            <a:off x="9250920" y="973430"/>
            <a:ext cx="678728" cy="270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649B8A0-AFAD-F1FD-80EC-DE221FD55F85}"/>
              </a:ext>
            </a:extLst>
          </p:cNvPr>
          <p:cNvSpPr txBox="1"/>
          <p:nvPr/>
        </p:nvSpPr>
        <p:spPr>
          <a:xfrm>
            <a:off x="8233376" y="2664784"/>
            <a:ext cx="587019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Navbar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35FFF9-2750-F99D-9117-01F981902F69}"/>
              </a:ext>
            </a:extLst>
          </p:cNvPr>
          <p:cNvSpPr txBox="1"/>
          <p:nvPr/>
        </p:nvSpPr>
        <p:spPr>
          <a:xfrm>
            <a:off x="7347689" y="4080856"/>
            <a:ext cx="1447832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위치 및 크기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출력 내용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AC5E017-5B39-CFA4-0840-20540C9FBEDC}"/>
              </a:ext>
            </a:extLst>
          </p:cNvPr>
          <p:cNvSpPr txBox="1"/>
          <p:nvPr/>
        </p:nvSpPr>
        <p:spPr>
          <a:xfrm>
            <a:off x="10158912" y="1219404"/>
            <a:ext cx="1115605" cy="30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수행역할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A586EE0-1784-525C-3B3F-67430DAB4246}"/>
              </a:ext>
            </a:extLst>
          </p:cNvPr>
          <p:cNvSpPr/>
          <p:nvPr/>
        </p:nvSpPr>
        <p:spPr>
          <a:xfrm>
            <a:off x="10352574" y="973430"/>
            <a:ext cx="678728" cy="27069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B6625B6-5758-0B65-AEC1-7E83F757265A}"/>
              </a:ext>
            </a:extLst>
          </p:cNvPr>
          <p:cNvSpPr/>
          <p:nvPr/>
        </p:nvSpPr>
        <p:spPr>
          <a:xfrm>
            <a:off x="6376644" y="804638"/>
            <a:ext cx="4835264" cy="785582"/>
          </a:xfrm>
          <a:prstGeom prst="roundRect">
            <a:avLst>
              <a:gd name="adj" fmla="val 10200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7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43910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09" y="875069"/>
            <a:ext cx="381048" cy="722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90576" y="987708"/>
            <a:ext cx="4505424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시스템 아키텍처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(MVC2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패턴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7A6A11-3A3F-778B-3309-7151395C31AB}"/>
              </a:ext>
            </a:extLst>
          </p:cNvPr>
          <p:cNvGrpSpPr/>
          <p:nvPr/>
        </p:nvGrpSpPr>
        <p:grpSpPr>
          <a:xfrm>
            <a:off x="1867289" y="2363732"/>
            <a:ext cx="882017" cy="560587"/>
            <a:chOff x="1866730" y="3527319"/>
            <a:chExt cx="882017" cy="56058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5E682B9-2C61-6800-C9E7-9A0879CB1701}"/>
                </a:ext>
              </a:extLst>
            </p:cNvPr>
            <p:cNvSpPr/>
            <p:nvPr/>
          </p:nvSpPr>
          <p:spPr>
            <a:xfrm>
              <a:off x="1866730" y="3527319"/>
              <a:ext cx="882017" cy="5605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FB93CB-6F79-CA15-002E-9B2507868292}"/>
                </a:ext>
              </a:extLst>
            </p:cNvPr>
            <p:cNvSpPr txBox="1"/>
            <p:nvPr/>
          </p:nvSpPr>
          <p:spPr>
            <a:xfrm>
              <a:off x="1895687" y="3527319"/>
              <a:ext cx="808235" cy="46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Client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525349A-3093-98E8-16F9-986561342D66}"/>
              </a:ext>
            </a:extLst>
          </p:cNvPr>
          <p:cNvGrpSpPr/>
          <p:nvPr/>
        </p:nvGrpSpPr>
        <p:grpSpPr>
          <a:xfrm>
            <a:off x="4056700" y="3974501"/>
            <a:ext cx="882017" cy="560587"/>
            <a:chOff x="3693992" y="3527319"/>
            <a:chExt cx="882017" cy="56058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6AFC2E6-92B7-FA8B-0726-8081562FDAC8}"/>
                </a:ext>
              </a:extLst>
            </p:cNvPr>
            <p:cNvSpPr/>
            <p:nvPr/>
          </p:nvSpPr>
          <p:spPr>
            <a:xfrm>
              <a:off x="3693992" y="3527319"/>
              <a:ext cx="882017" cy="5605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65FB0A-A946-2667-8892-6C9815B0ECD9}"/>
                </a:ext>
              </a:extLst>
            </p:cNvPr>
            <p:cNvSpPr txBox="1"/>
            <p:nvPr/>
          </p:nvSpPr>
          <p:spPr>
            <a:xfrm>
              <a:off x="3782180" y="3527319"/>
              <a:ext cx="705642" cy="46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View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267401-CF44-B0A5-783B-33F198C3D279}"/>
              </a:ext>
            </a:extLst>
          </p:cNvPr>
          <p:cNvGrpSpPr/>
          <p:nvPr/>
        </p:nvGrpSpPr>
        <p:grpSpPr>
          <a:xfrm>
            <a:off x="5196711" y="2363733"/>
            <a:ext cx="1316852" cy="560587"/>
            <a:chOff x="5554401" y="3527319"/>
            <a:chExt cx="1316852" cy="56058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9A5809A-CE64-51BB-1BF9-D15914622558}"/>
                </a:ext>
              </a:extLst>
            </p:cNvPr>
            <p:cNvSpPr/>
            <p:nvPr/>
          </p:nvSpPr>
          <p:spPr>
            <a:xfrm>
              <a:off x="5554401" y="3527319"/>
              <a:ext cx="1316852" cy="5605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20CE9-79F6-E87B-A273-86A1FEF7E473}"/>
                </a:ext>
              </a:extLst>
            </p:cNvPr>
            <p:cNvSpPr txBox="1"/>
            <p:nvPr/>
          </p:nvSpPr>
          <p:spPr>
            <a:xfrm>
              <a:off x="5581628" y="3527319"/>
              <a:ext cx="1268489" cy="46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Controller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F7FED1-13F5-6972-99E0-324CA6D5CD38}"/>
              </a:ext>
            </a:extLst>
          </p:cNvPr>
          <p:cNvGrpSpPr/>
          <p:nvPr/>
        </p:nvGrpSpPr>
        <p:grpSpPr>
          <a:xfrm>
            <a:off x="6891758" y="3968039"/>
            <a:ext cx="899427" cy="560587"/>
            <a:chOff x="7790626" y="3527319"/>
            <a:chExt cx="899427" cy="56058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B6A5103-7169-5DC1-6E6A-2424D9713B9B}"/>
                </a:ext>
              </a:extLst>
            </p:cNvPr>
            <p:cNvSpPr/>
            <p:nvPr/>
          </p:nvSpPr>
          <p:spPr>
            <a:xfrm>
              <a:off x="7790626" y="3527319"/>
              <a:ext cx="899427" cy="5605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8E65B-4EF0-96C8-F0B8-0B0D71E4C478}"/>
                </a:ext>
              </a:extLst>
            </p:cNvPr>
            <p:cNvSpPr txBox="1"/>
            <p:nvPr/>
          </p:nvSpPr>
          <p:spPr>
            <a:xfrm>
              <a:off x="7819593" y="3527319"/>
              <a:ext cx="841897" cy="46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Model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B150D4-DA23-DFB7-849F-D6AAF6B2829D}"/>
              </a:ext>
            </a:extLst>
          </p:cNvPr>
          <p:cNvGrpSpPr/>
          <p:nvPr/>
        </p:nvGrpSpPr>
        <p:grpSpPr>
          <a:xfrm>
            <a:off x="8958751" y="3971022"/>
            <a:ext cx="614321" cy="560587"/>
            <a:chOff x="9662297" y="3527319"/>
            <a:chExt cx="614321" cy="56058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7726462-6FE0-84F9-AB62-7D9C75361CD3}"/>
                </a:ext>
              </a:extLst>
            </p:cNvPr>
            <p:cNvSpPr/>
            <p:nvPr/>
          </p:nvSpPr>
          <p:spPr>
            <a:xfrm>
              <a:off x="9662297" y="3527319"/>
              <a:ext cx="614321" cy="5605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941D5C-2011-7211-DD0D-29ECA12FCB90}"/>
                </a:ext>
              </a:extLst>
            </p:cNvPr>
            <p:cNvSpPr txBox="1"/>
            <p:nvPr/>
          </p:nvSpPr>
          <p:spPr>
            <a:xfrm>
              <a:off x="9724839" y="3527319"/>
              <a:ext cx="489236" cy="46788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+mn-cs"/>
                </a:rPr>
                <a:t>DB</a:t>
              </a: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814B1B-1E00-827D-6266-D61FB8445F03}"/>
              </a:ext>
            </a:extLst>
          </p:cNvPr>
          <p:cNvCxnSpPr>
            <a:cxnSpLocks/>
          </p:cNvCxnSpPr>
          <p:nvPr/>
        </p:nvCxnSpPr>
        <p:spPr>
          <a:xfrm>
            <a:off x="3087276" y="2607439"/>
            <a:ext cx="18903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E35D62-F1A7-F6DF-D7BC-D08D7389F50F}"/>
              </a:ext>
            </a:extLst>
          </p:cNvPr>
          <p:cNvCxnSpPr>
            <a:cxnSpLocks/>
          </p:cNvCxnSpPr>
          <p:nvPr/>
        </p:nvCxnSpPr>
        <p:spPr>
          <a:xfrm flipH="1" flipV="1">
            <a:off x="3087276" y="2976430"/>
            <a:ext cx="969424" cy="942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7642C-F2F2-6371-67C1-00C001264137}"/>
              </a:ext>
            </a:extLst>
          </p:cNvPr>
          <p:cNvCxnSpPr>
            <a:cxnSpLocks/>
          </p:cNvCxnSpPr>
          <p:nvPr/>
        </p:nvCxnSpPr>
        <p:spPr>
          <a:xfrm flipH="1">
            <a:off x="5133615" y="4254794"/>
            <a:ext cx="1600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A955805-377B-203C-570B-207B0A5F3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5" b="60719"/>
          <a:stretch/>
        </p:blipFill>
        <p:spPr>
          <a:xfrm>
            <a:off x="2873119" y="4821237"/>
            <a:ext cx="1618789" cy="122324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C3AA311-D65E-AF2A-2A41-C0FEB1DD8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34"/>
          <a:stretch/>
        </p:blipFill>
        <p:spPr>
          <a:xfrm>
            <a:off x="1318123" y="3903648"/>
            <a:ext cx="1618789" cy="219725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8156502-BBE2-2541-29DC-9E80F6BC6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580" y="4712144"/>
            <a:ext cx="2009775" cy="10763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FB15F36-5BE4-7627-59F0-E56724628F3F}"/>
              </a:ext>
            </a:extLst>
          </p:cNvPr>
          <p:cNvCxnSpPr>
            <a:cxnSpLocks/>
          </p:cNvCxnSpPr>
          <p:nvPr/>
        </p:nvCxnSpPr>
        <p:spPr>
          <a:xfrm>
            <a:off x="6568440" y="2659819"/>
            <a:ext cx="760891" cy="121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C9486AF-1F87-BFAA-0147-401B80C569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21" y="4027172"/>
            <a:ext cx="367767" cy="41720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03006D7-0D38-1A1E-E4CE-85E638DE8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6264" y="2703887"/>
            <a:ext cx="3204688" cy="116534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4F588F7-8202-62E6-92AF-883831E60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6264" y="1372431"/>
            <a:ext cx="2714968" cy="1221957"/>
          </a:xfrm>
          <a:prstGeom prst="rect">
            <a:avLst/>
          </a:prstGeom>
        </p:spPr>
      </p:pic>
      <p:pic>
        <p:nvPicPr>
          <p:cNvPr id="2050" name="Picture 2" descr="User Icon 5452287">
            <a:extLst>
              <a:ext uri="{FF2B5EF4-FFF2-40B4-BE49-F238E27FC236}">
                <a16:creationId xmlns:a16="http://schemas.microsoft.com/office/drawing/2014/main" id="{7C77A82A-7D7C-784C-D58F-BE66BA63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4" y="2005491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E3F24424-33B9-F76B-792C-11257D65692A}"/>
              </a:ext>
            </a:extLst>
          </p:cNvPr>
          <p:cNvCxnSpPr>
            <a:cxnSpLocks/>
          </p:cNvCxnSpPr>
          <p:nvPr/>
        </p:nvCxnSpPr>
        <p:spPr>
          <a:xfrm flipH="1">
            <a:off x="8049492" y="4314004"/>
            <a:ext cx="746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DE6678FF-9807-2F46-55CF-12B5C678637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049492" y="4173034"/>
            <a:ext cx="7465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6B7B13AF-F8B5-40F3-498B-5129E40D6DA6}"/>
              </a:ext>
            </a:extLst>
          </p:cNvPr>
          <p:cNvSpPr/>
          <p:nvPr/>
        </p:nvSpPr>
        <p:spPr>
          <a:xfrm>
            <a:off x="3208125" y="2370423"/>
            <a:ext cx="634574" cy="2037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Request</a:t>
            </a: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25B4B7CA-8EAE-9E5A-3A43-EE6A85E4B636}"/>
              </a:ext>
            </a:extLst>
          </p:cNvPr>
          <p:cNvSpPr/>
          <p:nvPr/>
        </p:nvSpPr>
        <p:spPr>
          <a:xfrm>
            <a:off x="4887915" y="3463429"/>
            <a:ext cx="1991563" cy="2711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WAS : Apache Tomcat v9.0</a:t>
            </a:r>
          </a:p>
        </p:txBody>
      </p:sp>
      <p:sp>
        <p:nvSpPr>
          <p:cNvPr id="2062" name="사각형: 둥근 모서리 2061">
            <a:extLst>
              <a:ext uri="{FF2B5EF4-FFF2-40B4-BE49-F238E27FC236}">
                <a16:creationId xmlns:a16="http://schemas.microsoft.com/office/drawing/2014/main" id="{1FFC8E0F-1F5C-868A-3DC5-56CB2570A275}"/>
              </a:ext>
            </a:extLst>
          </p:cNvPr>
          <p:cNvSpPr/>
          <p:nvPr/>
        </p:nvSpPr>
        <p:spPr>
          <a:xfrm rot="2700000">
            <a:off x="3084950" y="3466121"/>
            <a:ext cx="698031" cy="2037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Response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31C54002-F2B7-EF59-6328-CFFABD84EE3F}"/>
              </a:ext>
            </a:extLst>
          </p:cNvPr>
          <p:cNvSpPr/>
          <p:nvPr/>
        </p:nvSpPr>
        <p:spPr>
          <a:xfrm>
            <a:off x="3947160" y="2240980"/>
            <a:ext cx="3973271" cy="2394838"/>
          </a:xfrm>
          <a:prstGeom prst="roundRect">
            <a:avLst>
              <a:gd name="adj" fmla="val 758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55ECB92-5BAD-AB23-8C8B-293C6C61DA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3411" y="4712144"/>
            <a:ext cx="2105025" cy="11239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0D3490-423E-F0D4-BB63-6092167369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8580" y="5780617"/>
            <a:ext cx="1743075" cy="676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AD9D60-578D-E9FA-E17E-DBDE04570104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D59850-0A49-C443-0988-98983A4F8F2F}"/>
              </a:ext>
            </a:extLst>
          </p:cNvPr>
          <p:cNvGrpSpPr/>
          <p:nvPr/>
        </p:nvGrpSpPr>
        <p:grpSpPr>
          <a:xfrm>
            <a:off x="4648052" y="1120758"/>
            <a:ext cx="2145578" cy="1074382"/>
            <a:chOff x="4648052" y="1120758"/>
            <a:chExt cx="2145578" cy="10743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D7D809B-8E8D-A95C-FDAD-2A14D49C9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50530" y="1747465"/>
              <a:ext cx="1943100" cy="44767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8A5AED-DBF3-65B6-9F05-9BCB6615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48052" y="1120758"/>
              <a:ext cx="2009775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71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702745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09" y="875069"/>
            <a:ext cx="381048" cy="722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90575" y="987708"/>
            <a:ext cx="2434577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서비스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4F79F-9232-7DFD-31CF-F6E0053B6598}"/>
              </a:ext>
            </a:extLst>
          </p:cNvPr>
          <p:cNvSpPr txBox="1"/>
          <p:nvPr/>
        </p:nvSpPr>
        <p:spPr>
          <a:xfrm>
            <a:off x="3809363" y="1751589"/>
            <a:ext cx="453708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36000" rIns="36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회     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D7EE47-C0F0-4018-4951-CF01DDFCAFCC}"/>
              </a:ext>
            </a:extLst>
          </p:cNvPr>
          <p:cNvSpPr txBox="1"/>
          <p:nvPr/>
        </p:nvSpPr>
        <p:spPr>
          <a:xfrm>
            <a:off x="1023550" y="1752099"/>
            <a:ext cx="248581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rIns="36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비   회   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AE974-8A97-2ECA-6894-0CE13A7CC2B8}"/>
              </a:ext>
            </a:extLst>
          </p:cNvPr>
          <p:cNvSpPr txBox="1"/>
          <p:nvPr/>
        </p:nvSpPr>
        <p:spPr>
          <a:xfrm>
            <a:off x="8653014" y="1751589"/>
            <a:ext cx="2990574" cy="338554"/>
          </a:xfrm>
          <a:prstGeom prst="rect">
            <a:avLst/>
          </a:prstGeom>
          <a:solidFill>
            <a:srgbClr val="F7C9C9"/>
          </a:solidFill>
        </p:spPr>
        <p:txBody>
          <a:bodyPr wrap="none" lIns="36000" rIns="36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관   리   자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CA4E07A-ECDB-2280-901C-8A0419511E23}"/>
              </a:ext>
            </a:extLst>
          </p:cNvPr>
          <p:cNvGrpSpPr/>
          <p:nvPr/>
        </p:nvGrpSpPr>
        <p:grpSpPr>
          <a:xfrm>
            <a:off x="3814132" y="2413132"/>
            <a:ext cx="4623813" cy="3692056"/>
            <a:chOff x="3333153" y="2038067"/>
            <a:chExt cx="4623813" cy="3692056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2C7C540-C02C-E744-7546-311916A56F91}"/>
                </a:ext>
              </a:extLst>
            </p:cNvPr>
            <p:cNvCxnSpPr>
              <a:cxnSpLocks/>
            </p:cNvCxnSpPr>
            <p:nvPr/>
          </p:nvCxnSpPr>
          <p:spPr>
            <a:xfrm>
              <a:off x="5602737" y="2584704"/>
              <a:ext cx="0" cy="4271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5E81982-44B3-D6FA-29D7-61E6BF3CCAE8}"/>
                </a:ext>
              </a:extLst>
            </p:cNvPr>
            <p:cNvSpPr/>
            <p:nvPr/>
          </p:nvSpPr>
          <p:spPr>
            <a:xfrm>
              <a:off x="5103988" y="2038067"/>
              <a:ext cx="1016009" cy="521464"/>
            </a:xfrm>
            <a:prstGeom prst="roundRect">
              <a:avLst>
                <a:gd name="adj" fmla="val 18260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(ID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중복검사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3EEA44F-3146-6C3A-F831-B308E23F832C}"/>
                </a:ext>
              </a:extLst>
            </p:cNvPr>
            <p:cNvSpPr/>
            <p:nvPr/>
          </p:nvSpPr>
          <p:spPr>
            <a:xfrm>
              <a:off x="5319930" y="3062598"/>
              <a:ext cx="573511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847753A-5360-A5F8-2832-0B19515B55A9}"/>
                </a:ext>
              </a:extLst>
            </p:cNvPr>
            <p:cNvSpPr/>
            <p:nvPr/>
          </p:nvSpPr>
          <p:spPr>
            <a:xfrm>
              <a:off x="3951449" y="3778442"/>
              <a:ext cx="923645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게시판 보기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026FBDE-B8BE-7DA5-7275-2B020B7645DB}"/>
                </a:ext>
              </a:extLst>
            </p:cNvPr>
            <p:cNvSpPr/>
            <p:nvPr/>
          </p:nvSpPr>
          <p:spPr>
            <a:xfrm>
              <a:off x="6333834" y="3778442"/>
              <a:ext cx="1016010" cy="305962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 정보 </a:t>
              </a: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보기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24D7AB4-BF82-8FD5-CB83-D7D1C18059D4}"/>
                </a:ext>
              </a:extLst>
            </p:cNvPr>
            <p:cNvSpPr/>
            <p:nvPr/>
          </p:nvSpPr>
          <p:spPr>
            <a:xfrm>
              <a:off x="6218248" y="4576350"/>
              <a:ext cx="1229372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정보 수정</a:t>
              </a:r>
              <a:r>
                <a:rPr lang="en-US" altLang="ko-KR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/ </a:t>
              </a: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탈퇴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B51D734-A4F5-BC7D-88D4-AAEFBA213CB2}"/>
                </a:ext>
              </a:extLst>
            </p:cNvPr>
            <p:cNvSpPr/>
            <p:nvPr/>
          </p:nvSpPr>
          <p:spPr>
            <a:xfrm>
              <a:off x="3333153" y="4576350"/>
              <a:ext cx="923645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검색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7780EA6-2B6D-4B4C-CFA5-7DE8BC22E496}"/>
                </a:ext>
              </a:extLst>
            </p:cNvPr>
            <p:cNvSpPr/>
            <p:nvPr/>
          </p:nvSpPr>
          <p:spPr>
            <a:xfrm>
              <a:off x="4576925" y="4576350"/>
              <a:ext cx="923645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보기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2C7D581-B984-1E50-3DE0-A885E0CC07EC}"/>
                </a:ext>
              </a:extLst>
            </p:cNvPr>
            <p:cNvSpPr/>
            <p:nvPr/>
          </p:nvSpPr>
          <p:spPr>
            <a:xfrm>
              <a:off x="5298293" y="3778442"/>
              <a:ext cx="630862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글 쓰기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0E7D18D-F615-6388-057A-A6E934A18298}"/>
                </a:ext>
              </a:extLst>
            </p:cNvPr>
            <p:cNvSpPr/>
            <p:nvPr/>
          </p:nvSpPr>
          <p:spPr>
            <a:xfrm>
              <a:off x="5779059" y="5427189"/>
              <a:ext cx="2177907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첨부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수정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삭제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댓글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CBFF7B8-DA85-4F5C-AF7D-BC7FF63DC3A5}"/>
                </a:ext>
              </a:extLst>
            </p:cNvPr>
            <p:cNvSpPr/>
            <p:nvPr/>
          </p:nvSpPr>
          <p:spPr>
            <a:xfrm>
              <a:off x="3465694" y="5427190"/>
              <a:ext cx="1979914" cy="302933"/>
            </a:xfrm>
            <a:prstGeom prst="roundRect">
              <a:avLst>
                <a:gd name="adj" fmla="val 29807"/>
              </a:avLst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댓글 </a:t>
              </a:r>
              <a:r>
                <a:rPr lang="en-US" altLang="ko-KR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첨부파일 다운로드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ADE2D3-A79A-B3C6-EA66-0BE726FA93EC}"/>
                </a:ext>
              </a:extLst>
            </p:cNvPr>
            <p:cNvCxnSpPr>
              <a:cxnSpLocks/>
            </p:cNvCxnSpPr>
            <p:nvPr/>
          </p:nvCxnSpPr>
          <p:spPr>
            <a:xfrm>
              <a:off x="5602737" y="3376192"/>
              <a:ext cx="0" cy="3981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B085B55-CE92-614F-D21D-CCB8ABBE07D6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71" y="3553992"/>
              <a:ext cx="0" cy="2203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4DF6DDF-7F27-E90B-C7FA-AC50F55C11D6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5" y="3553992"/>
              <a:ext cx="0" cy="2203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C3CE229-B227-1160-C914-5146286005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30041" y="2336479"/>
              <a:ext cx="0" cy="243502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F8E4F897-D872-BED7-DEB8-AD0E421BFAD4}"/>
                </a:ext>
              </a:extLst>
            </p:cNvPr>
            <p:cNvCxnSpPr>
              <a:cxnSpLocks/>
            </p:cNvCxnSpPr>
            <p:nvPr/>
          </p:nvCxnSpPr>
          <p:spPr>
            <a:xfrm>
              <a:off x="5056388" y="4328160"/>
              <a:ext cx="0" cy="2481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A194A3B-44B7-B121-E0B4-3DC462008EE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528" y="4082326"/>
              <a:ext cx="0" cy="2481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AB55B119-D9EC-B30A-B7E3-487A8B3DC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4330605"/>
              <a:ext cx="124638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030E74A-6DAD-184D-E1B7-CF3E6B367205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4328160"/>
              <a:ext cx="0" cy="2481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A911602-BF35-4713-A9E4-CE7840952F80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39" y="4109085"/>
              <a:ext cx="0" cy="436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FBD527FD-764B-084A-1A80-00269B845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24786" y="4774511"/>
              <a:ext cx="532437" cy="741128"/>
            </a:xfrm>
            <a:prstGeom prst="bentConnector3">
              <a:avLst>
                <a:gd name="adj1" fmla="val 4773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64B72D0-F929-0535-F689-AEFACD7C1ECC}"/>
                </a:ext>
              </a:extLst>
            </p:cNvPr>
            <p:cNvCxnSpPr>
              <a:cxnSpLocks/>
            </p:cNvCxnSpPr>
            <p:nvPr/>
          </p:nvCxnSpPr>
          <p:spPr>
            <a:xfrm>
              <a:off x="6841839" y="4926952"/>
              <a:ext cx="0" cy="436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F8B27B5-0240-1120-44B9-6D783C7640C0}"/>
              </a:ext>
            </a:extLst>
          </p:cNvPr>
          <p:cNvGrpSpPr/>
          <p:nvPr/>
        </p:nvGrpSpPr>
        <p:grpSpPr>
          <a:xfrm>
            <a:off x="1056116" y="2591203"/>
            <a:ext cx="2350119" cy="2124557"/>
            <a:chOff x="563631" y="2591203"/>
            <a:chExt cx="2350119" cy="177464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023039F-8243-CB67-0002-E31D94DEA87A}"/>
                </a:ext>
              </a:extLst>
            </p:cNvPr>
            <p:cNvSpPr/>
            <p:nvPr/>
          </p:nvSpPr>
          <p:spPr>
            <a:xfrm>
              <a:off x="1266191" y="2591203"/>
              <a:ext cx="923645" cy="302933"/>
            </a:xfrm>
            <a:prstGeom prst="roundRect">
              <a:avLst>
                <a:gd name="adj" fmla="val 29807"/>
              </a:avLst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게시판 보</a:t>
              </a: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45127AF-092A-5D4F-1FFC-EEB9EB29C4FA}"/>
                </a:ext>
              </a:extLst>
            </p:cNvPr>
            <p:cNvSpPr/>
            <p:nvPr/>
          </p:nvSpPr>
          <p:spPr>
            <a:xfrm>
              <a:off x="563631" y="4059824"/>
              <a:ext cx="1016010" cy="306020"/>
            </a:xfrm>
            <a:prstGeom prst="roundRect">
              <a:avLst>
                <a:gd name="adj" fmla="val 29807"/>
              </a:avLst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</a:t>
              </a: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</a:t>
              </a:r>
              <a:endParaRPr lang="en-US" altLang="ko-KR" sz="1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F035BD2-1BF2-16A7-9B4B-D55CDDC2013E}"/>
                </a:ext>
              </a:extLst>
            </p:cNvPr>
            <p:cNvSpPr/>
            <p:nvPr/>
          </p:nvSpPr>
          <p:spPr>
            <a:xfrm>
              <a:off x="1897740" y="4061367"/>
              <a:ext cx="1016010" cy="302933"/>
            </a:xfrm>
            <a:prstGeom prst="roundRect">
              <a:avLst>
                <a:gd name="adj" fmla="val 29807"/>
              </a:avLst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보기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45D81E8-1941-EE53-ABB6-056D2A4FB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19868" y="3502569"/>
              <a:ext cx="0" cy="5430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9EFF7F12-1933-0537-C4E9-7364AEAC2EB2}"/>
                </a:ext>
              </a:extLst>
            </p:cNvPr>
            <p:cNvCxnSpPr>
              <a:cxnSpLocks/>
            </p:cNvCxnSpPr>
            <p:nvPr/>
          </p:nvCxnSpPr>
          <p:spPr>
            <a:xfrm>
              <a:off x="1734098" y="2894136"/>
              <a:ext cx="0" cy="60843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DD2877A-9656-F145-890A-748E9CF5F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938" y="3505014"/>
              <a:ext cx="134493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F0555FEA-E7EE-DEE6-59F7-879DEC1CF05B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38" y="3502569"/>
              <a:ext cx="0" cy="5430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1B16433-EF8E-4E97-8504-5A83997A4C9C}"/>
              </a:ext>
            </a:extLst>
          </p:cNvPr>
          <p:cNvGrpSpPr/>
          <p:nvPr/>
        </p:nvGrpSpPr>
        <p:grpSpPr>
          <a:xfrm>
            <a:off x="8695137" y="2473506"/>
            <a:ext cx="3000892" cy="2520836"/>
            <a:chOff x="8604649" y="2314975"/>
            <a:chExt cx="3000892" cy="252083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CC39F65-927B-C8DA-8125-CFDBD4DC14B2}"/>
                </a:ext>
              </a:extLst>
            </p:cNvPr>
            <p:cNvSpPr/>
            <p:nvPr/>
          </p:nvSpPr>
          <p:spPr>
            <a:xfrm>
              <a:off x="9710839" y="2314975"/>
              <a:ext cx="693948" cy="562133"/>
            </a:xfrm>
            <a:prstGeom prst="roundRect">
              <a:avLst>
                <a:gd name="adj" fmla="val 18963"/>
              </a:avLst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</a:t>
              </a:r>
              <a:endParaRPr lang="en-US" altLang="ko-KR" sz="14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B058B34-FF64-06FE-9674-1E29675F1027}"/>
                </a:ext>
              </a:extLst>
            </p:cNvPr>
            <p:cNvSpPr/>
            <p:nvPr/>
          </p:nvSpPr>
          <p:spPr>
            <a:xfrm>
              <a:off x="10486406" y="4532878"/>
              <a:ext cx="1117611" cy="302933"/>
            </a:xfrm>
            <a:prstGeom prst="roundRect">
              <a:avLst>
                <a:gd name="adj" fmla="val 29807"/>
              </a:avLst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탈퇴 처리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232FFC6-A318-A9E1-A327-77304FA2EA32}"/>
                </a:ext>
              </a:extLst>
            </p:cNvPr>
            <p:cNvSpPr/>
            <p:nvPr/>
          </p:nvSpPr>
          <p:spPr>
            <a:xfrm>
              <a:off x="10487930" y="3586249"/>
              <a:ext cx="1117611" cy="302933"/>
            </a:xfrm>
            <a:prstGeom prst="roundRect">
              <a:avLst>
                <a:gd name="adj" fmla="val 29807"/>
              </a:avLst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 정보 보기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393D1935-DE7E-6CDD-B101-C369C296F98E}"/>
                </a:ext>
              </a:extLst>
            </p:cNvPr>
            <p:cNvSpPr/>
            <p:nvPr/>
          </p:nvSpPr>
          <p:spPr>
            <a:xfrm>
              <a:off x="8604649" y="4557229"/>
              <a:ext cx="1269030" cy="278582"/>
            </a:xfrm>
            <a:prstGeom prst="roundRect">
              <a:avLst>
                <a:gd name="adj" fmla="val 28460"/>
              </a:avLst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삭제 처리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35B3B23-C3E7-C0B2-B914-FCC9F398567C}"/>
                </a:ext>
              </a:extLst>
            </p:cNvPr>
            <p:cNvSpPr/>
            <p:nvPr/>
          </p:nvSpPr>
          <p:spPr>
            <a:xfrm>
              <a:off x="8711574" y="3580434"/>
              <a:ext cx="1016009" cy="302933"/>
            </a:xfrm>
            <a:prstGeom prst="roundRect">
              <a:avLst>
                <a:gd name="adj" fmla="val 29807"/>
              </a:avLst>
            </a:prstGeom>
            <a:solidFill>
              <a:srgbClr val="F7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게시글 보기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19B45DE-05C6-89D1-D05B-0C39F212A623}"/>
                </a:ext>
              </a:extLst>
            </p:cNvPr>
            <p:cNvGrpSpPr/>
            <p:nvPr/>
          </p:nvGrpSpPr>
          <p:grpSpPr>
            <a:xfrm>
              <a:off x="9214072" y="2875546"/>
              <a:ext cx="1844071" cy="704888"/>
              <a:chOff x="9426499" y="2193940"/>
              <a:chExt cx="1344930" cy="1151460"/>
            </a:xfrm>
            <a:solidFill>
              <a:srgbClr val="F7C9C9"/>
            </a:solidFill>
          </p:grpSpPr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0C013CF1-0FB3-BF5A-AC36-6AFCCBDBC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1429" y="2802373"/>
                <a:ext cx="0" cy="543027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0467FD04-901E-7F94-8F09-0D3D9EE1A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5659" y="2193940"/>
                <a:ext cx="0" cy="608433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CEAF854B-32A2-2533-5404-4FA46D37C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6499" y="2804818"/>
                <a:ext cx="1344930" cy="0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8AAD9D3-2180-DF05-2411-3E6BDC17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6499" y="2802373"/>
                <a:ext cx="0" cy="543027"/>
              </a:xfrm>
              <a:prstGeom prst="straightConnector1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A683FBE6-E596-DEF4-E0D6-1BB08691E5D2}"/>
                </a:ext>
              </a:extLst>
            </p:cNvPr>
            <p:cNvCxnSpPr>
              <a:cxnSpLocks/>
            </p:cNvCxnSpPr>
            <p:nvPr/>
          </p:nvCxnSpPr>
          <p:spPr>
            <a:xfrm>
              <a:off x="9214072" y="3883367"/>
              <a:ext cx="0" cy="6495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9A448ACB-E2FD-496B-BDA1-7C47518BE229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395" y="3883367"/>
              <a:ext cx="0" cy="6495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B27F8B-344A-41D4-5647-350C7B594722}"/>
              </a:ext>
            </a:extLst>
          </p:cNvPr>
          <p:cNvSpPr/>
          <p:nvPr/>
        </p:nvSpPr>
        <p:spPr>
          <a:xfrm rot="16200000">
            <a:off x="-1334031" y="4044813"/>
            <a:ext cx="3917943" cy="30293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  로   세  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E16CE-41C0-D16E-CA6F-8D71F5E5FA8E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 Python 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5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36574" y="1001321"/>
            <a:ext cx="4251484" cy="753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파이썬 프로젝트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타이타닉 데이터 셋을 활용한 다양한 분석과 통계 확인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C8CA20-ECF9-E2A7-73F8-57275B5C1547}"/>
              </a:ext>
            </a:extLst>
          </p:cNvPr>
          <p:cNvSpPr txBox="1"/>
          <p:nvPr/>
        </p:nvSpPr>
        <p:spPr>
          <a:xfrm>
            <a:off x="784079" y="1896063"/>
            <a:ext cx="845103" cy="10307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기간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인원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담당 역할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89071-351C-2D17-7440-700A4404CE65}"/>
              </a:ext>
            </a:extLst>
          </p:cNvPr>
          <p:cNvSpPr txBox="1"/>
          <p:nvPr/>
        </p:nvSpPr>
        <p:spPr>
          <a:xfrm>
            <a:off x="747614" y="4128452"/>
            <a:ext cx="941283" cy="4261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개발 환경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CA3D4-6717-869C-ABBA-2B1485E8AC70}"/>
              </a:ext>
            </a:extLst>
          </p:cNvPr>
          <p:cNvSpPr txBox="1"/>
          <p:nvPr/>
        </p:nvSpPr>
        <p:spPr>
          <a:xfrm>
            <a:off x="908979" y="4677976"/>
            <a:ext cx="492443" cy="7075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언어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E9F64-1865-AFC2-2D61-8367BCB584D6}"/>
              </a:ext>
            </a:extLst>
          </p:cNvPr>
          <p:cNvSpPr txBox="1"/>
          <p:nvPr/>
        </p:nvSpPr>
        <p:spPr>
          <a:xfrm>
            <a:off x="1830957" y="4677977"/>
            <a:ext cx="2630848" cy="7075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Python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Anaconda,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Jupyter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643E7-752C-16B3-6693-6F9842A33DBD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03CE3-C760-39DF-E0CF-68A87497CA89}"/>
              </a:ext>
            </a:extLst>
          </p:cNvPr>
          <p:cNvSpPr txBox="1"/>
          <p:nvPr/>
        </p:nvSpPr>
        <p:spPr>
          <a:xfrm>
            <a:off x="1706057" y="1896063"/>
            <a:ext cx="2677336" cy="16770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2022.10.06~2022.10.07 (2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명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전처리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0%)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분석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%)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시각화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기여도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30%)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BEBBAB7-722A-B053-7992-325C94CE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0997"/>
              </p:ext>
            </p:extLst>
          </p:nvPr>
        </p:nvGraphicFramePr>
        <p:xfrm>
          <a:off x="6649996" y="1561810"/>
          <a:ext cx="4825998" cy="47126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8666">
                  <a:extLst>
                    <a:ext uri="{9D8B030D-6E8A-4147-A177-3AD203B41FA5}">
                      <a16:colId xmlns:a16="http://schemas.microsoft.com/office/drawing/2014/main" val="4129565332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2372240815"/>
                    </a:ext>
                  </a:extLst>
                </a:gridCol>
                <a:gridCol w="1608666">
                  <a:extLst>
                    <a:ext uri="{9D8B030D-6E8A-4147-A177-3AD203B41FA5}">
                      <a16:colId xmlns:a16="http://schemas.microsoft.com/office/drawing/2014/main" val="2135942788"/>
                    </a:ext>
                  </a:extLst>
                </a:gridCol>
              </a:tblGrid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컬</a:t>
                      </a:r>
                      <a:r>
                        <a:rPr lang="ko-KR" altLang="en-US" sz="12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럼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 명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 료 형</a:t>
                      </a: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855444231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Survived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이면 사망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, 1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이면 생존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Int64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408246592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Placss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티켓 등급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: 1, 2, 3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Int64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126825416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Sex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: male, female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Object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4280395174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Age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승객의 나이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Float64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016329813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Sibsp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형제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배우자의 합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Int64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865010547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Parch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부모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n-cs"/>
                        </a:rPr>
                        <a:t>자식의 합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Int64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166337321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Fare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요금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Float64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586521271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Embarked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선착장</a:t>
                      </a: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Object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771801432"/>
                  </a:ext>
                </a:extLst>
              </a:tr>
              <a:tr h="42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Class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티켓 등급 </a:t>
                      </a:r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: First, Second, Third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Category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01466388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Who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Man, women, child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Object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649944547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Adult_male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True, False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Boolean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160624555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alive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Yes, No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Object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651338855"/>
                  </a:ext>
                </a:extLst>
              </a:tr>
              <a:tr h="328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alone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True, False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Boolean</a:t>
                      </a:r>
                      <a:endParaRPr lang="ko-KR" altLang="en-US" sz="1200" dirty="0"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962354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F4988A-28BF-14D5-8ED0-F61266AF1955}"/>
              </a:ext>
            </a:extLst>
          </p:cNvPr>
          <p:cNvSpPr txBox="1"/>
          <p:nvPr/>
        </p:nvSpPr>
        <p:spPr>
          <a:xfrm>
            <a:off x="8327858" y="1177409"/>
            <a:ext cx="1470274" cy="38440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타이타닉 데이터셋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1DECF6-10A2-8488-3AED-9B2B6788BD32}"/>
              </a:ext>
            </a:extLst>
          </p:cNvPr>
          <p:cNvSpPr/>
          <p:nvPr/>
        </p:nvSpPr>
        <p:spPr>
          <a:xfrm>
            <a:off x="6465002" y="1227768"/>
            <a:ext cx="5195986" cy="5159670"/>
          </a:xfrm>
          <a:prstGeom prst="roundRect">
            <a:avLst>
              <a:gd name="adj" fmla="val 358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4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CCC8E6-62D7-FD09-A5A4-E5413245E007}"/>
              </a:ext>
            </a:extLst>
          </p:cNvPr>
          <p:cNvSpPr/>
          <p:nvPr/>
        </p:nvSpPr>
        <p:spPr>
          <a:xfrm>
            <a:off x="271463" y="653664"/>
            <a:ext cx="11649074" cy="5987475"/>
          </a:xfrm>
          <a:prstGeom prst="roundRect">
            <a:avLst>
              <a:gd name="adj" fmla="val 2423"/>
            </a:avLst>
          </a:prstGeom>
          <a:solidFill>
            <a:schemeClr val="bg1"/>
          </a:solidFill>
          <a:ln>
            <a:solidFill>
              <a:srgbClr val="15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9D4D55-C9A9-1716-E3ED-452270C23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790" y="860131"/>
            <a:ext cx="695037" cy="5428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03611-1D8A-2BBF-FBE2-5360AE68DEAA}"/>
              </a:ext>
            </a:extLst>
          </p:cNvPr>
          <p:cNvSpPr txBox="1"/>
          <p:nvPr/>
        </p:nvSpPr>
        <p:spPr>
          <a:xfrm>
            <a:off x="1536574" y="987708"/>
            <a:ext cx="3223962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용어 정의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9D4A82-F50A-73BF-5B42-0F6C41DB8311}"/>
              </a:ext>
            </a:extLst>
          </p:cNvPr>
          <p:cNvCxnSpPr/>
          <p:nvPr/>
        </p:nvCxnSpPr>
        <p:spPr>
          <a:xfrm>
            <a:off x="1409700" y="1117133"/>
            <a:ext cx="0" cy="234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25CBB3-F850-2A6E-44AA-7A85E4D5ACAE}"/>
              </a:ext>
            </a:extLst>
          </p:cNvPr>
          <p:cNvSpPr txBox="1"/>
          <p:nvPr/>
        </p:nvSpPr>
        <p:spPr>
          <a:xfrm>
            <a:off x="5171709" y="95220"/>
            <a:ext cx="184858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8E48A-4875-3696-AA58-E6A989810336}"/>
              </a:ext>
            </a:extLst>
          </p:cNvPr>
          <p:cNvSpPr txBox="1"/>
          <p:nvPr/>
        </p:nvSpPr>
        <p:spPr>
          <a:xfrm>
            <a:off x="747614" y="95220"/>
            <a:ext cx="1242648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자기소개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F4A8-5B01-B025-DA0F-C80993D7BA36}"/>
              </a:ext>
            </a:extLst>
          </p:cNvPr>
          <p:cNvSpPr txBox="1"/>
          <p:nvPr/>
        </p:nvSpPr>
        <p:spPr>
          <a:xfrm>
            <a:off x="6514064" y="1063630"/>
            <a:ext cx="37295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특성 </a:t>
            </a:r>
            <a:r>
              <a:rPr kumimoji="0" lang="en-US" altLang="ko-KR" sz="1600" b="0" i="0" u="none" strike="noStrike" kern="1200" cap="none" spc="0" normalizeH="0" baseline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범주형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수치형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분류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C7669A-174C-70BB-0C60-4D721106096C}"/>
              </a:ext>
            </a:extLst>
          </p:cNvPr>
          <p:cNvCxnSpPr/>
          <p:nvPr/>
        </p:nvCxnSpPr>
        <p:spPr>
          <a:xfrm>
            <a:off x="6096000" y="987708"/>
            <a:ext cx="0" cy="52716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DEEBFE-AB96-CDBA-2D67-914EC4EBEDB1}"/>
              </a:ext>
            </a:extLst>
          </p:cNvPr>
          <p:cNvSpPr txBox="1"/>
          <p:nvPr/>
        </p:nvSpPr>
        <p:spPr>
          <a:xfrm>
            <a:off x="747613" y="1886142"/>
            <a:ext cx="5031015" cy="3984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카이제곱검정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독립성 검정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: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변수 사이에 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관계가 있는지를 확인하는 검정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귀무가설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유의미한 차이가 없다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A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유의미한 차이가 있다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Ex) 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남학생과 여학생의 집단간 성적의 평균을 비교한다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귀무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집단간의 성적의 평균은 같다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차이가 없다</a:t>
            </a:r>
            <a:endParaRPr lang="en-US" altLang="ko-KR" sz="12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대립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집단간의 성적의 평균은 같지 않다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차이가 있다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자유도 </a:t>
            </a:r>
            <a:r>
              <a:rPr lang="en-US" altLang="ko-KR" sz="16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변인의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 또는 한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변인의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범주의 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4E120-7296-63E7-E0C4-C8497CD3A0D2}"/>
              </a:ext>
            </a:extLst>
          </p:cNvPr>
          <p:cNvSpPr txBox="1"/>
          <p:nvPr/>
        </p:nvSpPr>
        <p:spPr>
          <a:xfrm>
            <a:off x="6597197" y="2216579"/>
            <a:ext cx="2167008" cy="3984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범주형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srgbClr val="0070C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Survived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생존 여부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Pclass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객실 등급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숫자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Sex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Embarked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승선한 항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객실등급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Who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남성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어린이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Adult_male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성인남성 여부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Embark_town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탑승항구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Alive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생존여부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문자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Alone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혼자 탑승 여부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44D3C-1B21-5D76-83DD-14D780246774}"/>
              </a:ext>
            </a:extLst>
          </p:cNvPr>
          <p:cNvSpPr txBox="1"/>
          <p:nvPr/>
        </p:nvSpPr>
        <p:spPr>
          <a:xfrm>
            <a:off x="8943101" y="2216579"/>
            <a:ext cx="2622080" cy="148951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수치형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srgbClr val="00B05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Age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Sibsp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동승한 자매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배우자의 수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Parch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동승한 부모 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자식의 수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Fare (</a:t>
            </a:r>
            <a:r>
              <a:rPr lang="ko-KR" altLang="en-US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요금</a:t>
            </a:r>
            <a:r>
              <a:rPr lang="en-US" altLang="ko-KR" sz="12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74715D-4BE0-E496-FFED-12D64B8C4355}"/>
              </a:ext>
            </a:extLst>
          </p:cNvPr>
          <p:cNvSpPr/>
          <p:nvPr/>
        </p:nvSpPr>
        <p:spPr>
          <a:xfrm>
            <a:off x="6575393" y="2558462"/>
            <a:ext cx="1855118" cy="549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6F59DEF-BC25-484C-F3D0-70F02BB7BB9E}"/>
              </a:ext>
            </a:extLst>
          </p:cNvPr>
          <p:cNvCxnSpPr>
            <a:cxnSpLocks/>
          </p:cNvCxnSpPr>
          <p:nvPr/>
        </p:nvCxnSpPr>
        <p:spPr>
          <a:xfrm>
            <a:off x="8430511" y="3108045"/>
            <a:ext cx="1270475" cy="208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70873E-989B-B7EA-8E77-59F3E518CA68}"/>
              </a:ext>
            </a:extLst>
          </p:cNvPr>
          <p:cNvSpPr/>
          <p:nvPr/>
        </p:nvSpPr>
        <p:spPr>
          <a:xfrm>
            <a:off x="9071610" y="5177657"/>
            <a:ext cx="2674620" cy="1026679"/>
          </a:xfrm>
          <a:prstGeom prst="roundRect">
            <a:avLst>
              <a:gd name="adj" fmla="val 739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범주형 데이터인 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Survived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400" dirty="0" err="1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srgbClr val="3571A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Pclass</a:t>
            </a: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</a:t>
            </a:r>
            <a:endParaRPr lang="en-US" altLang="ko-KR" sz="140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분석을 진행하였습니다</a:t>
            </a:r>
            <a:r>
              <a:rPr lang="en-US" altLang="ko-KR" sz="140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F4AEFC-E364-9667-74A5-CF23CA2BFA8F}"/>
              </a:ext>
            </a:extLst>
          </p:cNvPr>
          <p:cNvSpPr txBox="1"/>
          <p:nvPr/>
        </p:nvSpPr>
        <p:spPr>
          <a:xfrm>
            <a:off x="7272819" y="1887844"/>
            <a:ext cx="37295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타이타닉 데이터셋이 가진 데이터의 종류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518E3C8-0091-4A2D-D041-E51DF9E45E12}"/>
              </a:ext>
            </a:extLst>
          </p:cNvPr>
          <p:cNvSpPr/>
          <p:nvPr/>
        </p:nvSpPr>
        <p:spPr>
          <a:xfrm>
            <a:off x="6491204" y="2244011"/>
            <a:ext cx="2073681" cy="3138756"/>
          </a:xfrm>
          <a:prstGeom prst="roundRect">
            <a:avLst>
              <a:gd name="adj" fmla="val 4541"/>
            </a:avLst>
          </a:prstGeom>
          <a:noFill/>
          <a:ln w="19050">
            <a:solidFill>
              <a:srgbClr val="35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E93B37-EDDB-6808-90D7-E3E247E6B045}"/>
              </a:ext>
            </a:extLst>
          </p:cNvPr>
          <p:cNvSpPr/>
          <p:nvPr/>
        </p:nvSpPr>
        <p:spPr>
          <a:xfrm>
            <a:off x="8943101" y="2244011"/>
            <a:ext cx="2227819" cy="1462086"/>
          </a:xfrm>
          <a:prstGeom prst="roundRect">
            <a:avLst>
              <a:gd name="adj" fmla="val 454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0B541-22E3-714F-BDCA-05F9B07B6CDA}"/>
              </a:ext>
            </a:extLst>
          </p:cNvPr>
          <p:cNvSpPr txBox="1"/>
          <p:nvPr/>
        </p:nvSpPr>
        <p:spPr>
          <a:xfrm>
            <a:off x="9700986" y="141386"/>
            <a:ext cx="2092239" cy="369332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 / </a:t>
            </a:r>
            <a:r>
              <a:rPr lang="en-US" altLang="ko-KR" dirty="0">
                <a:solidFill>
                  <a:srgbClr val="FED14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Python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R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92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1693</Words>
  <Application>Microsoft Office PowerPoint</Application>
  <PresentationFormat>와이드스크린</PresentationFormat>
  <Paragraphs>412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se-nanumgothic</vt:lpstr>
      <vt:lpstr>나눔스퀘어_ac Light</vt:lpstr>
      <vt:lpstr>나눔스퀘어_ac</vt:lpstr>
      <vt:lpstr>나눔스퀘어OTF_ac</vt:lpstr>
      <vt:lpstr>나눔스퀘어OTF_ac ExtraBold</vt:lpstr>
      <vt:lpstr>나눔스퀘어_ac Bold</vt:lpstr>
      <vt:lpstr>나눔스퀘어 네오 OTF ExtraBold</vt:lpstr>
      <vt:lpstr>Arial</vt:lpstr>
      <vt:lpstr>나눔스퀘어_ac ExtraBold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기영 나</cp:lastModifiedBy>
  <cp:revision>138</cp:revision>
  <dcterms:created xsi:type="dcterms:W3CDTF">2018-12-02T10:25:36Z</dcterms:created>
  <dcterms:modified xsi:type="dcterms:W3CDTF">2023-02-01T01:40:07Z</dcterms:modified>
</cp:coreProperties>
</file>