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80" r:id="rId4"/>
    <p:sldId id="572" r:id="rId5"/>
    <p:sldId id="573" r:id="rId6"/>
    <p:sldId id="574"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nunnakarthik791@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Karthiksai/machine-learning-aicet-proje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2"/>
            <a:ext cx="4779664" cy="1644018"/>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1600" b="1" cap="all" dirty="0" err="1">
                <a:latin typeface="Aptos"/>
              </a:rPr>
              <a:t>ecommerce_product</a:t>
            </a:r>
            <a:r>
              <a:rPr lang="en-US" sz="2200" cap="all" dirty="0" err="1">
                <a:latin typeface="Aptos"/>
              </a:rPr>
              <a:t>_</a:t>
            </a:r>
            <a:r>
              <a:rPr lang="en-US" sz="1600" b="1" cap="all" dirty="0" err="1">
                <a:latin typeface="Aptos"/>
              </a:rPr>
              <a:t>performance</a:t>
            </a:r>
            <a:endParaRPr lang="en-US" sz="1600" b="1" dirty="0">
              <a:latin typeface="Aptos"/>
            </a:endParaRPr>
          </a:p>
          <a:p>
            <a:pPr algn="l"/>
            <a:r>
              <a:rPr lang="en-US" sz="1600" b="1" kern="1200" dirty="0"/>
              <a:t>Machine learning project</a:t>
            </a:r>
          </a:p>
        </p:txBody>
      </p:sp>
      <p:sp>
        <p:nvSpPr>
          <p:cNvPr id="3" name="Subtitle 2"/>
          <p:cNvSpPr>
            <a:spLocks noGrp="1"/>
          </p:cNvSpPr>
          <p:nvPr>
            <p:ph type="subTitle" idx="1"/>
          </p:nvPr>
        </p:nvSpPr>
        <p:spPr>
          <a:xfrm>
            <a:off x="525982" y="3034609"/>
            <a:ext cx="4171994" cy="274320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dirty="0" err="1"/>
              <a:t>Name:N.karthik</a:t>
            </a:r>
            <a:r>
              <a:rPr lang="en-US" sz="1600" b="1" cap="all" dirty="0"/>
              <a:t> </a:t>
            </a:r>
            <a:r>
              <a:rPr lang="en-US" sz="1600" b="1" cap="all" dirty="0" err="1"/>
              <a:t>sai</a:t>
            </a:r>
            <a:r>
              <a:rPr lang="en-US" sz="1600" b="1" cap="all" dirty="0"/>
              <a:t> </a:t>
            </a:r>
            <a:r>
              <a:rPr lang="en-US" sz="1600" b="1" cap="all" dirty="0" err="1"/>
              <a:t>manikanta</a:t>
            </a:r>
            <a:endParaRPr lang="en-US" sz="1600" b="1" cap="all" dirty="0"/>
          </a:p>
          <a:p>
            <a:pPr algn="l">
              <a:spcAft>
                <a:spcPts val="600"/>
              </a:spcAft>
            </a:pPr>
            <a:r>
              <a:rPr lang="en-US" sz="1600" b="1" cap="all" dirty="0"/>
              <a:t>College </a:t>
            </a:r>
            <a:r>
              <a:rPr lang="en-US" sz="1600" b="1" cap="all" dirty="0" err="1"/>
              <a:t>Name:Aditya</a:t>
            </a:r>
            <a:r>
              <a:rPr lang="en-US" sz="1600" b="1" cap="all" dirty="0"/>
              <a:t> university</a:t>
            </a:r>
          </a:p>
          <a:p>
            <a:pPr algn="l">
              <a:spcAft>
                <a:spcPts val="600"/>
              </a:spcAft>
            </a:pPr>
            <a:r>
              <a:rPr lang="en-US" sz="1600" b="1" cap="all" dirty="0" err="1"/>
              <a:t>Department:MCA</a:t>
            </a:r>
            <a:endParaRPr lang="en-US" sz="1600" b="1" cap="all" dirty="0"/>
          </a:p>
          <a:p>
            <a:pPr algn="l">
              <a:spcAft>
                <a:spcPts val="600"/>
              </a:spcAft>
            </a:pPr>
            <a:r>
              <a:rPr lang="en-US" sz="1600" b="1" cap="all" dirty="0"/>
              <a:t>Email ID: </a:t>
            </a:r>
            <a:r>
              <a:rPr lang="en-US" sz="1600" b="1" cap="all" dirty="0">
                <a:hlinkClick r:id="rId2"/>
              </a:rPr>
              <a:t>nunnakarthik791@gmail.com</a:t>
            </a:r>
            <a:br>
              <a:rPr lang="en-US" sz="1600" b="1" cap="all" dirty="0"/>
            </a:br>
            <a:r>
              <a:rPr lang="en-US" sz="1600" b="1" cap="all" dirty="0"/>
              <a:t>(small letters)</a:t>
            </a:r>
          </a:p>
          <a:p>
            <a:pPr algn="l">
              <a:spcAft>
                <a:spcPts val="600"/>
              </a:spcAft>
            </a:pPr>
            <a:r>
              <a:rPr lang="en-US" sz="1600" b="1" cap="all" dirty="0"/>
              <a:t>AICTE Student ID:</a:t>
            </a:r>
            <a:r>
              <a:rPr lang="en-IN" sz="1200" dirty="0"/>
              <a:t> </a:t>
            </a:r>
            <a:r>
              <a:rPr lang="en-IN" sz="2000" dirty="0"/>
              <a:t>STU66b0f458521b11722872920</a:t>
            </a:r>
            <a:endParaRPr lang="en-US" sz="20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in a suit&#10;&#10;AI-generated content may be incorrect.">
            <a:extLst>
              <a:ext uri="{FF2B5EF4-FFF2-40B4-BE49-F238E27FC236}">
                <a16:creationId xmlns:a16="http://schemas.microsoft.com/office/drawing/2014/main" id="{5FC81501-CA5B-96F5-E114-1F206125D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687" y="379900"/>
            <a:ext cx="5143500" cy="609516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669036" y="2055813"/>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US" dirty="0"/>
              <a:t>The feature scope of this project includes analyzing key attributes such as product category, price, customer ratings, stock availability, and promotional discounts to understand their impact on sales performance. By incorporating these features, the analysis aims to identify trends, optimize inventory, and forecast future sales, thereby enhancing overall business strategies for e-commerce platforms.</a:t>
            </a:r>
            <a:endParaRPr lang="en-GB" dirty="0"/>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dirty="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3600" dirty="0" err="1">
                <a:hlinkClick r:id="rId2"/>
              </a:rPr>
              <a:t>NKarthiksai</a:t>
            </a:r>
            <a:r>
              <a:rPr lang="en-IN" sz="3600" dirty="0">
                <a:hlinkClick r:id="rId2"/>
              </a:rPr>
              <a:t>/machine-learning-</a:t>
            </a:r>
            <a:r>
              <a:rPr lang="en-IN" sz="3600" dirty="0" err="1">
                <a:hlinkClick r:id="rId2"/>
              </a:rPr>
              <a:t>aicet</a:t>
            </a:r>
            <a:r>
              <a:rPr lang="en-IN" sz="3600" dirty="0">
                <a:hlinkClick r:id="rId2"/>
              </a:rPr>
              <a:t>-project</a:t>
            </a:r>
            <a:endParaRPr lang="en-IN" sz="36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r>
              <a:rPr lang="en-IN" dirty="0">
                <a:latin typeface="Franklin Gothic Book"/>
                <a:hlinkClick r:id="rId2"/>
              </a:rPr>
              <a:t>https</a:t>
            </a:r>
            <a:r>
              <a:rPr lang="en-IN">
                <a:latin typeface="Franklin Gothic Book"/>
                <a:hlinkClick r:id="rId2"/>
              </a:rPr>
              <a:t>://github</a:t>
            </a:r>
            <a:r>
              <a:rPr lang="en-IN" dirty="0">
                <a:latin typeface="Franklin Gothic Book"/>
                <a:hlinkClick r:id="rId2"/>
              </a:rPr>
              <a:t>.com/NKarthiksai</a:t>
            </a:r>
            <a:r>
              <a:rPr lang="en-IN">
                <a:latin typeface="Franklin Gothic Book"/>
                <a:hlinkClick r:id="rId2"/>
              </a:rPr>
              <a:t>/machine-learning-aicet-project</a:t>
            </a:r>
            <a:r>
              <a:rPr lang="en-IN">
                <a:latin typeface="Franklin Gothic Book"/>
              </a:rPr>
              <a:t> </a:t>
            </a:r>
            <a:endParaRPr lang="en-IN"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701965" y="1875355"/>
            <a:ext cx="10515600" cy="4196192"/>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1800" dirty="0"/>
              <a:t>Analyze e-commerce product data to identify sales trends, evaluate product performance, and predict future sales, helping businesses improve inventory, marketing, and sales strategies. </a:t>
            </a:r>
            <a:r>
              <a:rPr lang="en-US" sz="1800" dirty="0">
                <a:latin typeface="Arial"/>
                <a:cs typeface="Arial"/>
              </a:rPr>
              <a:t>()</a:t>
            </a:r>
          </a:p>
          <a:p>
            <a:pPr marL="305435" indent="-305435">
              <a:spcBef>
                <a:spcPct val="20000"/>
              </a:spcBef>
              <a:spcAft>
                <a:spcPts val="600"/>
              </a:spcAft>
            </a:pPr>
            <a:r>
              <a:rPr lang="en-US" sz="2200" b="1" dirty="0">
                <a:latin typeface="Arial"/>
                <a:cs typeface="Arial"/>
              </a:rPr>
              <a:t>Proposed System/Solution    </a:t>
            </a:r>
            <a:r>
              <a:rPr lang="en-US" sz="1900" dirty="0"/>
              <a:t>Leverages machine learning to analyze historical sales data and predict future product demand in e-commerce.</a:t>
            </a:r>
            <a:endParaRPr lang="en-US" sz="19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1900" dirty="0">
                <a:latin typeface="Arial"/>
                <a:cs typeface="Arial"/>
              </a:rPr>
              <a:t>(</a:t>
            </a:r>
            <a:r>
              <a:rPr lang="en-US" sz="1900" dirty="0"/>
              <a:t>Utilizes Python, Pandas, and Scikit-learn for data preprocessing, analysis, and building machine learning models.</a:t>
            </a:r>
            <a:r>
              <a:rPr lang="en-US" sz="1900" dirty="0">
                <a:latin typeface="Arial"/>
                <a:cs typeface="Arial"/>
              </a:rPr>
              <a:t>) </a:t>
            </a:r>
          </a:p>
          <a:p>
            <a:r>
              <a:rPr lang="en-US" sz="2200" b="1" dirty="0">
                <a:latin typeface="Arial"/>
                <a:cs typeface="Arial"/>
              </a:rPr>
              <a:t>Algorithm &amp; Deployment </a:t>
            </a:r>
            <a:r>
              <a:rPr lang="en-US" sz="1900" b="1" dirty="0">
                <a:latin typeface="Arial"/>
                <a:cs typeface="Arial"/>
              </a:rPr>
              <a:t> </a:t>
            </a:r>
            <a:r>
              <a:rPr lang="en-US" sz="1900" dirty="0"/>
              <a:t>Would you like </a:t>
            </a:r>
            <a:r>
              <a:rPr lang="en-US" sz="1900" dirty="0" err="1"/>
              <a:t>hel</a:t>
            </a:r>
            <a:r>
              <a:rPr lang="en-US" sz="1900" b="1" dirty="0" err="1"/>
              <a:t>Uses</a:t>
            </a:r>
            <a:r>
              <a:rPr lang="en-US" sz="1900" b="1" dirty="0"/>
              <a:t> a Random Forest algorithm for prediction and deploys the model using a web-based interface for user interaction</a:t>
            </a:r>
            <a:r>
              <a:rPr lang="en-US" sz="1600" b="1" dirty="0"/>
              <a:t>.</a:t>
            </a:r>
            <a:endParaRPr lang="en-US" sz="2200" dirty="0">
              <a:latin typeface="Arial"/>
              <a:cs typeface="Arial"/>
            </a:endParaRPr>
          </a:p>
          <a:p>
            <a:pPr marL="305435" indent="-305435">
              <a:spcBef>
                <a:spcPct val="20000"/>
              </a:spcBef>
              <a:spcAft>
                <a:spcPts val="600"/>
              </a:spcAft>
            </a:pPr>
            <a:r>
              <a:rPr lang="en-US" sz="3300" b="1" dirty="0">
                <a:latin typeface="Arial"/>
                <a:cs typeface="Arial"/>
              </a:rPr>
              <a:t>Result ()</a:t>
            </a:r>
          </a:p>
          <a:p>
            <a:pPr marL="305435" indent="-305435">
              <a:spcBef>
                <a:spcPct val="20000"/>
              </a:spcBef>
              <a:spcAft>
                <a:spcPts val="600"/>
              </a:spcAft>
            </a:pPr>
            <a:endParaRPr lang="en-US" sz="3300" b="1" dirty="0">
              <a:latin typeface="Arial"/>
              <a:cs typeface="Arial"/>
            </a:endParaRPr>
          </a:p>
          <a:p>
            <a:pPr marL="305435" indent="-305435">
              <a:spcBef>
                <a:spcPct val="20000"/>
              </a:spcBef>
              <a:spcAft>
                <a:spcPts val="600"/>
              </a:spcAft>
            </a:pPr>
            <a:endParaRPr lang="en-US" sz="3300" b="1" dirty="0">
              <a:latin typeface="Arial"/>
              <a:cs typeface="Arial"/>
            </a:endParaRPr>
          </a:p>
          <a:p>
            <a:pPr marL="305435" indent="-305435">
              <a:spcBef>
                <a:spcPct val="20000"/>
              </a:spcBef>
              <a:spcAft>
                <a:spcPts val="600"/>
              </a:spcAft>
            </a:pPr>
            <a:endParaRPr lang="en-US" sz="3300" b="1" dirty="0">
              <a:latin typeface="Arial"/>
              <a:cs typeface="Arial"/>
            </a:endParaRPr>
          </a:p>
          <a:p>
            <a:pPr marL="305435" indent="-305435">
              <a:spcBef>
                <a:spcPct val="20000"/>
              </a:spcBef>
              <a:spcAft>
                <a:spcPts val="600"/>
              </a:spcAft>
            </a:pPr>
            <a:endParaRPr lang="en-US" sz="2200" dirty="0">
              <a:latin typeface="Arial"/>
              <a:cs typeface="Arial"/>
            </a:endParaRPr>
          </a:p>
          <a:p>
            <a:pPr marL="0" indent="0">
              <a:spcBef>
                <a:spcPct val="20000"/>
              </a:spcBef>
              <a:spcAft>
                <a:spcPts val="600"/>
              </a:spcAft>
              <a:buNone/>
            </a:pPr>
            <a:endParaRPr lang="en-US" sz="2200" b="1" dirty="0">
              <a:latin typeface="Arial"/>
              <a:cs typeface="Arial"/>
            </a:endParaRPr>
          </a:p>
          <a:p>
            <a:pPr marL="305435" indent="-305435">
              <a:spcBef>
                <a:spcPct val="20000"/>
              </a:spcBef>
              <a:spcAft>
                <a:spcPts val="600"/>
              </a:spcAft>
            </a:pPr>
            <a:endParaRPr lang="en-US" sz="2200" dirty="0">
              <a:latin typeface="Arial"/>
              <a:cs typeface="Arial"/>
            </a:endParaRPr>
          </a:p>
          <a:p>
            <a:pPr marL="0" indent="0">
              <a:spcBef>
                <a:spcPct val="20000"/>
              </a:spcBef>
              <a:spcAft>
                <a:spcPts val="600"/>
              </a:spcAft>
              <a:buNone/>
            </a:pPr>
            <a:endParaRPr lang="en-US" sz="2200" dirty="0">
              <a:latin typeface="Arial"/>
              <a:cs typeface="Arial"/>
            </a:endParaRPr>
          </a:p>
          <a:p>
            <a:endParaRPr lang="en-GB" sz="2200" dirty="0">
              <a:latin typeface="Aptos" panose="020B0004020202020204"/>
              <a:cs typeface="Arial"/>
            </a:endParaRPr>
          </a:p>
          <a:p>
            <a:pPr marL="305435" indent="-305435">
              <a:spcBef>
                <a:spcPct val="20000"/>
              </a:spcBef>
              <a:spcAft>
                <a:spcPts val="600"/>
              </a:spcAft>
            </a:pPr>
            <a:endParaRPr lang="en-GB" sz="2200" dirty="0">
              <a:latin typeface="Aptos" panose="020B0004020202020204"/>
              <a:cs typeface="Arial"/>
            </a:endParaRPr>
          </a:p>
        </p:txBody>
      </p:sp>
      <p:sp>
        <p:nvSpPr>
          <p:cNvPr id="7" name="Rectangle 1">
            <a:extLst>
              <a:ext uri="{FF2B5EF4-FFF2-40B4-BE49-F238E27FC236}">
                <a16:creationId xmlns:a16="http://schemas.microsoft.com/office/drawing/2014/main" id="{65D923C8-5562-EFB3-2A90-85F7D9E89F1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34ABA118-6031-8DDA-D3A8-674F7B16CD9A}"/>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28E3CDB6-955E-1F7A-A687-860C6C4BFB7C}"/>
              </a:ext>
            </a:extLst>
          </p:cNvPr>
          <p:cNvSpPr>
            <a:spLocks noChangeArrowheads="1"/>
          </p:cNvSpPr>
          <p:nvPr/>
        </p:nvSpPr>
        <p:spPr bwMode="auto">
          <a:xfrm>
            <a:off x="304800" y="120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F2D16581-123E-2BF9-881D-CC73C1B5FBED}"/>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C92CAC48-1FF5-853B-7A6B-75BFA90D0DAF}"/>
              </a:ext>
            </a:extLst>
          </p:cNvPr>
          <p:cNvSpPr>
            <a:spLocks noChangeArrowheads="1"/>
          </p:cNvSpPr>
          <p:nvPr/>
        </p:nvSpPr>
        <p:spPr bwMode="auto">
          <a:xfrm>
            <a:off x="609600" y="424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8F67BDF0-9996-B41E-BCBF-965E58FD64DA}"/>
              </a:ext>
            </a:extLst>
          </p:cNvPr>
          <p:cNvSpPr>
            <a:spLocks noChangeArrowheads="1"/>
          </p:cNvSpPr>
          <p:nvPr/>
        </p:nvSpPr>
        <p:spPr bwMode="auto">
          <a:xfrm>
            <a:off x="762000" y="577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3F7FF7EF-D467-97F1-B2A7-43A555AEE12A}"/>
              </a:ext>
            </a:extLst>
          </p:cNvPr>
          <p:cNvSpPr>
            <a:spLocks noChangeArrowheads="1"/>
          </p:cNvSpPr>
          <p:nvPr/>
        </p:nvSpPr>
        <p:spPr bwMode="auto">
          <a:xfrm>
            <a:off x="914400" y="72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F207642E-5DAC-3A2A-D457-7F9041B8B2EA}"/>
              </a:ext>
            </a:extLst>
          </p:cNvPr>
          <p:cNvSpPr>
            <a:spLocks noChangeArrowheads="1"/>
          </p:cNvSpPr>
          <p:nvPr/>
        </p:nvSpPr>
        <p:spPr bwMode="auto">
          <a:xfrm>
            <a:off x="1066800" y="882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9B4FC93B-9968-DE04-E17A-B9C80FF72652}"/>
              </a:ext>
            </a:extLst>
          </p:cNvPr>
          <p:cNvSpPr>
            <a:spLocks noChangeArrowheads="1"/>
          </p:cNvSpPr>
          <p:nvPr/>
        </p:nvSpPr>
        <p:spPr bwMode="auto">
          <a:xfrm>
            <a:off x="1219200" y="1034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5">
            <a:extLst>
              <a:ext uri="{FF2B5EF4-FFF2-40B4-BE49-F238E27FC236}">
                <a16:creationId xmlns:a16="http://schemas.microsoft.com/office/drawing/2014/main" id="{8F72782A-5DAC-9C25-DC72-5F5FA848C873}"/>
              </a:ext>
            </a:extLst>
          </p:cNvPr>
          <p:cNvSpPr>
            <a:spLocks noChangeArrowheads="1"/>
          </p:cNvSpPr>
          <p:nvPr/>
        </p:nvSpPr>
        <p:spPr bwMode="auto">
          <a:xfrm>
            <a:off x="1371600" y="1186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5">
            <a:extLst>
              <a:ext uri="{FF2B5EF4-FFF2-40B4-BE49-F238E27FC236}">
                <a16:creationId xmlns:a16="http://schemas.microsoft.com/office/drawing/2014/main" id="{97DFD4EF-46A3-E38D-6435-2D3531538FCD}"/>
              </a:ext>
            </a:extLst>
          </p:cNvPr>
          <p:cNvSpPr>
            <a:spLocks noChangeArrowheads="1"/>
          </p:cNvSpPr>
          <p:nvPr/>
        </p:nvSpPr>
        <p:spPr bwMode="auto">
          <a:xfrm>
            <a:off x="1524000" y="1339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5">
            <a:extLst>
              <a:ext uri="{FF2B5EF4-FFF2-40B4-BE49-F238E27FC236}">
                <a16:creationId xmlns:a16="http://schemas.microsoft.com/office/drawing/2014/main" id="{20188AF7-8329-96B3-CB2F-88FE970AE946}"/>
              </a:ext>
            </a:extLst>
          </p:cNvPr>
          <p:cNvSpPr>
            <a:spLocks noChangeArrowheads="1"/>
          </p:cNvSpPr>
          <p:nvPr/>
        </p:nvSpPr>
        <p:spPr bwMode="auto">
          <a:xfrm>
            <a:off x="1676400" y="1491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5">
            <a:extLst>
              <a:ext uri="{FF2B5EF4-FFF2-40B4-BE49-F238E27FC236}">
                <a16:creationId xmlns:a16="http://schemas.microsoft.com/office/drawing/2014/main" id="{C77BA6C0-0C51-19F6-EFDC-058C8ED8A6EF}"/>
              </a:ext>
            </a:extLst>
          </p:cNvPr>
          <p:cNvSpPr>
            <a:spLocks noChangeArrowheads="1"/>
          </p:cNvSpPr>
          <p:nvPr/>
        </p:nvSpPr>
        <p:spPr bwMode="auto">
          <a:xfrm>
            <a:off x="1828800" y="1644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928691CE-F5D7-1C46-4734-AED109BB8D7D}"/>
              </a:ext>
            </a:extLst>
          </p:cNvPr>
          <p:cNvSpPr>
            <a:spLocks noChangeArrowheads="1"/>
          </p:cNvSpPr>
          <p:nvPr/>
        </p:nvSpPr>
        <p:spPr bwMode="auto">
          <a:xfrm>
            <a:off x="1981200" y="1796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BC75E44C-7A12-F9B2-EAFD-671C6E946B4E}"/>
              </a:ext>
            </a:extLst>
          </p:cNvPr>
          <p:cNvSpPr>
            <a:spLocks noChangeArrowheads="1"/>
          </p:cNvSpPr>
          <p:nvPr/>
        </p:nvSpPr>
        <p:spPr bwMode="auto">
          <a:xfrm>
            <a:off x="2133600" y="1948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5">
            <a:extLst>
              <a:ext uri="{FF2B5EF4-FFF2-40B4-BE49-F238E27FC236}">
                <a16:creationId xmlns:a16="http://schemas.microsoft.com/office/drawing/2014/main" id="{BB772EE4-53FD-9C5D-8FBA-7B536DDE3319}"/>
              </a:ext>
            </a:extLst>
          </p:cNvPr>
          <p:cNvSpPr>
            <a:spLocks noChangeArrowheads="1"/>
          </p:cNvSpPr>
          <p:nvPr/>
        </p:nvSpPr>
        <p:spPr bwMode="auto">
          <a:xfrm>
            <a:off x="2286000" y="2101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5">
            <a:extLst>
              <a:ext uri="{FF2B5EF4-FFF2-40B4-BE49-F238E27FC236}">
                <a16:creationId xmlns:a16="http://schemas.microsoft.com/office/drawing/2014/main" id="{D154500A-179A-EBBF-17C5-B599BB0F413F}"/>
              </a:ext>
            </a:extLst>
          </p:cNvPr>
          <p:cNvSpPr>
            <a:spLocks noChangeArrowheads="1"/>
          </p:cNvSpPr>
          <p:nvPr/>
        </p:nvSpPr>
        <p:spPr bwMode="auto">
          <a:xfrm>
            <a:off x="2438400" y="2253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5">
            <a:extLst>
              <a:ext uri="{FF2B5EF4-FFF2-40B4-BE49-F238E27FC236}">
                <a16:creationId xmlns:a16="http://schemas.microsoft.com/office/drawing/2014/main" id="{785B4F2B-7310-84FF-616D-F9ED95CE10E4}"/>
              </a:ext>
            </a:extLst>
          </p:cNvPr>
          <p:cNvSpPr>
            <a:spLocks noChangeArrowheads="1"/>
          </p:cNvSpPr>
          <p:nvPr/>
        </p:nvSpPr>
        <p:spPr bwMode="auto">
          <a:xfrm>
            <a:off x="2590800" y="2406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5">
            <a:extLst>
              <a:ext uri="{FF2B5EF4-FFF2-40B4-BE49-F238E27FC236}">
                <a16:creationId xmlns:a16="http://schemas.microsoft.com/office/drawing/2014/main" id="{F76B1F87-A0B1-DA6F-6BE7-250D34EA0FF4}"/>
              </a:ext>
            </a:extLst>
          </p:cNvPr>
          <p:cNvSpPr>
            <a:spLocks noChangeArrowheads="1"/>
          </p:cNvSpPr>
          <p:nvPr/>
        </p:nvSpPr>
        <p:spPr bwMode="auto">
          <a:xfrm>
            <a:off x="2743200" y="2558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5">
            <a:extLst>
              <a:ext uri="{FF2B5EF4-FFF2-40B4-BE49-F238E27FC236}">
                <a16:creationId xmlns:a16="http://schemas.microsoft.com/office/drawing/2014/main" id="{8F4D8008-71ED-5A68-E546-A6464816EE0A}"/>
              </a:ext>
            </a:extLst>
          </p:cNvPr>
          <p:cNvSpPr>
            <a:spLocks noChangeArrowheads="1"/>
          </p:cNvSpPr>
          <p:nvPr/>
        </p:nvSpPr>
        <p:spPr bwMode="auto">
          <a:xfrm>
            <a:off x="2895600" y="2710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5">
            <a:extLst>
              <a:ext uri="{FF2B5EF4-FFF2-40B4-BE49-F238E27FC236}">
                <a16:creationId xmlns:a16="http://schemas.microsoft.com/office/drawing/2014/main" id="{4B823930-52FA-2216-38DD-969452969DEB}"/>
              </a:ext>
            </a:extLst>
          </p:cNvPr>
          <p:cNvSpPr>
            <a:spLocks noChangeArrowheads="1"/>
          </p:cNvSpPr>
          <p:nvPr/>
        </p:nvSpPr>
        <p:spPr bwMode="auto">
          <a:xfrm>
            <a:off x="3048000" y="2863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5">
            <a:extLst>
              <a:ext uri="{FF2B5EF4-FFF2-40B4-BE49-F238E27FC236}">
                <a16:creationId xmlns:a16="http://schemas.microsoft.com/office/drawing/2014/main" id="{837CF36A-038A-50F9-F770-90A69E1C4636}"/>
              </a:ext>
            </a:extLst>
          </p:cNvPr>
          <p:cNvSpPr>
            <a:spLocks noChangeArrowheads="1"/>
          </p:cNvSpPr>
          <p:nvPr/>
        </p:nvSpPr>
        <p:spPr bwMode="auto">
          <a:xfrm>
            <a:off x="32004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5">
            <a:extLst>
              <a:ext uri="{FF2B5EF4-FFF2-40B4-BE49-F238E27FC236}">
                <a16:creationId xmlns:a16="http://schemas.microsoft.com/office/drawing/2014/main" id="{44681202-200C-1453-2D68-BB8658B95DD3}"/>
              </a:ext>
            </a:extLst>
          </p:cNvPr>
          <p:cNvSpPr>
            <a:spLocks noChangeArrowheads="1"/>
          </p:cNvSpPr>
          <p:nvPr/>
        </p:nvSpPr>
        <p:spPr bwMode="auto">
          <a:xfrm>
            <a:off x="3352800" y="31681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5" name="Rectangle 5">
            <a:extLst>
              <a:ext uri="{FF2B5EF4-FFF2-40B4-BE49-F238E27FC236}">
                <a16:creationId xmlns:a16="http://schemas.microsoft.com/office/drawing/2014/main" id="{96B5AEC9-1A83-7C09-E311-CAE07155B371}"/>
              </a:ext>
            </a:extLst>
          </p:cNvPr>
          <p:cNvSpPr>
            <a:spLocks noChangeArrowheads="1"/>
          </p:cNvSpPr>
          <p:nvPr/>
        </p:nvSpPr>
        <p:spPr bwMode="auto">
          <a:xfrm>
            <a:off x="3505200" y="3320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5">
            <a:extLst>
              <a:ext uri="{FF2B5EF4-FFF2-40B4-BE49-F238E27FC236}">
                <a16:creationId xmlns:a16="http://schemas.microsoft.com/office/drawing/2014/main" id="{BF1AFAA6-598B-4CC1-C8DB-7878CA300CFB}"/>
              </a:ext>
            </a:extLst>
          </p:cNvPr>
          <p:cNvSpPr>
            <a:spLocks noChangeArrowheads="1"/>
          </p:cNvSpPr>
          <p:nvPr/>
        </p:nvSpPr>
        <p:spPr bwMode="auto">
          <a:xfrm>
            <a:off x="3657600" y="3472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5">
            <a:extLst>
              <a:ext uri="{FF2B5EF4-FFF2-40B4-BE49-F238E27FC236}">
                <a16:creationId xmlns:a16="http://schemas.microsoft.com/office/drawing/2014/main" id="{7D0CEE4C-DF2A-F114-126A-2D3D6E01BBAD}"/>
              </a:ext>
            </a:extLst>
          </p:cNvPr>
          <p:cNvSpPr>
            <a:spLocks noChangeArrowheads="1"/>
          </p:cNvSpPr>
          <p:nvPr/>
        </p:nvSpPr>
        <p:spPr bwMode="auto">
          <a:xfrm>
            <a:off x="3949012" y="3625334"/>
            <a:ext cx="45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8" name="Rectangle 5">
            <a:extLst>
              <a:ext uri="{FF2B5EF4-FFF2-40B4-BE49-F238E27FC236}">
                <a16:creationId xmlns:a16="http://schemas.microsoft.com/office/drawing/2014/main" id="{D1D73810-FB18-F2E3-9F27-70727B506A75}"/>
              </a:ext>
            </a:extLst>
          </p:cNvPr>
          <p:cNvSpPr>
            <a:spLocks noChangeArrowheads="1"/>
          </p:cNvSpPr>
          <p:nvPr/>
        </p:nvSpPr>
        <p:spPr bwMode="auto">
          <a:xfrm>
            <a:off x="4101412" y="3777734"/>
            <a:ext cx="45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5">
            <a:extLst>
              <a:ext uri="{FF2B5EF4-FFF2-40B4-BE49-F238E27FC236}">
                <a16:creationId xmlns:a16="http://schemas.microsoft.com/office/drawing/2014/main" id="{C545FCFC-E1E1-0A4A-B9D7-973D16A2DFDA}"/>
              </a:ext>
            </a:extLst>
          </p:cNvPr>
          <p:cNvSpPr>
            <a:spLocks noChangeArrowheads="1"/>
          </p:cNvSpPr>
          <p:nvPr/>
        </p:nvSpPr>
        <p:spPr bwMode="auto">
          <a:xfrm>
            <a:off x="4253812" y="3930134"/>
            <a:ext cx="45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0" name="Rectangle 5">
            <a:extLst>
              <a:ext uri="{FF2B5EF4-FFF2-40B4-BE49-F238E27FC236}">
                <a16:creationId xmlns:a16="http://schemas.microsoft.com/office/drawing/2014/main" id="{267CB2EF-944D-FD71-5FD8-0C7928D48D67}"/>
              </a:ext>
            </a:extLst>
          </p:cNvPr>
          <p:cNvSpPr>
            <a:spLocks noChangeArrowheads="1"/>
          </p:cNvSpPr>
          <p:nvPr/>
        </p:nvSpPr>
        <p:spPr bwMode="auto">
          <a:xfrm>
            <a:off x="4406212" y="4082534"/>
            <a:ext cx="45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5">
            <a:extLst>
              <a:ext uri="{FF2B5EF4-FFF2-40B4-BE49-F238E27FC236}">
                <a16:creationId xmlns:a16="http://schemas.microsoft.com/office/drawing/2014/main" id="{E8595FD4-C259-A938-747F-4DE57DAA32A2}"/>
              </a:ext>
            </a:extLst>
          </p:cNvPr>
          <p:cNvSpPr>
            <a:spLocks noChangeArrowheads="1"/>
          </p:cNvSpPr>
          <p:nvPr/>
        </p:nvSpPr>
        <p:spPr bwMode="auto">
          <a:xfrm>
            <a:off x="4558612" y="4234934"/>
            <a:ext cx="45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2" name="Rectangle 5">
            <a:extLst>
              <a:ext uri="{FF2B5EF4-FFF2-40B4-BE49-F238E27FC236}">
                <a16:creationId xmlns:a16="http://schemas.microsoft.com/office/drawing/2014/main" id="{35E905DA-BB1A-71E4-F63E-74FBE5FD8A4E}"/>
              </a:ext>
            </a:extLst>
          </p:cNvPr>
          <p:cNvSpPr>
            <a:spLocks noChangeArrowheads="1"/>
          </p:cNvSpPr>
          <p:nvPr/>
        </p:nvSpPr>
        <p:spPr bwMode="auto">
          <a:xfrm>
            <a:off x="4711012" y="4387334"/>
            <a:ext cx="45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5">
            <a:extLst>
              <a:ext uri="{FF2B5EF4-FFF2-40B4-BE49-F238E27FC236}">
                <a16:creationId xmlns:a16="http://schemas.microsoft.com/office/drawing/2014/main" id="{50E0685B-BC7D-A3C6-CEBD-F600E0DCBEE4}"/>
              </a:ext>
            </a:extLst>
          </p:cNvPr>
          <p:cNvSpPr>
            <a:spLocks noChangeArrowheads="1"/>
          </p:cNvSpPr>
          <p:nvPr/>
        </p:nvSpPr>
        <p:spPr bwMode="auto">
          <a:xfrm>
            <a:off x="4451932" y="4636532"/>
            <a:ext cx="457200" cy="272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5">
            <a:extLst>
              <a:ext uri="{FF2B5EF4-FFF2-40B4-BE49-F238E27FC236}">
                <a16:creationId xmlns:a16="http://schemas.microsoft.com/office/drawing/2014/main" id="{BFEB52C8-AA79-3DDE-FC57-194572D1BF3D}"/>
              </a:ext>
            </a:extLst>
          </p:cNvPr>
          <p:cNvSpPr>
            <a:spLocks noChangeArrowheads="1"/>
          </p:cNvSpPr>
          <p:nvPr/>
        </p:nvSpPr>
        <p:spPr bwMode="auto">
          <a:xfrm flipV="1">
            <a:off x="4863412" y="3930134"/>
            <a:ext cx="10444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5">
            <a:extLst>
              <a:ext uri="{FF2B5EF4-FFF2-40B4-BE49-F238E27FC236}">
                <a16:creationId xmlns:a16="http://schemas.microsoft.com/office/drawing/2014/main" id="{BE136744-0162-8E70-3310-52721C0B0ABA}"/>
              </a:ext>
            </a:extLst>
          </p:cNvPr>
          <p:cNvSpPr>
            <a:spLocks noChangeArrowheads="1"/>
          </p:cNvSpPr>
          <p:nvPr/>
        </p:nvSpPr>
        <p:spPr bwMode="auto">
          <a:xfrm flipH="1">
            <a:off x="4909131" y="4539734"/>
            <a:ext cx="4571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7" name="Picture 46" descr="A screen shot of a computer&#10;&#10;AI-generated content may be incorrect.">
            <a:extLst>
              <a:ext uri="{FF2B5EF4-FFF2-40B4-BE49-F238E27FC236}">
                <a16:creationId xmlns:a16="http://schemas.microsoft.com/office/drawing/2014/main" id="{9CCE6F86-546A-0BD3-A256-48065F9D3A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97565" y="5019799"/>
            <a:ext cx="3552985" cy="1531783"/>
          </a:xfrm>
          <a:prstGeom prst="rect">
            <a:avLst/>
          </a:prstGeom>
        </p:spPr>
      </p:pic>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92BFD-C42A-94A0-13C3-4179B69F38F4}"/>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8074DCA-ADD3-D3B7-275F-84BB21C16AD1}"/>
              </a:ext>
            </a:extLst>
          </p:cNvPr>
          <p:cNvSpPr>
            <a:spLocks noGrp="1"/>
          </p:cNvSpPr>
          <p:nvPr>
            <p:ph idx="1"/>
          </p:nvPr>
        </p:nvSpPr>
        <p:spPr/>
        <p:txBody>
          <a:bodyPr/>
          <a:lstStyle/>
          <a:p>
            <a:pPr marL="914400" lvl="2" indent="0">
              <a:buNone/>
            </a:pPr>
            <a:endParaRPr lang="en-US" sz="1800" b="1" dirty="0">
              <a:latin typeface="Arial"/>
              <a:cs typeface="Arial"/>
            </a:endParaRPr>
          </a:p>
          <a:p>
            <a:pPr marL="914400" lvl="2" indent="0">
              <a:buNone/>
            </a:pPr>
            <a:r>
              <a:rPr lang="en-US" sz="1800" b="1" dirty="0">
                <a:latin typeface="Arial"/>
                <a:cs typeface="Arial"/>
              </a:rPr>
              <a:t>Conclusion :</a:t>
            </a:r>
          </a:p>
          <a:p>
            <a:r>
              <a:rPr lang="en-US" sz="2400" dirty="0"/>
              <a:t>The system effectively analyzes product performance and predicts future sales, enabling better decision-making in e-commerce.</a:t>
            </a:r>
          </a:p>
          <a:p>
            <a:r>
              <a:rPr lang="en-US" sz="2800" b="1" dirty="0">
                <a:latin typeface="Arial"/>
                <a:cs typeface="Arial"/>
              </a:rPr>
              <a:t>Future Scope</a:t>
            </a:r>
          </a:p>
          <a:p>
            <a:r>
              <a:rPr lang="en-US" sz="2400" dirty="0"/>
              <a:t>The system can be enhanced with real-time data integration and deep learning models for more accurate and dynamic predictions </a:t>
            </a:r>
          </a:p>
          <a:p>
            <a:r>
              <a:rPr lang="en-US" sz="2400" b="1" dirty="0">
                <a:latin typeface="Arial"/>
                <a:cs typeface="Arial"/>
              </a:rPr>
              <a:t>References </a:t>
            </a:r>
            <a:r>
              <a:rPr lang="en-US" sz="2400" dirty="0"/>
              <a:t>Scikit-learn: Machine Learning in Python — Pedregosa et al., Journal of Machine Learning Research, 2011.</a:t>
            </a:r>
            <a:endParaRPr lang="en-US" sz="2400" dirty="0">
              <a:latin typeface="Arial"/>
              <a:cs typeface="Arial"/>
            </a:endParaRPr>
          </a:p>
          <a:p>
            <a:endParaRPr lang="en-IN" sz="2400" dirty="0"/>
          </a:p>
        </p:txBody>
      </p:sp>
    </p:spTree>
    <p:extLst>
      <p:ext uri="{BB962C8B-B14F-4D97-AF65-F5344CB8AC3E}">
        <p14:creationId xmlns:p14="http://schemas.microsoft.com/office/powerpoint/2010/main" val="81068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FFAD23A9-1CE3-AEC6-8451-2BAED0462396}"/>
              </a:ext>
            </a:extLst>
          </p:cNvPr>
          <p:cNvSpPr>
            <a:spLocks noGrp="1" noChangeArrowheads="1"/>
          </p:cNvSpPr>
          <p:nvPr>
            <p:ph idx="1"/>
          </p:nvPr>
        </p:nvSpPr>
        <p:spPr bwMode="auto">
          <a:xfrm>
            <a:off x="385894" y="3816628"/>
            <a:ext cx="109763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7FCAB512-7DD9-1D8E-3E45-250CCF1CF2E9}"/>
              </a:ext>
            </a:extLst>
          </p:cNvPr>
          <p:cNvSpPr txBox="1"/>
          <p:nvPr/>
        </p:nvSpPr>
        <p:spPr>
          <a:xfrm>
            <a:off x="528506" y="1645993"/>
            <a:ext cx="11163621" cy="41242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E-commerce businesses face difficulty in identifying which products are performing well or poorly due to large and complex datasets.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There is a need to analyze product performance data to uncover trends and make accurate sales predictions for improved decision-making.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Would you like the same for other sections like Objectives or Methodology?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need GPT-4o to continue this chat because there's an attachment. Your limit resets after 7:59 PM.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914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900" b="1">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Collection: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Gather historical data on bike rentals, including time, date, location, and other relevant factors.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Utilize real-time data sources, such as weather conditions, events, and holidays, to enhance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Preprocessing:</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Clean and preprocess the collected data to handle missing values, outliers, and inconsistencies.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Feature engineering to extract relevant features from the data that might impact bike demand.</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Machine Learning Algorithm:</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Implement a machine learning algorithm, such as a time-series forecasting model (e.g., ARIMA, SARIMA, or LSTM), to predict bike counts based on historical patterns.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Consider incorporating other factors like weather conditions, day of the week, and special events to improve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Deployment:</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Develop a user-friendly interface or application that provides real-time predictions for bike counts at different hours.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Deploy the solution on a scalable and reliable platform, considering factors like server infrastructure, response time, and user accessibility.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Evaluation: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Assess the model's performance using appropriate metrics such as Mean Absolute Error (MAE), Root Mean Squared Error (RMSE), or other relevant metrics.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Fine-tune the model based on feedback and continuous monitoring of prediction accuracy.</a:t>
            </a:r>
            <a:endParaRPr lang="en-IN" sz="900">
              <a:latin typeface="Calibri"/>
              <a:ea typeface="Calibri"/>
              <a:cs typeface="Calibri"/>
            </a:endParaRPr>
          </a:p>
          <a:p>
            <a:pPr marL="629920" lvl="1" indent="-305435">
              <a:spcBef>
                <a:spcPct val="20000"/>
              </a:spcBef>
              <a:spcAft>
                <a:spcPts val="600"/>
              </a:spcAft>
              <a:buFont typeface="Arial"/>
              <a:buChar char="•"/>
            </a:pPr>
            <a:r>
              <a:rPr lang="en-IN" sz="900">
                <a:latin typeface="Franklin Gothic Book"/>
              </a:rPr>
              <a:t>Result:</a:t>
            </a:r>
            <a:endParaRPr lang="en-GB" sz="900"/>
          </a:p>
        </p:txBody>
      </p:sp>
    </p:spTree>
    <p:extLst>
      <p:ext uri="{BB962C8B-B14F-4D97-AF65-F5344CB8AC3E}">
        <p14:creationId xmlns:p14="http://schemas.microsoft.com/office/powerpoint/2010/main" val="20413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dirty="0">
                <a:latin typeface="Franklin Gothic Book"/>
              </a:rPr>
              <a:t>The "System Approach" section outlines the overall strategy and methodology for developing and implementing the rental bike prediction system. Here's a suggested structure for this section:</a:t>
            </a:r>
            <a:endParaRPr lang="en-US" sz="2200" dirty="0">
              <a:latin typeface="Franklin Gothic Book"/>
            </a:endParaRPr>
          </a:p>
          <a:p>
            <a:pPr marL="305435" indent="-305435">
              <a:spcBef>
                <a:spcPct val="20000"/>
              </a:spcBef>
              <a:spcAft>
                <a:spcPts val="600"/>
              </a:spcAft>
              <a:buFont typeface="Arial"/>
              <a:buChar char="•"/>
            </a:pPr>
            <a:r>
              <a:rPr lang="en-IN" sz="2200" b="1" dirty="0">
                <a:latin typeface="Franklin Gothic Book"/>
              </a:rPr>
              <a:t>System requirements</a:t>
            </a:r>
          </a:p>
          <a:p>
            <a:pPr marL="305435" indent="-305435">
              <a:spcBef>
                <a:spcPct val="20000"/>
              </a:spcBef>
              <a:spcAft>
                <a:spcPts val="600"/>
              </a:spcAft>
              <a:buFont typeface="Arial"/>
              <a:buChar char="•"/>
            </a:pPr>
            <a:r>
              <a:rPr lang="en-IN" sz="1600" dirty="0"/>
              <a:t>The system requires modern hardware, including a multi-core processor (Intel i5 or higher), 8 GB of RAM, and at least 50 GB of storage. Software requirements include Python (3.6+), an IDE such as </a:t>
            </a:r>
            <a:r>
              <a:rPr lang="en-IN" sz="1600" dirty="0" err="1"/>
              <a:t>Jupyter</a:t>
            </a:r>
            <a:r>
              <a:rPr lang="en-IN" sz="1600" dirty="0"/>
              <a:t> Notebook or Google </a:t>
            </a:r>
            <a:r>
              <a:rPr lang="en-IN" sz="1600" dirty="0" err="1"/>
              <a:t>Colab</a:t>
            </a:r>
            <a:r>
              <a:rPr lang="en-IN" sz="1600" dirty="0"/>
              <a:t>, and a database like PostgreSQL for storing rental data.</a:t>
            </a:r>
            <a:endParaRPr lang="en-US" sz="2200" dirty="0">
              <a:latin typeface="Franklin Gothic Book"/>
            </a:endParaRPr>
          </a:p>
          <a:p>
            <a:pPr marL="305435" indent="-305435">
              <a:spcBef>
                <a:spcPct val="20000"/>
              </a:spcBef>
              <a:spcAft>
                <a:spcPts val="600"/>
              </a:spcAft>
              <a:buFont typeface="Arial"/>
              <a:buChar char="•"/>
            </a:pPr>
            <a:r>
              <a:rPr lang="en-IN" sz="2200" b="1" dirty="0">
                <a:latin typeface="Franklin Gothic Book"/>
              </a:rPr>
              <a:t>Library required to build the model</a:t>
            </a:r>
          </a:p>
          <a:p>
            <a:pPr marL="305435" indent="-305435">
              <a:spcBef>
                <a:spcPct val="20000"/>
              </a:spcBef>
              <a:spcAft>
                <a:spcPts val="600"/>
              </a:spcAft>
              <a:buFont typeface="Arial"/>
              <a:buChar char="•"/>
            </a:pPr>
            <a:r>
              <a:rPr lang="en-IN" sz="1600" dirty="0"/>
              <a:t>Essential libraries include Pandas for data manipulation, Scikit-learn for building machine learning models, and Matplotlib/Seaborn for data visualization. Additional libraries like </a:t>
            </a:r>
            <a:r>
              <a:rPr lang="en-IN" sz="1600" dirty="0" err="1"/>
              <a:t>XGBoost</a:t>
            </a:r>
            <a:r>
              <a:rPr lang="en-IN" sz="1600" dirty="0"/>
              <a:t> and TensorFlow/</a:t>
            </a:r>
            <a:r>
              <a:rPr lang="en-IN" sz="1600" dirty="0" err="1"/>
              <a:t>Keras</a:t>
            </a:r>
            <a:r>
              <a:rPr lang="en-IN" sz="1600" dirty="0"/>
              <a:t> may be used for enhanced model performance and predictions.</a:t>
            </a: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a:latin typeface="Franklin Gothic Book"/>
              </a:rPr>
              <a:t>Algorithm Selection:</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Provide a brief overview of the chosen algorithm (e.g., time-series forecasting model, like ARIMA or LSTM) and justify its selection based on the problem statement and data characteristics.</a:t>
            </a:r>
          </a:p>
          <a:p>
            <a:pPr marL="305435" indent="-305435">
              <a:spcBef>
                <a:spcPct val="20000"/>
              </a:spcBef>
              <a:spcAft>
                <a:spcPts val="600"/>
              </a:spcAft>
              <a:buFont typeface="Arial"/>
              <a:buChar char="•"/>
            </a:pPr>
            <a:r>
              <a:rPr lang="en-IN" sz="1500" b="1">
                <a:latin typeface="Franklin Gothic Book"/>
              </a:rPr>
              <a:t>Data Input:</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Specify the input features used by the algorithm, such as historical bike rental data, weather conditions, day of the week, and any other relevant factors.</a:t>
            </a:r>
          </a:p>
          <a:p>
            <a:pPr marL="305435" indent="-305435">
              <a:spcBef>
                <a:spcPct val="20000"/>
              </a:spcBef>
              <a:spcAft>
                <a:spcPts val="600"/>
              </a:spcAft>
              <a:buFont typeface="Arial"/>
              <a:buChar char="•"/>
            </a:pPr>
            <a:r>
              <a:rPr lang="en-IN" sz="1500" b="1">
                <a:latin typeface="Franklin Gothic Book"/>
              </a:rPr>
              <a:t>Training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Explain how the algorithm is trained using historical data. Highlight any specific considerations or techniques employed, such as cross-validation or hyperparameter tuning.</a:t>
            </a:r>
          </a:p>
          <a:p>
            <a:pPr marL="305435" indent="-305435">
              <a:spcBef>
                <a:spcPct val="20000"/>
              </a:spcBef>
              <a:spcAft>
                <a:spcPts val="600"/>
              </a:spcAft>
              <a:buFont typeface="Arial"/>
              <a:buChar char="•"/>
            </a:pPr>
            <a:r>
              <a:rPr lang="en-IN" sz="1500" b="1">
                <a:latin typeface="Franklin Gothic Book"/>
              </a:rPr>
              <a:t>Prediction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Detail how the trained algorithm makes predictions for future bike counts. Discuss any real-time data inputs considered during the prediction phase.</a:t>
            </a:r>
            <a:endParaRPr lang="en-GB" sz="1500"/>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pic>
        <p:nvPicPr>
          <p:cNvPr id="5" name="Picture 4" descr="A screen shot of a computer&#10;&#10;AI-generated content may be incorrect.">
            <a:extLst>
              <a:ext uri="{FF2B5EF4-FFF2-40B4-BE49-F238E27FC236}">
                <a16:creationId xmlns:a16="http://schemas.microsoft.com/office/drawing/2014/main" id="{F4E41BFB-0298-79FC-4E52-CAB5D59128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553" y="3431265"/>
            <a:ext cx="3816993" cy="275007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B95C766F-07CC-5256-CD18-F348FF3861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5022" y="3510079"/>
            <a:ext cx="3722265" cy="2750080"/>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endParaRPr lang="en-IN" sz="2200" dirty="0">
              <a:latin typeface="Franklin Gothic Book"/>
            </a:endParaRPr>
          </a:p>
          <a:p>
            <a:pPr marL="0" indent="0">
              <a:buNone/>
            </a:pPr>
            <a:r>
              <a:rPr lang="en-US" sz="3200" b="1" dirty="0"/>
              <a:t>Identification of Key Performance Drivers</a:t>
            </a:r>
            <a:r>
              <a:rPr lang="en-US" sz="3200" dirty="0"/>
              <a:t>: The analysis reveals that specific product attributes, such as price, category, and customer ratings, significantly influence sales performance. Understanding these drivers enables businesses to optimize product listings and target marketing efforts more effectively</a:t>
            </a:r>
            <a:r>
              <a:rPr lang="en-US" sz="1600" dirty="0"/>
              <a:t>.</a:t>
            </a: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1055</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Franklin Gothic Book</vt:lpstr>
      <vt:lpstr>office theme</vt:lpstr>
      <vt:lpstr>CAPSTONE PROJECT  ecommerce_product_performance Machine learning project</vt:lpstr>
      <vt:lpstr>OUTLINE</vt:lpstr>
      <vt:lpstr>PowerPoint Presentation</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nunna karthik</dc:creator>
  <cp:lastModifiedBy>nunna karthik</cp:lastModifiedBy>
  <cp:revision>14</cp:revision>
  <dcterms:created xsi:type="dcterms:W3CDTF">2013-07-15T20:26:40Z</dcterms:created>
  <dcterms:modified xsi:type="dcterms:W3CDTF">2025-05-04T10:48:18Z</dcterms:modified>
</cp:coreProperties>
</file>