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6"/>
  </p:handoutMasterIdLst>
  <p:sldIdLst>
    <p:sldId id="256" r:id="rId3"/>
    <p:sldId id="416" r:id="rId4"/>
    <p:sldId id="257" r:id="rId5"/>
    <p:sldId id="447" r:id="rId6"/>
    <p:sldId id="434" r:id="rId7"/>
    <p:sldId id="263" r:id="rId8"/>
    <p:sldId id="427" r:id="rId9"/>
    <p:sldId id="368" r:id="rId10"/>
    <p:sldId id="367" r:id="rId11"/>
    <p:sldId id="264" r:id="rId13"/>
    <p:sldId id="413" r:id="rId14"/>
    <p:sldId id="414" r:id="rId15"/>
  </p:sldIdLst>
  <p:sldSz cx="24384000" cy="13716000"/>
  <p:notesSz cx="6858000" cy="9144000"/>
  <p:defaultTextStyle>
    <a:lvl1pPr algn="ctr" defTabSz="825500">
      <a:defRPr sz="5000">
        <a:solidFill>
          <a:srgbClr val="FFFFFF"/>
        </a:solidFill>
        <a:latin typeface="+mn-lt"/>
        <a:ea typeface="+mn-ea"/>
        <a:cs typeface="+mn-cs"/>
        <a:sym typeface="Helvetica Light"/>
      </a:defRPr>
    </a:lvl1pPr>
    <a:lvl2pPr indent="228600" algn="ctr" defTabSz="825500">
      <a:defRPr sz="5000">
        <a:solidFill>
          <a:srgbClr val="FFFFFF"/>
        </a:solidFill>
        <a:latin typeface="+mn-lt"/>
        <a:ea typeface="+mn-ea"/>
        <a:cs typeface="+mn-cs"/>
        <a:sym typeface="Helvetica Light"/>
      </a:defRPr>
    </a:lvl2pPr>
    <a:lvl3pPr indent="457200" algn="ctr" defTabSz="825500">
      <a:defRPr sz="5000">
        <a:solidFill>
          <a:srgbClr val="FFFFFF"/>
        </a:solidFill>
        <a:latin typeface="+mn-lt"/>
        <a:ea typeface="+mn-ea"/>
        <a:cs typeface="+mn-cs"/>
        <a:sym typeface="Helvetica Light"/>
      </a:defRPr>
    </a:lvl3pPr>
    <a:lvl4pPr indent="685800" algn="ctr" defTabSz="825500">
      <a:defRPr sz="5000">
        <a:solidFill>
          <a:srgbClr val="FFFFFF"/>
        </a:solidFill>
        <a:latin typeface="+mn-lt"/>
        <a:ea typeface="+mn-ea"/>
        <a:cs typeface="+mn-cs"/>
        <a:sym typeface="Helvetica Light"/>
      </a:defRPr>
    </a:lvl4pPr>
    <a:lvl5pPr indent="914400" algn="ctr" defTabSz="825500">
      <a:defRPr sz="5000">
        <a:solidFill>
          <a:srgbClr val="FFFFFF"/>
        </a:solidFill>
        <a:latin typeface="+mn-lt"/>
        <a:ea typeface="+mn-ea"/>
        <a:cs typeface="+mn-cs"/>
        <a:sym typeface="Helvetica Light"/>
      </a:defRPr>
    </a:lvl5pPr>
    <a:lvl6pPr indent="1143000" algn="ctr" defTabSz="825500">
      <a:defRPr sz="5000">
        <a:solidFill>
          <a:srgbClr val="FFFFFF"/>
        </a:solidFill>
        <a:latin typeface="+mn-lt"/>
        <a:ea typeface="+mn-ea"/>
        <a:cs typeface="+mn-cs"/>
        <a:sym typeface="Helvetica Light"/>
      </a:defRPr>
    </a:lvl6pPr>
    <a:lvl7pPr indent="1371600" algn="ctr" defTabSz="825500">
      <a:defRPr sz="5000">
        <a:solidFill>
          <a:srgbClr val="FFFFFF"/>
        </a:solidFill>
        <a:latin typeface="+mn-lt"/>
        <a:ea typeface="+mn-ea"/>
        <a:cs typeface="+mn-cs"/>
        <a:sym typeface="Helvetica Light"/>
      </a:defRPr>
    </a:lvl7pPr>
    <a:lvl8pPr indent="1600200" algn="ctr" defTabSz="825500">
      <a:defRPr sz="5000">
        <a:solidFill>
          <a:srgbClr val="FFFFFF"/>
        </a:solidFill>
        <a:latin typeface="+mn-lt"/>
        <a:ea typeface="+mn-ea"/>
        <a:cs typeface="+mn-cs"/>
        <a:sym typeface="Helvetica Light"/>
      </a:defRPr>
    </a:lvl8pPr>
    <a:lvl9pPr indent="1828800" algn="ctr" defTabSz="825500">
      <a:defRPr sz="5000">
        <a:solidFill>
          <a:srgbClr val="FFFFFF"/>
        </a:solidFill>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1F35"/>
    <a:srgbClr val="9A6B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8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ustomXml" Target="../customXml/item1.xml"/><Relationship Id="rId20" Type="http://schemas.openxmlformats.org/officeDocument/2006/relationships/customXmlProps" Target="../customXml/itemProps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xfrm>
            <a:off x="1143000" y="685800"/>
            <a:ext cx="4572000" cy="3429000"/>
          </a:xfrm>
          <a:prstGeom prst="rect">
            <a:avLst/>
          </a:prstGeom>
        </p:spPr>
        <p:txBody>
          <a:bodyPr/>
          <a:lstStyle/>
          <a:p>
            <a:pPr lvl="0"/>
          </a:p>
        </p:txBody>
      </p:sp>
      <p:sp>
        <p:nvSpPr>
          <p:cNvPr id="41" name="Shape 41"/>
          <p:cNvSpPr>
            <a:spLocks noGrp="1"/>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aşlık ve Altyazı">
    <p:bg>
      <p:bgPr>
        <a:solidFill>
          <a:srgbClr val="E6E4E8"/>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Alıntı">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otoğraf">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oş">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otoğraf - Yatay">
    <p:spTree>
      <p:nvGrpSpPr>
        <p:cNvPr id="1" name=""/>
        <p:cNvGrpSpPr/>
        <p:nvPr/>
      </p:nvGrpSpPr>
      <p:grpSpPr>
        <a:xfrm>
          <a:off x="0" y="0"/>
          <a:ext cx="0" cy="0"/>
          <a:chOff x="0" y="0"/>
          <a:chExt cx="0" cy="0"/>
        </a:xfrm>
      </p:grpSpPr>
      <p:sp>
        <p:nvSpPr>
          <p:cNvPr id="6" name="Shape 6"/>
          <p:cNvSpPr>
            <a:spLocks noGrp="1"/>
          </p:cNvSpPr>
          <p:nvPr>
            <p:ph type="title" hasCustomPrompt="1"/>
          </p:nvPr>
        </p:nvSpPr>
        <p:spPr>
          <a:xfrm>
            <a:off x="635000" y="9448800"/>
            <a:ext cx="23114000" cy="2006600"/>
          </a:xfrm>
          <a:prstGeom prst="rect">
            <a:avLst/>
          </a:prstGeom>
        </p:spPr>
        <p:txBody>
          <a:bodyPr/>
          <a:lstStyle/>
          <a:p>
            <a:pPr lvl="0">
              <a:defRPr sz="1800">
                <a:solidFill>
                  <a:srgbClr val="000000"/>
                </a:solidFill>
              </a:defRPr>
            </a:pPr>
            <a:r>
              <a:rPr sz="11200">
                <a:solidFill>
                  <a:srgbClr val="FFFFFF"/>
                </a:solidFill>
              </a:rPr>
              <a:t>Başlık Metni</a:t>
            </a:r>
            <a:endParaRPr sz="11200">
              <a:solidFill>
                <a:srgbClr val="FFFFFF"/>
              </a:solidFill>
            </a:endParaRPr>
          </a:p>
        </p:txBody>
      </p:sp>
      <p:sp>
        <p:nvSpPr>
          <p:cNvPr id="7" name="Shape 7"/>
          <p:cNvSpPr>
            <a:spLocks noGrp="1"/>
          </p:cNvSpPr>
          <p:nvPr>
            <p:ph type="body"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lvl="0">
              <a:defRPr sz="1800">
                <a:solidFill>
                  <a:srgbClr val="000000"/>
                </a:solidFill>
              </a:defRPr>
            </a:pPr>
            <a:r>
              <a:rPr sz="4400">
                <a:solidFill>
                  <a:srgbClr val="FFFFFF"/>
                </a:solidFill>
              </a:rPr>
              <a:t>Gövde Düzeyi Bir</a:t>
            </a:r>
            <a:endParaRPr sz="4400">
              <a:solidFill>
                <a:srgbClr val="FFFFFF"/>
              </a:solidFill>
            </a:endParaRPr>
          </a:p>
          <a:p>
            <a:pPr lvl="1">
              <a:defRPr sz="1800">
                <a:solidFill>
                  <a:srgbClr val="000000"/>
                </a:solidFill>
              </a:defRPr>
            </a:pPr>
            <a:r>
              <a:rPr sz="4400">
                <a:solidFill>
                  <a:srgbClr val="FFFFFF"/>
                </a:solidFill>
              </a:rPr>
              <a:t>Gövde Düzeyi İki</a:t>
            </a:r>
            <a:endParaRPr sz="4400">
              <a:solidFill>
                <a:srgbClr val="FFFFFF"/>
              </a:solidFill>
            </a:endParaRPr>
          </a:p>
          <a:p>
            <a:pPr lvl="2">
              <a:defRPr sz="1800">
                <a:solidFill>
                  <a:srgbClr val="000000"/>
                </a:solidFill>
              </a:defRPr>
            </a:pPr>
            <a:r>
              <a:rPr sz="4400">
                <a:solidFill>
                  <a:srgbClr val="FFFFFF"/>
                </a:solidFill>
              </a:rPr>
              <a:t>Gövde Düzeyi Üç</a:t>
            </a:r>
            <a:endParaRPr sz="4400">
              <a:solidFill>
                <a:srgbClr val="FFFFFF"/>
              </a:solidFill>
            </a:endParaRPr>
          </a:p>
          <a:p>
            <a:pPr lvl="3">
              <a:defRPr sz="1800">
                <a:solidFill>
                  <a:srgbClr val="000000"/>
                </a:solidFill>
              </a:defRPr>
            </a:pPr>
            <a:r>
              <a:rPr sz="4400">
                <a:solidFill>
                  <a:srgbClr val="FFFFFF"/>
                </a:solidFill>
              </a:rPr>
              <a:t>Gövde Düzeyi Dört</a:t>
            </a:r>
            <a:endParaRPr sz="4400">
              <a:solidFill>
                <a:srgbClr val="FFFFFF"/>
              </a:solidFill>
            </a:endParaRPr>
          </a:p>
          <a:p>
            <a:pPr lvl="4">
              <a:defRPr sz="1800">
                <a:solidFill>
                  <a:srgbClr val="000000"/>
                </a:solidFill>
              </a:defRPr>
            </a:pPr>
            <a:r>
              <a:rPr sz="4400">
                <a:solidFill>
                  <a:srgbClr val="FFFFFF"/>
                </a:solidFill>
              </a:rPr>
              <a:t>Gövde Düzeyi Beş</a:t>
            </a:r>
            <a:endParaRPr sz="4400">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aşlık - Orta">
    <p:bg>
      <p:bgPr>
        <a:solidFill>
          <a:srgbClr val="E6E4E8"/>
        </a:solidFill>
        <a:effectLst/>
      </p:bgPr>
    </p:bg>
    <p:spTree>
      <p:nvGrpSpPr>
        <p:cNvPr id="1" name=""/>
        <p:cNvGrpSpPr/>
        <p:nvPr/>
      </p:nvGrpSpPr>
      <p:grpSpPr>
        <a:xfrm>
          <a:off x="0" y="0"/>
          <a:ext cx="0" cy="0"/>
          <a:chOff x="0" y="0"/>
          <a:chExt cx="0" cy="0"/>
        </a:xfrm>
      </p:grpSpPr>
      <p:sp>
        <p:nvSpPr>
          <p:cNvPr id="10" name="Shape 10"/>
          <p:cNvSpPr/>
          <p:nvPr/>
        </p:nvSpPr>
        <p:spPr>
          <a:xfrm>
            <a:off x="2591" y="1964511"/>
            <a:ext cx="24378816" cy="1"/>
          </a:xfrm>
          <a:prstGeom prst="line">
            <a:avLst/>
          </a:prstGeom>
          <a:ln w="12700">
            <a:solidFill>
              <a:srgbClr val="4F5761"/>
            </a:solidFill>
            <a:miter lim="400000"/>
          </a:ln>
        </p:spPr>
        <p:txBody>
          <a:bodyPr lIns="0" tIns="0" rIns="0" bIns="0" anchor="ctr"/>
          <a:lstStyle/>
          <a:p>
            <a:pPr lvl="0">
              <a:defRPr sz="3600"/>
            </a:p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Fotoğraf - Düşey">
    <p:spTree>
      <p:nvGrpSpPr>
        <p:cNvPr id="1" name=""/>
        <p:cNvGrpSpPr/>
        <p:nvPr/>
      </p:nvGrpSpPr>
      <p:grpSpPr>
        <a:xfrm>
          <a:off x="0" y="0"/>
          <a:ext cx="0" cy="0"/>
          <a:chOff x="0" y="0"/>
          <a:chExt cx="0" cy="0"/>
        </a:xfrm>
      </p:grpSpPr>
      <p:sp>
        <p:nvSpPr>
          <p:cNvPr id="24" name="Shape 24"/>
          <p:cNvSpPr>
            <a:spLocks noGrp="1"/>
          </p:cNvSpPr>
          <p:nvPr>
            <p:ph type="title" hasCustomPrompt="1"/>
          </p:nvPr>
        </p:nvSpPr>
        <p:spPr>
          <a:xfrm>
            <a:off x="1651000" y="952500"/>
            <a:ext cx="10223500" cy="5549900"/>
          </a:xfrm>
          <a:prstGeom prst="rect">
            <a:avLst/>
          </a:prstGeom>
        </p:spPr>
        <p:txBody>
          <a:bodyPr anchor="b"/>
          <a:lstStyle>
            <a:lvl1pPr>
              <a:defRPr sz="8400"/>
            </a:lvl1pPr>
          </a:lstStyle>
          <a:p>
            <a:pPr lvl="0">
              <a:defRPr sz="1800">
                <a:solidFill>
                  <a:srgbClr val="000000"/>
                </a:solidFill>
              </a:defRPr>
            </a:pPr>
            <a:r>
              <a:rPr sz="8400">
                <a:solidFill>
                  <a:srgbClr val="FFFFFF"/>
                </a:solidFill>
              </a:rPr>
              <a:t>Başlık Metni</a:t>
            </a:r>
            <a:endParaRPr sz="8400">
              <a:solidFill>
                <a:srgbClr val="FFFFFF"/>
              </a:solidFill>
            </a:endParaRPr>
          </a:p>
        </p:txBody>
      </p:sp>
      <p:sp>
        <p:nvSpPr>
          <p:cNvPr id="25" name="Shape 25"/>
          <p:cNvSpPr>
            <a:spLocks noGrp="1"/>
          </p:cNvSpPr>
          <p:nvPr>
            <p:ph type="body" idx="1" hasCustomPrompt="1"/>
          </p:nvPr>
        </p:nvSpPr>
        <p:spPr>
          <a:xfrm>
            <a:off x="1651000" y="6692900"/>
            <a:ext cx="10223500" cy="57277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lvl="0">
              <a:defRPr sz="1800">
                <a:solidFill>
                  <a:srgbClr val="000000"/>
                </a:solidFill>
              </a:defRPr>
            </a:pPr>
            <a:r>
              <a:rPr sz="4400">
                <a:solidFill>
                  <a:srgbClr val="FFFFFF"/>
                </a:solidFill>
              </a:rPr>
              <a:t>Gövde Düzeyi Bir</a:t>
            </a:r>
            <a:endParaRPr sz="4400">
              <a:solidFill>
                <a:srgbClr val="FFFFFF"/>
              </a:solidFill>
            </a:endParaRPr>
          </a:p>
          <a:p>
            <a:pPr lvl="1">
              <a:defRPr sz="1800">
                <a:solidFill>
                  <a:srgbClr val="000000"/>
                </a:solidFill>
              </a:defRPr>
            </a:pPr>
            <a:r>
              <a:rPr sz="4400">
                <a:solidFill>
                  <a:srgbClr val="FFFFFF"/>
                </a:solidFill>
              </a:rPr>
              <a:t>Gövde Düzeyi İki</a:t>
            </a:r>
            <a:endParaRPr sz="4400">
              <a:solidFill>
                <a:srgbClr val="FFFFFF"/>
              </a:solidFill>
            </a:endParaRPr>
          </a:p>
          <a:p>
            <a:pPr lvl="2">
              <a:defRPr sz="1800">
                <a:solidFill>
                  <a:srgbClr val="000000"/>
                </a:solidFill>
              </a:defRPr>
            </a:pPr>
            <a:r>
              <a:rPr sz="4400">
                <a:solidFill>
                  <a:srgbClr val="FFFFFF"/>
                </a:solidFill>
              </a:rPr>
              <a:t>Gövde Düzeyi Üç</a:t>
            </a:r>
            <a:endParaRPr sz="4400">
              <a:solidFill>
                <a:srgbClr val="FFFFFF"/>
              </a:solidFill>
            </a:endParaRPr>
          </a:p>
          <a:p>
            <a:pPr lvl="3">
              <a:defRPr sz="1800">
                <a:solidFill>
                  <a:srgbClr val="000000"/>
                </a:solidFill>
              </a:defRPr>
            </a:pPr>
            <a:r>
              <a:rPr sz="4400">
                <a:solidFill>
                  <a:srgbClr val="FFFFFF"/>
                </a:solidFill>
              </a:rPr>
              <a:t>Gövde Düzeyi Dört</a:t>
            </a:r>
            <a:endParaRPr sz="4400">
              <a:solidFill>
                <a:srgbClr val="FFFFFF"/>
              </a:solidFill>
            </a:endParaRPr>
          </a:p>
          <a:p>
            <a:pPr lvl="4">
              <a:defRPr sz="1800">
                <a:solidFill>
                  <a:srgbClr val="000000"/>
                </a:solidFill>
              </a:defRPr>
            </a:pPr>
            <a:r>
              <a:rPr sz="4400">
                <a:solidFill>
                  <a:srgbClr val="FFFFFF"/>
                </a:solidFill>
              </a:rPr>
              <a:t>Gövde Düzeyi Beş</a:t>
            </a:r>
            <a:endParaRPr sz="4400">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aşlık - Üst">
    <p:spTree>
      <p:nvGrpSpPr>
        <p:cNvPr id="1" name=""/>
        <p:cNvGrpSpPr/>
        <p:nvPr/>
      </p:nvGrpSpPr>
      <p:grpSpPr>
        <a:xfrm>
          <a:off x="0" y="0"/>
          <a:ext cx="0" cy="0"/>
          <a:chOff x="0" y="0"/>
          <a:chExt cx="0" cy="0"/>
        </a:xfrm>
      </p:grpSpPr>
      <p:sp>
        <p:nvSpPr>
          <p:cNvPr id="27" name="Shape 27"/>
          <p:cNvSpPr>
            <a:spLocks noGrp="1"/>
          </p:cNvSpPr>
          <p:nvPr>
            <p:ph type="title" hasCustomPrompt="1"/>
          </p:nvPr>
        </p:nvSpPr>
        <p:spPr>
          <a:prstGeom prst="rect">
            <a:avLst/>
          </a:prstGeom>
        </p:spPr>
        <p:txBody>
          <a:bodyPr/>
          <a:lstStyle/>
          <a:p>
            <a:pPr lvl="0">
              <a:defRPr sz="1800">
                <a:solidFill>
                  <a:srgbClr val="000000"/>
                </a:solidFill>
              </a:defRPr>
            </a:pPr>
            <a:r>
              <a:rPr sz="11200">
                <a:solidFill>
                  <a:srgbClr val="FFFFFF"/>
                </a:solidFill>
              </a:rPr>
              <a:t>Başlık Metni</a:t>
            </a:r>
            <a:endParaRPr sz="11200">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aşlık ve Madde İşaretleri">
    <p:spTree>
      <p:nvGrpSpPr>
        <p:cNvPr id="1" name=""/>
        <p:cNvGrpSpPr/>
        <p:nvPr/>
      </p:nvGrpSpPr>
      <p:grpSpPr>
        <a:xfrm>
          <a:off x="0" y="0"/>
          <a:ext cx="0" cy="0"/>
          <a:chOff x="0" y="0"/>
          <a:chExt cx="0" cy="0"/>
        </a:xfrm>
      </p:grpSpPr>
      <p:sp>
        <p:nvSpPr>
          <p:cNvPr id="29" name="Shape 29"/>
          <p:cNvSpPr>
            <a:spLocks noGrp="1"/>
          </p:cNvSpPr>
          <p:nvPr>
            <p:ph type="title" hasCustomPrompt="1"/>
          </p:nvPr>
        </p:nvSpPr>
        <p:spPr>
          <a:prstGeom prst="rect">
            <a:avLst/>
          </a:prstGeom>
        </p:spPr>
        <p:txBody>
          <a:bodyPr/>
          <a:lstStyle/>
          <a:p>
            <a:pPr lvl="0">
              <a:defRPr sz="1800">
                <a:solidFill>
                  <a:srgbClr val="000000"/>
                </a:solidFill>
              </a:defRPr>
            </a:pPr>
            <a:r>
              <a:rPr sz="11200">
                <a:solidFill>
                  <a:srgbClr val="FFFFFF"/>
                </a:solidFill>
              </a:rPr>
              <a:t>Başlık Metni</a:t>
            </a:r>
            <a:endParaRPr sz="11200">
              <a:solidFill>
                <a:srgbClr val="FFFFFF"/>
              </a:solidFill>
            </a:endParaRPr>
          </a:p>
        </p:txBody>
      </p:sp>
      <p:sp>
        <p:nvSpPr>
          <p:cNvPr id="30" name="Shape 30"/>
          <p:cNvSpPr>
            <a:spLocks noGrp="1"/>
          </p:cNvSpPr>
          <p:nvPr>
            <p:ph type="body" idx="1" hasCustomPrompt="1"/>
          </p:nvPr>
        </p:nvSpPr>
        <p:spPr>
          <a:prstGeom prst="rect">
            <a:avLst/>
          </a:prstGeom>
        </p:spPr>
        <p:txBody>
          <a:bodyPr/>
          <a:lstStyle/>
          <a:p>
            <a:pPr lvl="0">
              <a:defRPr sz="1800">
                <a:solidFill>
                  <a:srgbClr val="000000"/>
                </a:solidFill>
              </a:defRPr>
            </a:pPr>
            <a:r>
              <a:rPr sz="5200">
                <a:solidFill>
                  <a:srgbClr val="FFFFFF"/>
                </a:solidFill>
              </a:rPr>
              <a:t>Gövde Düzeyi Bir</a:t>
            </a:r>
            <a:endParaRPr sz="5200">
              <a:solidFill>
                <a:srgbClr val="FFFFFF"/>
              </a:solidFill>
            </a:endParaRPr>
          </a:p>
          <a:p>
            <a:pPr lvl="1">
              <a:defRPr sz="1800">
                <a:solidFill>
                  <a:srgbClr val="000000"/>
                </a:solidFill>
              </a:defRPr>
            </a:pPr>
            <a:r>
              <a:rPr sz="5200">
                <a:solidFill>
                  <a:srgbClr val="FFFFFF"/>
                </a:solidFill>
              </a:rPr>
              <a:t>Gövde Düzeyi İki</a:t>
            </a:r>
            <a:endParaRPr sz="5200">
              <a:solidFill>
                <a:srgbClr val="FFFFFF"/>
              </a:solidFill>
            </a:endParaRPr>
          </a:p>
          <a:p>
            <a:pPr lvl="2">
              <a:defRPr sz="1800">
                <a:solidFill>
                  <a:srgbClr val="000000"/>
                </a:solidFill>
              </a:defRPr>
            </a:pPr>
            <a:r>
              <a:rPr sz="5200">
                <a:solidFill>
                  <a:srgbClr val="FFFFFF"/>
                </a:solidFill>
              </a:rPr>
              <a:t>Gövde Düzeyi Üç</a:t>
            </a:r>
            <a:endParaRPr sz="5200">
              <a:solidFill>
                <a:srgbClr val="FFFFFF"/>
              </a:solidFill>
            </a:endParaRPr>
          </a:p>
          <a:p>
            <a:pPr lvl="3">
              <a:defRPr sz="1800">
                <a:solidFill>
                  <a:srgbClr val="000000"/>
                </a:solidFill>
              </a:defRPr>
            </a:pPr>
            <a:r>
              <a:rPr sz="5200">
                <a:solidFill>
                  <a:srgbClr val="FFFFFF"/>
                </a:solidFill>
              </a:rPr>
              <a:t>Gövde Düzeyi Dört</a:t>
            </a:r>
            <a:endParaRPr sz="5200">
              <a:solidFill>
                <a:srgbClr val="FFFFFF"/>
              </a:solidFill>
            </a:endParaRPr>
          </a:p>
          <a:p>
            <a:pPr lvl="4">
              <a:defRPr sz="1800">
                <a:solidFill>
                  <a:srgbClr val="000000"/>
                </a:solidFill>
              </a:defRPr>
            </a:pPr>
            <a:r>
              <a:rPr sz="5200">
                <a:solidFill>
                  <a:srgbClr val="FFFFFF"/>
                </a:solidFill>
              </a:rPr>
              <a:t>Gövde Düzeyi Beş</a:t>
            </a:r>
            <a:endParaRPr sz="5200">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aşlık, Madde İşaretleri ve Fotoğraf">
    <p:spTree>
      <p:nvGrpSpPr>
        <p:cNvPr id="1" name=""/>
        <p:cNvGrpSpPr/>
        <p:nvPr/>
      </p:nvGrpSpPr>
      <p:grpSpPr>
        <a:xfrm>
          <a:off x="0" y="0"/>
          <a:ext cx="0" cy="0"/>
          <a:chOff x="0" y="0"/>
          <a:chExt cx="0" cy="0"/>
        </a:xfrm>
      </p:grpSpPr>
      <p:sp>
        <p:nvSpPr>
          <p:cNvPr id="32" name="Shape 32"/>
          <p:cNvSpPr>
            <a:spLocks noGrp="1"/>
          </p:cNvSpPr>
          <p:nvPr>
            <p:ph type="title" hasCustomPrompt="1"/>
          </p:nvPr>
        </p:nvSpPr>
        <p:spPr>
          <a:prstGeom prst="rect">
            <a:avLst/>
          </a:prstGeom>
        </p:spPr>
        <p:txBody>
          <a:bodyPr/>
          <a:lstStyle/>
          <a:p>
            <a:pPr lvl="0">
              <a:defRPr sz="1800">
                <a:solidFill>
                  <a:srgbClr val="000000"/>
                </a:solidFill>
              </a:defRPr>
            </a:pPr>
            <a:r>
              <a:rPr sz="11200">
                <a:solidFill>
                  <a:srgbClr val="FFFFFF"/>
                </a:solidFill>
              </a:rPr>
              <a:t>Başlık Metni</a:t>
            </a:r>
            <a:endParaRPr sz="11200">
              <a:solidFill>
                <a:srgbClr val="FFFFFF"/>
              </a:solidFill>
            </a:endParaRPr>
          </a:p>
        </p:txBody>
      </p:sp>
      <p:sp>
        <p:nvSpPr>
          <p:cNvPr id="33" name="Shape 33"/>
          <p:cNvSpPr>
            <a:spLocks noGrp="1"/>
          </p:cNvSpPr>
          <p:nvPr>
            <p:ph type="body" idx="1" hasCustomPrompt="1"/>
          </p:nvPr>
        </p:nvSpPr>
        <p:spPr>
          <a:xfrm>
            <a:off x="1689100" y="3149600"/>
            <a:ext cx="10223500" cy="92964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lvl="0">
              <a:defRPr sz="1800">
                <a:solidFill>
                  <a:srgbClr val="000000"/>
                </a:solidFill>
              </a:defRPr>
            </a:pPr>
            <a:r>
              <a:rPr sz="4500">
                <a:solidFill>
                  <a:srgbClr val="FFFFFF"/>
                </a:solidFill>
              </a:rPr>
              <a:t>Gövde Düzeyi Bir</a:t>
            </a:r>
            <a:endParaRPr sz="4500">
              <a:solidFill>
                <a:srgbClr val="FFFFFF"/>
              </a:solidFill>
            </a:endParaRPr>
          </a:p>
          <a:p>
            <a:pPr lvl="1">
              <a:defRPr sz="1800">
                <a:solidFill>
                  <a:srgbClr val="000000"/>
                </a:solidFill>
              </a:defRPr>
            </a:pPr>
            <a:r>
              <a:rPr sz="4500">
                <a:solidFill>
                  <a:srgbClr val="FFFFFF"/>
                </a:solidFill>
              </a:rPr>
              <a:t>Gövde Düzeyi İki</a:t>
            </a:r>
            <a:endParaRPr sz="4500">
              <a:solidFill>
                <a:srgbClr val="FFFFFF"/>
              </a:solidFill>
            </a:endParaRPr>
          </a:p>
          <a:p>
            <a:pPr lvl="2">
              <a:defRPr sz="1800">
                <a:solidFill>
                  <a:srgbClr val="000000"/>
                </a:solidFill>
              </a:defRPr>
            </a:pPr>
            <a:r>
              <a:rPr sz="4500">
                <a:solidFill>
                  <a:srgbClr val="FFFFFF"/>
                </a:solidFill>
              </a:rPr>
              <a:t>Gövde Düzeyi Üç</a:t>
            </a:r>
            <a:endParaRPr sz="4500">
              <a:solidFill>
                <a:srgbClr val="FFFFFF"/>
              </a:solidFill>
            </a:endParaRPr>
          </a:p>
          <a:p>
            <a:pPr lvl="3">
              <a:defRPr sz="1800">
                <a:solidFill>
                  <a:srgbClr val="000000"/>
                </a:solidFill>
              </a:defRPr>
            </a:pPr>
            <a:r>
              <a:rPr sz="4500">
                <a:solidFill>
                  <a:srgbClr val="FFFFFF"/>
                </a:solidFill>
              </a:rPr>
              <a:t>Gövde Düzeyi Dört</a:t>
            </a:r>
            <a:endParaRPr sz="4500">
              <a:solidFill>
                <a:srgbClr val="FFFFFF"/>
              </a:solidFill>
            </a:endParaRPr>
          </a:p>
          <a:p>
            <a:pPr lvl="4">
              <a:defRPr sz="1800">
                <a:solidFill>
                  <a:srgbClr val="000000"/>
                </a:solidFill>
              </a:defRPr>
            </a:pPr>
            <a:r>
              <a:rPr sz="4500">
                <a:solidFill>
                  <a:srgbClr val="FFFFFF"/>
                </a:solidFill>
              </a:rPr>
              <a:t>Gövde Düzeyi Beş</a:t>
            </a:r>
            <a:endParaRPr sz="4500">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Madde İşaretleri">
    <p:spTree>
      <p:nvGrpSpPr>
        <p:cNvPr id="1" name=""/>
        <p:cNvGrpSpPr/>
        <p:nvPr/>
      </p:nvGrpSpPr>
      <p:grpSpPr>
        <a:xfrm>
          <a:off x="0" y="0"/>
          <a:ext cx="0" cy="0"/>
          <a:chOff x="0" y="0"/>
          <a:chExt cx="0" cy="0"/>
        </a:xfrm>
      </p:grpSpPr>
      <p:sp>
        <p:nvSpPr>
          <p:cNvPr id="35" name="Shape 35"/>
          <p:cNvSpPr>
            <a:spLocks noGrp="1"/>
          </p:cNvSpPr>
          <p:nvPr>
            <p:ph type="body" idx="1" hasCustomPrompt="1"/>
          </p:nvPr>
        </p:nvSpPr>
        <p:spPr>
          <a:xfrm>
            <a:off x="1689100" y="1778000"/>
            <a:ext cx="21005800" cy="10172700"/>
          </a:xfrm>
          <a:prstGeom prst="rect">
            <a:avLst/>
          </a:prstGeom>
        </p:spPr>
        <p:txBody>
          <a:bodyPr/>
          <a:lstStyle/>
          <a:p>
            <a:pPr lvl="0">
              <a:defRPr sz="1800">
                <a:solidFill>
                  <a:srgbClr val="000000"/>
                </a:solidFill>
              </a:defRPr>
            </a:pPr>
            <a:r>
              <a:rPr sz="5200">
                <a:solidFill>
                  <a:srgbClr val="FFFFFF"/>
                </a:solidFill>
              </a:rPr>
              <a:t>Gövde Düzeyi Bir</a:t>
            </a:r>
            <a:endParaRPr sz="5200">
              <a:solidFill>
                <a:srgbClr val="FFFFFF"/>
              </a:solidFill>
            </a:endParaRPr>
          </a:p>
          <a:p>
            <a:pPr lvl="1">
              <a:defRPr sz="1800">
                <a:solidFill>
                  <a:srgbClr val="000000"/>
                </a:solidFill>
              </a:defRPr>
            </a:pPr>
            <a:r>
              <a:rPr sz="5200">
                <a:solidFill>
                  <a:srgbClr val="FFFFFF"/>
                </a:solidFill>
              </a:rPr>
              <a:t>Gövde Düzeyi İki</a:t>
            </a:r>
            <a:endParaRPr sz="5200">
              <a:solidFill>
                <a:srgbClr val="FFFFFF"/>
              </a:solidFill>
            </a:endParaRPr>
          </a:p>
          <a:p>
            <a:pPr lvl="2">
              <a:defRPr sz="1800">
                <a:solidFill>
                  <a:srgbClr val="000000"/>
                </a:solidFill>
              </a:defRPr>
            </a:pPr>
            <a:r>
              <a:rPr sz="5200">
                <a:solidFill>
                  <a:srgbClr val="FFFFFF"/>
                </a:solidFill>
              </a:rPr>
              <a:t>Gövde Düzeyi Üç</a:t>
            </a:r>
            <a:endParaRPr sz="5200">
              <a:solidFill>
                <a:srgbClr val="FFFFFF"/>
              </a:solidFill>
            </a:endParaRPr>
          </a:p>
          <a:p>
            <a:pPr lvl="3">
              <a:defRPr sz="1800">
                <a:solidFill>
                  <a:srgbClr val="000000"/>
                </a:solidFill>
              </a:defRPr>
            </a:pPr>
            <a:r>
              <a:rPr sz="5200">
                <a:solidFill>
                  <a:srgbClr val="FFFFFF"/>
                </a:solidFill>
              </a:rPr>
              <a:t>Gövde Düzeyi Dört</a:t>
            </a:r>
            <a:endParaRPr sz="5200">
              <a:solidFill>
                <a:srgbClr val="FFFFFF"/>
              </a:solidFill>
            </a:endParaRPr>
          </a:p>
          <a:p>
            <a:pPr lvl="4">
              <a:defRPr sz="1800">
                <a:solidFill>
                  <a:srgbClr val="000000"/>
                </a:solidFill>
              </a:defRPr>
            </a:pPr>
            <a:r>
              <a:rPr sz="5200">
                <a:solidFill>
                  <a:srgbClr val="FFFFFF"/>
                </a:solidFill>
              </a:rPr>
              <a:t>Gövde Düzeyi Beş</a:t>
            </a:r>
            <a:endParaRPr sz="5200">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Fotoğraf - 3 Yukarı">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355600"/>
            <a:ext cx="21005800" cy="2286000"/>
          </a:xfrm>
          <a:prstGeom prst="rect">
            <a:avLst/>
          </a:prstGeom>
          <a:ln w="12700">
            <a:miter lim="400000"/>
          </a:ln>
        </p:spPr>
        <p:txBody>
          <a:bodyPr lIns="0" tIns="0" rIns="0" bIns="0" anchor="ctr">
            <a:normAutofit/>
          </a:bodyPr>
          <a:lstStyle/>
          <a:p>
            <a:pPr lvl="0">
              <a:defRPr sz="1800">
                <a:solidFill>
                  <a:srgbClr val="000000"/>
                </a:solidFill>
              </a:defRPr>
            </a:pPr>
            <a:r>
              <a:rPr sz="11200">
                <a:solidFill>
                  <a:srgbClr val="FFFFFF"/>
                </a:solidFill>
              </a:rPr>
              <a:t>Başlık Metni</a:t>
            </a:r>
            <a:endParaRPr sz="11200">
              <a:solidFill>
                <a:srgbClr val="FFFFFF"/>
              </a:solidFill>
            </a:endParaRPr>
          </a:p>
        </p:txBody>
      </p:sp>
      <p:sp>
        <p:nvSpPr>
          <p:cNvPr id="3" name="Shape 3"/>
          <p:cNvSpPr>
            <a:spLocks noGrp="1"/>
          </p:cNvSpPr>
          <p:nvPr>
            <p:ph type="body" idx="1"/>
          </p:nvPr>
        </p:nvSpPr>
        <p:spPr>
          <a:xfrm>
            <a:off x="1689100" y="3149600"/>
            <a:ext cx="21005800" cy="9296400"/>
          </a:xfrm>
          <a:prstGeom prst="rect">
            <a:avLst/>
          </a:prstGeom>
          <a:ln w="12700">
            <a:miter lim="400000"/>
          </a:ln>
        </p:spPr>
        <p:txBody>
          <a:bodyPr lIns="0" tIns="0" rIns="0" bIns="0" anchor="ctr">
            <a:normAutofit/>
          </a:bodyPr>
          <a:lstStyle/>
          <a:p>
            <a:pPr lvl="0">
              <a:defRPr sz="1800">
                <a:solidFill>
                  <a:srgbClr val="000000"/>
                </a:solidFill>
              </a:defRPr>
            </a:pPr>
            <a:r>
              <a:rPr sz="5200">
                <a:solidFill>
                  <a:srgbClr val="FFFFFF"/>
                </a:solidFill>
              </a:rPr>
              <a:t>Gövde Düzeyi Bir</a:t>
            </a:r>
            <a:endParaRPr sz="5200">
              <a:solidFill>
                <a:srgbClr val="FFFFFF"/>
              </a:solidFill>
            </a:endParaRPr>
          </a:p>
          <a:p>
            <a:pPr lvl="1">
              <a:defRPr sz="1800">
                <a:solidFill>
                  <a:srgbClr val="000000"/>
                </a:solidFill>
              </a:defRPr>
            </a:pPr>
            <a:r>
              <a:rPr sz="5200">
                <a:solidFill>
                  <a:srgbClr val="FFFFFF"/>
                </a:solidFill>
              </a:rPr>
              <a:t>Gövde Düzeyi İki</a:t>
            </a:r>
            <a:endParaRPr sz="5200">
              <a:solidFill>
                <a:srgbClr val="FFFFFF"/>
              </a:solidFill>
            </a:endParaRPr>
          </a:p>
          <a:p>
            <a:pPr lvl="2">
              <a:defRPr sz="1800">
                <a:solidFill>
                  <a:srgbClr val="000000"/>
                </a:solidFill>
              </a:defRPr>
            </a:pPr>
            <a:r>
              <a:rPr sz="5200">
                <a:solidFill>
                  <a:srgbClr val="FFFFFF"/>
                </a:solidFill>
              </a:rPr>
              <a:t>Gövde Düzeyi Üç</a:t>
            </a:r>
            <a:endParaRPr sz="5200">
              <a:solidFill>
                <a:srgbClr val="FFFFFF"/>
              </a:solidFill>
            </a:endParaRPr>
          </a:p>
          <a:p>
            <a:pPr lvl="3">
              <a:defRPr sz="1800">
                <a:solidFill>
                  <a:srgbClr val="000000"/>
                </a:solidFill>
              </a:defRPr>
            </a:pPr>
            <a:r>
              <a:rPr sz="5200">
                <a:solidFill>
                  <a:srgbClr val="FFFFFF"/>
                </a:solidFill>
              </a:rPr>
              <a:t>Gövde Düzeyi Dört</a:t>
            </a:r>
            <a:endParaRPr sz="5200">
              <a:solidFill>
                <a:srgbClr val="FFFFFF"/>
              </a:solidFill>
            </a:endParaRPr>
          </a:p>
          <a:p>
            <a:pPr lvl="4">
              <a:defRPr sz="1800">
                <a:solidFill>
                  <a:srgbClr val="000000"/>
                </a:solidFill>
              </a:defRPr>
            </a:pPr>
            <a:r>
              <a:rPr sz="5200">
                <a:solidFill>
                  <a:srgbClr val="FFFFFF"/>
                </a:solidFill>
              </a:rPr>
              <a:t>Gövde Düzeyi Beş</a:t>
            </a:r>
            <a:endParaRPr sz="5200">
              <a:solidFill>
                <a:srgbClr val="FFFFFF"/>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xStyles>
    <p:titleStyle>
      <a:lvl1pPr algn="ctr" defTabSz="825500">
        <a:defRPr sz="11200">
          <a:solidFill>
            <a:srgbClr val="FFFFFF"/>
          </a:solidFill>
          <a:latin typeface="+mn-lt"/>
          <a:ea typeface="+mn-ea"/>
          <a:cs typeface="+mn-cs"/>
          <a:sym typeface="Helvetica Light"/>
        </a:defRPr>
      </a:lvl1pPr>
      <a:lvl2pPr indent="228600" algn="ctr" defTabSz="825500">
        <a:defRPr sz="11200">
          <a:solidFill>
            <a:srgbClr val="FFFFFF"/>
          </a:solidFill>
          <a:latin typeface="+mn-lt"/>
          <a:ea typeface="+mn-ea"/>
          <a:cs typeface="+mn-cs"/>
          <a:sym typeface="Helvetica Light"/>
        </a:defRPr>
      </a:lvl2pPr>
      <a:lvl3pPr indent="457200" algn="ctr" defTabSz="825500">
        <a:defRPr sz="11200">
          <a:solidFill>
            <a:srgbClr val="FFFFFF"/>
          </a:solidFill>
          <a:latin typeface="+mn-lt"/>
          <a:ea typeface="+mn-ea"/>
          <a:cs typeface="+mn-cs"/>
          <a:sym typeface="Helvetica Light"/>
        </a:defRPr>
      </a:lvl3pPr>
      <a:lvl4pPr indent="685800" algn="ctr" defTabSz="825500">
        <a:defRPr sz="11200">
          <a:solidFill>
            <a:srgbClr val="FFFFFF"/>
          </a:solidFill>
          <a:latin typeface="+mn-lt"/>
          <a:ea typeface="+mn-ea"/>
          <a:cs typeface="+mn-cs"/>
          <a:sym typeface="Helvetica Light"/>
        </a:defRPr>
      </a:lvl4pPr>
      <a:lvl5pPr indent="914400" algn="ctr" defTabSz="825500">
        <a:defRPr sz="11200">
          <a:solidFill>
            <a:srgbClr val="FFFFFF"/>
          </a:solidFill>
          <a:latin typeface="+mn-lt"/>
          <a:ea typeface="+mn-ea"/>
          <a:cs typeface="+mn-cs"/>
          <a:sym typeface="Helvetica Light"/>
        </a:defRPr>
      </a:lvl5pPr>
      <a:lvl6pPr indent="1143000" algn="ctr" defTabSz="825500">
        <a:defRPr sz="11200">
          <a:solidFill>
            <a:srgbClr val="FFFFFF"/>
          </a:solidFill>
          <a:latin typeface="+mn-lt"/>
          <a:ea typeface="+mn-ea"/>
          <a:cs typeface="+mn-cs"/>
          <a:sym typeface="Helvetica Light"/>
        </a:defRPr>
      </a:lvl6pPr>
      <a:lvl7pPr indent="1371600" algn="ctr" defTabSz="825500">
        <a:defRPr sz="11200">
          <a:solidFill>
            <a:srgbClr val="FFFFFF"/>
          </a:solidFill>
          <a:latin typeface="+mn-lt"/>
          <a:ea typeface="+mn-ea"/>
          <a:cs typeface="+mn-cs"/>
          <a:sym typeface="Helvetica Light"/>
        </a:defRPr>
      </a:lvl7pPr>
      <a:lvl8pPr indent="1600200" algn="ctr" defTabSz="825500">
        <a:defRPr sz="11200">
          <a:solidFill>
            <a:srgbClr val="FFFFFF"/>
          </a:solidFill>
          <a:latin typeface="+mn-lt"/>
          <a:ea typeface="+mn-ea"/>
          <a:cs typeface="+mn-cs"/>
          <a:sym typeface="Helvetica Light"/>
        </a:defRPr>
      </a:lvl8pPr>
      <a:lvl9pPr indent="1828800" algn="ctr" defTabSz="825500">
        <a:defRPr sz="11200">
          <a:solidFill>
            <a:srgbClr val="FFFFFF"/>
          </a:solidFill>
          <a:latin typeface="+mn-lt"/>
          <a:ea typeface="+mn-ea"/>
          <a:cs typeface="+mn-cs"/>
          <a:sym typeface="Helvetica Light"/>
        </a:defRPr>
      </a:lvl9pPr>
    </p:titleStyle>
    <p:bodyStyle>
      <a:lvl1pPr marL="635000" indent="-635000" defTabSz="825500">
        <a:spcBef>
          <a:spcPts val="5900"/>
        </a:spcBef>
        <a:buSzPct val="75000"/>
        <a:buChar char="•"/>
        <a:defRPr sz="5200">
          <a:solidFill>
            <a:srgbClr val="FFFFFF"/>
          </a:solidFill>
          <a:latin typeface="+mn-lt"/>
          <a:ea typeface="+mn-ea"/>
          <a:cs typeface="+mn-cs"/>
          <a:sym typeface="Helvetica Light"/>
        </a:defRPr>
      </a:lvl1pPr>
      <a:lvl2pPr marL="1270000" indent="-635000" defTabSz="825500">
        <a:spcBef>
          <a:spcPts val="5900"/>
        </a:spcBef>
        <a:buSzPct val="75000"/>
        <a:buChar char="•"/>
        <a:defRPr sz="5200">
          <a:solidFill>
            <a:srgbClr val="FFFFFF"/>
          </a:solidFill>
          <a:latin typeface="+mn-lt"/>
          <a:ea typeface="+mn-ea"/>
          <a:cs typeface="+mn-cs"/>
          <a:sym typeface="Helvetica Light"/>
        </a:defRPr>
      </a:lvl2pPr>
      <a:lvl3pPr marL="1905000" indent="-635000" defTabSz="825500">
        <a:spcBef>
          <a:spcPts val="5900"/>
        </a:spcBef>
        <a:buSzPct val="75000"/>
        <a:buChar char="•"/>
        <a:defRPr sz="5200">
          <a:solidFill>
            <a:srgbClr val="FFFFFF"/>
          </a:solidFill>
          <a:latin typeface="+mn-lt"/>
          <a:ea typeface="+mn-ea"/>
          <a:cs typeface="+mn-cs"/>
          <a:sym typeface="Helvetica Light"/>
        </a:defRPr>
      </a:lvl3pPr>
      <a:lvl4pPr marL="2540000" indent="-635000" defTabSz="825500">
        <a:spcBef>
          <a:spcPts val="5900"/>
        </a:spcBef>
        <a:buSzPct val="75000"/>
        <a:buChar char="•"/>
        <a:defRPr sz="5200">
          <a:solidFill>
            <a:srgbClr val="FFFFFF"/>
          </a:solidFill>
          <a:latin typeface="+mn-lt"/>
          <a:ea typeface="+mn-ea"/>
          <a:cs typeface="+mn-cs"/>
          <a:sym typeface="Helvetica Light"/>
        </a:defRPr>
      </a:lvl4pPr>
      <a:lvl5pPr marL="3175000" indent="-635000" defTabSz="825500">
        <a:spcBef>
          <a:spcPts val="5900"/>
        </a:spcBef>
        <a:buSzPct val="75000"/>
        <a:buChar char="•"/>
        <a:defRPr sz="5200">
          <a:solidFill>
            <a:srgbClr val="FFFFFF"/>
          </a:solidFill>
          <a:latin typeface="+mn-lt"/>
          <a:ea typeface="+mn-ea"/>
          <a:cs typeface="+mn-cs"/>
          <a:sym typeface="Helvetica Light"/>
        </a:defRPr>
      </a:lvl5pPr>
      <a:lvl6pPr marL="3810000" indent="-635000" defTabSz="825500">
        <a:spcBef>
          <a:spcPts val="5900"/>
        </a:spcBef>
        <a:buSzPct val="75000"/>
        <a:buChar char="•"/>
        <a:defRPr sz="5200">
          <a:solidFill>
            <a:srgbClr val="FFFFFF"/>
          </a:solidFill>
          <a:latin typeface="+mn-lt"/>
          <a:ea typeface="+mn-ea"/>
          <a:cs typeface="+mn-cs"/>
          <a:sym typeface="Helvetica Light"/>
        </a:defRPr>
      </a:lvl6pPr>
      <a:lvl7pPr marL="4445000" indent="-635000" defTabSz="825500">
        <a:spcBef>
          <a:spcPts val="5900"/>
        </a:spcBef>
        <a:buSzPct val="75000"/>
        <a:buChar char="•"/>
        <a:defRPr sz="5200">
          <a:solidFill>
            <a:srgbClr val="FFFFFF"/>
          </a:solidFill>
          <a:latin typeface="+mn-lt"/>
          <a:ea typeface="+mn-ea"/>
          <a:cs typeface="+mn-cs"/>
          <a:sym typeface="Helvetica Light"/>
        </a:defRPr>
      </a:lvl7pPr>
      <a:lvl8pPr marL="5080000" indent="-635000" defTabSz="825500">
        <a:spcBef>
          <a:spcPts val="5900"/>
        </a:spcBef>
        <a:buSzPct val="75000"/>
        <a:buChar char="•"/>
        <a:defRPr sz="5200">
          <a:solidFill>
            <a:srgbClr val="FFFFFF"/>
          </a:solidFill>
          <a:latin typeface="+mn-lt"/>
          <a:ea typeface="+mn-ea"/>
          <a:cs typeface="+mn-cs"/>
          <a:sym typeface="Helvetica Light"/>
        </a:defRPr>
      </a:lvl8pPr>
      <a:lvl9pPr marL="5715000" indent="-635000" defTabSz="825500">
        <a:spcBef>
          <a:spcPts val="5900"/>
        </a:spcBef>
        <a:buSzPct val="75000"/>
        <a:buChar char="•"/>
        <a:defRPr sz="5200">
          <a:solidFill>
            <a:srgbClr val="FFFFFF"/>
          </a:solidFill>
          <a:latin typeface="+mn-lt"/>
          <a:ea typeface="+mn-ea"/>
          <a:cs typeface="+mn-cs"/>
          <a:sym typeface="Helvetica Light"/>
        </a:defRPr>
      </a:lvl9pPr>
    </p:bodyStyle>
    <p:otherStyle>
      <a:lvl1pPr algn="ctr" defTabSz="825500">
        <a:defRPr sz="2400">
          <a:solidFill>
            <a:schemeClr val="tx1"/>
          </a:solidFill>
          <a:latin typeface="+mn-lt"/>
          <a:ea typeface="+mn-ea"/>
          <a:cs typeface="+mn-cs"/>
          <a:sym typeface="Helvetica Light"/>
        </a:defRPr>
      </a:lvl1pPr>
      <a:lvl2pPr indent="228600" algn="ctr" defTabSz="825500">
        <a:defRPr sz="2400">
          <a:solidFill>
            <a:schemeClr val="tx1"/>
          </a:solidFill>
          <a:latin typeface="+mn-lt"/>
          <a:ea typeface="+mn-ea"/>
          <a:cs typeface="+mn-cs"/>
          <a:sym typeface="Helvetica Light"/>
        </a:defRPr>
      </a:lvl2pPr>
      <a:lvl3pPr indent="457200" algn="ctr" defTabSz="825500">
        <a:defRPr sz="2400">
          <a:solidFill>
            <a:schemeClr val="tx1"/>
          </a:solidFill>
          <a:latin typeface="+mn-lt"/>
          <a:ea typeface="+mn-ea"/>
          <a:cs typeface="+mn-cs"/>
          <a:sym typeface="Helvetica Light"/>
        </a:defRPr>
      </a:lvl3pPr>
      <a:lvl4pPr indent="685800" algn="ctr" defTabSz="825500">
        <a:defRPr sz="2400">
          <a:solidFill>
            <a:schemeClr val="tx1"/>
          </a:solidFill>
          <a:latin typeface="+mn-lt"/>
          <a:ea typeface="+mn-ea"/>
          <a:cs typeface="+mn-cs"/>
          <a:sym typeface="Helvetica Light"/>
        </a:defRPr>
      </a:lvl4pPr>
      <a:lvl5pPr indent="914400" algn="ctr" defTabSz="825500">
        <a:defRPr sz="2400">
          <a:solidFill>
            <a:schemeClr val="tx1"/>
          </a:solidFill>
          <a:latin typeface="+mn-lt"/>
          <a:ea typeface="+mn-ea"/>
          <a:cs typeface="+mn-cs"/>
          <a:sym typeface="Helvetica Light"/>
        </a:defRPr>
      </a:lvl5pPr>
      <a:lvl6pPr indent="1143000" algn="ctr" defTabSz="825500">
        <a:defRPr sz="2400">
          <a:solidFill>
            <a:schemeClr val="tx1"/>
          </a:solidFill>
          <a:latin typeface="+mn-lt"/>
          <a:ea typeface="+mn-ea"/>
          <a:cs typeface="+mn-cs"/>
          <a:sym typeface="Helvetica Light"/>
        </a:defRPr>
      </a:lvl6pPr>
      <a:lvl7pPr indent="1371600" algn="ctr" defTabSz="825500">
        <a:defRPr sz="2400">
          <a:solidFill>
            <a:schemeClr val="tx1"/>
          </a:solidFill>
          <a:latin typeface="+mn-lt"/>
          <a:ea typeface="+mn-ea"/>
          <a:cs typeface="+mn-cs"/>
          <a:sym typeface="Helvetica Light"/>
        </a:defRPr>
      </a:lvl7pPr>
      <a:lvl8pPr indent="1600200" algn="ctr" defTabSz="825500">
        <a:defRPr sz="2400">
          <a:solidFill>
            <a:schemeClr val="tx1"/>
          </a:solidFill>
          <a:latin typeface="+mn-lt"/>
          <a:ea typeface="+mn-ea"/>
          <a:cs typeface="+mn-cs"/>
          <a:sym typeface="Helvetica Light"/>
        </a:defRPr>
      </a:lvl8pPr>
      <a:lvl9pPr indent="1828800" algn="ctr" defTabSz="825500">
        <a:defRPr sz="24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6.jpe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0" Type="http://schemas.openxmlformats.org/officeDocument/2006/relationships/slideLayout" Target="../slideLayouts/slideLayout3.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p:nvPr/>
        </p:nvSpPr>
        <p:spPr>
          <a:xfrm>
            <a:off x="3460792" y="5733534"/>
            <a:ext cx="16560800" cy="1209040"/>
          </a:xfrm>
          <a:prstGeom prst="rect">
            <a:avLst/>
          </a:prstGeom>
          <a:ln w="12700">
            <a:miter lim="400000"/>
          </a:ln>
        </p:spPr>
        <p:txBody>
          <a:bodyPr wrap="none" lIns="50800" tIns="50800" rIns="50800" bIns="50800" anchor="ctr">
            <a:spAutoFit/>
          </a:bodyPr>
          <a:lstStyle/>
          <a:p>
            <a:pPr lvl="0">
              <a:defRPr sz="1800">
                <a:solidFill>
                  <a:srgbClr val="000000"/>
                </a:solidFill>
              </a:defRPr>
            </a:pPr>
            <a:r>
              <a:rPr lang="zh-CN" altLang="en-US" sz="7200" dirty="0">
                <a:solidFill>
                  <a:srgbClr val="4F5761"/>
                </a:solidFill>
                <a:cs typeface="+mn-ea"/>
                <a:sym typeface="+mn-lt"/>
              </a:rPr>
              <a:t>面向协同线性流形学习的实验设计与分析</a:t>
            </a:r>
            <a:endParaRPr lang="zh-CN" altLang="en-US" sz="7200" dirty="0">
              <a:solidFill>
                <a:srgbClr val="4F5761"/>
              </a:solidFill>
              <a:cs typeface="+mn-ea"/>
              <a:sym typeface="+mn-lt"/>
            </a:endParaRPr>
          </a:p>
        </p:txBody>
      </p:sp>
      <p:sp>
        <p:nvSpPr>
          <p:cNvPr id="44" name="Shape 44"/>
          <p:cNvSpPr/>
          <p:nvPr/>
        </p:nvSpPr>
        <p:spPr>
          <a:xfrm>
            <a:off x="10267992" y="10791814"/>
            <a:ext cx="2946400" cy="593725"/>
          </a:xfrm>
          <a:prstGeom prst="rect">
            <a:avLst/>
          </a:prstGeom>
          <a:ln w="12700">
            <a:miter lim="400000"/>
          </a:ln>
        </p:spPr>
        <p:txBody>
          <a:bodyPr wrap="none" lIns="50800" tIns="50800" rIns="50800" bIns="50800" anchor="ctr">
            <a:spAutoFit/>
          </a:bodyPr>
          <a:lstStyle>
            <a:lvl1pPr>
              <a:defRPr sz="3000" b="1">
                <a:solidFill>
                  <a:srgbClr val="4F5761"/>
                </a:solidFill>
                <a:latin typeface="Lato"/>
                <a:ea typeface="Lato"/>
                <a:cs typeface="Lato"/>
                <a:sym typeface="Lato"/>
              </a:defRPr>
            </a:lvl1pPr>
          </a:lstStyle>
          <a:p>
            <a:pPr lvl="0">
              <a:defRPr sz="1800" b="0">
                <a:solidFill>
                  <a:srgbClr val="000000"/>
                </a:solidFill>
              </a:defRPr>
            </a:pPr>
            <a:r>
              <a:rPr lang="zh-CN" altLang="en-US" sz="3200" dirty="0">
                <a:latin typeface="+mn-lt"/>
                <a:ea typeface="+mn-ea"/>
                <a:cs typeface="+mn-ea"/>
                <a:sym typeface="+mn-lt"/>
              </a:rPr>
              <a:t>答辩人：陈齐翔</a:t>
            </a:r>
            <a:endParaRPr lang="zh-CN" altLang="en-US" sz="3200" dirty="0">
              <a:latin typeface="+mn-lt"/>
              <a:ea typeface="+mn-ea"/>
              <a:cs typeface="+mn-ea"/>
              <a:sym typeface="+mn-lt"/>
            </a:endParaRPr>
          </a:p>
        </p:txBody>
      </p:sp>
      <p:sp>
        <p:nvSpPr>
          <p:cNvPr id="3" name="Shape 44"/>
          <p:cNvSpPr/>
          <p:nvPr/>
        </p:nvSpPr>
        <p:spPr>
          <a:xfrm>
            <a:off x="9389152" y="11793844"/>
            <a:ext cx="4704080" cy="593725"/>
          </a:xfrm>
          <a:prstGeom prst="rect">
            <a:avLst/>
          </a:prstGeom>
          <a:ln w="12700">
            <a:miter lim="400000"/>
          </a:ln>
        </p:spPr>
        <p:txBody>
          <a:bodyPr wrap="none" lIns="50800" tIns="50800" rIns="50800" bIns="50800" anchor="ctr">
            <a:spAutoFit/>
          </a:bodyPr>
          <a:lstStyle>
            <a:lvl1pPr>
              <a:defRPr sz="3000" b="1">
                <a:solidFill>
                  <a:srgbClr val="4F5761"/>
                </a:solidFill>
                <a:latin typeface="Lato"/>
                <a:ea typeface="Lato"/>
                <a:cs typeface="Lato"/>
                <a:sym typeface="Lato"/>
              </a:defRPr>
            </a:lvl1pPr>
          </a:lstStyle>
          <a:p>
            <a:pPr lvl="0">
              <a:defRPr sz="1800" b="0">
                <a:solidFill>
                  <a:srgbClr val="000000"/>
                </a:solidFill>
              </a:defRPr>
            </a:pPr>
            <a:r>
              <a:rPr lang="zh-CN" altLang="en-US" sz="3200" dirty="0">
                <a:latin typeface="+mn-lt"/>
                <a:ea typeface="+mn-ea"/>
                <a:cs typeface="+mn-ea"/>
                <a:sym typeface="+mn-lt"/>
              </a:rPr>
              <a:t>指导教师：谢茂强 副教授</a:t>
            </a:r>
            <a:endParaRPr lang="zh-CN" altLang="en-US" sz="3200" dirty="0">
              <a:latin typeface="+mn-lt"/>
              <a:ea typeface="+mn-ea"/>
              <a:cs typeface="+mn-ea"/>
              <a:sym typeface="+mn-lt"/>
            </a:endParaRPr>
          </a:p>
        </p:txBody>
      </p:sp>
      <p:sp>
        <p:nvSpPr>
          <p:cNvPr id="4" name="Shape 43"/>
          <p:cNvSpPr/>
          <p:nvPr/>
        </p:nvSpPr>
        <p:spPr>
          <a:xfrm>
            <a:off x="2416852" y="7188637"/>
            <a:ext cx="18648680" cy="716915"/>
          </a:xfrm>
          <a:prstGeom prst="rect">
            <a:avLst/>
          </a:prstGeom>
          <a:ln w="12700">
            <a:miter lim="400000"/>
          </a:ln>
        </p:spPr>
        <p:txBody>
          <a:bodyPr wrap="none" lIns="50800" tIns="50800" rIns="50800" bIns="50800" anchor="ctr">
            <a:spAutoFit/>
          </a:bodyPr>
          <a:p>
            <a:pPr lvl="0" algn="ctr">
              <a:defRPr sz="1800">
                <a:solidFill>
                  <a:srgbClr val="000000"/>
                </a:solidFill>
              </a:defRPr>
            </a:pPr>
            <a:r>
              <a:rPr lang="zh-CN" altLang="en-US" sz="4000" dirty="0">
                <a:solidFill>
                  <a:srgbClr val="4F5761"/>
                </a:solidFill>
                <a:cs typeface="+mn-ea"/>
                <a:sym typeface="+mn-lt"/>
              </a:rPr>
              <a:t>Experimental Design and Analysis for Collaborative Linear Manifold Learning</a:t>
            </a:r>
            <a:endParaRPr lang="zh-CN" altLang="en-US" sz="4000" dirty="0">
              <a:solidFill>
                <a:srgbClr val="4F5761"/>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sldNum" sz="quarter" idx="4294967295"/>
          </p:nvPr>
        </p:nvSpPr>
        <p:spPr>
          <a:xfrm>
            <a:off x="23939563" y="13015731"/>
            <a:ext cx="181140" cy="369332"/>
          </a:xfrm>
          <a:prstGeom prst="rect">
            <a:avLst/>
          </a:prstGeom>
        </p:spPr>
        <p:txBody>
          <a:bodyPr/>
          <a:lstStyle/>
          <a:p>
            <a:pPr lvl="0">
              <a:defRPr sz="1800">
                <a:solidFill>
                  <a:srgbClr val="000000"/>
                </a:solidFill>
              </a:defRPr>
            </a:pPr>
            <a:fld id="{86CB4B4D-7CA3-9044-876B-883B54F8677D}" type="slidenum">
              <a:rPr sz="2400">
                <a:solidFill>
                  <a:srgbClr val="E6E4E8"/>
                </a:solidFill>
                <a:latin typeface="+mn-lt"/>
                <a:ea typeface="+mn-ea"/>
                <a:cs typeface="+mn-ea"/>
                <a:sym typeface="+mn-lt"/>
              </a:rPr>
            </a:fld>
            <a:endParaRPr sz="2400">
              <a:solidFill>
                <a:srgbClr val="E6E4E8"/>
              </a:solidFill>
              <a:latin typeface="+mn-lt"/>
              <a:ea typeface="+mn-ea"/>
              <a:cs typeface="+mn-ea"/>
              <a:sym typeface="+mn-lt"/>
            </a:endParaRPr>
          </a:p>
        </p:txBody>
      </p:sp>
      <p:sp>
        <p:nvSpPr>
          <p:cNvPr id="130" name="Shape 130"/>
          <p:cNvSpPr/>
          <p:nvPr/>
        </p:nvSpPr>
        <p:spPr>
          <a:xfrm>
            <a:off x="832985" y="912657"/>
            <a:ext cx="23287320" cy="778510"/>
          </a:xfrm>
          <a:prstGeom prst="rect">
            <a:avLst/>
          </a:prstGeom>
          <a:ln w="12700">
            <a:miter lim="400000"/>
          </a:ln>
        </p:spPr>
        <p:txBody>
          <a:bodyPr lIns="50800" tIns="50800" rIns="50800" bIns="50800" anchor="ctr">
            <a:spAutoFit/>
          </a:bodyPr>
          <a:lstStyle/>
          <a:p>
            <a:pPr lvl="0" algn="l">
              <a:defRPr sz="1800">
                <a:solidFill>
                  <a:srgbClr val="000000"/>
                </a:solidFill>
              </a:defRPr>
            </a:pPr>
            <a:r>
              <a:rPr lang="zh-CN" sz="4400" dirty="0">
                <a:solidFill>
                  <a:srgbClr val="6F1F35"/>
                </a:solidFill>
                <a:cs typeface="+mn-ea"/>
                <a:sym typeface="+mn-lt"/>
              </a:rPr>
              <a:t>实验二：聚类系数与算法性能的关系</a:t>
            </a:r>
            <a:endParaRPr lang="zh-CN" sz="4400" dirty="0">
              <a:solidFill>
                <a:srgbClr val="6F1F35"/>
              </a:solidFill>
              <a:cs typeface="+mn-ea"/>
              <a:sym typeface="+mn-lt"/>
            </a:endParaRPr>
          </a:p>
        </p:txBody>
      </p:sp>
      <p:pic>
        <p:nvPicPr>
          <p:cNvPr id="481" name="CC.pdf" descr="CC.pdf"/>
          <p:cNvPicPr>
            <a:picLocks noChangeAspect="1"/>
          </p:cNvPicPr>
          <p:nvPr/>
        </p:nvPicPr>
        <p:blipFill>
          <a:blip r:embed="rId1"/>
          <a:srcRect l="2712" r="2712"/>
          <a:stretch>
            <a:fillRect/>
          </a:stretch>
        </p:blipFill>
        <p:spPr>
          <a:xfrm>
            <a:off x="12362180" y="6892290"/>
            <a:ext cx="9942830" cy="5429885"/>
          </a:xfrm>
          <a:prstGeom prst="rect">
            <a:avLst/>
          </a:prstGeom>
          <a:ln w="12700">
            <a:miter lim="400000"/>
            <a:headEnd/>
            <a:tailEnd/>
          </a:ln>
        </p:spPr>
      </p:pic>
      <p:sp>
        <p:nvSpPr>
          <p:cNvPr id="12" name="Shape 588"/>
          <p:cNvSpPr/>
          <p:nvPr/>
        </p:nvSpPr>
        <p:spPr>
          <a:xfrm>
            <a:off x="1159447" y="4804410"/>
            <a:ext cx="7237095" cy="1477010"/>
          </a:xfrm>
          <a:prstGeom prst="rect">
            <a:avLst/>
          </a:prstGeom>
          <a:ln w="12700">
            <a:miter lim="400000"/>
          </a:ln>
        </p:spPr>
        <p:txBody>
          <a:bodyPr wrap="square" lIns="0" tIns="0" rIns="0" bIns="0">
            <a:spAutoFit/>
          </a:bodyPr>
          <a:lstStyle>
            <a:lvl1pPr algn="l">
              <a:defRPr sz="2000">
                <a:solidFill>
                  <a:srgbClr val="4F5761"/>
                </a:solidFill>
                <a:latin typeface="Lato"/>
                <a:ea typeface="Lato"/>
                <a:cs typeface="Lato"/>
                <a:sym typeface="Lato"/>
              </a:defRPr>
            </a:lvl1pPr>
          </a:lstStyle>
          <a:p>
            <a:pPr lvl="0">
              <a:defRPr sz="1800">
                <a:solidFill>
                  <a:srgbClr val="000000"/>
                </a:solidFill>
              </a:defRPr>
            </a:pPr>
            <a:r>
              <a:rPr lang="zh-CN" altLang="en-US" sz="2400" dirty="0" err="1">
                <a:solidFill>
                  <a:srgbClr val="4F5761"/>
                </a:solidFill>
                <a:latin typeface="+mn-lt"/>
                <a:ea typeface="+mn-ea"/>
                <a:cs typeface="+mn-ea"/>
                <a:sym typeface="+mn-lt"/>
              </a:rPr>
              <a:t>我们每次从数据集中随机选取数据来构成固定大小的不同子集。计算子集的聚类系数并对子集依次使用不同的算法进行预测得到每个算法的</a:t>
            </a:r>
            <a:r>
              <a:rPr lang="en-US" altLang="zh-CN" sz="2400" dirty="0" err="1">
                <a:solidFill>
                  <a:srgbClr val="4F5761"/>
                </a:solidFill>
                <a:latin typeface="+mn-lt"/>
                <a:ea typeface="+mn-ea"/>
                <a:cs typeface="+mn-ea"/>
                <a:sym typeface="+mn-lt"/>
              </a:rPr>
              <a:t>AUC</a:t>
            </a:r>
            <a:r>
              <a:rPr lang="zh-CN" altLang="en-US" sz="2400" dirty="0" err="1">
                <a:solidFill>
                  <a:srgbClr val="4F5761"/>
                </a:solidFill>
                <a:latin typeface="+mn-lt"/>
                <a:ea typeface="+mn-ea"/>
                <a:cs typeface="+mn-ea"/>
                <a:sym typeface="+mn-lt"/>
              </a:rPr>
              <a:t>值。重复多次后，我们得到了如右图所示的折线图。</a:t>
            </a:r>
            <a:endParaRPr lang="zh-CN" altLang="en-US" sz="2400" dirty="0" err="1">
              <a:solidFill>
                <a:srgbClr val="4F5761"/>
              </a:solidFill>
              <a:latin typeface="+mn-lt"/>
              <a:ea typeface="+mn-ea"/>
              <a:cs typeface="+mn-ea"/>
              <a:sym typeface="+mn-lt"/>
            </a:endParaRPr>
          </a:p>
        </p:txBody>
      </p:sp>
      <p:sp>
        <p:nvSpPr>
          <p:cNvPr id="13" name="Shape 589"/>
          <p:cNvSpPr/>
          <p:nvPr/>
        </p:nvSpPr>
        <p:spPr>
          <a:xfrm>
            <a:off x="1159447" y="4216609"/>
            <a:ext cx="6632669" cy="655320"/>
          </a:xfrm>
          <a:prstGeom prst="rect">
            <a:avLst/>
          </a:prstGeom>
          <a:ln w="12700">
            <a:miter lim="400000"/>
          </a:ln>
        </p:spPr>
        <p:txBody>
          <a:bodyPr lIns="50800" tIns="50800" rIns="50800" bIns="50800" anchor="ctr">
            <a:spAutoFit/>
          </a:bodyPr>
          <a:lstStyle/>
          <a:p>
            <a:pPr lvl="0" algn="l">
              <a:defRPr sz="1800">
                <a:solidFill>
                  <a:srgbClr val="000000"/>
                </a:solidFill>
              </a:defRPr>
            </a:pPr>
            <a:r>
              <a:rPr lang="zh-CN" sz="3600" b="1">
                <a:solidFill>
                  <a:srgbClr val="4F5761"/>
                </a:solidFill>
                <a:cs typeface="+mn-ea"/>
                <a:sym typeface="+mn-lt"/>
              </a:rPr>
              <a:t>实验步骤</a:t>
            </a:r>
            <a:r>
              <a:rPr sz="3600" b="1">
                <a:solidFill>
                  <a:srgbClr val="4F5761"/>
                </a:solidFill>
                <a:cs typeface="+mn-ea"/>
                <a:sym typeface="+mn-lt"/>
              </a:rPr>
              <a:t> </a:t>
            </a:r>
            <a:r>
              <a:rPr sz="3600" b="1">
                <a:solidFill>
                  <a:srgbClr val="6F1F35"/>
                </a:solidFill>
                <a:cs typeface="+mn-ea"/>
                <a:sym typeface="+mn-lt"/>
              </a:rPr>
              <a:t># 1</a:t>
            </a:r>
            <a:endParaRPr sz="3600" b="1">
              <a:solidFill>
                <a:srgbClr val="6F1F35"/>
              </a:solidFill>
              <a:cs typeface="+mn-ea"/>
              <a:sym typeface="+mn-lt"/>
            </a:endParaRPr>
          </a:p>
        </p:txBody>
      </p:sp>
      <p:sp>
        <p:nvSpPr>
          <p:cNvPr id="14" name="Shape 588"/>
          <p:cNvSpPr/>
          <p:nvPr/>
        </p:nvSpPr>
        <p:spPr>
          <a:xfrm>
            <a:off x="1159447" y="7887970"/>
            <a:ext cx="7237095" cy="368935"/>
          </a:xfrm>
          <a:prstGeom prst="rect">
            <a:avLst/>
          </a:prstGeom>
          <a:ln w="12700">
            <a:miter lim="400000"/>
          </a:ln>
        </p:spPr>
        <p:txBody>
          <a:bodyPr wrap="square" lIns="0" tIns="0" rIns="0" bIns="0">
            <a:spAutoFit/>
          </a:bodyPr>
          <a:lstStyle>
            <a:lvl1pPr algn="l">
              <a:defRPr sz="2000">
                <a:solidFill>
                  <a:srgbClr val="4F5761"/>
                </a:solidFill>
                <a:latin typeface="Lato"/>
                <a:ea typeface="Lato"/>
                <a:cs typeface="Lato"/>
                <a:sym typeface="Lato"/>
              </a:defRPr>
            </a:lvl1pPr>
          </a:lstStyle>
          <a:p>
            <a:pPr lvl="0">
              <a:defRPr sz="1800">
                <a:solidFill>
                  <a:srgbClr val="000000"/>
                </a:solidFill>
              </a:defRPr>
            </a:pPr>
            <a:r>
              <a:rPr lang="zh-CN" altLang="en-US" sz="2400" dirty="0" err="1">
                <a:solidFill>
                  <a:srgbClr val="4F5761"/>
                </a:solidFill>
                <a:latin typeface="+mn-lt"/>
                <a:ea typeface="+mn-ea"/>
                <a:cs typeface="+mn-ea"/>
                <a:sym typeface="+mn-lt"/>
              </a:rPr>
              <a:t>聚类系数高的网络结构对预测结果有一定的促进作用。</a:t>
            </a:r>
            <a:endParaRPr lang="zh-CN" altLang="en-US" sz="2400" dirty="0" err="1">
              <a:solidFill>
                <a:srgbClr val="4F5761"/>
              </a:solidFill>
              <a:latin typeface="+mn-lt"/>
              <a:ea typeface="+mn-ea"/>
              <a:cs typeface="+mn-ea"/>
              <a:sym typeface="+mn-lt"/>
            </a:endParaRPr>
          </a:p>
        </p:txBody>
      </p:sp>
      <p:sp>
        <p:nvSpPr>
          <p:cNvPr id="15" name="Shape 589"/>
          <p:cNvSpPr/>
          <p:nvPr/>
        </p:nvSpPr>
        <p:spPr>
          <a:xfrm>
            <a:off x="1159447" y="7232859"/>
            <a:ext cx="6632669" cy="655320"/>
          </a:xfrm>
          <a:prstGeom prst="rect">
            <a:avLst/>
          </a:prstGeom>
          <a:ln w="12700">
            <a:miter lim="400000"/>
          </a:ln>
        </p:spPr>
        <p:txBody>
          <a:bodyPr lIns="50800" tIns="50800" rIns="50800" bIns="50800" anchor="ctr">
            <a:spAutoFit/>
          </a:bodyPr>
          <a:lstStyle/>
          <a:p>
            <a:pPr lvl="0" algn="l">
              <a:defRPr sz="1800">
                <a:solidFill>
                  <a:srgbClr val="000000"/>
                </a:solidFill>
              </a:defRPr>
            </a:pPr>
            <a:r>
              <a:rPr lang="zh-CN" sz="3600" b="1">
                <a:solidFill>
                  <a:srgbClr val="4F5761"/>
                </a:solidFill>
                <a:cs typeface="+mn-ea"/>
                <a:sym typeface="+mn-lt"/>
              </a:rPr>
              <a:t>实验结果</a:t>
            </a:r>
            <a:r>
              <a:rPr sz="3600" b="1">
                <a:solidFill>
                  <a:srgbClr val="4F5761"/>
                </a:solidFill>
                <a:cs typeface="+mn-ea"/>
                <a:sym typeface="+mn-lt"/>
              </a:rPr>
              <a:t> </a:t>
            </a:r>
            <a:r>
              <a:rPr sz="3600" b="1">
                <a:solidFill>
                  <a:srgbClr val="6F1F35"/>
                </a:solidFill>
                <a:cs typeface="+mn-ea"/>
                <a:sym typeface="+mn-lt"/>
              </a:rPr>
              <a:t># </a:t>
            </a:r>
            <a:r>
              <a:rPr lang="en-US" sz="3600" b="1">
                <a:solidFill>
                  <a:srgbClr val="6F1F35"/>
                </a:solidFill>
                <a:cs typeface="+mn-ea"/>
                <a:sym typeface="+mn-lt"/>
              </a:rPr>
              <a:t>2</a:t>
            </a:r>
            <a:endParaRPr lang="en-US" sz="3600" b="1">
              <a:solidFill>
                <a:srgbClr val="6F1F35"/>
              </a:solidFill>
              <a:cs typeface="+mn-ea"/>
              <a:sym typeface="+mn-lt"/>
            </a:endParaRPr>
          </a:p>
        </p:txBody>
      </p:sp>
      <p:sp>
        <p:nvSpPr>
          <p:cNvPr id="16" name="Shape 588"/>
          <p:cNvSpPr/>
          <p:nvPr/>
        </p:nvSpPr>
        <p:spPr>
          <a:xfrm>
            <a:off x="1159447" y="9637395"/>
            <a:ext cx="7237095" cy="738505"/>
          </a:xfrm>
          <a:prstGeom prst="rect">
            <a:avLst/>
          </a:prstGeom>
          <a:ln w="12700">
            <a:miter lim="400000"/>
          </a:ln>
        </p:spPr>
        <p:txBody>
          <a:bodyPr wrap="square" lIns="0" tIns="0" rIns="0" bIns="0">
            <a:spAutoFit/>
          </a:bodyPr>
          <a:lstStyle>
            <a:lvl1pPr algn="l">
              <a:defRPr sz="2000">
                <a:solidFill>
                  <a:srgbClr val="4F5761"/>
                </a:solidFill>
                <a:latin typeface="Lato"/>
                <a:ea typeface="Lato"/>
                <a:cs typeface="Lato"/>
                <a:sym typeface="Lato"/>
              </a:defRPr>
            </a:lvl1pPr>
          </a:lstStyle>
          <a:p>
            <a:pPr lvl="0">
              <a:defRPr sz="1800">
                <a:solidFill>
                  <a:srgbClr val="000000"/>
                </a:solidFill>
              </a:defRPr>
            </a:pPr>
            <a:r>
              <a:rPr lang="zh-CN" altLang="en-US" sz="2400" dirty="0" err="1">
                <a:solidFill>
                  <a:srgbClr val="4F5761"/>
                </a:solidFill>
                <a:latin typeface="+mn-lt"/>
                <a:ea typeface="+mn-ea"/>
                <a:cs typeface="+mn-ea"/>
                <a:sym typeface="+mn-lt"/>
              </a:rPr>
              <a:t>与其它算法相比，</a:t>
            </a:r>
            <a:r>
              <a:rPr lang="en-US" altLang="zh-CN" sz="2400" dirty="0" err="1">
                <a:solidFill>
                  <a:srgbClr val="4F5761"/>
                </a:solidFill>
                <a:latin typeface="+mn-lt"/>
                <a:ea typeface="+mn-ea"/>
                <a:cs typeface="+mn-ea"/>
                <a:sym typeface="+mn-lt"/>
              </a:rPr>
              <a:t>CLML</a:t>
            </a:r>
            <a:r>
              <a:rPr lang="zh-CN" altLang="en-US" sz="2400" dirty="0" err="1">
                <a:solidFill>
                  <a:srgbClr val="4F5761"/>
                </a:solidFill>
                <a:latin typeface="+mn-lt"/>
                <a:ea typeface="+mn-ea"/>
                <a:cs typeface="+mn-ea"/>
                <a:sym typeface="+mn-lt"/>
              </a:rPr>
              <a:t>算法在网络聚类系数上升时，预测准确率的提升效果更显著。</a:t>
            </a:r>
            <a:endParaRPr lang="zh-CN" altLang="en-US" sz="2400" dirty="0" err="1">
              <a:solidFill>
                <a:srgbClr val="4F5761"/>
              </a:solidFill>
              <a:latin typeface="+mn-lt"/>
              <a:ea typeface="+mn-ea"/>
              <a:cs typeface="+mn-ea"/>
              <a:sym typeface="+mn-lt"/>
            </a:endParaRPr>
          </a:p>
        </p:txBody>
      </p:sp>
      <p:sp>
        <p:nvSpPr>
          <p:cNvPr id="17" name="Shape 589"/>
          <p:cNvSpPr/>
          <p:nvPr/>
        </p:nvSpPr>
        <p:spPr>
          <a:xfrm>
            <a:off x="1159447" y="8982284"/>
            <a:ext cx="6632669" cy="655320"/>
          </a:xfrm>
          <a:prstGeom prst="rect">
            <a:avLst/>
          </a:prstGeom>
          <a:ln w="12700">
            <a:miter lim="400000"/>
          </a:ln>
        </p:spPr>
        <p:txBody>
          <a:bodyPr lIns="50800" tIns="50800" rIns="50800" bIns="50800" anchor="ctr">
            <a:spAutoFit/>
          </a:bodyPr>
          <a:lstStyle/>
          <a:p>
            <a:pPr lvl="0" algn="l">
              <a:defRPr sz="1800">
                <a:solidFill>
                  <a:srgbClr val="000000"/>
                </a:solidFill>
              </a:defRPr>
            </a:pPr>
            <a:r>
              <a:rPr lang="zh-CN" sz="3600" b="1">
                <a:solidFill>
                  <a:srgbClr val="4F5761"/>
                </a:solidFill>
                <a:cs typeface="+mn-ea"/>
                <a:sym typeface="+mn-lt"/>
              </a:rPr>
              <a:t>实验结果</a:t>
            </a:r>
            <a:r>
              <a:rPr sz="3600" b="1">
                <a:solidFill>
                  <a:srgbClr val="4F5761"/>
                </a:solidFill>
                <a:cs typeface="+mn-ea"/>
                <a:sym typeface="+mn-lt"/>
              </a:rPr>
              <a:t> </a:t>
            </a:r>
            <a:r>
              <a:rPr sz="3600" b="1">
                <a:solidFill>
                  <a:srgbClr val="6F1F35"/>
                </a:solidFill>
                <a:cs typeface="+mn-ea"/>
                <a:sym typeface="+mn-lt"/>
              </a:rPr>
              <a:t># </a:t>
            </a:r>
            <a:r>
              <a:rPr lang="en-US" sz="3600" b="1">
                <a:solidFill>
                  <a:srgbClr val="6F1F35"/>
                </a:solidFill>
                <a:cs typeface="+mn-ea"/>
                <a:sym typeface="+mn-lt"/>
              </a:rPr>
              <a:t>3</a:t>
            </a:r>
            <a:endParaRPr lang="en-US" sz="3600" b="1">
              <a:solidFill>
                <a:srgbClr val="6F1F35"/>
              </a:solidFill>
              <a:cs typeface="+mn-ea"/>
              <a:sym typeface="+mn-lt"/>
            </a:endParaRPr>
          </a:p>
        </p:txBody>
      </p:sp>
      <p:pic>
        <p:nvPicPr>
          <p:cNvPr id="4" name="图片 3" descr="第二次"/>
          <p:cNvPicPr>
            <a:picLocks noChangeAspect="1"/>
          </p:cNvPicPr>
          <p:nvPr/>
        </p:nvPicPr>
        <p:blipFill>
          <a:blip r:embed="rId2"/>
          <a:srcRect r="679" b="8955"/>
          <a:stretch>
            <a:fillRect/>
          </a:stretch>
        </p:blipFill>
        <p:spPr>
          <a:xfrm>
            <a:off x="12362180" y="2515870"/>
            <a:ext cx="9942195" cy="35509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
                                        </p:tgtEl>
                                        <p:attrNameLst>
                                          <p:attrName>style.visibility</p:attrName>
                                        </p:attrNameLst>
                                      </p:cBhvr>
                                      <p:to>
                                        <p:strVal val="visible"/>
                                      </p:to>
                                    </p:set>
                                    <p:anim calcmode="lin" valueType="num">
                                      <p:cBhvr additive="base">
                                        <p:cTn id="7" dur="500" fill="hold"/>
                                        <p:tgtEl>
                                          <p:spTgt spid="481"/>
                                        </p:tgtEl>
                                        <p:attrNameLst>
                                          <p:attrName>ppt_x</p:attrName>
                                        </p:attrNameLst>
                                      </p:cBhvr>
                                      <p:tavLst>
                                        <p:tav tm="0">
                                          <p:val>
                                            <p:strVal val="#ppt_x"/>
                                          </p:val>
                                        </p:tav>
                                        <p:tav tm="100000">
                                          <p:val>
                                            <p:strVal val="#ppt_x"/>
                                          </p:val>
                                        </p:tav>
                                      </p:tavLst>
                                    </p:anim>
                                    <p:anim calcmode="lin" valueType="num">
                                      <p:cBhvr additive="base">
                                        <p:cTn id="8" dur="500" fill="hold"/>
                                        <p:tgtEl>
                                          <p:spTgt spid="48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Shape 544"/>
          <p:cNvSpPr>
            <a:spLocks noGrp="1"/>
          </p:cNvSpPr>
          <p:nvPr>
            <p:ph type="sldNum" sz="quarter" idx="4294967295"/>
          </p:nvPr>
        </p:nvSpPr>
        <p:spPr>
          <a:xfrm>
            <a:off x="23848993" y="13015731"/>
            <a:ext cx="362280" cy="369332"/>
          </a:xfrm>
          <a:prstGeom prst="rect">
            <a:avLst/>
          </a:prstGeom>
        </p:spPr>
        <p:txBody>
          <a:bodyPr/>
          <a:lstStyle/>
          <a:p>
            <a:pPr lvl="0">
              <a:defRPr sz="1800">
                <a:solidFill>
                  <a:srgbClr val="000000"/>
                </a:solidFill>
              </a:defRPr>
            </a:pPr>
            <a:fld id="{86CB4B4D-7CA3-9044-876B-883B54F8677D}" type="slidenum">
              <a:rPr sz="2400">
                <a:solidFill>
                  <a:srgbClr val="E6E4E8"/>
                </a:solidFill>
                <a:latin typeface="+mn-lt"/>
                <a:ea typeface="+mn-ea"/>
                <a:cs typeface="+mn-ea"/>
                <a:sym typeface="+mn-lt"/>
              </a:rPr>
            </a:fld>
            <a:endParaRPr sz="2400">
              <a:solidFill>
                <a:srgbClr val="E6E4E8"/>
              </a:solidFill>
              <a:latin typeface="+mn-lt"/>
              <a:ea typeface="+mn-ea"/>
              <a:cs typeface="+mn-ea"/>
              <a:sym typeface="+mn-lt"/>
            </a:endParaRPr>
          </a:p>
        </p:txBody>
      </p:sp>
      <p:sp>
        <p:nvSpPr>
          <p:cNvPr id="546" name="Shape 546"/>
          <p:cNvSpPr/>
          <p:nvPr/>
        </p:nvSpPr>
        <p:spPr>
          <a:xfrm>
            <a:off x="891400" y="990127"/>
            <a:ext cx="23713401" cy="778510"/>
          </a:xfrm>
          <a:prstGeom prst="rect">
            <a:avLst/>
          </a:prstGeom>
          <a:ln w="12700">
            <a:miter lim="400000"/>
          </a:ln>
        </p:spPr>
        <p:txBody>
          <a:bodyPr lIns="50800" tIns="50800" rIns="50800" bIns="50800" anchor="ctr">
            <a:spAutoFit/>
          </a:bodyPr>
          <a:lstStyle/>
          <a:p>
            <a:pPr lvl="0" algn="l">
              <a:defRPr sz="1800">
                <a:solidFill>
                  <a:srgbClr val="000000"/>
                </a:solidFill>
              </a:defRPr>
            </a:pPr>
            <a:r>
              <a:rPr lang="zh-CN" sz="4400">
                <a:solidFill>
                  <a:srgbClr val="6F1F35"/>
                </a:solidFill>
                <a:cs typeface="+mn-ea"/>
                <a:sym typeface="+mn-lt"/>
              </a:rPr>
              <a:t>实验三：案例分析</a:t>
            </a:r>
            <a:r>
              <a:rPr lang="en-US" altLang="zh-CN" sz="4400">
                <a:solidFill>
                  <a:srgbClr val="6F1F35"/>
                </a:solidFill>
                <a:cs typeface="+mn-ea"/>
                <a:sym typeface="+mn-lt"/>
              </a:rPr>
              <a:t>&amp;</a:t>
            </a:r>
            <a:r>
              <a:rPr lang="zh-CN" altLang="en-US" sz="4400">
                <a:solidFill>
                  <a:srgbClr val="6F1F35"/>
                </a:solidFill>
                <a:cs typeface="+mn-ea"/>
                <a:sym typeface="+mn-lt"/>
              </a:rPr>
              <a:t>网络可视化</a:t>
            </a:r>
            <a:endParaRPr sz="4400">
              <a:solidFill>
                <a:srgbClr val="6F1F35"/>
              </a:solidFill>
              <a:cs typeface="+mn-ea"/>
              <a:sym typeface="+mn-lt"/>
            </a:endParaRPr>
          </a:p>
        </p:txBody>
      </p:sp>
      <p:sp>
        <p:nvSpPr>
          <p:cNvPr id="547" name="Shape 547"/>
          <p:cNvSpPr/>
          <p:nvPr/>
        </p:nvSpPr>
        <p:spPr>
          <a:xfrm flipV="1">
            <a:off x="458807" y="7562468"/>
            <a:ext cx="23466386" cy="1"/>
          </a:xfrm>
          <a:prstGeom prst="line">
            <a:avLst/>
          </a:prstGeom>
          <a:ln w="50800">
            <a:solidFill>
              <a:srgbClr val="6F1F35"/>
            </a:solidFill>
            <a:prstDash val="sysDot"/>
            <a:miter lim="400000"/>
          </a:ln>
        </p:spPr>
        <p:txBody>
          <a:bodyPr lIns="0" tIns="0" rIns="0" bIns="0" anchor="ctr"/>
          <a:lstStyle/>
          <a:p>
            <a:pPr lvl="0">
              <a:defRPr sz="3600"/>
            </a:pPr>
            <a:endParaRPr>
              <a:cs typeface="+mn-ea"/>
              <a:sym typeface="+mn-lt"/>
            </a:endParaRPr>
          </a:p>
        </p:txBody>
      </p:sp>
      <p:sp>
        <p:nvSpPr>
          <p:cNvPr id="548" name="Shape 548"/>
          <p:cNvSpPr/>
          <p:nvPr/>
        </p:nvSpPr>
        <p:spPr>
          <a:xfrm>
            <a:off x="10619105" y="3818890"/>
            <a:ext cx="5528310" cy="2153920"/>
          </a:xfrm>
          <a:prstGeom prst="rect">
            <a:avLst/>
          </a:prstGeom>
          <a:ln w="12700">
            <a:miter lim="400000"/>
          </a:ln>
        </p:spPr>
        <p:txBody>
          <a:bodyPr wrap="square" lIns="0" tIns="0" rIns="0" bIns="0">
            <a:spAutoFit/>
          </a:bodyPr>
          <a:lstStyle>
            <a:lvl1pPr algn="l">
              <a:defRPr sz="2400">
                <a:solidFill>
                  <a:srgbClr val="4F5761"/>
                </a:solidFill>
                <a:latin typeface="Lato"/>
                <a:ea typeface="Lato"/>
                <a:cs typeface="Lato"/>
                <a:sym typeface="Lato"/>
              </a:defRPr>
            </a:lvl1pPr>
          </a:lstStyle>
          <a:p>
            <a:pPr lvl="0">
              <a:defRPr sz="1800">
                <a:solidFill>
                  <a:srgbClr val="000000"/>
                </a:solidFill>
              </a:defRPr>
            </a:pPr>
            <a:r>
              <a:rPr lang="zh-CN" sz="2800">
                <a:solidFill>
                  <a:srgbClr val="4F5761"/>
                </a:solidFill>
                <a:latin typeface="+mn-lt"/>
                <a:ea typeface="+mn-ea"/>
                <a:cs typeface="+mn-ea"/>
                <a:sym typeface="+mn-lt"/>
              </a:rPr>
              <a:t>我们以药物</a:t>
            </a:r>
            <a:r>
              <a:rPr lang="en-US" altLang="zh-CN" sz="2800">
                <a:solidFill>
                  <a:srgbClr val="4F5761"/>
                </a:solidFill>
                <a:latin typeface="+mn-lt"/>
                <a:ea typeface="+mn-ea"/>
                <a:cs typeface="+mn-ea"/>
                <a:sym typeface="+mn-lt"/>
              </a:rPr>
              <a:t>-</a:t>
            </a:r>
            <a:r>
              <a:rPr lang="zh-CN" altLang="en-US" sz="2800">
                <a:solidFill>
                  <a:srgbClr val="4F5761"/>
                </a:solidFill>
                <a:latin typeface="+mn-lt"/>
                <a:ea typeface="+mn-ea"/>
                <a:cs typeface="+mn-ea"/>
                <a:sym typeface="+mn-lt"/>
              </a:rPr>
              <a:t>药物关联数据为例，挑选出了预测出的前十个最有可能发生的关联（非先验数据），表中加粗行代表通过其它渠道被验证为真实存在的药物间关联。</a:t>
            </a:r>
            <a:endParaRPr lang="zh-CN" altLang="en-US" sz="2800">
              <a:solidFill>
                <a:srgbClr val="4F5761"/>
              </a:solidFill>
              <a:latin typeface="+mn-lt"/>
              <a:ea typeface="+mn-ea"/>
              <a:cs typeface="+mn-ea"/>
              <a:sym typeface="+mn-lt"/>
            </a:endParaRPr>
          </a:p>
        </p:txBody>
      </p:sp>
      <p:sp>
        <p:nvSpPr>
          <p:cNvPr id="549" name="Shape 549"/>
          <p:cNvSpPr/>
          <p:nvPr/>
        </p:nvSpPr>
        <p:spPr>
          <a:xfrm>
            <a:off x="16963672" y="3603582"/>
            <a:ext cx="5650472" cy="2585085"/>
          </a:xfrm>
          <a:prstGeom prst="rect">
            <a:avLst/>
          </a:prstGeom>
          <a:ln w="12700">
            <a:miter lim="400000"/>
          </a:ln>
        </p:spPr>
        <p:txBody>
          <a:bodyPr lIns="0" tIns="0" rIns="0" bIns="0">
            <a:spAutoFit/>
          </a:bodyPr>
          <a:lstStyle>
            <a:lvl1pPr algn="l">
              <a:defRPr sz="2000">
                <a:solidFill>
                  <a:srgbClr val="4F5761"/>
                </a:solidFill>
                <a:latin typeface="Lato Light"/>
                <a:ea typeface="Lato Light"/>
                <a:cs typeface="Lato Light"/>
                <a:sym typeface="Lato Light"/>
              </a:defRPr>
            </a:lvl1pPr>
          </a:lstStyle>
          <a:p>
            <a:pPr lvl="0">
              <a:defRPr sz="1800">
                <a:solidFill>
                  <a:srgbClr val="000000"/>
                </a:solidFill>
              </a:defRPr>
            </a:pPr>
            <a:r>
              <a:rPr lang="zh-CN" sz="2800">
                <a:solidFill>
                  <a:srgbClr val="4F5761"/>
                </a:solidFill>
                <a:latin typeface="+mn-lt"/>
                <a:ea typeface="+mn-ea"/>
                <a:cs typeface="+mn-ea"/>
                <a:sym typeface="+mn-lt"/>
              </a:rPr>
              <a:t>表中第七行我们预测出了一例帕罗西丁和盐酸多奈哌齐的相互作用。其中，前者是一类被广泛认为极易发生药物互作的抗抑郁药物，它和后者共同使用时会抑制药物的代谢作用，从而相互影响药效。</a:t>
            </a:r>
            <a:endParaRPr lang="zh-CN" sz="2800">
              <a:solidFill>
                <a:srgbClr val="4F5761"/>
              </a:solidFill>
              <a:latin typeface="+mn-lt"/>
              <a:ea typeface="+mn-ea"/>
              <a:cs typeface="+mn-ea"/>
              <a:sym typeface="+mn-lt"/>
            </a:endParaRPr>
          </a:p>
        </p:txBody>
      </p:sp>
      <p:sp>
        <p:nvSpPr>
          <p:cNvPr id="551" name="Shape 551"/>
          <p:cNvSpPr/>
          <p:nvPr/>
        </p:nvSpPr>
        <p:spPr>
          <a:xfrm>
            <a:off x="2694305" y="10090150"/>
            <a:ext cx="7555230" cy="1723390"/>
          </a:xfrm>
          <a:prstGeom prst="rect">
            <a:avLst/>
          </a:prstGeom>
          <a:ln w="12700">
            <a:miter lim="400000"/>
          </a:ln>
        </p:spPr>
        <p:txBody>
          <a:bodyPr wrap="square" lIns="0" tIns="0" rIns="0" bIns="0">
            <a:spAutoFit/>
          </a:bodyPr>
          <a:lstStyle>
            <a:lvl1pPr algn="l">
              <a:defRPr sz="2000">
                <a:solidFill>
                  <a:srgbClr val="4F5761"/>
                </a:solidFill>
                <a:latin typeface="Lato Light"/>
                <a:ea typeface="Lato Light"/>
                <a:cs typeface="Lato Light"/>
                <a:sym typeface="Lato Light"/>
              </a:defRPr>
            </a:lvl1pPr>
          </a:lstStyle>
          <a:p>
            <a:pPr lvl="0">
              <a:defRPr sz="1800">
                <a:solidFill>
                  <a:srgbClr val="000000"/>
                </a:solidFill>
              </a:defRPr>
            </a:pPr>
            <a:r>
              <a:rPr lang="zh-CN" sz="2800">
                <a:solidFill>
                  <a:srgbClr val="4F5761"/>
                </a:solidFill>
                <a:latin typeface="+mn-lt"/>
                <a:ea typeface="+mn-ea"/>
                <a:cs typeface="+mn-ea"/>
                <a:sym typeface="+mn-lt"/>
              </a:rPr>
              <a:t>以表中涉及的药物为例，我们找到了与之相关的所有药物并画出了如右图所示的药物</a:t>
            </a:r>
            <a:r>
              <a:rPr lang="en-US" altLang="zh-CN" sz="2800">
                <a:solidFill>
                  <a:srgbClr val="4F5761"/>
                </a:solidFill>
                <a:latin typeface="+mn-lt"/>
                <a:ea typeface="+mn-ea"/>
                <a:cs typeface="+mn-ea"/>
                <a:sym typeface="+mn-lt"/>
              </a:rPr>
              <a:t>-</a:t>
            </a:r>
            <a:r>
              <a:rPr lang="zh-CN" altLang="en-US" sz="2800">
                <a:solidFill>
                  <a:srgbClr val="4F5761"/>
                </a:solidFill>
                <a:latin typeface="+mn-lt"/>
                <a:ea typeface="+mn-ea"/>
                <a:cs typeface="+mn-ea"/>
                <a:sym typeface="+mn-lt"/>
              </a:rPr>
              <a:t>药物关联网络。从图中可直观地看出药物之间的关联以及其它相关信息。</a:t>
            </a:r>
            <a:endParaRPr lang="zh-CN" altLang="en-US" sz="2800">
              <a:solidFill>
                <a:srgbClr val="4F5761"/>
              </a:solidFill>
              <a:latin typeface="+mn-lt"/>
              <a:ea typeface="+mn-ea"/>
              <a:cs typeface="+mn-ea"/>
              <a:sym typeface="+mn-lt"/>
            </a:endParaRPr>
          </a:p>
        </p:txBody>
      </p:sp>
      <p:pic>
        <p:nvPicPr>
          <p:cNvPr id="495" name="network.pdf" descr="network.pdf"/>
          <p:cNvPicPr>
            <a:picLocks noChangeAspect="1"/>
          </p:cNvPicPr>
          <p:nvPr/>
        </p:nvPicPr>
        <p:blipFill>
          <a:blip r:embed="rId1"/>
          <a:srcRect l="3476" r="3476"/>
          <a:stretch>
            <a:fillRect/>
          </a:stretch>
        </p:blipFill>
        <p:spPr>
          <a:xfrm>
            <a:off x="12619355" y="7973060"/>
            <a:ext cx="10309225" cy="5412105"/>
          </a:xfrm>
          <a:prstGeom prst="rect">
            <a:avLst/>
          </a:prstGeom>
          <a:ln w="12700">
            <a:miter lim="400000"/>
            <a:headEnd/>
            <a:tailEnd/>
          </a:ln>
        </p:spPr>
      </p:pic>
      <p:graphicFrame>
        <p:nvGraphicFramePr>
          <p:cNvPr id="3" name="表格 2"/>
          <p:cNvGraphicFramePr/>
          <p:nvPr/>
        </p:nvGraphicFramePr>
        <p:xfrm>
          <a:off x="662305" y="2150745"/>
          <a:ext cx="9465310" cy="5029200"/>
        </p:xfrm>
        <a:graphic>
          <a:graphicData uri="http://schemas.openxmlformats.org/drawingml/2006/table">
            <a:tbl>
              <a:tblPr firstRow="1" bandRow="1">
                <a:tableStyleId>{5C22544A-7EE6-4342-B048-85BDC9FD1C3A}</a:tableStyleId>
              </a:tblPr>
              <a:tblGrid>
                <a:gridCol w="1617980"/>
                <a:gridCol w="3346450"/>
                <a:gridCol w="4500880"/>
              </a:tblGrid>
              <a:tr h="457200">
                <a:tc>
                  <a:txBody>
                    <a:bodyPr/>
                    <a:p>
                      <a:pPr>
                        <a:buNone/>
                      </a:pPr>
                      <a:r>
                        <a:rPr lang="zh-CN" altLang="en-US"/>
                        <a:t>概率排名</a:t>
                      </a:r>
                      <a:endParaRPr lang="zh-CN" altLang="en-US"/>
                    </a:p>
                  </a:txBody>
                  <a:tcPr/>
                </a:tc>
                <a:tc>
                  <a:txBody>
                    <a:bodyPr/>
                    <a:p>
                      <a:pPr>
                        <a:buNone/>
                      </a:pPr>
                      <a:r>
                        <a:rPr lang="en-US" altLang="zh-CN"/>
                        <a:t>DrugBank</a:t>
                      </a:r>
                      <a:r>
                        <a:rPr lang="zh-CN" altLang="en-US"/>
                        <a:t>编号</a:t>
                      </a:r>
                      <a:endParaRPr lang="zh-CN" altLang="en-US"/>
                    </a:p>
                  </a:txBody>
                  <a:tcPr/>
                </a:tc>
                <a:tc>
                  <a:txBody>
                    <a:bodyPr/>
                    <a:p>
                      <a:pPr>
                        <a:buNone/>
                      </a:pPr>
                      <a:r>
                        <a:rPr lang="zh-CN" altLang="en-US"/>
                        <a:t>药品名称</a:t>
                      </a:r>
                      <a:endParaRPr lang="zh-CN" altLang="en-US"/>
                    </a:p>
                  </a:txBody>
                  <a:tcPr/>
                </a:tc>
              </a:tr>
              <a:tr h="457200">
                <a:tc>
                  <a:txBody>
                    <a:bodyPr/>
                    <a:p>
                      <a:pPr>
                        <a:buNone/>
                      </a:pPr>
                      <a:r>
                        <a:rPr lang="en-US" altLang="zh-CN" b="1"/>
                        <a:t>1</a:t>
                      </a:r>
                      <a:endParaRPr lang="en-US" altLang="zh-CN" b="1"/>
                    </a:p>
                  </a:txBody>
                  <a:tcPr/>
                </a:tc>
                <a:tc>
                  <a:txBody>
                    <a:bodyPr/>
                    <a:p>
                      <a:pPr>
                        <a:buNone/>
                      </a:pPr>
                      <a:r>
                        <a:rPr lang="en-US" altLang="zh-CN" b="1"/>
                        <a:t>DB00777,DB00674</a:t>
                      </a:r>
                      <a:endParaRPr lang="en-US" altLang="zh-CN" b="1"/>
                    </a:p>
                  </a:txBody>
                  <a:tcPr/>
                </a:tc>
                <a:tc>
                  <a:txBody>
                    <a:bodyPr/>
                    <a:p>
                      <a:pPr algn="l">
                        <a:buNone/>
                      </a:pPr>
                      <a:r>
                        <a:rPr lang="en-US" altLang="zh-CN" b="1"/>
                        <a:t>Propiomazine,Galantamin</a:t>
                      </a:r>
                      <a:endParaRPr lang="en-US" altLang="zh-CN" b="1"/>
                    </a:p>
                  </a:txBody>
                  <a:tcPr/>
                </a:tc>
              </a:tr>
              <a:tr h="457200">
                <a:tc>
                  <a:txBody>
                    <a:bodyPr/>
                    <a:p>
                      <a:pPr>
                        <a:buNone/>
                      </a:pPr>
                      <a:r>
                        <a:rPr lang="en-US" altLang="zh-CN" b="1"/>
                        <a:t>2</a:t>
                      </a:r>
                      <a:endParaRPr lang="en-US" altLang="zh-CN" b="1"/>
                    </a:p>
                  </a:txBody>
                  <a:tcPr/>
                </a:tc>
                <a:tc>
                  <a:txBody>
                    <a:bodyPr/>
                    <a:p>
                      <a:pPr>
                        <a:buNone/>
                      </a:pPr>
                      <a:r>
                        <a:rPr lang="en-US" altLang="zh-CN" b="1"/>
                        <a:t>DB01238,DB00674</a:t>
                      </a:r>
                      <a:endParaRPr lang="en-US" altLang="zh-CN" b="1"/>
                    </a:p>
                  </a:txBody>
                  <a:tcPr/>
                </a:tc>
                <a:tc>
                  <a:txBody>
                    <a:bodyPr/>
                    <a:p>
                      <a:pPr algn="l">
                        <a:buNone/>
                      </a:pPr>
                      <a:r>
                        <a:rPr lang="en-US" altLang="zh-CN" b="1"/>
                        <a:t>Aripiprazole,</a:t>
                      </a:r>
                      <a:r>
                        <a:rPr lang="en-US" altLang="zh-CN" sz="2400" b="1">
                          <a:sym typeface="+mn-ea"/>
                        </a:rPr>
                        <a:t>Galantamin</a:t>
                      </a:r>
                      <a:endParaRPr lang="en-US" altLang="zh-CN" b="1"/>
                    </a:p>
                  </a:txBody>
                  <a:tcPr/>
                </a:tc>
              </a:tr>
              <a:tr h="457200">
                <a:tc>
                  <a:txBody>
                    <a:bodyPr/>
                    <a:p>
                      <a:pPr>
                        <a:buNone/>
                      </a:pPr>
                      <a:r>
                        <a:rPr lang="en-US" altLang="zh-CN" b="1"/>
                        <a:t>3</a:t>
                      </a:r>
                      <a:endParaRPr lang="en-US" altLang="zh-CN" b="1"/>
                    </a:p>
                  </a:txBody>
                  <a:tcPr/>
                </a:tc>
                <a:tc>
                  <a:txBody>
                    <a:bodyPr/>
                    <a:p>
                      <a:pPr>
                        <a:buNone/>
                      </a:pPr>
                      <a:r>
                        <a:rPr lang="en-US" altLang="zh-CN" b="1"/>
                        <a:t>DB00777,DB00843</a:t>
                      </a:r>
                      <a:endParaRPr lang="en-US" altLang="zh-CN" b="1"/>
                    </a:p>
                  </a:txBody>
                  <a:tcPr/>
                </a:tc>
                <a:tc>
                  <a:txBody>
                    <a:bodyPr/>
                    <a:p>
                      <a:pPr algn="l">
                        <a:buNone/>
                      </a:pPr>
                      <a:r>
                        <a:rPr lang="en-US" altLang="zh-CN" sz="2400" b="1">
                          <a:sym typeface="+mn-ea"/>
                        </a:rPr>
                        <a:t>Propiomazine,</a:t>
                      </a:r>
                      <a:r>
                        <a:rPr lang="en-US" altLang="zh-CN" sz="2400" b="0">
                          <a:solidFill>
                            <a:srgbClr val="00B050"/>
                          </a:solidFill>
                          <a:sym typeface="+mn-ea"/>
                        </a:rPr>
                        <a:t>Donepezil</a:t>
                      </a:r>
                      <a:endParaRPr lang="en-US" altLang="zh-CN" sz="2400" b="0">
                        <a:solidFill>
                          <a:srgbClr val="00B050"/>
                        </a:solidFill>
                        <a:sym typeface="+mn-ea"/>
                      </a:endParaRPr>
                    </a:p>
                  </a:txBody>
                  <a:tcPr/>
                </a:tc>
              </a:tr>
              <a:tr h="457200">
                <a:tc>
                  <a:txBody>
                    <a:bodyPr/>
                    <a:p>
                      <a:pPr>
                        <a:buNone/>
                      </a:pPr>
                      <a:r>
                        <a:rPr lang="en-US" altLang="zh-CN">
                          <a:solidFill>
                            <a:schemeClr val="bg1">
                              <a:lumMod val="50000"/>
                              <a:lumOff val="50000"/>
                            </a:schemeClr>
                          </a:solidFill>
                        </a:rPr>
                        <a:t>4</a:t>
                      </a:r>
                      <a:endParaRPr lang="en-US" altLang="zh-CN">
                        <a:solidFill>
                          <a:schemeClr val="bg1">
                            <a:lumMod val="50000"/>
                            <a:lumOff val="50000"/>
                          </a:schemeClr>
                        </a:solidFill>
                      </a:endParaRPr>
                    </a:p>
                  </a:txBody>
                  <a:tcPr/>
                </a:tc>
                <a:tc>
                  <a:txBody>
                    <a:bodyPr/>
                    <a:p>
                      <a:pPr>
                        <a:buNone/>
                      </a:pPr>
                      <a:r>
                        <a:rPr lang="en-US" altLang="zh-CN">
                          <a:solidFill>
                            <a:schemeClr val="bg1">
                              <a:lumMod val="50000"/>
                              <a:lumOff val="50000"/>
                            </a:schemeClr>
                          </a:solidFill>
                        </a:rPr>
                        <a:t>DB00715,DB00382</a:t>
                      </a:r>
                      <a:endParaRPr lang="en-US" altLang="zh-CN">
                        <a:solidFill>
                          <a:schemeClr val="bg1">
                            <a:lumMod val="50000"/>
                            <a:lumOff val="50000"/>
                          </a:schemeClr>
                        </a:solidFill>
                      </a:endParaRPr>
                    </a:p>
                  </a:txBody>
                  <a:tcPr/>
                </a:tc>
                <a:tc>
                  <a:txBody>
                    <a:bodyPr/>
                    <a:p>
                      <a:pPr algn="l">
                        <a:buNone/>
                      </a:pPr>
                      <a:r>
                        <a:rPr lang="en-US" altLang="zh-CN">
                          <a:solidFill>
                            <a:srgbClr val="C00000"/>
                          </a:solidFill>
                        </a:rPr>
                        <a:t>Paroxetine</a:t>
                      </a:r>
                      <a:r>
                        <a:rPr lang="en-US" altLang="zh-CN">
                          <a:solidFill>
                            <a:schemeClr val="bg1">
                              <a:lumMod val="50000"/>
                              <a:lumOff val="50000"/>
                            </a:schemeClr>
                          </a:solidFill>
                        </a:rPr>
                        <a:t>,Tacrine</a:t>
                      </a:r>
                      <a:endParaRPr lang="en-US" altLang="zh-CN">
                        <a:solidFill>
                          <a:schemeClr val="bg1">
                            <a:lumMod val="50000"/>
                            <a:lumOff val="50000"/>
                          </a:schemeClr>
                        </a:solidFill>
                      </a:endParaRPr>
                    </a:p>
                  </a:txBody>
                  <a:tcPr/>
                </a:tc>
              </a:tr>
              <a:tr h="457200">
                <a:tc>
                  <a:txBody>
                    <a:bodyPr/>
                    <a:p>
                      <a:pPr>
                        <a:buNone/>
                      </a:pPr>
                      <a:r>
                        <a:rPr lang="en-US" altLang="zh-CN" b="1"/>
                        <a:t>5</a:t>
                      </a:r>
                      <a:endParaRPr lang="en-US" altLang="zh-CN" b="1"/>
                    </a:p>
                  </a:txBody>
                  <a:tcPr/>
                </a:tc>
                <a:tc>
                  <a:txBody>
                    <a:bodyPr/>
                    <a:p>
                      <a:pPr>
                        <a:buNone/>
                      </a:pPr>
                      <a:r>
                        <a:rPr lang="en-US" altLang="zh-CN" b="1"/>
                        <a:t>DB00777,DB00382</a:t>
                      </a:r>
                      <a:endParaRPr lang="en-US" altLang="zh-CN" b="1"/>
                    </a:p>
                  </a:txBody>
                  <a:tcPr/>
                </a:tc>
                <a:tc>
                  <a:txBody>
                    <a:bodyPr/>
                    <a:p>
                      <a:pPr algn="l">
                        <a:buNone/>
                      </a:pPr>
                      <a:r>
                        <a:rPr lang="en-US" altLang="zh-CN" b="1"/>
                        <a:t>Propiomazine,Tacrine</a:t>
                      </a:r>
                      <a:endParaRPr lang="en-US" altLang="zh-CN" b="1"/>
                    </a:p>
                  </a:txBody>
                  <a:tcPr/>
                </a:tc>
              </a:tr>
              <a:tr h="457200">
                <a:tc>
                  <a:txBody>
                    <a:bodyPr/>
                    <a:p>
                      <a:pPr>
                        <a:buNone/>
                      </a:pPr>
                      <a:r>
                        <a:rPr lang="en-US" altLang="zh-CN" b="1"/>
                        <a:t>6</a:t>
                      </a:r>
                      <a:endParaRPr lang="en-US" altLang="zh-CN" b="1"/>
                    </a:p>
                  </a:txBody>
                  <a:tcPr/>
                </a:tc>
                <a:tc>
                  <a:txBody>
                    <a:bodyPr/>
                    <a:p>
                      <a:pPr>
                        <a:buNone/>
                      </a:pPr>
                      <a:r>
                        <a:rPr lang="en-US" altLang="zh-CN" b="1"/>
                        <a:t>DB01238,DB00843</a:t>
                      </a:r>
                      <a:endParaRPr lang="en-US" altLang="zh-CN" b="1"/>
                    </a:p>
                  </a:txBody>
                  <a:tcPr/>
                </a:tc>
                <a:tc>
                  <a:txBody>
                    <a:bodyPr/>
                    <a:p>
                      <a:pPr algn="l">
                        <a:buNone/>
                      </a:pPr>
                      <a:r>
                        <a:rPr lang="en-US" altLang="zh-CN" b="1"/>
                        <a:t>Aripiprazole,</a:t>
                      </a:r>
                      <a:r>
                        <a:rPr lang="en-US" altLang="zh-CN" b="0">
                          <a:solidFill>
                            <a:srgbClr val="00B050"/>
                          </a:solidFill>
                        </a:rPr>
                        <a:t>Donepezil</a:t>
                      </a:r>
                      <a:endParaRPr lang="en-US" altLang="zh-CN" b="0">
                        <a:solidFill>
                          <a:srgbClr val="00B050"/>
                        </a:solidFill>
                      </a:endParaRPr>
                    </a:p>
                  </a:txBody>
                  <a:tcPr/>
                </a:tc>
              </a:tr>
              <a:tr h="457200">
                <a:tc>
                  <a:txBody>
                    <a:bodyPr/>
                    <a:p>
                      <a:pPr>
                        <a:buNone/>
                      </a:pPr>
                      <a:r>
                        <a:rPr lang="en-US" altLang="zh-CN" b="1"/>
                        <a:t>7</a:t>
                      </a:r>
                      <a:endParaRPr lang="en-US" altLang="zh-CN" b="1"/>
                    </a:p>
                  </a:txBody>
                  <a:tcPr/>
                </a:tc>
                <a:tc>
                  <a:txBody>
                    <a:bodyPr/>
                    <a:p>
                      <a:pPr>
                        <a:buNone/>
                      </a:pPr>
                      <a:r>
                        <a:rPr lang="en-US" altLang="zh-CN" b="1"/>
                        <a:t>DB00715,DB00843</a:t>
                      </a:r>
                      <a:endParaRPr lang="en-US" altLang="zh-CN" b="1"/>
                    </a:p>
                  </a:txBody>
                  <a:tcPr/>
                </a:tc>
                <a:tc>
                  <a:txBody>
                    <a:bodyPr/>
                    <a:p>
                      <a:pPr algn="l">
                        <a:buNone/>
                      </a:pPr>
                      <a:r>
                        <a:rPr lang="en-US" altLang="zh-CN" b="0">
                          <a:solidFill>
                            <a:srgbClr val="C00000"/>
                          </a:solidFill>
                        </a:rPr>
                        <a:t>Paroxetine</a:t>
                      </a:r>
                      <a:r>
                        <a:rPr lang="en-US" altLang="zh-CN" b="0"/>
                        <a:t>,</a:t>
                      </a:r>
                      <a:r>
                        <a:rPr lang="en-US" altLang="zh-CN" b="0">
                          <a:solidFill>
                            <a:srgbClr val="00B050"/>
                          </a:solidFill>
                        </a:rPr>
                        <a:t>Donepezil</a:t>
                      </a:r>
                      <a:endParaRPr lang="en-US" altLang="zh-CN" b="0">
                        <a:solidFill>
                          <a:srgbClr val="00B050"/>
                        </a:solidFill>
                      </a:endParaRPr>
                    </a:p>
                  </a:txBody>
                  <a:tcPr/>
                </a:tc>
              </a:tr>
              <a:tr h="457200">
                <a:tc>
                  <a:txBody>
                    <a:bodyPr/>
                    <a:p>
                      <a:pPr>
                        <a:buNone/>
                      </a:pPr>
                      <a:r>
                        <a:rPr lang="en-US" altLang="zh-CN" b="1"/>
                        <a:t>8</a:t>
                      </a:r>
                      <a:endParaRPr lang="en-US" altLang="zh-CN" b="1"/>
                    </a:p>
                  </a:txBody>
                  <a:tcPr/>
                </a:tc>
                <a:tc>
                  <a:txBody>
                    <a:bodyPr/>
                    <a:p>
                      <a:pPr>
                        <a:buNone/>
                      </a:pPr>
                      <a:r>
                        <a:rPr lang="en-US" altLang="zh-CN" b="1"/>
                        <a:t>DB01238,DB00726</a:t>
                      </a:r>
                      <a:endParaRPr lang="en-US" altLang="zh-CN" b="1"/>
                    </a:p>
                  </a:txBody>
                  <a:tcPr/>
                </a:tc>
                <a:tc>
                  <a:txBody>
                    <a:bodyPr/>
                    <a:p>
                      <a:pPr algn="l">
                        <a:buNone/>
                      </a:pPr>
                      <a:r>
                        <a:rPr lang="en-US" altLang="zh-CN" sz="2400" b="1">
                          <a:sym typeface="+mn-ea"/>
                        </a:rPr>
                        <a:t>Aripiprazole,Trimipramine</a:t>
                      </a:r>
                      <a:endParaRPr lang="en-US" altLang="zh-CN" sz="2400" b="1">
                        <a:sym typeface="+mn-ea"/>
                      </a:endParaRPr>
                    </a:p>
                  </a:txBody>
                  <a:tcPr/>
                </a:tc>
              </a:tr>
              <a:tr h="457200">
                <a:tc>
                  <a:txBody>
                    <a:bodyPr/>
                    <a:p>
                      <a:pPr>
                        <a:buNone/>
                      </a:pPr>
                      <a:r>
                        <a:rPr lang="en-US" altLang="zh-CN">
                          <a:solidFill>
                            <a:schemeClr val="bg1">
                              <a:lumMod val="50000"/>
                              <a:lumOff val="50000"/>
                            </a:schemeClr>
                          </a:solidFill>
                        </a:rPr>
                        <a:t>9</a:t>
                      </a:r>
                      <a:endParaRPr lang="en-US" altLang="zh-CN">
                        <a:solidFill>
                          <a:schemeClr val="bg1">
                            <a:lumMod val="50000"/>
                            <a:lumOff val="50000"/>
                          </a:schemeClr>
                        </a:solidFill>
                      </a:endParaRPr>
                    </a:p>
                  </a:txBody>
                  <a:tcPr/>
                </a:tc>
                <a:tc>
                  <a:txBody>
                    <a:bodyPr/>
                    <a:p>
                      <a:pPr>
                        <a:buNone/>
                      </a:pPr>
                      <a:r>
                        <a:rPr lang="en-US" altLang="zh-CN">
                          <a:solidFill>
                            <a:schemeClr val="bg1">
                              <a:lumMod val="50000"/>
                              <a:lumOff val="50000"/>
                            </a:schemeClr>
                          </a:solidFill>
                        </a:rPr>
                        <a:t>DB00382,DB01239</a:t>
                      </a:r>
                      <a:endParaRPr lang="en-US" altLang="zh-CN">
                        <a:solidFill>
                          <a:schemeClr val="bg1">
                            <a:lumMod val="50000"/>
                            <a:lumOff val="50000"/>
                          </a:schemeClr>
                        </a:solidFill>
                      </a:endParaRPr>
                    </a:p>
                  </a:txBody>
                  <a:tcPr/>
                </a:tc>
                <a:tc>
                  <a:txBody>
                    <a:bodyPr/>
                    <a:p>
                      <a:pPr algn="l">
                        <a:buNone/>
                      </a:pPr>
                      <a:r>
                        <a:rPr lang="en-US" altLang="zh-CN" sz="2400">
                          <a:solidFill>
                            <a:schemeClr val="bg1">
                              <a:lumMod val="50000"/>
                              <a:lumOff val="50000"/>
                            </a:schemeClr>
                          </a:solidFill>
                          <a:sym typeface="+mn-ea"/>
                        </a:rPr>
                        <a:t>Tacrine,Chlorprothixene</a:t>
                      </a:r>
                      <a:endParaRPr lang="en-US" altLang="zh-CN" sz="2400">
                        <a:solidFill>
                          <a:schemeClr val="bg1">
                            <a:lumMod val="50000"/>
                            <a:lumOff val="50000"/>
                          </a:schemeClr>
                        </a:solidFill>
                        <a:sym typeface="+mn-ea"/>
                      </a:endParaRPr>
                    </a:p>
                  </a:txBody>
                  <a:tcPr/>
                </a:tc>
              </a:tr>
              <a:tr h="457200">
                <a:tc>
                  <a:txBody>
                    <a:bodyPr/>
                    <a:p>
                      <a:pPr>
                        <a:buNone/>
                      </a:pPr>
                      <a:r>
                        <a:rPr lang="en-US" altLang="zh-CN" b="1"/>
                        <a:t>10</a:t>
                      </a:r>
                      <a:endParaRPr lang="en-US" altLang="zh-CN" b="1"/>
                    </a:p>
                  </a:txBody>
                  <a:tcPr/>
                </a:tc>
                <a:tc>
                  <a:txBody>
                    <a:bodyPr/>
                    <a:p>
                      <a:pPr>
                        <a:buNone/>
                      </a:pPr>
                      <a:r>
                        <a:rPr lang="en-US" altLang="zh-CN" b="1"/>
                        <a:t>DB00382,DB00420</a:t>
                      </a:r>
                      <a:endParaRPr lang="en-US" altLang="zh-CN" b="1"/>
                    </a:p>
                  </a:txBody>
                  <a:tcPr/>
                </a:tc>
                <a:tc>
                  <a:txBody>
                    <a:bodyPr/>
                    <a:p>
                      <a:pPr algn="l">
                        <a:buNone/>
                      </a:pPr>
                      <a:r>
                        <a:rPr lang="en-US" altLang="zh-CN" b="1"/>
                        <a:t>Tacrine,Promazine</a:t>
                      </a:r>
                      <a:endParaRPr lang="en-US" altLang="zh-CN" b="1"/>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1"/>
                                        </p:tgtEl>
                                        <p:attrNameLst>
                                          <p:attrName>style.visibility</p:attrName>
                                        </p:attrNameLst>
                                      </p:cBhvr>
                                      <p:to>
                                        <p:strVal val="visible"/>
                                      </p:to>
                                    </p:set>
                                    <p:anim calcmode="lin" valueType="num">
                                      <p:cBhvr additive="base">
                                        <p:cTn id="7" dur="500" fill="hold"/>
                                        <p:tgtEl>
                                          <p:spTgt spid="551"/>
                                        </p:tgtEl>
                                        <p:attrNameLst>
                                          <p:attrName>ppt_x</p:attrName>
                                        </p:attrNameLst>
                                      </p:cBhvr>
                                      <p:tavLst>
                                        <p:tav tm="0">
                                          <p:val>
                                            <p:strVal val="#ppt_x"/>
                                          </p:val>
                                        </p:tav>
                                        <p:tav tm="100000">
                                          <p:val>
                                            <p:strVal val="#ppt_x"/>
                                          </p:val>
                                        </p:tav>
                                      </p:tavLst>
                                    </p:anim>
                                    <p:anim calcmode="lin" valueType="num">
                                      <p:cBhvr additive="base">
                                        <p:cTn id="8" dur="500" fill="hold"/>
                                        <p:tgtEl>
                                          <p:spTgt spid="55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5"/>
                                        </p:tgtEl>
                                        <p:attrNameLst>
                                          <p:attrName>style.visibility</p:attrName>
                                        </p:attrNameLst>
                                      </p:cBhvr>
                                      <p:to>
                                        <p:strVal val="visible"/>
                                      </p:to>
                                    </p:set>
                                    <p:anim calcmode="lin" valueType="num">
                                      <p:cBhvr additive="base">
                                        <p:cTn id="11" dur="500" fill="hold"/>
                                        <p:tgtEl>
                                          <p:spTgt spid="495"/>
                                        </p:tgtEl>
                                        <p:attrNameLst>
                                          <p:attrName>ppt_x</p:attrName>
                                        </p:attrNameLst>
                                      </p:cBhvr>
                                      <p:tavLst>
                                        <p:tav tm="0">
                                          <p:val>
                                            <p:strVal val="#ppt_x"/>
                                          </p:val>
                                        </p:tav>
                                        <p:tav tm="100000">
                                          <p:val>
                                            <p:strVal val="#ppt_x"/>
                                          </p:val>
                                        </p:tav>
                                      </p:tavLst>
                                    </p:anim>
                                    <p:anim calcmode="lin" valueType="num">
                                      <p:cBhvr additive="base">
                                        <p:cTn id="12" dur="500" fill="hold"/>
                                        <p:tgtEl>
                                          <p:spTgt spid="4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p:nvPr/>
        </p:nvSpPr>
        <p:spPr>
          <a:xfrm>
            <a:off x="7219992" y="5670514"/>
            <a:ext cx="9042400" cy="1455420"/>
          </a:xfrm>
          <a:prstGeom prst="rect">
            <a:avLst/>
          </a:prstGeom>
          <a:ln w="12700">
            <a:miter lim="400000"/>
          </a:ln>
        </p:spPr>
        <p:txBody>
          <a:bodyPr wrap="none" lIns="50800" tIns="50800" rIns="50800" bIns="50800" anchor="ctr">
            <a:spAutoFit/>
          </a:bodyPr>
          <a:lstStyle/>
          <a:p>
            <a:pPr lvl="0">
              <a:defRPr sz="1800">
                <a:solidFill>
                  <a:srgbClr val="000000"/>
                </a:solidFill>
              </a:defRPr>
            </a:pPr>
            <a:r>
              <a:rPr lang="zh-CN" altLang="en-US" sz="8800" dirty="0">
                <a:solidFill>
                  <a:srgbClr val="560F24"/>
                </a:solidFill>
                <a:cs typeface="+mn-ea"/>
                <a:sym typeface="+mn-lt"/>
              </a:rPr>
              <a:t>敬请老师批评指正</a:t>
            </a:r>
            <a:endParaRPr lang="zh-CN" altLang="en-US" sz="8800" dirty="0">
              <a:solidFill>
                <a:srgbClr val="560F24"/>
              </a:solidFill>
              <a:cs typeface="+mn-ea"/>
              <a:sym typeface="+mn-lt"/>
            </a:endParaRPr>
          </a:p>
        </p:txBody>
      </p:sp>
      <p:sp>
        <p:nvSpPr>
          <p:cNvPr id="55" name="Shape 55"/>
          <p:cNvSpPr/>
          <p:nvPr/>
        </p:nvSpPr>
        <p:spPr>
          <a:xfrm>
            <a:off x="7913147" y="12992981"/>
            <a:ext cx="769392" cy="502702"/>
          </a:xfrm>
          <a:prstGeom prst="rect">
            <a:avLst/>
          </a:prstGeom>
          <a:ln w="12700">
            <a:miter lim="400000"/>
          </a:ln>
        </p:spPr>
        <p:txBody>
          <a:bodyPr lIns="50800" tIns="50800" rIns="50800" bIns="50800" anchor="ctr">
            <a:spAutoFit/>
          </a:bodyPr>
          <a:lstStyle>
            <a:lvl1pPr>
              <a:defRPr sz="2600">
                <a:solidFill>
                  <a:srgbClr val="4F5761"/>
                </a:solidFill>
                <a:latin typeface="FontAwesome"/>
                <a:ea typeface="FontAwesome"/>
                <a:cs typeface="FontAwesome"/>
                <a:sym typeface="FontAwesome"/>
              </a:defRPr>
            </a:lvl1pPr>
          </a:lstStyle>
          <a:p>
            <a:pPr lvl="0">
              <a:defRPr sz="1800">
                <a:solidFill>
                  <a:srgbClr val="000000"/>
                </a:solidFill>
              </a:defRPr>
            </a:pPr>
            <a:r>
              <a:rPr sz="2600">
                <a:solidFill>
                  <a:srgbClr val="4F5761"/>
                </a:solidFill>
                <a:latin typeface="+mn-lt"/>
                <a:ea typeface="+mn-ea"/>
                <a:cs typeface="+mn-ea"/>
                <a:sym typeface="+mn-lt"/>
              </a:rPr>
              <a:t></a:t>
            </a:r>
            <a:endParaRPr sz="2600">
              <a:solidFill>
                <a:srgbClr val="4F5761"/>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 name="Shape 58"/>
          <p:cNvSpPr/>
          <p:nvPr/>
        </p:nvSpPr>
        <p:spPr>
          <a:xfrm>
            <a:off x="3038474" y="4524462"/>
            <a:ext cx="4667250" cy="47466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26200">
                <a:srgbClr val="69686A"/>
              </a:gs>
              <a:gs pos="48394">
                <a:srgbClr val="6F1F35"/>
              </a:gs>
              <a:gs pos="67832">
                <a:srgbClr val="727F8D"/>
              </a:gs>
              <a:gs pos="100000">
                <a:srgbClr val="A3B5CA"/>
              </a:gs>
            </a:gsLst>
          </a:gradFill>
          <a:ln w="12700">
            <a:miter lim="400000"/>
          </a:ln>
        </p:spPr>
        <p:txBody>
          <a:bodyPr lIns="0" tIns="0" rIns="0" bIns="0" anchor="ctr"/>
          <a:lstStyle/>
          <a:p>
            <a:pPr lvl="0">
              <a:defRPr sz="3600"/>
            </a:pPr>
            <a:endParaRPr>
              <a:cs typeface="+mn-ea"/>
              <a:sym typeface="+mn-lt"/>
            </a:endParaRPr>
          </a:p>
        </p:txBody>
      </p:sp>
      <p:sp>
        <p:nvSpPr>
          <p:cNvPr id="59" name="Shape 59"/>
          <p:cNvSpPr/>
          <p:nvPr/>
        </p:nvSpPr>
        <p:spPr>
          <a:xfrm>
            <a:off x="3265068" y="4790743"/>
            <a:ext cx="4214062" cy="42140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E4E8"/>
          </a:solidFill>
          <a:ln w="12700">
            <a:miter lim="400000"/>
          </a:ln>
        </p:spPr>
        <p:txBody>
          <a:bodyPr lIns="0" tIns="0" rIns="0" bIns="0" anchor="ctr"/>
          <a:lstStyle/>
          <a:p>
            <a:pPr lvl="0">
              <a:defRPr sz="3600"/>
            </a:pPr>
            <a:endParaRPr>
              <a:cs typeface="+mn-ea"/>
              <a:sym typeface="+mn-lt"/>
            </a:endParaRPr>
          </a:p>
        </p:txBody>
      </p:sp>
      <p:sp>
        <p:nvSpPr>
          <p:cNvPr id="60" name="Shape 60"/>
          <p:cNvSpPr/>
          <p:nvPr/>
        </p:nvSpPr>
        <p:spPr>
          <a:xfrm>
            <a:off x="3378171" y="6539317"/>
            <a:ext cx="3987857" cy="716915"/>
          </a:xfrm>
          <a:prstGeom prst="rect">
            <a:avLst/>
          </a:prstGeom>
          <a:ln w="12700">
            <a:miter lim="400000"/>
          </a:ln>
        </p:spPr>
        <p:txBody>
          <a:bodyPr lIns="50800" tIns="50800" rIns="50800" bIns="50800" anchor="ctr">
            <a:spAutoFit/>
          </a:bodyPr>
          <a:lstStyle/>
          <a:p>
            <a:pPr lvl="0">
              <a:defRPr sz="1800">
                <a:solidFill>
                  <a:srgbClr val="000000"/>
                </a:solidFill>
              </a:defRPr>
            </a:pPr>
            <a:r>
              <a:rPr lang="zh-CN" altLang="en-US" sz="4000" dirty="0">
                <a:solidFill>
                  <a:schemeClr val="bg1">
                    <a:lumMod val="65000"/>
                    <a:lumOff val="35000"/>
                  </a:schemeClr>
                </a:solidFill>
                <a:cs typeface="+mn-ea"/>
                <a:sym typeface="+mn-lt"/>
              </a:rPr>
              <a:t>第一章 概述</a:t>
            </a:r>
            <a:endParaRPr lang="zh-CN" altLang="en-US" sz="4000" dirty="0">
              <a:solidFill>
                <a:schemeClr val="bg1">
                  <a:lumMod val="65000"/>
                  <a:lumOff val="35000"/>
                </a:schemeClr>
              </a:solidFill>
              <a:cs typeface="+mn-ea"/>
              <a:sym typeface="+mn-lt"/>
            </a:endParaRPr>
          </a:p>
        </p:txBody>
      </p:sp>
      <p:sp>
        <p:nvSpPr>
          <p:cNvPr id="62" name="Shape 62"/>
          <p:cNvSpPr/>
          <p:nvPr/>
        </p:nvSpPr>
        <p:spPr>
          <a:xfrm>
            <a:off x="5038675" y="6497665"/>
            <a:ext cx="666849" cy="800219"/>
          </a:xfrm>
          <a:prstGeom prst="rect">
            <a:avLst/>
          </a:prstGeom>
          <a:ln w="12700">
            <a:miter lim="400000"/>
          </a:ln>
        </p:spPr>
        <p:txBody>
          <a:bodyPr wrap="none" lIns="0" tIns="0" rIns="0" bIns="0" anchor="ctr">
            <a:spAutoFit/>
          </a:bodyPr>
          <a:lstStyle>
            <a:lvl1pPr>
              <a:defRPr sz="5200">
                <a:solidFill>
                  <a:srgbClr val="4F5761"/>
                </a:solidFill>
                <a:latin typeface="FontAwesome"/>
                <a:ea typeface="FontAwesome"/>
                <a:cs typeface="FontAwesome"/>
                <a:sym typeface="FontAwesome"/>
              </a:defRPr>
            </a:lvl1pPr>
          </a:lstStyle>
          <a:p>
            <a:pPr lvl="0">
              <a:defRPr sz="1800">
                <a:solidFill>
                  <a:srgbClr val="000000"/>
                </a:solidFill>
              </a:defRPr>
            </a:pPr>
            <a:r>
              <a:rPr sz="5200">
                <a:solidFill>
                  <a:srgbClr val="4F5761"/>
                </a:solidFill>
                <a:latin typeface="+mn-lt"/>
                <a:ea typeface="+mn-ea"/>
                <a:cs typeface="+mn-ea"/>
                <a:sym typeface="+mn-lt"/>
              </a:rPr>
              <a:t></a:t>
            </a:r>
            <a:endParaRPr sz="5200">
              <a:solidFill>
                <a:srgbClr val="4F5761"/>
              </a:solidFill>
              <a:latin typeface="+mn-lt"/>
              <a:ea typeface="+mn-ea"/>
              <a:cs typeface="+mn-ea"/>
              <a:sym typeface="+mn-lt"/>
            </a:endParaRPr>
          </a:p>
        </p:txBody>
      </p:sp>
      <p:sp>
        <p:nvSpPr>
          <p:cNvPr id="2" name="Shape 58"/>
          <p:cNvSpPr/>
          <p:nvPr/>
        </p:nvSpPr>
        <p:spPr>
          <a:xfrm>
            <a:off x="10069195" y="4524462"/>
            <a:ext cx="4667250" cy="47466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26200">
                <a:srgbClr val="69686A"/>
              </a:gs>
              <a:gs pos="48394">
                <a:srgbClr val="6F1F35"/>
              </a:gs>
              <a:gs pos="67832">
                <a:srgbClr val="727F8D"/>
              </a:gs>
              <a:gs pos="100000">
                <a:srgbClr val="A3B5CA"/>
              </a:gs>
            </a:gsLst>
          </a:gradFill>
          <a:ln w="12700">
            <a:miter lim="400000"/>
          </a:ln>
        </p:spPr>
        <p:txBody>
          <a:bodyPr lIns="0" tIns="0" rIns="0" bIns="0" anchor="ctr"/>
          <a:lstStyle/>
          <a:p>
            <a:pPr lvl="0">
              <a:defRPr sz="3600"/>
            </a:pPr>
            <a:endParaRPr>
              <a:cs typeface="+mn-ea"/>
              <a:sym typeface="+mn-lt"/>
            </a:endParaRPr>
          </a:p>
        </p:txBody>
      </p:sp>
      <p:sp>
        <p:nvSpPr>
          <p:cNvPr id="3" name="Shape 59"/>
          <p:cNvSpPr/>
          <p:nvPr/>
        </p:nvSpPr>
        <p:spPr>
          <a:xfrm>
            <a:off x="10295789" y="4790743"/>
            <a:ext cx="4214062" cy="42140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E4E8"/>
          </a:solidFill>
          <a:ln w="12700">
            <a:miter lim="400000"/>
          </a:ln>
        </p:spPr>
        <p:txBody>
          <a:bodyPr lIns="0" tIns="0" rIns="0" bIns="0" anchor="ctr"/>
          <a:lstStyle/>
          <a:p>
            <a:pPr lvl="0">
              <a:defRPr sz="3600"/>
            </a:pPr>
            <a:endParaRPr>
              <a:cs typeface="+mn-ea"/>
              <a:sym typeface="+mn-lt"/>
            </a:endParaRPr>
          </a:p>
        </p:txBody>
      </p:sp>
      <p:sp>
        <p:nvSpPr>
          <p:cNvPr id="4" name="Shape 60"/>
          <p:cNvSpPr/>
          <p:nvPr/>
        </p:nvSpPr>
        <p:spPr>
          <a:xfrm>
            <a:off x="10408891" y="6539317"/>
            <a:ext cx="3987857" cy="716915"/>
          </a:xfrm>
          <a:prstGeom prst="rect">
            <a:avLst/>
          </a:prstGeom>
          <a:ln w="12700">
            <a:miter lim="400000"/>
          </a:ln>
        </p:spPr>
        <p:txBody>
          <a:bodyPr lIns="50800" tIns="50800" rIns="50800" bIns="50800" anchor="ctr">
            <a:spAutoFit/>
          </a:bodyPr>
          <a:lstStyle/>
          <a:p>
            <a:pPr lvl="0">
              <a:defRPr sz="1800">
                <a:solidFill>
                  <a:srgbClr val="000000"/>
                </a:solidFill>
              </a:defRPr>
            </a:pPr>
            <a:r>
              <a:rPr lang="zh-CN" altLang="en-US" sz="4000" dirty="0">
                <a:solidFill>
                  <a:schemeClr val="bg1">
                    <a:lumMod val="65000"/>
                    <a:lumOff val="35000"/>
                  </a:schemeClr>
                </a:solidFill>
                <a:cs typeface="+mn-ea"/>
                <a:sym typeface="+mn-lt"/>
              </a:rPr>
              <a:t>第二章 算法介绍</a:t>
            </a:r>
            <a:endParaRPr lang="zh-CN" altLang="en-US" sz="4000" dirty="0">
              <a:solidFill>
                <a:schemeClr val="bg1">
                  <a:lumMod val="65000"/>
                  <a:lumOff val="35000"/>
                </a:schemeClr>
              </a:solidFill>
              <a:cs typeface="+mn-ea"/>
              <a:sym typeface="+mn-lt"/>
            </a:endParaRPr>
          </a:p>
        </p:txBody>
      </p:sp>
      <p:sp>
        <p:nvSpPr>
          <p:cNvPr id="5" name="Shape 62"/>
          <p:cNvSpPr/>
          <p:nvPr/>
        </p:nvSpPr>
        <p:spPr>
          <a:xfrm>
            <a:off x="12069395" y="6497665"/>
            <a:ext cx="666849" cy="800219"/>
          </a:xfrm>
          <a:prstGeom prst="rect">
            <a:avLst/>
          </a:prstGeom>
          <a:ln w="12700">
            <a:miter lim="400000"/>
          </a:ln>
        </p:spPr>
        <p:txBody>
          <a:bodyPr wrap="none" lIns="0" tIns="0" rIns="0" bIns="0" anchor="ctr">
            <a:spAutoFit/>
          </a:bodyPr>
          <a:lstStyle>
            <a:lvl1pPr>
              <a:defRPr sz="5200">
                <a:solidFill>
                  <a:srgbClr val="4F5761"/>
                </a:solidFill>
                <a:latin typeface="FontAwesome"/>
                <a:ea typeface="FontAwesome"/>
                <a:cs typeface="FontAwesome"/>
                <a:sym typeface="FontAwesome"/>
              </a:defRPr>
            </a:lvl1pPr>
          </a:lstStyle>
          <a:p>
            <a:pPr lvl="0">
              <a:defRPr sz="1800">
                <a:solidFill>
                  <a:srgbClr val="000000"/>
                </a:solidFill>
              </a:defRPr>
            </a:pPr>
            <a:r>
              <a:rPr sz="5200">
                <a:solidFill>
                  <a:srgbClr val="4F5761"/>
                </a:solidFill>
                <a:latin typeface="+mn-lt"/>
                <a:ea typeface="+mn-ea"/>
                <a:cs typeface="+mn-ea"/>
                <a:sym typeface="+mn-lt"/>
              </a:rPr>
              <a:t></a:t>
            </a:r>
            <a:endParaRPr sz="5200">
              <a:solidFill>
                <a:srgbClr val="4F5761"/>
              </a:solidFill>
              <a:latin typeface="+mn-lt"/>
              <a:ea typeface="+mn-ea"/>
              <a:cs typeface="+mn-ea"/>
              <a:sym typeface="+mn-lt"/>
            </a:endParaRPr>
          </a:p>
        </p:txBody>
      </p:sp>
      <p:sp>
        <p:nvSpPr>
          <p:cNvPr id="6" name="Shape 58"/>
          <p:cNvSpPr/>
          <p:nvPr/>
        </p:nvSpPr>
        <p:spPr>
          <a:xfrm>
            <a:off x="17372330" y="4358005"/>
            <a:ext cx="4667250" cy="48729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26200">
                <a:srgbClr val="69686A"/>
              </a:gs>
              <a:gs pos="48394">
                <a:srgbClr val="6F1F35"/>
              </a:gs>
              <a:gs pos="67832">
                <a:srgbClr val="727F8D"/>
              </a:gs>
              <a:gs pos="100000">
                <a:srgbClr val="A3B5CA"/>
              </a:gs>
            </a:gsLst>
          </a:gradFill>
          <a:ln w="12700">
            <a:miter lim="400000"/>
          </a:ln>
        </p:spPr>
        <p:txBody>
          <a:bodyPr lIns="0" tIns="0" rIns="0" bIns="0" anchor="ctr"/>
          <a:lstStyle/>
          <a:p>
            <a:pPr lvl="0">
              <a:defRPr sz="3600"/>
            </a:pPr>
            <a:endParaRPr>
              <a:cs typeface="+mn-ea"/>
              <a:sym typeface="+mn-lt"/>
            </a:endParaRPr>
          </a:p>
        </p:txBody>
      </p:sp>
      <p:sp>
        <p:nvSpPr>
          <p:cNvPr id="7" name="Shape 59"/>
          <p:cNvSpPr/>
          <p:nvPr/>
        </p:nvSpPr>
        <p:spPr>
          <a:xfrm>
            <a:off x="17598924" y="4750738"/>
            <a:ext cx="4214062" cy="42140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E4E8"/>
          </a:solidFill>
          <a:ln w="12700">
            <a:miter lim="400000"/>
          </a:ln>
        </p:spPr>
        <p:txBody>
          <a:bodyPr lIns="0" tIns="0" rIns="0" bIns="0" anchor="ctr"/>
          <a:lstStyle/>
          <a:p>
            <a:pPr lvl="0">
              <a:defRPr sz="3600"/>
            </a:pPr>
            <a:endParaRPr>
              <a:cs typeface="+mn-ea"/>
              <a:sym typeface="+mn-lt"/>
            </a:endParaRPr>
          </a:p>
        </p:txBody>
      </p:sp>
      <p:sp>
        <p:nvSpPr>
          <p:cNvPr id="8" name="Shape 60"/>
          <p:cNvSpPr/>
          <p:nvPr/>
        </p:nvSpPr>
        <p:spPr>
          <a:xfrm>
            <a:off x="17712026" y="6499312"/>
            <a:ext cx="3987857" cy="716915"/>
          </a:xfrm>
          <a:prstGeom prst="rect">
            <a:avLst/>
          </a:prstGeom>
          <a:ln w="12700">
            <a:miter lim="400000"/>
          </a:ln>
        </p:spPr>
        <p:txBody>
          <a:bodyPr lIns="50800" tIns="50800" rIns="50800" bIns="50800" anchor="ctr">
            <a:spAutoFit/>
          </a:bodyPr>
          <a:lstStyle/>
          <a:p>
            <a:pPr lvl="0">
              <a:defRPr sz="1800">
                <a:solidFill>
                  <a:srgbClr val="000000"/>
                </a:solidFill>
              </a:defRPr>
            </a:pPr>
            <a:r>
              <a:rPr lang="zh-CN" altLang="en-US" sz="4000" dirty="0">
                <a:solidFill>
                  <a:schemeClr val="bg1">
                    <a:lumMod val="65000"/>
                    <a:lumOff val="35000"/>
                  </a:schemeClr>
                </a:solidFill>
                <a:cs typeface="+mn-ea"/>
                <a:sym typeface="+mn-lt"/>
              </a:rPr>
              <a:t>第三章 相关实验</a:t>
            </a:r>
            <a:endParaRPr lang="zh-CN" altLang="en-US" sz="4000" dirty="0">
              <a:solidFill>
                <a:schemeClr val="bg1">
                  <a:lumMod val="65000"/>
                  <a:lumOff val="35000"/>
                </a:schemeClr>
              </a:solidFill>
              <a:cs typeface="+mn-ea"/>
              <a:sym typeface="+mn-lt"/>
            </a:endParaRPr>
          </a:p>
        </p:txBody>
      </p:sp>
      <p:sp>
        <p:nvSpPr>
          <p:cNvPr id="9" name="Shape 62"/>
          <p:cNvSpPr/>
          <p:nvPr/>
        </p:nvSpPr>
        <p:spPr>
          <a:xfrm>
            <a:off x="19372530" y="6457660"/>
            <a:ext cx="666849" cy="800219"/>
          </a:xfrm>
          <a:prstGeom prst="rect">
            <a:avLst/>
          </a:prstGeom>
          <a:ln w="12700">
            <a:miter lim="400000"/>
          </a:ln>
        </p:spPr>
        <p:txBody>
          <a:bodyPr wrap="none" lIns="0" tIns="0" rIns="0" bIns="0" anchor="ctr">
            <a:spAutoFit/>
          </a:bodyPr>
          <a:lstStyle>
            <a:lvl1pPr>
              <a:defRPr sz="5200">
                <a:solidFill>
                  <a:srgbClr val="4F5761"/>
                </a:solidFill>
                <a:latin typeface="FontAwesome"/>
                <a:ea typeface="FontAwesome"/>
                <a:cs typeface="FontAwesome"/>
                <a:sym typeface="FontAwesome"/>
              </a:defRPr>
            </a:lvl1pPr>
          </a:lstStyle>
          <a:p>
            <a:pPr lvl="0">
              <a:defRPr sz="1800">
                <a:solidFill>
                  <a:srgbClr val="000000"/>
                </a:solidFill>
              </a:defRPr>
            </a:pPr>
            <a:r>
              <a:rPr sz="5200">
                <a:solidFill>
                  <a:srgbClr val="4F5761"/>
                </a:solidFill>
                <a:latin typeface="+mn-lt"/>
                <a:ea typeface="+mn-ea"/>
                <a:cs typeface="+mn-ea"/>
                <a:sym typeface="+mn-lt"/>
              </a:rPr>
              <a:t></a:t>
            </a:r>
            <a:endParaRPr sz="5200">
              <a:solidFill>
                <a:srgbClr val="4F5761"/>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p:nvPr/>
        </p:nvSpPr>
        <p:spPr>
          <a:xfrm>
            <a:off x="9858375" y="3340735"/>
            <a:ext cx="4667250" cy="47466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26200">
                <a:srgbClr val="69686A"/>
              </a:gs>
              <a:gs pos="48394">
                <a:srgbClr val="6F1F35"/>
              </a:gs>
              <a:gs pos="67832">
                <a:srgbClr val="727F8D"/>
              </a:gs>
              <a:gs pos="100000">
                <a:srgbClr val="A3B5CA"/>
              </a:gs>
            </a:gsLst>
          </a:gradFill>
          <a:ln w="12700">
            <a:miter lim="400000"/>
          </a:ln>
        </p:spPr>
        <p:txBody>
          <a:bodyPr lIns="0" tIns="0" rIns="0" bIns="0" anchor="ctr"/>
          <a:lstStyle/>
          <a:p>
            <a:pPr lvl="0">
              <a:defRPr sz="3600"/>
            </a:pPr>
            <a:endParaRPr>
              <a:cs typeface="+mn-ea"/>
              <a:sym typeface="+mn-lt"/>
            </a:endParaRPr>
          </a:p>
        </p:txBody>
      </p:sp>
      <p:sp>
        <p:nvSpPr>
          <p:cNvPr id="59" name="Shape 59"/>
          <p:cNvSpPr/>
          <p:nvPr/>
        </p:nvSpPr>
        <p:spPr>
          <a:xfrm>
            <a:off x="10084969" y="3646571"/>
            <a:ext cx="4214062" cy="42140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E4E8"/>
          </a:solidFill>
          <a:ln w="12700">
            <a:miter lim="400000"/>
          </a:ln>
        </p:spPr>
        <p:txBody>
          <a:bodyPr lIns="0" tIns="0" rIns="0" bIns="0" anchor="ctr"/>
          <a:lstStyle/>
          <a:p>
            <a:pPr lvl="0">
              <a:defRPr sz="3600"/>
            </a:pPr>
            <a:endParaRPr>
              <a:cs typeface="+mn-ea"/>
              <a:sym typeface="+mn-lt"/>
            </a:endParaRPr>
          </a:p>
        </p:txBody>
      </p:sp>
      <p:sp>
        <p:nvSpPr>
          <p:cNvPr id="60" name="Shape 60"/>
          <p:cNvSpPr/>
          <p:nvPr/>
        </p:nvSpPr>
        <p:spPr>
          <a:xfrm>
            <a:off x="10197437" y="5395877"/>
            <a:ext cx="3987857" cy="716915"/>
          </a:xfrm>
          <a:prstGeom prst="rect">
            <a:avLst/>
          </a:prstGeom>
          <a:ln w="12700">
            <a:miter lim="400000"/>
          </a:ln>
        </p:spPr>
        <p:txBody>
          <a:bodyPr lIns="50800" tIns="50800" rIns="50800" bIns="50800" anchor="ctr">
            <a:spAutoFit/>
          </a:bodyPr>
          <a:lstStyle/>
          <a:p>
            <a:pPr lvl="0">
              <a:defRPr sz="1800">
                <a:solidFill>
                  <a:srgbClr val="000000"/>
                </a:solidFill>
              </a:defRPr>
            </a:pPr>
            <a:r>
              <a:rPr lang="zh-CN" altLang="en-US" sz="4000" dirty="0">
                <a:solidFill>
                  <a:schemeClr val="bg1">
                    <a:lumMod val="65000"/>
                    <a:lumOff val="35000"/>
                  </a:schemeClr>
                </a:solidFill>
                <a:cs typeface="+mn-ea"/>
                <a:sym typeface="+mn-lt"/>
              </a:rPr>
              <a:t>第一章 绪论</a:t>
            </a:r>
            <a:endParaRPr lang="zh-CN" altLang="en-US" sz="4000" dirty="0">
              <a:solidFill>
                <a:schemeClr val="bg1">
                  <a:lumMod val="65000"/>
                  <a:lumOff val="35000"/>
                </a:schemeClr>
              </a:solidFill>
              <a:cs typeface="+mn-ea"/>
              <a:sym typeface="+mn-lt"/>
            </a:endParaRPr>
          </a:p>
        </p:txBody>
      </p:sp>
      <p:sp>
        <p:nvSpPr>
          <p:cNvPr id="61" name="Shape 61"/>
          <p:cNvSpPr/>
          <p:nvPr/>
        </p:nvSpPr>
        <p:spPr>
          <a:xfrm>
            <a:off x="5081566" y="9613129"/>
            <a:ext cx="14220868" cy="470535"/>
          </a:xfrm>
          <a:prstGeom prst="rect">
            <a:avLst/>
          </a:prstGeom>
          <a:ln w="12700">
            <a:miter lim="400000"/>
          </a:ln>
        </p:spPr>
        <p:txBody>
          <a:bodyPr lIns="50800" tIns="50800" rIns="50800" bIns="50800" anchor="ctr">
            <a:spAutoFit/>
          </a:bodyPr>
          <a:lstStyle/>
          <a:p>
            <a:pPr lvl="0">
              <a:defRPr sz="1800">
                <a:solidFill>
                  <a:srgbClr val="000000"/>
                </a:solidFill>
              </a:defRPr>
            </a:pPr>
            <a:r>
              <a:rPr sz="2400" dirty="0">
                <a:solidFill>
                  <a:srgbClr val="6F1F35"/>
                </a:solidFill>
                <a:cs typeface="+mn-ea"/>
                <a:sym typeface="+mn-lt"/>
              </a:rPr>
              <a:t># </a:t>
            </a:r>
            <a:r>
              <a:rPr lang="zh-CN" sz="2400" dirty="0" err="1">
                <a:solidFill>
                  <a:srgbClr val="4F5761"/>
                </a:solidFill>
                <a:cs typeface="+mn-ea"/>
                <a:sym typeface="+mn-lt"/>
              </a:rPr>
              <a:t>简单介绍链接预测相关研究的背景和本篇论文的研究目的</a:t>
            </a:r>
            <a:endParaRPr lang="zh-CN" sz="2400" dirty="0" err="1">
              <a:solidFill>
                <a:srgbClr val="4F5761"/>
              </a:solidFill>
              <a:cs typeface="+mn-ea"/>
              <a:sym typeface="+mn-lt"/>
            </a:endParaRPr>
          </a:p>
        </p:txBody>
      </p:sp>
      <p:sp>
        <p:nvSpPr>
          <p:cNvPr id="62" name="Shape 62"/>
          <p:cNvSpPr/>
          <p:nvPr/>
        </p:nvSpPr>
        <p:spPr>
          <a:xfrm>
            <a:off x="11858575" y="5014305"/>
            <a:ext cx="666849" cy="800219"/>
          </a:xfrm>
          <a:prstGeom prst="rect">
            <a:avLst/>
          </a:prstGeom>
          <a:ln w="12700">
            <a:miter lim="400000"/>
          </a:ln>
        </p:spPr>
        <p:txBody>
          <a:bodyPr wrap="none" lIns="0" tIns="0" rIns="0" bIns="0" anchor="ctr">
            <a:spAutoFit/>
          </a:bodyPr>
          <a:lstStyle>
            <a:lvl1pPr>
              <a:defRPr sz="5200">
                <a:solidFill>
                  <a:srgbClr val="4F5761"/>
                </a:solidFill>
                <a:latin typeface="FontAwesome"/>
                <a:ea typeface="FontAwesome"/>
                <a:cs typeface="FontAwesome"/>
                <a:sym typeface="FontAwesome"/>
              </a:defRPr>
            </a:lvl1pPr>
          </a:lstStyle>
          <a:p>
            <a:pPr lvl="0">
              <a:defRPr sz="1800">
                <a:solidFill>
                  <a:srgbClr val="000000"/>
                </a:solidFill>
              </a:defRPr>
            </a:pPr>
            <a:r>
              <a:rPr sz="5200">
                <a:solidFill>
                  <a:srgbClr val="4F5761"/>
                </a:solidFill>
                <a:latin typeface="+mn-lt"/>
                <a:ea typeface="+mn-ea"/>
                <a:cs typeface="+mn-ea"/>
                <a:sym typeface="+mn-lt"/>
              </a:rPr>
              <a:t></a:t>
            </a:r>
            <a:endParaRPr sz="5200">
              <a:solidFill>
                <a:srgbClr val="4F5761"/>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Shape 108"/>
          <p:cNvSpPr>
            <a:spLocks noGrp="1"/>
          </p:cNvSpPr>
          <p:nvPr>
            <p:ph type="sldNum" sz="quarter" idx="4294967295"/>
          </p:nvPr>
        </p:nvSpPr>
        <p:spPr>
          <a:xfrm>
            <a:off x="23939563" y="13015731"/>
            <a:ext cx="181140" cy="369332"/>
          </a:xfrm>
          <a:prstGeom prst="rect">
            <a:avLst/>
          </a:prstGeom>
        </p:spPr>
        <p:txBody>
          <a:bodyPr/>
          <a:lstStyle/>
          <a:p>
            <a:pPr lvl="0">
              <a:defRPr sz="1800">
                <a:solidFill>
                  <a:srgbClr val="000000"/>
                </a:solidFill>
              </a:defRPr>
            </a:pPr>
            <a:fld id="{86CB4B4D-7CA3-9044-876B-883B54F8677D}" type="slidenum">
              <a:rPr sz="2400">
                <a:solidFill>
                  <a:srgbClr val="E6E4E8"/>
                </a:solidFill>
                <a:latin typeface="+mn-lt"/>
                <a:ea typeface="+mn-ea"/>
                <a:cs typeface="+mn-ea"/>
                <a:sym typeface="+mn-lt"/>
              </a:rPr>
            </a:fld>
            <a:endParaRPr sz="2400">
              <a:solidFill>
                <a:srgbClr val="E6E4E8"/>
              </a:solidFill>
              <a:latin typeface="+mn-lt"/>
              <a:ea typeface="+mn-ea"/>
              <a:cs typeface="+mn-ea"/>
              <a:sym typeface="+mn-lt"/>
            </a:endParaRPr>
          </a:p>
        </p:txBody>
      </p:sp>
      <p:sp>
        <p:nvSpPr>
          <p:cNvPr id="109" name="Shape 109"/>
          <p:cNvSpPr/>
          <p:nvPr/>
        </p:nvSpPr>
        <p:spPr>
          <a:xfrm>
            <a:off x="9769913" y="5704771"/>
            <a:ext cx="5114001" cy="615553"/>
          </a:xfrm>
          <a:prstGeom prst="rect">
            <a:avLst/>
          </a:prstGeom>
          <a:ln w="12700">
            <a:miter lim="400000"/>
          </a:ln>
        </p:spPr>
        <p:txBody>
          <a:bodyPr lIns="0" tIns="0" rIns="0" bIns="0">
            <a:spAutoFit/>
          </a:bodyPr>
          <a:lstStyle/>
          <a:p>
            <a:pPr lvl="0">
              <a:defRPr sz="1800">
                <a:solidFill>
                  <a:srgbClr val="000000"/>
                </a:solidFill>
              </a:defRPr>
            </a:pPr>
            <a:r>
              <a:rPr lang="zh-CN" altLang="en-US" sz="4000" b="1" dirty="0">
                <a:solidFill>
                  <a:srgbClr val="E6E4E8"/>
                </a:solidFill>
                <a:cs typeface="+mn-ea"/>
                <a:sym typeface="+mn-lt"/>
              </a:rPr>
              <a:t>点击此处添加内容</a:t>
            </a:r>
            <a:endParaRPr sz="4000" b="1" dirty="0">
              <a:solidFill>
                <a:srgbClr val="6F1F35"/>
              </a:solidFill>
              <a:cs typeface="+mn-ea"/>
              <a:sym typeface="+mn-lt"/>
            </a:endParaRPr>
          </a:p>
        </p:txBody>
      </p:sp>
      <p:sp>
        <p:nvSpPr>
          <p:cNvPr id="110" name="Shape 110"/>
          <p:cNvSpPr/>
          <p:nvPr/>
        </p:nvSpPr>
        <p:spPr>
          <a:xfrm>
            <a:off x="10361421" y="6769166"/>
            <a:ext cx="4100689" cy="2215991"/>
          </a:xfrm>
          <a:prstGeom prst="rect">
            <a:avLst/>
          </a:prstGeom>
          <a:ln w="12700">
            <a:miter lim="400000"/>
          </a:ln>
        </p:spPr>
        <p:txBody>
          <a:bodyPr lIns="0" tIns="0" rIns="0" bIns="0" anchor="ctr">
            <a:spAutoFit/>
          </a:bodyPr>
          <a:lstStyle>
            <a:lvl1pPr>
              <a:defRPr sz="2400">
                <a:solidFill>
                  <a:srgbClr val="E6E4E8"/>
                </a:solidFill>
                <a:latin typeface="Lato Light"/>
                <a:ea typeface="Lato Light"/>
                <a:cs typeface="Lato Light"/>
                <a:sym typeface="Lato Light"/>
              </a:defRPr>
            </a:lvl1pPr>
          </a:lstStyle>
          <a:p>
            <a:pPr lvl="0">
              <a:defRPr sz="1800">
                <a:solidFill>
                  <a:srgbClr val="000000"/>
                </a:solidFill>
              </a:defRPr>
            </a:pPr>
            <a:r>
              <a:rPr sz="2400">
                <a:solidFill>
                  <a:srgbClr val="E6E4E8"/>
                </a:solidFill>
                <a:latin typeface="+mn-lt"/>
                <a:ea typeface="+mn-ea"/>
                <a:cs typeface="+mn-ea"/>
                <a:sym typeface="+mn-lt"/>
              </a:rPr>
              <a:t>Lorem Ipsum is simply dummy text of the printing and typesetting industry. Lorem Ipsum has been the industry's standard dummy text ever since the 1500</a:t>
            </a:r>
            <a:endParaRPr sz="2400">
              <a:solidFill>
                <a:srgbClr val="E6E4E8"/>
              </a:solidFill>
              <a:latin typeface="+mn-lt"/>
              <a:ea typeface="+mn-ea"/>
              <a:cs typeface="+mn-ea"/>
              <a:sym typeface="+mn-lt"/>
            </a:endParaRPr>
          </a:p>
        </p:txBody>
      </p:sp>
      <p:sp>
        <p:nvSpPr>
          <p:cNvPr id="111" name="Shape 111"/>
          <p:cNvSpPr/>
          <p:nvPr/>
        </p:nvSpPr>
        <p:spPr>
          <a:xfrm>
            <a:off x="799646" y="962403"/>
            <a:ext cx="23224060" cy="676910"/>
          </a:xfrm>
          <a:prstGeom prst="rect">
            <a:avLst/>
          </a:prstGeom>
          <a:ln w="12700">
            <a:miter lim="400000"/>
          </a:ln>
        </p:spPr>
        <p:txBody>
          <a:bodyPr lIns="0" tIns="0" rIns="0" bIns="0">
            <a:spAutoFit/>
          </a:bodyPr>
          <a:lstStyle/>
          <a:p>
            <a:pPr lvl="0" algn="l">
              <a:defRPr sz="1800">
                <a:solidFill>
                  <a:srgbClr val="000000"/>
                </a:solidFill>
              </a:defRPr>
            </a:pPr>
            <a:r>
              <a:rPr lang="zh-CN" altLang="en-US" sz="4400" dirty="0">
                <a:solidFill>
                  <a:srgbClr val="6F1F35"/>
                </a:solidFill>
                <a:cs typeface="+mn-ea"/>
                <a:sym typeface="+mn-lt"/>
              </a:rPr>
              <a:t>研究背景及目的</a:t>
            </a:r>
            <a:endParaRPr lang="zh-CN" altLang="en-US" sz="4400" dirty="0">
              <a:solidFill>
                <a:srgbClr val="6F1F35"/>
              </a:solidFill>
              <a:cs typeface="+mn-ea"/>
              <a:sym typeface="+mn-lt"/>
            </a:endParaRPr>
          </a:p>
        </p:txBody>
      </p:sp>
      <p:sp>
        <p:nvSpPr>
          <p:cNvPr id="113" name="Shape 113"/>
          <p:cNvSpPr/>
          <p:nvPr/>
        </p:nvSpPr>
        <p:spPr>
          <a:xfrm>
            <a:off x="1698045" y="4802885"/>
            <a:ext cx="6632668" cy="1353820"/>
          </a:xfrm>
          <a:prstGeom prst="rect">
            <a:avLst/>
          </a:prstGeom>
          <a:ln w="12700">
            <a:miter lim="400000"/>
          </a:ln>
        </p:spPr>
        <p:txBody>
          <a:bodyPr lIns="0" tIns="0" rIns="0" bIns="0">
            <a:spAutoFit/>
          </a:bodyPr>
          <a:lstStyle>
            <a:lvl1pPr algn="l">
              <a:defRPr sz="2200">
                <a:solidFill>
                  <a:srgbClr val="4F5761"/>
                </a:solidFill>
                <a:latin typeface="Lato Light"/>
                <a:ea typeface="Lato Light"/>
                <a:cs typeface="Lato Light"/>
                <a:sym typeface="Lato Light"/>
              </a:defRPr>
            </a:lvl1pPr>
          </a:lstStyle>
          <a:p>
            <a:pPr lvl="0">
              <a:defRPr sz="1800">
                <a:solidFill>
                  <a:srgbClr val="000000"/>
                </a:solidFill>
              </a:defRPr>
            </a:pPr>
            <a:r>
              <a:rPr lang="zh-CN" altLang="en-US" sz="2200">
                <a:solidFill>
                  <a:srgbClr val="4F5761"/>
                </a:solidFill>
                <a:latin typeface="+mn-lt"/>
                <a:ea typeface="+mn-ea"/>
                <a:cs typeface="+mn-ea"/>
                <a:sym typeface="+mn-lt"/>
              </a:rPr>
              <a:t>食物网络、药物</a:t>
            </a:r>
            <a:r>
              <a:rPr lang="en-US" altLang="zh-CN" sz="2200">
                <a:solidFill>
                  <a:srgbClr val="4F5761"/>
                </a:solidFill>
                <a:latin typeface="+mn-lt"/>
                <a:ea typeface="+mn-ea"/>
                <a:cs typeface="+mn-ea"/>
                <a:sym typeface="+mn-lt"/>
              </a:rPr>
              <a:t>-</a:t>
            </a:r>
            <a:r>
              <a:rPr lang="zh-CN" altLang="en-US" sz="2200">
                <a:solidFill>
                  <a:srgbClr val="4F5761"/>
                </a:solidFill>
                <a:latin typeface="+mn-lt"/>
                <a:ea typeface="+mn-ea"/>
                <a:cs typeface="+mn-ea"/>
                <a:sym typeface="+mn-lt"/>
              </a:rPr>
              <a:t>药物互作网络、新陈代谢网络等生物网络，发掘网络中的一个关联需要在实验室中耗费大量时间和精力。而一个高准确率的链接预测算法可为这些实验提供方向，减少花费并加快研究进展</a:t>
            </a:r>
            <a:endParaRPr lang="zh-CN" altLang="en-US" sz="2200">
              <a:solidFill>
                <a:srgbClr val="4F5761"/>
              </a:solidFill>
              <a:latin typeface="+mn-lt"/>
              <a:ea typeface="+mn-ea"/>
              <a:cs typeface="+mn-ea"/>
              <a:sym typeface="+mn-lt"/>
            </a:endParaRPr>
          </a:p>
        </p:txBody>
      </p:sp>
      <p:sp>
        <p:nvSpPr>
          <p:cNvPr id="114" name="Shape 114"/>
          <p:cNvSpPr/>
          <p:nvPr/>
        </p:nvSpPr>
        <p:spPr>
          <a:xfrm>
            <a:off x="1828146" y="4194553"/>
            <a:ext cx="6293258" cy="470535"/>
          </a:xfrm>
          <a:prstGeom prst="rect">
            <a:avLst/>
          </a:prstGeom>
          <a:ln w="12700">
            <a:miter lim="400000"/>
          </a:ln>
        </p:spPr>
        <p:txBody>
          <a:bodyPr lIns="50800" tIns="50800" rIns="50800" bIns="50800" anchor="ctr">
            <a:spAutoFit/>
          </a:bodyPr>
          <a:lstStyle/>
          <a:p>
            <a:pPr lvl="0">
              <a:defRPr sz="1800">
                <a:solidFill>
                  <a:srgbClr val="000000"/>
                </a:solidFill>
              </a:defRPr>
            </a:pPr>
            <a:r>
              <a:rPr lang="zh-CN" altLang="en-US" sz="2400" b="1" dirty="0">
                <a:solidFill>
                  <a:srgbClr val="4F5761"/>
                </a:solidFill>
                <a:cs typeface="+mn-ea"/>
                <a:sym typeface="+mn-lt"/>
              </a:rPr>
              <a:t>生物网络</a:t>
            </a:r>
            <a:endParaRPr lang="zh-CN" altLang="en-US" sz="2400" b="1" dirty="0">
              <a:solidFill>
                <a:srgbClr val="4F5761"/>
              </a:solidFill>
              <a:cs typeface="+mn-ea"/>
              <a:sym typeface="+mn-lt"/>
            </a:endParaRPr>
          </a:p>
        </p:txBody>
      </p:sp>
      <p:sp>
        <p:nvSpPr>
          <p:cNvPr id="115" name="Shape 115"/>
          <p:cNvSpPr/>
          <p:nvPr/>
        </p:nvSpPr>
        <p:spPr>
          <a:xfrm>
            <a:off x="1658441" y="8721537"/>
            <a:ext cx="6632668" cy="1015365"/>
          </a:xfrm>
          <a:prstGeom prst="rect">
            <a:avLst/>
          </a:prstGeom>
          <a:ln w="12700">
            <a:miter lim="400000"/>
          </a:ln>
        </p:spPr>
        <p:txBody>
          <a:bodyPr lIns="0" tIns="0" rIns="0" bIns="0">
            <a:spAutoFit/>
          </a:bodyPr>
          <a:lstStyle>
            <a:lvl1pPr algn="l">
              <a:defRPr sz="2200">
                <a:solidFill>
                  <a:srgbClr val="4F5761"/>
                </a:solidFill>
                <a:latin typeface="Lato Light"/>
                <a:ea typeface="Lato Light"/>
                <a:cs typeface="Lato Light"/>
                <a:sym typeface="Lato Light"/>
              </a:defRPr>
            </a:lvl1pPr>
          </a:lstStyle>
          <a:p>
            <a:pPr lvl="0">
              <a:defRPr sz="1800">
                <a:solidFill>
                  <a:srgbClr val="000000"/>
                </a:solidFill>
              </a:defRPr>
            </a:pPr>
            <a:r>
              <a:rPr lang="zh-CN" sz="2200">
                <a:solidFill>
                  <a:srgbClr val="4F5761"/>
                </a:solidFill>
                <a:latin typeface="+mn-lt"/>
                <a:ea typeface="+mn-ea"/>
                <a:cs typeface="+mn-ea"/>
                <a:sym typeface="+mn-lt"/>
              </a:rPr>
              <a:t>在社会网络如演员合作关系网络、恐怖分子关系网络、社交网络中的应用也很广泛。将其应用到电商平台或社交媒体</a:t>
            </a:r>
            <a:r>
              <a:rPr lang="zh-CN" sz="2200">
                <a:solidFill>
                  <a:srgbClr val="4F5761"/>
                </a:solidFill>
                <a:latin typeface="+mn-lt"/>
                <a:ea typeface="+mn-ea"/>
                <a:cs typeface="+mn-ea"/>
                <a:sym typeface="+mn-lt"/>
              </a:rPr>
              <a:t>中，可以构建推荐系统。</a:t>
            </a:r>
            <a:endParaRPr lang="zh-CN" sz="2200">
              <a:solidFill>
                <a:srgbClr val="4F5761"/>
              </a:solidFill>
              <a:latin typeface="+mn-lt"/>
              <a:ea typeface="+mn-ea"/>
              <a:cs typeface="+mn-ea"/>
              <a:sym typeface="+mn-lt"/>
            </a:endParaRPr>
          </a:p>
        </p:txBody>
      </p:sp>
      <p:sp>
        <p:nvSpPr>
          <p:cNvPr id="116" name="Shape 116"/>
          <p:cNvSpPr/>
          <p:nvPr/>
        </p:nvSpPr>
        <p:spPr>
          <a:xfrm>
            <a:off x="1828145" y="8056298"/>
            <a:ext cx="6293259" cy="470535"/>
          </a:xfrm>
          <a:prstGeom prst="rect">
            <a:avLst/>
          </a:prstGeom>
          <a:ln w="12700">
            <a:miter lim="400000"/>
          </a:ln>
        </p:spPr>
        <p:txBody>
          <a:bodyPr lIns="50800" tIns="50800" rIns="50800" bIns="50800" anchor="ctr">
            <a:spAutoFit/>
          </a:bodyPr>
          <a:lstStyle/>
          <a:p>
            <a:pPr lvl="0">
              <a:defRPr sz="1800">
                <a:solidFill>
                  <a:srgbClr val="000000"/>
                </a:solidFill>
              </a:defRPr>
            </a:pPr>
            <a:r>
              <a:rPr lang="zh-CN" altLang="en-US" sz="2400" b="1" dirty="0">
                <a:solidFill>
                  <a:srgbClr val="4F5761"/>
                </a:solidFill>
                <a:cs typeface="+mn-ea"/>
                <a:sym typeface="+mn-lt"/>
              </a:rPr>
              <a:t>推荐系统</a:t>
            </a:r>
            <a:endParaRPr lang="zh-CN" altLang="en-US" sz="2400" b="1" dirty="0">
              <a:solidFill>
                <a:srgbClr val="4F5761"/>
              </a:solidFill>
              <a:cs typeface="+mn-ea"/>
              <a:sym typeface="+mn-lt"/>
            </a:endParaRPr>
          </a:p>
        </p:txBody>
      </p:sp>
      <p:sp>
        <p:nvSpPr>
          <p:cNvPr id="117" name="Shape 117"/>
          <p:cNvSpPr/>
          <p:nvPr/>
        </p:nvSpPr>
        <p:spPr>
          <a:xfrm>
            <a:off x="16532423" y="4802885"/>
            <a:ext cx="6632668" cy="676910"/>
          </a:xfrm>
          <a:prstGeom prst="rect">
            <a:avLst/>
          </a:prstGeom>
          <a:ln w="12700">
            <a:miter lim="400000"/>
          </a:ln>
        </p:spPr>
        <p:txBody>
          <a:bodyPr lIns="0" tIns="0" rIns="0" bIns="0">
            <a:spAutoFit/>
          </a:bodyPr>
          <a:lstStyle>
            <a:lvl1pPr algn="l">
              <a:defRPr sz="2200">
                <a:solidFill>
                  <a:srgbClr val="4F5761"/>
                </a:solidFill>
                <a:latin typeface="Lato Light"/>
                <a:ea typeface="Lato Light"/>
                <a:cs typeface="Lato Light"/>
                <a:sym typeface="Lato Light"/>
              </a:defRPr>
            </a:lvl1pPr>
          </a:lstStyle>
          <a:p>
            <a:pPr lvl="0">
              <a:defRPr sz="1800">
                <a:solidFill>
                  <a:srgbClr val="000000"/>
                </a:solidFill>
              </a:defRPr>
            </a:pPr>
            <a:r>
              <a:rPr lang="zh-CN" sz="2200">
                <a:solidFill>
                  <a:srgbClr val="4F5761"/>
                </a:solidFill>
                <a:latin typeface="+mn-lt"/>
                <a:ea typeface="+mn-ea"/>
                <a:cs typeface="+mn-ea"/>
                <a:sym typeface="+mn-lt"/>
              </a:rPr>
              <a:t>还可以延伸至分类问题中，如检测异常邮件、出版物类型分类、侦测手机网络中的欺诈短信和非法用户等。</a:t>
            </a:r>
            <a:endParaRPr lang="zh-CN" sz="2200">
              <a:solidFill>
                <a:srgbClr val="4F5761"/>
              </a:solidFill>
              <a:latin typeface="+mn-lt"/>
              <a:ea typeface="+mn-ea"/>
              <a:cs typeface="+mn-ea"/>
              <a:sym typeface="+mn-lt"/>
            </a:endParaRPr>
          </a:p>
        </p:txBody>
      </p:sp>
      <p:sp>
        <p:nvSpPr>
          <p:cNvPr id="118" name="Shape 118"/>
          <p:cNvSpPr/>
          <p:nvPr/>
        </p:nvSpPr>
        <p:spPr>
          <a:xfrm>
            <a:off x="16678862" y="4194553"/>
            <a:ext cx="6293258" cy="470535"/>
          </a:xfrm>
          <a:prstGeom prst="rect">
            <a:avLst/>
          </a:prstGeom>
          <a:ln w="12700">
            <a:miter lim="400000"/>
          </a:ln>
        </p:spPr>
        <p:txBody>
          <a:bodyPr lIns="50800" tIns="50800" rIns="50800" bIns="50800" anchor="ctr">
            <a:spAutoFit/>
          </a:bodyPr>
          <a:lstStyle/>
          <a:p>
            <a:pPr lvl="0">
              <a:defRPr sz="1800">
                <a:solidFill>
                  <a:srgbClr val="000000"/>
                </a:solidFill>
              </a:defRPr>
            </a:pPr>
            <a:r>
              <a:rPr lang="zh-CN" altLang="en-US" sz="2400" b="1" dirty="0">
                <a:solidFill>
                  <a:srgbClr val="4F5761"/>
                </a:solidFill>
                <a:cs typeface="+mn-ea"/>
                <a:sym typeface="+mn-lt"/>
              </a:rPr>
              <a:t>有标记网络的分类问题</a:t>
            </a:r>
            <a:endParaRPr lang="zh-CN" altLang="en-US" sz="2400" b="1" dirty="0">
              <a:solidFill>
                <a:srgbClr val="4F5761"/>
              </a:solidFill>
              <a:cs typeface="+mn-ea"/>
              <a:sym typeface="+mn-lt"/>
            </a:endParaRPr>
          </a:p>
        </p:txBody>
      </p:sp>
      <p:sp>
        <p:nvSpPr>
          <p:cNvPr id="119" name="Shape 119"/>
          <p:cNvSpPr/>
          <p:nvPr/>
        </p:nvSpPr>
        <p:spPr>
          <a:xfrm>
            <a:off x="16532423" y="8649212"/>
            <a:ext cx="6632668" cy="1015365"/>
          </a:xfrm>
          <a:prstGeom prst="rect">
            <a:avLst/>
          </a:prstGeom>
          <a:ln w="12700">
            <a:miter lim="400000"/>
          </a:ln>
        </p:spPr>
        <p:txBody>
          <a:bodyPr lIns="0" tIns="0" rIns="0" bIns="0">
            <a:spAutoFit/>
          </a:bodyPr>
          <a:lstStyle>
            <a:lvl1pPr algn="l">
              <a:defRPr sz="2200">
                <a:solidFill>
                  <a:srgbClr val="4F5761"/>
                </a:solidFill>
                <a:latin typeface="Lato Light"/>
                <a:ea typeface="Lato Light"/>
                <a:cs typeface="Lato Light"/>
                <a:sym typeface="Lato Light"/>
              </a:defRPr>
            </a:lvl1pPr>
          </a:lstStyle>
          <a:p>
            <a:pPr lvl="0">
              <a:defRPr sz="1800">
                <a:solidFill>
                  <a:srgbClr val="000000"/>
                </a:solidFill>
              </a:defRPr>
            </a:pPr>
            <a:r>
              <a:rPr lang="zh-CN" sz="2200">
                <a:solidFill>
                  <a:srgbClr val="4F5761"/>
                </a:solidFill>
                <a:latin typeface="+mn-lt"/>
                <a:ea typeface="+mn-ea"/>
                <a:cs typeface="+mn-ea"/>
                <a:sym typeface="+mn-lt"/>
              </a:rPr>
              <a:t>新算法的提出需要经过充分的、多角度的实验来验证，这也是许多论文中的不足。为了检验算法性能、分析影响性能的因素，本文设计了多个实验。</a:t>
            </a:r>
            <a:endParaRPr lang="zh-CN" sz="2200">
              <a:solidFill>
                <a:srgbClr val="4F5761"/>
              </a:solidFill>
              <a:latin typeface="+mn-lt"/>
              <a:ea typeface="+mn-ea"/>
              <a:cs typeface="+mn-ea"/>
              <a:sym typeface="+mn-lt"/>
            </a:endParaRPr>
          </a:p>
        </p:txBody>
      </p:sp>
      <p:sp>
        <p:nvSpPr>
          <p:cNvPr id="120" name="Shape 120"/>
          <p:cNvSpPr/>
          <p:nvPr/>
        </p:nvSpPr>
        <p:spPr>
          <a:xfrm>
            <a:off x="16575129" y="8040879"/>
            <a:ext cx="6293257" cy="470535"/>
          </a:xfrm>
          <a:prstGeom prst="rect">
            <a:avLst/>
          </a:prstGeom>
          <a:ln w="12700">
            <a:miter lim="400000"/>
          </a:ln>
        </p:spPr>
        <p:txBody>
          <a:bodyPr lIns="50800" tIns="50800" rIns="50800" bIns="50800" anchor="ctr">
            <a:spAutoFit/>
          </a:bodyPr>
          <a:lstStyle/>
          <a:p>
            <a:pPr lvl="0">
              <a:defRPr sz="1800">
                <a:solidFill>
                  <a:srgbClr val="000000"/>
                </a:solidFill>
              </a:defRPr>
            </a:pPr>
            <a:r>
              <a:rPr lang="zh-CN" altLang="en-US" sz="2400" b="1" dirty="0">
                <a:solidFill>
                  <a:srgbClr val="4F5761"/>
                </a:solidFill>
                <a:cs typeface="+mn-ea"/>
                <a:sym typeface="+mn-lt"/>
              </a:rPr>
              <a:t>充分的实验</a:t>
            </a:r>
            <a:endParaRPr lang="zh-CN" altLang="en-US" sz="2400" b="1" dirty="0">
              <a:solidFill>
                <a:srgbClr val="4F5761"/>
              </a:solidFill>
              <a:cs typeface="+mn-ea"/>
              <a:sym typeface="+mn-lt"/>
            </a:endParaRPr>
          </a:p>
        </p:txBody>
      </p:sp>
      <p:pic>
        <p:nvPicPr>
          <p:cNvPr id="4" name="图片 3" descr="net-logo"/>
          <p:cNvPicPr>
            <a:picLocks noChangeAspect="1"/>
          </p:cNvPicPr>
          <p:nvPr/>
        </p:nvPicPr>
        <p:blipFill>
          <a:blip r:embed="rId1"/>
          <a:stretch>
            <a:fillRect/>
          </a:stretch>
        </p:blipFill>
        <p:spPr>
          <a:xfrm>
            <a:off x="9152890" y="4664075"/>
            <a:ext cx="6349365" cy="6425565"/>
          </a:xfrm>
          <a:prstGeom prst="rect">
            <a:avLst/>
          </a:prstGeom>
        </p:spPr>
      </p:pic>
      <p:pic>
        <p:nvPicPr>
          <p:cNvPr id="5" name="图片 4"/>
          <p:cNvPicPr>
            <a:picLocks noChangeAspect="1"/>
          </p:cNvPicPr>
          <p:nvPr/>
        </p:nvPicPr>
        <p:blipFill>
          <a:blip r:embed="rId2"/>
          <a:stretch>
            <a:fillRect/>
          </a:stretch>
        </p:blipFill>
        <p:spPr>
          <a:xfrm>
            <a:off x="4107180" y="3411855"/>
            <a:ext cx="16169640" cy="89312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1000">
        <p15:prstTrans prst="pageCurlDouble"/>
      </p:transition>
    </mc:Choice>
    <mc:Fallback>
      <p:transition spd="slow" advClick="0" advTm="1000">
        <p:fade/>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p:nvPr/>
        </p:nvSpPr>
        <p:spPr>
          <a:xfrm>
            <a:off x="808536" y="992883"/>
            <a:ext cx="23131144" cy="676910"/>
          </a:xfrm>
          <a:prstGeom prst="rect">
            <a:avLst/>
          </a:prstGeom>
          <a:ln w="12700">
            <a:miter lim="400000"/>
          </a:ln>
        </p:spPr>
        <p:txBody>
          <a:bodyPr lIns="0" tIns="0" rIns="0" bIns="0">
            <a:spAutoFit/>
          </a:bodyPr>
          <a:p>
            <a:pPr lvl="0" algn="l">
              <a:defRPr sz="1800">
                <a:solidFill>
                  <a:srgbClr val="000000"/>
                </a:solidFill>
              </a:defRPr>
            </a:pPr>
            <a:r>
              <a:rPr lang="zh-CN" altLang="en-US" sz="4400" dirty="0">
                <a:solidFill>
                  <a:srgbClr val="6F1F35"/>
                </a:solidFill>
                <a:cs typeface="+mn-ea"/>
                <a:sym typeface="+mn-lt"/>
              </a:rPr>
              <a:t>相关工作（</a:t>
            </a:r>
            <a:r>
              <a:rPr lang="en-US" altLang="zh-CN" sz="4400" dirty="0">
                <a:solidFill>
                  <a:srgbClr val="6F1F35"/>
                </a:solidFill>
                <a:cs typeface="+mn-ea"/>
                <a:sym typeface="+mn-lt"/>
              </a:rPr>
              <a:t>baseline</a:t>
            </a:r>
            <a:r>
              <a:rPr lang="zh-CN" altLang="en-US" sz="4400" dirty="0">
                <a:solidFill>
                  <a:srgbClr val="6F1F35"/>
                </a:solidFill>
                <a:cs typeface="+mn-ea"/>
                <a:sym typeface="+mn-lt"/>
              </a:rPr>
              <a:t>）</a:t>
            </a:r>
            <a:endParaRPr lang="zh-CN" altLang="en-US" sz="4400" dirty="0">
              <a:solidFill>
                <a:srgbClr val="6F1F35"/>
              </a:solidFill>
              <a:cs typeface="+mn-ea"/>
              <a:sym typeface="+mn-lt"/>
            </a:endParaRPr>
          </a:p>
        </p:txBody>
      </p:sp>
      <p:sp>
        <p:nvSpPr>
          <p:cNvPr id="3" name="Shape 156"/>
          <p:cNvSpPr/>
          <p:nvPr/>
        </p:nvSpPr>
        <p:spPr>
          <a:xfrm>
            <a:off x="1363211" y="2395381"/>
            <a:ext cx="4572000" cy="778510"/>
          </a:xfrm>
          <a:prstGeom prst="rect">
            <a:avLst/>
          </a:prstGeom>
          <a:ln w="12700">
            <a:miter lim="400000"/>
          </a:ln>
        </p:spPr>
        <p:txBody>
          <a:bodyPr wrap="none" lIns="50800" tIns="50800" rIns="50800" bIns="50800" anchor="ctr">
            <a:spAutoFit/>
          </a:bodyPr>
          <a:p>
            <a:pPr lvl="0">
              <a:defRPr sz="1800">
                <a:solidFill>
                  <a:srgbClr val="000000"/>
                </a:solidFill>
              </a:defRPr>
            </a:pPr>
            <a:r>
              <a:rPr lang="zh-CN" altLang="en-US" sz="4400" dirty="0">
                <a:solidFill>
                  <a:srgbClr val="4F5761"/>
                </a:solidFill>
                <a:cs typeface="+mn-ea"/>
                <a:sym typeface="+mn-lt"/>
              </a:rPr>
              <a:t>基于节点的相似度</a:t>
            </a:r>
            <a:endParaRPr lang="zh-CN" altLang="en-US" sz="4400" dirty="0">
              <a:solidFill>
                <a:srgbClr val="4F5761"/>
              </a:solidFill>
              <a:cs typeface="+mn-ea"/>
              <a:sym typeface="+mn-lt"/>
            </a:endParaRPr>
          </a:p>
        </p:txBody>
      </p:sp>
      <p:pic>
        <p:nvPicPr>
          <p:cNvPr id="5" name="334E55B0-647D-440b-865C-3EC943EB4CBC-1" descr="wpsoffice"/>
          <p:cNvPicPr>
            <a:picLocks noChangeAspect="1"/>
          </p:cNvPicPr>
          <p:nvPr/>
        </p:nvPicPr>
        <p:blipFill>
          <a:blip r:embed="rId1"/>
          <a:stretch>
            <a:fillRect/>
          </a:stretch>
        </p:blipFill>
        <p:spPr>
          <a:xfrm>
            <a:off x="3465195" y="3907790"/>
            <a:ext cx="5541645" cy="828040"/>
          </a:xfrm>
          <a:prstGeom prst="rect">
            <a:avLst/>
          </a:prstGeom>
        </p:spPr>
      </p:pic>
      <p:pic>
        <p:nvPicPr>
          <p:cNvPr id="8" name="334E55B0-647D-440b-865C-3EC943EB4CBC-2" descr="wpsoffice"/>
          <p:cNvPicPr>
            <a:picLocks noChangeAspect="1"/>
          </p:cNvPicPr>
          <p:nvPr/>
        </p:nvPicPr>
        <p:blipFill>
          <a:blip r:embed="rId2"/>
          <a:stretch>
            <a:fillRect/>
          </a:stretch>
        </p:blipFill>
        <p:spPr>
          <a:xfrm>
            <a:off x="3465195" y="5062220"/>
            <a:ext cx="5541645" cy="1295400"/>
          </a:xfrm>
          <a:prstGeom prst="rect">
            <a:avLst/>
          </a:prstGeom>
        </p:spPr>
      </p:pic>
      <p:sp>
        <p:nvSpPr>
          <p:cNvPr id="6" name="文本框 5"/>
          <p:cNvSpPr txBox="1"/>
          <p:nvPr/>
        </p:nvSpPr>
        <p:spPr>
          <a:xfrm>
            <a:off x="518795" y="4024948"/>
            <a:ext cx="2133600" cy="5937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p>
            <a:pPr marL="0" marR="0" indent="0" algn="ctr" defTabSz="825500" rtl="0" fontAlgn="auto" latinLnBrk="1"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50000"/>
                    <a:lumOff val="50000"/>
                  </a:schemeClr>
                </a:solidFill>
                <a:effectLst/>
                <a:uFillTx/>
                <a:latin typeface="+mn-lt"/>
                <a:ea typeface="+mn-ea"/>
                <a:cs typeface="+mn-cs"/>
                <a:sym typeface="Helvetica Light"/>
              </a:rPr>
              <a:t>共同邻居：</a:t>
            </a:r>
            <a:endParaRPr kumimoji="0" lang="zh-CN" altLang="en-US" sz="3200" b="0" i="0" u="none" strike="noStrike" cap="none" spc="0" normalizeH="0" baseline="0">
              <a:ln>
                <a:noFill/>
              </a:ln>
              <a:solidFill>
                <a:schemeClr val="bg1">
                  <a:lumMod val="50000"/>
                  <a:lumOff val="50000"/>
                </a:schemeClr>
              </a:solidFill>
              <a:effectLst/>
              <a:uFillTx/>
              <a:latin typeface="+mn-lt"/>
              <a:ea typeface="+mn-ea"/>
              <a:cs typeface="+mn-cs"/>
              <a:sym typeface="Helvetica Light"/>
            </a:endParaRPr>
          </a:p>
        </p:txBody>
      </p:sp>
      <p:sp>
        <p:nvSpPr>
          <p:cNvPr id="7" name="文本框 6"/>
          <p:cNvSpPr txBox="1"/>
          <p:nvPr/>
        </p:nvSpPr>
        <p:spPr>
          <a:xfrm>
            <a:off x="518795" y="5413058"/>
            <a:ext cx="2534920" cy="5937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p>
            <a:pPr marL="0" marR="0" indent="0" algn="ctr" defTabSz="825500" rtl="0" fontAlgn="auto" latinLnBrk="1" hangingPunct="0">
              <a:lnSpc>
                <a:spcPct val="100000"/>
              </a:lnSpc>
              <a:spcBef>
                <a:spcPts val="0"/>
              </a:spcBef>
              <a:spcAft>
                <a:spcPts val="0"/>
              </a:spcAft>
              <a:buClrTx/>
              <a:buSzTx/>
              <a:buFontTx/>
              <a:buNone/>
            </a:pPr>
            <a:r>
              <a:rPr kumimoji="0" lang="en-US" altLang="zh-CN" sz="3200" b="0" i="0" u="none" strike="noStrike" cap="none" spc="0" normalizeH="0" baseline="0">
                <a:ln>
                  <a:noFill/>
                </a:ln>
                <a:solidFill>
                  <a:schemeClr val="bg1">
                    <a:lumMod val="50000"/>
                    <a:lumOff val="50000"/>
                  </a:schemeClr>
                </a:solidFill>
                <a:effectLst/>
                <a:uFillTx/>
                <a:latin typeface="+mn-lt"/>
                <a:ea typeface="+mn-ea"/>
                <a:cs typeface="+mn-cs"/>
                <a:sym typeface="Helvetica Light"/>
              </a:rPr>
              <a:t>Salton</a:t>
            </a:r>
            <a:r>
              <a:rPr kumimoji="0" lang="zh-CN" altLang="en-US" sz="3200" b="0" i="0" u="none" strike="noStrike" cap="none" spc="0" normalizeH="0" baseline="0">
                <a:ln>
                  <a:noFill/>
                </a:ln>
                <a:solidFill>
                  <a:schemeClr val="bg1">
                    <a:lumMod val="50000"/>
                    <a:lumOff val="50000"/>
                  </a:schemeClr>
                </a:solidFill>
                <a:effectLst/>
                <a:uFillTx/>
                <a:latin typeface="+mn-lt"/>
                <a:ea typeface="+mn-ea"/>
                <a:cs typeface="+mn-cs"/>
                <a:sym typeface="Helvetica Light"/>
              </a:rPr>
              <a:t>指标：</a:t>
            </a:r>
            <a:endParaRPr kumimoji="0" lang="zh-CN" altLang="en-US" sz="3200" b="0" i="0" u="none" strike="noStrike" cap="none" spc="0" normalizeH="0" baseline="0">
              <a:ln>
                <a:noFill/>
              </a:ln>
              <a:solidFill>
                <a:schemeClr val="bg1">
                  <a:lumMod val="50000"/>
                  <a:lumOff val="50000"/>
                </a:schemeClr>
              </a:solidFill>
              <a:effectLst/>
              <a:uFillTx/>
              <a:latin typeface="+mn-lt"/>
              <a:ea typeface="+mn-ea"/>
              <a:cs typeface="+mn-cs"/>
              <a:sym typeface="Helvetica Light"/>
            </a:endParaRPr>
          </a:p>
        </p:txBody>
      </p:sp>
      <p:pic>
        <p:nvPicPr>
          <p:cNvPr id="9" name="334E55B0-647D-440b-865C-3EC943EB4CBC-3" descr="/var/folders/nv/nyhsx5c941d1_qlm9wwdndwr0000gn/T/com.kingsoft.wpsoffice.mac/wpsoffice.y18520wpsoffice"/>
          <p:cNvPicPr>
            <a:picLocks noChangeAspect="1"/>
          </p:cNvPicPr>
          <p:nvPr/>
        </p:nvPicPr>
        <p:blipFill>
          <a:blip r:embed="rId3"/>
          <a:stretch>
            <a:fillRect/>
          </a:stretch>
        </p:blipFill>
        <p:spPr>
          <a:xfrm>
            <a:off x="3465195" y="6706235"/>
            <a:ext cx="5541645" cy="1243330"/>
          </a:xfrm>
          <a:prstGeom prst="rect">
            <a:avLst/>
          </a:prstGeom>
        </p:spPr>
      </p:pic>
      <p:sp>
        <p:nvSpPr>
          <p:cNvPr id="11" name="文本框 10"/>
          <p:cNvSpPr txBox="1"/>
          <p:nvPr/>
        </p:nvSpPr>
        <p:spPr>
          <a:xfrm>
            <a:off x="518795" y="7030403"/>
            <a:ext cx="2946400" cy="5937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p>
            <a:pPr marL="0" marR="0" indent="0" algn="ctr" defTabSz="825500" rtl="0" fontAlgn="auto" latinLnBrk="1"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50000"/>
                    <a:lumOff val="50000"/>
                  </a:schemeClr>
                </a:solidFill>
                <a:effectLst/>
                <a:uFillTx/>
                <a:latin typeface="+mn-lt"/>
                <a:ea typeface="+mn-ea"/>
                <a:cs typeface="+mn-cs"/>
                <a:sym typeface="Helvetica Light"/>
              </a:rPr>
              <a:t>大度有利指标：</a:t>
            </a:r>
            <a:endParaRPr kumimoji="0" lang="zh-CN" altLang="en-US" sz="3200" b="0" i="0" u="none" strike="noStrike" cap="none" spc="0" normalizeH="0" baseline="0">
              <a:ln>
                <a:noFill/>
              </a:ln>
              <a:solidFill>
                <a:schemeClr val="bg1">
                  <a:lumMod val="50000"/>
                  <a:lumOff val="50000"/>
                </a:schemeClr>
              </a:solidFill>
              <a:effectLst/>
              <a:uFillTx/>
              <a:latin typeface="+mn-lt"/>
              <a:ea typeface="+mn-ea"/>
              <a:cs typeface="+mn-cs"/>
              <a:sym typeface="Helvetica Light"/>
            </a:endParaRPr>
          </a:p>
        </p:txBody>
      </p:sp>
      <p:pic>
        <p:nvPicPr>
          <p:cNvPr id="12" name="334E55B0-647D-440b-865C-3EC943EB4CBC-4" descr="wpsoffice"/>
          <p:cNvPicPr>
            <a:picLocks noChangeAspect="1"/>
          </p:cNvPicPr>
          <p:nvPr/>
        </p:nvPicPr>
        <p:blipFill>
          <a:blip r:embed="rId4"/>
          <a:stretch>
            <a:fillRect/>
          </a:stretch>
        </p:blipFill>
        <p:spPr>
          <a:xfrm>
            <a:off x="3452495" y="8406130"/>
            <a:ext cx="5554980" cy="1185545"/>
          </a:xfrm>
          <a:prstGeom prst="rect">
            <a:avLst/>
          </a:prstGeom>
        </p:spPr>
      </p:pic>
      <p:sp>
        <p:nvSpPr>
          <p:cNvPr id="13" name="文本框 12"/>
          <p:cNvSpPr txBox="1"/>
          <p:nvPr/>
        </p:nvSpPr>
        <p:spPr>
          <a:xfrm>
            <a:off x="579755" y="8701723"/>
            <a:ext cx="2489200" cy="5937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p>
            <a:pPr marL="0" marR="0" indent="0" algn="ctr" defTabSz="825500" rtl="0" fontAlgn="auto" latinLnBrk="1" hangingPunct="0">
              <a:lnSpc>
                <a:spcPct val="100000"/>
              </a:lnSpc>
              <a:spcBef>
                <a:spcPts val="0"/>
              </a:spcBef>
              <a:spcAft>
                <a:spcPts val="0"/>
              </a:spcAft>
              <a:buClrTx/>
              <a:buSzTx/>
              <a:buFontTx/>
              <a:buNone/>
            </a:pPr>
            <a:r>
              <a:rPr kumimoji="0" lang="en-US" altLang="zh-CN" sz="3200" b="0" i="0" u="none" strike="noStrike" cap="none" spc="0" normalizeH="0" baseline="0">
                <a:ln>
                  <a:noFill/>
                </a:ln>
                <a:solidFill>
                  <a:schemeClr val="bg1">
                    <a:lumMod val="50000"/>
                    <a:lumOff val="50000"/>
                  </a:schemeClr>
                </a:solidFill>
                <a:effectLst/>
                <a:uFillTx/>
                <a:latin typeface="+mn-lt"/>
                <a:ea typeface="+mn-ea"/>
                <a:cs typeface="+mn-cs"/>
                <a:sym typeface="Helvetica Light"/>
              </a:rPr>
              <a:t>LHN-I</a:t>
            </a:r>
            <a:r>
              <a:rPr kumimoji="0" lang="zh-CN" altLang="en-US" sz="3200" b="0" i="0" u="none" strike="noStrike" cap="none" spc="0" normalizeH="0" baseline="0">
                <a:ln>
                  <a:noFill/>
                </a:ln>
                <a:solidFill>
                  <a:schemeClr val="bg1">
                    <a:lumMod val="50000"/>
                    <a:lumOff val="50000"/>
                  </a:schemeClr>
                </a:solidFill>
                <a:effectLst/>
                <a:uFillTx/>
                <a:latin typeface="+mn-lt"/>
                <a:ea typeface="+mn-ea"/>
                <a:cs typeface="+mn-cs"/>
                <a:sym typeface="Helvetica Light"/>
              </a:rPr>
              <a:t>指标：</a:t>
            </a:r>
            <a:endParaRPr kumimoji="0" lang="zh-CN" altLang="en-US" sz="3200" b="0" i="0" u="none" strike="noStrike" cap="none" spc="0" normalizeH="0" baseline="0">
              <a:ln>
                <a:noFill/>
              </a:ln>
              <a:solidFill>
                <a:schemeClr val="bg1">
                  <a:lumMod val="50000"/>
                  <a:lumOff val="50000"/>
                </a:schemeClr>
              </a:solidFill>
              <a:effectLst/>
              <a:uFillTx/>
              <a:latin typeface="+mn-lt"/>
              <a:ea typeface="+mn-ea"/>
              <a:cs typeface="+mn-cs"/>
              <a:sym typeface="Helvetica Light"/>
            </a:endParaRPr>
          </a:p>
        </p:txBody>
      </p:sp>
      <p:pic>
        <p:nvPicPr>
          <p:cNvPr id="14" name="334E55B0-647D-440b-865C-3EC943EB4CBC-5" descr="wpsoffice"/>
          <p:cNvPicPr>
            <a:picLocks noChangeAspect="1"/>
          </p:cNvPicPr>
          <p:nvPr/>
        </p:nvPicPr>
        <p:blipFill>
          <a:blip r:embed="rId5"/>
          <a:stretch>
            <a:fillRect/>
          </a:stretch>
        </p:blipFill>
        <p:spPr>
          <a:xfrm>
            <a:off x="3465195" y="10023475"/>
            <a:ext cx="5541645" cy="1276985"/>
          </a:xfrm>
          <a:prstGeom prst="rect">
            <a:avLst/>
          </a:prstGeom>
        </p:spPr>
      </p:pic>
      <p:sp>
        <p:nvSpPr>
          <p:cNvPr id="15" name="文本框 14"/>
          <p:cNvSpPr txBox="1"/>
          <p:nvPr/>
        </p:nvSpPr>
        <p:spPr>
          <a:xfrm>
            <a:off x="506095" y="10364788"/>
            <a:ext cx="2946400" cy="5937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p>
            <a:pPr marL="0" marR="0" indent="0" algn="ctr" defTabSz="825500" rtl="0" fontAlgn="auto" latinLnBrk="1"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50000"/>
                    <a:lumOff val="50000"/>
                  </a:schemeClr>
                </a:solidFill>
                <a:effectLst/>
                <a:uFillTx/>
                <a:latin typeface="+mn-lt"/>
                <a:ea typeface="+mn-ea"/>
                <a:cs typeface="+mn-cs"/>
                <a:sym typeface="Helvetica Light"/>
              </a:rPr>
              <a:t>资源分配指标：</a:t>
            </a:r>
            <a:endParaRPr kumimoji="0" lang="zh-CN" altLang="en-US" sz="3200" b="0" i="0" u="none" strike="noStrike" cap="none" spc="0" normalizeH="0" baseline="0">
              <a:ln>
                <a:noFill/>
              </a:ln>
              <a:solidFill>
                <a:schemeClr val="bg1">
                  <a:lumMod val="50000"/>
                  <a:lumOff val="50000"/>
                </a:schemeClr>
              </a:solidFill>
              <a:effectLst/>
              <a:uFillTx/>
              <a:latin typeface="+mn-lt"/>
              <a:ea typeface="+mn-ea"/>
              <a:cs typeface="+mn-cs"/>
              <a:sym typeface="Helvetica Light"/>
            </a:endParaRPr>
          </a:p>
        </p:txBody>
      </p:sp>
      <p:sp>
        <p:nvSpPr>
          <p:cNvPr id="16" name="Shape 156"/>
          <p:cNvSpPr/>
          <p:nvPr/>
        </p:nvSpPr>
        <p:spPr>
          <a:xfrm>
            <a:off x="15371946" y="2395381"/>
            <a:ext cx="4572000" cy="778510"/>
          </a:xfrm>
          <a:prstGeom prst="rect">
            <a:avLst/>
          </a:prstGeom>
          <a:ln w="12700">
            <a:miter lim="400000"/>
          </a:ln>
        </p:spPr>
        <p:txBody>
          <a:bodyPr wrap="none" lIns="50800" tIns="50800" rIns="50800" bIns="50800" anchor="ctr">
            <a:spAutoFit/>
          </a:bodyPr>
          <a:p>
            <a:pPr lvl="0">
              <a:defRPr sz="1800">
                <a:solidFill>
                  <a:srgbClr val="000000"/>
                </a:solidFill>
              </a:defRPr>
            </a:pPr>
            <a:r>
              <a:rPr lang="zh-CN" altLang="en-US" sz="4400" dirty="0">
                <a:solidFill>
                  <a:srgbClr val="4F5761"/>
                </a:solidFill>
                <a:cs typeface="+mn-ea"/>
                <a:sym typeface="+mn-lt"/>
              </a:rPr>
              <a:t>基于路径的相似度</a:t>
            </a:r>
            <a:endParaRPr lang="zh-CN" altLang="en-US" sz="4400" dirty="0">
              <a:solidFill>
                <a:srgbClr val="4F5761"/>
              </a:solidFill>
              <a:cs typeface="+mn-ea"/>
              <a:sym typeface="+mn-lt"/>
            </a:endParaRPr>
          </a:p>
        </p:txBody>
      </p:sp>
      <p:sp>
        <p:nvSpPr>
          <p:cNvPr id="18" name="文本框 17"/>
          <p:cNvSpPr txBox="1"/>
          <p:nvPr/>
        </p:nvSpPr>
        <p:spPr>
          <a:xfrm>
            <a:off x="11569065" y="4024948"/>
            <a:ext cx="2133600" cy="5937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p>
            <a:pPr marL="0" marR="0" indent="0" algn="ctr" defTabSz="825500" rtl="0" fontAlgn="auto" latinLnBrk="1"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50000"/>
                    <a:lumOff val="50000"/>
                  </a:schemeClr>
                </a:solidFill>
                <a:effectLst/>
                <a:uFillTx/>
                <a:latin typeface="+mn-lt"/>
                <a:ea typeface="+mn-ea"/>
                <a:cs typeface="+mn-cs"/>
                <a:sym typeface="Helvetica Light"/>
              </a:rPr>
              <a:t>局部路径：</a:t>
            </a:r>
            <a:endParaRPr kumimoji="0" lang="zh-CN" altLang="en-US" sz="3200" b="0" i="0" u="none" strike="noStrike" cap="none" spc="0" normalizeH="0" baseline="0">
              <a:ln>
                <a:noFill/>
              </a:ln>
              <a:solidFill>
                <a:schemeClr val="bg1">
                  <a:lumMod val="50000"/>
                  <a:lumOff val="50000"/>
                </a:schemeClr>
              </a:solidFill>
              <a:effectLst/>
              <a:uFillTx/>
              <a:latin typeface="+mn-lt"/>
              <a:ea typeface="+mn-ea"/>
              <a:cs typeface="+mn-cs"/>
              <a:sym typeface="Helvetica Light"/>
            </a:endParaRPr>
          </a:p>
        </p:txBody>
      </p:sp>
      <p:pic>
        <p:nvPicPr>
          <p:cNvPr id="19" name="334E55B0-647D-440b-865C-3EC943EB4CBC-6" descr="wpsoffice"/>
          <p:cNvPicPr>
            <a:picLocks noChangeAspect="1"/>
          </p:cNvPicPr>
          <p:nvPr/>
        </p:nvPicPr>
        <p:blipFill>
          <a:blip r:embed="rId6"/>
          <a:stretch>
            <a:fillRect/>
          </a:stretch>
        </p:blipFill>
        <p:spPr>
          <a:xfrm>
            <a:off x="14153515" y="3907790"/>
            <a:ext cx="3969385" cy="744220"/>
          </a:xfrm>
          <a:prstGeom prst="rect">
            <a:avLst/>
          </a:prstGeom>
        </p:spPr>
      </p:pic>
      <p:sp>
        <p:nvSpPr>
          <p:cNvPr id="20" name="文本框 19"/>
          <p:cNvSpPr txBox="1"/>
          <p:nvPr/>
        </p:nvSpPr>
        <p:spPr>
          <a:xfrm>
            <a:off x="11519853" y="5061903"/>
            <a:ext cx="2182495" cy="5937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p>
            <a:pPr marL="0" marR="0" indent="0" algn="ctr" defTabSz="825500" rtl="0" fontAlgn="auto" latinLnBrk="1" hangingPunct="0">
              <a:lnSpc>
                <a:spcPct val="100000"/>
              </a:lnSpc>
              <a:spcBef>
                <a:spcPts val="0"/>
              </a:spcBef>
              <a:spcAft>
                <a:spcPts val="0"/>
              </a:spcAft>
              <a:buClrTx/>
              <a:buSzTx/>
              <a:buFontTx/>
              <a:buNone/>
            </a:pPr>
            <a:r>
              <a:rPr kumimoji="0" lang="en-US" altLang="zh-CN" sz="3200" b="0" i="0" u="none" strike="noStrike" cap="none" spc="0" normalizeH="0" baseline="0">
                <a:ln>
                  <a:noFill/>
                </a:ln>
                <a:solidFill>
                  <a:schemeClr val="bg1">
                    <a:lumMod val="50000"/>
                    <a:lumOff val="50000"/>
                  </a:schemeClr>
                </a:solidFill>
                <a:effectLst/>
                <a:uFillTx/>
                <a:latin typeface="+mn-lt"/>
                <a:ea typeface="+mn-ea"/>
                <a:cs typeface="+mn-cs"/>
                <a:sym typeface="Helvetica Light"/>
              </a:rPr>
              <a:t>Katz</a:t>
            </a:r>
            <a:r>
              <a:rPr kumimoji="0" lang="zh-CN" altLang="en-US" sz="3200" b="0" i="0" u="none" strike="noStrike" cap="none" spc="0" normalizeH="0" baseline="0">
                <a:ln>
                  <a:noFill/>
                </a:ln>
                <a:solidFill>
                  <a:schemeClr val="bg1">
                    <a:lumMod val="50000"/>
                    <a:lumOff val="50000"/>
                  </a:schemeClr>
                </a:solidFill>
                <a:effectLst/>
                <a:uFillTx/>
                <a:latin typeface="+mn-lt"/>
                <a:ea typeface="+mn-ea"/>
                <a:cs typeface="+mn-cs"/>
                <a:sym typeface="Helvetica Light"/>
              </a:rPr>
              <a:t>指标：</a:t>
            </a:r>
            <a:endParaRPr kumimoji="0" lang="zh-CN" altLang="en-US" sz="3200" b="0" i="0" u="none" strike="noStrike" cap="none" spc="0" normalizeH="0" baseline="0">
              <a:ln>
                <a:noFill/>
              </a:ln>
              <a:solidFill>
                <a:schemeClr val="bg1">
                  <a:lumMod val="50000"/>
                  <a:lumOff val="50000"/>
                </a:schemeClr>
              </a:solidFill>
              <a:effectLst/>
              <a:uFillTx/>
              <a:latin typeface="+mn-lt"/>
              <a:ea typeface="+mn-ea"/>
              <a:cs typeface="+mn-cs"/>
              <a:sym typeface="Helvetica Light"/>
            </a:endParaRPr>
          </a:p>
        </p:txBody>
      </p:sp>
      <p:pic>
        <p:nvPicPr>
          <p:cNvPr id="22" name="334E55B0-647D-440b-865C-3EC943EB4CBC-7" descr="wpsoffice"/>
          <p:cNvPicPr>
            <a:picLocks noChangeAspect="1"/>
          </p:cNvPicPr>
          <p:nvPr/>
        </p:nvPicPr>
        <p:blipFill>
          <a:blip r:embed="rId7"/>
          <a:stretch>
            <a:fillRect/>
          </a:stretch>
        </p:blipFill>
        <p:spPr>
          <a:xfrm>
            <a:off x="14153515" y="4982210"/>
            <a:ext cx="10057765" cy="673735"/>
          </a:xfrm>
          <a:prstGeom prst="rect">
            <a:avLst/>
          </a:prstGeom>
        </p:spPr>
      </p:pic>
      <p:sp>
        <p:nvSpPr>
          <p:cNvPr id="24" name="文本框 23"/>
          <p:cNvSpPr txBox="1"/>
          <p:nvPr/>
        </p:nvSpPr>
        <p:spPr>
          <a:xfrm>
            <a:off x="11520170" y="7031038"/>
            <a:ext cx="2594610" cy="5937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p>
            <a:pPr marL="0" marR="0" indent="0" algn="ctr" defTabSz="825500" rtl="0" fontAlgn="auto" latinLnBrk="1" hangingPunct="0">
              <a:lnSpc>
                <a:spcPct val="100000"/>
              </a:lnSpc>
              <a:spcBef>
                <a:spcPts val="0"/>
              </a:spcBef>
              <a:spcAft>
                <a:spcPts val="0"/>
              </a:spcAft>
              <a:buClrTx/>
              <a:buSzTx/>
              <a:buFontTx/>
              <a:buNone/>
            </a:pPr>
            <a:r>
              <a:rPr kumimoji="0" lang="en-US" altLang="zh-CN" sz="3200" b="0" i="0" u="none" strike="noStrike" cap="none" spc="0" normalizeH="0" baseline="0">
                <a:ln>
                  <a:noFill/>
                </a:ln>
                <a:solidFill>
                  <a:schemeClr val="bg1">
                    <a:lumMod val="50000"/>
                    <a:lumOff val="50000"/>
                  </a:schemeClr>
                </a:solidFill>
                <a:effectLst/>
                <a:uFillTx/>
                <a:latin typeface="+mn-lt"/>
                <a:ea typeface="+mn-ea"/>
                <a:cs typeface="+mn-cs"/>
                <a:sym typeface="Helvetica Light"/>
              </a:rPr>
              <a:t>LHN-II</a:t>
            </a:r>
            <a:r>
              <a:rPr kumimoji="0" lang="zh-CN" altLang="en-US" sz="3200" b="0" i="0" u="none" strike="noStrike" cap="none" spc="0" normalizeH="0" baseline="0">
                <a:ln>
                  <a:noFill/>
                </a:ln>
                <a:solidFill>
                  <a:schemeClr val="bg1">
                    <a:lumMod val="50000"/>
                    <a:lumOff val="50000"/>
                  </a:schemeClr>
                </a:solidFill>
                <a:effectLst/>
                <a:uFillTx/>
                <a:latin typeface="+mn-lt"/>
                <a:ea typeface="+mn-ea"/>
                <a:cs typeface="+mn-cs"/>
                <a:sym typeface="Helvetica Light"/>
              </a:rPr>
              <a:t>指标：</a:t>
            </a:r>
            <a:endParaRPr kumimoji="0" lang="zh-CN" altLang="en-US" sz="3200" b="0" i="0" u="none" strike="noStrike" cap="none" spc="0" normalizeH="0" baseline="0">
              <a:ln>
                <a:noFill/>
              </a:ln>
              <a:solidFill>
                <a:schemeClr val="bg1">
                  <a:lumMod val="50000"/>
                  <a:lumOff val="50000"/>
                </a:schemeClr>
              </a:solidFill>
              <a:effectLst/>
              <a:uFillTx/>
              <a:latin typeface="+mn-lt"/>
              <a:ea typeface="+mn-ea"/>
              <a:cs typeface="+mn-cs"/>
              <a:sym typeface="Helvetica Light"/>
            </a:endParaRPr>
          </a:p>
        </p:txBody>
      </p:sp>
      <p:pic>
        <p:nvPicPr>
          <p:cNvPr id="25" name="334E55B0-647D-440b-865C-3EC943EB4CBC-8" descr="wpsoffice"/>
          <p:cNvPicPr>
            <a:picLocks noChangeAspect="1"/>
          </p:cNvPicPr>
          <p:nvPr/>
        </p:nvPicPr>
        <p:blipFill>
          <a:blip r:embed="rId8"/>
          <a:stretch>
            <a:fillRect/>
          </a:stretch>
        </p:blipFill>
        <p:spPr>
          <a:xfrm>
            <a:off x="14153515" y="6342380"/>
            <a:ext cx="7105015" cy="1282065"/>
          </a:xfrm>
          <a:prstGeom prst="rect">
            <a:avLst/>
          </a:prstGeom>
        </p:spPr>
      </p:pic>
      <p:sp>
        <p:nvSpPr>
          <p:cNvPr id="26" name="Shape 156"/>
          <p:cNvSpPr/>
          <p:nvPr/>
        </p:nvSpPr>
        <p:spPr>
          <a:xfrm>
            <a:off x="15930746" y="8517416"/>
            <a:ext cx="3454400" cy="778510"/>
          </a:xfrm>
          <a:prstGeom prst="rect">
            <a:avLst/>
          </a:prstGeom>
          <a:ln w="12700">
            <a:miter lim="400000"/>
          </a:ln>
        </p:spPr>
        <p:txBody>
          <a:bodyPr wrap="none" lIns="50800" tIns="50800" rIns="50800" bIns="50800" anchor="ctr">
            <a:spAutoFit/>
          </a:bodyPr>
          <a:p>
            <a:pPr lvl="0">
              <a:defRPr sz="1800">
                <a:solidFill>
                  <a:srgbClr val="000000"/>
                </a:solidFill>
              </a:defRPr>
            </a:pPr>
            <a:r>
              <a:rPr lang="zh-CN" altLang="en-US" sz="4400" dirty="0">
                <a:solidFill>
                  <a:srgbClr val="4F5761"/>
                </a:solidFill>
                <a:cs typeface="+mn-ea"/>
                <a:sym typeface="+mn-lt"/>
              </a:rPr>
              <a:t>基于随机游走</a:t>
            </a:r>
            <a:endParaRPr lang="zh-CN" altLang="en-US" sz="4400" dirty="0">
              <a:solidFill>
                <a:srgbClr val="4F5761"/>
              </a:solidFill>
              <a:cs typeface="+mn-ea"/>
              <a:sym typeface="+mn-lt"/>
            </a:endParaRPr>
          </a:p>
        </p:txBody>
      </p:sp>
      <p:sp>
        <p:nvSpPr>
          <p:cNvPr id="27" name="文本框 26"/>
          <p:cNvSpPr txBox="1"/>
          <p:nvPr/>
        </p:nvSpPr>
        <p:spPr>
          <a:xfrm>
            <a:off x="11527473" y="10188258"/>
            <a:ext cx="2216785" cy="5937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p>
            <a:pPr marL="0" marR="0" indent="0" algn="ctr" defTabSz="825500" rtl="0" fontAlgn="auto" latinLnBrk="1" hangingPunct="0">
              <a:lnSpc>
                <a:spcPct val="100000"/>
              </a:lnSpc>
              <a:spcBef>
                <a:spcPts val="0"/>
              </a:spcBef>
              <a:spcAft>
                <a:spcPts val="0"/>
              </a:spcAft>
              <a:buClrTx/>
              <a:buSzTx/>
              <a:buFontTx/>
              <a:buNone/>
            </a:pPr>
            <a:r>
              <a:rPr kumimoji="0" lang="en-US" altLang="zh-CN" sz="3200" b="0" i="0" u="none" strike="noStrike" cap="none" spc="0" normalizeH="0" baseline="0">
                <a:ln>
                  <a:noFill/>
                </a:ln>
                <a:solidFill>
                  <a:schemeClr val="bg1">
                    <a:lumMod val="50000"/>
                    <a:lumOff val="50000"/>
                  </a:schemeClr>
                </a:solidFill>
                <a:effectLst/>
                <a:uFillTx/>
                <a:latin typeface="+mn-lt"/>
                <a:ea typeface="+mn-ea"/>
                <a:cs typeface="+mn-cs"/>
                <a:sym typeface="Helvetica Light"/>
              </a:rPr>
              <a:t>SimRank</a:t>
            </a:r>
            <a:r>
              <a:rPr kumimoji="0" lang="zh-CN" altLang="en-US" sz="3200" b="0" i="0" u="none" strike="noStrike" cap="none" spc="0" normalizeH="0" baseline="0">
                <a:ln>
                  <a:noFill/>
                </a:ln>
                <a:solidFill>
                  <a:schemeClr val="bg1">
                    <a:lumMod val="50000"/>
                    <a:lumOff val="50000"/>
                  </a:schemeClr>
                </a:solidFill>
                <a:effectLst/>
                <a:uFillTx/>
                <a:latin typeface="+mn-lt"/>
                <a:ea typeface="+mn-ea"/>
                <a:cs typeface="+mn-cs"/>
                <a:sym typeface="Helvetica Light"/>
              </a:rPr>
              <a:t>：</a:t>
            </a:r>
            <a:endParaRPr kumimoji="0" lang="zh-CN" altLang="en-US" sz="3200" b="0" i="0" u="none" strike="noStrike" cap="none" spc="0" normalizeH="0" baseline="0">
              <a:ln>
                <a:noFill/>
              </a:ln>
              <a:solidFill>
                <a:schemeClr val="bg1">
                  <a:lumMod val="50000"/>
                  <a:lumOff val="50000"/>
                </a:schemeClr>
              </a:solidFill>
              <a:effectLst/>
              <a:uFillTx/>
              <a:latin typeface="+mn-lt"/>
              <a:ea typeface="+mn-ea"/>
              <a:cs typeface="+mn-cs"/>
              <a:sym typeface="Helvetica Light"/>
            </a:endParaRPr>
          </a:p>
        </p:txBody>
      </p:sp>
      <p:pic>
        <p:nvPicPr>
          <p:cNvPr id="29" name="334E55B0-647D-440b-865C-3EC943EB4CBC-9" descr="wpsoffice"/>
          <p:cNvPicPr>
            <a:picLocks noChangeAspect="1"/>
          </p:cNvPicPr>
          <p:nvPr/>
        </p:nvPicPr>
        <p:blipFill>
          <a:blip r:embed="rId9"/>
          <a:stretch>
            <a:fillRect/>
          </a:stretch>
        </p:blipFill>
        <p:spPr>
          <a:xfrm>
            <a:off x="14114780" y="9890125"/>
            <a:ext cx="6678930" cy="11906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1000">
        <p15:prstTrans prst="pageCurlDouble"/>
      </p:transition>
    </mc:Choice>
    <mc:Fallback>
      <p:transition spd="slow" advClick="0" advTm="1000">
        <p:fade/>
      </p:transition>
    </mc:Fallback>
  </mc:AlternateContent>
  <p:timing>
    <p:tnLst>
      <p:par>
        <p:cT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nvSpPr>
        <p:spPr>
          <a:xfrm>
            <a:off x="9858375" y="3390900"/>
            <a:ext cx="4667250" cy="46964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26200">
                <a:srgbClr val="69686A"/>
              </a:gs>
              <a:gs pos="48394">
                <a:srgbClr val="6F1F35"/>
              </a:gs>
              <a:gs pos="67832">
                <a:srgbClr val="727F8D"/>
              </a:gs>
              <a:gs pos="100000">
                <a:srgbClr val="A3B5CA"/>
              </a:gs>
            </a:gsLst>
          </a:gradFill>
          <a:ln w="12700">
            <a:miter lim="400000"/>
          </a:ln>
        </p:spPr>
        <p:txBody>
          <a:bodyPr lIns="0" tIns="0" rIns="0" bIns="0" anchor="ctr"/>
          <a:lstStyle/>
          <a:p>
            <a:pPr lvl="0">
              <a:defRPr sz="3600"/>
            </a:pPr>
            <a:endParaRPr>
              <a:cs typeface="+mn-ea"/>
              <a:sym typeface="+mn-lt"/>
            </a:endParaRPr>
          </a:p>
        </p:txBody>
      </p:sp>
      <p:sp>
        <p:nvSpPr>
          <p:cNvPr id="123" name="Shape 123"/>
          <p:cNvSpPr/>
          <p:nvPr/>
        </p:nvSpPr>
        <p:spPr>
          <a:xfrm>
            <a:off x="10084969" y="3646571"/>
            <a:ext cx="4214062" cy="42140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E4E8"/>
          </a:solidFill>
          <a:ln w="12700">
            <a:miter lim="400000"/>
          </a:ln>
        </p:spPr>
        <p:txBody>
          <a:bodyPr lIns="0" tIns="0" rIns="0" bIns="0" anchor="ctr"/>
          <a:lstStyle/>
          <a:p>
            <a:pPr lvl="0">
              <a:defRPr sz="3600"/>
            </a:pPr>
            <a:endParaRPr>
              <a:cs typeface="+mn-ea"/>
              <a:sym typeface="+mn-lt"/>
            </a:endParaRPr>
          </a:p>
        </p:txBody>
      </p:sp>
      <p:sp>
        <p:nvSpPr>
          <p:cNvPr id="124" name="Shape 124"/>
          <p:cNvSpPr/>
          <p:nvPr/>
        </p:nvSpPr>
        <p:spPr>
          <a:xfrm>
            <a:off x="10233118" y="5395464"/>
            <a:ext cx="3917764" cy="716915"/>
          </a:xfrm>
          <a:prstGeom prst="rect">
            <a:avLst/>
          </a:prstGeom>
          <a:ln w="12700">
            <a:miter lim="400000"/>
          </a:ln>
        </p:spPr>
        <p:txBody>
          <a:bodyPr lIns="50800" tIns="50800" rIns="50800" bIns="50800" anchor="ctr">
            <a:spAutoFit/>
          </a:bodyPr>
          <a:lstStyle/>
          <a:p>
            <a:pPr lvl="0">
              <a:defRPr sz="1800">
                <a:solidFill>
                  <a:srgbClr val="000000"/>
                </a:solidFill>
              </a:defRPr>
            </a:pPr>
            <a:r>
              <a:rPr lang="zh-CN" altLang="en-US" sz="4000" dirty="0">
                <a:solidFill>
                  <a:schemeClr val="bg1">
                    <a:lumMod val="65000"/>
                    <a:lumOff val="35000"/>
                  </a:schemeClr>
                </a:solidFill>
                <a:cs typeface="+mn-ea"/>
                <a:sym typeface="+mn-lt"/>
              </a:rPr>
              <a:t>第二章 算法介绍</a:t>
            </a:r>
            <a:endParaRPr lang="zh-CN" altLang="en-US" sz="4000" dirty="0">
              <a:solidFill>
                <a:schemeClr val="bg1">
                  <a:lumMod val="65000"/>
                  <a:lumOff val="35000"/>
                </a:schemeClr>
              </a:solidFill>
              <a:cs typeface="+mn-ea"/>
              <a:sym typeface="+mn-lt"/>
            </a:endParaRPr>
          </a:p>
        </p:txBody>
      </p:sp>
      <p:sp>
        <p:nvSpPr>
          <p:cNvPr id="125" name="Shape 125"/>
          <p:cNvSpPr/>
          <p:nvPr/>
        </p:nvSpPr>
        <p:spPr>
          <a:xfrm>
            <a:off x="5081566" y="9641582"/>
            <a:ext cx="14220868" cy="470535"/>
          </a:xfrm>
          <a:prstGeom prst="rect">
            <a:avLst/>
          </a:prstGeom>
          <a:ln w="12700">
            <a:miter lim="400000"/>
          </a:ln>
        </p:spPr>
        <p:txBody>
          <a:bodyPr lIns="50800" tIns="50800" rIns="50800" bIns="50800" anchor="ctr">
            <a:spAutoFit/>
          </a:bodyPr>
          <a:lstStyle/>
          <a:p>
            <a:pPr lvl="0">
              <a:defRPr sz="1800">
                <a:solidFill>
                  <a:srgbClr val="000000"/>
                </a:solidFill>
              </a:defRPr>
            </a:pPr>
            <a:r>
              <a:rPr sz="2400">
                <a:solidFill>
                  <a:srgbClr val="6F1F35"/>
                </a:solidFill>
                <a:cs typeface="+mn-ea"/>
                <a:sym typeface="+mn-lt"/>
              </a:rPr>
              <a:t># </a:t>
            </a:r>
            <a:r>
              <a:rPr lang="en-US" sz="2400">
                <a:solidFill>
                  <a:srgbClr val="6F1F35"/>
                </a:solidFill>
                <a:cs typeface="+mn-ea"/>
                <a:sym typeface="+mn-lt"/>
              </a:rPr>
              <a:t>Collaborative Linear Manifold Learning</a:t>
            </a:r>
            <a:endParaRPr lang="en-US" sz="2400">
              <a:solidFill>
                <a:srgbClr val="6F1F35"/>
              </a:solidFill>
              <a:cs typeface="+mn-ea"/>
              <a:sym typeface="+mn-lt"/>
            </a:endParaRPr>
          </a:p>
        </p:txBody>
      </p:sp>
      <p:sp>
        <p:nvSpPr>
          <p:cNvPr id="126" name="Shape 126"/>
          <p:cNvSpPr/>
          <p:nvPr/>
        </p:nvSpPr>
        <p:spPr>
          <a:xfrm>
            <a:off x="11858575" y="5011544"/>
            <a:ext cx="666849" cy="800219"/>
          </a:xfrm>
          <a:prstGeom prst="rect">
            <a:avLst/>
          </a:prstGeom>
          <a:ln w="12700">
            <a:miter lim="400000"/>
          </a:ln>
        </p:spPr>
        <p:txBody>
          <a:bodyPr wrap="none" lIns="0" tIns="0" rIns="0" bIns="0" anchor="ctr">
            <a:spAutoFit/>
          </a:bodyPr>
          <a:lstStyle>
            <a:lvl1pPr>
              <a:defRPr sz="5200">
                <a:solidFill>
                  <a:srgbClr val="4F5761"/>
                </a:solidFill>
                <a:latin typeface="FontAwesome"/>
                <a:ea typeface="FontAwesome"/>
                <a:cs typeface="FontAwesome"/>
                <a:sym typeface="FontAwesome"/>
              </a:defRPr>
            </a:lvl1pPr>
          </a:lstStyle>
          <a:p>
            <a:pPr lvl="0">
              <a:defRPr sz="1800">
                <a:solidFill>
                  <a:srgbClr val="000000"/>
                </a:solidFill>
              </a:defRPr>
            </a:pPr>
            <a:r>
              <a:rPr sz="5200">
                <a:solidFill>
                  <a:srgbClr val="4F5761"/>
                </a:solidFill>
                <a:latin typeface="+mn-lt"/>
                <a:ea typeface="+mn-ea"/>
                <a:cs typeface="+mn-ea"/>
                <a:sym typeface="+mn-lt"/>
              </a:rPr>
              <a:t></a:t>
            </a:r>
            <a:endParaRPr sz="5200">
              <a:solidFill>
                <a:srgbClr val="4F5761"/>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5190490" y="3294380"/>
            <a:ext cx="14003655" cy="7632700"/>
          </a:xfrm>
          <a:prstGeom prst="rect">
            <a:avLst/>
          </a:prstGeom>
        </p:spPr>
      </p:pic>
      <p:sp>
        <p:nvSpPr>
          <p:cNvPr id="466" name="Shape 466"/>
          <p:cNvSpPr/>
          <p:nvPr/>
        </p:nvSpPr>
        <p:spPr>
          <a:xfrm rot="300000">
            <a:off x="8078448" y="1737133"/>
            <a:ext cx="1650903" cy="1613272"/>
          </a:xfrm>
          <a:prstGeom prst="wedgeEllipseCallout">
            <a:avLst>
              <a:gd name="adj1" fmla="val -3433"/>
              <a:gd name="adj2" fmla="val 63513"/>
            </a:avLst>
          </a:prstGeom>
          <a:ln w="177800">
            <a:solidFill>
              <a:srgbClr val="374C80"/>
            </a:solidFill>
            <a:miter lim="400000"/>
          </a:ln>
        </p:spPr>
        <p:txBody>
          <a:bodyPr lIns="0" tIns="0" rIns="0" bIns="0" anchor="ctr"/>
          <a:p>
            <a:pPr lvl="0">
              <a:defRPr sz="3600"/>
            </a:pPr>
            <a:endParaRPr>
              <a:cs typeface="+mn-ea"/>
              <a:sym typeface="+mn-lt"/>
            </a:endParaRPr>
          </a:p>
        </p:txBody>
      </p:sp>
      <p:sp>
        <p:nvSpPr>
          <p:cNvPr id="465" name="Shape 465"/>
          <p:cNvSpPr/>
          <p:nvPr/>
        </p:nvSpPr>
        <p:spPr>
          <a:xfrm flipH="1">
            <a:off x="5499735" y="2527935"/>
            <a:ext cx="2344420" cy="33020"/>
          </a:xfrm>
          <a:prstGeom prst="line">
            <a:avLst/>
          </a:prstGeom>
          <a:ln w="25400">
            <a:solidFill>
              <a:srgbClr val="4F5761"/>
            </a:solidFill>
            <a:prstDash val="sysDot"/>
            <a:miter lim="400000"/>
          </a:ln>
        </p:spPr>
        <p:txBody>
          <a:bodyPr lIns="0" tIns="0" rIns="0" bIns="0" anchor="ctr"/>
          <a:p>
            <a:pPr lvl="0">
              <a:defRPr sz="3600"/>
            </a:pPr>
            <a:endParaRPr>
              <a:cs typeface="+mn-ea"/>
              <a:sym typeface="+mn-lt"/>
            </a:endParaRPr>
          </a:p>
        </p:txBody>
      </p:sp>
      <p:sp>
        <p:nvSpPr>
          <p:cNvPr id="11" name="Shape 458"/>
          <p:cNvSpPr/>
          <p:nvPr/>
        </p:nvSpPr>
        <p:spPr>
          <a:xfrm>
            <a:off x="281937" y="1032889"/>
            <a:ext cx="4730010" cy="3098126"/>
          </a:xfrm>
          <a:prstGeom prst="rect">
            <a:avLst/>
          </a:prstGeom>
          <a:solidFill>
            <a:srgbClr val="E6E4E8"/>
          </a:solidFill>
          <a:ln w="228600">
            <a:solidFill>
              <a:srgbClr val="374C80"/>
            </a:solidFill>
            <a:miter lim="400000"/>
          </a:ln>
        </p:spPr>
        <p:txBody>
          <a:bodyPr lIns="0" tIns="0" rIns="0" bIns="0" anchor="ctr"/>
          <a:lstStyle/>
          <a:p>
            <a:pPr lvl="0">
              <a:defRPr sz="3600"/>
            </a:pPr>
            <a:endParaRPr>
              <a:cs typeface="+mn-ea"/>
              <a:sym typeface="+mn-lt"/>
            </a:endParaRPr>
          </a:p>
        </p:txBody>
      </p:sp>
      <p:sp>
        <p:nvSpPr>
          <p:cNvPr id="469" name="Shape 469"/>
          <p:cNvSpPr/>
          <p:nvPr/>
        </p:nvSpPr>
        <p:spPr>
          <a:xfrm>
            <a:off x="925801" y="2371089"/>
            <a:ext cx="3442282" cy="923290"/>
          </a:xfrm>
          <a:prstGeom prst="rect">
            <a:avLst/>
          </a:prstGeom>
          <a:ln w="12700">
            <a:miter lim="400000"/>
          </a:ln>
        </p:spPr>
        <p:txBody>
          <a:bodyPr lIns="0" tIns="0" rIns="0" bIns="0">
            <a:spAutoFit/>
          </a:bodyPr>
          <a:lstStyle>
            <a:lvl1pPr>
              <a:defRPr sz="2000">
                <a:solidFill>
                  <a:srgbClr val="4F5761"/>
                </a:solidFill>
                <a:latin typeface="Lato"/>
                <a:ea typeface="Lato"/>
                <a:cs typeface="Lato"/>
                <a:sym typeface="Lato"/>
              </a:defRPr>
            </a:lvl1pPr>
          </a:lstStyle>
          <a:p>
            <a:pPr lvl="0">
              <a:defRPr sz="1800">
                <a:solidFill>
                  <a:srgbClr val="000000"/>
                </a:solidFill>
              </a:defRPr>
            </a:pPr>
            <a:r>
              <a:rPr sz="2000">
                <a:solidFill>
                  <a:srgbClr val="4F5761"/>
                </a:solidFill>
                <a:latin typeface="+mn-lt"/>
                <a:ea typeface="+mn-ea"/>
                <a:cs typeface="+mn-ea"/>
                <a:sym typeface="+mn-lt"/>
              </a:rPr>
              <a:t>令先验数据自表达，使学习后的矩阵在满足一致性约束的同时又能挖掘出新的关联。</a:t>
            </a:r>
            <a:endParaRPr sz="2000">
              <a:solidFill>
                <a:srgbClr val="4F5761"/>
              </a:solidFill>
              <a:latin typeface="+mn-lt"/>
              <a:ea typeface="+mn-ea"/>
              <a:cs typeface="+mn-ea"/>
              <a:sym typeface="+mn-lt"/>
            </a:endParaRPr>
          </a:p>
        </p:txBody>
      </p:sp>
      <p:sp>
        <p:nvSpPr>
          <p:cNvPr id="470" name="Shape 470"/>
          <p:cNvSpPr/>
          <p:nvPr/>
        </p:nvSpPr>
        <p:spPr>
          <a:xfrm>
            <a:off x="1679837" y="1800463"/>
            <a:ext cx="1934210" cy="470535"/>
          </a:xfrm>
          <a:prstGeom prst="rect">
            <a:avLst/>
          </a:prstGeom>
          <a:ln w="12700">
            <a:miter lim="400000"/>
          </a:ln>
        </p:spPr>
        <p:txBody>
          <a:bodyPr wrap="none" lIns="50800" tIns="50800" rIns="50800" bIns="50800" anchor="ctr">
            <a:spAutoFit/>
          </a:bodyPr>
          <a:lstStyle/>
          <a:p>
            <a:pPr lvl="0">
              <a:defRPr sz="1800">
                <a:solidFill>
                  <a:srgbClr val="000000"/>
                </a:solidFill>
              </a:defRPr>
            </a:pPr>
            <a:r>
              <a:rPr lang="zh-CN" sz="2400" b="1">
                <a:solidFill>
                  <a:srgbClr val="4F5761"/>
                </a:solidFill>
                <a:cs typeface="+mn-ea"/>
                <a:sym typeface="+mn-lt"/>
              </a:rPr>
              <a:t>先验数据约束</a:t>
            </a:r>
            <a:endParaRPr lang="zh-CN" sz="2400" b="1">
              <a:solidFill>
                <a:srgbClr val="4F5761"/>
              </a:solidFill>
              <a:cs typeface="+mn-ea"/>
              <a:sym typeface="+mn-lt"/>
            </a:endParaRPr>
          </a:p>
        </p:txBody>
      </p:sp>
      <p:sp>
        <p:nvSpPr>
          <p:cNvPr id="460" name="Shape 460"/>
          <p:cNvSpPr/>
          <p:nvPr/>
        </p:nvSpPr>
        <p:spPr>
          <a:xfrm>
            <a:off x="8692811" y="2115632"/>
            <a:ext cx="423545" cy="932180"/>
          </a:xfrm>
          <a:prstGeom prst="rect">
            <a:avLst/>
          </a:prstGeom>
          <a:ln w="12700">
            <a:miter lim="400000"/>
          </a:ln>
        </p:spPr>
        <p:txBody>
          <a:bodyPr wrap="none" lIns="50800" tIns="50800" rIns="50800" bIns="50800" anchor="ctr">
            <a:spAutoFit/>
          </a:bodyPr>
          <a:lstStyle>
            <a:lvl1pPr>
              <a:defRPr sz="3300">
                <a:solidFill>
                  <a:srgbClr val="374C80"/>
                </a:solidFill>
                <a:latin typeface="Helvetica"/>
                <a:ea typeface="Helvetica"/>
                <a:cs typeface="Helvetica"/>
                <a:sym typeface="Helvetica"/>
              </a:defRPr>
            </a:lvl1pPr>
          </a:lstStyle>
          <a:p>
            <a:pPr lvl="0">
              <a:defRPr sz="1800">
                <a:solidFill>
                  <a:srgbClr val="000000"/>
                </a:solidFill>
              </a:defRPr>
            </a:pPr>
            <a:r>
              <a:rPr lang="en-US" sz="5400">
                <a:solidFill>
                  <a:srgbClr val="374C80"/>
                </a:solidFill>
                <a:latin typeface="宋体-简" panose="02010800040101010101" charset="-122"/>
                <a:ea typeface="宋体-简" panose="02010800040101010101" charset="-122"/>
                <a:cs typeface="+mn-ea"/>
                <a:sym typeface="+mn-lt"/>
              </a:rPr>
              <a:t>1</a:t>
            </a:r>
            <a:endParaRPr lang="en-US" sz="5400">
              <a:solidFill>
                <a:srgbClr val="374C80"/>
              </a:solidFill>
              <a:latin typeface="宋体-简" panose="02010800040101010101" charset="-122"/>
              <a:ea typeface="宋体-简" panose="02010800040101010101" charset="-122"/>
              <a:cs typeface="+mn-ea"/>
              <a:sym typeface="+mn-lt"/>
            </a:endParaRPr>
          </a:p>
        </p:txBody>
      </p:sp>
      <p:sp>
        <p:nvSpPr>
          <p:cNvPr id="12" name="Shape 462"/>
          <p:cNvSpPr/>
          <p:nvPr/>
        </p:nvSpPr>
        <p:spPr>
          <a:xfrm rot="3300000">
            <a:off x="11366230" y="9795421"/>
            <a:ext cx="1650904" cy="1614250"/>
          </a:xfrm>
          <a:prstGeom prst="wedgeEllipseCallout">
            <a:avLst>
              <a:gd name="adj1" fmla="val -75812"/>
              <a:gd name="adj2" fmla="val -15865"/>
            </a:avLst>
          </a:prstGeom>
          <a:ln w="177800">
            <a:solidFill>
              <a:srgbClr val="6F1F35"/>
            </a:solidFill>
            <a:miter lim="400000"/>
          </a:ln>
        </p:spPr>
        <p:txBody>
          <a:bodyPr lIns="0" tIns="0" rIns="0" bIns="0" anchor="ctr"/>
          <a:p>
            <a:pPr lvl="0">
              <a:defRPr sz="3600"/>
            </a:pPr>
            <a:endParaRPr>
              <a:cs typeface="+mn-ea"/>
              <a:sym typeface="+mn-lt"/>
            </a:endParaRPr>
          </a:p>
        </p:txBody>
      </p:sp>
      <p:sp>
        <p:nvSpPr>
          <p:cNvPr id="13" name="Shape 461"/>
          <p:cNvSpPr/>
          <p:nvPr/>
        </p:nvSpPr>
        <p:spPr>
          <a:xfrm>
            <a:off x="11926936" y="10137013"/>
            <a:ext cx="529590" cy="932180"/>
          </a:xfrm>
          <a:prstGeom prst="rect">
            <a:avLst/>
          </a:prstGeom>
          <a:ln w="12700">
            <a:miter lim="400000"/>
          </a:ln>
        </p:spPr>
        <p:txBody>
          <a:bodyPr wrap="none" lIns="50800" tIns="50800" rIns="50800" bIns="50800" anchor="ctr">
            <a:spAutoFit/>
          </a:bodyPr>
          <a:lstStyle>
            <a:lvl1pPr>
              <a:defRPr sz="3300">
                <a:solidFill>
                  <a:srgbClr val="6F1F35"/>
                </a:solidFill>
                <a:latin typeface="Helvetica"/>
                <a:ea typeface="Helvetica"/>
                <a:cs typeface="Helvetica"/>
                <a:sym typeface="Helvetica"/>
              </a:defRPr>
            </a:lvl1pPr>
          </a:lstStyle>
          <a:p>
            <a:pPr lvl="0">
              <a:defRPr sz="1800">
                <a:solidFill>
                  <a:srgbClr val="000000"/>
                </a:solidFill>
              </a:defRPr>
            </a:pPr>
            <a:r>
              <a:rPr lang="en-US" sz="5400">
                <a:solidFill>
                  <a:srgbClr val="6F1F35"/>
                </a:solidFill>
                <a:latin typeface="+mn-lt"/>
                <a:ea typeface="+mn-ea"/>
                <a:cs typeface="+mn-ea"/>
                <a:sym typeface="+mn-lt"/>
              </a:rPr>
              <a:t>2</a:t>
            </a:r>
            <a:endParaRPr lang="en-US" sz="5400">
              <a:solidFill>
                <a:srgbClr val="6F1F35"/>
              </a:solidFill>
              <a:latin typeface="+mn-lt"/>
              <a:ea typeface="+mn-ea"/>
              <a:cs typeface="+mn-ea"/>
              <a:sym typeface="+mn-lt"/>
            </a:endParaRPr>
          </a:p>
        </p:txBody>
      </p:sp>
      <p:sp>
        <p:nvSpPr>
          <p:cNvPr id="14" name="Shape 465"/>
          <p:cNvSpPr/>
          <p:nvPr/>
        </p:nvSpPr>
        <p:spPr>
          <a:xfrm flipH="1">
            <a:off x="5756910" y="11243310"/>
            <a:ext cx="5300345" cy="33020"/>
          </a:xfrm>
          <a:prstGeom prst="line">
            <a:avLst/>
          </a:prstGeom>
          <a:ln w="25400">
            <a:solidFill>
              <a:srgbClr val="4F5761"/>
            </a:solidFill>
            <a:prstDash val="sysDot"/>
            <a:miter lim="400000"/>
          </a:ln>
        </p:spPr>
        <p:txBody>
          <a:bodyPr lIns="0" tIns="0" rIns="0" bIns="0" anchor="ctr"/>
          <a:p>
            <a:pPr lvl="0">
              <a:defRPr sz="3600"/>
            </a:pPr>
            <a:endParaRPr>
              <a:cs typeface="+mn-ea"/>
              <a:sym typeface="+mn-lt"/>
            </a:endParaRPr>
          </a:p>
        </p:txBody>
      </p:sp>
      <p:sp>
        <p:nvSpPr>
          <p:cNvPr id="15" name="Shape 464"/>
          <p:cNvSpPr/>
          <p:nvPr/>
        </p:nvSpPr>
        <p:spPr>
          <a:xfrm>
            <a:off x="282048" y="9053747"/>
            <a:ext cx="4730010" cy="3098126"/>
          </a:xfrm>
          <a:prstGeom prst="rect">
            <a:avLst/>
          </a:prstGeom>
          <a:solidFill>
            <a:srgbClr val="E6E4E8"/>
          </a:solidFill>
          <a:ln w="228600">
            <a:solidFill>
              <a:srgbClr val="6F1F35"/>
            </a:solidFill>
            <a:miter lim="400000"/>
          </a:ln>
        </p:spPr>
        <p:txBody>
          <a:bodyPr lIns="0" tIns="0" rIns="0" bIns="0" anchor="ctr"/>
          <a:lstStyle/>
          <a:p>
            <a:pPr lvl="0">
              <a:defRPr sz="3600"/>
            </a:pPr>
            <a:endParaRPr>
              <a:cs typeface="+mn-ea"/>
              <a:sym typeface="+mn-lt"/>
            </a:endParaRPr>
          </a:p>
        </p:txBody>
      </p:sp>
      <p:sp>
        <p:nvSpPr>
          <p:cNvPr id="16" name="Shape 471"/>
          <p:cNvSpPr/>
          <p:nvPr/>
        </p:nvSpPr>
        <p:spPr>
          <a:xfrm>
            <a:off x="925912" y="10368217"/>
            <a:ext cx="3442282" cy="615315"/>
          </a:xfrm>
          <a:prstGeom prst="rect">
            <a:avLst/>
          </a:prstGeom>
          <a:ln w="12700">
            <a:miter lim="400000"/>
          </a:ln>
        </p:spPr>
        <p:txBody>
          <a:bodyPr lIns="0" tIns="0" rIns="0" bIns="0">
            <a:spAutoFit/>
          </a:bodyPr>
          <a:lstStyle>
            <a:lvl1pPr>
              <a:defRPr sz="2000">
                <a:solidFill>
                  <a:srgbClr val="4F5761"/>
                </a:solidFill>
                <a:latin typeface="Lato"/>
                <a:ea typeface="Lato"/>
                <a:cs typeface="Lato"/>
                <a:sym typeface="Lato"/>
              </a:defRPr>
            </a:lvl1pPr>
          </a:lstStyle>
          <a:p>
            <a:pPr lvl="0">
              <a:defRPr sz="1800">
                <a:solidFill>
                  <a:srgbClr val="000000"/>
                </a:solidFill>
              </a:defRPr>
            </a:pPr>
            <a:r>
              <a:rPr lang="zh-CN" sz="2000">
                <a:solidFill>
                  <a:srgbClr val="4F5761"/>
                </a:solidFill>
                <a:latin typeface="+mn-lt"/>
                <a:ea typeface="+mn-ea"/>
                <a:cs typeface="+mn-ea"/>
                <a:sym typeface="+mn-lt"/>
              </a:rPr>
              <a:t>利用重构后的矩阵与原矩阵结构的一致性来构造损失函数。</a:t>
            </a:r>
            <a:endParaRPr sz="2000">
              <a:solidFill>
                <a:srgbClr val="4F5761"/>
              </a:solidFill>
              <a:latin typeface="+mn-lt"/>
              <a:ea typeface="+mn-ea"/>
              <a:cs typeface="+mn-ea"/>
              <a:sym typeface="+mn-lt"/>
            </a:endParaRPr>
          </a:p>
        </p:txBody>
      </p:sp>
      <p:sp>
        <p:nvSpPr>
          <p:cNvPr id="17" name="Shape 472"/>
          <p:cNvSpPr/>
          <p:nvPr/>
        </p:nvSpPr>
        <p:spPr>
          <a:xfrm>
            <a:off x="1679948" y="9727106"/>
            <a:ext cx="1934210" cy="470535"/>
          </a:xfrm>
          <a:prstGeom prst="rect">
            <a:avLst/>
          </a:prstGeom>
          <a:ln w="12700">
            <a:miter lim="400000"/>
          </a:ln>
        </p:spPr>
        <p:txBody>
          <a:bodyPr wrap="none" lIns="50800" tIns="50800" rIns="50800" bIns="50800" anchor="ctr">
            <a:spAutoFit/>
          </a:bodyPr>
          <a:lstStyle/>
          <a:p>
            <a:pPr lvl="0">
              <a:defRPr sz="1800">
                <a:solidFill>
                  <a:srgbClr val="000000"/>
                </a:solidFill>
              </a:defRPr>
            </a:pPr>
            <a:r>
              <a:rPr lang="zh-CN" sz="2400" b="1">
                <a:solidFill>
                  <a:srgbClr val="4F5761"/>
                </a:solidFill>
                <a:cs typeface="+mn-ea"/>
                <a:sym typeface="+mn-lt"/>
              </a:rPr>
              <a:t>重构线性流形</a:t>
            </a:r>
            <a:endParaRPr sz="2400" b="1">
              <a:solidFill>
                <a:srgbClr val="6F1F35"/>
              </a:solidFill>
              <a:cs typeface="+mn-ea"/>
              <a:sym typeface="+mn-lt"/>
            </a:endParaRPr>
          </a:p>
        </p:txBody>
      </p:sp>
      <p:sp>
        <p:nvSpPr>
          <p:cNvPr id="18" name="Shape 466"/>
          <p:cNvSpPr/>
          <p:nvPr/>
        </p:nvSpPr>
        <p:spPr>
          <a:xfrm rot="21060000">
            <a:off x="13327358" y="2115593"/>
            <a:ext cx="1650903" cy="1613272"/>
          </a:xfrm>
          <a:prstGeom prst="wedgeEllipseCallout">
            <a:avLst>
              <a:gd name="adj1" fmla="val -3433"/>
              <a:gd name="adj2" fmla="val 63513"/>
            </a:avLst>
          </a:prstGeom>
          <a:ln w="177800">
            <a:solidFill>
              <a:srgbClr val="374C80"/>
            </a:solidFill>
            <a:miter lim="400000"/>
          </a:ln>
        </p:spPr>
        <p:txBody>
          <a:bodyPr lIns="0" tIns="0" rIns="0" bIns="0" anchor="ctr"/>
          <a:p>
            <a:pPr lvl="0">
              <a:defRPr sz="3600"/>
            </a:pPr>
            <a:endParaRPr>
              <a:cs typeface="+mn-ea"/>
              <a:sym typeface="+mn-lt"/>
            </a:endParaRPr>
          </a:p>
        </p:txBody>
      </p:sp>
      <p:sp>
        <p:nvSpPr>
          <p:cNvPr id="19" name="Shape 460"/>
          <p:cNvSpPr/>
          <p:nvPr/>
        </p:nvSpPr>
        <p:spPr>
          <a:xfrm>
            <a:off x="13941086" y="2527747"/>
            <a:ext cx="423545" cy="932180"/>
          </a:xfrm>
          <a:prstGeom prst="rect">
            <a:avLst/>
          </a:prstGeom>
          <a:ln w="12700">
            <a:miter lim="400000"/>
          </a:ln>
        </p:spPr>
        <p:txBody>
          <a:bodyPr wrap="none" lIns="50800" tIns="50800" rIns="50800" bIns="50800" anchor="ctr">
            <a:spAutoFit/>
          </a:bodyPr>
          <a:lstStyle>
            <a:lvl1pPr>
              <a:defRPr sz="3300">
                <a:solidFill>
                  <a:srgbClr val="374C80"/>
                </a:solidFill>
                <a:latin typeface="Helvetica"/>
                <a:ea typeface="Helvetica"/>
                <a:cs typeface="Helvetica"/>
                <a:sym typeface="Helvetica"/>
              </a:defRPr>
            </a:lvl1pPr>
          </a:lstStyle>
          <a:p>
            <a:pPr lvl="0">
              <a:defRPr sz="1800">
                <a:solidFill>
                  <a:srgbClr val="000000"/>
                </a:solidFill>
              </a:defRPr>
            </a:pPr>
            <a:r>
              <a:rPr lang="en-US" sz="5400">
                <a:solidFill>
                  <a:srgbClr val="374C80"/>
                </a:solidFill>
                <a:latin typeface="宋体-简" panose="02010800040101010101" charset="-122"/>
                <a:ea typeface="宋体-简" panose="02010800040101010101" charset="-122"/>
                <a:cs typeface="+mn-ea"/>
                <a:sym typeface="+mn-lt"/>
              </a:rPr>
              <a:t>3</a:t>
            </a:r>
            <a:endParaRPr lang="en-US" sz="5400">
              <a:solidFill>
                <a:srgbClr val="374C80"/>
              </a:solidFill>
              <a:latin typeface="宋体-简" panose="02010800040101010101" charset="-122"/>
              <a:ea typeface="宋体-简" panose="02010800040101010101" charset="-122"/>
              <a:cs typeface="+mn-ea"/>
              <a:sym typeface="+mn-lt"/>
            </a:endParaRPr>
          </a:p>
        </p:txBody>
      </p:sp>
      <p:sp>
        <p:nvSpPr>
          <p:cNvPr id="20" name="Shape 465"/>
          <p:cNvSpPr/>
          <p:nvPr/>
        </p:nvSpPr>
        <p:spPr>
          <a:xfrm flipH="1" flipV="1">
            <a:off x="15227935" y="2833370"/>
            <a:ext cx="3770630" cy="24765"/>
          </a:xfrm>
          <a:prstGeom prst="line">
            <a:avLst/>
          </a:prstGeom>
          <a:ln w="25400">
            <a:solidFill>
              <a:srgbClr val="4F5761"/>
            </a:solidFill>
            <a:prstDash val="sysDot"/>
            <a:miter lim="400000"/>
          </a:ln>
        </p:spPr>
        <p:txBody>
          <a:bodyPr lIns="0" tIns="0" rIns="0" bIns="0" anchor="ctr"/>
          <a:p>
            <a:pPr lvl="0">
              <a:defRPr sz="3600"/>
            </a:pPr>
            <a:endParaRPr>
              <a:cs typeface="+mn-ea"/>
              <a:sym typeface="+mn-lt"/>
            </a:endParaRPr>
          </a:p>
        </p:txBody>
      </p:sp>
      <p:sp>
        <p:nvSpPr>
          <p:cNvPr id="21" name="Shape 458"/>
          <p:cNvSpPr/>
          <p:nvPr/>
        </p:nvSpPr>
        <p:spPr>
          <a:xfrm>
            <a:off x="19408140" y="1057910"/>
            <a:ext cx="4349115" cy="3073400"/>
          </a:xfrm>
          <a:prstGeom prst="rect">
            <a:avLst/>
          </a:prstGeom>
          <a:solidFill>
            <a:srgbClr val="E6E4E8"/>
          </a:solidFill>
          <a:ln w="228600">
            <a:solidFill>
              <a:srgbClr val="374C80"/>
            </a:solidFill>
            <a:miter lim="400000"/>
          </a:ln>
        </p:spPr>
        <p:txBody>
          <a:bodyPr lIns="0" tIns="0" rIns="0" bIns="0" anchor="ctr"/>
          <a:lstStyle/>
          <a:p>
            <a:pPr lvl="0">
              <a:defRPr sz="3600"/>
            </a:pPr>
            <a:endParaRPr>
              <a:cs typeface="+mn-ea"/>
              <a:sym typeface="+mn-lt"/>
            </a:endParaRPr>
          </a:p>
        </p:txBody>
      </p:sp>
      <p:sp>
        <p:nvSpPr>
          <p:cNvPr id="22" name="Shape 469"/>
          <p:cNvSpPr/>
          <p:nvPr/>
        </p:nvSpPr>
        <p:spPr>
          <a:xfrm>
            <a:off x="19861501" y="2371089"/>
            <a:ext cx="3442282" cy="923290"/>
          </a:xfrm>
          <a:prstGeom prst="rect">
            <a:avLst/>
          </a:prstGeom>
          <a:ln w="12700">
            <a:miter lim="400000"/>
          </a:ln>
        </p:spPr>
        <p:txBody>
          <a:bodyPr lIns="0" tIns="0" rIns="0" bIns="0">
            <a:spAutoFit/>
          </a:bodyPr>
          <a:lstStyle>
            <a:lvl1pPr>
              <a:defRPr sz="2000">
                <a:solidFill>
                  <a:srgbClr val="4F5761"/>
                </a:solidFill>
                <a:latin typeface="Lato"/>
                <a:ea typeface="Lato"/>
                <a:cs typeface="Lato"/>
                <a:sym typeface="Lato"/>
              </a:defRPr>
            </a:lvl1pPr>
          </a:lstStyle>
          <a:p>
            <a:pPr lvl="0">
              <a:defRPr sz="1800">
                <a:solidFill>
                  <a:srgbClr val="000000"/>
                </a:solidFill>
              </a:defRPr>
            </a:pPr>
            <a:r>
              <a:rPr lang="zh-CN" sz="2000">
                <a:solidFill>
                  <a:srgbClr val="4F5761"/>
                </a:solidFill>
                <a:latin typeface="+mn-lt"/>
                <a:ea typeface="+mn-ea"/>
                <a:cs typeface="+mn-ea"/>
                <a:sym typeface="+mn-lt"/>
              </a:rPr>
              <a:t>引入辅助信息构造双流形结构，利用两个流形结构的一致性构造双边协同学习模型。</a:t>
            </a:r>
            <a:endParaRPr sz="2000">
              <a:solidFill>
                <a:srgbClr val="4F5761"/>
              </a:solidFill>
              <a:latin typeface="+mn-lt"/>
              <a:ea typeface="+mn-ea"/>
              <a:cs typeface="+mn-ea"/>
              <a:sym typeface="+mn-lt"/>
            </a:endParaRPr>
          </a:p>
        </p:txBody>
      </p:sp>
      <p:sp>
        <p:nvSpPr>
          <p:cNvPr id="23" name="Shape 470"/>
          <p:cNvSpPr/>
          <p:nvPr/>
        </p:nvSpPr>
        <p:spPr>
          <a:xfrm>
            <a:off x="20920972" y="1800463"/>
            <a:ext cx="1323340" cy="470535"/>
          </a:xfrm>
          <a:prstGeom prst="rect">
            <a:avLst/>
          </a:prstGeom>
          <a:ln w="12700">
            <a:miter lim="400000"/>
          </a:ln>
        </p:spPr>
        <p:txBody>
          <a:bodyPr wrap="none" lIns="50800" tIns="50800" rIns="50800" bIns="50800" anchor="ctr">
            <a:spAutoFit/>
          </a:bodyPr>
          <a:lstStyle/>
          <a:p>
            <a:pPr lvl="0">
              <a:defRPr sz="1800">
                <a:solidFill>
                  <a:srgbClr val="000000"/>
                </a:solidFill>
              </a:defRPr>
            </a:pPr>
            <a:r>
              <a:rPr lang="zh-CN" sz="2400" b="1">
                <a:solidFill>
                  <a:srgbClr val="4F5761"/>
                </a:solidFill>
                <a:cs typeface="+mn-ea"/>
                <a:sym typeface="+mn-lt"/>
              </a:rPr>
              <a:t>协同学习</a:t>
            </a:r>
            <a:endParaRPr lang="zh-CN" sz="2400" b="1">
              <a:solidFill>
                <a:srgbClr val="4F5761"/>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nvSpPr>
        <p:spPr>
          <a:xfrm>
            <a:off x="9858375" y="3390265"/>
            <a:ext cx="4667250" cy="46970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26200">
                <a:srgbClr val="69686A"/>
              </a:gs>
              <a:gs pos="48394">
                <a:srgbClr val="6F1F35"/>
              </a:gs>
              <a:gs pos="67832">
                <a:srgbClr val="727F8D"/>
              </a:gs>
              <a:gs pos="100000">
                <a:srgbClr val="A3B5CA"/>
              </a:gs>
            </a:gsLst>
          </a:gradFill>
          <a:ln w="12700">
            <a:miter lim="400000"/>
          </a:ln>
        </p:spPr>
        <p:txBody>
          <a:bodyPr lIns="0" tIns="0" rIns="0" bIns="0" anchor="ctr"/>
          <a:lstStyle/>
          <a:p>
            <a:pPr lvl="0">
              <a:defRPr sz="3600"/>
            </a:pPr>
            <a:endParaRPr>
              <a:cs typeface="+mn-ea"/>
              <a:sym typeface="+mn-lt"/>
            </a:endParaRPr>
          </a:p>
        </p:txBody>
      </p:sp>
      <p:sp>
        <p:nvSpPr>
          <p:cNvPr id="123" name="Shape 123"/>
          <p:cNvSpPr/>
          <p:nvPr/>
        </p:nvSpPr>
        <p:spPr>
          <a:xfrm>
            <a:off x="10084969" y="3647206"/>
            <a:ext cx="4214062" cy="42140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E4E8"/>
          </a:solidFill>
          <a:ln w="12700">
            <a:miter lim="400000"/>
          </a:ln>
        </p:spPr>
        <p:txBody>
          <a:bodyPr lIns="0" tIns="0" rIns="0" bIns="0" anchor="ctr"/>
          <a:lstStyle/>
          <a:p>
            <a:pPr lvl="0">
              <a:defRPr sz="3600"/>
            </a:pPr>
            <a:endParaRPr>
              <a:cs typeface="+mn-ea"/>
              <a:sym typeface="+mn-lt"/>
            </a:endParaRPr>
          </a:p>
        </p:txBody>
      </p:sp>
      <p:sp>
        <p:nvSpPr>
          <p:cNvPr id="124" name="Shape 124"/>
          <p:cNvSpPr/>
          <p:nvPr/>
        </p:nvSpPr>
        <p:spPr>
          <a:xfrm>
            <a:off x="10233118" y="5395464"/>
            <a:ext cx="3917764" cy="716915"/>
          </a:xfrm>
          <a:prstGeom prst="rect">
            <a:avLst/>
          </a:prstGeom>
          <a:ln w="12700">
            <a:miter lim="400000"/>
          </a:ln>
        </p:spPr>
        <p:txBody>
          <a:bodyPr lIns="50800" tIns="50800" rIns="50800" bIns="50800" anchor="ctr">
            <a:spAutoFit/>
          </a:bodyPr>
          <a:lstStyle/>
          <a:p>
            <a:pPr lvl="0">
              <a:defRPr sz="1800">
                <a:solidFill>
                  <a:srgbClr val="000000"/>
                </a:solidFill>
              </a:defRPr>
            </a:pPr>
            <a:r>
              <a:rPr lang="zh-CN" altLang="en-US" sz="4000" dirty="0">
                <a:solidFill>
                  <a:schemeClr val="bg1">
                    <a:lumMod val="65000"/>
                    <a:lumOff val="35000"/>
                  </a:schemeClr>
                </a:solidFill>
                <a:cs typeface="+mn-ea"/>
                <a:sym typeface="+mn-lt"/>
              </a:rPr>
              <a:t>第三章 相关实验</a:t>
            </a:r>
            <a:endParaRPr lang="zh-CN" altLang="en-US" sz="4000" dirty="0">
              <a:solidFill>
                <a:schemeClr val="bg1">
                  <a:lumMod val="65000"/>
                  <a:lumOff val="35000"/>
                </a:schemeClr>
              </a:solidFill>
              <a:cs typeface="+mn-ea"/>
              <a:sym typeface="+mn-lt"/>
            </a:endParaRPr>
          </a:p>
        </p:txBody>
      </p:sp>
      <p:sp>
        <p:nvSpPr>
          <p:cNvPr id="125" name="Shape 125"/>
          <p:cNvSpPr/>
          <p:nvPr/>
        </p:nvSpPr>
        <p:spPr>
          <a:xfrm>
            <a:off x="5081566" y="9641582"/>
            <a:ext cx="14220868" cy="470535"/>
          </a:xfrm>
          <a:prstGeom prst="rect">
            <a:avLst/>
          </a:prstGeom>
          <a:ln w="12700">
            <a:miter lim="400000"/>
          </a:ln>
        </p:spPr>
        <p:txBody>
          <a:bodyPr lIns="50800" tIns="50800" rIns="50800" bIns="50800" anchor="ctr">
            <a:spAutoFit/>
          </a:bodyPr>
          <a:lstStyle/>
          <a:p>
            <a:pPr lvl="0">
              <a:defRPr sz="1800">
                <a:solidFill>
                  <a:srgbClr val="000000"/>
                </a:solidFill>
              </a:defRPr>
            </a:pPr>
            <a:r>
              <a:rPr sz="2400">
                <a:solidFill>
                  <a:srgbClr val="6F1F35"/>
                </a:solidFill>
                <a:cs typeface="+mn-ea"/>
                <a:sym typeface="+mn-lt"/>
              </a:rPr>
              <a:t># </a:t>
            </a:r>
            <a:r>
              <a:rPr lang="zh-CN" altLang="en-US" sz="2400">
                <a:solidFill>
                  <a:srgbClr val="4F5761"/>
                </a:solidFill>
                <a:cs typeface="+mn-ea"/>
                <a:sym typeface="+mn-lt"/>
              </a:rPr>
              <a:t>设计了一系列实验分别来检验算法性能以及分析影响性能的因素</a:t>
            </a:r>
            <a:endParaRPr lang="zh-CN" altLang="en-US" sz="2400">
              <a:solidFill>
                <a:srgbClr val="4F5761"/>
              </a:solidFill>
              <a:cs typeface="+mn-ea"/>
              <a:sym typeface="+mn-lt"/>
            </a:endParaRPr>
          </a:p>
        </p:txBody>
      </p:sp>
      <p:sp>
        <p:nvSpPr>
          <p:cNvPr id="126" name="Shape 126"/>
          <p:cNvSpPr/>
          <p:nvPr/>
        </p:nvSpPr>
        <p:spPr>
          <a:xfrm>
            <a:off x="11858575" y="5011544"/>
            <a:ext cx="666849" cy="800219"/>
          </a:xfrm>
          <a:prstGeom prst="rect">
            <a:avLst/>
          </a:prstGeom>
          <a:ln w="12700">
            <a:miter lim="400000"/>
          </a:ln>
        </p:spPr>
        <p:txBody>
          <a:bodyPr wrap="none" lIns="0" tIns="0" rIns="0" bIns="0" anchor="ctr">
            <a:spAutoFit/>
          </a:bodyPr>
          <a:lstStyle>
            <a:lvl1pPr>
              <a:defRPr sz="5200">
                <a:solidFill>
                  <a:srgbClr val="4F5761"/>
                </a:solidFill>
                <a:latin typeface="FontAwesome"/>
                <a:ea typeface="FontAwesome"/>
                <a:cs typeface="FontAwesome"/>
                <a:sym typeface="FontAwesome"/>
              </a:defRPr>
            </a:lvl1pPr>
          </a:lstStyle>
          <a:p>
            <a:pPr lvl="0">
              <a:defRPr sz="1800">
                <a:solidFill>
                  <a:srgbClr val="000000"/>
                </a:solidFill>
              </a:defRPr>
            </a:pPr>
            <a:r>
              <a:rPr sz="5200">
                <a:solidFill>
                  <a:srgbClr val="4F5761"/>
                </a:solidFill>
                <a:latin typeface="+mn-lt"/>
                <a:ea typeface="+mn-ea"/>
                <a:cs typeface="+mn-ea"/>
                <a:sym typeface="+mn-lt"/>
              </a:rPr>
              <a:t></a:t>
            </a:r>
            <a:endParaRPr sz="5200">
              <a:solidFill>
                <a:srgbClr val="4F5761"/>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sldNum" sz="quarter" idx="4294967295"/>
          </p:nvPr>
        </p:nvSpPr>
        <p:spPr>
          <a:xfrm>
            <a:off x="23939563" y="13015731"/>
            <a:ext cx="181140" cy="369332"/>
          </a:xfrm>
          <a:prstGeom prst="rect">
            <a:avLst/>
          </a:prstGeom>
        </p:spPr>
        <p:txBody>
          <a:bodyPr/>
          <a:lstStyle/>
          <a:p>
            <a:pPr lvl="0">
              <a:defRPr sz="1800">
                <a:solidFill>
                  <a:srgbClr val="000000"/>
                </a:solidFill>
              </a:defRPr>
            </a:pPr>
            <a:fld id="{86CB4B4D-7CA3-9044-876B-883B54F8677D}" type="slidenum">
              <a:rPr sz="2400">
                <a:solidFill>
                  <a:srgbClr val="E6E4E8"/>
                </a:solidFill>
                <a:latin typeface="+mn-lt"/>
                <a:ea typeface="+mn-ea"/>
                <a:cs typeface="+mn-ea"/>
                <a:sym typeface="+mn-lt"/>
              </a:rPr>
            </a:fld>
            <a:endParaRPr sz="2400">
              <a:solidFill>
                <a:srgbClr val="E6E4E8"/>
              </a:solidFill>
              <a:latin typeface="+mn-lt"/>
              <a:ea typeface="+mn-ea"/>
              <a:cs typeface="+mn-ea"/>
              <a:sym typeface="+mn-lt"/>
            </a:endParaRPr>
          </a:p>
        </p:txBody>
      </p:sp>
      <p:sp>
        <p:nvSpPr>
          <p:cNvPr id="72" name="Shape 72"/>
          <p:cNvSpPr/>
          <p:nvPr/>
        </p:nvSpPr>
        <p:spPr>
          <a:xfrm>
            <a:off x="808536" y="992883"/>
            <a:ext cx="23131144" cy="676910"/>
          </a:xfrm>
          <a:prstGeom prst="rect">
            <a:avLst/>
          </a:prstGeom>
          <a:ln w="12700">
            <a:miter lim="400000"/>
          </a:ln>
        </p:spPr>
        <p:txBody>
          <a:bodyPr lIns="0" tIns="0" rIns="0" bIns="0">
            <a:spAutoFit/>
          </a:bodyPr>
          <a:lstStyle/>
          <a:p>
            <a:pPr lvl="0" algn="l">
              <a:defRPr sz="1800">
                <a:solidFill>
                  <a:srgbClr val="000000"/>
                </a:solidFill>
              </a:defRPr>
            </a:pPr>
            <a:r>
              <a:rPr lang="zh-CN" altLang="en-US" sz="4400" dirty="0">
                <a:solidFill>
                  <a:srgbClr val="6F1F35"/>
                </a:solidFill>
                <a:cs typeface="+mn-ea"/>
                <a:sym typeface="+mn-lt"/>
              </a:rPr>
              <a:t>实验一：弗里德曼检验</a:t>
            </a:r>
            <a:endParaRPr lang="zh-CN" altLang="en-US" sz="4400" dirty="0">
              <a:solidFill>
                <a:srgbClr val="6F1F35"/>
              </a:solidFill>
              <a:cs typeface="+mn-ea"/>
              <a:sym typeface="+mn-lt"/>
            </a:endParaRPr>
          </a:p>
        </p:txBody>
      </p:sp>
      <p:sp>
        <p:nvSpPr>
          <p:cNvPr id="74" name="Shape 74"/>
          <p:cNvSpPr/>
          <p:nvPr/>
        </p:nvSpPr>
        <p:spPr>
          <a:xfrm>
            <a:off x="4078605" y="9367520"/>
            <a:ext cx="16981805" cy="3331210"/>
          </a:xfrm>
          <a:prstGeom prst="rect">
            <a:avLst/>
          </a:prstGeom>
          <a:ln w="12700">
            <a:miter lim="400000"/>
          </a:ln>
        </p:spPr>
        <p:txBody>
          <a:bodyPr lIns="50800" tIns="50800" rIns="50800" bIns="50800" anchor="ctr"/>
          <a:lstStyle>
            <a:lvl1pPr algn="l">
              <a:defRPr sz="2200">
                <a:solidFill>
                  <a:srgbClr val="4F5761"/>
                </a:solidFill>
                <a:latin typeface="Lato"/>
                <a:ea typeface="Lato"/>
                <a:cs typeface="Lato"/>
                <a:sym typeface="Lato"/>
              </a:defRPr>
            </a:lvl1pPr>
          </a:lstStyle>
          <a:p>
            <a:pPr lvl="0">
              <a:defRPr sz="1800">
                <a:solidFill>
                  <a:srgbClr val="000000"/>
                </a:solidFill>
              </a:defRPr>
            </a:pPr>
            <a:r>
              <a:rPr lang="en-US" altLang="zh-CN" sz="3200" dirty="0" err="1">
                <a:solidFill>
                  <a:srgbClr val="4F5761"/>
                </a:solidFill>
                <a:latin typeface="+mn-lt"/>
                <a:ea typeface="+mn-ea"/>
                <a:cs typeface="+mn-ea"/>
                <a:sym typeface="+mn-lt"/>
              </a:rPr>
              <a:t>	</a:t>
            </a:r>
            <a:endParaRPr lang="zh-CN" sz="3200" dirty="0" err="1">
              <a:solidFill>
                <a:srgbClr val="4F5761"/>
              </a:solidFill>
              <a:latin typeface="+mn-lt"/>
              <a:ea typeface="+mn-ea"/>
              <a:cs typeface="+mn-ea"/>
              <a:sym typeface="+mn-lt"/>
            </a:endParaRPr>
          </a:p>
          <a:p>
            <a:pPr lvl="0">
              <a:defRPr sz="1800">
                <a:solidFill>
                  <a:srgbClr val="000000"/>
                </a:solidFill>
              </a:defRPr>
            </a:pPr>
            <a:r>
              <a:rPr lang="en-US" altLang="zh-CN" sz="3200" dirty="0" err="1">
                <a:solidFill>
                  <a:srgbClr val="4F5761"/>
                </a:solidFill>
                <a:latin typeface="+mn-lt"/>
                <a:ea typeface="+mn-ea"/>
                <a:cs typeface="+mn-ea"/>
                <a:sym typeface="+mn-lt"/>
              </a:rPr>
              <a:t>	</a:t>
            </a:r>
            <a:r>
              <a:rPr lang="zh-CN" altLang="en-US" sz="3200" dirty="0" err="1">
                <a:solidFill>
                  <a:srgbClr val="4F5761"/>
                </a:solidFill>
                <a:latin typeface="+mj-lt"/>
                <a:ea typeface="+mj-lt"/>
                <a:cs typeface="+mn-ea"/>
                <a:sym typeface="+mn-lt"/>
              </a:rPr>
              <a:t>许多算法</a:t>
            </a:r>
            <a:r>
              <a:rPr lang="zh-CN" sz="3200" dirty="0" err="1">
                <a:solidFill>
                  <a:srgbClr val="4F5761"/>
                </a:solidFill>
                <a:latin typeface="+mj-lt"/>
                <a:ea typeface="+mj-lt"/>
                <a:cs typeface="+mn-ea"/>
                <a:sym typeface="+mn-lt"/>
              </a:rPr>
              <a:t>仅通过对比表格数据来判断不同算法优劣的方式并不严谨，还需要通过统计分析给出统计意义上的结论。为此，论文又进行了弗里德曼检验。在计算出了临界值域后得到了如上图所示的结果。圆点代表算法的平均性能，横线为临界值域，若直线间没有重叠则代表算法之间存在显著差异。</a:t>
            </a:r>
            <a:endParaRPr kumimoji="0" lang="zh-CN" altLang="en-US" sz="3200" b="0" i="0" u="none" strike="noStrike" cap="none" spc="0" normalizeH="0" baseline="0" dirty="0" err="1">
              <a:ln>
                <a:noFill/>
              </a:ln>
              <a:solidFill>
                <a:srgbClr val="4F5761"/>
              </a:solidFill>
              <a:effectLst/>
              <a:uFillTx/>
              <a:latin typeface="+mn-lt"/>
              <a:ea typeface="+mn-ea"/>
              <a:cs typeface="+mn-ea"/>
              <a:sym typeface="+mn-lt"/>
            </a:endParaRPr>
          </a:p>
          <a:p>
            <a:pPr lvl="0">
              <a:defRPr sz="1800">
                <a:solidFill>
                  <a:srgbClr val="000000"/>
                </a:solidFill>
              </a:defRPr>
            </a:pPr>
            <a:r>
              <a:rPr lang="en-US" altLang="zh-CN" sz="3200" dirty="0" err="1">
                <a:solidFill>
                  <a:srgbClr val="4F5761"/>
                </a:solidFill>
                <a:latin typeface="+mn-lt"/>
                <a:ea typeface="+mn-ea"/>
                <a:cs typeface="+mn-ea"/>
                <a:sym typeface="+mn-lt"/>
              </a:rPr>
              <a:t>	</a:t>
            </a:r>
            <a:r>
              <a:rPr lang="zh-CN" sz="3200" dirty="0" err="1">
                <a:solidFill>
                  <a:srgbClr val="4F5761"/>
                </a:solidFill>
                <a:latin typeface="+mn-lt"/>
                <a:ea typeface="+mn-ea"/>
                <a:cs typeface="+mn-ea"/>
                <a:sym typeface="+mn-lt"/>
              </a:rPr>
              <a:t>从图中可直观的看出：</a:t>
            </a:r>
            <a:endParaRPr lang="zh-CN" sz="3200" dirty="0" err="1">
              <a:solidFill>
                <a:srgbClr val="4F5761"/>
              </a:solidFill>
              <a:latin typeface="+mn-lt"/>
              <a:ea typeface="+mn-ea"/>
              <a:cs typeface="+mn-ea"/>
              <a:sym typeface="+mn-lt"/>
            </a:endParaRPr>
          </a:p>
          <a:p>
            <a:pPr lvl="0">
              <a:defRPr sz="1800">
                <a:solidFill>
                  <a:srgbClr val="000000"/>
                </a:solidFill>
              </a:defRPr>
            </a:pPr>
            <a:r>
              <a:rPr lang="en-US" altLang="zh-CN" sz="3200" dirty="0" err="1">
                <a:solidFill>
                  <a:srgbClr val="4F5761"/>
                </a:solidFill>
                <a:latin typeface="+mn-lt"/>
                <a:ea typeface="+mn-ea"/>
                <a:cs typeface="+mn-ea"/>
                <a:sym typeface="+mn-lt"/>
              </a:rPr>
              <a:t>		1. CLML</a:t>
            </a:r>
            <a:r>
              <a:rPr lang="zh-CN" altLang="en-US" sz="3200" dirty="0" err="1">
                <a:solidFill>
                  <a:srgbClr val="4F5761"/>
                </a:solidFill>
                <a:latin typeface="+mn-lt"/>
                <a:ea typeface="+mn-ea"/>
                <a:cs typeface="+mn-ea"/>
                <a:sym typeface="+mn-lt"/>
              </a:rPr>
              <a:t>与大部分算法有着显著差别；</a:t>
            </a:r>
            <a:endParaRPr lang="zh-CN" altLang="en-US" sz="3200" dirty="0" err="1">
              <a:solidFill>
                <a:srgbClr val="4F5761"/>
              </a:solidFill>
              <a:latin typeface="+mn-lt"/>
              <a:ea typeface="+mn-ea"/>
              <a:cs typeface="+mn-ea"/>
              <a:sym typeface="+mn-lt"/>
            </a:endParaRPr>
          </a:p>
          <a:p>
            <a:pPr lvl="0">
              <a:defRPr sz="1800">
                <a:solidFill>
                  <a:srgbClr val="000000"/>
                </a:solidFill>
              </a:defRPr>
            </a:pPr>
            <a:r>
              <a:rPr lang="en-US" altLang="zh-CN" sz="3200" dirty="0" err="1">
                <a:solidFill>
                  <a:srgbClr val="4F5761"/>
                </a:solidFill>
                <a:latin typeface="+mn-lt"/>
                <a:ea typeface="+mn-ea"/>
                <a:cs typeface="+mn-ea"/>
                <a:sym typeface="+mn-lt"/>
              </a:rPr>
              <a:t>		2. </a:t>
            </a:r>
            <a:r>
              <a:rPr lang="zh-CN" altLang="en-US" sz="3200" dirty="0" err="1">
                <a:solidFill>
                  <a:srgbClr val="4F5761"/>
                </a:solidFill>
                <a:latin typeface="+mn-lt"/>
                <a:ea typeface="+mn-ea"/>
                <a:cs typeface="+mn-ea"/>
                <a:sym typeface="+mn-lt"/>
              </a:rPr>
              <a:t>虽然与基于矩阵分解的算法相比差别并不显著，但平均性能仍较优。</a:t>
            </a:r>
            <a:endParaRPr lang="en-US" altLang="zh-CN" sz="3200" dirty="0" err="1">
              <a:solidFill>
                <a:srgbClr val="4F5761"/>
              </a:solidFill>
              <a:latin typeface="+mn-lt"/>
              <a:ea typeface="+mn-ea"/>
              <a:cs typeface="+mn-ea"/>
              <a:sym typeface="+mn-lt"/>
            </a:endParaRPr>
          </a:p>
        </p:txBody>
      </p:sp>
      <p:sp>
        <p:nvSpPr>
          <p:cNvPr id="75" name="Shape 75"/>
          <p:cNvSpPr/>
          <p:nvPr/>
        </p:nvSpPr>
        <p:spPr>
          <a:xfrm>
            <a:off x="7362873" y="6491182"/>
            <a:ext cx="395593" cy="404625"/>
          </a:xfrm>
          <a:prstGeom prst="rect">
            <a:avLst/>
          </a:prstGeom>
          <a:ln w="12700">
            <a:miter lim="400000"/>
          </a:ln>
        </p:spPr>
        <p:txBody>
          <a:bodyPr lIns="50800" tIns="50800" rIns="50800" bIns="50800" anchor="ctr"/>
          <a:lstStyle>
            <a:lvl1pPr>
              <a:defRPr sz="2400">
                <a:solidFill>
                  <a:srgbClr val="6F1F35"/>
                </a:solidFill>
                <a:latin typeface="FontAwesome"/>
                <a:ea typeface="FontAwesome"/>
                <a:cs typeface="FontAwesome"/>
                <a:sym typeface="FontAwesome"/>
              </a:defRPr>
            </a:lvl1pPr>
          </a:lstStyle>
          <a:p>
            <a:pPr lvl="0">
              <a:defRPr sz="1800">
                <a:solidFill>
                  <a:srgbClr val="000000"/>
                </a:solidFill>
              </a:defRPr>
            </a:pPr>
            <a:r>
              <a:rPr sz="2400" dirty="0">
                <a:solidFill>
                  <a:srgbClr val="6F1F35"/>
                </a:solidFill>
                <a:latin typeface="+mn-lt"/>
                <a:ea typeface="+mn-ea"/>
                <a:cs typeface="+mn-ea"/>
                <a:sym typeface="+mn-lt"/>
              </a:rPr>
              <a:t></a:t>
            </a:r>
            <a:endParaRPr sz="2400" dirty="0">
              <a:solidFill>
                <a:srgbClr val="6F1F35"/>
              </a:solidFill>
              <a:latin typeface="+mn-lt"/>
              <a:ea typeface="+mn-ea"/>
              <a:cs typeface="+mn-ea"/>
              <a:sym typeface="+mn-lt"/>
            </a:endParaRPr>
          </a:p>
        </p:txBody>
      </p:sp>
      <p:sp>
        <p:nvSpPr>
          <p:cNvPr id="76" name="Shape 76"/>
          <p:cNvSpPr/>
          <p:nvPr/>
        </p:nvSpPr>
        <p:spPr>
          <a:xfrm>
            <a:off x="8292945" y="7962056"/>
            <a:ext cx="395594" cy="404626"/>
          </a:xfrm>
          <a:prstGeom prst="rect">
            <a:avLst/>
          </a:prstGeom>
          <a:ln w="12700">
            <a:miter lim="400000"/>
          </a:ln>
        </p:spPr>
        <p:txBody>
          <a:bodyPr lIns="50800" tIns="50800" rIns="50800" bIns="50800" anchor="ctr"/>
          <a:lstStyle>
            <a:lvl1pPr>
              <a:defRPr sz="2400">
                <a:solidFill>
                  <a:srgbClr val="6F1F35"/>
                </a:solidFill>
                <a:latin typeface="FontAwesome"/>
                <a:ea typeface="FontAwesome"/>
                <a:cs typeface="FontAwesome"/>
                <a:sym typeface="FontAwesome"/>
              </a:defRPr>
            </a:lvl1pPr>
          </a:lstStyle>
          <a:p>
            <a:pPr lvl="0">
              <a:defRPr sz="1800">
                <a:solidFill>
                  <a:srgbClr val="000000"/>
                </a:solidFill>
              </a:defRPr>
            </a:pPr>
            <a:r>
              <a:rPr sz="2400">
                <a:solidFill>
                  <a:srgbClr val="6F1F35"/>
                </a:solidFill>
                <a:latin typeface="+mn-lt"/>
                <a:ea typeface="+mn-ea"/>
                <a:cs typeface="+mn-ea"/>
                <a:sym typeface="+mn-lt"/>
              </a:rPr>
              <a:t></a:t>
            </a:r>
            <a:endParaRPr sz="2400">
              <a:solidFill>
                <a:srgbClr val="6F1F35"/>
              </a:solidFill>
              <a:latin typeface="+mn-lt"/>
              <a:ea typeface="+mn-ea"/>
              <a:cs typeface="+mn-ea"/>
              <a:sym typeface="+mn-lt"/>
            </a:endParaRPr>
          </a:p>
        </p:txBody>
      </p:sp>
      <p:pic>
        <p:nvPicPr>
          <p:cNvPr id="464" name="post_hoc.pdf" descr="post_hoc.pdf"/>
          <p:cNvPicPr>
            <a:picLocks noChangeAspect="1"/>
          </p:cNvPicPr>
          <p:nvPr/>
        </p:nvPicPr>
        <p:blipFill>
          <a:blip r:embed="rId1"/>
          <a:srcRect l="10786" t="11915" r="5953" b="11915"/>
          <a:stretch>
            <a:fillRect/>
          </a:stretch>
        </p:blipFill>
        <p:spPr>
          <a:xfrm>
            <a:off x="4078605" y="2818130"/>
            <a:ext cx="16226790" cy="6776085"/>
          </a:xfrm>
          <a:prstGeom prst="rect">
            <a:avLst/>
          </a:prstGeom>
          <a:ln w="12700">
            <a:miter lim="400000"/>
            <a:headEnd/>
            <a:tailEnd/>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fill="hold"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temp">
      <a:majorFont>
        <a:latin typeface="微软雅黑"/>
        <a:ea typeface="微软雅黑"/>
        <a:cs typeface=""/>
      </a:majorFont>
      <a:minorFont>
        <a:latin typeface="微软雅黑"/>
        <a:ea typeface="微软雅黑"/>
        <a:cs typeface=""/>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gICAiTGF0ZXgiIDogIlxcW1xuU197eHl9PXxcXHRhdSh4KVxcY2FwXFx0YXUoeSl8XG5cXF0iCn0K"/>
    </extobj>
    <extobj name="334E55B0-647D-440b-865C-3EC943EB4CBC-2">
      <extobjdata type="334E55B0-647D-440b-865C-3EC943EB4CBC" data="ewogICAiTGF0ZXgiIDogIlxcW1xuU197eHl9PVxcZnJhY3t8XFx0YXUoeClcXGNhcFxcdGF1KHkpfH17XFxzcXJ0e2soeCkqayh5KX19XG5cXF0iCn0K"/>
    </extobj>
    <extobj name="334E55B0-647D-440b-865C-3EC943EB4CBC-3">
      <extobjdata type="334E55B0-647D-440b-865C-3EC943EB4CBC" data="ewogICAiTGF0ZXgiIDogIlxcW1xuU197eHl9PVxcZnJhY3t8XFx0YXUoeClcXGNhcFxcdGF1KHkpfH17bWluXFx7ayh4KSxrKHkpXFx9fVxuXFxdIgp9Cg=="/>
    </extobj>
    <extobj name="334E55B0-647D-440b-865C-3EC943EB4CBC-4">
      <extobjdata type="334E55B0-647D-440b-865C-3EC943EB4CBC" data="ewogICAiTGF0ZXgiIDogIlxcW1xuU197eHl9PVxcZnJhY3t8XFx0YXUoeClcXGNhcFxcdGF1KHkpfH17ayh4KSprKHkpfVxuXFxdIgp9Cg=="/>
    </extobj>
    <extobj name="334E55B0-647D-440b-865C-3EC943EB4CBC-5">
      <extobjdata type="334E55B0-647D-440b-865C-3EC943EB4CBC" data="ewogICAiTGF0ZXgiIDogIlxcW1xuU197eHl9PVxcc3VtX3t4XFxpblxcdGF1KHgpXFxjYXBcXHRhdSh5KX1cXGZyYWN7MX17ayh6KX1cblxcXSIKfQo="/>
    </extobj>
    <extobj name="334E55B0-647D-440b-865C-3EC943EB4CBC-6">
      <extobjdata type="334E55B0-647D-440b-865C-3EC943EB4CBC" data="ewogICAiTGF0ZXgiIDogIlxcW1xuUz1BXjIrXFxhbHBoYXtBXjN9XG5cXF0iCn0K"/>
    </extobj>
    <extobj name="334E55B0-647D-440b-865C-3EC943EB4CBC-7">
      <extobjdata type="334E55B0-647D-440b-865C-3EC943EB4CBC" data="ewogICAiTGF0ZXgiIDogIlxcW1xuUz1cXGJldGF7QX0rXFxiZXRhXjJ7QV4yfStcXGJldGFeM3tBXjN9Li4uPShJLVxcYmV0YXtBfSleey0xfS1JXG5cXF0iCn0K"/>
    </extobj>
    <extobj name="334E55B0-647D-440b-865C-3EC943EB4CBC-8">
      <extobjdata type="334E55B0-647D-440b-865C-3EC943EB4CBC" data="ewogICAiTGF0ZXgiIDogIlxcW1xuUz1NXFxsYW1iZGFfezF9RF57LTF9KEktXFxmcmFje1xccGhpe0F9fXtcXGxhbWJkYV8xfSleey0xfUReey0xfVxuXFxdIgp9Cg=="/>
    </extobj>
    <extobj name="334E55B0-647D-440b-865C-3EC943EB4CBC-9">
      <extobjdata type="334E55B0-647D-440b-865C-3EC943EB4CBC" data="ewogICAiTGF0ZXgiIDogIlxcW1xuU157U2ltUn1fe3h5fT1DXFxmcmFje1xcc3VtX3t6XFxpblxcdGF1KHgpfVxcc3VtX3t6XnsnfVxcaW5cXHRhdSh5KX1zXntTaW1SfV97enpeeyd9fX17a194a195fVxuXFxdIgp9Cg=="/>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1980</Words>
  <Application>WPS 演示</Application>
  <PresentationFormat>自定义</PresentationFormat>
  <Paragraphs>216</Paragraphs>
  <Slides>12</Slides>
  <Notes>0</Notes>
  <HiddenSlides>0</HiddenSlides>
  <MMClips>1</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12</vt:i4>
      </vt:variant>
    </vt:vector>
  </HeadingPairs>
  <TitlesOfParts>
    <vt:vector size="32" baseType="lpstr">
      <vt:lpstr>Arial</vt:lpstr>
      <vt:lpstr>方正书宋_GBK</vt:lpstr>
      <vt:lpstr>Wingdings</vt:lpstr>
      <vt:lpstr>Helvetica Light</vt:lpstr>
      <vt:lpstr>Helvetica Neue</vt:lpstr>
      <vt:lpstr>Lato</vt:lpstr>
      <vt:lpstr>FontAwesome</vt:lpstr>
      <vt:lpstr>楷体-简</vt:lpstr>
      <vt:lpstr>Lato Light</vt:lpstr>
      <vt:lpstr>微软雅黑</vt:lpstr>
      <vt:lpstr>汉仪旗黑KW</vt:lpstr>
      <vt:lpstr>微软雅黑</vt:lpstr>
      <vt:lpstr>宋体</vt:lpstr>
      <vt:lpstr>Arial Unicode MS</vt:lpstr>
      <vt:lpstr>汉仪书宋二KW</vt:lpstr>
      <vt:lpstr>Thonburi</vt:lpstr>
      <vt:lpstr>Helvetica</vt:lpstr>
      <vt:lpstr>华文黑体</vt:lpstr>
      <vt:lpstr>宋体-简</vt:lpstr>
      <vt:lpstr>Black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毕业答辩类</dc:title>
  <dc:creator/>
  <cp:keywords>RP</cp:keywords>
  <dc:description>RP</dc:description>
  <dc:subject>RP</dc:subject>
  <cp:category>RP</cp:category>
  <cp:lastModifiedBy>jason</cp:lastModifiedBy>
  <cp:revision>28</cp:revision>
  <dcterms:created xsi:type="dcterms:W3CDTF">2019-06-06T02:47:57Z</dcterms:created>
  <dcterms:modified xsi:type="dcterms:W3CDTF">2019-06-06T02:47:57Z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2052-1.0.1.1354</vt:lpwstr>
  </property>
  <property fmtid="{D5CDD505-2E9C-101B-9397-08002B2CF9AE}" pid="3" name="HEADER_334E55B0-647D-440b-865C-3EC943EB4CBC">
    <vt:lpwstr>XGRvY3VtZW50Y2xhc3N7YXJ0aWNsZX0KXHVzZXBhY2thZ2VbdXNlbmFtZXNde2NvbG9yfQpcdXNlcGFja2FnZXthbXNtYXRoLGFtc3N5bWJ9Clx1c2VwYWNrYWdlW3V0Zjhde2lucHV0ZW5jfQpccGFnZXN0eWxle2VtcHR5fQpcYmVnaW57ZG9jdW1lbnR9Cg==</vt:lpwstr>
  </property>
  <property fmtid="{D5CDD505-2E9C-101B-9397-08002B2CF9AE}" pid="4" name="FOOTER_334E55B0-647D-440b-865C-3EC943EB4CBC">
    <vt:lpwstr>XGVuZHtkb2N1bWVudH0K</vt:lpwstr>
  </property>
</Properties>
</file>