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9144000" cy="51308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hape 175"/>
          <p:cNvSpPr/>
          <p:nvPr>
            <p:ph type="sldImg"/>
          </p:nvPr>
        </p:nvSpPr>
        <p:spPr>
          <a:xfrm>
            <a:off x="1143000" y="685800"/>
            <a:ext cx="4572000" cy="3429000"/>
          </a:xfrm>
          <a:prstGeom prst="rect">
            <a:avLst/>
          </a:prstGeom>
        </p:spPr>
        <p:txBody>
          <a:bodyPr/>
          <a:lstStyle/>
          <a:p>
            <a:pPr/>
          </a:p>
        </p:txBody>
      </p:sp>
      <p:sp>
        <p:nvSpPr>
          <p:cNvPr id="176" name="Shape 17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ph type="sldImg"/>
          </p:nvPr>
        </p:nvSpPr>
        <p:spPr>
          <a:prstGeom prst="rect">
            <a:avLst/>
          </a:prstGeom>
        </p:spPr>
        <p:txBody>
          <a:bodyPr/>
          <a:lstStyle/>
          <a:p>
            <a:pPr/>
          </a:p>
        </p:txBody>
      </p:sp>
      <p:sp>
        <p:nvSpPr>
          <p:cNvPr id="196" name="Shape 196"/>
          <p:cNvSpPr/>
          <p:nvPr>
            <p:ph type="body" sz="quarter" idx="1"/>
          </p:nvPr>
        </p:nvSpPr>
        <p:spPr>
          <a:prstGeom prst="rect">
            <a:avLst/>
          </a:prstGeom>
        </p:spPr>
        <p:txBody>
          <a:bodyPr/>
          <a:lstStyle/>
          <a:p>
            <a:pPr/>
            <a:r>
              <a:t>各位老师好，我叫陈齐翔，我本次答辩的论文题目为</a:t>
            </a:r>
          </a:p>
          <a:p>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2" name="Shape 412"/>
          <p:cNvSpPr/>
          <p:nvPr>
            <p:ph type="sldImg"/>
          </p:nvPr>
        </p:nvSpPr>
        <p:spPr>
          <a:prstGeom prst="rect">
            <a:avLst/>
          </a:prstGeom>
        </p:spPr>
        <p:txBody>
          <a:bodyPr/>
          <a:lstStyle/>
          <a:p>
            <a:pPr/>
          </a:p>
        </p:txBody>
      </p:sp>
      <p:sp>
        <p:nvSpPr>
          <p:cNvPr id="413" name="Shape 413"/>
          <p:cNvSpPr/>
          <p:nvPr>
            <p:ph type="body" sz="quarter" idx="1"/>
          </p:nvPr>
        </p:nvSpPr>
        <p:spPr>
          <a:prstGeom prst="rect">
            <a:avLst/>
          </a:prstGeom>
        </p:spPr>
        <p:txBody>
          <a:bodyPr/>
          <a:lstStyle/>
          <a:p>
            <a:pPr/>
            <a:r>
              <a:t>如何得到最佳近似呢？利用R和R乘D的近似。 因为使用D重构后的矩阵R*D与原R矩阵结构近似，故我们对其相似性进行了约束。得到了右上方图中的损失函数，其中alpha，gamma控制先验和正则的影响</a:t>
            </a:r>
          </a:p>
          <a:p>
            <a:pPr/>
            <a:r>
              <a:t>观察到现实数据往往是稀疏且低秩的，算法又在此基础上引入了低秩约束，得到右下方的表达式，区别仅在于将F范数替换为了L0范数的凸近似：核范数</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7" name="Shape 427"/>
          <p:cNvSpPr/>
          <p:nvPr>
            <p:ph type="sldImg"/>
          </p:nvPr>
        </p:nvSpPr>
        <p:spPr>
          <a:prstGeom prst="rect">
            <a:avLst/>
          </a:prstGeom>
        </p:spPr>
        <p:txBody>
          <a:bodyPr/>
          <a:lstStyle/>
          <a:p>
            <a:pPr/>
          </a:p>
        </p:txBody>
      </p:sp>
      <p:sp>
        <p:nvSpPr>
          <p:cNvPr id="428" name="Shape 428"/>
          <p:cNvSpPr/>
          <p:nvPr>
            <p:ph type="body" sz="quarter" idx="1"/>
          </p:nvPr>
        </p:nvSpPr>
        <p:spPr>
          <a:prstGeom prst="rect">
            <a:avLst/>
          </a:prstGeom>
        </p:spPr>
        <p:txBody>
          <a:bodyPr/>
          <a:lstStyle/>
          <a:p>
            <a:pPr/>
            <a:r>
              <a:t>但是，因为数据较稀疏，仅使用D矩阵来重构R时的效果并不理想，为此我们进一步利用辅助信息T（照着念wan）</a:t>
            </a:r>
          </a:p>
          <a:p>
            <a:pPr/>
          </a:p>
          <a:p>
            <a:pPr/>
            <a:r>
              <a:t>两式的区别就在于后者在第一项中对结构相似性的约束更少依赖先验数据，D、T可通过学习不断富化使得RD、RT越来越近似</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6" name="Shape 436"/>
          <p:cNvSpPr/>
          <p:nvPr>
            <p:ph type="sldImg"/>
          </p:nvPr>
        </p:nvSpPr>
        <p:spPr>
          <a:prstGeom prst="rect">
            <a:avLst/>
          </a:prstGeom>
        </p:spPr>
        <p:txBody>
          <a:bodyPr/>
          <a:lstStyle/>
          <a:p>
            <a:pPr/>
          </a:p>
        </p:txBody>
      </p:sp>
      <p:sp>
        <p:nvSpPr>
          <p:cNvPr id="437" name="Shape 437"/>
          <p:cNvSpPr/>
          <p:nvPr>
            <p:ph type="body" sz="quarter" idx="1"/>
          </p:nvPr>
        </p:nvSpPr>
        <p:spPr>
          <a:prstGeom prst="rect">
            <a:avLst/>
          </a:prstGeom>
        </p:spPr>
        <p:txBody>
          <a:bodyPr/>
          <a:lstStyle/>
          <a:p>
            <a:pPr/>
            <a:r>
              <a:t>本章是论文的主要部分，重点介绍针对上文算法设计的一系列实验。</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2" name="Shape 452"/>
          <p:cNvSpPr/>
          <p:nvPr>
            <p:ph type="sldImg"/>
          </p:nvPr>
        </p:nvSpPr>
        <p:spPr>
          <a:prstGeom prst="rect">
            <a:avLst/>
          </a:prstGeom>
        </p:spPr>
        <p:txBody>
          <a:bodyPr/>
          <a:lstStyle/>
          <a:p>
            <a:pPr/>
          </a:p>
        </p:txBody>
      </p:sp>
      <p:sp>
        <p:nvSpPr>
          <p:cNvPr id="453" name="Shape 453"/>
          <p:cNvSpPr/>
          <p:nvPr>
            <p:ph type="body" sz="quarter" idx="1"/>
          </p:nvPr>
        </p:nvSpPr>
        <p:spPr>
          <a:prstGeom prst="rect">
            <a:avLst/>
          </a:prstGeom>
        </p:spPr>
        <p:txBody>
          <a:bodyPr/>
          <a:lstStyle/>
          <a:p>
            <a:pPr/>
            <a:r>
              <a:t>首先是对数据的分析，我们统计了节点数量、链接数量，还分析了不同数据集的聚类系数、网络直径等拓扑信息。</a:t>
            </a:r>
          </a:p>
          <a:p>
            <a:pPr/>
          </a:p>
          <a:p>
            <a:pPr/>
            <a:r>
              <a:t>这些对之后实验数据的选取有着重要作用</a:t>
            </a:r>
          </a:p>
          <a:p>
            <a:pPr/>
          </a:p>
          <a:p>
            <a:pPr/>
            <a:r>
              <a:t>我们还分析了 上式中超参alpha、beta、gamma的作用（即先验约束和低秩约束）找到了最佳参数组合，图中以alpha、gamma为例画出了不同组合对应的AUC</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8" name="Shape 468"/>
          <p:cNvSpPr/>
          <p:nvPr>
            <p:ph type="sldImg"/>
          </p:nvPr>
        </p:nvSpPr>
        <p:spPr>
          <a:prstGeom prst="rect">
            <a:avLst/>
          </a:prstGeom>
        </p:spPr>
        <p:txBody>
          <a:bodyPr/>
          <a:lstStyle/>
          <a:p>
            <a:pPr/>
          </a:p>
        </p:txBody>
      </p:sp>
      <p:sp>
        <p:nvSpPr>
          <p:cNvPr id="469" name="Shape 469"/>
          <p:cNvSpPr/>
          <p:nvPr>
            <p:ph type="body" sz="quarter" idx="1"/>
          </p:nvPr>
        </p:nvSpPr>
        <p:spPr>
          <a:prstGeom prst="rect">
            <a:avLst/>
          </a:prstGeom>
        </p:spPr>
        <p:txBody>
          <a:bodyPr/>
          <a:lstStyle/>
          <a:p>
            <a:pPr/>
            <a:r>
              <a:t>我们将CLML铜其他基准算法一同比较了不同数据集上的AUC、AUPR、AUC20，得到了左图的表格（仅以AUC指标为例），加粗的数字代表最佳算法</a:t>
            </a:r>
          </a:p>
          <a:p>
            <a:pPr/>
          </a:p>
          <a:p>
            <a:pPr/>
            <a:r>
              <a:t>虽然从表格数据中很明显看出CLML优于其它算法，但仍不足得到最终结论，有很多随机因素的作用，为此我们做了弗里德曼检验，以期得到统计意义上的结论</a:t>
            </a:r>
          </a:p>
          <a:p>
            <a:pPr/>
          </a:p>
          <a:p>
            <a:pPr/>
            <a:r>
              <a:t>在计算了相关变量并进行对比后，我们认为算法间存在着显著差异，并进一步计算了具体差异，如右图所示，图中的横线长度代表临界值域，圆点表示算法的平均排名，当横线间没有重叠部分时便可认为两算法存在显著差异，且左边算法更优</a:t>
            </a:r>
          </a:p>
          <a:p>
            <a:pPr/>
          </a:p>
          <a:p>
            <a:pPr/>
            <a:r>
              <a:t>从图中。。（见PPT里的就行）</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4" name="Shape 484"/>
          <p:cNvSpPr/>
          <p:nvPr>
            <p:ph type="sldImg"/>
          </p:nvPr>
        </p:nvSpPr>
        <p:spPr>
          <a:prstGeom prst="rect">
            <a:avLst/>
          </a:prstGeom>
        </p:spPr>
        <p:txBody>
          <a:bodyPr/>
          <a:lstStyle/>
          <a:p>
            <a:pPr/>
          </a:p>
        </p:txBody>
      </p:sp>
      <p:sp>
        <p:nvSpPr>
          <p:cNvPr id="485" name="Shape 485"/>
          <p:cNvSpPr/>
          <p:nvPr>
            <p:ph type="body" sz="quarter" idx="1"/>
          </p:nvPr>
        </p:nvSpPr>
        <p:spPr>
          <a:prstGeom prst="rect">
            <a:avLst/>
          </a:prstGeom>
        </p:spPr>
        <p:txBody>
          <a:bodyPr/>
          <a:lstStyle/>
          <a:p>
            <a:pPr/>
            <a:r>
              <a:t>又分析了鲁棒性。。照着念</a:t>
            </a:r>
          </a:p>
          <a:p>
            <a:pPr/>
          </a:p>
          <a:p>
            <a:pPr/>
            <a:r>
              <a:t>由于算法中假设了数据为低秩的，又因为越稠密的网络本身就可能包含更多的潜在关联，而聚类系数很好的体现了这一特性，故我们推断聚类系数更高的数据集将对算法性能有促进作用，为此我们设计了该实验：（照着念）。</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9" name="Shape 499"/>
          <p:cNvSpPr/>
          <p:nvPr>
            <p:ph type="sldImg"/>
          </p:nvPr>
        </p:nvSpPr>
        <p:spPr>
          <a:prstGeom prst="rect">
            <a:avLst/>
          </a:prstGeom>
        </p:spPr>
        <p:txBody>
          <a:bodyPr/>
          <a:lstStyle/>
          <a:p>
            <a:pPr/>
          </a:p>
        </p:txBody>
      </p:sp>
      <p:sp>
        <p:nvSpPr>
          <p:cNvPr id="500" name="Shape 500"/>
          <p:cNvSpPr/>
          <p:nvPr>
            <p:ph type="body" sz="quarter" idx="1"/>
          </p:nvPr>
        </p:nvSpPr>
        <p:spPr>
          <a:prstGeom prst="rect">
            <a:avLst/>
          </a:prstGeom>
        </p:spPr>
        <p:txBody>
          <a:bodyPr/>
          <a:lstStyle/>
          <a:p>
            <a:pPr/>
            <a:r>
              <a:t>最后，为了验证算法在实际应用中的有效性，我们统计了算法在做药物-药物关联预测时的结果，见左边表格，加粗行是预测结果中新预测出的且通过其它渠道被验证存在的关联。</a:t>
            </a:r>
          </a:p>
          <a:p>
            <a:pPr/>
            <a:r>
              <a:t>以第七行为例：帕罗西丁是一种抗抑郁药物，而这类药物已被证实临床时容易引起药物互作（长期服用且往往和其它药物伴随使用），它和盐酸多奈哌齐（Donepezil）会相互影响（时而抑制时而促进）彼此的“药物代谢作用”从而影响到药效。</a:t>
            </a:r>
          </a:p>
          <a:p>
            <a:pPr/>
          </a:p>
          <a:p>
            <a:pPr/>
            <a:r>
              <a:t>我们以表格中提到的药物为例，找到了与之相关的所有药物，画出了右边的网络图。</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5" name="Shape 615"/>
          <p:cNvSpPr/>
          <p:nvPr>
            <p:ph type="sldImg"/>
          </p:nvPr>
        </p:nvSpPr>
        <p:spPr>
          <a:prstGeom prst="rect">
            <a:avLst/>
          </a:prstGeom>
        </p:spPr>
        <p:txBody>
          <a:bodyPr/>
          <a:lstStyle/>
          <a:p>
            <a:pPr/>
          </a:p>
        </p:txBody>
      </p:sp>
      <p:sp>
        <p:nvSpPr>
          <p:cNvPr id="616" name="Shape 616"/>
          <p:cNvSpPr/>
          <p:nvPr>
            <p:ph type="body" sz="quarter" idx="1"/>
          </p:nvPr>
        </p:nvSpPr>
        <p:spPr>
          <a:prstGeom prst="rect">
            <a:avLst/>
          </a:prstGeom>
        </p:spPr>
        <p:txBody>
          <a:bodyPr/>
          <a:lstStyle/>
          <a:p>
            <a:pPr/>
            <a:r>
              <a:t>照着念</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5" name="Shape 725"/>
          <p:cNvSpPr/>
          <p:nvPr>
            <p:ph type="sldImg"/>
          </p:nvPr>
        </p:nvSpPr>
        <p:spPr>
          <a:prstGeom prst="rect">
            <a:avLst/>
          </a:prstGeom>
        </p:spPr>
        <p:txBody>
          <a:bodyPr/>
          <a:lstStyle/>
          <a:p>
            <a:pPr/>
          </a:p>
        </p:txBody>
      </p:sp>
      <p:sp>
        <p:nvSpPr>
          <p:cNvPr id="726" name="Shape 726"/>
          <p:cNvSpPr/>
          <p:nvPr>
            <p:ph type="body" sz="quarter" idx="1"/>
          </p:nvPr>
        </p:nvSpPr>
        <p:spPr>
          <a:prstGeom prst="rect">
            <a:avLst/>
          </a:prstGeom>
        </p:spPr>
        <p:txBody>
          <a:bodyPr/>
          <a:lstStyle/>
          <a:p>
            <a:pPr/>
            <a:r>
              <a:t>照着念</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Shape 224"/>
          <p:cNvSpPr/>
          <p:nvPr>
            <p:ph type="sldImg"/>
          </p:nvPr>
        </p:nvSpPr>
        <p:spPr>
          <a:prstGeom prst="rect">
            <a:avLst/>
          </a:prstGeom>
        </p:spPr>
        <p:txBody>
          <a:bodyPr/>
          <a:lstStyle/>
          <a:p>
            <a:pPr/>
          </a:p>
        </p:txBody>
      </p:sp>
      <p:sp>
        <p:nvSpPr>
          <p:cNvPr id="225" name="Shape 225"/>
          <p:cNvSpPr/>
          <p:nvPr>
            <p:ph type="body" sz="quarter" idx="1"/>
          </p:nvPr>
        </p:nvSpPr>
        <p:spPr>
          <a:prstGeom prst="rect">
            <a:avLst/>
          </a:prstGeom>
        </p:spPr>
        <p:txBody>
          <a:bodyPr/>
          <a:lstStyle/>
          <a:p>
            <a:pPr/>
            <a:r>
              <a:t>论文一共分为五个部分，分别是：。。。</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Shape 233"/>
          <p:cNvSpPr/>
          <p:nvPr>
            <p:ph type="sldImg"/>
          </p:nvPr>
        </p:nvSpPr>
        <p:spPr>
          <a:prstGeom prst="rect">
            <a:avLst/>
          </a:prstGeom>
        </p:spPr>
        <p:txBody>
          <a:bodyPr/>
          <a:lstStyle/>
          <a:p>
            <a:pPr/>
          </a:p>
        </p:txBody>
      </p:sp>
      <p:sp>
        <p:nvSpPr>
          <p:cNvPr id="234" name="Shape 234"/>
          <p:cNvSpPr/>
          <p:nvPr>
            <p:ph type="body" sz="quarter" idx="1"/>
          </p:nvPr>
        </p:nvSpPr>
        <p:spPr>
          <a:prstGeom prst="rect">
            <a:avLst/>
          </a:prstGeom>
        </p:spPr>
        <p:txBody>
          <a:bodyPr/>
          <a:lstStyle/>
          <a:p>
            <a:pPr/>
            <a:r>
              <a:t>第一章绪论部分，我将简单介绍链接预测的研究背景和实际意义，然后介绍算法具体可应用到的实际场景</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 name="Shape 271"/>
          <p:cNvSpPr/>
          <p:nvPr>
            <p:ph type="sldImg"/>
          </p:nvPr>
        </p:nvSpPr>
        <p:spPr>
          <a:prstGeom prst="rect">
            <a:avLst/>
          </a:prstGeom>
        </p:spPr>
        <p:txBody>
          <a:bodyPr/>
          <a:lstStyle/>
          <a:p>
            <a:pPr/>
          </a:p>
        </p:txBody>
      </p:sp>
      <p:sp>
        <p:nvSpPr>
          <p:cNvPr id="272" name="Shape 272"/>
          <p:cNvSpPr/>
          <p:nvPr>
            <p:ph type="body" sz="quarter" idx="1"/>
          </p:nvPr>
        </p:nvSpPr>
        <p:spPr>
          <a:prstGeom prst="rect">
            <a:avLst/>
          </a:prstGeom>
        </p:spPr>
        <p:txBody>
          <a:bodyPr/>
          <a:lstStyle/>
          <a:p>
            <a:pPr/>
            <a:r>
              <a:t>首先，</a:t>
            </a:r>
          </a:p>
          <a:p>
            <a:pPr/>
            <a:r>
              <a:t>复杂网络是指规模大且结构复杂的网络，现实中的很多网络都可看作复杂网络（如互联网、社交网），故对它的研究很有价值</a:t>
            </a:r>
          </a:p>
          <a:p>
            <a:pPr/>
            <a:r>
              <a:t>链接预测（照着念），而链接在现实中有着广泛的含义，将在下一节的“应用场景”中讲到</a:t>
            </a:r>
          </a:p>
          <a:p>
            <a:pPr/>
            <a:r>
              <a:t>流形学习本身是一种降维方法，本文仅利用了其中线性重构的思想对矩阵实现自表达</a:t>
            </a:r>
          </a:p>
          <a:p>
            <a:pPr/>
            <a:r>
              <a:t>DDI指临床中因多种药物共同使用而产生的意料之外的相互作用，危害较大，对其的预测能节省大量试验时间进而提高药物研发速率</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6" name="Shape 326"/>
          <p:cNvSpPr/>
          <p:nvPr>
            <p:ph type="sldImg"/>
          </p:nvPr>
        </p:nvSpPr>
        <p:spPr>
          <a:prstGeom prst="rect">
            <a:avLst/>
          </a:prstGeom>
        </p:spPr>
        <p:txBody>
          <a:bodyPr/>
          <a:lstStyle/>
          <a:p>
            <a:pPr/>
          </a:p>
        </p:txBody>
      </p:sp>
      <p:sp>
        <p:nvSpPr>
          <p:cNvPr id="327" name="Shape 327"/>
          <p:cNvSpPr/>
          <p:nvPr>
            <p:ph type="body" sz="quarter" idx="1"/>
          </p:nvPr>
        </p:nvSpPr>
        <p:spPr>
          <a:prstGeom prst="rect">
            <a:avLst/>
          </a:prstGeom>
        </p:spPr>
        <p:txBody>
          <a:bodyPr/>
          <a:lstStyle/>
          <a:p>
            <a:pPr/>
            <a:r>
              <a:t>链接预测的结果是不同节点间是否会产生链接，</a:t>
            </a:r>
          </a:p>
          <a:p>
            <a:pPr/>
            <a:r>
              <a:t>放在社交网中便是指两人是否为朋友或未来是否会相识，</a:t>
            </a:r>
          </a:p>
          <a:p>
            <a:pPr/>
            <a:r>
              <a:t>放在药物关联网络中是指不同药物共同使用时是否会产生反应</a:t>
            </a:r>
          </a:p>
          <a:p>
            <a:pPr/>
            <a:r>
              <a:t>此外还有针对致病基因挖掘、作家合作关系等各领域的应用</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5" name="Shape 335"/>
          <p:cNvSpPr/>
          <p:nvPr>
            <p:ph type="sldImg"/>
          </p:nvPr>
        </p:nvSpPr>
        <p:spPr>
          <a:prstGeom prst="rect">
            <a:avLst/>
          </a:prstGeom>
        </p:spPr>
        <p:txBody>
          <a:bodyPr/>
          <a:lstStyle/>
          <a:p>
            <a:pPr/>
          </a:p>
        </p:txBody>
      </p:sp>
      <p:sp>
        <p:nvSpPr>
          <p:cNvPr id="336" name="Shape 336"/>
          <p:cNvSpPr/>
          <p:nvPr>
            <p:ph type="body" sz="quarter" idx="1"/>
          </p:nvPr>
        </p:nvSpPr>
        <p:spPr>
          <a:prstGeom prst="rect">
            <a:avLst/>
          </a:prstGeom>
        </p:spPr>
        <p:txBody>
          <a:bodyPr/>
          <a:lstStyle/>
          <a:p>
            <a:pPr/>
            <a:r>
              <a:t>本章主要将链接预测的算法分为三类分别介绍</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1" name="Shape 371"/>
          <p:cNvSpPr/>
          <p:nvPr>
            <p:ph type="sldImg"/>
          </p:nvPr>
        </p:nvSpPr>
        <p:spPr>
          <a:prstGeom prst="rect">
            <a:avLst/>
          </a:prstGeom>
        </p:spPr>
        <p:txBody>
          <a:bodyPr/>
          <a:lstStyle/>
          <a:p>
            <a:pPr/>
          </a:p>
        </p:txBody>
      </p:sp>
      <p:sp>
        <p:nvSpPr>
          <p:cNvPr id="372" name="Shape 372"/>
          <p:cNvSpPr/>
          <p:nvPr>
            <p:ph type="body" sz="quarter" idx="1"/>
          </p:nvPr>
        </p:nvSpPr>
        <p:spPr>
          <a:prstGeom prst="rect">
            <a:avLst/>
          </a:prstGeom>
        </p:spPr>
        <p:txBody>
          <a:bodyPr/>
          <a:lstStyle/>
          <a:p>
            <a:pPr marL="160421" indent="-160421">
              <a:buSzPct val="100000"/>
              <a:buAutoNum type="arabicPeriod" startAt="1"/>
            </a:pPr>
            <a:r>
              <a:t>第一个是基于相似度的方法，它的核心思想是“节点间相似度越高越可能产生链接”，核心问题是如何定义节点间相似度，例如经典算法CN将相似度定义为共同邻居数量、AA在此基础上对度数又做了惩罚</a:t>
            </a:r>
          </a:p>
          <a:p>
            <a:pPr marL="160421" indent="-160421">
              <a:buSzPct val="100000"/>
              <a:buAutoNum type="arabicPeriod" startAt="1"/>
            </a:pPr>
            <a:r>
              <a:t>第二个是基于路径的方法，它除了节点属性外也关注了边的属性，如Scellato在预测社交关系时引入了地理位置信息，通过用户和地理位置的关系，也就是“边”，定义出了“路径熵”，再在此基础上做预测</a:t>
            </a:r>
          </a:p>
          <a:p>
            <a:pPr marL="160421" indent="-160421">
              <a:buSzPct val="100000"/>
              <a:buAutoNum type="arabicPeriod" startAt="1"/>
            </a:pPr>
            <a:r>
              <a:t>最后是基于矩阵分解的方法，它将原问题矩阵分解为含有隐特征的多个子矩阵，再用子矩阵相乘的结果推出原矩阵，达到预测目的</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0" name="Shape 380"/>
          <p:cNvSpPr/>
          <p:nvPr>
            <p:ph type="sldImg"/>
          </p:nvPr>
        </p:nvSpPr>
        <p:spPr>
          <a:prstGeom prst="rect">
            <a:avLst/>
          </a:prstGeom>
        </p:spPr>
        <p:txBody>
          <a:bodyPr/>
          <a:lstStyle/>
          <a:p>
            <a:pPr/>
          </a:p>
        </p:txBody>
      </p:sp>
      <p:sp>
        <p:nvSpPr>
          <p:cNvPr id="381" name="Shape 381"/>
          <p:cNvSpPr/>
          <p:nvPr>
            <p:ph type="body" sz="quarter" idx="1"/>
          </p:nvPr>
        </p:nvSpPr>
        <p:spPr>
          <a:prstGeom prst="rect">
            <a:avLst/>
          </a:prstGeom>
        </p:spPr>
        <p:txBody>
          <a:bodyPr/>
          <a:lstStyle/>
          <a:p>
            <a:pPr/>
            <a:r>
              <a:t>第三章是算法介绍，我将算法拆分为了三个部分来依此讲解，分别是：对先验数据的约束、线性流形重构以及协同学习</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6" name="Shape 396"/>
          <p:cNvSpPr/>
          <p:nvPr>
            <p:ph type="sldImg"/>
          </p:nvPr>
        </p:nvSpPr>
        <p:spPr>
          <a:prstGeom prst="rect">
            <a:avLst/>
          </a:prstGeom>
        </p:spPr>
        <p:txBody>
          <a:bodyPr/>
          <a:lstStyle/>
          <a:p>
            <a:pPr/>
          </a:p>
        </p:txBody>
      </p:sp>
      <p:sp>
        <p:nvSpPr>
          <p:cNvPr id="397" name="Shape 397"/>
          <p:cNvSpPr/>
          <p:nvPr>
            <p:ph type="body" sz="quarter" idx="1"/>
          </p:nvPr>
        </p:nvSpPr>
        <p:spPr>
          <a:prstGeom prst="rect">
            <a:avLst/>
          </a:prstGeom>
        </p:spPr>
        <p:txBody>
          <a:bodyPr/>
          <a:lstStyle/>
          <a:p>
            <a:pPr/>
            <a:r>
              <a:t>首先是先验约束，这主要受到LLE和稀疏子空间聚类SSC的启发。</a:t>
            </a:r>
          </a:p>
          <a:p>
            <a:pPr/>
            <a:r>
              <a:t>流形学习中的LLE将每个点用其k近邻线性表出，如图中左半部分，但这在数据稀疏时可能难以找到k个足够近的邻居</a:t>
            </a:r>
          </a:p>
          <a:p>
            <a:pPr/>
            <a:r>
              <a:t>而SSC中将每个点都由其对应子簇中的所有点共同表出</a:t>
            </a:r>
          </a:p>
          <a:p>
            <a:pPr/>
            <a:r>
              <a:t>结合两者的思想我们先验数据进行约束，见图中右半部分，每个点都由空间中所有点线性表出，系数见左下角的图</a:t>
            </a:r>
          </a:p>
          <a:p>
            <a:pPr/>
            <a:r>
              <a:t>这一步是为了在之后学习中不断富化，最后得到对原矩阵的最大近似矩阵，以达到链接预测的目的</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标题幻灯片">
    <p:spTree>
      <p:nvGrpSpPr>
        <p:cNvPr id="1" name=""/>
        <p:cNvGrpSpPr/>
        <p:nvPr/>
      </p:nvGrpSpPr>
      <p:grpSpPr>
        <a:xfrm>
          <a:off x="0" y="0"/>
          <a:ext cx="0" cy="0"/>
          <a:chOff x="0" y="0"/>
          <a:chExt cx="0" cy="0"/>
        </a:xfrm>
      </p:grpSpPr>
      <p:sp>
        <p:nvSpPr>
          <p:cNvPr id="1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自定义版式">
    <p:spTree>
      <p:nvGrpSpPr>
        <p:cNvPr id="1" name=""/>
        <p:cNvGrpSpPr/>
        <p:nvPr/>
      </p:nvGrpSpPr>
      <p:grpSpPr>
        <a:xfrm>
          <a:off x="0" y="0"/>
          <a:ext cx="0" cy="0"/>
          <a:chOff x="0" y="0"/>
          <a:chExt cx="0" cy="0"/>
        </a:xfrm>
      </p:grpSpPr>
      <p:sp>
        <p:nvSpPr>
          <p:cNvPr id="2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1_自定义版式">
    <p:spTree>
      <p:nvGrpSpPr>
        <p:cNvPr id="1" name=""/>
        <p:cNvGrpSpPr/>
        <p:nvPr/>
      </p:nvGrpSpPr>
      <p:grpSpPr>
        <a:xfrm>
          <a:off x="0" y="0"/>
          <a:ext cx="0" cy="0"/>
          <a:chOff x="0" y="0"/>
          <a:chExt cx="0" cy="0"/>
        </a:xfrm>
      </p:grpSpPr>
      <p:sp>
        <p:nvSpPr>
          <p:cNvPr id="2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2_自定义版式">
    <p:spTree>
      <p:nvGrpSpPr>
        <p:cNvPr id="1" name=""/>
        <p:cNvGrpSpPr/>
        <p:nvPr/>
      </p:nvGrpSpPr>
      <p:grpSpPr>
        <a:xfrm>
          <a:off x="0" y="0"/>
          <a:ext cx="0" cy="0"/>
          <a:chOff x="0" y="0"/>
          <a:chExt cx="0" cy="0"/>
        </a:xfrm>
      </p:grpSpPr>
      <p:sp>
        <p:nvSpPr>
          <p:cNvPr id="35" name="矩形 9"/>
          <p:cNvSpPr/>
          <p:nvPr/>
        </p:nvSpPr>
        <p:spPr>
          <a:xfrm>
            <a:off x="0" y="-1"/>
            <a:ext cx="9144000" cy="410718"/>
          </a:xfrm>
          <a:prstGeom prst="rect">
            <a:avLst/>
          </a:prstGeom>
          <a:solidFill>
            <a:srgbClr val="03CCCE"/>
          </a:solidFill>
          <a:ln w="12700">
            <a:miter lim="400000"/>
          </a:ln>
        </p:spPr>
        <p:txBody>
          <a:bodyPr lIns="45719" rIns="45719" anchor="ctr"/>
          <a:lstStyle/>
          <a:p>
            <a:pPr algn="ctr">
              <a:defRPr>
                <a:solidFill>
                  <a:srgbClr val="FFFFFF"/>
                </a:solidFill>
              </a:defRPr>
            </a:pPr>
          </a:p>
        </p:txBody>
      </p:sp>
      <p:sp>
        <p:nvSpPr>
          <p:cNvPr id="36" name="直接连接符 25"/>
          <p:cNvSpPr/>
          <p:nvPr/>
        </p:nvSpPr>
        <p:spPr>
          <a:xfrm>
            <a:off x="1824038" y="-1"/>
            <a:ext cx="1" cy="410717"/>
          </a:xfrm>
          <a:prstGeom prst="line">
            <a:avLst/>
          </a:prstGeom>
          <a:ln w="6350">
            <a:solidFill>
              <a:srgbClr val="000000"/>
            </a:solidFill>
          </a:ln>
        </p:spPr>
        <p:txBody>
          <a:bodyPr lIns="45719" rIns="45719"/>
          <a:lstStyle/>
          <a:p>
            <a:pPr/>
          </a:p>
        </p:txBody>
      </p:sp>
      <p:sp>
        <p:nvSpPr>
          <p:cNvPr id="37" name="直接连接符 26"/>
          <p:cNvSpPr/>
          <p:nvPr/>
        </p:nvSpPr>
        <p:spPr>
          <a:xfrm>
            <a:off x="1829117" y="-1"/>
            <a:ext cx="1" cy="410717"/>
          </a:xfrm>
          <a:prstGeom prst="line">
            <a:avLst/>
          </a:prstGeom>
          <a:ln>
            <a:solidFill>
              <a:srgbClr val="596181"/>
            </a:solidFill>
          </a:ln>
        </p:spPr>
        <p:txBody>
          <a:bodyPr lIns="45719" rIns="45719"/>
          <a:lstStyle/>
          <a:p>
            <a:pPr/>
          </a:p>
        </p:txBody>
      </p:sp>
      <p:sp>
        <p:nvSpPr>
          <p:cNvPr id="38" name="直接连接符 17"/>
          <p:cNvSpPr/>
          <p:nvPr/>
        </p:nvSpPr>
        <p:spPr>
          <a:xfrm>
            <a:off x="3654425" y="-1"/>
            <a:ext cx="0" cy="410717"/>
          </a:xfrm>
          <a:prstGeom prst="line">
            <a:avLst/>
          </a:prstGeom>
          <a:ln w="6350">
            <a:solidFill>
              <a:srgbClr val="000000"/>
            </a:solidFill>
          </a:ln>
        </p:spPr>
        <p:txBody>
          <a:bodyPr lIns="45719" rIns="45719"/>
          <a:lstStyle/>
          <a:p>
            <a:pPr/>
          </a:p>
        </p:txBody>
      </p:sp>
      <p:sp>
        <p:nvSpPr>
          <p:cNvPr id="39" name="直接连接符 18"/>
          <p:cNvSpPr/>
          <p:nvPr/>
        </p:nvSpPr>
        <p:spPr>
          <a:xfrm>
            <a:off x="3665537" y="-1"/>
            <a:ext cx="1" cy="410717"/>
          </a:xfrm>
          <a:prstGeom prst="line">
            <a:avLst/>
          </a:prstGeom>
          <a:ln>
            <a:solidFill>
              <a:srgbClr val="596181"/>
            </a:solidFill>
          </a:ln>
        </p:spPr>
        <p:txBody>
          <a:bodyPr lIns="45719" rIns="45719"/>
          <a:lstStyle/>
          <a:p>
            <a:pPr/>
          </a:p>
        </p:txBody>
      </p:sp>
      <p:sp>
        <p:nvSpPr>
          <p:cNvPr id="40" name="直接连接符 19"/>
          <p:cNvSpPr/>
          <p:nvPr/>
        </p:nvSpPr>
        <p:spPr>
          <a:xfrm>
            <a:off x="5476875" y="-1"/>
            <a:ext cx="0" cy="410717"/>
          </a:xfrm>
          <a:prstGeom prst="line">
            <a:avLst/>
          </a:prstGeom>
          <a:ln w="6350">
            <a:solidFill>
              <a:srgbClr val="000000"/>
            </a:solidFill>
          </a:ln>
        </p:spPr>
        <p:txBody>
          <a:bodyPr lIns="45719" rIns="45719"/>
          <a:lstStyle/>
          <a:p>
            <a:pPr/>
          </a:p>
        </p:txBody>
      </p:sp>
      <p:sp>
        <p:nvSpPr>
          <p:cNvPr id="41" name="直接连接符 20"/>
          <p:cNvSpPr/>
          <p:nvPr/>
        </p:nvSpPr>
        <p:spPr>
          <a:xfrm>
            <a:off x="5485605" y="-1"/>
            <a:ext cx="1" cy="410717"/>
          </a:xfrm>
          <a:prstGeom prst="line">
            <a:avLst/>
          </a:prstGeom>
          <a:ln>
            <a:solidFill>
              <a:srgbClr val="596181"/>
            </a:solidFill>
          </a:ln>
        </p:spPr>
        <p:txBody>
          <a:bodyPr lIns="45719" rIns="45719"/>
          <a:lstStyle/>
          <a:p>
            <a:pPr/>
          </a:p>
        </p:txBody>
      </p:sp>
      <p:sp>
        <p:nvSpPr>
          <p:cNvPr id="42" name="直接连接符 21"/>
          <p:cNvSpPr/>
          <p:nvPr/>
        </p:nvSpPr>
        <p:spPr>
          <a:xfrm>
            <a:off x="7292975" y="-1"/>
            <a:ext cx="0" cy="410717"/>
          </a:xfrm>
          <a:prstGeom prst="line">
            <a:avLst/>
          </a:prstGeom>
          <a:ln w="6350">
            <a:solidFill>
              <a:srgbClr val="000000"/>
            </a:solidFill>
          </a:ln>
        </p:spPr>
        <p:txBody>
          <a:bodyPr lIns="45719" rIns="45719"/>
          <a:lstStyle/>
          <a:p>
            <a:pPr/>
          </a:p>
        </p:txBody>
      </p:sp>
      <p:sp>
        <p:nvSpPr>
          <p:cNvPr id="43" name="直接连接符 22"/>
          <p:cNvSpPr/>
          <p:nvPr/>
        </p:nvSpPr>
        <p:spPr>
          <a:xfrm>
            <a:off x="7302703" y="-1"/>
            <a:ext cx="1" cy="410717"/>
          </a:xfrm>
          <a:prstGeom prst="line">
            <a:avLst/>
          </a:prstGeom>
          <a:ln>
            <a:solidFill>
              <a:srgbClr val="596181"/>
            </a:solidFill>
          </a:ln>
        </p:spPr>
        <p:txBody>
          <a:bodyPr lIns="45719" rIns="45719"/>
          <a:lstStyle/>
          <a:p>
            <a:pPr/>
          </a:p>
        </p:txBody>
      </p:sp>
      <p:sp>
        <p:nvSpPr>
          <p:cNvPr id="44" name="矩形 4"/>
          <p:cNvSpPr/>
          <p:nvPr/>
        </p:nvSpPr>
        <p:spPr>
          <a:xfrm>
            <a:off x="-1" y="-1"/>
            <a:ext cx="1829119" cy="410718"/>
          </a:xfrm>
          <a:prstGeom prst="rect">
            <a:avLst/>
          </a:prstGeom>
          <a:solidFill>
            <a:srgbClr val="73185A"/>
          </a:solidFill>
          <a:ln w="12700">
            <a:miter lim="400000"/>
          </a:ln>
          <a:effectLst>
            <a:outerShdw sx="100000" sy="100000" kx="0" ky="0" algn="b" rotWithShape="0" blurRad="38100" dist="0" dir="16200000">
              <a:srgbClr val="000000">
                <a:alpha val="20000"/>
              </a:srgbClr>
            </a:outerShdw>
          </a:effectLst>
        </p:spPr>
        <p:txBody>
          <a:bodyPr lIns="45719" rIns="45719" anchor="ctr"/>
          <a:lstStyle/>
          <a:p>
            <a:pPr algn="ctr">
              <a:defRPr>
                <a:solidFill>
                  <a:srgbClr val="FFFFFF"/>
                </a:solidFill>
              </a:defRPr>
            </a:pPr>
          </a:p>
        </p:txBody>
      </p:sp>
      <p:sp>
        <p:nvSpPr>
          <p:cNvPr id="45" name="矩形 3"/>
          <p:cNvSpPr/>
          <p:nvPr/>
        </p:nvSpPr>
        <p:spPr>
          <a:xfrm>
            <a:off x="0" y="331088"/>
            <a:ext cx="9144000" cy="3676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1" y="0"/>
                </a:moveTo>
                <a:lnTo>
                  <a:pt x="2270" y="4678"/>
                </a:lnTo>
                <a:lnTo>
                  <a:pt x="21600" y="4678"/>
                </a:lnTo>
                <a:lnTo>
                  <a:pt x="21600" y="21600"/>
                </a:lnTo>
                <a:lnTo>
                  <a:pt x="0" y="21600"/>
                </a:lnTo>
                <a:lnTo>
                  <a:pt x="0" y="4678"/>
                </a:lnTo>
                <a:lnTo>
                  <a:pt x="2051" y="4678"/>
                </a:lnTo>
                <a:close/>
              </a:path>
            </a:pathLst>
          </a:custGeom>
          <a:solidFill>
            <a:srgbClr val="FFFFFF"/>
          </a:solidFill>
          <a:ln w="12700">
            <a:miter lim="400000"/>
          </a:ln>
        </p:spPr>
        <p:txBody>
          <a:bodyPr lIns="45719" rIns="45719" anchor="ctr"/>
          <a:lstStyle/>
          <a:p>
            <a:pPr algn="ctr">
              <a:defRPr>
                <a:solidFill>
                  <a:srgbClr val="FFFFFF"/>
                </a:solidFill>
              </a:defRPr>
            </a:pPr>
          </a:p>
        </p:txBody>
      </p:sp>
      <p:sp>
        <p:nvSpPr>
          <p:cNvPr id="46" name="直接连接符 24"/>
          <p:cNvSpPr/>
          <p:nvPr/>
        </p:nvSpPr>
        <p:spPr>
          <a:xfrm>
            <a:off x="0" y="698747"/>
            <a:ext cx="9144000" cy="1"/>
          </a:xfrm>
          <a:prstGeom prst="line">
            <a:avLst/>
          </a:prstGeom>
          <a:ln w="6350">
            <a:solidFill>
              <a:srgbClr val="D9D9D9"/>
            </a:solidFill>
          </a:ln>
        </p:spPr>
        <p:txBody>
          <a:bodyPr lIns="45719" rIns="45719"/>
          <a:lstStyle/>
          <a:p>
            <a:pPr/>
          </a:p>
        </p:txBody>
      </p:sp>
      <p:sp>
        <p:nvSpPr>
          <p:cNvPr id="47" name="直角三角形 15"/>
          <p:cNvSpPr/>
          <p:nvPr/>
        </p:nvSpPr>
        <p:spPr>
          <a:xfrm flipH="1">
            <a:off x="8302225" y="4288485"/>
            <a:ext cx="950295" cy="8534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73185A"/>
          </a:solidFill>
          <a:ln w="12700">
            <a:miter lim="400000"/>
          </a:ln>
        </p:spPr>
        <p:txBody>
          <a:bodyPr lIns="45719" rIns="45719" anchor="ctr"/>
          <a:lstStyle/>
          <a:p>
            <a:pPr algn="ctr">
              <a:defRPr>
                <a:solidFill>
                  <a:srgbClr val="FFFFFF"/>
                </a:solidFill>
              </a:defRPr>
            </a:pPr>
          </a:p>
        </p:txBody>
      </p:sp>
      <p:sp>
        <p:nvSpPr>
          <p:cNvPr id="48" name="幻灯片编号"/>
          <p:cNvSpPr txBox="1"/>
          <p:nvPr>
            <p:ph type="sldNum" sz="quarter" idx="2"/>
          </p:nvPr>
        </p:nvSpPr>
        <p:spPr>
          <a:xfrm>
            <a:off x="8813690" y="4732656"/>
            <a:ext cx="263982" cy="269241"/>
          </a:xfrm>
          <a:prstGeom prst="rect">
            <a:avLst/>
          </a:prstGeom>
        </p:spPr>
        <p:txBody>
          <a:bodyPr/>
          <a:lstStyle>
            <a:lvl1pPr>
              <a:defRPr>
                <a:solidFill>
                  <a:srgbClr val="FFFFFF"/>
                </a:solidFill>
              </a:defRPr>
            </a:lvl1pPr>
          </a:lstStyle>
          <a:p>
            <a:pPr/>
            <a:fld id="{86CB4B4D-7CA3-9044-876B-883B54F8677D}" type="slidenum"/>
          </a:p>
        </p:txBody>
      </p:sp>
      <p:sp>
        <p:nvSpPr>
          <p:cNvPr id="49" name="圆角矩形 16"/>
          <p:cNvSpPr txBox="1"/>
          <p:nvPr/>
        </p:nvSpPr>
        <p:spPr>
          <a:xfrm>
            <a:off x="13946" y="53215"/>
            <a:ext cx="1821204"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FFFFFF"/>
                </a:solidFill>
                <a:effectLst>
                  <a:outerShdw sx="100000" sy="100000" kx="0" ky="0" algn="b" rotWithShape="0" blurRad="38100" dist="12700" dir="2700000">
                    <a:srgbClr val="17375E">
                      <a:alpha val="40000"/>
                    </a:srgbClr>
                  </a:outerShdw>
                </a:effectLst>
                <a:latin typeface="PingFang SC Semibold"/>
                <a:ea typeface="PingFang SC Semibold"/>
                <a:cs typeface="PingFang SC Semibold"/>
                <a:sym typeface="PingFang SC Semibold"/>
              </a:defRPr>
            </a:lvl1pPr>
          </a:lstStyle>
          <a:p>
            <a:pPr/>
            <a:r>
              <a:t>绪 论</a:t>
            </a:r>
          </a:p>
        </p:txBody>
      </p:sp>
      <p:sp>
        <p:nvSpPr>
          <p:cNvPr id="50" name="圆角矩形 23"/>
          <p:cNvSpPr txBox="1"/>
          <p:nvPr/>
        </p:nvSpPr>
        <p:spPr>
          <a:xfrm>
            <a:off x="3665830" y="53215"/>
            <a:ext cx="1817394"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FFFFFF"/>
                </a:solidFill>
                <a:effectLst>
                  <a:outerShdw sx="100000" sy="100000" kx="0" ky="0" algn="b" rotWithShape="0" blurRad="38100" dist="12700" dir="2700000">
                    <a:srgbClr val="17375E">
                      <a:alpha val="40000"/>
                    </a:srgbClr>
                  </a:outerShdw>
                </a:effectLst>
                <a:latin typeface="PingFang SC Semibold"/>
                <a:ea typeface="PingFang SC Semibold"/>
                <a:cs typeface="PingFang SC Semibold"/>
                <a:sym typeface="PingFang SC Semibold"/>
              </a:defRPr>
            </a:lvl1pPr>
          </a:lstStyle>
          <a:p>
            <a:pPr/>
            <a:r>
              <a:t>算法介绍</a:t>
            </a:r>
          </a:p>
        </p:txBody>
      </p:sp>
      <p:sp>
        <p:nvSpPr>
          <p:cNvPr id="51" name="圆角矩形 27"/>
          <p:cNvSpPr txBox="1"/>
          <p:nvPr/>
        </p:nvSpPr>
        <p:spPr>
          <a:xfrm>
            <a:off x="1821790" y="53215"/>
            <a:ext cx="1817394"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FFFFFF"/>
                </a:solidFill>
                <a:effectLst>
                  <a:outerShdw sx="100000" sy="100000" kx="0" ky="0" algn="b" rotWithShape="0" blurRad="38100" dist="12700" dir="2700000">
                    <a:srgbClr val="17375E">
                      <a:alpha val="40000"/>
                    </a:srgbClr>
                  </a:outerShdw>
                </a:effectLst>
                <a:latin typeface="PingFang SC Semibold"/>
                <a:ea typeface="PingFang SC Semibold"/>
                <a:cs typeface="PingFang SC Semibold"/>
                <a:sym typeface="PingFang SC Semibold"/>
              </a:defRPr>
            </a:lvl1pPr>
          </a:lstStyle>
          <a:p>
            <a:pPr/>
            <a:r>
              <a:t>相关工作调研</a:t>
            </a:r>
          </a:p>
        </p:txBody>
      </p:sp>
      <p:sp>
        <p:nvSpPr>
          <p:cNvPr id="52" name="圆角矩形 28"/>
          <p:cNvSpPr txBox="1"/>
          <p:nvPr/>
        </p:nvSpPr>
        <p:spPr>
          <a:xfrm>
            <a:off x="5494630" y="53215"/>
            <a:ext cx="1817394"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FFFFFF"/>
                </a:solidFill>
                <a:effectLst>
                  <a:outerShdw sx="100000" sy="100000" kx="0" ky="0" algn="b" rotWithShape="0" blurRad="38100" dist="12700" dir="2700000">
                    <a:srgbClr val="17375E">
                      <a:alpha val="40000"/>
                    </a:srgbClr>
                  </a:outerShdw>
                </a:effectLst>
                <a:latin typeface="PingFang SC Semibold"/>
                <a:ea typeface="PingFang SC Semibold"/>
                <a:cs typeface="PingFang SC Semibold"/>
                <a:sym typeface="PingFang SC Semibold"/>
              </a:defRPr>
            </a:lvl1pPr>
          </a:lstStyle>
          <a:p>
            <a:pPr/>
            <a:r>
              <a:t>实验与分析</a:t>
            </a:r>
          </a:p>
        </p:txBody>
      </p:sp>
      <p:sp>
        <p:nvSpPr>
          <p:cNvPr id="53" name="圆角矩形 29"/>
          <p:cNvSpPr txBox="1"/>
          <p:nvPr/>
        </p:nvSpPr>
        <p:spPr>
          <a:xfrm>
            <a:off x="7323431" y="53215"/>
            <a:ext cx="1817394"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FFFFFF"/>
                </a:solidFill>
                <a:effectLst>
                  <a:outerShdw sx="100000" sy="100000" kx="0" ky="0" algn="b" rotWithShape="0" blurRad="38100" dist="12700" dir="2700000">
                    <a:srgbClr val="17375E">
                      <a:alpha val="40000"/>
                    </a:srgbClr>
                  </a:outerShdw>
                </a:effectLst>
                <a:latin typeface="PingFang SC Semibold"/>
                <a:ea typeface="PingFang SC Semibold"/>
                <a:cs typeface="PingFang SC Semibold"/>
                <a:sym typeface="PingFang SC Semibold"/>
              </a:defRPr>
            </a:lvl1pPr>
          </a:lstStyle>
          <a:p>
            <a:pPr/>
            <a:r>
              <a:t>总结与展望</a:t>
            </a: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3_自定义版式">
    <p:spTree>
      <p:nvGrpSpPr>
        <p:cNvPr id="1" name=""/>
        <p:cNvGrpSpPr/>
        <p:nvPr/>
      </p:nvGrpSpPr>
      <p:grpSpPr>
        <a:xfrm>
          <a:off x="0" y="0"/>
          <a:ext cx="0" cy="0"/>
          <a:chOff x="0" y="0"/>
          <a:chExt cx="0" cy="0"/>
        </a:xfrm>
      </p:grpSpPr>
      <p:sp>
        <p:nvSpPr>
          <p:cNvPr id="60" name="矩形 2"/>
          <p:cNvSpPr/>
          <p:nvPr/>
        </p:nvSpPr>
        <p:spPr>
          <a:xfrm>
            <a:off x="0" y="-1"/>
            <a:ext cx="9144000" cy="410718"/>
          </a:xfrm>
          <a:prstGeom prst="rect">
            <a:avLst/>
          </a:prstGeom>
          <a:solidFill>
            <a:srgbClr val="03CCCE"/>
          </a:solidFill>
          <a:ln w="12700">
            <a:miter lim="400000"/>
          </a:ln>
        </p:spPr>
        <p:txBody>
          <a:bodyPr lIns="45719" rIns="45719" anchor="ctr"/>
          <a:lstStyle/>
          <a:p>
            <a:pPr algn="ctr">
              <a:defRPr>
                <a:solidFill>
                  <a:srgbClr val="FFFFFF"/>
                </a:solidFill>
              </a:defRPr>
            </a:pPr>
          </a:p>
        </p:txBody>
      </p:sp>
      <p:sp>
        <p:nvSpPr>
          <p:cNvPr id="61" name="直接连接符 16"/>
          <p:cNvSpPr/>
          <p:nvPr/>
        </p:nvSpPr>
        <p:spPr>
          <a:xfrm>
            <a:off x="1824038" y="-1"/>
            <a:ext cx="1" cy="410717"/>
          </a:xfrm>
          <a:prstGeom prst="line">
            <a:avLst/>
          </a:prstGeom>
          <a:ln w="6350">
            <a:solidFill>
              <a:srgbClr val="000000"/>
            </a:solidFill>
          </a:ln>
        </p:spPr>
        <p:txBody>
          <a:bodyPr lIns="45719" rIns="45719"/>
          <a:lstStyle/>
          <a:p>
            <a:pPr/>
          </a:p>
        </p:txBody>
      </p:sp>
      <p:sp>
        <p:nvSpPr>
          <p:cNvPr id="62" name="直接连接符 17"/>
          <p:cNvSpPr/>
          <p:nvPr/>
        </p:nvSpPr>
        <p:spPr>
          <a:xfrm>
            <a:off x="1835150" y="-1"/>
            <a:ext cx="0" cy="410717"/>
          </a:xfrm>
          <a:prstGeom prst="line">
            <a:avLst/>
          </a:prstGeom>
          <a:ln>
            <a:solidFill>
              <a:srgbClr val="596181"/>
            </a:solidFill>
          </a:ln>
        </p:spPr>
        <p:txBody>
          <a:bodyPr lIns="45719" rIns="45719"/>
          <a:lstStyle/>
          <a:p>
            <a:pPr/>
          </a:p>
        </p:txBody>
      </p:sp>
      <p:sp>
        <p:nvSpPr>
          <p:cNvPr id="63" name="直接连接符 18"/>
          <p:cNvSpPr/>
          <p:nvPr/>
        </p:nvSpPr>
        <p:spPr>
          <a:xfrm>
            <a:off x="3654425" y="-1"/>
            <a:ext cx="0" cy="410717"/>
          </a:xfrm>
          <a:prstGeom prst="line">
            <a:avLst/>
          </a:prstGeom>
          <a:ln w="6350">
            <a:solidFill>
              <a:srgbClr val="000000"/>
            </a:solidFill>
          </a:ln>
        </p:spPr>
        <p:txBody>
          <a:bodyPr lIns="45719" rIns="45719"/>
          <a:lstStyle/>
          <a:p>
            <a:pPr/>
          </a:p>
        </p:txBody>
      </p:sp>
      <p:sp>
        <p:nvSpPr>
          <p:cNvPr id="64" name="直接连接符 19"/>
          <p:cNvSpPr/>
          <p:nvPr/>
        </p:nvSpPr>
        <p:spPr>
          <a:xfrm>
            <a:off x="3665537" y="-1"/>
            <a:ext cx="1" cy="410717"/>
          </a:xfrm>
          <a:prstGeom prst="line">
            <a:avLst/>
          </a:prstGeom>
          <a:ln>
            <a:solidFill>
              <a:srgbClr val="596181"/>
            </a:solidFill>
          </a:ln>
        </p:spPr>
        <p:txBody>
          <a:bodyPr lIns="45719" rIns="45719"/>
          <a:lstStyle/>
          <a:p>
            <a:pPr/>
          </a:p>
        </p:txBody>
      </p:sp>
      <p:sp>
        <p:nvSpPr>
          <p:cNvPr id="65" name="直接连接符 20"/>
          <p:cNvSpPr/>
          <p:nvPr/>
        </p:nvSpPr>
        <p:spPr>
          <a:xfrm>
            <a:off x="5476875" y="-1"/>
            <a:ext cx="0" cy="410717"/>
          </a:xfrm>
          <a:prstGeom prst="line">
            <a:avLst/>
          </a:prstGeom>
          <a:ln w="6350">
            <a:solidFill>
              <a:srgbClr val="000000"/>
            </a:solidFill>
          </a:ln>
        </p:spPr>
        <p:txBody>
          <a:bodyPr lIns="45719" rIns="45719"/>
          <a:lstStyle/>
          <a:p>
            <a:pPr/>
          </a:p>
        </p:txBody>
      </p:sp>
      <p:sp>
        <p:nvSpPr>
          <p:cNvPr id="66" name="直接连接符 21"/>
          <p:cNvSpPr/>
          <p:nvPr/>
        </p:nvSpPr>
        <p:spPr>
          <a:xfrm>
            <a:off x="5485605" y="-1"/>
            <a:ext cx="1" cy="410717"/>
          </a:xfrm>
          <a:prstGeom prst="line">
            <a:avLst/>
          </a:prstGeom>
          <a:ln>
            <a:solidFill>
              <a:srgbClr val="596181"/>
            </a:solidFill>
          </a:ln>
        </p:spPr>
        <p:txBody>
          <a:bodyPr lIns="45719" rIns="45719"/>
          <a:lstStyle/>
          <a:p>
            <a:pPr/>
          </a:p>
        </p:txBody>
      </p:sp>
      <p:sp>
        <p:nvSpPr>
          <p:cNvPr id="67" name="直接连接符 22"/>
          <p:cNvSpPr/>
          <p:nvPr/>
        </p:nvSpPr>
        <p:spPr>
          <a:xfrm>
            <a:off x="7292975" y="-1"/>
            <a:ext cx="0" cy="410717"/>
          </a:xfrm>
          <a:prstGeom prst="line">
            <a:avLst/>
          </a:prstGeom>
          <a:ln w="6350">
            <a:solidFill>
              <a:srgbClr val="000000"/>
            </a:solidFill>
          </a:ln>
        </p:spPr>
        <p:txBody>
          <a:bodyPr lIns="45719" rIns="45719"/>
          <a:lstStyle/>
          <a:p>
            <a:pPr/>
          </a:p>
        </p:txBody>
      </p:sp>
      <p:sp>
        <p:nvSpPr>
          <p:cNvPr id="68" name="直接连接符 23"/>
          <p:cNvSpPr/>
          <p:nvPr/>
        </p:nvSpPr>
        <p:spPr>
          <a:xfrm>
            <a:off x="7298487" y="-1"/>
            <a:ext cx="1" cy="410717"/>
          </a:xfrm>
          <a:prstGeom prst="line">
            <a:avLst/>
          </a:prstGeom>
          <a:ln>
            <a:solidFill>
              <a:srgbClr val="596181"/>
            </a:solidFill>
          </a:ln>
        </p:spPr>
        <p:txBody>
          <a:bodyPr lIns="45719" rIns="45719"/>
          <a:lstStyle/>
          <a:p>
            <a:pPr/>
          </a:p>
        </p:txBody>
      </p:sp>
      <p:sp>
        <p:nvSpPr>
          <p:cNvPr id="69" name="矩形 11"/>
          <p:cNvSpPr/>
          <p:nvPr/>
        </p:nvSpPr>
        <p:spPr>
          <a:xfrm>
            <a:off x="1828800" y="-1"/>
            <a:ext cx="1829118" cy="410718"/>
          </a:xfrm>
          <a:prstGeom prst="rect">
            <a:avLst/>
          </a:prstGeom>
          <a:solidFill>
            <a:srgbClr val="73185A"/>
          </a:solidFill>
          <a:ln w="12700">
            <a:miter lim="400000"/>
          </a:ln>
          <a:effectLst>
            <a:outerShdw sx="100000" sy="100000" kx="0" ky="0" algn="b" rotWithShape="0" blurRad="38100" dist="0" dir="16200000">
              <a:srgbClr val="000000">
                <a:alpha val="20000"/>
              </a:srgbClr>
            </a:outerShdw>
          </a:effectLst>
        </p:spPr>
        <p:txBody>
          <a:bodyPr lIns="45719" rIns="45719" anchor="ctr"/>
          <a:lstStyle/>
          <a:p>
            <a:pPr algn="ctr">
              <a:defRPr>
                <a:solidFill>
                  <a:srgbClr val="FFFFFF"/>
                </a:solidFill>
              </a:defRPr>
            </a:pPr>
          </a:p>
        </p:txBody>
      </p:sp>
      <p:sp>
        <p:nvSpPr>
          <p:cNvPr id="70" name="矩形 13"/>
          <p:cNvSpPr/>
          <p:nvPr/>
        </p:nvSpPr>
        <p:spPr>
          <a:xfrm>
            <a:off x="0" y="331088"/>
            <a:ext cx="9144001" cy="3676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81" y="0"/>
                </a:moveTo>
                <a:lnTo>
                  <a:pt x="6590" y="4678"/>
                </a:lnTo>
                <a:lnTo>
                  <a:pt x="21600" y="4678"/>
                </a:lnTo>
                <a:lnTo>
                  <a:pt x="21600" y="21600"/>
                </a:lnTo>
                <a:lnTo>
                  <a:pt x="0" y="21600"/>
                </a:lnTo>
                <a:lnTo>
                  <a:pt x="0" y="4678"/>
                </a:lnTo>
                <a:lnTo>
                  <a:pt x="6371" y="4678"/>
                </a:lnTo>
                <a:close/>
              </a:path>
            </a:pathLst>
          </a:custGeom>
          <a:solidFill>
            <a:srgbClr val="FFFFFF"/>
          </a:solidFill>
          <a:ln w="12700">
            <a:miter lim="400000"/>
          </a:ln>
        </p:spPr>
        <p:txBody>
          <a:bodyPr lIns="45719" rIns="45719" anchor="ctr"/>
          <a:lstStyle/>
          <a:p>
            <a:pPr algn="ctr">
              <a:defRPr>
                <a:solidFill>
                  <a:srgbClr val="FFFFFF"/>
                </a:solidFill>
              </a:defRPr>
            </a:pPr>
          </a:p>
        </p:txBody>
      </p:sp>
      <p:sp>
        <p:nvSpPr>
          <p:cNvPr id="71" name="直接连接符 15"/>
          <p:cNvSpPr/>
          <p:nvPr/>
        </p:nvSpPr>
        <p:spPr>
          <a:xfrm>
            <a:off x="0" y="698747"/>
            <a:ext cx="9144001" cy="1"/>
          </a:xfrm>
          <a:prstGeom prst="line">
            <a:avLst/>
          </a:prstGeom>
          <a:ln w="6350">
            <a:solidFill>
              <a:srgbClr val="D9D9D9"/>
            </a:solidFill>
          </a:ln>
        </p:spPr>
        <p:txBody>
          <a:bodyPr lIns="45719" rIns="45719"/>
          <a:lstStyle/>
          <a:p>
            <a:pPr/>
          </a:p>
        </p:txBody>
      </p:sp>
      <p:sp>
        <p:nvSpPr>
          <p:cNvPr id="72" name="直角三角形 14"/>
          <p:cNvSpPr/>
          <p:nvPr/>
        </p:nvSpPr>
        <p:spPr>
          <a:xfrm flipH="1">
            <a:off x="8302225" y="4288485"/>
            <a:ext cx="950295" cy="8534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73185A"/>
          </a:solidFill>
          <a:ln w="12700">
            <a:miter lim="400000"/>
          </a:ln>
        </p:spPr>
        <p:txBody>
          <a:bodyPr lIns="45719" rIns="45719" anchor="ctr"/>
          <a:lstStyle/>
          <a:p>
            <a:pPr algn="ctr">
              <a:defRPr>
                <a:solidFill>
                  <a:srgbClr val="FFFFFF"/>
                </a:solidFill>
              </a:defRPr>
            </a:pPr>
          </a:p>
        </p:txBody>
      </p:sp>
      <p:sp>
        <p:nvSpPr>
          <p:cNvPr id="73" name="幻灯片编号"/>
          <p:cNvSpPr txBox="1"/>
          <p:nvPr>
            <p:ph type="sldNum" sz="quarter" idx="2"/>
          </p:nvPr>
        </p:nvSpPr>
        <p:spPr>
          <a:xfrm>
            <a:off x="8813690" y="4732656"/>
            <a:ext cx="263982" cy="269241"/>
          </a:xfrm>
          <a:prstGeom prst="rect">
            <a:avLst/>
          </a:prstGeom>
        </p:spPr>
        <p:txBody>
          <a:bodyPr/>
          <a:lstStyle>
            <a:lvl1pPr>
              <a:defRPr>
                <a:solidFill>
                  <a:srgbClr val="FFFFFF"/>
                </a:solidFill>
              </a:defRPr>
            </a:lvl1pPr>
          </a:lstStyle>
          <a:p>
            <a:pPr/>
            <a:fld id="{86CB4B4D-7CA3-9044-876B-883B54F8677D}" type="slidenum"/>
          </a:p>
        </p:txBody>
      </p:sp>
      <p:sp>
        <p:nvSpPr>
          <p:cNvPr id="74" name="圆角矩形 25"/>
          <p:cNvSpPr txBox="1"/>
          <p:nvPr/>
        </p:nvSpPr>
        <p:spPr>
          <a:xfrm>
            <a:off x="13946" y="53216"/>
            <a:ext cx="1821204" cy="307340"/>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FFFFFF"/>
                </a:solidFill>
                <a:effectLst>
                  <a:outerShdw sx="100000" sy="100000" kx="0" ky="0" algn="b" rotWithShape="0" blurRad="38100" dist="12700" dir="2700000">
                    <a:srgbClr val="17375E">
                      <a:alpha val="40000"/>
                    </a:srgbClr>
                  </a:outerShdw>
                </a:effectLst>
                <a:latin typeface="PingFang SC Semibold"/>
                <a:ea typeface="PingFang SC Semibold"/>
                <a:cs typeface="PingFang SC Semibold"/>
                <a:sym typeface="PingFang SC Semibold"/>
              </a:defRPr>
            </a:lvl1pPr>
          </a:lstStyle>
          <a:p>
            <a:pPr/>
            <a:r>
              <a:t>绪 论</a:t>
            </a:r>
          </a:p>
        </p:txBody>
      </p:sp>
      <p:sp>
        <p:nvSpPr>
          <p:cNvPr id="75" name="圆角矩形 30"/>
          <p:cNvSpPr txBox="1"/>
          <p:nvPr/>
        </p:nvSpPr>
        <p:spPr>
          <a:xfrm>
            <a:off x="5494630" y="53216"/>
            <a:ext cx="1817394" cy="307340"/>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FFFFFF"/>
                </a:solidFill>
                <a:effectLst>
                  <a:outerShdw sx="100000" sy="100000" kx="0" ky="0" algn="b" rotWithShape="0" blurRad="38100" dist="12700" dir="2700000">
                    <a:srgbClr val="17375E">
                      <a:alpha val="40000"/>
                    </a:srgbClr>
                  </a:outerShdw>
                </a:effectLst>
                <a:latin typeface="PingFang SC Semibold"/>
                <a:ea typeface="PingFang SC Semibold"/>
                <a:cs typeface="PingFang SC Semibold"/>
                <a:sym typeface="PingFang SC Semibold"/>
              </a:defRPr>
            </a:lvl1pPr>
          </a:lstStyle>
          <a:p>
            <a:pPr/>
            <a:r>
              <a:t>实验与分析</a:t>
            </a:r>
          </a:p>
        </p:txBody>
      </p:sp>
      <p:sp>
        <p:nvSpPr>
          <p:cNvPr id="76" name="圆角矩形 31"/>
          <p:cNvSpPr txBox="1"/>
          <p:nvPr/>
        </p:nvSpPr>
        <p:spPr>
          <a:xfrm>
            <a:off x="7323431" y="53216"/>
            <a:ext cx="1817394" cy="307340"/>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FFFFFF"/>
                </a:solidFill>
                <a:effectLst>
                  <a:outerShdw sx="100000" sy="100000" kx="0" ky="0" algn="b" rotWithShape="0" blurRad="38100" dist="12700" dir="2700000">
                    <a:srgbClr val="17375E">
                      <a:alpha val="40000"/>
                    </a:srgbClr>
                  </a:outerShdw>
                </a:effectLst>
                <a:latin typeface="PingFang SC Semibold"/>
                <a:ea typeface="PingFang SC Semibold"/>
                <a:cs typeface="PingFang SC Semibold"/>
                <a:sym typeface="PingFang SC Semibold"/>
              </a:defRPr>
            </a:lvl1pPr>
          </a:lstStyle>
          <a:p>
            <a:pPr/>
            <a:r>
              <a:t>总结与展望</a:t>
            </a:r>
          </a:p>
        </p:txBody>
      </p:sp>
      <p:sp>
        <p:nvSpPr>
          <p:cNvPr id="77" name="圆角矩形 34"/>
          <p:cNvSpPr txBox="1"/>
          <p:nvPr/>
        </p:nvSpPr>
        <p:spPr>
          <a:xfrm>
            <a:off x="3665830" y="53216"/>
            <a:ext cx="1817394" cy="307340"/>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FFFFFF"/>
                </a:solidFill>
                <a:effectLst>
                  <a:outerShdw sx="100000" sy="100000" kx="0" ky="0" algn="b" rotWithShape="0" blurRad="38100" dist="12700" dir="2700000">
                    <a:srgbClr val="17375E">
                      <a:alpha val="40000"/>
                    </a:srgbClr>
                  </a:outerShdw>
                </a:effectLst>
                <a:latin typeface="PingFang SC Semibold"/>
                <a:ea typeface="PingFang SC Semibold"/>
                <a:cs typeface="PingFang SC Semibold"/>
                <a:sym typeface="PingFang SC Semibold"/>
              </a:defRPr>
            </a:lvl1pPr>
          </a:lstStyle>
          <a:p>
            <a:pPr/>
            <a:r>
              <a:t>算法介绍</a:t>
            </a:r>
          </a:p>
        </p:txBody>
      </p:sp>
      <p:sp>
        <p:nvSpPr>
          <p:cNvPr id="78" name="圆角矩形 35"/>
          <p:cNvSpPr txBox="1"/>
          <p:nvPr/>
        </p:nvSpPr>
        <p:spPr>
          <a:xfrm>
            <a:off x="1821790" y="53216"/>
            <a:ext cx="1817394" cy="307340"/>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FFFFFF"/>
                </a:solidFill>
                <a:effectLst>
                  <a:outerShdw sx="100000" sy="100000" kx="0" ky="0" algn="b" rotWithShape="0" blurRad="38100" dist="12700" dir="2700000">
                    <a:srgbClr val="17375E">
                      <a:alpha val="40000"/>
                    </a:srgbClr>
                  </a:outerShdw>
                </a:effectLst>
                <a:latin typeface="PingFang SC Semibold"/>
                <a:ea typeface="PingFang SC Semibold"/>
                <a:cs typeface="PingFang SC Semibold"/>
                <a:sym typeface="PingFang SC Semibold"/>
              </a:defRPr>
            </a:lvl1pPr>
          </a:lstStyle>
          <a:p>
            <a:pPr/>
            <a:r>
              <a:t>相关工作调研</a:t>
            </a: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4_自定义版式">
    <p:spTree>
      <p:nvGrpSpPr>
        <p:cNvPr id="1" name=""/>
        <p:cNvGrpSpPr/>
        <p:nvPr/>
      </p:nvGrpSpPr>
      <p:grpSpPr>
        <a:xfrm>
          <a:off x="0" y="0"/>
          <a:ext cx="0" cy="0"/>
          <a:chOff x="0" y="0"/>
          <a:chExt cx="0" cy="0"/>
        </a:xfrm>
      </p:grpSpPr>
      <p:sp>
        <p:nvSpPr>
          <p:cNvPr id="85" name="矩形 2"/>
          <p:cNvSpPr/>
          <p:nvPr/>
        </p:nvSpPr>
        <p:spPr>
          <a:xfrm>
            <a:off x="0" y="-1"/>
            <a:ext cx="9144000" cy="410718"/>
          </a:xfrm>
          <a:prstGeom prst="rect">
            <a:avLst/>
          </a:prstGeom>
          <a:solidFill>
            <a:srgbClr val="03CCCE"/>
          </a:solidFill>
          <a:ln w="12700">
            <a:miter lim="400000"/>
          </a:ln>
        </p:spPr>
        <p:txBody>
          <a:bodyPr lIns="45719" rIns="45719" anchor="ctr"/>
          <a:lstStyle/>
          <a:p>
            <a:pPr algn="ctr">
              <a:defRPr>
                <a:solidFill>
                  <a:srgbClr val="FFFFFF"/>
                </a:solidFill>
              </a:defRPr>
            </a:pPr>
          </a:p>
        </p:txBody>
      </p:sp>
      <p:sp>
        <p:nvSpPr>
          <p:cNvPr id="86" name="直接连接符 16"/>
          <p:cNvSpPr/>
          <p:nvPr/>
        </p:nvSpPr>
        <p:spPr>
          <a:xfrm>
            <a:off x="1824038" y="-1"/>
            <a:ext cx="1" cy="410717"/>
          </a:xfrm>
          <a:prstGeom prst="line">
            <a:avLst/>
          </a:prstGeom>
          <a:ln w="6350">
            <a:solidFill>
              <a:srgbClr val="000000"/>
            </a:solidFill>
          </a:ln>
        </p:spPr>
        <p:txBody>
          <a:bodyPr lIns="45719" rIns="45719"/>
          <a:lstStyle/>
          <a:p>
            <a:pPr/>
          </a:p>
        </p:txBody>
      </p:sp>
      <p:sp>
        <p:nvSpPr>
          <p:cNvPr id="87" name="直接连接符 17"/>
          <p:cNvSpPr/>
          <p:nvPr/>
        </p:nvSpPr>
        <p:spPr>
          <a:xfrm>
            <a:off x="1824875" y="-1"/>
            <a:ext cx="1" cy="410717"/>
          </a:xfrm>
          <a:prstGeom prst="line">
            <a:avLst/>
          </a:prstGeom>
          <a:ln>
            <a:solidFill>
              <a:srgbClr val="596181"/>
            </a:solidFill>
          </a:ln>
        </p:spPr>
        <p:txBody>
          <a:bodyPr lIns="45719" rIns="45719"/>
          <a:lstStyle/>
          <a:p>
            <a:pPr/>
          </a:p>
        </p:txBody>
      </p:sp>
      <p:sp>
        <p:nvSpPr>
          <p:cNvPr id="88" name="直接连接符 18"/>
          <p:cNvSpPr/>
          <p:nvPr/>
        </p:nvSpPr>
        <p:spPr>
          <a:xfrm>
            <a:off x="3654425" y="-1"/>
            <a:ext cx="0" cy="410717"/>
          </a:xfrm>
          <a:prstGeom prst="line">
            <a:avLst/>
          </a:prstGeom>
          <a:ln w="6350">
            <a:solidFill>
              <a:srgbClr val="000000"/>
            </a:solidFill>
          </a:ln>
        </p:spPr>
        <p:txBody>
          <a:bodyPr lIns="45719" rIns="45719"/>
          <a:lstStyle/>
          <a:p>
            <a:pPr/>
          </a:p>
        </p:txBody>
      </p:sp>
      <p:sp>
        <p:nvSpPr>
          <p:cNvPr id="89" name="直接连接符 19"/>
          <p:cNvSpPr/>
          <p:nvPr/>
        </p:nvSpPr>
        <p:spPr>
          <a:xfrm>
            <a:off x="3665537" y="-1"/>
            <a:ext cx="1" cy="410717"/>
          </a:xfrm>
          <a:prstGeom prst="line">
            <a:avLst/>
          </a:prstGeom>
          <a:ln>
            <a:solidFill>
              <a:srgbClr val="596181"/>
            </a:solidFill>
          </a:ln>
        </p:spPr>
        <p:txBody>
          <a:bodyPr lIns="45719" rIns="45719"/>
          <a:lstStyle/>
          <a:p>
            <a:pPr/>
          </a:p>
        </p:txBody>
      </p:sp>
      <p:sp>
        <p:nvSpPr>
          <p:cNvPr id="90" name="直接连接符 20"/>
          <p:cNvSpPr/>
          <p:nvPr/>
        </p:nvSpPr>
        <p:spPr>
          <a:xfrm>
            <a:off x="5476875" y="-1"/>
            <a:ext cx="0" cy="410717"/>
          </a:xfrm>
          <a:prstGeom prst="line">
            <a:avLst/>
          </a:prstGeom>
          <a:ln w="6350">
            <a:solidFill>
              <a:srgbClr val="000000"/>
            </a:solidFill>
          </a:ln>
        </p:spPr>
        <p:txBody>
          <a:bodyPr lIns="45719" rIns="45719"/>
          <a:lstStyle/>
          <a:p>
            <a:pPr/>
          </a:p>
        </p:txBody>
      </p:sp>
      <p:sp>
        <p:nvSpPr>
          <p:cNvPr id="91" name="直接连接符 21"/>
          <p:cNvSpPr/>
          <p:nvPr/>
        </p:nvSpPr>
        <p:spPr>
          <a:xfrm>
            <a:off x="5485605" y="-1"/>
            <a:ext cx="1" cy="410717"/>
          </a:xfrm>
          <a:prstGeom prst="line">
            <a:avLst/>
          </a:prstGeom>
          <a:ln>
            <a:solidFill>
              <a:srgbClr val="596181"/>
            </a:solidFill>
          </a:ln>
        </p:spPr>
        <p:txBody>
          <a:bodyPr lIns="45719" rIns="45719"/>
          <a:lstStyle/>
          <a:p>
            <a:pPr/>
          </a:p>
        </p:txBody>
      </p:sp>
      <p:sp>
        <p:nvSpPr>
          <p:cNvPr id="92" name="直接连接符 22"/>
          <p:cNvSpPr/>
          <p:nvPr/>
        </p:nvSpPr>
        <p:spPr>
          <a:xfrm>
            <a:off x="7292975" y="-1"/>
            <a:ext cx="0" cy="410717"/>
          </a:xfrm>
          <a:prstGeom prst="line">
            <a:avLst/>
          </a:prstGeom>
          <a:ln w="6350">
            <a:solidFill>
              <a:srgbClr val="000000"/>
            </a:solidFill>
          </a:ln>
        </p:spPr>
        <p:txBody>
          <a:bodyPr lIns="45719" rIns="45719"/>
          <a:lstStyle/>
          <a:p>
            <a:pPr/>
          </a:p>
        </p:txBody>
      </p:sp>
      <p:sp>
        <p:nvSpPr>
          <p:cNvPr id="93" name="直接连接符 23"/>
          <p:cNvSpPr/>
          <p:nvPr/>
        </p:nvSpPr>
        <p:spPr>
          <a:xfrm>
            <a:off x="7298487" y="-1"/>
            <a:ext cx="1" cy="410717"/>
          </a:xfrm>
          <a:prstGeom prst="line">
            <a:avLst/>
          </a:prstGeom>
          <a:ln>
            <a:solidFill>
              <a:srgbClr val="596181"/>
            </a:solidFill>
          </a:ln>
        </p:spPr>
        <p:txBody>
          <a:bodyPr lIns="45719" rIns="45719"/>
          <a:lstStyle/>
          <a:p>
            <a:pPr/>
          </a:p>
        </p:txBody>
      </p:sp>
      <p:sp>
        <p:nvSpPr>
          <p:cNvPr id="94" name="矩形 11"/>
          <p:cNvSpPr/>
          <p:nvPr/>
        </p:nvSpPr>
        <p:spPr>
          <a:xfrm>
            <a:off x="3653780" y="-1"/>
            <a:ext cx="1829118" cy="410718"/>
          </a:xfrm>
          <a:prstGeom prst="rect">
            <a:avLst/>
          </a:prstGeom>
          <a:solidFill>
            <a:srgbClr val="73185A"/>
          </a:solidFill>
          <a:ln w="12700">
            <a:miter lim="400000"/>
          </a:ln>
          <a:effectLst>
            <a:outerShdw sx="100000" sy="100000" kx="0" ky="0" algn="b" rotWithShape="0" blurRad="38100" dist="0" dir="16200000">
              <a:srgbClr val="000000">
                <a:alpha val="20000"/>
              </a:srgbClr>
            </a:outerShdw>
          </a:effectLst>
        </p:spPr>
        <p:txBody>
          <a:bodyPr lIns="45719" rIns="45719" anchor="ctr"/>
          <a:lstStyle/>
          <a:p>
            <a:pPr algn="ctr">
              <a:defRPr>
                <a:solidFill>
                  <a:srgbClr val="FFFFFF"/>
                </a:solidFill>
              </a:defRPr>
            </a:pPr>
          </a:p>
        </p:txBody>
      </p:sp>
      <p:sp>
        <p:nvSpPr>
          <p:cNvPr id="95" name="等腰三角形 14"/>
          <p:cNvSpPr/>
          <p:nvPr/>
        </p:nvSpPr>
        <p:spPr>
          <a:xfrm>
            <a:off x="0" y="331087"/>
            <a:ext cx="9144001" cy="3676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2" y="0"/>
                </a:moveTo>
                <a:lnTo>
                  <a:pt x="10901" y="4678"/>
                </a:lnTo>
                <a:lnTo>
                  <a:pt x="21600" y="4678"/>
                </a:lnTo>
                <a:lnTo>
                  <a:pt x="21600" y="21600"/>
                </a:lnTo>
                <a:lnTo>
                  <a:pt x="0" y="21600"/>
                </a:lnTo>
                <a:lnTo>
                  <a:pt x="0" y="4678"/>
                </a:lnTo>
                <a:lnTo>
                  <a:pt x="10682" y="4678"/>
                </a:lnTo>
                <a:close/>
              </a:path>
            </a:pathLst>
          </a:custGeom>
          <a:solidFill>
            <a:srgbClr val="FFFFFF"/>
          </a:solidFill>
          <a:ln w="12700">
            <a:miter lim="400000"/>
          </a:ln>
        </p:spPr>
        <p:txBody>
          <a:bodyPr lIns="45719" rIns="45719" anchor="ctr"/>
          <a:lstStyle/>
          <a:p>
            <a:pPr algn="ctr">
              <a:defRPr>
                <a:solidFill>
                  <a:srgbClr val="FFFFFF"/>
                </a:solidFill>
              </a:defRPr>
            </a:pPr>
          </a:p>
        </p:txBody>
      </p:sp>
      <p:sp>
        <p:nvSpPr>
          <p:cNvPr id="96" name="直接连接符 15"/>
          <p:cNvSpPr/>
          <p:nvPr/>
        </p:nvSpPr>
        <p:spPr>
          <a:xfrm>
            <a:off x="0" y="698747"/>
            <a:ext cx="9144001" cy="1"/>
          </a:xfrm>
          <a:prstGeom prst="line">
            <a:avLst/>
          </a:prstGeom>
          <a:ln w="6350">
            <a:solidFill>
              <a:srgbClr val="D9D9D9"/>
            </a:solidFill>
          </a:ln>
        </p:spPr>
        <p:txBody>
          <a:bodyPr lIns="45719" rIns="45719"/>
          <a:lstStyle/>
          <a:p>
            <a:pPr/>
          </a:p>
        </p:txBody>
      </p:sp>
      <p:sp>
        <p:nvSpPr>
          <p:cNvPr id="97" name="直角三角形 24"/>
          <p:cNvSpPr/>
          <p:nvPr/>
        </p:nvSpPr>
        <p:spPr>
          <a:xfrm flipH="1">
            <a:off x="8302225" y="4288485"/>
            <a:ext cx="950295" cy="8534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73185A"/>
          </a:solidFill>
          <a:ln w="12700">
            <a:miter lim="400000"/>
          </a:ln>
        </p:spPr>
        <p:txBody>
          <a:bodyPr lIns="45719" rIns="45719" anchor="ctr"/>
          <a:lstStyle/>
          <a:p>
            <a:pPr algn="ctr">
              <a:defRPr>
                <a:solidFill>
                  <a:srgbClr val="FFFFFF"/>
                </a:solidFill>
              </a:defRPr>
            </a:pPr>
          </a:p>
        </p:txBody>
      </p:sp>
      <p:sp>
        <p:nvSpPr>
          <p:cNvPr id="98" name="幻灯片编号"/>
          <p:cNvSpPr txBox="1"/>
          <p:nvPr>
            <p:ph type="sldNum" sz="quarter" idx="2"/>
          </p:nvPr>
        </p:nvSpPr>
        <p:spPr>
          <a:xfrm>
            <a:off x="8813690" y="4732656"/>
            <a:ext cx="263982" cy="269241"/>
          </a:xfrm>
          <a:prstGeom prst="rect">
            <a:avLst/>
          </a:prstGeom>
        </p:spPr>
        <p:txBody>
          <a:bodyPr/>
          <a:lstStyle>
            <a:lvl1pPr>
              <a:defRPr>
                <a:solidFill>
                  <a:srgbClr val="FFFFFF"/>
                </a:solidFill>
              </a:defRPr>
            </a:lvl1pPr>
          </a:lstStyle>
          <a:p>
            <a:pPr/>
            <a:fld id="{86CB4B4D-7CA3-9044-876B-883B54F8677D}" type="slidenum"/>
          </a:p>
        </p:txBody>
      </p:sp>
      <p:sp>
        <p:nvSpPr>
          <p:cNvPr id="99" name="圆角矩形 26"/>
          <p:cNvSpPr txBox="1"/>
          <p:nvPr/>
        </p:nvSpPr>
        <p:spPr>
          <a:xfrm>
            <a:off x="13946" y="53216"/>
            <a:ext cx="1821204" cy="307340"/>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FFFFFF"/>
                </a:solidFill>
                <a:effectLst>
                  <a:outerShdw sx="100000" sy="100000" kx="0" ky="0" algn="b" rotWithShape="0" blurRad="38100" dist="12700" dir="2700000">
                    <a:srgbClr val="17375E">
                      <a:alpha val="40000"/>
                    </a:srgbClr>
                  </a:outerShdw>
                </a:effectLst>
                <a:latin typeface="PingFang SC Semibold"/>
                <a:ea typeface="PingFang SC Semibold"/>
                <a:cs typeface="PingFang SC Semibold"/>
                <a:sym typeface="PingFang SC Semibold"/>
              </a:defRPr>
            </a:lvl1pPr>
          </a:lstStyle>
          <a:p>
            <a:pPr/>
            <a:r>
              <a:t>绪 论</a:t>
            </a:r>
          </a:p>
        </p:txBody>
      </p:sp>
      <p:sp>
        <p:nvSpPr>
          <p:cNvPr id="100" name="圆角矩形 31"/>
          <p:cNvSpPr txBox="1"/>
          <p:nvPr/>
        </p:nvSpPr>
        <p:spPr>
          <a:xfrm>
            <a:off x="5494630" y="53216"/>
            <a:ext cx="1817394" cy="307340"/>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FFFFFF"/>
                </a:solidFill>
                <a:effectLst>
                  <a:outerShdw sx="100000" sy="100000" kx="0" ky="0" algn="b" rotWithShape="0" blurRad="38100" dist="12700" dir="2700000">
                    <a:srgbClr val="17375E">
                      <a:alpha val="40000"/>
                    </a:srgbClr>
                  </a:outerShdw>
                </a:effectLst>
                <a:latin typeface="PingFang SC Semibold"/>
                <a:ea typeface="PingFang SC Semibold"/>
                <a:cs typeface="PingFang SC Semibold"/>
                <a:sym typeface="PingFang SC Semibold"/>
              </a:defRPr>
            </a:lvl1pPr>
          </a:lstStyle>
          <a:p>
            <a:pPr/>
            <a:r>
              <a:t>实验与分析</a:t>
            </a:r>
          </a:p>
        </p:txBody>
      </p:sp>
      <p:sp>
        <p:nvSpPr>
          <p:cNvPr id="101" name="圆角矩形 32"/>
          <p:cNvSpPr txBox="1"/>
          <p:nvPr/>
        </p:nvSpPr>
        <p:spPr>
          <a:xfrm>
            <a:off x="7323431" y="53216"/>
            <a:ext cx="1817394" cy="307340"/>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FFFFFF"/>
                </a:solidFill>
                <a:effectLst>
                  <a:outerShdw sx="100000" sy="100000" kx="0" ky="0" algn="b" rotWithShape="0" blurRad="38100" dist="12700" dir="2700000">
                    <a:srgbClr val="17375E">
                      <a:alpha val="40000"/>
                    </a:srgbClr>
                  </a:outerShdw>
                </a:effectLst>
                <a:latin typeface="PingFang SC Semibold"/>
                <a:ea typeface="PingFang SC Semibold"/>
                <a:cs typeface="PingFang SC Semibold"/>
                <a:sym typeface="PingFang SC Semibold"/>
              </a:defRPr>
            </a:lvl1pPr>
          </a:lstStyle>
          <a:p>
            <a:pPr/>
            <a:r>
              <a:t>总结与展望</a:t>
            </a:r>
          </a:p>
        </p:txBody>
      </p:sp>
      <p:sp>
        <p:nvSpPr>
          <p:cNvPr id="102" name="圆角矩形 35"/>
          <p:cNvSpPr txBox="1"/>
          <p:nvPr/>
        </p:nvSpPr>
        <p:spPr>
          <a:xfrm>
            <a:off x="3665830" y="53216"/>
            <a:ext cx="1817394" cy="307340"/>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FFFFFF"/>
                </a:solidFill>
                <a:effectLst>
                  <a:outerShdw sx="100000" sy="100000" kx="0" ky="0" algn="b" rotWithShape="0" blurRad="38100" dist="12700" dir="2700000">
                    <a:srgbClr val="17375E">
                      <a:alpha val="40000"/>
                    </a:srgbClr>
                  </a:outerShdw>
                </a:effectLst>
                <a:latin typeface="PingFang SC Semibold"/>
                <a:ea typeface="PingFang SC Semibold"/>
                <a:cs typeface="PingFang SC Semibold"/>
                <a:sym typeface="PingFang SC Semibold"/>
              </a:defRPr>
            </a:lvl1pPr>
          </a:lstStyle>
          <a:p>
            <a:pPr/>
            <a:r>
              <a:t>算法介绍</a:t>
            </a:r>
          </a:p>
        </p:txBody>
      </p:sp>
      <p:sp>
        <p:nvSpPr>
          <p:cNvPr id="103" name="圆角矩形 36"/>
          <p:cNvSpPr txBox="1"/>
          <p:nvPr/>
        </p:nvSpPr>
        <p:spPr>
          <a:xfrm>
            <a:off x="1821790" y="53216"/>
            <a:ext cx="1817394" cy="307340"/>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FFFFFF"/>
                </a:solidFill>
                <a:effectLst>
                  <a:outerShdw sx="100000" sy="100000" kx="0" ky="0" algn="b" rotWithShape="0" blurRad="38100" dist="12700" dir="2700000">
                    <a:srgbClr val="17375E">
                      <a:alpha val="40000"/>
                    </a:srgbClr>
                  </a:outerShdw>
                </a:effectLst>
                <a:latin typeface="PingFang SC Semibold"/>
                <a:ea typeface="PingFang SC Semibold"/>
                <a:cs typeface="PingFang SC Semibold"/>
                <a:sym typeface="PingFang SC Semibold"/>
              </a:defRPr>
            </a:lvl1pPr>
          </a:lstStyle>
          <a:p>
            <a:pPr/>
            <a:r>
              <a:t>相关工作调研</a:t>
            </a:r>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5_自定义版式">
    <p:spTree>
      <p:nvGrpSpPr>
        <p:cNvPr id="1" name=""/>
        <p:cNvGrpSpPr/>
        <p:nvPr/>
      </p:nvGrpSpPr>
      <p:grpSpPr>
        <a:xfrm>
          <a:off x="0" y="0"/>
          <a:ext cx="0" cy="0"/>
          <a:chOff x="0" y="0"/>
          <a:chExt cx="0" cy="0"/>
        </a:xfrm>
      </p:grpSpPr>
      <p:sp>
        <p:nvSpPr>
          <p:cNvPr id="110" name="矩形 2"/>
          <p:cNvSpPr/>
          <p:nvPr/>
        </p:nvSpPr>
        <p:spPr>
          <a:xfrm>
            <a:off x="0" y="-1"/>
            <a:ext cx="9144000" cy="410718"/>
          </a:xfrm>
          <a:prstGeom prst="rect">
            <a:avLst/>
          </a:prstGeom>
          <a:solidFill>
            <a:srgbClr val="03CCCE"/>
          </a:solidFill>
          <a:ln w="12700">
            <a:miter lim="400000"/>
          </a:ln>
        </p:spPr>
        <p:txBody>
          <a:bodyPr lIns="45719" rIns="45719" anchor="ctr"/>
          <a:lstStyle/>
          <a:p>
            <a:pPr algn="ctr">
              <a:defRPr>
                <a:solidFill>
                  <a:srgbClr val="FFFFFF"/>
                </a:solidFill>
              </a:defRPr>
            </a:pPr>
          </a:p>
        </p:txBody>
      </p:sp>
      <p:sp>
        <p:nvSpPr>
          <p:cNvPr id="111" name="直接连接符 16"/>
          <p:cNvSpPr/>
          <p:nvPr/>
        </p:nvSpPr>
        <p:spPr>
          <a:xfrm>
            <a:off x="1824038" y="-1"/>
            <a:ext cx="1" cy="410717"/>
          </a:xfrm>
          <a:prstGeom prst="line">
            <a:avLst/>
          </a:prstGeom>
          <a:ln w="6350">
            <a:solidFill>
              <a:srgbClr val="000000"/>
            </a:solidFill>
          </a:ln>
        </p:spPr>
        <p:txBody>
          <a:bodyPr lIns="45719" rIns="45719"/>
          <a:lstStyle/>
          <a:p>
            <a:pPr/>
          </a:p>
        </p:txBody>
      </p:sp>
      <p:sp>
        <p:nvSpPr>
          <p:cNvPr id="112" name="直接连接符 17"/>
          <p:cNvSpPr/>
          <p:nvPr/>
        </p:nvSpPr>
        <p:spPr>
          <a:xfrm>
            <a:off x="1824875" y="-1"/>
            <a:ext cx="1" cy="410717"/>
          </a:xfrm>
          <a:prstGeom prst="line">
            <a:avLst/>
          </a:prstGeom>
          <a:ln>
            <a:solidFill>
              <a:srgbClr val="596181"/>
            </a:solidFill>
          </a:ln>
        </p:spPr>
        <p:txBody>
          <a:bodyPr lIns="45719" rIns="45719"/>
          <a:lstStyle/>
          <a:p>
            <a:pPr/>
          </a:p>
        </p:txBody>
      </p:sp>
      <p:sp>
        <p:nvSpPr>
          <p:cNvPr id="113" name="直接连接符 18"/>
          <p:cNvSpPr/>
          <p:nvPr/>
        </p:nvSpPr>
        <p:spPr>
          <a:xfrm>
            <a:off x="3654425" y="-1"/>
            <a:ext cx="0" cy="410717"/>
          </a:xfrm>
          <a:prstGeom prst="line">
            <a:avLst/>
          </a:prstGeom>
          <a:ln w="6350">
            <a:solidFill>
              <a:srgbClr val="000000"/>
            </a:solidFill>
          </a:ln>
        </p:spPr>
        <p:txBody>
          <a:bodyPr lIns="45719" rIns="45719"/>
          <a:lstStyle/>
          <a:p>
            <a:pPr/>
          </a:p>
        </p:txBody>
      </p:sp>
      <p:sp>
        <p:nvSpPr>
          <p:cNvPr id="114" name="直接连接符 19"/>
          <p:cNvSpPr/>
          <p:nvPr/>
        </p:nvSpPr>
        <p:spPr>
          <a:xfrm>
            <a:off x="3665537" y="-1"/>
            <a:ext cx="1" cy="410717"/>
          </a:xfrm>
          <a:prstGeom prst="line">
            <a:avLst/>
          </a:prstGeom>
          <a:ln>
            <a:solidFill>
              <a:srgbClr val="596181"/>
            </a:solidFill>
          </a:ln>
        </p:spPr>
        <p:txBody>
          <a:bodyPr lIns="45719" rIns="45719"/>
          <a:lstStyle/>
          <a:p>
            <a:pPr/>
          </a:p>
        </p:txBody>
      </p:sp>
      <p:sp>
        <p:nvSpPr>
          <p:cNvPr id="115" name="直接连接符 20"/>
          <p:cNvSpPr/>
          <p:nvPr/>
        </p:nvSpPr>
        <p:spPr>
          <a:xfrm>
            <a:off x="5476875" y="-1"/>
            <a:ext cx="0" cy="410717"/>
          </a:xfrm>
          <a:prstGeom prst="line">
            <a:avLst/>
          </a:prstGeom>
          <a:ln w="6350">
            <a:solidFill>
              <a:srgbClr val="000000"/>
            </a:solidFill>
          </a:ln>
        </p:spPr>
        <p:txBody>
          <a:bodyPr lIns="45719" rIns="45719"/>
          <a:lstStyle/>
          <a:p>
            <a:pPr/>
          </a:p>
        </p:txBody>
      </p:sp>
      <p:sp>
        <p:nvSpPr>
          <p:cNvPr id="116" name="直接连接符 21"/>
          <p:cNvSpPr/>
          <p:nvPr/>
        </p:nvSpPr>
        <p:spPr>
          <a:xfrm>
            <a:off x="5485605" y="-1"/>
            <a:ext cx="1" cy="410717"/>
          </a:xfrm>
          <a:prstGeom prst="line">
            <a:avLst/>
          </a:prstGeom>
          <a:ln>
            <a:solidFill>
              <a:srgbClr val="596181"/>
            </a:solidFill>
          </a:ln>
        </p:spPr>
        <p:txBody>
          <a:bodyPr lIns="45719" rIns="45719"/>
          <a:lstStyle/>
          <a:p>
            <a:pPr/>
          </a:p>
        </p:txBody>
      </p:sp>
      <p:sp>
        <p:nvSpPr>
          <p:cNvPr id="117" name="直接连接符 22"/>
          <p:cNvSpPr/>
          <p:nvPr/>
        </p:nvSpPr>
        <p:spPr>
          <a:xfrm>
            <a:off x="7292975" y="-1"/>
            <a:ext cx="0" cy="410717"/>
          </a:xfrm>
          <a:prstGeom prst="line">
            <a:avLst/>
          </a:prstGeom>
          <a:ln w="6350">
            <a:solidFill>
              <a:srgbClr val="000000"/>
            </a:solidFill>
          </a:ln>
        </p:spPr>
        <p:txBody>
          <a:bodyPr lIns="45719" rIns="45719"/>
          <a:lstStyle/>
          <a:p>
            <a:pPr/>
          </a:p>
        </p:txBody>
      </p:sp>
      <p:sp>
        <p:nvSpPr>
          <p:cNvPr id="118" name="直接连接符 23"/>
          <p:cNvSpPr/>
          <p:nvPr/>
        </p:nvSpPr>
        <p:spPr>
          <a:xfrm>
            <a:off x="7301230" y="-1"/>
            <a:ext cx="1" cy="410717"/>
          </a:xfrm>
          <a:prstGeom prst="line">
            <a:avLst/>
          </a:prstGeom>
          <a:ln>
            <a:solidFill>
              <a:srgbClr val="596181"/>
            </a:solidFill>
          </a:ln>
        </p:spPr>
        <p:txBody>
          <a:bodyPr lIns="45719" rIns="45719"/>
          <a:lstStyle/>
          <a:p>
            <a:pPr/>
          </a:p>
        </p:txBody>
      </p:sp>
      <p:sp>
        <p:nvSpPr>
          <p:cNvPr id="119" name="矩形 11"/>
          <p:cNvSpPr/>
          <p:nvPr/>
        </p:nvSpPr>
        <p:spPr>
          <a:xfrm>
            <a:off x="5472112" y="-1"/>
            <a:ext cx="1829118" cy="410718"/>
          </a:xfrm>
          <a:prstGeom prst="rect">
            <a:avLst/>
          </a:prstGeom>
          <a:solidFill>
            <a:srgbClr val="73185A"/>
          </a:solidFill>
          <a:ln w="12700">
            <a:miter lim="400000"/>
          </a:ln>
          <a:effectLst>
            <a:outerShdw sx="100000" sy="100000" kx="0" ky="0" algn="b" rotWithShape="0" blurRad="38100" dist="0" dir="16200000">
              <a:srgbClr val="000000">
                <a:alpha val="20000"/>
              </a:srgbClr>
            </a:outerShdw>
          </a:effectLst>
        </p:spPr>
        <p:txBody>
          <a:bodyPr lIns="45719" rIns="45719" anchor="ctr"/>
          <a:lstStyle/>
          <a:p>
            <a:pPr algn="ctr">
              <a:defRPr>
                <a:solidFill>
                  <a:srgbClr val="FFFFFF"/>
                </a:solidFill>
              </a:defRPr>
            </a:pPr>
          </a:p>
        </p:txBody>
      </p:sp>
      <p:sp>
        <p:nvSpPr>
          <p:cNvPr id="120" name="等腰三角形 14"/>
          <p:cNvSpPr/>
          <p:nvPr/>
        </p:nvSpPr>
        <p:spPr>
          <a:xfrm>
            <a:off x="0" y="331087"/>
            <a:ext cx="9144001" cy="3676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87" y="0"/>
                </a:moveTo>
                <a:lnTo>
                  <a:pt x="15196" y="4678"/>
                </a:lnTo>
                <a:lnTo>
                  <a:pt x="21600" y="4678"/>
                </a:lnTo>
                <a:lnTo>
                  <a:pt x="21600" y="21600"/>
                </a:lnTo>
                <a:lnTo>
                  <a:pt x="0" y="21600"/>
                </a:lnTo>
                <a:lnTo>
                  <a:pt x="0" y="4678"/>
                </a:lnTo>
                <a:lnTo>
                  <a:pt x="14978" y="4678"/>
                </a:lnTo>
                <a:close/>
              </a:path>
            </a:pathLst>
          </a:custGeom>
          <a:solidFill>
            <a:srgbClr val="FFFFFF"/>
          </a:solidFill>
          <a:ln w="12700">
            <a:miter lim="400000"/>
          </a:ln>
        </p:spPr>
        <p:txBody>
          <a:bodyPr lIns="45719" rIns="45719" anchor="ctr"/>
          <a:lstStyle/>
          <a:p>
            <a:pPr algn="ctr">
              <a:defRPr>
                <a:solidFill>
                  <a:srgbClr val="FFFFFF"/>
                </a:solidFill>
              </a:defRPr>
            </a:pPr>
          </a:p>
        </p:txBody>
      </p:sp>
      <p:sp>
        <p:nvSpPr>
          <p:cNvPr id="121" name="直接连接符 15"/>
          <p:cNvSpPr/>
          <p:nvPr/>
        </p:nvSpPr>
        <p:spPr>
          <a:xfrm>
            <a:off x="0" y="698747"/>
            <a:ext cx="9144001" cy="1"/>
          </a:xfrm>
          <a:prstGeom prst="line">
            <a:avLst/>
          </a:prstGeom>
          <a:ln w="6350">
            <a:solidFill>
              <a:srgbClr val="D9D9D9"/>
            </a:solidFill>
          </a:ln>
        </p:spPr>
        <p:txBody>
          <a:bodyPr lIns="45719" rIns="45719"/>
          <a:lstStyle/>
          <a:p>
            <a:pPr/>
          </a:p>
        </p:txBody>
      </p:sp>
      <p:sp>
        <p:nvSpPr>
          <p:cNvPr id="122" name="直角三角形 24"/>
          <p:cNvSpPr/>
          <p:nvPr/>
        </p:nvSpPr>
        <p:spPr>
          <a:xfrm flipH="1">
            <a:off x="8302225" y="4288485"/>
            <a:ext cx="950295" cy="8534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73185A"/>
          </a:solidFill>
          <a:ln w="12700">
            <a:miter lim="400000"/>
          </a:ln>
        </p:spPr>
        <p:txBody>
          <a:bodyPr lIns="45719" rIns="45719" anchor="ctr"/>
          <a:lstStyle/>
          <a:p>
            <a:pPr algn="ctr">
              <a:defRPr>
                <a:solidFill>
                  <a:srgbClr val="FFFFFF"/>
                </a:solidFill>
              </a:defRPr>
            </a:pPr>
          </a:p>
        </p:txBody>
      </p:sp>
      <p:sp>
        <p:nvSpPr>
          <p:cNvPr id="123" name="幻灯片编号"/>
          <p:cNvSpPr txBox="1"/>
          <p:nvPr>
            <p:ph type="sldNum" sz="quarter" idx="2"/>
          </p:nvPr>
        </p:nvSpPr>
        <p:spPr>
          <a:xfrm>
            <a:off x="8813690" y="4732656"/>
            <a:ext cx="263982" cy="269241"/>
          </a:xfrm>
          <a:prstGeom prst="rect">
            <a:avLst/>
          </a:prstGeom>
        </p:spPr>
        <p:txBody>
          <a:bodyPr/>
          <a:lstStyle>
            <a:lvl1pPr>
              <a:defRPr>
                <a:solidFill>
                  <a:srgbClr val="FFFFFF"/>
                </a:solidFill>
              </a:defRPr>
            </a:lvl1pPr>
          </a:lstStyle>
          <a:p>
            <a:pPr/>
            <a:fld id="{86CB4B4D-7CA3-9044-876B-883B54F8677D}" type="slidenum"/>
          </a:p>
        </p:txBody>
      </p:sp>
      <p:sp>
        <p:nvSpPr>
          <p:cNvPr id="124" name="圆角矩形 26"/>
          <p:cNvSpPr txBox="1"/>
          <p:nvPr/>
        </p:nvSpPr>
        <p:spPr>
          <a:xfrm>
            <a:off x="13946" y="53216"/>
            <a:ext cx="1821204" cy="307340"/>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FFFFFF"/>
                </a:solidFill>
                <a:effectLst>
                  <a:outerShdw sx="100000" sy="100000" kx="0" ky="0" algn="b" rotWithShape="0" blurRad="38100" dist="12700" dir="2700000">
                    <a:srgbClr val="17375E">
                      <a:alpha val="40000"/>
                    </a:srgbClr>
                  </a:outerShdw>
                </a:effectLst>
                <a:latin typeface="PingFang SC Semibold"/>
                <a:ea typeface="PingFang SC Semibold"/>
                <a:cs typeface="PingFang SC Semibold"/>
                <a:sym typeface="PingFang SC Semibold"/>
              </a:defRPr>
            </a:lvl1pPr>
          </a:lstStyle>
          <a:p>
            <a:pPr/>
            <a:r>
              <a:t>绪 论</a:t>
            </a:r>
          </a:p>
        </p:txBody>
      </p:sp>
      <p:sp>
        <p:nvSpPr>
          <p:cNvPr id="125" name="圆角矩形 31"/>
          <p:cNvSpPr txBox="1"/>
          <p:nvPr/>
        </p:nvSpPr>
        <p:spPr>
          <a:xfrm>
            <a:off x="5494630" y="53216"/>
            <a:ext cx="1817394" cy="307340"/>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FFFFFF"/>
                </a:solidFill>
                <a:effectLst>
                  <a:outerShdw sx="100000" sy="100000" kx="0" ky="0" algn="b" rotWithShape="0" blurRad="38100" dist="12700" dir="2700000">
                    <a:srgbClr val="17375E">
                      <a:alpha val="40000"/>
                    </a:srgbClr>
                  </a:outerShdw>
                </a:effectLst>
                <a:latin typeface="PingFang SC Semibold"/>
                <a:ea typeface="PingFang SC Semibold"/>
                <a:cs typeface="PingFang SC Semibold"/>
                <a:sym typeface="PingFang SC Semibold"/>
              </a:defRPr>
            </a:lvl1pPr>
          </a:lstStyle>
          <a:p>
            <a:pPr/>
            <a:r>
              <a:t>实验与分析</a:t>
            </a:r>
          </a:p>
        </p:txBody>
      </p:sp>
      <p:sp>
        <p:nvSpPr>
          <p:cNvPr id="126" name="圆角矩形 32"/>
          <p:cNvSpPr txBox="1"/>
          <p:nvPr/>
        </p:nvSpPr>
        <p:spPr>
          <a:xfrm>
            <a:off x="7323431" y="53216"/>
            <a:ext cx="1817394" cy="307340"/>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FFFFFF"/>
                </a:solidFill>
                <a:effectLst>
                  <a:outerShdw sx="100000" sy="100000" kx="0" ky="0" algn="b" rotWithShape="0" blurRad="38100" dist="12700" dir="2700000">
                    <a:srgbClr val="17375E">
                      <a:alpha val="40000"/>
                    </a:srgbClr>
                  </a:outerShdw>
                </a:effectLst>
                <a:latin typeface="PingFang SC Semibold"/>
                <a:ea typeface="PingFang SC Semibold"/>
                <a:cs typeface="PingFang SC Semibold"/>
                <a:sym typeface="PingFang SC Semibold"/>
              </a:defRPr>
            </a:lvl1pPr>
          </a:lstStyle>
          <a:p>
            <a:pPr/>
            <a:r>
              <a:t>总结与展望</a:t>
            </a:r>
          </a:p>
        </p:txBody>
      </p:sp>
      <p:sp>
        <p:nvSpPr>
          <p:cNvPr id="127" name="圆角矩形 35"/>
          <p:cNvSpPr txBox="1"/>
          <p:nvPr/>
        </p:nvSpPr>
        <p:spPr>
          <a:xfrm>
            <a:off x="3665830" y="53216"/>
            <a:ext cx="1817394" cy="307340"/>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FFFFFF"/>
                </a:solidFill>
                <a:effectLst>
                  <a:outerShdw sx="100000" sy="100000" kx="0" ky="0" algn="b" rotWithShape="0" blurRad="38100" dist="12700" dir="2700000">
                    <a:srgbClr val="17375E">
                      <a:alpha val="40000"/>
                    </a:srgbClr>
                  </a:outerShdw>
                </a:effectLst>
                <a:latin typeface="PingFang SC Semibold"/>
                <a:ea typeface="PingFang SC Semibold"/>
                <a:cs typeface="PingFang SC Semibold"/>
                <a:sym typeface="PingFang SC Semibold"/>
              </a:defRPr>
            </a:lvl1pPr>
          </a:lstStyle>
          <a:p>
            <a:pPr/>
            <a:r>
              <a:t>算法介绍</a:t>
            </a:r>
          </a:p>
        </p:txBody>
      </p:sp>
      <p:sp>
        <p:nvSpPr>
          <p:cNvPr id="128" name="圆角矩形 36"/>
          <p:cNvSpPr txBox="1"/>
          <p:nvPr/>
        </p:nvSpPr>
        <p:spPr>
          <a:xfrm>
            <a:off x="1821790" y="53216"/>
            <a:ext cx="1817394" cy="307340"/>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FFFFFF"/>
                </a:solidFill>
                <a:effectLst>
                  <a:outerShdw sx="100000" sy="100000" kx="0" ky="0" algn="b" rotWithShape="0" blurRad="38100" dist="12700" dir="2700000">
                    <a:srgbClr val="17375E">
                      <a:alpha val="40000"/>
                    </a:srgbClr>
                  </a:outerShdw>
                </a:effectLst>
                <a:latin typeface="PingFang SC Semibold"/>
                <a:ea typeface="PingFang SC Semibold"/>
                <a:cs typeface="PingFang SC Semibold"/>
                <a:sym typeface="PingFang SC Semibold"/>
              </a:defRPr>
            </a:lvl1pPr>
          </a:lstStyle>
          <a:p>
            <a:pPr/>
            <a:r>
              <a:t>相关工作调研</a:t>
            </a: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6_自定义版式">
    <p:spTree>
      <p:nvGrpSpPr>
        <p:cNvPr id="1" name=""/>
        <p:cNvGrpSpPr/>
        <p:nvPr/>
      </p:nvGrpSpPr>
      <p:grpSpPr>
        <a:xfrm>
          <a:off x="0" y="0"/>
          <a:ext cx="0" cy="0"/>
          <a:chOff x="0" y="0"/>
          <a:chExt cx="0" cy="0"/>
        </a:xfrm>
      </p:grpSpPr>
      <p:sp>
        <p:nvSpPr>
          <p:cNvPr id="135" name="矩形 2"/>
          <p:cNvSpPr/>
          <p:nvPr/>
        </p:nvSpPr>
        <p:spPr>
          <a:xfrm>
            <a:off x="0" y="-1"/>
            <a:ext cx="9144000" cy="410718"/>
          </a:xfrm>
          <a:prstGeom prst="rect">
            <a:avLst/>
          </a:prstGeom>
          <a:solidFill>
            <a:srgbClr val="03CCCE"/>
          </a:solidFill>
          <a:ln w="12700">
            <a:miter lim="400000"/>
          </a:ln>
        </p:spPr>
        <p:txBody>
          <a:bodyPr lIns="45719" rIns="45719" anchor="ctr"/>
          <a:lstStyle/>
          <a:p>
            <a:pPr algn="ctr">
              <a:defRPr>
                <a:solidFill>
                  <a:srgbClr val="FFFFFF"/>
                </a:solidFill>
              </a:defRPr>
            </a:pPr>
          </a:p>
        </p:txBody>
      </p:sp>
      <p:sp>
        <p:nvSpPr>
          <p:cNvPr id="136" name="直接连接符 16"/>
          <p:cNvSpPr/>
          <p:nvPr/>
        </p:nvSpPr>
        <p:spPr>
          <a:xfrm>
            <a:off x="1824038" y="-1"/>
            <a:ext cx="1" cy="410717"/>
          </a:xfrm>
          <a:prstGeom prst="line">
            <a:avLst/>
          </a:prstGeom>
          <a:ln w="6350">
            <a:solidFill>
              <a:srgbClr val="000000"/>
            </a:solidFill>
          </a:ln>
        </p:spPr>
        <p:txBody>
          <a:bodyPr lIns="45719" rIns="45719"/>
          <a:lstStyle/>
          <a:p>
            <a:pPr/>
          </a:p>
        </p:txBody>
      </p:sp>
      <p:sp>
        <p:nvSpPr>
          <p:cNvPr id="137" name="直接连接符 17"/>
          <p:cNvSpPr/>
          <p:nvPr/>
        </p:nvSpPr>
        <p:spPr>
          <a:xfrm>
            <a:off x="1824875" y="-1"/>
            <a:ext cx="1" cy="410717"/>
          </a:xfrm>
          <a:prstGeom prst="line">
            <a:avLst/>
          </a:prstGeom>
          <a:ln>
            <a:solidFill>
              <a:srgbClr val="596181"/>
            </a:solidFill>
          </a:ln>
        </p:spPr>
        <p:txBody>
          <a:bodyPr lIns="45719" rIns="45719"/>
          <a:lstStyle/>
          <a:p>
            <a:pPr/>
          </a:p>
        </p:txBody>
      </p:sp>
      <p:sp>
        <p:nvSpPr>
          <p:cNvPr id="138" name="直接连接符 18"/>
          <p:cNvSpPr/>
          <p:nvPr/>
        </p:nvSpPr>
        <p:spPr>
          <a:xfrm>
            <a:off x="3654425" y="-1"/>
            <a:ext cx="0" cy="410717"/>
          </a:xfrm>
          <a:prstGeom prst="line">
            <a:avLst/>
          </a:prstGeom>
          <a:ln w="6350">
            <a:solidFill>
              <a:srgbClr val="000000"/>
            </a:solidFill>
          </a:ln>
        </p:spPr>
        <p:txBody>
          <a:bodyPr lIns="45719" rIns="45719"/>
          <a:lstStyle/>
          <a:p>
            <a:pPr/>
          </a:p>
        </p:txBody>
      </p:sp>
      <p:sp>
        <p:nvSpPr>
          <p:cNvPr id="139" name="直接连接符 19"/>
          <p:cNvSpPr/>
          <p:nvPr/>
        </p:nvSpPr>
        <p:spPr>
          <a:xfrm>
            <a:off x="3665537" y="-1"/>
            <a:ext cx="1" cy="410717"/>
          </a:xfrm>
          <a:prstGeom prst="line">
            <a:avLst/>
          </a:prstGeom>
          <a:ln>
            <a:solidFill>
              <a:srgbClr val="596181"/>
            </a:solidFill>
          </a:ln>
        </p:spPr>
        <p:txBody>
          <a:bodyPr lIns="45719" rIns="45719"/>
          <a:lstStyle/>
          <a:p>
            <a:pPr/>
          </a:p>
        </p:txBody>
      </p:sp>
      <p:sp>
        <p:nvSpPr>
          <p:cNvPr id="140" name="直接连接符 20"/>
          <p:cNvSpPr/>
          <p:nvPr/>
        </p:nvSpPr>
        <p:spPr>
          <a:xfrm>
            <a:off x="5476875" y="-1"/>
            <a:ext cx="0" cy="410717"/>
          </a:xfrm>
          <a:prstGeom prst="line">
            <a:avLst/>
          </a:prstGeom>
          <a:ln w="6350">
            <a:solidFill>
              <a:srgbClr val="000000"/>
            </a:solidFill>
          </a:ln>
        </p:spPr>
        <p:txBody>
          <a:bodyPr lIns="45719" rIns="45719"/>
          <a:lstStyle/>
          <a:p>
            <a:pPr/>
          </a:p>
        </p:txBody>
      </p:sp>
      <p:sp>
        <p:nvSpPr>
          <p:cNvPr id="141" name="直接连接符 21"/>
          <p:cNvSpPr/>
          <p:nvPr/>
        </p:nvSpPr>
        <p:spPr>
          <a:xfrm>
            <a:off x="5485605" y="-1"/>
            <a:ext cx="1" cy="410717"/>
          </a:xfrm>
          <a:prstGeom prst="line">
            <a:avLst/>
          </a:prstGeom>
          <a:ln>
            <a:solidFill>
              <a:srgbClr val="596181"/>
            </a:solidFill>
          </a:ln>
        </p:spPr>
        <p:txBody>
          <a:bodyPr lIns="45719" rIns="45719"/>
          <a:lstStyle/>
          <a:p>
            <a:pPr/>
          </a:p>
        </p:txBody>
      </p:sp>
      <p:sp>
        <p:nvSpPr>
          <p:cNvPr id="142" name="直接连接符 22"/>
          <p:cNvSpPr/>
          <p:nvPr/>
        </p:nvSpPr>
        <p:spPr>
          <a:xfrm>
            <a:off x="7292975" y="-1"/>
            <a:ext cx="0" cy="410717"/>
          </a:xfrm>
          <a:prstGeom prst="line">
            <a:avLst/>
          </a:prstGeom>
          <a:ln w="6350">
            <a:solidFill>
              <a:srgbClr val="000000"/>
            </a:solidFill>
          </a:ln>
        </p:spPr>
        <p:txBody>
          <a:bodyPr lIns="45719" rIns="45719"/>
          <a:lstStyle/>
          <a:p>
            <a:pPr/>
          </a:p>
        </p:txBody>
      </p:sp>
      <p:sp>
        <p:nvSpPr>
          <p:cNvPr id="143" name="直接连接符 23"/>
          <p:cNvSpPr/>
          <p:nvPr/>
        </p:nvSpPr>
        <p:spPr>
          <a:xfrm>
            <a:off x="7303082" y="-5036"/>
            <a:ext cx="1" cy="410717"/>
          </a:xfrm>
          <a:prstGeom prst="line">
            <a:avLst/>
          </a:prstGeom>
          <a:ln>
            <a:solidFill>
              <a:srgbClr val="596181"/>
            </a:solidFill>
          </a:ln>
        </p:spPr>
        <p:txBody>
          <a:bodyPr lIns="45719" rIns="45719"/>
          <a:lstStyle/>
          <a:p>
            <a:pPr/>
          </a:p>
        </p:txBody>
      </p:sp>
      <p:sp>
        <p:nvSpPr>
          <p:cNvPr id="144" name="矩形 11"/>
          <p:cNvSpPr/>
          <p:nvPr/>
        </p:nvSpPr>
        <p:spPr>
          <a:xfrm>
            <a:off x="7290592" y="-1"/>
            <a:ext cx="1853408" cy="410718"/>
          </a:xfrm>
          <a:prstGeom prst="rect">
            <a:avLst/>
          </a:prstGeom>
          <a:solidFill>
            <a:srgbClr val="73185A"/>
          </a:solidFill>
          <a:ln w="12700">
            <a:miter lim="400000"/>
          </a:ln>
          <a:effectLst>
            <a:outerShdw sx="100000" sy="100000" kx="0" ky="0" algn="b" rotWithShape="0" blurRad="38100" dist="0" dir="16200000">
              <a:srgbClr val="000000">
                <a:alpha val="20000"/>
              </a:srgbClr>
            </a:outerShdw>
          </a:effectLst>
        </p:spPr>
        <p:txBody>
          <a:bodyPr lIns="45719" rIns="45719" anchor="ctr"/>
          <a:lstStyle/>
          <a:p>
            <a:pPr algn="ctr">
              <a:defRPr>
                <a:solidFill>
                  <a:srgbClr val="FFFFFF"/>
                </a:solidFill>
              </a:defRPr>
            </a:pPr>
          </a:p>
        </p:txBody>
      </p:sp>
      <p:sp>
        <p:nvSpPr>
          <p:cNvPr id="145" name="等腰三角形 14"/>
          <p:cNvSpPr/>
          <p:nvPr/>
        </p:nvSpPr>
        <p:spPr>
          <a:xfrm>
            <a:off x="0" y="331087"/>
            <a:ext cx="9144001" cy="3676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429" y="0"/>
                </a:moveTo>
                <a:lnTo>
                  <a:pt x="19538" y="4678"/>
                </a:lnTo>
                <a:lnTo>
                  <a:pt x="21600" y="4678"/>
                </a:lnTo>
                <a:lnTo>
                  <a:pt x="21600" y="21600"/>
                </a:lnTo>
                <a:lnTo>
                  <a:pt x="0" y="21600"/>
                </a:lnTo>
                <a:lnTo>
                  <a:pt x="0" y="4678"/>
                </a:lnTo>
                <a:lnTo>
                  <a:pt x="19319" y="4678"/>
                </a:lnTo>
                <a:close/>
              </a:path>
            </a:pathLst>
          </a:custGeom>
          <a:solidFill>
            <a:srgbClr val="F7FBFF"/>
          </a:solidFill>
          <a:ln w="12700">
            <a:miter lim="400000"/>
          </a:ln>
        </p:spPr>
        <p:txBody>
          <a:bodyPr lIns="45719" rIns="45719" anchor="ctr"/>
          <a:lstStyle/>
          <a:p>
            <a:pPr algn="ctr">
              <a:defRPr>
                <a:solidFill>
                  <a:srgbClr val="FFFFFF"/>
                </a:solidFill>
              </a:defRPr>
            </a:pPr>
          </a:p>
        </p:txBody>
      </p:sp>
      <p:sp>
        <p:nvSpPr>
          <p:cNvPr id="146" name="直接连接符 15"/>
          <p:cNvSpPr/>
          <p:nvPr/>
        </p:nvSpPr>
        <p:spPr>
          <a:xfrm>
            <a:off x="0" y="698747"/>
            <a:ext cx="9144001" cy="1"/>
          </a:xfrm>
          <a:prstGeom prst="line">
            <a:avLst/>
          </a:prstGeom>
          <a:ln w="6350">
            <a:solidFill>
              <a:srgbClr val="D9D9D9"/>
            </a:solidFill>
          </a:ln>
        </p:spPr>
        <p:txBody>
          <a:bodyPr lIns="45719" rIns="45719"/>
          <a:lstStyle/>
          <a:p>
            <a:pPr/>
          </a:p>
        </p:txBody>
      </p:sp>
      <p:sp>
        <p:nvSpPr>
          <p:cNvPr id="147" name="直角三角形 24"/>
          <p:cNvSpPr/>
          <p:nvPr/>
        </p:nvSpPr>
        <p:spPr>
          <a:xfrm flipH="1">
            <a:off x="8302225" y="4288485"/>
            <a:ext cx="950295" cy="8534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73185A"/>
          </a:solidFill>
          <a:ln w="12700">
            <a:miter lim="400000"/>
          </a:ln>
        </p:spPr>
        <p:txBody>
          <a:bodyPr lIns="45719" rIns="45719" anchor="ctr"/>
          <a:lstStyle/>
          <a:p>
            <a:pPr algn="ctr">
              <a:defRPr>
                <a:solidFill>
                  <a:srgbClr val="FFFFFF"/>
                </a:solidFill>
              </a:defRPr>
            </a:pPr>
          </a:p>
        </p:txBody>
      </p:sp>
      <p:sp>
        <p:nvSpPr>
          <p:cNvPr id="148" name="幻灯片编号"/>
          <p:cNvSpPr txBox="1"/>
          <p:nvPr>
            <p:ph type="sldNum" sz="quarter" idx="2"/>
          </p:nvPr>
        </p:nvSpPr>
        <p:spPr>
          <a:xfrm>
            <a:off x="8813690" y="4732656"/>
            <a:ext cx="263982" cy="269241"/>
          </a:xfrm>
          <a:prstGeom prst="rect">
            <a:avLst/>
          </a:prstGeom>
        </p:spPr>
        <p:txBody>
          <a:bodyPr/>
          <a:lstStyle>
            <a:lvl1pPr>
              <a:defRPr>
                <a:solidFill>
                  <a:srgbClr val="FFFFFF"/>
                </a:solidFill>
              </a:defRPr>
            </a:lvl1pPr>
          </a:lstStyle>
          <a:p>
            <a:pPr/>
            <a:fld id="{86CB4B4D-7CA3-9044-876B-883B54F8677D}" type="slidenum"/>
          </a:p>
        </p:txBody>
      </p:sp>
      <p:sp>
        <p:nvSpPr>
          <p:cNvPr id="149" name="圆角矩形 26"/>
          <p:cNvSpPr txBox="1"/>
          <p:nvPr/>
        </p:nvSpPr>
        <p:spPr>
          <a:xfrm>
            <a:off x="13946" y="53216"/>
            <a:ext cx="1821204" cy="307340"/>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FFFFFF"/>
                </a:solidFill>
                <a:effectLst>
                  <a:outerShdw sx="100000" sy="100000" kx="0" ky="0" algn="b" rotWithShape="0" blurRad="38100" dist="12700" dir="2700000">
                    <a:srgbClr val="17375E">
                      <a:alpha val="40000"/>
                    </a:srgbClr>
                  </a:outerShdw>
                </a:effectLst>
                <a:latin typeface="PingFang SC Semibold"/>
                <a:ea typeface="PingFang SC Semibold"/>
                <a:cs typeface="PingFang SC Semibold"/>
                <a:sym typeface="PingFang SC Semibold"/>
              </a:defRPr>
            </a:lvl1pPr>
          </a:lstStyle>
          <a:p>
            <a:pPr/>
            <a:r>
              <a:t>绪 论</a:t>
            </a:r>
          </a:p>
        </p:txBody>
      </p:sp>
      <p:sp>
        <p:nvSpPr>
          <p:cNvPr id="150" name="圆角矩形 31"/>
          <p:cNvSpPr txBox="1"/>
          <p:nvPr/>
        </p:nvSpPr>
        <p:spPr>
          <a:xfrm>
            <a:off x="5494630" y="53216"/>
            <a:ext cx="1817394" cy="307340"/>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FFFFFF"/>
                </a:solidFill>
                <a:effectLst>
                  <a:outerShdw sx="100000" sy="100000" kx="0" ky="0" algn="b" rotWithShape="0" blurRad="38100" dist="12700" dir="2700000">
                    <a:srgbClr val="17375E">
                      <a:alpha val="40000"/>
                    </a:srgbClr>
                  </a:outerShdw>
                </a:effectLst>
                <a:latin typeface="PingFang SC Semibold"/>
                <a:ea typeface="PingFang SC Semibold"/>
                <a:cs typeface="PingFang SC Semibold"/>
                <a:sym typeface="PingFang SC Semibold"/>
              </a:defRPr>
            </a:lvl1pPr>
          </a:lstStyle>
          <a:p>
            <a:pPr/>
            <a:r>
              <a:t>实验与分析</a:t>
            </a:r>
          </a:p>
        </p:txBody>
      </p:sp>
      <p:sp>
        <p:nvSpPr>
          <p:cNvPr id="151" name="圆角矩形 32"/>
          <p:cNvSpPr txBox="1"/>
          <p:nvPr/>
        </p:nvSpPr>
        <p:spPr>
          <a:xfrm>
            <a:off x="7323431" y="53216"/>
            <a:ext cx="1817394" cy="307340"/>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FFFFFF"/>
                </a:solidFill>
                <a:effectLst>
                  <a:outerShdw sx="100000" sy="100000" kx="0" ky="0" algn="b" rotWithShape="0" blurRad="38100" dist="12700" dir="2700000">
                    <a:srgbClr val="17375E">
                      <a:alpha val="40000"/>
                    </a:srgbClr>
                  </a:outerShdw>
                </a:effectLst>
                <a:latin typeface="PingFang SC Semibold"/>
                <a:ea typeface="PingFang SC Semibold"/>
                <a:cs typeface="PingFang SC Semibold"/>
                <a:sym typeface="PingFang SC Semibold"/>
              </a:defRPr>
            </a:lvl1pPr>
          </a:lstStyle>
          <a:p>
            <a:pPr/>
            <a:r>
              <a:t>总结与展望</a:t>
            </a:r>
          </a:p>
        </p:txBody>
      </p:sp>
      <p:sp>
        <p:nvSpPr>
          <p:cNvPr id="152" name="圆角矩形 37"/>
          <p:cNvSpPr txBox="1"/>
          <p:nvPr/>
        </p:nvSpPr>
        <p:spPr>
          <a:xfrm>
            <a:off x="3665830" y="53216"/>
            <a:ext cx="1817394" cy="307340"/>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FFFFFF"/>
                </a:solidFill>
                <a:effectLst>
                  <a:outerShdw sx="100000" sy="100000" kx="0" ky="0" algn="b" rotWithShape="0" blurRad="38100" dist="12700" dir="2700000">
                    <a:srgbClr val="17375E">
                      <a:alpha val="40000"/>
                    </a:srgbClr>
                  </a:outerShdw>
                </a:effectLst>
                <a:latin typeface="PingFang SC Semibold"/>
                <a:ea typeface="PingFang SC Semibold"/>
                <a:cs typeface="PingFang SC Semibold"/>
                <a:sym typeface="PingFang SC Semibold"/>
              </a:defRPr>
            </a:lvl1pPr>
          </a:lstStyle>
          <a:p>
            <a:pPr/>
            <a:r>
              <a:t>算法介绍</a:t>
            </a:r>
          </a:p>
        </p:txBody>
      </p:sp>
      <p:sp>
        <p:nvSpPr>
          <p:cNvPr id="153" name="圆角矩形 38"/>
          <p:cNvSpPr txBox="1"/>
          <p:nvPr/>
        </p:nvSpPr>
        <p:spPr>
          <a:xfrm>
            <a:off x="1821790" y="53216"/>
            <a:ext cx="1817394" cy="307340"/>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FFFFFF"/>
                </a:solidFill>
                <a:effectLst>
                  <a:outerShdw sx="100000" sy="100000" kx="0" ky="0" algn="b" rotWithShape="0" blurRad="38100" dist="12700" dir="2700000">
                    <a:srgbClr val="17375E">
                      <a:alpha val="40000"/>
                    </a:srgbClr>
                  </a:outerShdw>
                </a:effectLst>
                <a:latin typeface="PingFang SC Semibold"/>
                <a:ea typeface="PingFang SC Semibold"/>
                <a:cs typeface="PingFang SC Semibold"/>
                <a:sym typeface="PingFang SC Semibold"/>
              </a:defRPr>
            </a:lvl1pPr>
          </a:lstStyle>
          <a:p>
            <a:pPr/>
            <a:r>
              <a:t>相关工作调研</a:t>
            </a:r>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7_自定义版式">
    <p:spTree>
      <p:nvGrpSpPr>
        <p:cNvPr id="1" name=""/>
        <p:cNvGrpSpPr/>
        <p:nvPr/>
      </p:nvGrpSpPr>
      <p:grpSpPr>
        <a:xfrm>
          <a:off x="0" y="0"/>
          <a:ext cx="0" cy="0"/>
          <a:chOff x="0" y="0"/>
          <a:chExt cx="0" cy="0"/>
        </a:xfrm>
      </p:grpSpPr>
      <p:sp>
        <p:nvSpPr>
          <p:cNvPr id="160" name="矩形 3"/>
          <p:cNvSpPr/>
          <p:nvPr/>
        </p:nvSpPr>
        <p:spPr>
          <a:xfrm>
            <a:off x="0" y="0"/>
            <a:ext cx="9144000" cy="410400"/>
          </a:xfrm>
          <a:prstGeom prst="rect">
            <a:avLst/>
          </a:prstGeom>
          <a:gradFill>
            <a:gsLst>
              <a:gs pos="3000">
                <a:srgbClr val="851C68"/>
              </a:gs>
              <a:gs pos="12000">
                <a:srgbClr val="7030A0"/>
              </a:gs>
              <a:gs pos="22500">
                <a:srgbClr val="9933FF"/>
              </a:gs>
              <a:gs pos="30000">
                <a:srgbClr val="B34DFF"/>
              </a:gs>
              <a:gs pos="39000">
                <a:srgbClr val="FF00FF"/>
              </a:gs>
              <a:gs pos="50000">
                <a:srgbClr val="6699FF"/>
              </a:gs>
              <a:gs pos="63000">
                <a:srgbClr val="00B0F0"/>
              </a:gs>
              <a:gs pos="79000">
                <a:srgbClr val="CCFFCC"/>
              </a:gs>
              <a:gs pos="95000">
                <a:srgbClr val="03CCCE"/>
              </a:gs>
            </a:gsLst>
            <a:path path="circle">
              <a:fillToRect l="62278" t="119636" r="37721" b="-19636"/>
            </a:path>
          </a:gradFill>
          <a:ln w="12700">
            <a:miter lim="400000"/>
          </a:ln>
          <a:effectLst>
            <a:reflection blurRad="0" stA="50000" stPos="0" endA="0" endPos="40000" dist="0" dir="5400000" fadeDir="5400000" sx="100000" sy="-100000" kx="0" ky="0" algn="bl" rotWithShape="0"/>
          </a:effectLst>
        </p:spPr>
        <p:txBody>
          <a:bodyPr lIns="45719" rIns="45719" anchor="ctr"/>
          <a:lstStyle/>
          <a:p>
            <a:pPr algn="ctr">
              <a:defRPr>
                <a:solidFill>
                  <a:srgbClr val="FFFFFF"/>
                </a:solidFill>
              </a:defRPr>
            </a:pPr>
          </a:p>
        </p:txBody>
      </p:sp>
      <p:grpSp>
        <p:nvGrpSpPr>
          <p:cNvPr id="163" name="组合 4"/>
          <p:cNvGrpSpPr/>
          <p:nvPr/>
        </p:nvGrpSpPr>
        <p:grpSpPr>
          <a:xfrm>
            <a:off x="264937" y="-1"/>
            <a:ext cx="432001" cy="626743"/>
            <a:chOff x="33415" y="0"/>
            <a:chExt cx="432000" cy="626741"/>
          </a:xfrm>
        </p:grpSpPr>
        <p:sp>
          <p:nvSpPr>
            <p:cNvPr id="161" name="矩形 5"/>
            <p:cNvSpPr/>
            <p:nvPr/>
          </p:nvSpPr>
          <p:spPr>
            <a:xfrm>
              <a:off x="33415" y="0"/>
              <a:ext cx="432001" cy="410990"/>
            </a:xfrm>
            <a:prstGeom prst="rect">
              <a:avLst/>
            </a:prstGeom>
            <a:gradFill flip="none" rotWithShape="1">
              <a:gsLst>
                <a:gs pos="3000">
                  <a:srgbClr val="851C68"/>
                </a:gs>
                <a:gs pos="12000">
                  <a:srgbClr val="7030A0"/>
                </a:gs>
                <a:gs pos="22500">
                  <a:srgbClr val="9933FF"/>
                </a:gs>
                <a:gs pos="30000">
                  <a:srgbClr val="B34DFF"/>
                </a:gs>
                <a:gs pos="39000">
                  <a:srgbClr val="FF00FF"/>
                </a:gs>
                <a:gs pos="50000">
                  <a:srgbClr val="6699FF"/>
                </a:gs>
                <a:gs pos="63000">
                  <a:srgbClr val="00B0F0"/>
                </a:gs>
                <a:gs pos="79000">
                  <a:srgbClr val="CCFFCC"/>
                </a:gs>
                <a:gs pos="95000">
                  <a:srgbClr val="03CCCE"/>
                </a:gs>
              </a:gsLst>
              <a:lin ang="2700000" scaled="0"/>
            </a:gra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62" name="等腰三角形 6"/>
            <p:cNvSpPr/>
            <p:nvPr/>
          </p:nvSpPr>
          <p:spPr>
            <a:xfrm rot="10800000">
              <a:off x="33415" y="410989"/>
              <a:ext cx="432001" cy="215753"/>
            </a:xfrm>
            <a:prstGeom prst="triangle">
              <a:avLst/>
            </a:prstGeom>
            <a:gradFill flip="none" rotWithShape="1">
              <a:gsLst>
                <a:gs pos="3000">
                  <a:srgbClr val="851C68"/>
                </a:gs>
                <a:gs pos="12000">
                  <a:srgbClr val="7030A0"/>
                </a:gs>
                <a:gs pos="22500">
                  <a:srgbClr val="9933FF"/>
                </a:gs>
                <a:gs pos="30000">
                  <a:srgbClr val="B34DFF"/>
                </a:gs>
                <a:gs pos="39000">
                  <a:srgbClr val="FF00FF"/>
                </a:gs>
                <a:gs pos="50000">
                  <a:srgbClr val="6699FF"/>
                </a:gs>
                <a:gs pos="63000">
                  <a:srgbClr val="00B0F0"/>
                </a:gs>
                <a:gs pos="79000">
                  <a:srgbClr val="CCFFCC"/>
                </a:gs>
                <a:gs pos="95000">
                  <a:srgbClr val="03CCCE"/>
                </a:gs>
              </a:gsLst>
              <a:lin ang="2700000" scaled="0"/>
            </a:gra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164" name="文本框 9"/>
          <p:cNvSpPr txBox="1"/>
          <p:nvPr/>
        </p:nvSpPr>
        <p:spPr>
          <a:xfrm>
            <a:off x="718103" y="62853"/>
            <a:ext cx="829562" cy="322581"/>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spAutoFit/>
          </a:bodyPr>
          <a:lstStyle>
            <a:lvl1pPr algn="ctr">
              <a:defRPr sz="1400">
                <a:solidFill>
                  <a:srgbClr val="FFFFFF"/>
                </a:solidFill>
                <a:effectLst>
                  <a:outerShdw sx="100000" sy="100000" kx="0" ky="0" algn="b" rotWithShape="0" blurRad="38100" dist="12700" dir="2700000">
                    <a:srgbClr val="17375E">
                      <a:alpha val="40000"/>
                    </a:srgbClr>
                  </a:outerShdw>
                </a:effectLst>
                <a:latin typeface="PingFang SC Semibold"/>
                <a:ea typeface="PingFang SC Semibold"/>
                <a:cs typeface="PingFang SC Semibold"/>
                <a:sym typeface="PingFang SC Semibold"/>
              </a:defRPr>
            </a:lvl1pPr>
          </a:lstStyle>
          <a:p>
            <a:pPr/>
            <a:r>
              <a:t>FAQ</a:t>
            </a:r>
          </a:p>
        </p:txBody>
      </p:sp>
      <p:grpSp>
        <p:nvGrpSpPr>
          <p:cNvPr id="167" name="组合 8"/>
          <p:cNvGrpSpPr/>
          <p:nvPr/>
        </p:nvGrpSpPr>
        <p:grpSpPr>
          <a:xfrm>
            <a:off x="287568" y="67030"/>
            <a:ext cx="396001" cy="288001"/>
            <a:chOff x="0" y="0"/>
            <a:chExt cx="395999" cy="288000"/>
          </a:xfrm>
        </p:grpSpPr>
        <p:sp>
          <p:nvSpPr>
            <p:cNvPr id="165" name="Freeform 17"/>
            <p:cNvSpPr/>
            <p:nvPr/>
          </p:nvSpPr>
          <p:spPr>
            <a:xfrm>
              <a:off x="149338" y="69119"/>
              <a:ext cx="246662" cy="2188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8800"/>
                  </a:moveTo>
                  <a:cubicBezTo>
                    <a:pt x="21600" y="4000"/>
                    <a:pt x="16503" y="0"/>
                    <a:pt x="10436" y="0"/>
                  </a:cubicBezTo>
                  <a:cubicBezTo>
                    <a:pt x="10193" y="0"/>
                    <a:pt x="9951" y="267"/>
                    <a:pt x="9708" y="267"/>
                  </a:cubicBezTo>
                  <a:cubicBezTo>
                    <a:pt x="10193" y="1067"/>
                    <a:pt x="10436" y="2133"/>
                    <a:pt x="10436" y="2933"/>
                  </a:cubicBezTo>
                  <a:cubicBezTo>
                    <a:pt x="10436" y="7733"/>
                    <a:pt x="5825" y="11467"/>
                    <a:pt x="0" y="11733"/>
                  </a:cubicBezTo>
                  <a:cubicBezTo>
                    <a:pt x="0" y="11733"/>
                    <a:pt x="0" y="11733"/>
                    <a:pt x="0" y="11733"/>
                  </a:cubicBezTo>
                  <a:cubicBezTo>
                    <a:pt x="1456" y="14933"/>
                    <a:pt x="5097" y="17067"/>
                    <a:pt x="9708" y="17333"/>
                  </a:cubicBezTo>
                  <a:cubicBezTo>
                    <a:pt x="12863" y="20000"/>
                    <a:pt x="17960" y="21600"/>
                    <a:pt x="17960" y="21600"/>
                  </a:cubicBezTo>
                  <a:cubicBezTo>
                    <a:pt x="15533" y="19200"/>
                    <a:pt x="15290" y="17333"/>
                    <a:pt x="15533" y="16533"/>
                  </a:cubicBezTo>
                  <a:cubicBezTo>
                    <a:pt x="19173" y="14933"/>
                    <a:pt x="21600" y="12267"/>
                    <a:pt x="21600" y="8800"/>
                  </a:cubicBez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166" name="Freeform 18"/>
            <p:cNvSpPr/>
            <p:nvPr/>
          </p:nvSpPr>
          <p:spPr>
            <a:xfrm>
              <a:off x="0" y="-1"/>
              <a:ext cx="255051" cy="2172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96" y="5670"/>
                  </a:moveTo>
                  <a:cubicBezTo>
                    <a:pt x="19487" y="2430"/>
                    <a:pt x="15496" y="0"/>
                    <a:pt x="10800" y="0"/>
                  </a:cubicBezTo>
                  <a:cubicBezTo>
                    <a:pt x="4696" y="0"/>
                    <a:pt x="0" y="3780"/>
                    <a:pt x="0" y="8640"/>
                  </a:cubicBezTo>
                  <a:cubicBezTo>
                    <a:pt x="0" y="12150"/>
                    <a:pt x="2348" y="15120"/>
                    <a:pt x="5870" y="16470"/>
                  </a:cubicBezTo>
                  <a:cubicBezTo>
                    <a:pt x="6104" y="17550"/>
                    <a:pt x="5870" y="19170"/>
                    <a:pt x="3287" y="21600"/>
                  </a:cubicBezTo>
                  <a:cubicBezTo>
                    <a:pt x="3287" y="21600"/>
                    <a:pt x="8452" y="20250"/>
                    <a:pt x="11270" y="17550"/>
                  </a:cubicBezTo>
                  <a:cubicBezTo>
                    <a:pt x="11504" y="17280"/>
                    <a:pt x="11504" y="17280"/>
                    <a:pt x="11504" y="17280"/>
                  </a:cubicBezTo>
                  <a:cubicBezTo>
                    <a:pt x="17139" y="17010"/>
                    <a:pt x="21600" y="13230"/>
                    <a:pt x="21600" y="8640"/>
                  </a:cubicBezTo>
                  <a:cubicBezTo>
                    <a:pt x="21600" y="7560"/>
                    <a:pt x="21365" y="6750"/>
                    <a:pt x="20896" y="5670"/>
                  </a:cubicBez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168" name="直角三角形 11"/>
          <p:cNvSpPr/>
          <p:nvPr/>
        </p:nvSpPr>
        <p:spPr>
          <a:xfrm flipH="1">
            <a:off x="8302225" y="4288485"/>
            <a:ext cx="950295" cy="8534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gradFill>
            <a:gsLst>
              <a:gs pos="3000">
                <a:srgbClr val="851C68"/>
              </a:gs>
              <a:gs pos="12000">
                <a:srgbClr val="7030A0"/>
              </a:gs>
              <a:gs pos="22500">
                <a:srgbClr val="9933FF"/>
              </a:gs>
              <a:gs pos="30000">
                <a:srgbClr val="B34DFF"/>
              </a:gs>
              <a:gs pos="39000">
                <a:srgbClr val="FF00FF"/>
              </a:gs>
              <a:gs pos="50000">
                <a:srgbClr val="6699FF"/>
              </a:gs>
              <a:gs pos="63000">
                <a:srgbClr val="00B0F0"/>
              </a:gs>
              <a:gs pos="79000">
                <a:srgbClr val="CCFFCC"/>
              </a:gs>
              <a:gs pos="95000">
                <a:srgbClr val="03CCCE"/>
              </a:gs>
            </a:gsLst>
            <a:lin ang="2700000"/>
          </a:gradFill>
          <a:ln w="12700">
            <a:miter lim="400000"/>
          </a:ln>
        </p:spPr>
        <p:txBody>
          <a:bodyPr lIns="45719" rIns="45719" anchor="ctr"/>
          <a:lstStyle/>
          <a:p>
            <a:pPr algn="ctr">
              <a:defRPr>
                <a:solidFill>
                  <a:srgbClr val="FFFFFF"/>
                </a:solidFill>
              </a:defRPr>
            </a:pPr>
          </a:p>
        </p:txBody>
      </p:sp>
      <p:sp>
        <p:nvSpPr>
          <p:cNvPr id="169" name="幻灯片编号"/>
          <p:cNvSpPr txBox="1"/>
          <p:nvPr>
            <p:ph type="sldNum" sz="quarter" idx="2"/>
          </p:nvPr>
        </p:nvSpPr>
        <p:spPr>
          <a:xfrm>
            <a:off x="8741682" y="4819296"/>
            <a:ext cx="263982" cy="269241"/>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grpSp>
        <p:nvGrpSpPr>
          <p:cNvPr id="4" name="组合 2"/>
          <p:cNvGrpSpPr/>
          <p:nvPr/>
        </p:nvGrpSpPr>
        <p:grpSpPr>
          <a:xfrm>
            <a:off x="3356881" y="4714209"/>
            <a:ext cx="2351577" cy="408941"/>
            <a:chOff x="0" y="0"/>
            <a:chExt cx="2351576" cy="408940"/>
          </a:xfrm>
        </p:grpSpPr>
        <p:sp>
          <p:nvSpPr>
            <p:cNvPr id="2" name="Text Box 19"/>
            <p:cNvSpPr txBox="1"/>
            <p:nvPr/>
          </p:nvSpPr>
          <p:spPr>
            <a:xfrm>
              <a:off x="456736" y="0"/>
              <a:ext cx="1894841" cy="4089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lgn="ctr">
                <a:defRPr sz="1000">
                  <a:solidFill>
                    <a:srgbClr val="73185A"/>
                  </a:solidFill>
                  <a:latin typeface="PingFang SC Regular"/>
                  <a:ea typeface="PingFang SC Regular"/>
                  <a:cs typeface="PingFang SC Regular"/>
                  <a:sym typeface="PingFang SC Regular"/>
                </a:defRPr>
              </a:pPr>
              <a:r>
                <a:t>智能信息处理实验室  </a:t>
              </a:r>
            </a:p>
            <a:p>
              <a:pPr algn="ctr">
                <a:defRPr sz="800">
                  <a:solidFill>
                    <a:srgbClr val="73185A"/>
                  </a:solidFill>
                  <a:latin typeface="PingFang SC Regular"/>
                  <a:ea typeface="PingFang SC Regular"/>
                  <a:cs typeface="PingFang SC Regular"/>
                  <a:sym typeface="PingFang SC Regular"/>
                </a:defRPr>
              </a:pPr>
              <a:r>
                <a:t>Intelligent Information Processing Lab</a:t>
              </a:r>
            </a:p>
          </p:txBody>
        </p:sp>
        <p:sp>
          <p:nvSpPr>
            <p:cNvPr id="3" name="Freeform 9"/>
            <p:cNvSpPr/>
            <p:nvPr/>
          </p:nvSpPr>
          <p:spPr>
            <a:xfrm>
              <a:off x="0" y="39733"/>
              <a:ext cx="468337" cy="3105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94" y="5821"/>
                  </a:moveTo>
                  <a:cubicBezTo>
                    <a:pt x="10903" y="10723"/>
                    <a:pt x="10903" y="10723"/>
                    <a:pt x="10903" y="10723"/>
                  </a:cubicBezTo>
                  <a:cubicBezTo>
                    <a:pt x="10903" y="10877"/>
                    <a:pt x="10800" y="10877"/>
                    <a:pt x="10800" y="10877"/>
                  </a:cubicBezTo>
                  <a:cubicBezTo>
                    <a:pt x="10800" y="10877"/>
                    <a:pt x="10697" y="10877"/>
                    <a:pt x="10697" y="10723"/>
                  </a:cubicBezTo>
                  <a:cubicBezTo>
                    <a:pt x="4526" y="7966"/>
                    <a:pt x="4526" y="7966"/>
                    <a:pt x="4526" y="7966"/>
                  </a:cubicBezTo>
                  <a:cubicBezTo>
                    <a:pt x="4011" y="8579"/>
                    <a:pt x="3703" y="10111"/>
                    <a:pt x="3600" y="11949"/>
                  </a:cubicBezTo>
                  <a:cubicBezTo>
                    <a:pt x="3909" y="12255"/>
                    <a:pt x="4217" y="12868"/>
                    <a:pt x="4217" y="13481"/>
                  </a:cubicBezTo>
                  <a:cubicBezTo>
                    <a:pt x="4217" y="14094"/>
                    <a:pt x="3909" y="14706"/>
                    <a:pt x="3600" y="15013"/>
                  </a:cubicBezTo>
                  <a:cubicBezTo>
                    <a:pt x="4217" y="21140"/>
                    <a:pt x="4217" y="21140"/>
                    <a:pt x="4217" y="21140"/>
                  </a:cubicBezTo>
                  <a:cubicBezTo>
                    <a:pt x="4217" y="21140"/>
                    <a:pt x="4114" y="21294"/>
                    <a:pt x="4114" y="21447"/>
                  </a:cubicBezTo>
                  <a:cubicBezTo>
                    <a:pt x="4011" y="21600"/>
                    <a:pt x="3909" y="21600"/>
                    <a:pt x="3909" y="21600"/>
                  </a:cubicBezTo>
                  <a:cubicBezTo>
                    <a:pt x="2057" y="21600"/>
                    <a:pt x="2057" y="21600"/>
                    <a:pt x="2057" y="21600"/>
                  </a:cubicBezTo>
                  <a:cubicBezTo>
                    <a:pt x="1954" y="21600"/>
                    <a:pt x="1851" y="21600"/>
                    <a:pt x="1851" y="21447"/>
                  </a:cubicBezTo>
                  <a:cubicBezTo>
                    <a:pt x="1749" y="21294"/>
                    <a:pt x="1749" y="21140"/>
                    <a:pt x="1749" y="21140"/>
                  </a:cubicBezTo>
                  <a:cubicBezTo>
                    <a:pt x="2263" y="15013"/>
                    <a:pt x="2263" y="15013"/>
                    <a:pt x="2263" y="15013"/>
                  </a:cubicBezTo>
                  <a:cubicBezTo>
                    <a:pt x="1954" y="14706"/>
                    <a:pt x="1749" y="14094"/>
                    <a:pt x="1749" y="13481"/>
                  </a:cubicBezTo>
                  <a:cubicBezTo>
                    <a:pt x="1749" y="12868"/>
                    <a:pt x="2057" y="12255"/>
                    <a:pt x="2366" y="11949"/>
                  </a:cubicBezTo>
                  <a:cubicBezTo>
                    <a:pt x="2469" y="10264"/>
                    <a:pt x="2674" y="8579"/>
                    <a:pt x="3291" y="7353"/>
                  </a:cubicBezTo>
                  <a:cubicBezTo>
                    <a:pt x="206" y="5821"/>
                    <a:pt x="206" y="5821"/>
                    <a:pt x="206" y="5821"/>
                  </a:cubicBezTo>
                  <a:cubicBezTo>
                    <a:pt x="0" y="5821"/>
                    <a:pt x="0" y="5668"/>
                    <a:pt x="0" y="5362"/>
                  </a:cubicBezTo>
                  <a:cubicBezTo>
                    <a:pt x="0" y="5209"/>
                    <a:pt x="0" y="5055"/>
                    <a:pt x="206" y="5055"/>
                  </a:cubicBezTo>
                  <a:cubicBezTo>
                    <a:pt x="10697" y="0"/>
                    <a:pt x="10697" y="0"/>
                    <a:pt x="10697" y="0"/>
                  </a:cubicBezTo>
                  <a:cubicBezTo>
                    <a:pt x="10697" y="0"/>
                    <a:pt x="10800" y="0"/>
                    <a:pt x="10800" y="0"/>
                  </a:cubicBezTo>
                  <a:cubicBezTo>
                    <a:pt x="10800" y="0"/>
                    <a:pt x="10903" y="0"/>
                    <a:pt x="10903" y="0"/>
                  </a:cubicBezTo>
                  <a:cubicBezTo>
                    <a:pt x="21394" y="5055"/>
                    <a:pt x="21394" y="5055"/>
                    <a:pt x="21394" y="5055"/>
                  </a:cubicBezTo>
                  <a:cubicBezTo>
                    <a:pt x="21600" y="5055"/>
                    <a:pt x="21600" y="5209"/>
                    <a:pt x="21600" y="5362"/>
                  </a:cubicBezTo>
                  <a:cubicBezTo>
                    <a:pt x="21600" y="5668"/>
                    <a:pt x="21600" y="5821"/>
                    <a:pt x="21394" y="5821"/>
                  </a:cubicBezTo>
                  <a:close/>
                  <a:moveTo>
                    <a:pt x="16869" y="14400"/>
                  </a:moveTo>
                  <a:cubicBezTo>
                    <a:pt x="16869" y="16391"/>
                    <a:pt x="14091" y="17923"/>
                    <a:pt x="10800" y="17923"/>
                  </a:cubicBezTo>
                  <a:cubicBezTo>
                    <a:pt x="7509" y="17923"/>
                    <a:pt x="4731" y="16391"/>
                    <a:pt x="4731" y="14400"/>
                  </a:cubicBezTo>
                  <a:cubicBezTo>
                    <a:pt x="4937" y="9957"/>
                    <a:pt x="4937" y="9957"/>
                    <a:pt x="4937" y="9957"/>
                  </a:cubicBezTo>
                  <a:cubicBezTo>
                    <a:pt x="10389" y="12562"/>
                    <a:pt x="10389" y="12562"/>
                    <a:pt x="10389" y="12562"/>
                  </a:cubicBezTo>
                  <a:cubicBezTo>
                    <a:pt x="10491" y="12562"/>
                    <a:pt x="10697" y="12562"/>
                    <a:pt x="10800" y="12562"/>
                  </a:cubicBezTo>
                  <a:cubicBezTo>
                    <a:pt x="10903" y="12562"/>
                    <a:pt x="11109" y="12562"/>
                    <a:pt x="11211" y="12562"/>
                  </a:cubicBezTo>
                  <a:cubicBezTo>
                    <a:pt x="16663" y="9957"/>
                    <a:pt x="16663" y="9957"/>
                    <a:pt x="16663" y="9957"/>
                  </a:cubicBezTo>
                  <a:lnTo>
                    <a:pt x="16869" y="14400"/>
                  </a:lnTo>
                  <a:close/>
                </a:path>
              </a:pathLst>
            </a:custGeom>
            <a:solidFill>
              <a:srgbClr val="73185A"/>
            </a:solidFill>
            <a:ln w="12700" cap="flat">
              <a:noFill/>
              <a:miter lim="400000"/>
            </a:ln>
            <a:effectLst/>
          </p:spPr>
          <p:txBody>
            <a:bodyPr wrap="square" lIns="45719" tIns="45719" rIns="45719" bIns="45719" numCol="1" anchor="t">
              <a:noAutofit/>
            </a:bodyPr>
            <a:lstStyle/>
            <a:p>
              <a:pPr algn="ctr">
                <a:defRPr sz="2800">
                  <a:solidFill>
                    <a:srgbClr val="73185A"/>
                  </a:solidFill>
                  <a:latin typeface="PingFang SC Regular"/>
                  <a:ea typeface="PingFang SC Regular"/>
                  <a:cs typeface="PingFang SC Regular"/>
                  <a:sym typeface="PingFang SC Regular"/>
                </a:defRPr>
              </a:pPr>
            </a:p>
          </p:txBody>
        </p:sp>
      </p:grpSp>
      <p:sp>
        <p:nvSpPr>
          <p:cNvPr id="5" name="标题文本"/>
          <p:cNvSpPr txBox="1"/>
          <p:nvPr>
            <p:ph type="title"/>
          </p:nvPr>
        </p:nvSpPr>
        <p:spPr>
          <a:xfrm>
            <a:off x="457200" y="68885"/>
            <a:ext cx="8229600" cy="1128302"/>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标题文本</a:t>
            </a:r>
          </a:p>
        </p:txBody>
      </p:sp>
      <p:sp>
        <p:nvSpPr>
          <p:cNvPr id="6" name="正文级别 1…"/>
          <p:cNvSpPr txBox="1"/>
          <p:nvPr>
            <p:ph type="body" idx="1"/>
          </p:nvPr>
        </p:nvSpPr>
        <p:spPr>
          <a:xfrm>
            <a:off x="457200" y="1197186"/>
            <a:ext cx="8229600" cy="3933614"/>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正文级别 1</a:t>
            </a:r>
          </a:p>
          <a:p>
            <a:pPr lvl="1"/>
            <a:r>
              <a:t>正文级别 2</a:t>
            </a:r>
          </a:p>
          <a:p>
            <a:pPr lvl="2"/>
            <a:r>
              <a:t>正文级别 3</a:t>
            </a:r>
          </a:p>
          <a:p>
            <a:pPr lvl="3"/>
            <a:r>
              <a:t>正文级别 4</a:t>
            </a:r>
          </a:p>
          <a:p>
            <a:pPr lvl="4"/>
            <a:r>
              <a:t>正文级别 5</a:t>
            </a:r>
          </a:p>
        </p:txBody>
      </p:sp>
      <p:sp>
        <p:nvSpPr>
          <p:cNvPr id="7" name="幻灯片编号"/>
          <p:cNvSpPr txBox="1"/>
          <p:nvPr>
            <p:ph type="sldNum" sz="quarter" idx="2"/>
          </p:nvPr>
        </p:nvSpPr>
        <p:spPr>
          <a:xfrm>
            <a:off x="4419600" y="4615791"/>
            <a:ext cx="2133600" cy="27940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1.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3.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5.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7.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19.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21.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TextBox 33"/>
          <p:cNvSpPr txBox="1"/>
          <p:nvPr/>
        </p:nvSpPr>
        <p:spPr>
          <a:xfrm>
            <a:off x="1043608" y="1922883"/>
            <a:ext cx="7200801" cy="510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400">
                <a:solidFill>
                  <a:srgbClr val="73185A"/>
                </a:solidFill>
                <a:effectLst>
                  <a:outerShdw sx="100000" sy="100000" kx="0" ky="0" algn="b" rotWithShape="0" blurRad="50800" dist="50800" dir="2700000">
                    <a:srgbClr val="17375E">
                      <a:alpha val="40000"/>
                    </a:srgbClr>
                  </a:outerShdw>
                </a:effectLst>
                <a:latin typeface="PingFang SC Regular"/>
                <a:ea typeface="PingFang SC Regular"/>
                <a:cs typeface="PingFang SC Regular"/>
                <a:sym typeface="PingFang SC Regular"/>
              </a:defRPr>
            </a:lvl1pPr>
          </a:lstStyle>
          <a:p>
            <a:pPr/>
            <a:r>
              <a:t>面向协同线性流形学习的实验设计与分析</a:t>
            </a:r>
          </a:p>
        </p:txBody>
      </p:sp>
      <p:sp>
        <p:nvSpPr>
          <p:cNvPr id="179" name="圆角矩形 34"/>
          <p:cNvSpPr txBox="1"/>
          <p:nvPr/>
        </p:nvSpPr>
        <p:spPr>
          <a:xfrm>
            <a:off x="2399103" y="2725650"/>
            <a:ext cx="4489810" cy="465967"/>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b="1" sz="1200">
                <a:solidFill>
                  <a:srgbClr val="73185A"/>
                </a:solidFill>
                <a:latin typeface="Times New Roman"/>
                <a:ea typeface="Times New Roman"/>
                <a:cs typeface="Times New Roman"/>
                <a:sym typeface="Times New Roman"/>
              </a:defRPr>
            </a:lvl1pPr>
          </a:lstStyle>
          <a:p>
            <a:pPr/>
            <a:r>
              <a:t>Experimental Design and Analysis for Collaborative Linear Manifold Learning</a:t>
            </a:r>
          </a:p>
        </p:txBody>
      </p:sp>
      <p:grpSp>
        <p:nvGrpSpPr>
          <p:cNvPr id="184" name="组合 36"/>
          <p:cNvGrpSpPr/>
          <p:nvPr/>
        </p:nvGrpSpPr>
        <p:grpSpPr>
          <a:xfrm>
            <a:off x="2758112" y="3792106"/>
            <a:ext cx="174307" cy="174305"/>
            <a:chOff x="0" y="0"/>
            <a:chExt cx="174306" cy="174304"/>
          </a:xfrm>
        </p:grpSpPr>
        <p:sp>
          <p:nvSpPr>
            <p:cNvPr id="180" name="Oval 10"/>
            <p:cNvSpPr/>
            <p:nvPr/>
          </p:nvSpPr>
          <p:spPr>
            <a:xfrm>
              <a:off x="-1" y="-1"/>
              <a:ext cx="174307" cy="174306"/>
            </a:xfrm>
            <a:prstGeom prst="ellipse">
              <a:avLst/>
            </a:prstGeom>
            <a:noFill/>
            <a:ln w="9525" cap="flat">
              <a:solidFill>
                <a:srgbClr val="73185A"/>
              </a:solidFill>
              <a:prstDash val="solid"/>
              <a:round/>
            </a:ln>
            <a:effectLst/>
          </p:spPr>
          <p:txBody>
            <a:bodyPr wrap="square" lIns="45719" tIns="45719" rIns="45719" bIns="45719" numCol="1" anchor="ctr">
              <a:noAutofit/>
            </a:bodyPr>
            <a:lstStyle/>
            <a:p>
              <a:pPr algn="just">
                <a:defRPr sz="1600">
                  <a:solidFill>
                    <a:srgbClr val="73185A"/>
                  </a:solidFill>
                  <a:latin typeface="PingFang SC Regular"/>
                  <a:ea typeface="PingFang SC Regular"/>
                  <a:cs typeface="PingFang SC Regular"/>
                  <a:sym typeface="PingFang SC Regular"/>
                </a:defRPr>
              </a:pPr>
            </a:p>
          </p:txBody>
        </p:sp>
        <p:grpSp>
          <p:nvGrpSpPr>
            <p:cNvPr id="183" name="组合 38"/>
            <p:cNvGrpSpPr/>
            <p:nvPr/>
          </p:nvGrpSpPr>
          <p:grpSpPr>
            <a:xfrm>
              <a:off x="47432" y="38048"/>
              <a:ext cx="79734" cy="90639"/>
              <a:chOff x="0" y="0"/>
              <a:chExt cx="79732" cy="90637"/>
            </a:xfrm>
          </p:grpSpPr>
          <p:sp>
            <p:nvSpPr>
              <p:cNvPr id="181" name="Freeform 12"/>
              <p:cNvSpPr/>
              <p:nvPr/>
            </p:nvSpPr>
            <p:spPr>
              <a:xfrm>
                <a:off x="18332" y="-1"/>
                <a:ext cx="42778" cy="42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77" y="21600"/>
                      <a:pt x="0" y="16723"/>
                      <a:pt x="0" y="10800"/>
                    </a:cubicBezTo>
                    <a:cubicBezTo>
                      <a:pt x="0" y="4877"/>
                      <a:pt x="4877" y="0"/>
                      <a:pt x="10800" y="0"/>
                    </a:cubicBezTo>
                    <a:cubicBezTo>
                      <a:pt x="16723" y="0"/>
                      <a:pt x="21600" y="4877"/>
                      <a:pt x="21600" y="10800"/>
                    </a:cubicBezTo>
                    <a:cubicBezTo>
                      <a:pt x="21600" y="16723"/>
                      <a:pt x="16723" y="21600"/>
                      <a:pt x="10800" y="21600"/>
                    </a:cubicBezTo>
                    <a:close/>
                    <a:moveTo>
                      <a:pt x="10800" y="3832"/>
                    </a:moveTo>
                    <a:cubicBezTo>
                      <a:pt x="6968" y="3832"/>
                      <a:pt x="3832" y="6968"/>
                      <a:pt x="3832" y="10800"/>
                    </a:cubicBezTo>
                    <a:cubicBezTo>
                      <a:pt x="3832" y="14632"/>
                      <a:pt x="6968" y="17768"/>
                      <a:pt x="10800" y="17768"/>
                    </a:cubicBezTo>
                    <a:cubicBezTo>
                      <a:pt x="14632" y="17768"/>
                      <a:pt x="17768" y="14632"/>
                      <a:pt x="17768" y="10800"/>
                    </a:cubicBezTo>
                    <a:cubicBezTo>
                      <a:pt x="17768" y="6968"/>
                      <a:pt x="14632" y="3832"/>
                      <a:pt x="10800" y="3832"/>
                    </a:cubicBezTo>
                    <a:close/>
                  </a:path>
                </a:pathLst>
              </a:custGeom>
              <a:solidFill>
                <a:srgbClr val="FFFFFF"/>
              </a:solidFill>
              <a:ln w="9525" cap="flat">
                <a:solidFill>
                  <a:srgbClr val="73185A"/>
                </a:solidFill>
                <a:prstDash val="solid"/>
                <a:round/>
              </a:ln>
              <a:effectLst/>
            </p:spPr>
            <p:txBody>
              <a:bodyPr wrap="square" lIns="45719" tIns="45719" rIns="45719" bIns="45719" numCol="1" anchor="ctr">
                <a:noAutofit/>
              </a:bodyPr>
              <a:lstStyle/>
              <a:p>
                <a:pPr algn="just">
                  <a:defRPr sz="1600">
                    <a:solidFill>
                      <a:srgbClr val="73185A"/>
                    </a:solidFill>
                    <a:latin typeface="PingFang SC Regular"/>
                    <a:ea typeface="PingFang SC Regular"/>
                    <a:cs typeface="PingFang SC Regular"/>
                    <a:sym typeface="PingFang SC Regular"/>
                  </a:defRPr>
                </a:pPr>
              </a:p>
            </p:txBody>
          </p:sp>
          <p:sp>
            <p:nvSpPr>
              <p:cNvPr id="182" name="Freeform 13"/>
              <p:cNvSpPr/>
              <p:nvPr/>
            </p:nvSpPr>
            <p:spPr>
              <a:xfrm>
                <a:off x="-1" y="47352"/>
                <a:ext cx="79734" cy="432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669" y="21600"/>
                    </a:moveTo>
                    <a:cubicBezTo>
                      <a:pt x="20110" y="21600"/>
                      <a:pt x="19552" y="20914"/>
                      <a:pt x="19552" y="19886"/>
                    </a:cubicBezTo>
                    <a:cubicBezTo>
                      <a:pt x="19552" y="10971"/>
                      <a:pt x="15641" y="3771"/>
                      <a:pt x="10800" y="3771"/>
                    </a:cubicBezTo>
                    <a:cubicBezTo>
                      <a:pt x="5959" y="3771"/>
                      <a:pt x="2048" y="10971"/>
                      <a:pt x="2048" y="19886"/>
                    </a:cubicBezTo>
                    <a:cubicBezTo>
                      <a:pt x="2048" y="20914"/>
                      <a:pt x="1676" y="21600"/>
                      <a:pt x="1117" y="21600"/>
                    </a:cubicBezTo>
                    <a:cubicBezTo>
                      <a:pt x="559" y="21600"/>
                      <a:pt x="0" y="20914"/>
                      <a:pt x="0" y="19886"/>
                    </a:cubicBezTo>
                    <a:cubicBezTo>
                      <a:pt x="0" y="8914"/>
                      <a:pt x="4841" y="0"/>
                      <a:pt x="10800" y="0"/>
                    </a:cubicBezTo>
                    <a:cubicBezTo>
                      <a:pt x="16759" y="0"/>
                      <a:pt x="21600" y="8914"/>
                      <a:pt x="21600" y="19886"/>
                    </a:cubicBezTo>
                    <a:cubicBezTo>
                      <a:pt x="21600" y="20914"/>
                      <a:pt x="21228" y="21600"/>
                      <a:pt x="20669" y="21600"/>
                    </a:cubicBezTo>
                    <a:close/>
                  </a:path>
                </a:pathLst>
              </a:custGeom>
              <a:solidFill>
                <a:srgbClr val="FFFFFF"/>
              </a:solidFill>
              <a:ln w="9525" cap="flat">
                <a:solidFill>
                  <a:srgbClr val="73185A"/>
                </a:solidFill>
                <a:prstDash val="solid"/>
                <a:round/>
              </a:ln>
              <a:effectLst/>
            </p:spPr>
            <p:txBody>
              <a:bodyPr wrap="square" lIns="45719" tIns="45719" rIns="45719" bIns="45719" numCol="1" anchor="ctr">
                <a:noAutofit/>
              </a:bodyPr>
              <a:lstStyle/>
              <a:p>
                <a:pPr algn="just">
                  <a:defRPr sz="1600">
                    <a:solidFill>
                      <a:srgbClr val="73185A"/>
                    </a:solidFill>
                    <a:latin typeface="PingFang SC Regular"/>
                    <a:ea typeface="PingFang SC Regular"/>
                    <a:cs typeface="PingFang SC Regular"/>
                    <a:sym typeface="PingFang SC Regular"/>
                  </a:defRPr>
                </a:pPr>
              </a:p>
            </p:txBody>
          </p:sp>
        </p:grpSp>
      </p:grpSp>
      <p:grpSp>
        <p:nvGrpSpPr>
          <p:cNvPr id="189" name="Group 14"/>
          <p:cNvGrpSpPr/>
          <p:nvPr/>
        </p:nvGrpSpPr>
        <p:grpSpPr>
          <a:xfrm>
            <a:off x="5244967" y="3785708"/>
            <a:ext cx="174307" cy="174305"/>
            <a:chOff x="0" y="0"/>
            <a:chExt cx="174306" cy="174304"/>
          </a:xfrm>
        </p:grpSpPr>
        <p:sp>
          <p:nvSpPr>
            <p:cNvPr id="185" name="Oval 15"/>
            <p:cNvSpPr/>
            <p:nvPr/>
          </p:nvSpPr>
          <p:spPr>
            <a:xfrm>
              <a:off x="-1" y="-1"/>
              <a:ext cx="174308" cy="174306"/>
            </a:xfrm>
            <a:prstGeom prst="ellipse">
              <a:avLst/>
            </a:prstGeom>
            <a:noFill/>
            <a:ln w="9525" cap="flat">
              <a:solidFill>
                <a:srgbClr val="73185A"/>
              </a:solidFill>
              <a:prstDash val="solid"/>
              <a:round/>
            </a:ln>
            <a:effectLst/>
          </p:spPr>
          <p:txBody>
            <a:bodyPr wrap="square" lIns="45719" tIns="45719" rIns="45719" bIns="45719" numCol="1" anchor="ctr">
              <a:noAutofit/>
            </a:bodyPr>
            <a:lstStyle/>
            <a:p>
              <a:pPr algn="just">
                <a:defRPr sz="1600">
                  <a:solidFill>
                    <a:srgbClr val="73185A"/>
                  </a:solidFill>
                  <a:latin typeface="PingFang SC Regular"/>
                  <a:ea typeface="PingFang SC Regular"/>
                  <a:cs typeface="PingFang SC Regular"/>
                  <a:sym typeface="PingFang SC Regular"/>
                </a:defRPr>
              </a:pPr>
            </a:p>
          </p:txBody>
        </p:sp>
        <p:grpSp>
          <p:nvGrpSpPr>
            <p:cNvPr id="188" name="Group 16"/>
            <p:cNvGrpSpPr/>
            <p:nvPr/>
          </p:nvGrpSpPr>
          <p:grpSpPr>
            <a:xfrm>
              <a:off x="56068" y="34918"/>
              <a:ext cx="62461" cy="100394"/>
              <a:chOff x="0" y="0"/>
              <a:chExt cx="62459" cy="100392"/>
            </a:xfrm>
          </p:grpSpPr>
          <p:sp>
            <p:nvSpPr>
              <p:cNvPr id="186" name="Freeform 17"/>
              <p:cNvSpPr/>
              <p:nvPr/>
            </p:nvSpPr>
            <p:spPr>
              <a:xfrm>
                <a:off x="9586" y="-1"/>
                <a:ext cx="43287" cy="736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29" y="21600"/>
                    </a:moveTo>
                    <a:cubicBezTo>
                      <a:pt x="16800" y="21600"/>
                      <a:pt x="21600" y="18976"/>
                      <a:pt x="21600" y="15746"/>
                    </a:cubicBezTo>
                    <a:cubicBezTo>
                      <a:pt x="21600" y="5854"/>
                      <a:pt x="21600" y="5854"/>
                      <a:pt x="21600" y="5854"/>
                    </a:cubicBezTo>
                    <a:cubicBezTo>
                      <a:pt x="21600" y="2624"/>
                      <a:pt x="16800" y="0"/>
                      <a:pt x="10629" y="0"/>
                    </a:cubicBezTo>
                    <a:cubicBezTo>
                      <a:pt x="4800" y="0"/>
                      <a:pt x="0" y="2624"/>
                      <a:pt x="0" y="5854"/>
                    </a:cubicBezTo>
                    <a:cubicBezTo>
                      <a:pt x="0" y="15746"/>
                      <a:pt x="0" y="15746"/>
                      <a:pt x="0" y="15746"/>
                    </a:cubicBezTo>
                    <a:cubicBezTo>
                      <a:pt x="0" y="18976"/>
                      <a:pt x="4800" y="21600"/>
                      <a:pt x="10629" y="21600"/>
                    </a:cubicBezTo>
                    <a:close/>
                    <a:moveTo>
                      <a:pt x="3429" y="5854"/>
                    </a:moveTo>
                    <a:cubicBezTo>
                      <a:pt x="3429" y="3634"/>
                      <a:pt x="6514" y="2019"/>
                      <a:pt x="10629" y="2019"/>
                    </a:cubicBezTo>
                    <a:cubicBezTo>
                      <a:pt x="14743" y="2019"/>
                      <a:pt x="18171" y="3634"/>
                      <a:pt x="18171" y="5854"/>
                    </a:cubicBezTo>
                    <a:cubicBezTo>
                      <a:pt x="18171" y="15746"/>
                      <a:pt x="18171" y="15746"/>
                      <a:pt x="18171" y="15746"/>
                    </a:cubicBezTo>
                    <a:cubicBezTo>
                      <a:pt x="18171" y="17764"/>
                      <a:pt x="14743" y="19581"/>
                      <a:pt x="10629" y="19581"/>
                    </a:cubicBezTo>
                    <a:cubicBezTo>
                      <a:pt x="6514" y="19581"/>
                      <a:pt x="3429" y="17764"/>
                      <a:pt x="3429" y="15746"/>
                    </a:cubicBezTo>
                    <a:lnTo>
                      <a:pt x="3429" y="5854"/>
                    </a:lnTo>
                    <a:close/>
                  </a:path>
                </a:pathLst>
              </a:custGeom>
              <a:solidFill>
                <a:srgbClr val="FFFFFF"/>
              </a:solidFill>
              <a:ln w="6350" cap="flat">
                <a:solidFill>
                  <a:srgbClr val="73185A"/>
                </a:solidFill>
                <a:prstDash val="solid"/>
                <a:round/>
              </a:ln>
              <a:effectLst/>
            </p:spPr>
            <p:txBody>
              <a:bodyPr wrap="square" lIns="45719" tIns="45719" rIns="45719" bIns="45719" numCol="1" anchor="ctr">
                <a:noAutofit/>
              </a:bodyPr>
              <a:lstStyle/>
              <a:p>
                <a:pPr algn="just">
                  <a:defRPr sz="1600">
                    <a:solidFill>
                      <a:srgbClr val="73185A"/>
                    </a:solidFill>
                    <a:latin typeface="PingFang SC Regular"/>
                    <a:ea typeface="PingFang SC Regular"/>
                    <a:cs typeface="PingFang SC Regular"/>
                    <a:sym typeface="PingFang SC Regular"/>
                  </a:defRPr>
                </a:pPr>
              </a:p>
            </p:txBody>
          </p:sp>
          <p:sp>
            <p:nvSpPr>
              <p:cNvPr id="187" name="Freeform 18"/>
              <p:cNvSpPr/>
              <p:nvPr/>
            </p:nvSpPr>
            <p:spPr>
              <a:xfrm>
                <a:off x="0" y="35791"/>
                <a:ext cx="62460" cy="64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3" y="0"/>
                    </a:moveTo>
                    <a:cubicBezTo>
                      <a:pt x="19701" y="0"/>
                      <a:pt x="19226" y="689"/>
                      <a:pt x="19226" y="1149"/>
                    </a:cubicBezTo>
                    <a:cubicBezTo>
                      <a:pt x="19226" y="6434"/>
                      <a:pt x="19226" y="6434"/>
                      <a:pt x="19226" y="6434"/>
                    </a:cubicBezTo>
                    <a:cubicBezTo>
                      <a:pt x="19226" y="10340"/>
                      <a:pt x="15429" y="13557"/>
                      <a:pt x="10681" y="13557"/>
                    </a:cubicBezTo>
                    <a:cubicBezTo>
                      <a:pt x="6171" y="13557"/>
                      <a:pt x="2374" y="10340"/>
                      <a:pt x="2374" y="6434"/>
                    </a:cubicBezTo>
                    <a:cubicBezTo>
                      <a:pt x="2374" y="1149"/>
                      <a:pt x="2374" y="1149"/>
                      <a:pt x="2374" y="1149"/>
                    </a:cubicBezTo>
                    <a:cubicBezTo>
                      <a:pt x="2374" y="460"/>
                      <a:pt x="1899" y="0"/>
                      <a:pt x="1187" y="0"/>
                    </a:cubicBezTo>
                    <a:cubicBezTo>
                      <a:pt x="475" y="0"/>
                      <a:pt x="0" y="460"/>
                      <a:pt x="0" y="1149"/>
                    </a:cubicBezTo>
                    <a:cubicBezTo>
                      <a:pt x="0" y="6434"/>
                      <a:pt x="0" y="6434"/>
                      <a:pt x="0" y="6434"/>
                    </a:cubicBezTo>
                    <a:cubicBezTo>
                      <a:pt x="0" y="11260"/>
                      <a:pt x="4273" y="15396"/>
                      <a:pt x="9495" y="15855"/>
                    </a:cubicBezTo>
                    <a:cubicBezTo>
                      <a:pt x="9495" y="19302"/>
                      <a:pt x="9495" y="19302"/>
                      <a:pt x="9495" y="19302"/>
                    </a:cubicBezTo>
                    <a:cubicBezTo>
                      <a:pt x="4747" y="19302"/>
                      <a:pt x="4747" y="19302"/>
                      <a:pt x="4747" y="19302"/>
                    </a:cubicBezTo>
                    <a:cubicBezTo>
                      <a:pt x="4273" y="19302"/>
                      <a:pt x="3560" y="19762"/>
                      <a:pt x="3560" y="20451"/>
                    </a:cubicBezTo>
                    <a:cubicBezTo>
                      <a:pt x="3560" y="21140"/>
                      <a:pt x="4273" y="21600"/>
                      <a:pt x="4747" y="21600"/>
                    </a:cubicBezTo>
                    <a:cubicBezTo>
                      <a:pt x="16615" y="21600"/>
                      <a:pt x="16615" y="21600"/>
                      <a:pt x="16615" y="21600"/>
                    </a:cubicBezTo>
                    <a:cubicBezTo>
                      <a:pt x="17327" y="21600"/>
                      <a:pt x="17802" y="21140"/>
                      <a:pt x="17802" y="20451"/>
                    </a:cubicBezTo>
                    <a:cubicBezTo>
                      <a:pt x="17802" y="19762"/>
                      <a:pt x="17327" y="19302"/>
                      <a:pt x="16615" y="19302"/>
                    </a:cubicBezTo>
                    <a:cubicBezTo>
                      <a:pt x="11868" y="19302"/>
                      <a:pt x="11868" y="19302"/>
                      <a:pt x="11868" y="19302"/>
                    </a:cubicBezTo>
                    <a:cubicBezTo>
                      <a:pt x="11868" y="15855"/>
                      <a:pt x="11868" y="15855"/>
                      <a:pt x="11868" y="15855"/>
                    </a:cubicBezTo>
                    <a:cubicBezTo>
                      <a:pt x="17327" y="15396"/>
                      <a:pt x="21600" y="11260"/>
                      <a:pt x="21600" y="6434"/>
                    </a:cubicBezTo>
                    <a:cubicBezTo>
                      <a:pt x="21600" y="1149"/>
                      <a:pt x="21600" y="1149"/>
                      <a:pt x="21600" y="1149"/>
                    </a:cubicBezTo>
                    <a:cubicBezTo>
                      <a:pt x="21600" y="689"/>
                      <a:pt x="20888" y="0"/>
                      <a:pt x="20413" y="0"/>
                    </a:cubicBezTo>
                    <a:close/>
                  </a:path>
                </a:pathLst>
              </a:custGeom>
              <a:solidFill>
                <a:srgbClr val="FFFFFF"/>
              </a:solidFill>
              <a:ln w="6350" cap="flat">
                <a:solidFill>
                  <a:srgbClr val="73185A"/>
                </a:solidFill>
                <a:prstDash val="solid"/>
                <a:round/>
              </a:ln>
              <a:effectLst/>
            </p:spPr>
            <p:txBody>
              <a:bodyPr wrap="square" lIns="45719" tIns="45719" rIns="45719" bIns="45719" numCol="1" anchor="ctr">
                <a:noAutofit/>
              </a:bodyPr>
              <a:lstStyle/>
              <a:p>
                <a:pPr algn="just">
                  <a:defRPr sz="1600">
                    <a:solidFill>
                      <a:srgbClr val="73185A"/>
                    </a:solidFill>
                    <a:latin typeface="PingFang SC Regular"/>
                    <a:ea typeface="PingFang SC Regular"/>
                    <a:cs typeface="PingFang SC Regular"/>
                    <a:sym typeface="PingFang SC Regular"/>
                  </a:defRPr>
                </a:pPr>
              </a:p>
            </p:txBody>
          </p:sp>
        </p:grpSp>
      </p:grpSp>
      <p:sp>
        <p:nvSpPr>
          <p:cNvPr id="190" name="Text Box 19"/>
          <p:cNvSpPr txBox="1"/>
          <p:nvPr/>
        </p:nvSpPr>
        <p:spPr>
          <a:xfrm>
            <a:off x="2940711" y="3757200"/>
            <a:ext cx="1543432"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000">
                <a:solidFill>
                  <a:srgbClr val="73185A"/>
                </a:solidFill>
                <a:latin typeface="PingFang SC Semibold"/>
                <a:ea typeface="PingFang SC Semibold"/>
                <a:cs typeface="PingFang SC Semibold"/>
                <a:sym typeface="PingFang SC Semibold"/>
              </a:defRPr>
            </a:lvl1pPr>
          </a:lstStyle>
          <a:p>
            <a:pPr/>
            <a:r>
              <a:t>指导教师：谢茂强 副教授</a:t>
            </a:r>
          </a:p>
        </p:txBody>
      </p:sp>
      <p:sp>
        <p:nvSpPr>
          <p:cNvPr id="191" name="Text Box 20"/>
          <p:cNvSpPr txBox="1"/>
          <p:nvPr/>
        </p:nvSpPr>
        <p:spPr>
          <a:xfrm>
            <a:off x="5388983" y="3757200"/>
            <a:ext cx="993141"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000">
                <a:solidFill>
                  <a:srgbClr val="73185A"/>
                </a:solidFill>
                <a:latin typeface="PingFang SC Semibold"/>
                <a:ea typeface="PingFang SC Semibold"/>
                <a:cs typeface="PingFang SC Semibold"/>
                <a:sym typeface="PingFang SC Semibold"/>
              </a:defRPr>
            </a:lvl1pPr>
          </a:lstStyle>
          <a:p>
            <a:pPr/>
            <a:r>
              <a:t>答辩人：陈齐翔</a:t>
            </a:r>
          </a:p>
        </p:txBody>
      </p:sp>
      <p:grpSp>
        <p:nvGrpSpPr>
          <p:cNvPr id="194" name="组合 1"/>
          <p:cNvGrpSpPr/>
          <p:nvPr/>
        </p:nvGrpSpPr>
        <p:grpSpPr>
          <a:xfrm>
            <a:off x="2525340" y="194691"/>
            <a:ext cx="4093320" cy="1419172"/>
            <a:chOff x="0" y="0"/>
            <a:chExt cx="4093318" cy="1419170"/>
          </a:xfrm>
        </p:grpSpPr>
        <p:pic>
          <p:nvPicPr>
            <p:cNvPr id="192" name="图片 18" descr="图片 18"/>
            <p:cNvPicPr>
              <a:picLocks noChangeAspect="1"/>
            </p:cNvPicPr>
            <p:nvPr/>
          </p:nvPicPr>
          <p:blipFill>
            <a:blip r:embed="rId3">
              <a:extLst/>
            </a:blip>
            <a:stretch>
              <a:fillRect/>
            </a:stretch>
          </p:blipFill>
          <p:spPr>
            <a:xfrm>
              <a:off x="1618246" y="240377"/>
              <a:ext cx="2475073" cy="1069233"/>
            </a:xfrm>
            <a:prstGeom prst="rect">
              <a:avLst/>
            </a:prstGeom>
            <a:ln w="12700" cap="flat">
              <a:noFill/>
              <a:miter lim="400000"/>
            </a:ln>
            <a:effectLst/>
          </p:spPr>
        </p:pic>
        <p:pic>
          <p:nvPicPr>
            <p:cNvPr id="193" name="图片 26" descr="图片 26"/>
            <p:cNvPicPr>
              <a:picLocks noChangeAspect="1"/>
            </p:cNvPicPr>
            <p:nvPr/>
          </p:nvPicPr>
          <p:blipFill>
            <a:blip r:embed="rId4">
              <a:extLst/>
            </a:blip>
            <a:srcRect l="26815" t="22850" r="22233" b="33435"/>
            <a:stretch>
              <a:fillRect/>
            </a:stretch>
          </p:blipFill>
          <p:spPr>
            <a:xfrm>
              <a:off x="-1" y="-1"/>
              <a:ext cx="1368153" cy="1419172"/>
            </a:xfrm>
            <a:prstGeom prst="rect">
              <a:avLst/>
            </a:prstGeom>
            <a:ln w="12700" cap="flat">
              <a:noFill/>
              <a:miter lim="400000"/>
            </a:ln>
            <a:effectLst/>
          </p:spPr>
        </p:pic>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78"/>
                                        </p:tgtEl>
                                        <p:attrNameLst>
                                          <p:attrName>style.visibility</p:attrName>
                                        </p:attrNameLst>
                                      </p:cBhvr>
                                      <p:to>
                                        <p:strVal val="visible"/>
                                      </p:to>
                                    </p:set>
                                    <p:anim calcmode="lin" valueType="num">
                                      <p:cBhvr>
                                        <p:cTn id="7" dur="500" fill="hold"/>
                                        <p:tgtEl>
                                          <p:spTgt spid="178"/>
                                        </p:tgtEl>
                                        <p:attrNameLst>
                                          <p:attrName>ppt_w</p:attrName>
                                        </p:attrNameLst>
                                      </p:cBhvr>
                                      <p:tavLst>
                                        <p:tav tm="0">
                                          <p:val>
                                            <p:fltVal val="0"/>
                                          </p:val>
                                        </p:tav>
                                        <p:tav tm="100000">
                                          <p:val>
                                            <p:strVal val="#ppt_w"/>
                                          </p:val>
                                        </p:tav>
                                      </p:tavLst>
                                    </p:anim>
                                    <p:anim calcmode="lin" valueType="num">
                                      <p:cBhvr>
                                        <p:cTn id="8" dur="500" fill="hold"/>
                                        <p:tgtEl>
                                          <p:spTgt spid="178"/>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Class="entr" nodeType="afterEffect" presetSubtype="16" presetID="23" grpId="2" fill="hold">
                                  <p:stCondLst>
                                    <p:cond delay="200"/>
                                  </p:stCondLst>
                                  <p:iterate type="el" backwards="0">
                                    <p:tmAbs val="0"/>
                                  </p:iterate>
                                  <p:childTnLst>
                                    <p:set>
                                      <p:cBhvr>
                                        <p:cTn id="11" fill="hold"/>
                                        <p:tgtEl>
                                          <p:spTgt spid="179"/>
                                        </p:tgtEl>
                                        <p:attrNameLst>
                                          <p:attrName>style.visibility</p:attrName>
                                        </p:attrNameLst>
                                      </p:cBhvr>
                                      <p:to>
                                        <p:strVal val="visible"/>
                                      </p:to>
                                    </p:set>
                                    <p:anim calcmode="lin" valueType="num">
                                      <p:cBhvr>
                                        <p:cTn id="12" dur="300" fill="hold"/>
                                        <p:tgtEl>
                                          <p:spTgt spid="179"/>
                                        </p:tgtEl>
                                        <p:attrNameLst>
                                          <p:attrName>ppt_w</p:attrName>
                                        </p:attrNameLst>
                                      </p:cBhvr>
                                      <p:tavLst>
                                        <p:tav tm="0">
                                          <p:val>
                                            <p:fltVal val="0"/>
                                          </p:val>
                                        </p:tav>
                                        <p:tav tm="100000">
                                          <p:val>
                                            <p:strVal val="#ppt_w"/>
                                          </p:val>
                                        </p:tav>
                                      </p:tavLst>
                                    </p:anim>
                                    <p:anim calcmode="lin" valueType="num">
                                      <p:cBhvr>
                                        <p:cTn id="13" dur="300" fill="hold"/>
                                        <p:tgtEl>
                                          <p:spTgt spid="179"/>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Class="entr" nodeType="afterEffect" presetSubtype="4" presetID="2" grpId="3" fill="hold">
                                  <p:stCondLst>
                                    <p:cond delay="1350"/>
                                  </p:stCondLst>
                                  <p:iterate type="el" backwards="0">
                                    <p:tmAbs val="0"/>
                                  </p:iterate>
                                  <p:childTnLst>
                                    <p:set>
                                      <p:cBhvr>
                                        <p:cTn id="16" fill="hold"/>
                                        <p:tgtEl>
                                          <p:spTgt spid="184"/>
                                        </p:tgtEl>
                                        <p:attrNameLst>
                                          <p:attrName>style.visibility</p:attrName>
                                        </p:attrNameLst>
                                      </p:cBhvr>
                                      <p:to>
                                        <p:strVal val="visible"/>
                                      </p:to>
                                    </p:set>
                                    <p:anim calcmode="lin" valueType="num">
                                      <p:cBhvr>
                                        <p:cTn id="17" dur="199" fill="hold"/>
                                        <p:tgtEl>
                                          <p:spTgt spid="184"/>
                                        </p:tgtEl>
                                        <p:attrNameLst>
                                          <p:attrName>ppt_x</p:attrName>
                                        </p:attrNameLst>
                                      </p:cBhvr>
                                      <p:tavLst>
                                        <p:tav tm="0">
                                          <p:val>
                                            <p:strVal val="#ppt_x"/>
                                          </p:val>
                                        </p:tav>
                                        <p:tav tm="100000">
                                          <p:val>
                                            <p:strVal val="#ppt_x"/>
                                          </p:val>
                                        </p:tav>
                                      </p:tavLst>
                                    </p:anim>
                                    <p:anim calcmode="lin" valueType="num">
                                      <p:cBhvr>
                                        <p:cTn id="18" dur="199" fill="hold"/>
                                        <p:tgtEl>
                                          <p:spTgt spid="184"/>
                                        </p:tgtEl>
                                        <p:attrNameLst>
                                          <p:attrName>ppt_y</p:attrName>
                                        </p:attrNameLst>
                                      </p:cBhvr>
                                      <p:tavLst>
                                        <p:tav tm="0">
                                          <p:val>
                                            <p:strVal val="1+#ppt_h/2"/>
                                          </p:val>
                                        </p:tav>
                                        <p:tav tm="100000">
                                          <p:val>
                                            <p:strVal val="#ppt_y"/>
                                          </p:val>
                                        </p:tav>
                                      </p:tavLst>
                                    </p:anim>
                                  </p:childTnLst>
                                </p:cTn>
                              </p:par>
                            </p:childTnLst>
                          </p:cTn>
                        </p:par>
                        <p:par>
                          <p:cTn id="19" fill="hold">
                            <p:stCondLst>
                              <p:cond delay="2549"/>
                            </p:stCondLst>
                            <p:childTnLst>
                              <p:par>
                                <p:cTn id="20" presetClass="entr" nodeType="afterEffect" presetSubtype="4" presetID="2" grpId="4" fill="hold">
                                  <p:stCondLst>
                                    <p:cond delay="1350"/>
                                  </p:stCondLst>
                                  <p:iterate type="el" backwards="0">
                                    <p:tmAbs val="0"/>
                                  </p:iterate>
                                  <p:childTnLst>
                                    <p:set>
                                      <p:cBhvr>
                                        <p:cTn id="21" fill="hold"/>
                                        <p:tgtEl>
                                          <p:spTgt spid="189"/>
                                        </p:tgtEl>
                                        <p:attrNameLst>
                                          <p:attrName>style.visibility</p:attrName>
                                        </p:attrNameLst>
                                      </p:cBhvr>
                                      <p:to>
                                        <p:strVal val="visible"/>
                                      </p:to>
                                    </p:set>
                                    <p:anim calcmode="lin" valueType="num">
                                      <p:cBhvr>
                                        <p:cTn id="22" dur="199" fill="hold"/>
                                        <p:tgtEl>
                                          <p:spTgt spid="189"/>
                                        </p:tgtEl>
                                        <p:attrNameLst>
                                          <p:attrName>ppt_x</p:attrName>
                                        </p:attrNameLst>
                                      </p:cBhvr>
                                      <p:tavLst>
                                        <p:tav tm="0">
                                          <p:val>
                                            <p:strVal val="#ppt_x"/>
                                          </p:val>
                                        </p:tav>
                                        <p:tav tm="100000">
                                          <p:val>
                                            <p:strVal val="#ppt_x"/>
                                          </p:val>
                                        </p:tav>
                                      </p:tavLst>
                                    </p:anim>
                                    <p:anim calcmode="lin" valueType="num">
                                      <p:cBhvr>
                                        <p:cTn id="23" dur="199" fill="hold"/>
                                        <p:tgtEl>
                                          <p:spTgt spid="189"/>
                                        </p:tgtEl>
                                        <p:attrNameLst>
                                          <p:attrName>ppt_y</p:attrName>
                                        </p:attrNameLst>
                                      </p:cBhvr>
                                      <p:tavLst>
                                        <p:tav tm="0">
                                          <p:val>
                                            <p:strVal val="1+#ppt_h/2"/>
                                          </p:val>
                                        </p:tav>
                                        <p:tav tm="100000">
                                          <p:val>
                                            <p:strVal val="#ppt_y"/>
                                          </p:val>
                                        </p:tav>
                                      </p:tavLst>
                                    </p:anim>
                                  </p:childTnLst>
                                </p:cTn>
                              </p:par>
                            </p:childTnLst>
                          </p:cTn>
                        </p:par>
                        <p:par>
                          <p:cTn id="24" fill="hold">
                            <p:stCondLst>
                              <p:cond delay="4098"/>
                            </p:stCondLst>
                            <p:childTnLst>
                              <p:par>
                                <p:cTn id="25" presetClass="entr" nodeType="afterEffect" presetSubtype="4" presetID="2" grpId="5" fill="hold">
                                  <p:stCondLst>
                                    <p:cond delay="1350"/>
                                  </p:stCondLst>
                                  <p:iterate type="el" backwards="0">
                                    <p:tmAbs val="0"/>
                                  </p:iterate>
                                  <p:childTnLst>
                                    <p:set>
                                      <p:cBhvr>
                                        <p:cTn id="26" fill="hold"/>
                                        <p:tgtEl>
                                          <p:spTgt spid="190"/>
                                        </p:tgtEl>
                                        <p:attrNameLst>
                                          <p:attrName>style.visibility</p:attrName>
                                        </p:attrNameLst>
                                      </p:cBhvr>
                                      <p:to>
                                        <p:strVal val="visible"/>
                                      </p:to>
                                    </p:set>
                                    <p:anim calcmode="lin" valueType="num">
                                      <p:cBhvr>
                                        <p:cTn id="27" dur="199" fill="hold"/>
                                        <p:tgtEl>
                                          <p:spTgt spid="190"/>
                                        </p:tgtEl>
                                        <p:attrNameLst>
                                          <p:attrName>ppt_x</p:attrName>
                                        </p:attrNameLst>
                                      </p:cBhvr>
                                      <p:tavLst>
                                        <p:tav tm="0">
                                          <p:val>
                                            <p:strVal val="#ppt_x"/>
                                          </p:val>
                                        </p:tav>
                                        <p:tav tm="100000">
                                          <p:val>
                                            <p:strVal val="#ppt_x"/>
                                          </p:val>
                                        </p:tav>
                                      </p:tavLst>
                                    </p:anim>
                                    <p:anim calcmode="lin" valueType="num">
                                      <p:cBhvr>
                                        <p:cTn id="28" dur="199" fill="hold"/>
                                        <p:tgtEl>
                                          <p:spTgt spid="190"/>
                                        </p:tgtEl>
                                        <p:attrNameLst>
                                          <p:attrName>ppt_y</p:attrName>
                                        </p:attrNameLst>
                                      </p:cBhvr>
                                      <p:tavLst>
                                        <p:tav tm="0">
                                          <p:val>
                                            <p:strVal val="1+#ppt_h/2"/>
                                          </p:val>
                                        </p:tav>
                                        <p:tav tm="100000">
                                          <p:val>
                                            <p:strVal val="#ppt_y"/>
                                          </p:val>
                                        </p:tav>
                                      </p:tavLst>
                                    </p:anim>
                                  </p:childTnLst>
                                </p:cTn>
                              </p:par>
                            </p:childTnLst>
                          </p:cTn>
                        </p:par>
                        <p:par>
                          <p:cTn id="29" fill="hold">
                            <p:stCondLst>
                              <p:cond delay="5647"/>
                            </p:stCondLst>
                            <p:childTnLst>
                              <p:par>
                                <p:cTn id="30" presetClass="entr" nodeType="afterEffect" presetSubtype="4" presetID="2" grpId="6" fill="hold">
                                  <p:stCondLst>
                                    <p:cond delay="1350"/>
                                  </p:stCondLst>
                                  <p:iterate type="el" backwards="0">
                                    <p:tmAbs val="0"/>
                                  </p:iterate>
                                  <p:childTnLst>
                                    <p:set>
                                      <p:cBhvr>
                                        <p:cTn id="31" fill="hold"/>
                                        <p:tgtEl>
                                          <p:spTgt spid="191"/>
                                        </p:tgtEl>
                                        <p:attrNameLst>
                                          <p:attrName>style.visibility</p:attrName>
                                        </p:attrNameLst>
                                      </p:cBhvr>
                                      <p:to>
                                        <p:strVal val="visible"/>
                                      </p:to>
                                    </p:set>
                                    <p:anim calcmode="lin" valueType="num">
                                      <p:cBhvr>
                                        <p:cTn id="32" dur="199" fill="hold"/>
                                        <p:tgtEl>
                                          <p:spTgt spid="191"/>
                                        </p:tgtEl>
                                        <p:attrNameLst>
                                          <p:attrName>ppt_x</p:attrName>
                                        </p:attrNameLst>
                                      </p:cBhvr>
                                      <p:tavLst>
                                        <p:tav tm="0">
                                          <p:val>
                                            <p:strVal val="#ppt_x"/>
                                          </p:val>
                                        </p:tav>
                                        <p:tav tm="100000">
                                          <p:val>
                                            <p:strVal val="#ppt_x"/>
                                          </p:val>
                                        </p:tav>
                                      </p:tavLst>
                                    </p:anim>
                                    <p:anim calcmode="lin" valueType="num">
                                      <p:cBhvr>
                                        <p:cTn id="33" dur="199" fill="hold"/>
                                        <p:tgtEl>
                                          <p:spTgt spid="1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0" grpId="5"/>
      <p:bldP build="whole" bldLvl="1" animBg="1" rev="0" advAuto="0" spid="184" grpId="3"/>
      <p:bldP build="whole" bldLvl="1" animBg="1" rev="0" advAuto="0" spid="191" grpId="6"/>
      <p:bldP build="whole" bldLvl="1" animBg="1" rev="0" advAuto="0" spid="189" grpId="4"/>
      <p:bldP build="whole" bldLvl="1" animBg="1" rev="0" advAuto="0" spid="179" grpId="2"/>
      <p:bldP build="whole" bldLvl="1" animBg="1" rev="0" advAuto="0" spid="178" grpId="1"/>
    </p:bldLst>
  </p:timing>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9" name="矩形 53"/>
          <p:cNvSpPr txBox="1"/>
          <p:nvPr/>
        </p:nvSpPr>
        <p:spPr>
          <a:xfrm>
            <a:off x="3681730" y="391407"/>
            <a:ext cx="1780541"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nSpc>
                <a:spcPct val="150000"/>
              </a:lnSpc>
              <a:defRPr sz="1200">
                <a:solidFill>
                  <a:srgbClr val="73185A"/>
                </a:solidFill>
                <a:latin typeface="PingFang SC Regular"/>
                <a:ea typeface="PingFang SC Regular"/>
                <a:cs typeface="PingFang SC Regular"/>
                <a:sym typeface="PingFang SC Regular"/>
              </a:defRPr>
            </a:lvl1pPr>
          </a:lstStyle>
          <a:p>
            <a:pPr/>
            <a:r>
              <a:t>重构线性流形和低秩约束</a:t>
            </a:r>
          </a:p>
        </p:txBody>
      </p:sp>
      <p:sp>
        <p:nvSpPr>
          <p:cNvPr id="400" name="灯片编号占位符 1"/>
          <p:cNvSpPr txBox="1"/>
          <p:nvPr>
            <p:ph type="sldNum" sz="quarter" idx="2"/>
          </p:nvPr>
        </p:nvSpPr>
        <p:spPr>
          <a:xfrm>
            <a:off x="8813690" y="4732656"/>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01" name="Line 33"/>
          <p:cNvSpPr/>
          <p:nvPr/>
        </p:nvSpPr>
        <p:spPr>
          <a:xfrm flipH="1">
            <a:off x="3707903" y="770756"/>
            <a:ext cx="1" cy="3888000"/>
          </a:xfrm>
          <a:prstGeom prst="line">
            <a:avLst/>
          </a:prstGeom>
          <a:ln w="6350">
            <a:solidFill>
              <a:srgbClr val="A6A6A6"/>
            </a:solidFill>
          </a:ln>
        </p:spPr>
        <p:txBody>
          <a:bodyPr lIns="45719" rIns="45719"/>
          <a:lstStyle/>
          <a:p>
            <a:pPr/>
          </a:p>
        </p:txBody>
      </p:sp>
      <p:sp>
        <p:nvSpPr>
          <p:cNvPr id="402" name="圆角矩形 60"/>
          <p:cNvSpPr txBox="1"/>
          <p:nvPr/>
        </p:nvSpPr>
        <p:spPr>
          <a:xfrm>
            <a:off x="179511" y="816991"/>
            <a:ext cx="3343132"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b="1" sz="1200">
                <a:solidFill>
                  <a:srgbClr val="73185A"/>
                </a:solidFill>
                <a:latin typeface="Times New Roman"/>
                <a:ea typeface="Times New Roman"/>
                <a:cs typeface="Times New Roman"/>
                <a:sym typeface="Times New Roman"/>
              </a:defRPr>
            </a:lvl1pPr>
          </a:lstStyle>
          <a:p>
            <a:pPr/>
            <a:r>
              <a:t>重构后的D*R矩阵与R矩阵结构相似</a:t>
            </a:r>
          </a:p>
        </p:txBody>
      </p:sp>
      <p:sp>
        <p:nvSpPr>
          <p:cNvPr id="403" name="Freeform 9"/>
          <p:cNvSpPr/>
          <p:nvPr/>
        </p:nvSpPr>
        <p:spPr>
          <a:xfrm rot="19469485">
            <a:off x="27455" y="834722"/>
            <a:ext cx="324000" cy="324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689" y="18790"/>
                </a:moveTo>
                <a:cubicBezTo>
                  <a:pt x="13689" y="19030"/>
                  <a:pt x="13422" y="19271"/>
                  <a:pt x="13067" y="19271"/>
                </a:cubicBezTo>
                <a:cubicBezTo>
                  <a:pt x="8533" y="19271"/>
                  <a:pt x="8533" y="19271"/>
                  <a:pt x="8533" y="19271"/>
                </a:cubicBezTo>
                <a:cubicBezTo>
                  <a:pt x="8178" y="19271"/>
                  <a:pt x="8000" y="19030"/>
                  <a:pt x="8000" y="18790"/>
                </a:cubicBezTo>
                <a:cubicBezTo>
                  <a:pt x="8000" y="18468"/>
                  <a:pt x="8178" y="18228"/>
                  <a:pt x="8533" y="18228"/>
                </a:cubicBezTo>
                <a:cubicBezTo>
                  <a:pt x="13067" y="18228"/>
                  <a:pt x="13067" y="18228"/>
                  <a:pt x="13067" y="18228"/>
                </a:cubicBezTo>
                <a:cubicBezTo>
                  <a:pt x="13422" y="18228"/>
                  <a:pt x="13689" y="18468"/>
                  <a:pt x="13689" y="18790"/>
                </a:cubicBezTo>
                <a:close/>
                <a:moveTo>
                  <a:pt x="13067" y="19512"/>
                </a:moveTo>
                <a:cubicBezTo>
                  <a:pt x="8533" y="19512"/>
                  <a:pt x="8533" y="19512"/>
                  <a:pt x="8533" y="19512"/>
                </a:cubicBezTo>
                <a:cubicBezTo>
                  <a:pt x="8178" y="19512"/>
                  <a:pt x="7911" y="19833"/>
                  <a:pt x="8000" y="20235"/>
                </a:cubicBezTo>
                <a:cubicBezTo>
                  <a:pt x="8089" y="20396"/>
                  <a:pt x="8267" y="20556"/>
                  <a:pt x="8533" y="20556"/>
                </a:cubicBezTo>
                <a:cubicBezTo>
                  <a:pt x="8533" y="20556"/>
                  <a:pt x="8533" y="20556"/>
                  <a:pt x="8533" y="20556"/>
                </a:cubicBezTo>
                <a:cubicBezTo>
                  <a:pt x="8889" y="20556"/>
                  <a:pt x="9156" y="20717"/>
                  <a:pt x="9333" y="20958"/>
                </a:cubicBezTo>
                <a:cubicBezTo>
                  <a:pt x="9333" y="21038"/>
                  <a:pt x="9333" y="21038"/>
                  <a:pt x="9333" y="21038"/>
                </a:cubicBezTo>
                <a:cubicBezTo>
                  <a:pt x="9511" y="21359"/>
                  <a:pt x="9956" y="21600"/>
                  <a:pt x="10400" y="21600"/>
                </a:cubicBezTo>
                <a:cubicBezTo>
                  <a:pt x="11200" y="21600"/>
                  <a:pt x="11200" y="21600"/>
                  <a:pt x="11200" y="21600"/>
                </a:cubicBezTo>
                <a:cubicBezTo>
                  <a:pt x="11644" y="21600"/>
                  <a:pt x="12089" y="21359"/>
                  <a:pt x="12267" y="21038"/>
                </a:cubicBezTo>
                <a:cubicBezTo>
                  <a:pt x="12267" y="20958"/>
                  <a:pt x="12267" y="20958"/>
                  <a:pt x="12267" y="20958"/>
                </a:cubicBezTo>
                <a:cubicBezTo>
                  <a:pt x="12444" y="20717"/>
                  <a:pt x="12711" y="20556"/>
                  <a:pt x="13067" y="20556"/>
                </a:cubicBezTo>
                <a:cubicBezTo>
                  <a:pt x="13067" y="20556"/>
                  <a:pt x="13067" y="20556"/>
                  <a:pt x="13067" y="20556"/>
                </a:cubicBezTo>
                <a:cubicBezTo>
                  <a:pt x="13333" y="20556"/>
                  <a:pt x="13511" y="20396"/>
                  <a:pt x="13600" y="20235"/>
                </a:cubicBezTo>
                <a:cubicBezTo>
                  <a:pt x="13778" y="19833"/>
                  <a:pt x="13422" y="19512"/>
                  <a:pt x="13067" y="19512"/>
                </a:cubicBezTo>
                <a:close/>
                <a:moveTo>
                  <a:pt x="10844" y="3051"/>
                </a:moveTo>
                <a:cubicBezTo>
                  <a:pt x="11111" y="3051"/>
                  <a:pt x="11378" y="2891"/>
                  <a:pt x="11378" y="2570"/>
                </a:cubicBezTo>
                <a:cubicBezTo>
                  <a:pt x="11378" y="482"/>
                  <a:pt x="11378" y="482"/>
                  <a:pt x="11378" y="482"/>
                </a:cubicBezTo>
                <a:cubicBezTo>
                  <a:pt x="11378" y="241"/>
                  <a:pt x="11111" y="0"/>
                  <a:pt x="10844" y="0"/>
                </a:cubicBezTo>
                <a:cubicBezTo>
                  <a:pt x="10489" y="0"/>
                  <a:pt x="10222" y="241"/>
                  <a:pt x="10222" y="482"/>
                </a:cubicBezTo>
                <a:cubicBezTo>
                  <a:pt x="10222" y="2570"/>
                  <a:pt x="10222" y="2570"/>
                  <a:pt x="10222" y="2570"/>
                </a:cubicBezTo>
                <a:cubicBezTo>
                  <a:pt x="10222" y="2891"/>
                  <a:pt x="10489" y="3051"/>
                  <a:pt x="10844" y="3051"/>
                </a:cubicBezTo>
                <a:close/>
                <a:moveTo>
                  <a:pt x="4800" y="5059"/>
                </a:moveTo>
                <a:cubicBezTo>
                  <a:pt x="4889" y="5139"/>
                  <a:pt x="5067" y="5219"/>
                  <a:pt x="5156" y="5219"/>
                </a:cubicBezTo>
                <a:cubicBezTo>
                  <a:pt x="5333" y="5219"/>
                  <a:pt x="5511" y="5139"/>
                  <a:pt x="5600" y="5059"/>
                </a:cubicBezTo>
                <a:cubicBezTo>
                  <a:pt x="5778" y="4818"/>
                  <a:pt x="5778" y="4497"/>
                  <a:pt x="5600" y="4336"/>
                </a:cubicBezTo>
                <a:cubicBezTo>
                  <a:pt x="4000" y="2891"/>
                  <a:pt x="4000" y="2891"/>
                  <a:pt x="4000" y="2891"/>
                </a:cubicBezTo>
                <a:cubicBezTo>
                  <a:pt x="3733" y="2650"/>
                  <a:pt x="3378" y="2650"/>
                  <a:pt x="3200" y="2891"/>
                </a:cubicBezTo>
                <a:cubicBezTo>
                  <a:pt x="2933" y="3051"/>
                  <a:pt x="2933" y="3372"/>
                  <a:pt x="3200" y="3613"/>
                </a:cubicBezTo>
                <a:lnTo>
                  <a:pt x="4800" y="5059"/>
                </a:lnTo>
                <a:close/>
                <a:moveTo>
                  <a:pt x="3378" y="9796"/>
                </a:moveTo>
                <a:cubicBezTo>
                  <a:pt x="3378" y="9475"/>
                  <a:pt x="3200" y="9234"/>
                  <a:pt x="2844" y="9234"/>
                </a:cubicBezTo>
                <a:cubicBezTo>
                  <a:pt x="533" y="9234"/>
                  <a:pt x="533" y="9234"/>
                  <a:pt x="533" y="9234"/>
                </a:cubicBezTo>
                <a:cubicBezTo>
                  <a:pt x="267" y="9234"/>
                  <a:pt x="0" y="9475"/>
                  <a:pt x="0" y="9796"/>
                </a:cubicBezTo>
                <a:cubicBezTo>
                  <a:pt x="0" y="10037"/>
                  <a:pt x="267" y="10278"/>
                  <a:pt x="533" y="10278"/>
                </a:cubicBezTo>
                <a:cubicBezTo>
                  <a:pt x="2844" y="10278"/>
                  <a:pt x="2844" y="10278"/>
                  <a:pt x="2844" y="10278"/>
                </a:cubicBezTo>
                <a:cubicBezTo>
                  <a:pt x="3200" y="10278"/>
                  <a:pt x="3378" y="10037"/>
                  <a:pt x="3378" y="9796"/>
                </a:cubicBezTo>
                <a:close/>
                <a:moveTo>
                  <a:pt x="4800" y="14454"/>
                </a:moveTo>
                <a:cubicBezTo>
                  <a:pt x="3200" y="15979"/>
                  <a:pt x="3200" y="15979"/>
                  <a:pt x="3200" y="15979"/>
                </a:cubicBezTo>
                <a:cubicBezTo>
                  <a:pt x="2933" y="16140"/>
                  <a:pt x="2933" y="16461"/>
                  <a:pt x="3200" y="16702"/>
                </a:cubicBezTo>
                <a:cubicBezTo>
                  <a:pt x="3289" y="16782"/>
                  <a:pt x="3467" y="16782"/>
                  <a:pt x="3556" y="16782"/>
                </a:cubicBezTo>
                <a:cubicBezTo>
                  <a:pt x="3733" y="16782"/>
                  <a:pt x="3822" y="16782"/>
                  <a:pt x="4000" y="16702"/>
                </a:cubicBezTo>
                <a:cubicBezTo>
                  <a:pt x="5600" y="15176"/>
                  <a:pt x="5600" y="15176"/>
                  <a:pt x="5600" y="15176"/>
                </a:cubicBezTo>
                <a:cubicBezTo>
                  <a:pt x="5778" y="15016"/>
                  <a:pt x="5778" y="14694"/>
                  <a:pt x="5600" y="14454"/>
                </a:cubicBezTo>
                <a:cubicBezTo>
                  <a:pt x="5333" y="14293"/>
                  <a:pt x="4978" y="14293"/>
                  <a:pt x="4800" y="14454"/>
                </a:cubicBezTo>
                <a:close/>
                <a:moveTo>
                  <a:pt x="16800" y="14454"/>
                </a:moveTo>
                <a:cubicBezTo>
                  <a:pt x="16622" y="14293"/>
                  <a:pt x="16267" y="14293"/>
                  <a:pt x="16000" y="14454"/>
                </a:cubicBezTo>
                <a:cubicBezTo>
                  <a:pt x="15822" y="14694"/>
                  <a:pt x="15822" y="15016"/>
                  <a:pt x="16000" y="15176"/>
                </a:cubicBezTo>
                <a:cubicBezTo>
                  <a:pt x="17689" y="16702"/>
                  <a:pt x="17689" y="16702"/>
                  <a:pt x="17689" y="16702"/>
                </a:cubicBezTo>
                <a:cubicBezTo>
                  <a:pt x="17778" y="16782"/>
                  <a:pt x="17867" y="16782"/>
                  <a:pt x="18044" y="16782"/>
                </a:cubicBezTo>
                <a:cubicBezTo>
                  <a:pt x="18222" y="16782"/>
                  <a:pt x="18311" y="16782"/>
                  <a:pt x="18489" y="16702"/>
                </a:cubicBezTo>
                <a:cubicBezTo>
                  <a:pt x="18667" y="16461"/>
                  <a:pt x="18667" y="16140"/>
                  <a:pt x="18489" y="15979"/>
                </a:cubicBezTo>
                <a:lnTo>
                  <a:pt x="16800" y="14454"/>
                </a:lnTo>
                <a:close/>
                <a:moveTo>
                  <a:pt x="21067" y="9234"/>
                </a:moveTo>
                <a:cubicBezTo>
                  <a:pt x="18756" y="9234"/>
                  <a:pt x="18756" y="9234"/>
                  <a:pt x="18756" y="9234"/>
                </a:cubicBezTo>
                <a:cubicBezTo>
                  <a:pt x="18489" y="9234"/>
                  <a:pt x="18222" y="9475"/>
                  <a:pt x="18222" y="9796"/>
                </a:cubicBezTo>
                <a:cubicBezTo>
                  <a:pt x="18222" y="10037"/>
                  <a:pt x="18489" y="10278"/>
                  <a:pt x="18756" y="10278"/>
                </a:cubicBezTo>
                <a:cubicBezTo>
                  <a:pt x="21067" y="10278"/>
                  <a:pt x="21067" y="10278"/>
                  <a:pt x="21067" y="10278"/>
                </a:cubicBezTo>
                <a:cubicBezTo>
                  <a:pt x="21333" y="10278"/>
                  <a:pt x="21600" y="10037"/>
                  <a:pt x="21600" y="9796"/>
                </a:cubicBezTo>
                <a:cubicBezTo>
                  <a:pt x="21600" y="9475"/>
                  <a:pt x="21333" y="9234"/>
                  <a:pt x="21067" y="9234"/>
                </a:cubicBezTo>
                <a:close/>
                <a:moveTo>
                  <a:pt x="16444" y="5219"/>
                </a:moveTo>
                <a:cubicBezTo>
                  <a:pt x="16622" y="5219"/>
                  <a:pt x="16711" y="5139"/>
                  <a:pt x="16800" y="5059"/>
                </a:cubicBezTo>
                <a:cubicBezTo>
                  <a:pt x="18489" y="3613"/>
                  <a:pt x="18489" y="3613"/>
                  <a:pt x="18489" y="3613"/>
                </a:cubicBezTo>
                <a:cubicBezTo>
                  <a:pt x="18667" y="3372"/>
                  <a:pt x="18667" y="3051"/>
                  <a:pt x="18489" y="2891"/>
                </a:cubicBezTo>
                <a:cubicBezTo>
                  <a:pt x="18222" y="2650"/>
                  <a:pt x="17867" y="2650"/>
                  <a:pt x="17689" y="2891"/>
                </a:cubicBezTo>
                <a:cubicBezTo>
                  <a:pt x="16000" y="4336"/>
                  <a:pt x="16000" y="4336"/>
                  <a:pt x="16000" y="4336"/>
                </a:cubicBezTo>
                <a:cubicBezTo>
                  <a:pt x="15822" y="4497"/>
                  <a:pt x="15822" y="4818"/>
                  <a:pt x="16000" y="5059"/>
                </a:cubicBezTo>
                <a:cubicBezTo>
                  <a:pt x="16178" y="5139"/>
                  <a:pt x="16267" y="5219"/>
                  <a:pt x="16444" y="5219"/>
                </a:cubicBezTo>
                <a:close/>
                <a:moveTo>
                  <a:pt x="13689" y="17505"/>
                </a:moveTo>
                <a:cubicBezTo>
                  <a:pt x="13689" y="17746"/>
                  <a:pt x="13422" y="17987"/>
                  <a:pt x="13067" y="17987"/>
                </a:cubicBezTo>
                <a:cubicBezTo>
                  <a:pt x="8533" y="17987"/>
                  <a:pt x="8533" y="17987"/>
                  <a:pt x="8533" y="17987"/>
                </a:cubicBezTo>
                <a:cubicBezTo>
                  <a:pt x="8178" y="17987"/>
                  <a:pt x="8000" y="17746"/>
                  <a:pt x="8000" y="17505"/>
                </a:cubicBezTo>
                <a:cubicBezTo>
                  <a:pt x="8000" y="17184"/>
                  <a:pt x="8178" y="16943"/>
                  <a:pt x="8533" y="16943"/>
                </a:cubicBezTo>
                <a:cubicBezTo>
                  <a:pt x="8178" y="14052"/>
                  <a:pt x="4800" y="13410"/>
                  <a:pt x="4800" y="10037"/>
                </a:cubicBezTo>
                <a:cubicBezTo>
                  <a:pt x="4800" y="7066"/>
                  <a:pt x="7467" y="4657"/>
                  <a:pt x="10844" y="4657"/>
                </a:cubicBezTo>
                <a:cubicBezTo>
                  <a:pt x="14133" y="4657"/>
                  <a:pt x="16800" y="7066"/>
                  <a:pt x="16800" y="10037"/>
                </a:cubicBezTo>
                <a:cubicBezTo>
                  <a:pt x="16800" y="13410"/>
                  <a:pt x="13511" y="14052"/>
                  <a:pt x="13156" y="16943"/>
                </a:cubicBezTo>
                <a:cubicBezTo>
                  <a:pt x="13422" y="16943"/>
                  <a:pt x="13689" y="17184"/>
                  <a:pt x="13689" y="17505"/>
                </a:cubicBezTo>
                <a:close/>
                <a:moveTo>
                  <a:pt x="9511" y="6103"/>
                </a:moveTo>
                <a:cubicBezTo>
                  <a:pt x="9422" y="5862"/>
                  <a:pt x="9156" y="5781"/>
                  <a:pt x="8978" y="5862"/>
                </a:cubicBezTo>
                <a:cubicBezTo>
                  <a:pt x="7467" y="6424"/>
                  <a:pt x="6400" y="7548"/>
                  <a:pt x="5956" y="8913"/>
                </a:cubicBezTo>
                <a:cubicBezTo>
                  <a:pt x="5956" y="9074"/>
                  <a:pt x="6044" y="9314"/>
                  <a:pt x="6311" y="9395"/>
                </a:cubicBezTo>
                <a:cubicBezTo>
                  <a:pt x="6311" y="9395"/>
                  <a:pt x="6400" y="9395"/>
                  <a:pt x="6400" y="9395"/>
                </a:cubicBezTo>
                <a:cubicBezTo>
                  <a:pt x="6578" y="9395"/>
                  <a:pt x="6756" y="9234"/>
                  <a:pt x="6844" y="9074"/>
                </a:cubicBezTo>
                <a:cubicBezTo>
                  <a:pt x="7111" y="7949"/>
                  <a:pt x="8089" y="6986"/>
                  <a:pt x="9244" y="6584"/>
                </a:cubicBezTo>
                <a:cubicBezTo>
                  <a:pt x="9511" y="6504"/>
                  <a:pt x="9600" y="6263"/>
                  <a:pt x="9511" y="6103"/>
                </a:cubicBezTo>
                <a:close/>
              </a:path>
            </a:pathLst>
          </a:custGeom>
          <a:solidFill>
            <a:srgbClr val="73185A"/>
          </a:solidFill>
          <a:ln w="12700">
            <a:miter lim="400000"/>
          </a:ln>
        </p:spPr>
        <p:txBody>
          <a:bodyPr lIns="45719" rIns="45719"/>
          <a:lstStyle/>
          <a:p>
            <a:pPr>
              <a:defRPr>
                <a:solidFill>
                  <a:srgbClr val="595959"/>
                </a:solidFill>
              </a:defRPr>
            </a:pPr>
          </a:p>
        </p:txBody>
      </p:sp>
      <p:grpSp>
        <p:nvGrpSpPr>
          <p:cNvPr id="406" name="组合 17"/>
          <p:cNvGrpSpPr/>
          <p:nvPr/>
        </p:nvGrpSpPr>
        <p:grpSpPr>
          <a:xfrm>
            <a:off x="354290" y="1110182"/>
            <a:ext cx="2988001" cy="40501"/>
            <a:chOff x="0" y="0"/>
            <a:chExt cx="2988000" cy="40500"/>
          </a:xfrm>
        </p:grpSpPr>
        <p:sp>
          <p:nvSpPr>
            <p:cNvPr id="404" name="矩形 18"/>
            <p:cNvSpPr/>
            <p:nvPr/>
          </p:nvSpPr>
          <p:spPr>
            <a:xfrm>
              <a:off x="0" y="-1"/>
              <a:ext cx="825593" cy="40501"/>
            </a:xfrm>
            <a:prstGeom prst="rect">
              <a:avLst/>
            </a:prstGeom>
            <a:solidFill>
              <a:srgbClr val="03CCCE"/>
            </a:solidFill>
            <a:ln w="12700" cap="flat">
              <a:noFill/>
              <a:miter lim="400000"/>
            </a:ln>
            <a:effectLst/>
          </p:spPr>
          <p:txBody>
            <a:bodyPr wrap="square" lIns="45719" tIns="45719" rIns="45719" bIns="45719" numCol="1" anchor="ctr">
              <a:noAutofit/>
            </a:bodyPr>
            <a:lstStyle/>
            <a:p>
              <a:pPr algn="ctr">
                <a:defRPr>
                  <a:solidFill>
                    <a:srgbClr val="93CDDD"/>
                  </a:solidFill>
                  <a:latin typeface="PingFang SC Regular"/>
                  <a:ea typeface="PingFang SC Regular"/>
                  <a:cs typeface="PingFang SC Regular"/>
                  <a:sym typeface="PingFang SC Regular"/>
                </a:defRPr>
              </a:pPr>
            </a:p>
          </p:txBody>
        </p:sp>
        <p:sp>
          <p:nvSpPr>
            <p:cNvPr id="405" name="矩形 19"/>
            <p:cNvSpPr/>
            <p:nvPr/>
          </p:nvSpPr>
          <p:spPr>
            <a:xfrm>
              <a:off x="802605" y="-1"/>
              <a:ext cx="2185396" cy="40501"/>
            </a:xfrm>
            <a:prstGeom prst="rect">
              <a:avLst/>
            </a:prstGeom>
            <a:solidFill>
              <a:srgbClr val="73185A"/>
            </a:solidFill>
            <a:ln w="12700" cap="flat">
              <a:noFill/>
              <a:miter lim="400000"/>
            </a:ln>
            <a:effectLst/>
          </p:spPr>
          <p:txBody>
            <a:bodyPr wrap="square" lIns="45719" tIns="45719" rIns="45719" bIns="45719" numCol="1" anchor="ctr">
              <a:noAutofit/>
            </a:bodyPr>
            <a:lstStyle/>
            <a:p>
              <a:pPr algn="ctr">
                <a:defRPr>
                  <a:solidFill>
                    <a:srgbClr val="93CDDD"/>
                  </a:solidFill>
                  <a:latin typeface="PingFang SC Regular"/>
                  <a:ea typeface="PingFang SC Regular"/>
                  <a:cs typeface="PingFang SC Regular"/>
                  <a:sym typeface="PingFang SC Regular"/>
                </a:defRPr>
              </a:pPr>
            </a:p>
          </p:txBody>
        </p:sp>
      </p:grpSp>
      <p:pic>
        <p:nvPicPr>
          <p:cNvPr id="407" name="图像" descr="图像"/>
          <p:cNvPicPr>
            <a:picLocks noChangeAspect="1"/>
          </p:cNvPicPr>
          <p:nvPr/>
        </p:nvPicPr>
        <p:blipFill>
          <a:blip r:embed="rId3">
            <a:extLst/>
          </a:blip>
          <a:stretch>
            <a:fillRect/>
          </a:stretch>
        </p:blipFill>
        <p:spPr>
          <a:xfrm>
            <a:off x="4055245" y="1358116"/>
            <a:ext cx="4828732" cy="916062"/>
          </a:xfrm>
          <a:prstGeom prst="rect">
            <a:avLst/>
          </a:prstGeom>
          <a:ln w="12700">
            <a:miter lim="400000"/>
          </a:ln>
        </p:spPr>
      </p:pic>
      <p:sp>
        <p:nvSpPr>
          <p:cNvPr id="408" name="矩形 17"/>
          <p:cNvSpPr txBox="1"/>
          <p:nvPr/>
        </p:nvSpPr>
        <p:spPr>
          <a:xfrm>
            <a:off x="287514" y="1390974"/>
            <a:ext cx="3073049" cy="90881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b="1" sz="1100">
                <a:solidFill>
                  <a:srgbClr val="73185A"/>
                </a:solidFill>
                <a:latin typeface="Arial"/>
                <a:ea typeface="Arial"/>
                <a:cs typeface="Arial"/>
                <a:sym typeface="Arial"/>
              </a:defRPr>
            </a:lvl1pPr>
          </a:lstStyle>
          <a:p>
            <a:pPr/>
            <a:r>
              <a:t>重构后的R*D矩阵仍然表示药物-靶蛋白间的关系，在结构上应具有一致性，故对其相似性进行约束。</a:t>
            </a:r>
          </a:p>
        </p:txBody>
      </p:sp>
      <p:sp>
        <p:nvSpPr>
          <p:cNvPr id="409" name="矩形 17"/>
          <p:cNvSpPr txBox="1"/>
          <p:nvPr/>
        </p:nvSpPr>
        <p:spPr>
          <a:xfrm>
            <a:off x="287514" y="2400809"/>
            <a:ext cx="3073049" cy="60401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b="1" sz="1100">
                <a:solidFill>
                  <a:srgbClr val="73185A"/>
                </a:solidFill>
                <a:latin typeface="Arial"/>
                <a:ea typeface="Arial"/>
                <a:cs typeface="Arial"/>
                <a:sym typeface="Arial"/>
              </a:defRPr>
            </a:lvl1pPr>
          </a:lstStyle>
          <a:p>
            <a:pPr/>
            <a:r>
              <a:t>α和γ为超参，分别控制先验约束和正则化项的权重。</a:t>
            </a:r>
          </a:p>
        </p:txBody>
      </p:sp>
      <p:sp>
        <p:nvSpPr>
          <p:cNvPr id="410" name="矩形 17"/>
          <p:cNvSpPr txBox="1"/>
          <p:nvPr/>
        </p:nvSpPr>
        <p:spPr>
          <a:xfrm>
            <a:off x="287514" y="2988836"/>
            <a:ext cx="3073049" cy="151841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b="1" sz="1100">
                <a:solidFill>
                  <a:srgbClr val="73185A"/>
                </a:solidFill>
                <a:latin typeface="Arial"/>
                <a:ea typeface="Arial"/>
                <a:cs typeface="Arial"/>
                <a:sym typeface="Arial"/>
              </a:defRPr>
            </a:lvl1pPr>
          </a:lstStyle>
          <a:p>
            <a:pPr/>
            <a:r>
              <a:t>观察到现实中的数据往往是稀疏且低秩的，而低秩也代表向量间有较强的相关性，很好线性表出，这对先验约束很有帮助，故我们进一步引入低秩约束，也就是将原式中的F范数约束替换为核范数。</a:t>
            </a:r>
          </a:p>
        </p:txBody>
      </p:sp>
      <p:pic>
        <p:nvPicPr>
          <p:cNvPr id="411" name="图像" descr="图像"/>
          <p:cNvPicPr>
            <a:picLocks noChangeAspect="1"/>
          </p:cNvPicPr>
          <p:nvPr/>
        </p:nvPicPr>
        <p:blipFill>
          <a:blip r:embed="rId4">
            <a:extLst/>
          </a:blip>
          <a:stretch>
            <a:fillRect/>
          </a:stretch>
        </p:blipFill>
        <p:spPr>
          <a:xfrm>
            <a:off x="4055245" y="3271737"/>
            <a:ext cx="4828732" cy="952608"/>
          </a:xfrm>
          <a:prstGeom prst="rect">
            <a:avLst/>
          </a:prstGeom>
          <a:ln w="12700">
            <a:miter lim="400000"/>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Click="1" p14:dur="1200">
        <p15:prstTrans prst="pageCurlDouble"/>
      </p:transition>
    </mc:Choice>
    <mc:Choice xmlns:p14="http://schemas.microsoft.com/office/powerpoint/2010/main" Requires="p14">
      <p:transition spd="slow" advClick="1" p14:dur="1200">
        <p14:prism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5" name="矩形 53"/>
          <p:cNvSpPr txBox="1"/>
          <p:nvPr/>
        </p:nvSpPr>
        <p:spPr>
          <a:xfrm>
            <a:off x="4215129" y="422205"/>
            <a:ext cx="713741"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nSpc>
                <a:spcPct val="150000"/>
              </a:lnSpc>
              <a:defRPr sz="1200">
                <a:solidFill>
                  <a:srgbClr val="73185A"/>
                </a:solidFill>
                <a:latin typeface="PingFang SC Regular"/>
                <a:ea typeface="PingFang SC Regular"/>
                <a:cs typeface="PingFang SC Regular"/>
                <a:sym typeface="PingFang SC Regular"/>
              </a:defRPr>
            </a:lvl1pPr>
          </a:lstStyle>
          <a:p>
            <a:pPr/>
            <a:r>
              <a:t>协同学习</a:t>
            </a:r>
          </a:p>
        </p:txBody>
      </p:sp>
      <p:sp>
        <p:nvSpPr>
          <p:cNvPr id="416" name="灯片编号占位符 1"/>
          <p:cNvSpPr txBox="1"/>
          <p:nvPr>
            <p:ph type="sldNum" sz="quarter" idx="2"/>
          </p:nvPr>
        </p:nvSpPr>
        <p:spPr>
          <a:xfrm>
            <a:off x="8872374" y="4746849"/>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17" name="Line 33"/>
          <p:cNvSpPr/>
          <p:nvPr/>
        </p:nvSpPr>
        <p:spPr>
          <a:xfrm flipH="1">
            <a:off x="3342733" y="1058787"/>
            <a:ext cx="1" cy="3960002"/>
          </a:xfrm>
          <a:prstGeom prst="line">
            <a:avLst/>
          </a:prstGeom>
          <a:ln w="6350">
            <a:solidFill>
              <a:srgbClr val="A6A6A6"/>
            </a:solidFill>
          </a:ln>
        </p:spPr>
        <p:txBody>
          <a:bodyPr lIns="45719" rIns="45719"/>
          <a:lstStyle/>
          <a:p>
            <a:pPr/>
          </a:p>
        </p:txBody>
      </p:sp>
      <p:sp>
        <p:nvSpPr>
          <p:cNvPr id="418" name="圆角矩形 60"/>
          <p:cNvSpPr txBox="1"/>
          <p:nvPr/>
        </p:nvSpPr>
        <p:spPr>
          <a:xfrm>
            <a:off x="641529" y="699689"/>
            <a:ext cx="4641699"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b="1" sz="1200">
                <a:solidFill>
                  <a:srgbClr val="73185A"/>
                </a:solidFill>
                <a:latin typeface="Times New Roman"/>
                <a:ea typeface="Times New Roman"/>
                <a:cs typeface="Times New Roman"/>
                <a:sym typeface="Times New Roman"/>
              </a:defRPr>
            </a:lvl1pPr>
          </a:lstStyle>
          <a:p>
            <a:pPr/>
            <a:r>
              <a:t>重构出的R*T矩阵也与R矩阵相似</a:t>
            </a:r>
          </a:p>
        </p:txBody>
      </p:sp>
      <p:grpSp>
        <p:nvGrpSpPr>
          <p:cNvPr id="421" name="组合 12"/>
          <p:cNvGrpSpPr/>
          <p:nvPr/>
        </p:nvGrpSpPr>
        <p:grpSpPr>
          <a:xfrm>
            <a:off x="383438" y="986779"/>
            <a:ext cx="3672000" cy="40501"/>
            <a:chOff x="0" y="0"/>
            <a:chExt cx="3671998" cy="40500"/>
          </a:xfrm>
        </p:grpSpPr>
        <p:sp>
          <p:nvSpPr>
            <p:cNvPr id="419" name="矩形 13"/>
            <p:cNvSpPr/>
            <p:nvPr/>
          </p:nvSpPr>
          <p:spPr>
            <a:xfrm>
              <a:off x="0" y="-1"/>
              <a:ext cx="1014585" cy="40501"/>
            </a:xfrm>
            <a:prstGeom prst="rect">
              <a:avLst/>
            </a:prstGeom>
            <a:solidFill>
              <a:srgbClr val="03CCCE"/>
            </a:solidFill>
            <a:ln w="12700" cap="flat">
              <a:noFill/>
              <a:miter lim="400000"/>
            </a:ln>
            <a:effectLst/>
          </p:spPr>
          <p:txBody>
            <a:bodyPr wrap="square" lIns="45719" tIns="45719" rIns="45719" bIns="45719" numCol="1" anchor="ctr">
              <a:noAutofit/>
            </a:bodyPr>
            <a:lstStyle/>
            <a:p>
              <a:pPr algn="ctr">
                <a:defRPr>
                  <a:solidFill>
                    <a:srgbClr val="93CDDD"/>
                  </a:solidFill>
                  <a:latin typeface="PingFang SC Regular"/>
                  <a:ea typeface="PingFang SC Regular"/>
                  <a:cs typeface="PingFang SC Regular"/>
                  <a:sym typeface="PingFang SC Regular"/>
                </a:defRPr>
              </a:pPr>
            </a:p>
          </p:txBody>
        </p:sp>
        <p:sp>
          <p:nvSpPr>
            <p:cNvPr id="420" name="矩形 14"/>
            <p:cNvSpPr/>
            <p:nvPr/>
          </p:nvSpPr>
          <p:spPr>
            <a:xfrm>
              <a:off x="986334" y="-1"/>
              <a:ext cx="2685666" cy="40501"/>
            </a:xfrm>
            <a:prstGeom prst="rect">
              <a:avLst/>
            </a:prstGeom>
            <a:solidFill>
              <a:srgbClr val="73185A"/>
            </a:solidFill>
            <a:ln w="12700" cap="flat">
              <a:noFill/>
              <a:miter lim="400000"/>
            </a:ln>
            <a:effectLst/>
          </p:spPr>
          <p:txBody>
            <a:bodyPr wrap="square" lIns="45719" tIns="45719" rIns="45719" bIns="45719" numCol="1" anchor="ctr">
              <a:noAutofit/>
            </a:bodyPr>
            <a:lstStyle/>
            <a:p>
              <a:pPr algn="ctr">
                <a:defRPr>
                  <a:solidFill>
                    <a:srgbClr val="93CDDD"/>
                  </a:solidFill>
                  <a:latin typeface="PingFang SC Regular"/>
                  <a:ea typeface="PingFang SC Regular"/>
                  <a:cs typeface="PingFang SC Regular"/>
                  <a:sym typeface="PingFang SC Regular"/>
                </a:defRPr>
              </a:pPr>
            </a:p>
          </p:txBody>
        </p:sp>
      </p:grpSp>
      <p:sp>
        <p:nvSpPr>
          <p:cNvPr id="422" name="Freeform 9"/>
          <p:cNvSpPr/>
          <p:nvPr/>
        </p:nvSpPr>
        <p:spPr>
          <a:xfrm rot="19469485">
            <a:off x="27455" y="731188"/>
            <a:ext cx="324000" cy="324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689" y="18790"/>
                </a:moveTo>
                <a:cubicBezTo>
                  <a:pt x="13689" y="19030"/>
                  <a:pt x="13422" y="19271"/>
                  <a:pt x="13067" y="19271"/>
                </a:cubicBezTo>
                <a:cubicBezTo>
                  <a:pt x="8533" y="19271"/>
                  <a:pt x="8533" y="19271"/>
                  <a:pt x="8533" y="19271"/>
                </a:cubicBezTo>
                <a:cubicBezTo>
                  <a:pt x="8178" y="19271"/>
                  <a:pt x="8000" y="19030"/>
                  <a:pt x="8000" y="18790"/>
                </a:cubicBezTo>
                <a:cubicBezTo>
                  <a:pt x="8000" y="18468"/>
                  <a:pt x="8178" y="18228"/>
                  <a:pt x="8533" y="18228"/>
                </a:cubicBezTo>
                <a:cubicBezTo>
                  <a:pt x="13067" y="18228"/>
                  <a:pt x="13067" y="18228"/>
                  <a:pt x="13067" y="18228"/>
                </a:cubicBezTo>
                <a:cubicBezTo>
                  <a:pt x="13422" y="18228"/>
                  <a:pt x="13689" y="18468"/>
                  <a:pt x="13689" y="18790"/>
                </a:cubicBezTo>
                <a:close/>
                <a:moveTo>
                  <a:pt x="13067" y="19512"/>
                </a:moveTo>
                <a:cubicBezTo>
                  <a:pt x="8533" y="19512"/>
                  <a:pt x="8533" y="19512"/>
                  <a:pt x="8533" y="19512"/>
                </a:cubicBezTo>
                <a:cubicBezTo>
                  <a:pt x="8178" y="19512"/>
                  <a:pt x="7911" y="19833"/>
                  <a:pt x="8000" y="20235"/>
                </a:cubicBezTo>
                <a:cubicBezTo>
                  <a:pt x="8089" y="20396"/>
                  <a:pt x="8267" y="20556"/>
                  <a:pt x="8533" y="20556"/>
                </a:cubicBezTo>
                <a:cubicBezTo>
                  <a:pt x="8533" y="20556"/>
                  <a:pt x="8533" y="20556"/>
                  <a:pt x="8533" y="20556"/>
                </a:cubicBezTo>
                <a:cubicBezTo>
                  <a:pt x="8889" y="20556"/>
                  <a:pt x="9156" y="20717"/>
                  <a:pt x="9333" y="20958"/>
                </a:cubicBezTo>
                <a:cubicBezTo>
                  <a:pt x="9333" y="21038"/>
                  <a:pt x="9333" y="21038"/>
                  <a:pt x="9333" y="21038"/>
                </a:cubicBezTo>
                <a:cubicBezTo>
                  <a:pt x="9511" y="21359"/>
                  <a:pt x="9956" y="21600"/>
                  <a:pt x="10400" y="21600"/>
                </a:cubicBezTo>
                <a:cubicBezTo>
                  <a:pt x="11200" y="21600"/>
                  <a:pt x="11200" y="21600"/>
                  <a:pt x="11200" y="21600"/>
                </a:cubicBezTo>
                <a:cubicBezTo>
                  <a:pt x="11644" y="21600"/>
                  <a:pt x="12089" y="21359"/>
                  <a:pt x="12267" y="21038"/>
                </a:cubicBezTo>
                <a:cubicBezTo>
                  <a:pt x="12267" y="20958"/>
                  <a:pt x="12267" y="20958"/>
                  <a:pt x="12267" y="20958"/>
                </a:cubicBezTo>
                <a:cubicBezTo>
                  <a:pt x="12444" y="20717"/>
                  <a:pt x="12711" y="20556"/>
                  <a:pt x="13067" y="20556"/>
                </a:cubicBezTo>
                <a:cubicBezTo>
                  <a:pt x="13067" y="20556"/>
                  <a:pt x="13067" y="20556"/>
                  <a:pt x="13067" y="20556"/>
                </a:cubicBezTo>
                <a:cubicBezTo>
                  <a:pt x="13333" y="20556"/>
                  <a:pt x="13511" y="20396"/>
                  <a:pt x="13600" y="20235"/>
                </a:cubicBezTo>
                <a:cubicBezTo>
                  <a:pt x="13778" y="19833"/>
                  <a:pt x="13422" y="19512"/>
                  <a:pt x="13067" y="19512"/>
                </a:cubicBezTo>
                <a:close/>
                <a:moveTo>
                  <a:pt x="10844" y="3051"/>
                </a:moveTo>
                <a:cubicBezTo>
                  <a:pt x="11111" y="3051"/>
                  <a:pt x="11378" y="2891"/>
                  <a:pt x="11378" y="2570"/>
                </a:cubicBezTo>
                <a:cubicBezTo>
                  <a:pt x="11378" y="482"/>
                  <a:pt x="11378" y="482"/>
                  <a:pt x="11378" y="482"/>
                </a:cubicBezTo>
                <a:cubicBezTo>
                  <a:pt x="11378" y="241"/>
                  <a:pt x="11111" y="0"/>
                  <a:pt x="10844" y="0"/>
                </a:cubicBezTo>
                <a:cubicBezTo>
                  <a:pt x="10489" y="0"/>
                  <a:pt x="10222" y="241"/>
                  <a:pt x="10222" y="482"/>
                </a:cubicBezTo>
                <a:cubicBezTo>
                  <a:pt x="10222" y="2570"/>
                  <a:pt x="10222" y="2570"/>
                  <a:pt x="10222" y="2570"/>
                </a:cubicBezTo>
                <a:cubicBezTo>
                  <a:pt x="10222" y="2891"/>
                  <a:pt x="10489" y="3051"/>
                  <a:pt x="10844" y="3051"/>
                </a:cubicBezTo>
                <a:close/>
                <a:moveTo>
                  <a:pt x="4800" y="5059"/>
                </a:moveTo>
                <a:cubicBezTo>
                  <a:pt x="4889" y="5139"/>
                  <a:pt x="5067" y="5219"/>
                  <a:pt x="5156" y="5219"/>
                </a:cubicBezTo>
                <a:cubicBezTo>
                  <a:pt x="5333" y="5219"/>
                  <a:pt x="5511" y="5139"/>
                  <a:pt x="5600" y="5059"/>
                </a:cubicBezTo>
                <a:cubicBezTo>
                  <a:pt x="5778" y="4818"/>
                  <a:pt x="5778" y="4497"/>
                  <a:pt x="5600" y="4336"/>
                </a:cubicBezTo>
                <a:cubicBezTo>
                  <a:pt x="4000" y="2891"/>
                  <a:pt x="4000" y="2891"/>
                  <a:pt x="4000" y="2891"/>
                </a:cubicBezTo>
                <a:cubicBezTo>
                  <a:pt x="3733" y="2650"/>
                  <a:pt x="3378" y="2650"/>
                  <a:pt x="3200" y="2891"/>
                </a:cubicBezTo>
                <a:cubicBezTo>
                  <a:pt x="2933" y="3051"/>
                  <a:pt x="2933" y="3372"/>
                  <a:pt x="3200" y="3613"/>
                </a:cubicBezTo>
                <a:lnTo>
                  <a:pt x="4800" y="5059"/>
                </a:lnTo>
                <a:close/>
                <a:moveTo>
                  <a:pt x="3378" y="9796"/>
                </a:moveTo>
                <a:cubicBezTo>
                  <a:pt x="3378" y="9475"/>
                  <a:pt x="3200" y="9234"/>
                  <a:pt x="2844" y="9234"/>
                </a:cubicBezTo>
                <a:cubicBezTo>
                  <a:pt x="533" y="9234"/>
                  <a:pt x="533" y="9234"/>
                  <a:pt x="533" y="9234"/>
                </a:cubicBezTo>
                <a:cubicBezTo>
                  <a:pt x="267" y="9234"/>
                  <a:pt x="0" y="9475"/>
                  <a:pt x="0" y="9796"/>
                </a:cubicBezTo>
                <a:cubicBezTo>
                  <a:pt x="0" y="10037"/>
                  <a:pt x="267" y="10278"/>
                  <a:pt x="533" y="10278"/>
                </a:cubicBezTo>
                <a:cubicBezTo>
                  <a:pt x="2844" y="10278"/>
                  <a:pt x="2844" y="10278"/>
                  <a:pt x="2844" y="10278"/>
                </a:cubicBezTo>
                <a:cubicBezTo>
                  <a:pt x="3200" y="10278"/>
                  <a:pt x="3378" y="10037"/>
                  <a:pt x="3378" y="9796"/>
                </a:cubicBezTo>
                <a:close/>
                <a:moveTo>
                  <a:pt x="4800" y="14454"/>
                </a:moveTo>
                <a:cubicBezTo>
                  <a:pt x="3200" y="15979"/>
                  <a:pt x="3200" y="15979"/>
                  <a:pt x="3200" y="15979"/>
                </a:cubicBezTo>
                <a:cubicBezTo>
                  <a:pt x="2933" y="16140"/>
                  <a:pt x="2933" y="16461"/>
                  <a:pt x="3200" y="16702"/>
                </a:cubicBezTo>
                <a:cubicBezTo>
                  <a:pt x="3289" y="16782"/>
                  <a:pt x="3467" y="16782"/>
                  <a:pt x="3556" y="16782"/>
                </a:cubicBezTo>
                <a:cubicBezTo>
                  <a:pt x="3733" y="16782"/>
                  <a:pt x="3822" y="16782"/>
                  <a:pt x="4000" y="16702"/>
                </a:cubicBezTo>
                <a:cubicBezTo>
                  <a:pt x="5600" y="15176"/>
                  <a:pt x="5600" y="15176"/>
                  <a:pt x="5600" y="15176"/>
                </a:cubicBezTo>
                <a:cubicBezTo>
                  <a:pt x="5778" y="15016"/>
                  <a:pt x="5778" y="14694"/>
                  <a:pt x="5600" y="14454"/>
                </a:cubicBezTo>
                <a:cubicBezTo>
                  <a:pt x="5333" y="14293"/>
                  <a:pt x="4978" y="14293"/>
                  <a:pt x="4800" y="14454"/>
                </a:cubicBezTo>
                <a:close/>
                <a:moveTo>
                  <a:pt x="16800" y="14454"/>
                </a:moveTo>
                <a:cubicBezTo>
                  <a:pt x="16622" y="14293"/>
                  <a:pt x="16267" y="14293"/>
                  <a:pt x="16000" y="14454"/>
                </a:cubicBezTo>
                <a:cubicBezTo>
                  <a:pt x="15822" y="14694"/>
                  <a:pt x="15822" y="15016"/>
                  <a:pt x="16000" y="15176"/>
                </a:cubicBezTo>
                <a:cubicBezTo>
                  <a:pt x="17689" y="16702"/>
                  <a:pt x="17689" y="16702"/>
                  <a:pt x="17689" y="16702"/>
                </a:cubicBezTo>
                <a:cubicBezTo>
                  <a:pt x="17778" y="16782"/>
                  <a:pt x="17867" y="16782"/>
                  <a:pt x="18044" y="16782"/>
                </a:cubicBezTo>
                <a:cubicBezTo>
                  <a:pt x="18222" y="16782"/>
                  <a:pt x="18311" y="16782"/>
                  <a:pt x="18489" y="16702"/>
                </a:cubicBezTo>
                <a:cubicBezTo>
                  <a:pt x="18667" y="16461"/>
                  <a:pt x="18667" y="16140"/>
                  <a:pt x="18489" y="15979"/>
                </a:cubicBezTo>
                <a:lnTo>
                  <a:pt x="16800" y="14454"/>
                </a:lnTo>
                <a:close/>
                <a:moveTo>
                  <a:pt x="21067" y="9234"/>
                </a:moveTo>
                <a:cubicBezTo>
                  <a:pt x="18756" y="9234"/>
                  <a:pt x="18756" y="9234"/>
                  <a:pt x="18756" y="9234"/>
                </a:cubicBezTo>
                <a:cubicBezTo>
                  <a:pt x="18489" y="9234"/>
                  <a:pt x="18222" y="9475"/>
                  <a:pt x="18222" y="9796"/>
                </a:cubicBezTo>
                <a:cubicBezTo>
                  <a:pt x="18222" y="10037"/>
                  <a:pt x="18489" y="10278"/>
                  <a:pt x="18756" y="10278"/>
                </a:cubicBezTo>
                <a:cubicBezTo>
                  <a:pt x="21067" y="10278"/>
                  <a:pt x="21067" y="10278"/>
                  <a:pt x="21067" y="10278"/>
                </a:cubicBezTo>
                <a:cubicBezTo>
                  <a:pt x="21333" y="10278"/>
                  <a:pt x="21600" y="10037"/>
                  <a:pt x="21600" y="9796"/>
                </a:cubicBezTo>
                <a:cubicBezTo>
                  <a:pt x="21600" y="9475"/>
                  <a:pt x="21333" y="9234"/>
                  <a:pt x="21067" y="9234"/>
                </a:cubicBezTo>
                <a:close/>
                <a:moveTo>
                  <a:pt x="16444" y="5219"/>
                </a:moveTo>
                <a:cubicBezTo>
                  <a:pt x="16622" y="5219"/>
                  <a:pt x="16711" y="5139"/>
                  <a:pt x="16800" y="5059"/>
                </a:cubicBezTo>
                <a:cubicBezTo>
                  <a:pt x="18489" y="3613"/>
                  <a:pt x="18489" y="3613"/>
                  <a:pt x="18489" y="3613"/>
                </a:cubicBezTo>
                <a:cubicBezTo>
                  <a:pt x="18667" y="3372"/>
                  <a:pt x="18667" y="3051"/>
                  <a:pt x="18489" y="2891"/>
                </a:cubicBezTo>
                <a:cubicBezTo>
                  <a:pt x="18222" y="2650"/>
                  <a:pt x="17867" y="2650"/>
                  <a:pt x="17689" y="2891"/>
                </a:cubicBezTo>
                <a:cubicBezTo>
                  <a:pt x="16000" y="4336"/>
                  <a:pt x="16000" y="4336"/>
                  <a:pt x="16000" y="4336"/>
                </a:cubicBezTo>
                <a:cubicBezTo>
                  <a:pt x="15822" y="4497"/>
                  <a:pt x="15822" y="4818"/>
                  <a:pt x="16000" y="5059"/>
                </a:cubicBezTo>
                <a:cubicBezTo>
                  <a:pt x="16178" y="5139"/>
                  <a:pt x="16267" y="5219"/>
                  <a:pt x="16444" y="5219"/>
                </a:cubicBezTo>
                <a:close/>
                <a:moveTo>
                  <a:pt x="13689" y="17505"/>
                </a:moveTo>
                <a:cubicBezTo>
                  <a:pt x="13689" y="17746"/>
                  <a:pt x="13422" y="17987"/>
                  <a:pt x="13067" y="17987"/>
                </a:cubicBezTo>
                <a:cubicBezTo>
                  <a:pt x="8533" y="17987"/>
                  <a:pt x="8533" y="17987"/>
                  <a:pt x="8533" y="17987"/>
                </a:cubicBezTo>
                <a:cubicBezTo>
                  <a:pt x="8178" y="17987"/>
                  <a:pt x="8000" y="17746"/>
                  <a:pt x="8000" y="17505"/>
                </a:cubicBezTo>
                <a:cubicBezTo>
                  <a:pt x="8000" y="17184"/>
                  <a:pt x="8178" y="16943"/>
                  <a:pt x="8533" y="16943"/>
                </a:cubicBezTo>
                <a:cubicBezTo>
                  <a:pt x="8178" y="14052"/>
                  <a:pt x="4800" y="13410"/>
                  <a:pt x="4800" y="10037"/>
                </a:cubicBezTo>
                <a:cubicBezTo>
                  <a:pt x="4800" y="7066"/>
                  <a:pt x="7467" y="4657"/>
                  <a:pt x="10844" y="4657"/>
                </a:cubicBezTo>
                <a:cubicBezTo>
                  <a:pt x="14133" y="4657"/>
                  <a:pt x="16800" y="7066"/>
                  <a:pt x="16800" y="10037"/>
                </a:cubicBezTo>
                <a:cubicBezTo>
                  <a:pt x="16800" y="13410"/>
                  <a:pt x="13511" y="14052"/>
                  <a:pt x="13156" y="16943"/>
                </a:cubicBezTo>
                <a:cubicBezTo>
                  <a:pt x="13422" y="16943"/>
                  <a:pt x="13689" y="17184"/>
                  <a:pt x="13689" y="17505"/>
                </a:cubicBezTo>
                <a:close/>
                <a:moveTo>
                  <a:pt x="9511" y="6103"/>
                </a:moveTo>
                <a:cubicBezTo>
                  <a:pt x="9422" y="5862"/>
                  <a:pt x="9156" y="5781"/>
                  <a:pt x="8978" y="5862"/>
                </a:cubicBezTo>
                <a:cubicBezTo>
                  <a:pt x="7467" y="6424"/>
                  <a:pt x="6400" y="7548"/>
                  <a:pt x="5956" y="8913"/>
                </a:cubicBezTo>
                <a:cubicBezTo>
                  <a:pt x="5956" y="9074"/>
                  <a:pt x="6044" y="9314"/>
                  <a:pt x="6311" y="9395"/>
                </a:cubicBezTo>
                <a:cubicBezTo>
                  <a:pt x="6311" y="9395"/>
                  <a:pt x="6400" y="9395"/>
                  <a:pt x="6400" y="9395"/>
                </a:cubicBezTo>
                <a:cubicBezTo>
                  <a:pt x="6578" y="9395"/>
                  <a:pt x="6756" y="9234"/>
                  <a:pt x="6844" y="9074"/>
                </a:cubicBezTo>
                <a:cubicBezTo>
                  <a:pt x="7111" y="7949"/>
                  <a:pt x="8089" y="6986"/>
                  <a:pt x="9244" y="6584"/>
                </a:cubicBezTo>
                <a:cubicBezTo>
                  <a:pt x="9511" y="6504"/>
                  <a:pt x="9600" y="6263"/>
                  <a:pt x="9511" y="6103"/>
                </a:cubicBezTo>
                <a:close/>
              </a:path>
            </a:pathLst>
          </a:custGeom>
          <a:solidFill>
            <a:srgbClr val="73185A"/>
          </a:solidFill>
          <a:ln w="12700">
            <a:miter lim="400000"/>
          </a:ln>
        </p:spPr>
        <p:txBody>
          <a:bodyPr lIns="45719" rIns="45719"/>
          <a:lstStyle/>
          <a:p>
            <a:pPr>
              <a:defRPr>
                <a:solidFill>
                  <a:srgbClr val="595959"/>
                </a:solidFill>
              </a:defRPr>
            </a:pPr>
          </a:p>
        </p:txBody>
      </p:sp>
      <p:sp>
        <p:nvSpPr>
          <p:cNvPr id="423" name="矩形 17"/>
          <p:cNvSpPr txBox="1"/>
          <p:nvPr/>
        </p:nvSpPr>
        <p:spPr>
          <a:xfrm>
            <a:off x="170633" y="2834745"/>
            <a:ext cx="3073049" cy="122275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b="1" sz="1100">
                <a:solidFill>
                  <a:srgbClr val="73185A"/>
                </a:solidFill>
                <a:latin typeface="Arial"/>
                <a:ea typeface="Arial"/>
                <a:cs typeface="Arial"/>
                <a:sym typeface="Arial"/>
              </a:defRPr>
            </a:lvl1pPr>
          </a:lstStyle>
          <a:p>
            <a:pPr/>
            <a:r>
              <a:t>        使用T矩阵同样可重构出新的关系矩阵R*T且结构应与R矩阵相似；既然D*R和R*T矩阵都与R矩阵近似，则理论上D*R和R*T的结构也应该近似。</a:t>
            </a:r>
          </a:p>
        </p:txBody>
      </p:sp>
      <p:sp>
        <p:nvSpPr>
          <p:cNvPr id="424" name="矩形 17"/>
          <p:cNvSpPr txBox="1"/>
          <p:nvPr/>
        </p:nvSpPr>
        <p:spPr>
          <a:xfrm>
            <a:off x="170633" y="1064542"/>
            <a:ext cx="3073049" cy="151841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b="1" sz="1100">
                <a:solidFill>
                  <a:srgbClr val="73185A"/>
                </a:solidFill>
                <a:latin typeface="Arial"/>
                <a:ea typeface="Arial"/>
                <a:cs typeface="Arial"/>
                <a:sym typeface="Arial"/>
              </a:defRPr>
            </a:lvl1pPr>
          </a:lstStyle>
          <a:p>
            <a:pPr/>
            <a:r>
              <a:t>        仅使用D矩阵重构关系矩阵R时无法克服数据稀疏的问题，数据稀疏时重构的效果并不理想；为此，我们进一步利用辅助信息，通过动态协同学习的方式可较少的依赖先验数据，即克服了数据系数的问题。</a:t>
            </a:r>
          </a:p>
        </p:txBody>
      </p:sp>
      <p:pic>
        <p:nvPicPr>
          <p:cNvPr id="425" name="图像" descr="图像"/>
          <p:cNvPicPr>
            <a:picLocks noChangeAspect="1"/>
          </p:cNvPicPr>
          <p:nvPr/>
        </p:nvPicPr>
        <p:blipFill>
          <a:blip r:embed="rId3">
            <a:extLst/>
          </a:blip>
          <a:stretch>
            <a:fillRect/>
          </a:stretch>
        </p:blipFill>
        <p:spPr>
          <a:xfrm>
            <a:off x="3783805" y="2965663"/>
            <a:ext cx="4744301" cy="814322"/>
          </a:xfrm>
          <a:prstGeom prst="rect">
            <a:avLst/>
          </a:prstGeom>
          <a:ln w="12700">
            <a:miter lim="400000"/>
          </a:ln>
        </p:spPr>
      </p:pic>
      <p:pic>
        <p:nvPicPr>
          <p:cNvPr id="426" name="图像" descr="图像"/>
          <p:cNvPicPr>
            <a:picLocks noChangeAspect="1"/>
          </p:cNvPicPr>
          <p:nvPr/>
        </p:nvPicPr>
        <p:blipFill>
          <a:blip r:embed="rId4">
            <a:extLst/>
          </a:blip>
          <a:stretch>
            <a:fillRect/>
          </a:stretch>
        </p:blipFill>
        <p:spPr>
          <a:xfrm>
            <a:off x="3765954" y="1296003"/>
            <a:ext cx="4744301" cy="980490"/>
          </a:xfrm>
          <a:prstGeom prst="rect">
            <a:avLst/>
          </a:prstGeom>
          <a:ln w="12700">
            <a:miter lim="400000"/>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Click="1" p14:dur="1200">
        <p15:prstTrans prst="pageCurlDouble"/>
      </p:transition>
    </mc:Choice>
    <mc:Choice xmlns:p14="http://schemas.microsoft.com/office/powerpoint/2010/main" Requires="p14">
      <p:transition spd="slow" advClick="1" p14:dur="1200">
        <p14:prism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0" name="Freeform 8"/>
          <p:cNvSpPr/>
          <p:nvPr/>
        </p:nvSpPr>
        <p:spPr>
          <a:xfrm>
            <a:off x="0" y="862816"/>
            <a:ext cx="3374386" cy="4255806"/>
          </a:xfrm>
          <a:custGeom>
            <a:avLst/>
            <a:gdLst/>
            <a:ahLst/>
            <a:cxnLst>
              <a:cxn ang="0">
                <a:pos x="wd2" y="hd2"/>
              </a:cxn>
              <a:cxn ang="5400000">
                <a:pos x="wd2" y="hd2"/>
              </a:cxn>
              <a:cxn ang="10800000">
                <a:pos x="wd2" y="hd2"/>
              </a:cxn>
              <a:cxn ang="16200000">
                <a:pos x="wd2" y="hd2"/>
              </a:cxn>
            </a:cxnLst>
            <a:rect l="0" t="0" r="r" b="b"/>
            <a:pathLst>
              <a:path w="21600" h="21483" fill="norm" stroke="1" extrusionOk="0">
                <a:moveTo>
                  <a:pt x="14294" y="9788"/>
                </a:moveTo>
                <a:cubicBezTo>
                  <a:pt x="15029" y="10428"/>
                  <a:pt x="15632" y="11146"/>
                  <a:pt x="16049" y="11959"/>
                </a:cubicBezTo>
                <a:cubicBezTo>
                  <a:pt x="16444" y="12746"/>
                  <a:pt x="16674" y="13628"/>
                  <a:pt x="16674" y="14537"/>
                </a:cubicBezTo>
                <a:cubicBezTo>
                  <a:pt x="16674" y="16457"/>
                  <a:pt x="15698" y="18196"/>
                  <a:pt x="14107" y="19450"/>
                </a:cubicBezTo>
                <a:cubicBezTo>
                  <a:pt x="13943" y="19589"/>
                  <a:pt x="13745" y="19718"/>
                  <a:pt x="13570" y="19839"/>
                </a:cubicBezTo>
                <a:cubicBezTo>
                  <a:pt x="20547" y="19839"/>
                  <a:pt x="20547" y="19839"/>
                  <a:pt x="20547" y="19839"/>
                </a:cubicBezTo>
                <a:cubicBezTo>
                  <a:pt x="21128" y="19839"/>
                  <a:pt x="21600" y="20203"/>
                  <a:pt x="21600" y="20670"/>
                </a:cubicBezTo>
                <a:cubicBezTo>
                  <a:pt x="21600" y="21120"/>
                  <a:pt x="21128" y="21483"/>
                  <a:pt x="20547" y="21483"/>
                </a:cubicBezTo>
                <a:cubicBezTo>
                  <a:pt x="14042" y="21483"/>
                  <a:pt x="7536" y="21483"/>
                  <a:pt x="1053" y="21483"/>
                </a:cubicBezTo>
                <a:cubicBezTo>
                  <a:pt x="472" y="21483"/>
                  <a:pt x="0" y="21120"/>
                  <a:pt x="0" y="20670"/>
                </a:cubicBezTo>
                <a:cubicBezTo>
                  <a:pt x="0" y="20203"/>
                  <a:pt x="472" y="19839"/>
                  <a:pt x="1053" y="19839"/>
                </a:cubicBezTo>
                <a:cubicBezTo>
                  <a:pt x="7844" y="19839"/>
                  <a:pt x="7844" y="19839"/>
                  <a:pt x="7844" y="19839"/>
                </a:cubicBezTo>
                <a:cubicBezTo>
                  <a:pt x="7866" y="19839"/>
                  <a:pt x="7866" y="19839"/>
                  <a:pt x="7866" y="19839"/>
                </a:cubicBezTo>
                <a:cubicBezTo>
                  <a:pt x="9719" y="19839"/>
                  <a:pt x="11398" y="19234"/>
                  <a:pt x="12616" y="18291"/>
                </a:cubicBezTo>
                <a:cubicBezTo>
                  <a:pt x="12791" y="18144"/>
                  <a:pt x="12956" y="17997"/>
                  <a:pt x="13109" y="17833"/>
                </a:cubicBezTo>
                <a:cubicBezTo>
                  <a:pt x="1525" y="17833"/>
                  <a:pt x="1525" y="17833"/>
                  <a:pt x="1525" y="17833"/>
                </a:cubicBezTo>
                <a:cubicBezTo>
                  <a:pt x="1185" y="17833"/>
                  <a:pt x="900" y="17616"/>
                  <a:pt x="900" y="17339"/>
                </a:cubicBezTo>
                <a:cubicBezTo>
                  <a:pt x="900" y="17063"/>
                  <a:pt x="1185" y="16846"/>
                  <a:pt x="1525" y="16846"/>
                </a:cubicBezTo>
                <a:cubicBezTo>
                  <a:pt x="13910" y="16846"/>
                  <a:pt x="13910" y="16846"/>
                  <a:pt x="13910" y="16846"/>
                </a:cubicBezTo>
                <a:cubicBezTo>
                  <a:pt x="14338" y="16137"/>
                  <a:pt x="14579" y="15359"/>
                  <a:pt x="14579" y="14537"/>
                </a:cubicBezTo>
                <a:cubicBezTo>
                  <a:pt x="14579" y="13836"/>
                  <a:pt x="14415" y="13170"/>
                  <a:pt x="14107" y="12564"/>
                </a:cubicBezTo>
                <a:cubicBezTo>
                  <a:pt x="13833" y="12028"/>
                  <a:pt x="13438" y="11544"/>
                  <a:pt x="12978" y="11103"/>
                </a:cubicBezTo>
                <a:cubicBezTo>
                  <a:pt x="12561" y="11284"/>
                  <a:pt x="12078" y="11397"/>
                  <a:pt x="11573" y="11397"/>
                </a:cubicBezTo>
                <a:cubicBezTo>
                  <a:pt x="11266" y="11397"/>
                  <a:pt x="10981" y="11353"/>
                  <a:pt x="10707" y="11302"/>
                </a:cubicBezTo>
                <a:cubicBezTo>
                  <a:pt x="9138" y="13447"/>
                  <a:pt x="9138" y="13447"/>
                  <a:pt x="9138" y="13447"/>
                </a:cubicBezTo>
                <a:cubicBezTo>
                  <a:pt x="8973" y="13680"/>
                  <a:pt x="8579" y="13767"/>
                  <a:pt x="8282" y="13628"/>
                </a:cubicBezTo>
                <a:cubicBezTo>
                  <a:pt x="7679" y="13360"/>
                  <a:pt x="7679" y="13360"/>
                  <a:pt x="7679" y="13360"/>
                </a:cubicBezTo>
                <a:cubicBezTo>
                  <a:pt x="7098" y="14130"/>
                  <a:pt x="7098" y="14130"/>
                  <a:pt x="7098" y="14130"/>
                </a:cubicBezTo>
                <a:cubicBezTo>
                  <a:pt x="6933" y="14372"/>
                  <a:pt x="6549" y="14442"/>
                  <a:pt x="6242" y="14295"/>
                </a:cubicBezTo>
                <a:cubicBezTo>
                  <a:pt x="3697" y="13153"/>
                  <a:pt x="3697" y="13153"/>
                  <a:pt x="3697" y="13153"/>
                </a:cubicBezTo>
                <a:cubicBezTo>
                  <a:pt x="3401" y="13014"/>
                  <a:pt x="3291" y="12712"/>
                  <a:pt x="3467" y="12478"/>
                </a:cubicBezTo>
                <a:cubicBezTo>
                  <a:pt x="4048" y="11699"/>
                  <a:pt x="4048" y="11699"/>
                  <a:pt x="4048" y="11699"/>
                </a:cubicBezTo>
                <a:cubicBezTo>
                  <a:pt x="3423" y="11414"/>
                  <a:pt x="3423" y="11414"/>
                  <a:pt x="3423" y="11414"/>
                </a:cubicBezTo>
                <a:cubicBezTo>
                  <a:pt x="3126" y="11284"/>
                  <a:pt x="3028" y="10990"/>
                  <a:pt x="3214" y="10739"/>
                </a:cubicBezTo>
                <a:cubicBezTo>
                  <a:pt x="8886" y="2988"/>
                  <a:pt x="8886" y="2988"/>
                  <a:pt x="8886" y="2988"/>
                </a:cubicBezTo>
                <a:cubicBezTo>
                  <a:pt x="9061" y="2746"/>
                  <a:pt x="9445" y="2677"/>
                  <a:pt x="9741" y="2807"/>
                </a:cubicBezTo>
                <a:cubicBezTo>
                  <a:pt x="9774" y="2824"/>
                  <a:pt x="9774" y="2824"/>
                  <a:pt x="9774" y="2824"/>
                </a:cubicBezTo>
                <a:cubicBezTo>
                  <a:pt x="10356" y="3092"/>
                  <a:pt x="10356" y="3092"/>
                  <a:pt x="10356" y="3092"/>
                </a:cubicBezTo>
                <a:cubicBezTo>
                  <a:pt x="11277" y="1812"/>
                  <a:pt x="11277" y="1812"/>
                  <a:pt x="11277" y="1812"/>
                </a:cubicBezTo>
                <a:cubicBezTo>
                  <a:pt x="10663" y="1544"/>
                  <a:pt x="10663" y="1544"/>
                  <a:pt x="10663" y="1544"/>
                </a:cubicBezTo>
                <a:cubicBezTo>
                  <a:pt x="10180" y="1310"/>
                  <a:pt x="10016" y="817"/>
                  <a:pt x="10290" y="419"/>
                </a:cubicBezTo>
                <a:cubicBezTo>
                  <a:pt x="10575" y="21"/>
                  <a:pt x="11222" y="-117"/>
                  <a:pt x="11705" y="108"/>
                </a:cubicBezTo>
                <a:cubicBezTo>
                  <a:pt x="13329" y="852"/>
                  <a:pt x="14952" y="1587"/>
                  <a:pt x="16576" y="2322"/>
                </a:cubicBezTo>
                <a:cubicBezTo>
                  <a:pt x="17069" y="2547"/>
                  <a:pt x="17234" y="3040"/>
                  <a:pt x="16949" y="3447"/>
                </a:cubicBezTo>
                <a:cubicBezTo>
                  <a:pt x="16653" y="3836"/>
                  <a:pt x="16027" y="3975"/>
                  <a:pt x="15523" y="3732"/>
                </a:cubicBezTo>
                <a:cubicBezTo>
                  <a:pt x="14908" y="3464"/>
                  <a:pt x="14908" y="3464"/>
                  <a:pt x="14908" y="3464"/>
                </a:cubicBezTo>
                <a:cubicBezTo>
                  <a:pt x="13976" y="4736"/>
                  <a:pt x="13976" y="4736"/>
                  <a:pt x="13976" y="4736"/>
                </a:cubicBezTo>
                <a:cubicBezTo>
                  <a:pt x="14590" y="5013"/>
                  <a:pt x="14590" y="5013"/>
                  <a:pt x="14590" y="5013"/>
                </a:cubicBezTo>
                <a:cubicBezTo>
                  <a:pt x="14886" y="5142"/>
                  <a:pt x="14996" y="5462"/>
                  <a:pt x="14821" y="5687"/>
                </a:cubicBezTo>
                <a:cubicBezTo>
                  <a:pt x="13482" y="7495"/>
                  <a:pt x="13482" y="7495"/>
                  <a:pt x="13482" y="7495"/>
                </a:cubicBezTo>
                <a:cubicBezTo>
                  <a:pt x="14075" y="7928"/>
                  <a:pt x="14415" y="8516"/>
                  <a:pt x="14415" y="9156"/>
                </a:cubicBezTo>
                <a:cubicBezTo>
                  <a:pt x="14415" y="9372"/>
                  <a:pt x="14360" y="9589"/>
                  <a:pt x="14294" y="9788"/>
                </a:cubicBezTo>
                <a:close/>
                <a:moveTo>
                  <a:pt x="13811" y="2971"/>
                </a:moveTo>
                <a:cubicBezTo>
                  <a:pt x="13811" y="2971"/>
                  <a:pt x="13811" y="2971"/>
                  <a:pt x="13811" y="2971"/>
                </a:cubicBezTo>
                <a:cubicBezTo>
                  <a:pt x="13329" y="2746"/>
                  <a:pt x="12857" y="2530"/>
                  <a:pt x="12374" y="2314"/>
                </a:cubicBezTo>
                <a:cubicBezTo>
                  <a:pt x="11442" y="3577"/>
                  <a:pt x="11442" y="3577"/>
                  <a:pt x="11442" y="3577"/>
                </a:cubicBezTo>
                <a:cubicBezTo>
                  <a:pt x="12890" y="4243"/>
                  <a:pt x="12890" y="4243"/>
                  <a:pt x="12890" y="4243"/>
                </a:cubicBezTo>
                <a:cubicBezTo>
                  <a:pt x="13811" y="2971"/>
                  <a:pt x="13811" y="2971"/>
                  <a:pt x="13811" y="2971"/>
                </a:cubicBezTo>
                <a:close/>
                <a:moveTo>
                  <a:pt x="12396" y="7011"/>
                </a:moveTo>
                <a:cubicBezTo>
                  <a:pt x="12396" y="7011"/>
                  <a:pt x="12396" y="7011"/>
                  <a:pt x="12396" y="7011"/>
                </a:cubicBezTo>
                <a:cubicBezTo>
                  <a:pt x="13416" y="5627"/>
                  <a:pt x="13416" y="5627"/>
                  <a:pt x="13416" y="5627"/>
                </a:cubicBezTo>
                <a:cubicBezTo>
                  <a:pt x="12166" y="5047"/>
                  <a:pt x="10915" y="4485"/>
                  <a:pt x="9654" y="3914"/>
                </a:cubicBezTo>
                <a:cubicBezTo>
                  <a:pt x="4607" y="10808"/>
                  <a:pt x="4607" y="10808"/>
                  <a:pt x="4607" y="10808"/>
                </a:cubicBezTo>
                <a:cubicBezTo>
                  <a:pt x="5858" y="11388"/>
                  <a:pt x="7109" y="11959"/>
                  <a:pt x="8370" y="12539"/>
                </a:cubicBezTo>
                <a:cubicBezTo>
                  <a:pt x="9643" y="10800"/>
                  <a:pt x="9643" y="10800"/>
                  <a:pt x="9643" y="10800"/>
                </a:cubicBezTo>
                <a:cubicBezTo>
                  <a:pt x="9061" y="10359"/>
                  <a:pt x="8721" y="9788"/>
                  <a:pt x="8721" y="9156"/>
                </a:cubicBezTo>
                <a:cubicBezTo>
                  <a:pt x="8721" y="8525"/>
                  <a:pt x="9039" y="7962"/>
                  <a:pt x="9555" y="7573"/>
                </a:cubicBezTo>
                <a:cubicBezTo>
                  <a:pt x="9544" y="7573"/>
                  <a:pt x="9544" y="7573"/>
                  <a:pt x="9544" y="7573"/>
                </a:cubicBezTo>
                <a:cubicBezTo>
                  <a:pt x="10323" y="6942"/>
                  <a:pt x="11376" y="6777"/>
                  <a:pt x="12396" y="7011"/>
                </a:cubicBezTo>
                <a:close/>
                <a:moveTo>
                  <a:pt x="12692" y="8265"/>
                </a:moveTo>
                <a:cubicBezTo>
                  <a:pt x="12692" y="8265"/>
                  <a:pt x="12692" y="8265"/>
                  <a:pt x="12692" y="8265"/>
                </a:cubicBezTo>
                <a:cubicBezTo>
                  <a:pt x="12078" y="7781"/>
                  <a:pt x="11069" y="7772"/>
                  <a:pt x="10433" y="8265"/>
                </a:cubicBezTo>
                <a:cubicBezTo>
                  <a:pt x="10433" y="8257"/>
                  <a:pt x="10433" y="8257"/>
                  <a:pt x="10433" y="8257"/>
                </a:cubicBezTo>
                <a:cubicBezTo>
                  <a:pt x="10433" y="8265"/>
                  <a:pt x="10433" y="8265"/>
                  <a:pt x="10433" y="8265"/>
                </a:cubicBezTo>
                <a:cubicBezTo>
                  <a:pt x="10147" y="8490"/>
                  <a:pt x="9983" y="8802"/>
                  <a:pt x="9983" y="9156"/>
                </a:cubicBezTo>
                <a:cubicBezTo>
                  <a:pt x="9983" y="9848"/>
                  <a:pt x="10696" y="10411"/>
                  <a:pt x="11573" y="10411"/>
                </a:cubicBezTo>
                <a:cubicBezTo>
                  <a:pt x="12001" y="10411"/>
                  <a:pt x="12396" y="10272"/>
                  <a:pt x="12692" y="10039"/>
                </a:cubicBezTo>
                <a:cubicBezTo>
                  <a:pt x="12692" y="10039"/>
                  <a:pt x="12692" y="10039"/>
                  <a:pt x="12692" y="10039"/>
                </a:cubicBezTo>
                <a:cubicBezTo>
                  <a:pt x="12978" y="9805"/>
                  <a:pt x="13153" y="9502"/>
                  <a:pt x="13153" y="9156"/>
                </a:cubicBezTo>
                <a:cubicBezTo>
                  <a:pt x="13153" y="8819"/>
                  <a:pt x="12989" y="8507"/>
                  <a:pt x="12714" y="8291"/>
                </a:cubicBezTo>
                <a:cubicBezTo>
                  <a:pt x="12692" y="8265"/>
                  <a:pt x="12692" y="8265"/>
                  <a:pt x="12692" y="8265"/>
                </a:cubicBezTo>
                <a:close/>
                <a:moveTo>
                  <a:pt x="5134" y="12184"/>
                </a:moveTo>
                <a:cubicBezTo>
                  <a:pt x="5134" y="12184"/>
                  <a:pt x="5134" y="12184"/>
                  <a:pt x="5134" y="12184"/>
                </a:cubicBezTo>
                <a:cubicBezTo>
                  <a:pt x="4871" y="12547"/>
                  <a:pt x="4871" y="12547"/>
                  <a:pt x="4871" y="12547"/>
                </a:cubicBezTo>
                <a:cubicBezTo>
                  <a:pt x="6330" y="13205"/>
                  <a:pt x="6330" y="13205"/>
                  <a:pt x="6330" y="13205"/>
                </a:cubicBezTo>
                <a:cubicBezTo>
                  <a:pt x="6593" y="12859"/>
                  <a:pt x="6593" y="12859"/>
                  <a:pt x="6593" y="12859"/>
                </a:cubicBezTo>
                <a:cubicBezTo>
                  <a:pt x="5134" y="12184"/>
                  <a:pt x="5134" y="12184"/>
                  <a:pt x="5134" y="12184"/>
                </a:cubicBezTo>
                <a:close/>
              </a:path>
            </a:pathLst>
          </a:custGeom>
          <a:solidFill>
            <a:srgbClr val="73185A">
              <a:alpha val="5000"/>
            </a:srgbClr>
          </a:solidFill>
          <a:ln w="12700">
            <a:miter lim="400000"/>
          </a:ln>
        </p:spPr>
        <p:txBody>
          <a:bodyPr lIns="45719" rIns="45719"/>
          <a:lstStyle/>
          <a:p>
            <a:pPr>
              <a:defRPr>
                <a:solidFill>
                  <a:srgbClr val="73185A"/>
                </a:solidFill>
              </a:defRPr>
            </a:pPr>
          </a:p>
        </p:txBody>
      </p:sp>
      <p:sp>
        <p:nvSpPr>
          <p:cNvPr id="431" name="矩形 7"/>
          <p:cNvSpPr/>
          <p:nvPr/>
        </p:nvSpPr>
        <p:spPr>
          <a:xfrm>
            <a:off x="3851919" y="1994099"/>
            <a:ext cx="5292081" cy="1152129"/>
          </a:xfrm>
          <a:prstGeom prst="rect">
            <a:avLst/>
          </a:prstGeom>
          <a:ln w="6350">
            <a:solidFill>
              <a:srgbClr val="73185A"/>
            </a:solidFill>
            <a:miter/>
          </a:ln>
        </p:spPr>
        <p:txBody>
          <a:bodyPr lIns="45719" rIns="45719"/>
          <a:lstStyle/>
          <a:p>
            <a:pPr>
              <a:defRPr>
                <a:solidFill>
                  <a:srgbClr val="73185A"/>
                </a:solidFill>
              </a:defRPr>
            </a:pPr>
          </a:p>
        </p:txBody>
      </p:sp>
      <p:sp>
        <p:nvSpPr>
          <p:cNvPr id="432" name="圆角矩形 1"/>
          <p:cNvSpPr txBox="1"/>
          <p:nvPr/>
        </p:nvSpPr>
        <p:spPr>
          <a:xfrm>
            <a:off x="3923927" y="1472935"/>
            <a:ext cx="3672261" cy="510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2400">
                <a:solidFill>
                  <a:srgbClr val="73185A"/>
                </a:solidFill>
                <a:effectLst>
                  <a:outerShdw sx="100000" sy="100000" kx="0" ky="0" algn="b" rotWithShape="0" blurRad="50800" dist="50800" dir="2700000">
                    <a:srgbClr val="17375E">
                      <a:alpha val="40000"/>
                    </a:srgbClr>
                  </a:outerShdw>
                </a:effectLst>
                <a:latin typeface="PingFang SC Semibold"/>
                <a:ea typeface="PingFang SC Semibold"/>
                <a:cs typeface="PingFang SC Semibold"/>
                <a:sym typeface="PingFang SC Semibold"/>
              </a:defRPr>
            </a:lvl1pPr>
          </a:lstStyle>
          <a:p>
            <a:pPr/>
            <a:r>
              <a:t>实验与分析</a:t>
            </a:r>
          </a:p>
        </p:txBody>
      </p:sp>
      <p:sp>
        <p:nvSpPr>
          <p:cNvPr id="433" name="矩形 2"/>
          <p:cNvSpPr txBox="1"/>
          <p:nvPr/>
        </p:nvSpPr>
        <p:spPr>
          <a:xfrm>
            <a:off x="2622600" y="1881356"/>
            <a:ext cx="1119968" cy="1120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6600">
                <a:ln w="6349">
                  <a:solidFill>
                    <a:srgbClr val="EFF6FC"/>
                  </a:solidFill>
                </a:ln>
                <a:solidFill>
                  <a:srgbClr val="73185A"/>
                </a:solidFill>
                <a:latin typeface="Impact"/>
                <a:ea typeface="Impact"/>
                <a:cs typeface="Impact"/>
                <a:sym typeface="Impact"/>
              </a:defRPr>
            </a:lvl1pPr>
          </a:lstStyle>
          <a:p>
            <a:pPr/>
            <a:r>
              <a:t>0 4</a:t>
            </a:r>
          </a:p>
        </p:txBody>
      </p:sp>
      <p:sp>
        <p:nvSpPr>
          <p:cNvPr id="434" name="矩形 3"/>
          <p:cNvSpPr txBox="1"/>
          <p:nvPr/>
        </p:nvSpPr>
        <p:spPr>
          <a:xfrm>
            <a:off x="3923927" y="2138908"/>
            <a:ext cx="1587882" cy="90678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171450" indent="-171450">
              <a:lnSpc>
                <a:spcPts val="1600"/>
              </a:lnSpc>
              <a:buClr>
                <a:srgbClr val="73185A"/>
              </a:buClr>
              <a:buSzPct val="100000"/>
              <a:buChar char="●"/>
              <a:defRPr sz="1000">
                <a:solidFill>
                  <a:srgbClr val="73185A"/>
                </a:solidFill>
                <a:latin typeface="PingFang SC Regular"/>
                <a:ea typeface="PingFang SC Regular"/>
                <a:cs typeface="PingFang SC Regular"/>
                <a:sym typeface="PingFang SC Regular"/>
              </a:defRPr>
            </a:pPr>
            <a:r>
              <a:t>数据分析及参数设置</a:t>
            </a:r>
          </a:p>
          <a:p>
            <a:pPr marL="171450" indent="-171450">
              <a:lnSpc>
                <a:spcPts val="1600"/>
              </a:lnSpc>
              <a:buClr>
                <a:srgbClr val="73185A"/>
              </a:buClr>
              <a:buSzPct val="100000"/>
              <a:buChar char="●"/>
              <a:defRPr sz="1000">
                <a:solidFill>
                  <a:srgbClr val="73185A"/>
                </a:solidFill>
                <a:latin typeface="PingFang SC Regular"/>
                <a:ea typeface="PingFang SC Regular"/>
                <a:cs typeface="PingFang SC Regular"/>
                <a:sym typeface="PingFang SC Regular"/>
              </a:defRPr>
            </a:pPr>
            <a:r>
              <a:t>性能对比和后续检验</a:t>
            </a:r>
          </a:p>
          <a:p>
            <a:pPr marL="171450" indent="-171450">
              <a:lnSpc>
                <a:spcPts val="1600"/>
              </a:lnSpc>
              <a:buClr>
                <a:srgbClr val="73185A"/>
              </a:buClr>
              <a:buSzPct val="100000"/>
              <a:buChar char="●"/>
              <a:defRPr sz="1000">
                <a:solidFill>
                  <a:srgbClr val="73185A"/>
                </a:solidFill>
                <a:latin typeface="PingFang SC Regular"/>
                <a:ea typeface="PingFang SC Regular"/>
                <a:cs typeface="PingFang SC Regular"/>
                <a:sym typeface="PingFang SC Regular"/>
              </a:defRPr>
            </a:pPr>
            <a:r>
              <a:t>鲁棒性、</a:t>
            </a:r>
            <a:r>
              <a:t>聚类系数分析</a:t>
            </a:r>
          </a:p>
          <a:p>
            <a:pPr marL="171450" indent="-171450">
              <a:lnSpc>
                <a:spcPts val="1600"/>
              </a:lnSpc>
              <a:buClr>
                <a:srgbClr val="73185A"/>
              </a:buClr>
              <a:buSzPct val="100000"/>
              <a:buChar char="●"/>
              <a:defRPr sz="1000">
                <a:solidFill>
                  <a:srgbClr val="73185A"/>
                </a:solidFill>
                <a:latin typeface="PingFang SC Regular"/>
                <a:ea typeface="PingFang SC Regular"/>
                <a:cs typeface="PingFang SC Regular"/>
                <a:sym typeface="PingFang SC Regular"/>
              </a:defRPr>
            </a:pPr>
            <a:r>
              <a:t>案例分析</a:t>
            </a:r>
          </a:p>
        </p:txBody>
      </p:sp>
      <p:sp>
        <p:nvSpPr>
          <p:cNvPr id="435" name="矩形 4"/>
          <p:cNvSpPr txBox="1"/>
          <p:nvPr/>
        </p:nvSpPr>
        <p:spPr>
          <a:xfrm>
            <a:off x="2574187" y="2817460"/>
            <a:ext cx="1205727" cy="345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solidFill>
                  <a:srgbClr val="73185A"/>
                </a:solidFill>
                <a:latin typeface="PingFang SC Regular"/>
                <a:ea typeface="PingFang SC Regular"/>
                <a:cs typeface="PingFang SC Regular"/>
                <a:sym typeface="PingFang SC Regular"/>
              </a:defRPr>
            </a:lvl1pPr>
          </a:lstStyle>
          <a:p>
            <a:pPr/>
            <a:r>
              <a:t>PART FOUR</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Click="1" p14:dur="1200">
        <p15:prstTrans prst="pageCurlDouble"/>
      </p:transition>
    </mc:Choice>
    <mc:Choice xmlns:p14="http://schemas.microsoft.com/office/powerpoint/2010/main" Requires="p14">
      <p:transition spd="slow" advClick="1" p14:dur="1200">
        <p14:prism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9" name="矩形 130"/>
          <p:cNvSpPr txBox="1"/>
          <p:nvPr/>
        </p:nvSpPr>
        <p:spPr>
          <a:xfrm>
            <a:off x="5748516" y="392786"/>
            <a:ext cx="1475741"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nSpc>
                <a:spcPct val="150000"/>
              </a:lnSpc>
              <a:defRPr sz="1200">
                <a:solidFill>
                  <a:srgbClr val="73185A"/>
                </a:solidFill>
                <a:latin typeface="PingFang SC Regular"/>
                <a:ea typeface="PingFang SC Regular"/>
                <a:cs typeface="PingFang SC Regular"/>
                <a:sym typeface="PingFang SC Regular"/>
              </a:defRPr>
            </a:lvl1pPr>
          </a:lstStyle>
          <a:p>
            <a:pPr/>
            <a:r>
              <a:t>数据分析及参数设置</a:t>
            </a:r>
          </a:p>
        </p:txBody>
      </p:sp>
      <p:sp>
        <p:nvSpPr>
          <p:cNvPr id="440" name="灯片编号占位符 1"/>
          <p:cNvSpPr txBox="1"/>
          <p:nvPr>
            <p:ph type="sldNum" sz="quarter" idx="2"/>
          </p:nvPr>
        </p:nvSpPr>
        <p:spPr>
          <a:xfrm>
            <a:off x="8813690" y="4732656"/>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41" name="node_distribution.pdf" descr="node_distribution.pdf"/>
          <p:cNvPicPr>
            <a:picLocks noChangeAspect="1"/>
          </p:cNvPicPr>
          <p:nvPr/>
        </p:nvPicPr>
        <p:blipFill>
          <a:blip r:embed="rId3">
            <a:extLst/>
          </a:blip>
          <a:srcRect l="54" t="1380" r="54" b="1380"/>
          <a:stretch>
            <a:fillRect/>
          </a:stretch>
        </p:blipFill>
        <p:spPr>
          <a:xfrm>
            <a:off x="181133" y="3182873"/>
            <a:ext cx="5364419" cy="871208"/>
          </a:xfrm>
          <a:prstGeom prst="rect">
            <a:avLst/>
          </a:prstGeom>
          <a:ln w="12700">
            <a:miter lim="400000"/>
          </a:ln>
        </p:spPr>
      </p:pic>
      <p:grpSp>
        <p:nvGrpSpPr>
          <p:cNvPr id="444" name="圆角矩形 123"/>
          <p:cNvGrpSpPr/>
          <p:nvPr/>
        </p:nvGrpSpPr>
        <p:grpSpPr>
          <a:xfrm>
            <a:off x="467543" y="1047829"/>
            <a:ext cx="955047" cy="269241"/>
            <a:chOff x="0" y="0"/>
            <a:chExt cx="955045" cy="269240"/>
          </a:xfrm>
        </p:grpSpPr>
        <p:sp>
          <p:nvSpPr>
            <p:cNvPr id="442" name="矩形"/>
            <p:cNvSpPr/>
            <p:nvPr/>
          </p:nvSpPr>
          <p:spPr>
            <a:xfrm>
              <a:off x="0" y="11506"/>
              <a:ext cx="955046" cy="246227"/>
            </a:xfrm>
            <a:prstGeom prst="roundRect">
              <a:avLst>
                <a:gd name="adj" fmla="val 0"/>
              </a:avLst>
            </a:prstGeom>
            <a:solidFill>
              <a:srgbClr val="73185A"/>
            </a:solidFill>
            <a:ln w="6350" cap="flat">
              <a:solidFill>
                <a:srgbClr val="FFFFFF"/>
              </a:solidFill>
              <a:prstDash val="solid"/>
              <a:round/>
            </a:ln>
            <a:effectLst/>
          </p:spPr>
          <p:txBody>
            <a:bodyPr wrap="square" lIns="45719" tIns="45719" rIns="45719" bIns="45719" numCol="1" anchor="ctr">
              <a:noAutofit/>
            </a:bodyPr>
            <a:lstStyle/>
            <a:p>
              <a:pPr algn="ctr">
                <a:defRPr sz="1000">
                  <a:solidFill>
                    <a:srgbClr val="FFFFFF"/>
                  </a:solidFill>
                  <a:latin typeface="Impact"/>
                  <a:ea typeface="Impact"/>
                  <a:cs typeface="Impact"/>
                  <a:sym typeface="Impact"/>
                </a:defRPr>
              </a:pPr>
            </a:p>
          </p:txBody>
        </p:sp>
        <p:sp>
          <p:nvSpPr>
            <p:cNvPr id="443" name="数据集合"/>
            <p:cNvSpPr txBox="1"/>
            <p:nvPr/>
          </p:nvSpPr>
          <p:spPr>
            <a:xfrm>
              <a:off x="0" y="0"/>
              <a:ext cx="955045" cy="269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solidFill>
                    <a:srgbClr val="FFFFFF"/>
                  </a:solidFill>
                  <a:latin typeface="PingFang SC Semibold"/>
                  <a:ea typeface="PingFang SC Semibold"/>
                  <a:cs typeface="PingFang SC Semibold"/>
                  <a:sym typeface="PingFang SC Semibold"/>
                </a:defRPr>
              </a:lvl1pPr>
            </a:lstStyle>
            <a:p>
              <a:pPr>
                <a:defRPr>
                  <a:latin typeface="Impact"/>
                  <a:ea typeface="Impact"/>
                  <a:cs typeface="Impact"/>
                  <a:sym typeface="Impact"/>
                </a:defRPr>
              </a:pPr>
              <a:r>
                <a:rPr>
                  <a:latin typeface="PingFang SC Semibold"/>
                  <a:ea typeface="PingFang SC Semibold"/>
                  <a:cs typeface="PingFang SC Semibold"/>
                  <a:sym typeface="PingFang SC Semibold"/>
                </a:rPr>
                <a:t>数据集合</a:t>
              </a:r>
            </a:p>
          </p:txBody>
        </p:sp>
      </p:grpSp>
      <p:sp>
        <p:nvSpPr>
          <p:cNvPr id="445" name="Rectangle 66"/>
          <p:cNvSpPr txBox="1"/>
          <p:nvPr/>
        </p:nvSpPr>
        <p:spPr>
          <a:xfrm>
            <a:off x="5904743" y="3670162"/>
            <a:ext cx="2792974" cy="71951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a:lnSpc>
                <a:spcPct val="150000"/>
              </a:lnSpc>
              <a:defRPr b="1" sz="1000">
                <a:solidFill>
                  <a:srgbClr val="73185A"/>
                </a:solidFill>
                <a:latin typeface="Arial"/>
                <a:ea typeface="Arial"/>
                <a:cs typeface="Arial"/>
                <a:sym typeface="Arial"/>
              </a:defRPr>
            </a:lvl1pPr>
          </a:lstStyle>
          <a:p>
            <a:pPr/>
            <a:r>
              <a:t>α和γ分别控制先验约束和低秩约束的作用，实验使用了5*10折交叉验证，找到最佳的参数组合为α=100，γ=1</a:t>
            </a:r>
          </a:p>
        </p:txBody>
      </p:sp>
      <p:graphicFrame>
        <p:nvGraphicFramePr>
          <p:cNvPr id="446" name="表格"/>
          <p:cNvGraphicFramePr/>
          <p:nvPr/>
        </p:nvGraphicFramePr>
        <p:xfrm>
          <a:off x="187552" y="1449597"/>
          <a:ext cx="5364421" cy="161290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070344"/>
                <a:gridCol w="1070344"/>
                <a:gridCol w="1070344"/>
                <a:gridCol w="1070344"/>
                <a:gridCol w="1070344"/>
              </a:tblGrid>
              <a:tr h="230244">
                <a:tc>
                  <a:txBody>
                    <a:bodyPr/>
                    <a:lstStyle/>
                    <a:p>
                      <a:pPr algn="l">
                        <a:defRPr sz="1400"/>
                      </a:pPr>
                    </a:p>
                  </a:txBody>
                  <a:tcPr marL="0" marR="0" marT="0" marB="0" anchor="t" anchorCtr="0" horzOverflow="overflow"/>
                </a:tc>
                <a:tc>
                  <a:txBody>
                    <a:bodyPr/>
                    <a:lstStyle/>
                    <a:p>
                      <a:pPr algn="l">
                        <a:defRPr b="0" sz="1800">
                          <a:solidFill>
                            <a:srgbClr val="000000"/>
                          </a:solidFill>
                        </a:defRPr>
                      </a:pPr>
                      <a:r>
                        <a:rPr b="1" sz="1400">
                          <a:solidFill>
                            <a:srgbClr val="FFFFFF"/>
                          </a:solidFill>
                        </a:rPr>
                        <a:t>Douban</a:t>
                      </a:r>
                    </a:p>
                  </a:txBody>
                  <a:tcPr marL="0" marR="0" marT="0" marB="0" anchor="t" anchorCtr="0" horzOverflow="overflow"/>
                </a:tc>
                <a:tc>
                  <a:txBody>
                    <a:bodyPr/>
                    <a:lstStyle/>
                    <a:p>
                      <a:pPr algn="l">
                        <a:defRPr b="0" sz="1800">
                          <a:solidFill>
                            <a:srgbClr val="000000"/>
                          </a:solidFill>
                        </a:defRPr>
                      </a:pPr>
                      <a:r>
                        <a:rPr b="1" sz="1400">
                          <a:solidFill>
                            <a:srgbClr val="FFFFFF"/>
                          </a:solidFill>
                        </a:rPr>
                        <a:t>Yelp</a:t>
                      </a:r>
                    </a:p>
                  </a:txBody>
                  <a:tcPr marL="0" marR="0" marT="0" marB="0" anchor="t" anchorCtr="0" horzOverflow="overflow"/>
                </a:tc>
                <a:tc>
                  <a:txBody>
                    <a:bodyPr/>
                    <a:lstStyle/>
                    <a:p>
                      <a:pPr algn="l">
                        <a:defRPr b="0" sz="1800">
                          <a:solidFill>
                            <a:srgbClr val="000000"/>
                          </a:solidFill>
                        </a:defRPr>
                      </a:pPr>
                      <a:r>
                        <a:rPr b="1" sz="1400">
                          <a:solidFill>
                            <a:srgbClr val="FFFFFF"/>
                          </a:solidFill>
                        </a:rPr>
                        <a:t>NIPS</a:t>
                      </a:r>
                    </a:p>
                  </a:txBody>
                  <a:tcPr marL="0" marR="0" marT="0" marB="0" anchor="t" anchorCtr="0" horzOverflow="overflow"/>
                </a:tc>
                <a:tc>
                  <a:txBody>
                    <a:bodyPr/>
                    <a:lstStyle/>
                    <a:p>
                      <a:pPr algn="l">
                        <a:defRPr b="0" sz="1800">
                          <a:solidFill>
                            <a:srgbClr val="000000"/>
                          </a:solidFill>
                        </a:defRPr>
                      </a:pPr>
                      <a:r>
                        <a:rPr b="1" sz="1400">
                          <a:solidFill>
                            <a:srgbClr val="FFFFFF"/>
                          </a:solidFill>
                        </a:rPr>
                        <a:t>DDI</a:t>
                      </a:r>
                    </a:p>
                  </a:txBody>
                  <a:tcPr marL="0" marR="0" marT="0" marB="0" anchor="t" anchorCtr="0" horzOverflow="overflow"/>
                </a:tc>
              </a:tr>
              <a:tr h="296028">
                <a:tc>
                  <a:txBody>
                    <a:bodyPr/>
                    <a:lstStyle/>
                    <a:p>
                      <a:pPr algn="l">
                        <a:defRPr sz="1800"/>
                      </a:pPr>
                      <a:r>
                        <a:rPr sz="1400"/>
                        <a:t>关系（A-B）</a:t>
                      </a:r>
                    </a:p>
                  </a:txBody>
                  <a:tcPr marL="0" marR="0" marT="0" marB="0" anchor="t" anchorCtr="0" horzOverflow="overflow"/>
                </a:tc>
                <a:tc>
                  <a:txBody>
                    <a:bodyPr/>
                    <a:lstStyle/>
                    <a:p>
                      <a:pPr algn="l">
                        <a:defRPr sz="1800"/>
                      </a:pPr>
                      <a:r>
                        <a:rPr sz="1400"/>
                        <a:t>用户-电影</a:t>
                      </a:r>
                    </a:p>
                  </a:txBody>
                  <a:tcPr marL="0" marR="0" marT="0" marB="0" anchor="t" anchorCtr="0" horzOverflow="overflow"/>
                </a:tc>
                <a:tc>
                  <a:txBody>
                    <a:bodyPr/>
                    <a:lstStyle/>
                    <a:p>
                      <a:pPr algn="l">
                        <a:defRPr sz="1800"/>
                      </a:pPr>
                      <a:r>
                        <a:rPr sz="1400"/>
                        <a:t>用户-商家</a:t>
                      </a:r>
                    </a:p>
                  </a:txBody>
                  <a:tcPr marL="0" marR="0" marT="0" marB="0" anchor="t" anchorCtr="0" horzOverflow="overflow"/>
                </a:tc>
                <a:tc>
                  <a:txBody>
                    <a:bodyPr/>
                    <a:lstStyle/>
                    <a:p>
                      <a:pPr algn="l">
                        <a:defRPr sz="1800"/>
                      </a:pPr>
                      <a:r>
                        <a:rPr sz="1400"/>
                        <a:t>作者-出版物</a:t>
                      </a:r>
                    </a:p>
                  </a:txBody>
                  <a:tcPr marL="0" marR="0" marT="0" marB="0" anchor="t" anchorCtr="0" horzOverflow="overflow"/>
                </a:tc>
                <a:tc>
                  <a:txBody>
                    <a:bodyPr/>
                    <a:lstStyle/>
                    <a:p>
                      <a:pPr algn="l">
                        <a:defRPr sz="1800"/>
                      </a:pPr>
                      <a:r>
                        <a:rPr sz="1400"/>
                        <a:t>药物-靶蛋白</a:t>
                      </a:r>
                    </a:p>
                  </a:txBody>
                  <a:tcPr marL="0" marR="0" marT="0" marB="0" anchor="t" anchorCtr="0" horzOverflow="overflow"/>
                </a:tc>
              </a:tr>
              <a:tr h="268618">
                <a:tc>
                  <a:txBody>
                    <a:bodyPr/>
                    <a:lstStyle/>
                    <a:p>
                      <a:pPr algn="l">
                        <a:defRPr sz="1800"/>
                      </a:pPr>
                      <a:r>
                        <a:rPr sz="1400"/>
                        <a:t>A的数量</a:t>
                      </a:r>
                    </a:p>
                  </a:txBody>
                  <a:tcPr marL="0" marR="0" marT="0" marB="0" anchor="t" anchorCtr="0" horzOverflow="overflow"/>
                </a:tc>
                <a:tc>
                  <a:txBody>
                    <a:bodyPr/>
                    <a:lstStyle/>
                    <a:p>
                      <a:pPr algn="l">
                        <a:defRPr sz="1800"/>
                      </a:pPr>
                      <a:r>
                        <a:rPr sz="1400"/>
                        <a:t>13367</a:t>
                      </a:r>
                    </a:p>
                  </a:txBody>
                  <a:tcPr marL="0" marR="0" marT="0" marB="0" anchor="t" anchorCtr="0" horzOverflow="overflow"/>
                </a:tc>
                <a:tc>
                  <a:txBody>
                    <a:bodyPr/>
                    <a:lstStyle/>
                    <a:p>
                      <a:pPr algn="l">
                        <a:defRPr sz="1800"/>
                      </a:pPr>
                      <a:r>
                        <a:rPr sz="1400"/>
                        <a:t>16239</a:t>
                      </a:r>
                    </a:p>
                  </a:txBody>
                  <a:tcPr marL="0" marR="0" marT="0" marB="0" anchor="t" anchorCtr="0" horzOverflow="overflow"/>
                </a:tc>
                <a:tc>
                  <a:txBody>
                    <a:bodyPr/>
                    <a:lstStyle/>
                    <a:p>
                      <a:pPr algn="l">
                        <a:defRPr sz="1800"/>
                      </a:pPr>
                      <a:r>
                        <a:rPr sz="1400"/>
                        <a:t>2865</a:t>
                      </a:r>
                    </a:p>
                  </a:txBody>
                  <a:tcPr marL="0" marR="0" marT="0" marB="0" anchor="t" anchorCtr="0" horzOverflow="overflow"/>
                </a:tc>
                <a:tc>
                  <a:txBody>
                    <a:bodyPr/>
                    <a:lstStyle/>
                    <a:p>
                      <a:pPr algn="l">
                        <a:defRPr sz="1800"/>
                      </a:pPr>
                      <a:r>
                        <a:rPr sz="1400"/>
                        <a:t>758</a:t>
                      </a:r>
                    </a:p>
                  </a:txBody>
                  <a:tcPr marL="0" marR="0" marT="0" marB="0" anchor="t" anchorCtr="0" horzOverflow="overflow"/>
                </a:tc>
              </a:tr>
              <a:tr h="268618">
                <a:tc>
                  <a:txBody>
                    <a:bodyPr/>
                    <a:lstStyle/>
                    <a:p>
                      <a:pPr algn="l">
                        <a:defRPr sz="1800"/>
                      </a:pPr>
                      <a:r>
                        <a:rPr sz="1400"/>
                        <a:t>B的数量</a:t>
                      </a:r>
                    </a:p>
                  </a:txBody>
                  <a:tcPr marL="0" marR="0" marT="0" marB="0" anchor="t" anchorCtr="0" horzOverflow="overflow"/>
                </a:tc>
                <a:tc>
                  <a:txBody>
                    <a:bodyPr/>
                    <a:lstStyle/>
                    <a:p>
                      <a:pPr algn="l">
                        <a:defRPr sz="1800"/>
                      </a:pPr>
                      <a:r>
                        <a:rPr sz="1400"/>
                        <a:t>12677</a:t>
                      </a:r>
                    </a:p>
                  </a:txBody>
                  <a:tcPr marL="0" marR="0" marT="0" marB="0" anchor="t" anchorCtr="0" horzOverflow="overflow"/>
                </a:tc>
                <a:tc>
                  <a:txBody>
                    <a:bodyPr/>
                    <a:lstStyle/>
                    <a:p>
                      <a:pPr algn="l">
                        <a:defRPr sz="1800"/>
                      </a:pPr>
                      <a:r>
                        <a:rPr sz="1400"/>
                        <a:t>14284</a:t>
                      </a:r>
                    </a:p>
                  </a:txBody>
                  <a:tcPr marL="0" marR="0" marT="0" marB="0" anchor="t" anchorCtr="0" horzOverflow="overflow"/>
                </a:tc>
                <a:tc>
                  <a:txBody>
                    <a:bodyPr/>
                    <a:lstStyle/>
                    <a:p>
                      <a:pPr algn="l">
                        <a:defRPr sz="1800"/>
                      </a:pPr>
                      <a:r>
                        <a:rPr sz="1400"/>
                        <a:t>2484</a:t>
                      </a:r>
                    </a:p>
                  </a:txBody>
                  <a:tcPr marL="0" marR="0" marT="0" marB="0" anchor="t" anchorCtr="0" horzOverflow="overflow"/>
                </a:tc>
                <a:tc>
                  <a:txBody>
                    <a:bodyPr/>
                    <a:lstStyle/>
                    <a:p>
                      <a:pPr algn="l">
                        <a:defRPr sz="1800"/>
                      </a:pPr>
                      <a:r>
                        <a:rPr sz="1400"/>
                        <a:t>473</a:t>
                      </a:r>
                    </a:p>
                  </a:txBody>
                  <a:tcPr marL="0" marR="0" marT="0" marB="0" anchor="t" anchorCtr="0" horzOverflow="overflow"/>
                </a:tc>
              </a:tr>
              <a:tr h="268618">
                <a:tc>
                  <a:txBody>
                    <a:bodyPr/>
                    <a:lstStyle/>
                    <a:p>
                      <a:pPr algn="l">
                        <a:defRPr sz="1800"/>
                      </a:pPr>
                      <a:r>
                        <a:rPr sz="1400"/>
                        <a:t>A-A的数量</a:t>
                      </a:r>
                    </a:p>
                  </a:txBody>
                  <a:tcPr marL="0" marR="0" marT="0" marB="0" anchor="t" anchorCtr="0" horzOverflow="overflow"/>
                </a:tc>
                <a:tc>
                  <a:txBody>
                    <a:bodyPr/>
                    <a:lstStyle/>
                    <a:p>
                      <a:pPr algn="l">
                        <a:defRPr sz="1800"/>
                      </a:pPr>
                      <a:r>
                        <a:rPr sz="1400"/>
                        <a:t>4085</a:t>
                      </a:r>
                    </a:p>
                  </a:txBody>
                  <a:tcPr marL="0" marR="0" marT="0" marB="0" anchor="t" anchorCtr="0" horzOverflow="overflow"/>
                </a:tc>
                <a:tc>
                  <a:txBody>
                    <a:bodyPr/>
                    <a:lstStyle/>
                    <a:p>
                      <a:pPr algn="l">
                        <a:defRPr sz="1800"/>
                      </a:pPr>
                      <a:r>
                        <a:rPr sz="1400"/>
                        <a:t>158590</a:t>
                      </a:r>
                    </a:p>
                  </a:txBody>
                  <a:tcPr marL="0" marR="0" marT="0" marB="0" anchor="t" anchorCtr="0" horzOverflow="overflow"/>
                </a:tc>
                <a:tc>
                  <a:txBody>
                    <a:bodyPr/>
                    <a:lstStyle/>
                    <a:p>
                      <a:pPr algn="l">
                        <a:defRPr sz="1800"/>
                      </a:pPr>
                      <a:r>
                        <a:rPr sz="1400"/>
                        <a:t>63178</a:t>
                      </a:r>
                    </a:p>
                  </a:txBody>
                  <a:tcPr marL="0" marR="0" marT="0" marB="0" anchor="t" anchorCtr="0" horzOverflow="overflow"/>
                </a:tc>
                <a:tc>
                  <a:txBody>
                    <a:bodyPr/>
                    <a:lstStyle/>
                    <a:p>
                      <a:pPr algn="l">
                        <a:defRPr sz="1800"/>
                      </a:pPr>
                      <a:r>
                        <a:rPr sz="1400"/>
                        <a:t>11852</a:t>
                      </a:r>
                    </a:p>
                  </a:txBody>
                  <a:tcPr marL="0" marR="0" marT="0" marB="0" anchor="t" anchorCtr="0" horzOverflow="overflow"/>
                </a:tc>
              </a:tr>
              <a:tr h="268618">
                <a:tc>
                  <a:txBody>
                    <a:bodyPr/>
                    <a:lstStyle/>
                    <a:p>
                      <a:pPr algn="l">
                        <a:defRPr sz="1800"/>
                      </a:pPr>
                      <a:r>
                        <a:rPr sz="1400"/>
                        <a:t>A-B的数量</a:t>
                      </a:r>
                    </a:p>
                  </a:txBody>
                  <a:tcPr marL="0" marR="0" marT="0" marB="0" anchor="t" anchorCtr="0" horzOverflow="overflow"/>
                </a:tc>
                <a:tc>
                  <a:txBody>
                    <a:bodyPr/>
                    <a:lstStyle/>
                    <a:p>
                      <a:pPr algn="l">
                        <a:defRPr sz="1800"/>
                      </a:pPr>
                      <a:r>
                        <a:rPr sz="1400"/>
                        <a:t>168278</a:t>
                      </a:r>
                    </a:p>
                  </a:txBody>
                  <a:tcPr marL="0" marR="0" marT="0" marB="0" anchor="t" anchorCtr="0" horzOverflow="overflow"/>
                </a:tc>
                <a:tc>
                  <a:txBody>
                    <a:bodyPr/>
                    <a:lstStyle/>
                    <a:p>
                      <a:pPr algn="l">
                        <a:defRPr sz="1800"/>
                      </a:pPr>
                      <a:r>
                        <a:rPr sz="1400"/>
                        <a:t>198397</a:t>
                      </a:r>
                    </a:p>
                  </a:txBody>
                  <a:tcPr marL="0" marR="0" marT="0" marB="0" anchor="t" anchorCtr="0" horzOverflow="overflow"/>
                </a:tc>
                <a:tc>
                  <a:txBody>
                    <a:bodyPr/>
                    <a:lstStyle/>
                    <a:p>
                      <a:pPr algn="l">
                        <a:defRPr sz="1800"/>
                      </a:pPr>
                      <a:r>
                        <a:rPr sz="1400"/>
                        <a:t>5879</a:t>
                      </a:r>
                    </a:p>
                  </a:txBody>
                  <a:tcPr marL="0" marR="0" marT="0" marB="0" anchor="t" anchorCtr="0" horzOverflow="overflow"/>
                </a:tc>
                <a:tc>
                  <a:txBody>
                    <a:bodyPr/>
                    <a:lstStyle/>
                    <a:p>
                      <a:pPr algn="l">
                        <a:defRPr sz="1800"/>
                      </a:pPr>
                      <a:r>
                        <a:rPr sz="1400"/>
                        <a:t>2296</a:t>
                      </a:r>
                    </a:p>
                  </a:txBody>
                  <a:tcPr marL="0" marR="0" marT="0" marB="0" anchor="t" anchorCtr="0" horzOverflow="overflow"/>
                </a:tc>
              </a:tr>
            </a:tbl>
          </a:graphicData>
        </a:graphic>
      </p:graphicFrame>
      <p:grpSp>
        <p:nvGrpSpPr>
          <p:cNvPr id="449" name="圆角矩形 123"/>
          <p:cNvGrpSpPr/>
          <p:nvPr/>
        </p:nvGrpSpPr>
        <p:grpSpPr>
          <a:xfrm>
            <a:off x="5925804" y="1047829"/>
            <a:ext cx="955047" cy="269241"/>
            <a:chOff x="0" y="0"/>
            <a:chExt cx="955045" cy="269240"/>
          </a:xfrm>
        </p:grpSpPr>
        <p:sp>
          <p:nvSpPr>
            <p:cNvPr id="447" name="矩形"/>
            <p:cNvSpPr/>
            <p:nvPr/>
          </p:nvSpPr>
          <p:spPr>
            <a:xfrm>
              <a:off x="0" y="11506"/>
              <a:ext cx="955046" cy="246227"/>
            </a:xfrm>
            <a:prstGeom prst="roundRect">
              <a:avLst>
                <a:gd name="adj" fmla="val 0"/>
              </a:avLst>
            </a:prstGeom>
            <a:solidFill>
              <a:srgbClr val="73185A"/>
            </a:solidFill>
            <a:ln w="6350" cap="flat">
              <a:solidFill>
                <a:srgbClr val="FFFFFF"/>
              </a:solidFill>
              <a:prstDash val="solid"/>
              <a:round/>
            </a:ln>
            <a:effectLst/>
          </p:spPr>
          <p:txBody>
            <a:bodyPr wrap="square" lIns="45719" tIns="45719" rIns="45719" bIns="45719" numCol="1" anchor="ctr">
              <a:noAutofit/>
            </a:bodyPr>
            <a:lstStyle/>
            <a:p>
              <a:pPr algn="ctr">
                <a:defRPr sz="1000">
                  <a:solidFill>
                    <a:srgbClr val="FFFFFF"/>
                  </a:solidFill>
                  <a:latin typeface="Impact"/>
                  <a:ea typeface="Impact"/>
                  <a:cs typeface="Impact"/>
                  <a:sym typeface="Impact"/>
                </a:defRPr>
              </a:pPr>
            </a:p>
          </p:txBody>
        </p:sp>
        <p:sp>
          <p:nvSpPr>
            <p:cNvPr id="448" name="参数设置"/>
            <p:cNvSpPr txBox="1"/>
            <p:nvPr/>
          </p:nvSpPr>
          <p:spPr>
            <a:xfrm>
              <a:off x="0" y="0"/>
              <a:ext cx="955045" cy="269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solidFill>
                    <a:srgbClr val="FFFFFF"/>
                  </a:solidFill>
                  <a:latin typeface="Impact"/>
                  <a:ea typeface="Impact"/>
                  <a:cs typeface="Impact"/>
                  <a:sym typeface="Impact"/>
                </a:defRPr>
              </a:lvl1pPr>
            </a:lstStyle>
            <a:p>
              <a:pPr/>
              <a:r>
                <a:t>参数设置</a:t>
              </a:r>
            </a:p>
          </p:txBody>
        </p:sp>
      </p:grpSp>
      <p:pic>
        <p:nvPicPr>
          <p:cNvPr id="450" name="parameter_3D.png" descr="parameter_3D.png"/>
          <p:cNvPicPr>
            <a:picLocks noChangeAspect="1"/>
          </p:cNvPicPr>
          <p:nvPr/>
        </p:nvPicPr>
        <p:blipFill>
          <a:blip r:embed="rId4">
            <a:extLst/>
          </a:blip>
          <a:srcRect l="0" t="0" r="0" b="2353"/>
          <a:stretch>
            <a:fillRect/>
          </a:stretch>
        </p:blipFill>
        <p:spPr>
          <a:xfrm>
            <a:off x="5644011" y="1426460"/>
            <a:ext cx="3298009" cy="2134227"/>
          </a:xfrm>
          <a:prstGeom prst="rect">
            <a:avLst/>
          </a:prstGeom>
          <a:ln w="12700">
            <a:miter lim="400000"/>
          </a:ln>
        </p:spPr>
      </p:pic>
      <p:sp>
        <p:nvSpPr>
          <p:cNvPr id="451" name="Rectangle 66"/>
          <p:cNvSpPr txBox="1"/>
          <p:nvPr/>
        </p:nvSpPr>
        <p:spPr>
          <a:xfrm>
            <a:off x="528309" y="4137412"/>
            <a:ext cx="4824352"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a:lnSpc>
                <a:spcPct val="150000"/>
              </a:lnSpc>
              <a:defRPr b="1" sz="1000">
                <a:solidFill>
                  <a:srgbClr val="73185A"/>
                </a:solidFill>
                <a:latin typeface="Arial"/>
                <a:ea typeface="Arial"/>
                <a:cs typeface="Arial"/>
                <a:sym typeface="Arial"/>
              </a:defRPr>
            </a:lvl1pPr>
          </a:lstStyle>
          <a:p>
            <a:pPr/>
            <a:r>
              <a:t>表格初步统计了四个数据集的特征，图为各数据集中D矩阵节点度数分布的统计结果。</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Click="1" p14:dur="1200">
        <p15:prstTrans prst="pageCurlDouble"/>
      </p:transition>
    </mc:Choice>
    <mc:Choice xmlns:p14="http://schemas.microsoft.com/office/powerpoint/2010/main" Requires="p14">
      <p:transition spd="slow" advClick="1" p14:dur="1200">
        <p14:prism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5" name="矩形 130"/>
          <p:cNvSpPr txBox="1"/>
          <p:nvPr/>
        </p:nvSpPr>
        <p:spPr>
          <a:xfrm>
            <a:off x="5665457" y="374394"/>
            <a:ext cx="1475741"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nSpc>
                <a:spcPct val="150000"/>
              </a:lnSpc>
              <a:defRPr sz="1200">
                <a:solidFill>
                  <a:srgbClr val="73185A"/>
                </a:solidFill>
                <a:latin typeface="PingFang SC Regular"/>
                <a:ea typeface="PingFang SC Regular"/>
                <a:cs typeface="PingFang SC Regular"/>
                <a:sym typeface="PingFang SC Regular"/>
              </a:defRPr>
            </a:lvl1pPr>
          </a:lstStyle>
          <a:p>
            <a:pPr/>
            <a:r>
              <a:t>性能对比和后续检验</a:t>
            </a:r>
          </a:p>
        </p:txBody>
      </p:sp>
      <p:sp>
        <p:nvSpPr>
          <p:cNvPr id="456" name="灯片编号占位符 1"/>
          <p:cNvSpPr txBox="1"/>
          <p:nvPr>
            <p:ph type="sldNum" sz="quarter" idx="2"/>
          </p:nvPr>
        </p:nvSpPr>
        <p:spPr>
          <a:xfrm>
            <a:off x="8813690" y="4732656"/>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459" name="圆角矩形 4"/>
          <p:cNvGrpSpPr/>
          <p:nvPr/>
        </p:nvGrpSpPr>
        <p:grpSpPr>
          <a:xfrm>
            <a:off x="179511" y="1047281"/>
            <a:ext cx="955046" cy="269241"/>
            <a:chOff x="0" y="0"/>
            <a:chExt cx="955044" cy="269240"/>
          </a:xfrm>
        </p:grpSpPr>
        <p:sp>
          <p:nvSpPr>
            <p:cNvPr id="457" name="矩形"/>
            <p:cNvSpPr/>
            <p:nvPr/>
          </p:nvSpPr>
          <p:spPr>
            <a:xfrm>
              <a:off x="0" y="11506"/>
              <a:ext cx="955045" cy="246227"/>
            </a:xfrm>
            <a:prstGeom prst="roundRect">
              <a:avLst>
                <a:gd name="adj" fmla="val 0"/>
              </a:avLst>
            </a:prstGeom>
            <a:solidFill>
              <a:srgbClr val="73185A"/>
            </a:solidFill>
            <a:ln w="6350" cap="flat">
              <a:solidFill>
                <a:srgbClr val="FFFFFF"/>
              </a:solidFill>
              <a:prstDash val="solid"/>
              <a:round/>
            </a:ln>
            <a:effectLst/>
          </p:spPr>
          <p:txBody>
            <a:bodyPr wrap="square" lIns="45719" tIns="45719" rIns="45719" bIns="45719" numCol="1" anchor="ctr">
              <a:noAutofit/>
            </a:bodyPr>
            <a:lstStyle/>
            <a:p>
              <a:pPr algn="ctr">
                <a:defRPr sz="1000">
                  <a:solidFill>
                    <a:srgbClr val="FFFFFF"/>
                  </a:solidFill>
                  <a:latin typeface="Impact"/>
                  <a:ea typeface="Impact"/>
                  <a:cs typeface="Impact"/>
                  <a:sym typeface="Impact"/>
                </a:defRPr>
              </a:pPr>
            </a:p>
          </p:txBody>
        </p:sp>
        <p:sp>
          <p:nvSpPr>
            <p:cNvPr id="458" name="性能对比"/>
            <p:cNvSpPr txBox="1"/>
            <p:nvPr/>
          </p:nvSpPr>
          <p:spPr>
            <a:xfrm>
              <a:off x="0" y="0"/>
              <a:ext cx="955045" cy="269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solidFill>
                    <a:srgbClr val="FFFFFF"/>
                  </a:solidFill>
                  <a:latin typeface="Impact"/>
                  <a:ea typeface="Impact"/>
                  <a:cs typeface="Impact"/>
                  <a:sym typeface="Impact"/>
                </a:defRPr>
              </a:lvl1pPr>
            </a:lstStyle>
            <a:p>
              <a:pPr/>
              <a:r>
                <a:t>性能对比</a:t>
              </a:r>
            </a:p>
          </p:txBody>
        </p:sp>
      </p:grpSp>
      <p:sp>
        <p:nvSpPr>
          <p:cNvPr id="460" name="Line 33"/>
          <p:cNvSpPr/>
          <p:nvPr/>
        </p:nvSpPr>
        <p:spPr>
          <a:xfrm flipH="1">
            <a:off x="4572000" y="770755"/>
            <a:ext cx="1" cy="4068002"/>
          </a:xfrm>
          <a:prstGeom prst="line">
            <a:avLst/>
          </a:prstGeom>
          <a:ln w="6350">
            <a:solidFill>
              <a:srgbClr val="A6A6A6"/>
            </a:solidFill>
          </a:ln>
        </p:spPr>
        <p:txBody>
          <a:bodyPr lIns="45719" rIns="45719"/>
          <a:lstStyle/>
          <a:p>
            <a:pPr/>
          </a:p>
        </p:txBody>
      </p:sp>
      <p:grpSp>
        <p:nvGrpSpPr>
          <p:cNvPr id="463" name="圆角矩形 4"/>
          <p:cNvGrpSpPr/>
          <p:nvPr/>
        </p:nvGrpSpPr>
        <p:grpSpPr>
          <a:xfrm>
            <a:off x="4774983" y="1047281"/>
            <a:ext cx="955045" cy="269241"/>
            <a:chOff x="0" y="0"/>
            <a:chExt cx="955044" cy="269240"/>
          </a:xfrm>
        </p:grpSpPr>
        <p:sp>
          <p:nvSpPr>
            <p:cNvPr id="461" name="矩形"/>
            <p:cNvSpPr/>
            <p:nvPr/>
          </p:nvSpPr>
          <p:spPr>
            <a:xfrm>
              <a:off x="0" y="11506"/>
              <a:ext cx="955045" cy="246227"/>
            </a:xfrm>
            <a:prstGeom prst="roundRect">
              <a:avLst>
                <a:gd name="adj" fmla="val 0"/>
              </a:avLst>
            </a:prstGeom>
            <a:solidFill>
              <a:srgbClr val="73185A"/>
            </a:solidFill>
            <a:ln w="6350" cap="flat">
              <a:solidFill>
                <a:srgbClr val="FFFFFF"/>
              </a:solidFill>
              <a:prstDash val="solid"/>
              <a:round/>
            </a:ln>
            <a:effectLst/>
          </p:spPr>
          <p:txBody>
            <a:bodyPr wrap="square" lIns="45719" tIns="45719" rIns="45719" bIns="45719" numCol="1" anchor="ctr">
              <a:noAutofit/>
            </a:bodyPr>
            <a:lstStyle/>
            <a:p>
              <a:pPr algn="ctr">
                <a:defRPr sz="1000">
                  <a:solidFill>
                    <a:srgbClr val="FFFFFF"/>
                  </a:solidFill>
                  <a:latin typeface="Impact"/>
                  <a:ea typeface="Impact"/>
                  <a:cs typeface="Impact"/>
                  <a:sym typeface="Impact"/>
                </a:defRPr>
              </a:pPr>
            </a:p>
          </p:txBody>
        </p:sp>
        <p:sp>
          <p:nvSpPr>
            <p:cNvPr id="462" name="后续检验"/>
            <p:cNvSpPr txBox="1"/>
            <p:nvPr/>
          </p:nvSpPr>
          <p:spPr>
            <a:xfrm>
              <a:off x="0" y="0"/>
              <a:ext cx="955045" cy="269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solidFill>
                    <a:srgbClr val="FFFFFF"/>
                  </a:solidFill>
                  <a:latin typeface="Impact"/>
                  <a:ea typeface="Impact"/>
                  <a:cs typeface="Impact"/>
                  <a:sym typeface="Impact"/>
                </a:defRPr>
              </a:lvl1pPr>
            </a:lstStyle>
            <a:p>
              <a:pPr/>
              <a:r>
                <a:t>后续检验</a:t>
              </a:r>
            </a:p>
          </p:txBody>
        </p:sp>
      </p:grpSp>
      <p:pic>
        <p:nvPicPr>
          <p:cNvPr id="464" name="post_hoc.pdf" descr="post_hoc.pdf"/>
          <p:cNvPicPr>
            <a:picLocks noChangeAspect="1"/>
          </p:cNvPicPr>
          <p:nvPr/>
        </p:nvPicPr>
        <p:blipFill>
          <a:blip r:embed="rId3">
            <a:extLst/>
          </a:blip>
          <a:srcRect l="10786" t="11915" r="5953" b="11915"/>
          <a:stretch>
            <a:fillRect/>
          </a:stretch>
        </p:blipFill>
        <p:spPr>
          <a:xfrm>
            <a:off x="4645267" y="1499978"/>
            <a:ext cx="4285928" cy="1789643"/>
          </a:xfrm>
          <a:prstGeom prst="rect">
            <a:avLst/>
          </a:prstGeom>
          <a:ln w="12700">
            <a:miter lim="400000"/>
          </a:ln>
        </p:spPr>
      </p:pic>
      <p:pic>
        <p:nvPicPr>
          <p:cNvPr id="465" name="图像" descr="图像"/>
          <p:cNvPicPr>
            <a:picLocks noChangeAspect="1"/>
          </p:cNvPicPr>
          <p:nvPr/>
        </p:nvPicPr>
        <p:blipFill>
          <a:blip r:embed="rId4">
            <a:extLst/>
          </a:blip>
          <a:stretch>
            <a:fillRect/>
          </a:stretch>
        </p:blipFill>
        <p:spPr>
          <a:xfrm>
            <a:off x="667632" y="1358899"/>
            <a:ext cx="2755901" cy="2413001"/>
          </a:xfrm>
          <a:prstGeom prst="rect">
            <a:avLst/>
          </a:prstGeom>
          <a:ln w="12700">
            <a:miter lim="400000"/>
          </a:ln>
        </p:spPr>
      </p:pic>
      <p:sp>
        <p:nvSpPr>
          <p:cNvPr id="466" name="矩形 17"/>
          <p:cNvSpPr txBox="1"/>
          <p:nvPr/>
        </p:nvSpPr>
        <p:spPr>
          <a:xfrm>
            <a:off x="4645267" y="3235103"/>
            <a:ext cx="4422393" cy="108180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b="1" sz="1000">
                <a:solidFill>
                  <a:srgbClr val="73185A"/>
                </a:solidFill>
                <a:latin typeface="Arial"/>
                <a:ea typeface="Arial"/>
                <a:cs typeface="Arial"/>
                <a:sym typeface="Arial"/>
              </a:defRPr>
            </a:lvl1pPr>
          </a:lstStyle>
          <a:p>
            <a:pPr/>
            <a:r>
              <a:t>我们统计了各算法的平均排名并计算了临界值域CD后画出了如上所示的弗里德曼检验图。从图中可看出，CLML 与大部分算法有着显著差异(排名差大于临界值域);和基于矩阵分解的算法相比，CLML 的性能仍然更优只是优势不再显著了。</a:t>
            </a:r>
          </a:p>
        </p:txBody>
      </p:sp>
      <p:sp>
        <p:nvSpPr>
          <p:cNvPr id="467" name="矩形 17"/>
          <p:cNvSpPr txBox="1"/>
          <p:nvPr/>
        </p:nvSpPr>
        <p:spPr>
          <a:xfrm>
            <a:off x="76340" y="3814278"/>
            <a:ext cx="4422393" cy="81219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defRPr b="1" sz="1000">
                <a:solidFill>
                  <a:srgbClr val="73185A"/>
                </a:solidFill>
                <a:latin typeface="Arial"/>
                <a:ea typeface="Arial"/>
                <a:cs typeface="Arial"/>
                <a:sym typeface="Arial"/>
              </a:defRPr>
            </a:pPr>
            <a:r>
              <a:t>表格以AUC指标为例列出了各算法在不同数据集上的预测结果，从中可看出，基于线性流形学习的</a:t>
            </a:r>
            <a:r>
              <a:rPr>
                <a:latin typeface="Times New Roman"/>
                <a:ea typeface="Times New Roman"/>
                <a:cs typeface="Times New Roman"/>
                <a:sym typeface="Times New Roman"/>
              </a:rPr>
              <a:t>LML</a:t>
            </a:r>
            <a:r>
              <a:t>和</a:t>
            </a:r>
            <a:r>
              <a:rPr>
                <a:latin typeface="Times New Roman"/>
                <a:ea typeface="Times New Roman"/>
                <a:cs typeface="Times New Roman"/>
                <a:sym typeface="Times New Roman"/>
              </a:rPr>
              <a:t>CLML </a:t>
            </a:r>
            <a:r>
              <a:t>较大部分算法而言性能有明显提升，且CLML效果优于未使用协同学习的LML。</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Click="1" p14:dur="1200">
        <p15:prstTrans prst="pageCurlDouble"/>
      </p:transition>
    </mc:Choice>
    <mc:Choice xmlns:p14="http://schemas.microsoft.com/office/powerpoint/2010/main" Requires="p14">
      <p:transition spd="slow" advClick="1" p14:dur="1200">
        <p14:prism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1" name="矩形 130"/>
          <p:cNvSpPr txBox="1"/>
          <p:nvPr/>
        </p:nvSpPr>
        <p:spPr>
          <a:xfrm>
            <a:off x="5589257" y="391408"/>
            <a:ext cx="1628141"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nSpc>
                <a:spcPct val="150000"/>
              </a:lnSpc>
              <a:defRPr sz="1200">
                <a:solidFill>
                  <a:srgbClr val="73185A"/>
                </a:solidFill>
                <a:latin typeface="PingFang SC Regular"/>
                <a:ea typeface="PingFang SC Regular"/>
                <a:cs typeface="PingFang SC Regular"/>
                <a:sym typeface="PingFang SC Regular"/>
              </a:defRPr>
            </a:lvl1pPr>
          </a:lstStyle>
          <a:p>
            <a:pPr/>
            <a:r>
              <a:t>鲁棒性、聚类系数分析</a:t>
            </a:r>
          </a:p>
        </p:txBody>
      </p:sp>
      <p:sp>
        <p:nvSpPr>
          <p:cNvPr id="472" name="灯片编号占位符 1"/>
          <p:cNvSpPr txBox="1"/>
          <p:nvPr>
            <p:ph type="sldNum" sz="quarter" idx="2"/>
          </p:nvPr>
        </p:nvSpPr>
        <p:spPr>
          <a:xfrm>
            <a:off x="8813690" y="4732656"/>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73" name="Line 33"/>
          <p:cNvSpPr/>
          <p:nvPr/>
        </p:nvSpPr>
        <p:spPr>
          <a:xfrm flipH="1">
            <a:off x="4572000" y="770755"/>
            <a:ext cx="1" cy="4068002"/>
          </a:xfrm>
          <a:prstGeom prst="line">
            <a:avLst/>
          </a:prstGeom>
          <a:ln w="6350">
            <a:solidFill>
              <a:srgbClr val="A6A6A6"/>
            </a:solidFill>
          </a:ln>
        </p:spPr>
        <p:txBody>
          <a:bodyPr lIns="45719" rIns="45719"/>
          <a:lstStyle/>
          <a:p>
            <a:pPr/>
          </a:p>
        </p:txBody>
      </p:sp>
      <p:grpSp>
        <p:nvGrpSpPr>
          <p:cNvPr id="476" name="圆角矩形 4"/>
          <p:cNvGrpSpPr/>
          <p:nvPr/>
        </p:nvGrpSpPr>
        <p:grpSpPr>
          <a:xfrm>
            <a:off x="4774982" y="952048"/>
            <a:ext cx="955046" cy="269241"/>
            <a:chOff x="0" y="0"/>
            <a:chExt cx="955044" cy="269240"/>
          </a:xfrm>
        </p:grpSpPr>
        <p:sp>
          <p:nvSpPr>
            <p:cNvPr id="474" name="矩形"/>
            <p:cNvSpPr/>
            <p:nvPr/>
          </p:nvSpPr>
          <p:spPr>
            <a:xfrm>
              <a:off x="0" y="11506"/>
              <a:ext cx="955045" cy="246227"/>
            </a:xfrm>
            <a:prstGeom prst="roundRect">
              <a:avLst>
                <a:gd name="adj" fmla="val 0"/>
              </a:avLst>
            </a:prstGeom>
            <a:solidFill>
              <a:srgbClr val="73185A"/>
            </a:solidFill>
            <a:ln w="6350" cap="flat">
              <a:solidFill>
                <a:srgbClr val="FFFFFF"/>
              </a:solidFill>
              <a:prstDash val="solid"/>
              <a:round/>
            </a:ln>
            <a:effectLst/>
          </p:spPr>
          <p:txBody>
            <a:bodyPr wrap="square" lIns="45719" tIns="45719" rIns="45719" bIns="45719" numCol="1" anchor="ctr">
              <a:noAutofit/>
            </a:bodyPr>
            <a:lstStyle/>
            <a:p>
              <a:pPr algn="ctr">
                <a:defRPr sz="1000">
                  <a:solidFill>
                    <a:srgbClr val="FFFFFF"/>
                  </a:solidFill>
                  <a:latin typeface="Impact"/>
                  <a:ea typeface="Impact"/>
                  <a:cs typeface="Impact"/>
                  <a:sym typeface="Impact"/>
                </a:defRPr>
              </a:pPr>
            </a:p>
          </p:txBody>
        </p:sp>
        <p:sp>
          <p:nvSpPr>
            <p:cNvPr id="475" name="聚类系数分析"/>
            <p:cNvSpPr txBox="1"/>
            <p:nvPr/>
          </p:nvSpPr>
          <p:spPr>
            <a:xfrm>
              <a:off x="0" y="0"/>
              <a:ext cx="955045" cy="269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solidFill>
                    <a:srgbClr val="FFFFFF"/>
                  </a:solidFill>
                  <a:latin typeface="Impact"/>
                  <a:ea typeface="Impact"/>
                  <a:cs typeface="Impact"/>
                  <a:sym typeface="Impact"/>
                </a:defRPr>
              </a:lvl1pPr>
            </a:lstStyle>
            <a:p>
              <a:pPr/>
              <a:r>
                <a:t>聚类系数分析</a:t>
              </a:r>
            </a:p>
          </p:txBody>
        </p:sp>
      </p:grpSp>
      <p:grpSp>
        <p:nvGrpSpPr>
          <p:cNvPr id="479" name="圆角矩形 4"/>
          <p:cNvGrpSpPr/>
          <p:nvPr/>
        </p:nvGrpSpPr>
        <p:grpSpPr>
          <a:xfrm>
            <a:off x="232411" y="952048"/>
            <a:ext cx="955045" cy="269241"/>
            <a:chOff x="0" y="0"/>
            <a:chExt cx="955044" cy="269240"/>
          </a:xfrm>
        </p:grpSpPr>
        <p:sp>
          <p:nvSpPr>
            <p:cNvPr id="477" name="矩形"/>
            <p:cNvSpPr/>
            <p:nvPr/>
          </p:nvSpPr>
          <p:spPr>
            <a:xfrm>
              <a:off x="0" y="11506"/>
              <a:ext cx="955045" cy="246227"/>
            </a:xfrm>
            <a:prstGeom prst="roundRect">
              <a:avLst>
                <a:gd name="adj" fmla="val 0"/>
              </a:avLst>
            </a:prstGeom>
            <a:solidFill>
              <a:srgbClr val="73185A"/>
            </a:solidFill>
            <a:ln w="6350" cap="flat">
              <a:solidFill>
                <a:srgbClr val="FFFFFF"/>
              </a:solidFill>
              <a:prstDash val="solid"/>
              <a:round/>
            </a:ln>
            <a:effectLst/>
          </p:spPr>
          <p:txBody>
            <a:bodyPr wrap="square" lIns="45719" tIns="45719" rIns="45719" bIns="45719" numCol="1" anchor="ctr">
              <a:noAutofit/>
            </a:bodyPr>
            <a:lstStyle/>
            <a:p>
              <a:pPr algn="ctr">
                <a:defRPr sz="1000">
                  <a:solidFill>
                    <a:srgbClr val="FFFFFF"/>
                  </a:solidFill>
                  <a:latin typeface="Impact"/>
                  <a:ea typeface="Impact"/>
                  <a:cs typeface="Impact"/>
                  <a:sym typeface="Impact"/>
                </a:defRPr>
              </a:pPr>
            </a:p>
          </p:txBody>
        </p:sp>
        <p:sp>
          <p:nvSpPr>
            <p:cNvPr id="478" name="鲁棒性"/>
            <p:cNvSpPr txBox="1"/>
            <p:nvPr/>
          </p:nvSpPr>
          <p:spPr>
            <a:xfrm>
              <a:off x="0" y="0"/>
              <a:ext cx="955045" cy="269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solidFill>
                    <a:srgbClr val="FFFFFF"/>
                  </a:solidFill>
                  <a:latin typeface="Impact"/>
                  <a:ea typeface="Impact"/>
                  <a:cs typeface="Impact"/>
                  <a:sym typeface="Impact"/>
                </a:defRPr>
              </a:lvl1pPr>
            </a:lstStyle>
            <a:p>
              <a:pPr/>
              <a:r>
                <a:t>鲁棒性</a:t>
              </a:r>
            </a:p>
          </p:txBody>
        </p:sp>
      </p:grpSp>
      <p:pic>
        <p:nvPicPr>
          <p:cNvPr id="480" name="AUC_DDI.pdf" descr="AUC_DDI.pdf"/>
          <p:cNvPicPr>
            <a:picLocks noChangeAspect="1"/>
          </p:cNvPicPr>
          <p:nvPr/>
        </p:nvPicPr>
        <p:blipFill>
          <a:blip r:embed="rId3">
            <a:extLst/>
          </a:blip>
          <a:stretch>
            <a:fillRect/>
          </a:stretch>
        </p:blipFill>
        <p:spPr>
          <a:xfrm>
            <a:off x="83163" y="1385264"/>
            <a:ext cx="4285929" cy="2181455"/>
          </a:xfrm>
          <a:prstGeom prst="rect">
            <a:avLst/>
          </a:prstGeom>
          <a:ln w="12700">
            <a:miter lim="400000"/>
          </a:ln>
        </p:spPr>
      </p:pic>
      <p:pic>
        <p:nvPicPr>
          <p:cNvPr id="481" name="CC.pdf" descr="CC.pdf"/>
          <p:cNvPicPr>
            <a:picLocks noChangeAspect="1"/>
          </p:cNvPicPr>
          <p:nvPr/>
        </p:nvPicPr>
        <p:blipFill>
          <a:blip r:embed="rId4">
            <a:extLst/>
          </a:blip>
          <a:srcRect l="2712" t="0" r="2712" b="0"/>
          <a:stretch>
            <a:fillRect/>
          </a:stretch>
        </p:blipFill>
        <p:spPr>
          <a:xfrm>
            <a:off x="4675078" y="1375818"/>
            <a:ext cx="4285929" cy="2235486"/>
          </a:xfrm>
          <a:prstGeom prst="rect">
            <a:avLst/>
          </a:prstGeom>
          <a:ln w="12700">
            <a:miter lim="400000"/>
          </a:ln>
        </p:spPr>
      </p:pic>
      <p:sp>
        <p:nvSpPr>
          <p:cNvPr id="482" name="矩形 17"/>
          <p:cNvSpPr txBox="1"/>
          <p:nvPr/>
        </p:nvSpPr>
        <p:spPr>
          <a:xfrm>
            <a:off x="46528" y="3683843"/>
            <a:ext cx="4422394" cy="91338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b="1" sz="1100">
                <a:solidFill>
                  <a:srgbClr val="73185A"/>
                </a:solidFill>
                <a:latin typeface="Arial"/>
                <a:ea typeface="Arial"/>
                <a:cs typeface="Arial"/>
                <a:sym typeface="Arial"/>
              </a:defRPr>
            </a:lvl1pPr>
          </a:lstStyle>
          <a:p>
            <a:pPr/>
            <a:r>
              <a:t>以DDI数据集为例，每次删除不同程度的链接后得到不同算法的准确率（AUC）趋势。从中可看出，CLML的准确率不仅始终保持最高，且下降趋势也相对较缓，证明该算法鲁棒性较强。</a:t>
            </a:r>
          </a:p>
        </p:txBody>
      </p:sp>
      <p:sp>
        <p:nvSpPr>
          <p:cNvPr id="483" name="矩形 17"/>
          <p:cNvSpPr txBox="1"/>
          <p:nvPr/>
        </p:nvSpPr>
        <p:spPr>
          <a:xfrm>
            <a:off x="4675078" y="3688413"/>
            <a:ext cx="4422394" cy="904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b="1" sz="1100">
                <a:solidFill>
                  <a:srgbClr val="73185A"/>
                </a:solidFill>
                <a:latin typeface="Arial"/>
                <a:ea typeface="Arial"/>
                <a:cs typeface="Arial"/>
                <a:sym typeface="Arial"/>
              </a:defRPr>
            </a:lvl1pPr>
          </a:lstStyle>
          <a:p>
            <a:pPr/>
            <a:r>
              <a:t>将数据集每次切分为相同大小的不同子集，计算出子集的聚类系数以及各算法在该子集上的预测准确率。从图中可看出，具有高聚类系数的数据的确对算法有促进作用，且CLML的提升效果更显著。</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Click="1" p14:dur="1200">
        <p15:prstTrans prst="pageCurlDouble"/>
      </p:transition>
    </mc:Choice>
    <mc:Choice xmlns:p14="http://schemas.microsoft.com/office/powerpoint/2010/main" Requires="p14">
      <p:transition spd="slow" advClick="1" p14:dur="1200">
        <p14:prism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7" name="矩形 130"/>
          <p:cNvSpPr txBox="1"/>
          <p:nvPr/>
        </p:nvSpPr>
        <p:spPr>
          <a:xfrm>
            <a:off x="6029801" y="374394"/>
            <a:ext cx="713741"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nSpc>
                <a:spcPct val="150000"/>
              </a:lnSpc>
              <a:defRPr sz="1200">
                <a:solidFill>
                  <a:srgbClr val="73185A"/>
                </a:solidFill>
                <a:latin typeface="PingFang SC Regular"/>
                <a:ea typeface="PingFang SC Regular"/>
                <a:cs typeface="PingFang SC Regular"/>
                <a:sym typeface="PingFang SC Regular"/>
              </a:defRPr>
            </a:lvl1pPr>
          </a:lstStyle>
          <a:p>
            <a:pPr/>
            <a:r>
              <a:t>案例分析</a:t>
            </a:r>
          </a:p>
        </p:txBody>
      </p:sp>
      <p:sp>
        <p:nvSpPr>
          <p:cNvPr id="488" name="灯片编号占位符 1"/>
          <p:cNvSpPr txBox="1"/>
          <p:nvPr>
            <p:ph type="sldNum" sz="quarter" idx="2"/>
          </p:nvPr>
        </p:nvSpPr>
        <p:spPr>
          <a:xfrm>
            <a:off x="8813690" y="4732656"/>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491" name="圆角矩形 13"/>
          <p:cNvGrpSpPr/>
          <p:nvPr/>
        </p:nvGrpSpPr>
        <p:grpSpPr>
          <a:xfrm>
            <a:off x="4481052" y="945170"/>
            <a:ext cx="955045" cy="269241"/>
            <a:chOff x="0" y="0"/>
            <a:chExt cx="955044" cy="269240"/>
          </a:xfrm>
        </p:grpSpPr>
        <p:sp>
          <p:nvSpPr>
            <p:cNvPr id="489" name="矩形"/>
            <p:cNvSpPr/>
            <p:nvPr/>
          </p:nvSpPr>
          <p:spPr>
            <a:xfrm>
              <a:off x="0" y="11506"/>
              <a:ext cx="955045" cy="246227"/>
            </a:xfrm>
            <a:prstGeom prst="roundRect">
              <a:avLst>
                <a:gd name="adj" fmla="val 0"/>
              </a:avLst>
            </a:prstGeom>
            <a:solidFill>
              <a:srgbClr val="73185A"/>
            </a:solidFill>
            <a:ln w="6350" cap="flat">
              <a:solidFill>
                <a:srgbClr val="FFFFFF"/>
              </a:solidFill>
              <a:prstDash val="solid"/>
              <a:round/>
            </a:ln>
            <a:effectLst/>
          </p:spPr>
          <p:txBody>
            <a:bodyPr wrap="square" lIns="45719" tIns="45719" rIns="45719" bIns="45719" numCol="1" anchor="ctr">
              <a:noAutofit/>
            </a:bodyPr>
            <a:lstStyle/>
            <a:p>
              <a:pPr algn="ctr">
                <a:defRPr sz="1000">
                  <a:solidFill>
                    <a:srgbClr val="FFFFFF"/>
                  </a:solidFill>
                  <a:latin typeface="Impact"/>
                  <a:ea typeface="Impact"/>
                  <a:cs typeface="Impact"/>
                  <a:sym typeface="Impact"/>
                </a:defRPr>
              </a:pPr>
            </a:p>
          </p:txBody>
        </p:sp>
        <p:sp>
          <p:nvSpPr>
            <p:cNvPr id="490" name="网络可视化"/>
            <p:cNvSpPr txBox="1"/>
            <p:nvPr/>
          </p:nvSpPr>
          <p:spPr>
            <a:xfrm>
              <a:off x="0" y="0"/>
              <a:ext cx="955045" cy="269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solidFill>
                    <a:srgbClr val="FFFFFF"/>
                  </a:solidFill>
                  <a:latin typeface="PingFang SC Semibold"/>
                  <a:ea typeface="PingFang SC Semibold"/>
                  <a:cs typeface="PingFang SC Semibold"/>
                  <a:sym typeface="PingFang SC Semibold"/>
                </a:defRPr>
              </a:lvl1pPr>
            </a:lstStyle>
            <a:p>
              <a:pPr/>
              <a:r>
                <a:t>网络可视化</a:t>
              </a:r>
            </a:p>
          </p:txBody>
        </p:sp>
      </p:grpSp>
      <p:grpSp>
        <p:nvGrpSpPr>
          <p:cNvPr id="494" name="圆角矩形 15"/>
          <p:cNvGrpSpPr/>
          <p:nvPr/>
        </p:nvGrpSpPr>
        <p:grpSpPr>
          <a:xfrm>
            <a:off x="107503" y="975061"/>
            <a:ext cx="955046" cy="269241"/>
            <a:chOff x="0" y="0"/>
            <a:chExt cx="955044" cy="269240"/>
          </a:xfrm>
        </p:grpSpPr>
        <p:sp>
          <p:nvSpPr>
            <p:cNvPr id="492" name="矩形"/>
            <p:cNvSpPr/>
            <p:nvPr/>
          </p:nvSpPr>
          <p:spPr>
            <a:xfrm>
              <a:off x="0" y="11506"/>
              <a:ext cx="955045" cy="246227"/>
            </a:xfrm>
            <a:prstGeom prst="roundRect">
              <a:avLst>
                <a:gd name="adj" fmla="val 0"/>
              </a:avLst>
            </a:prstGeom>
            <a:solidFill>
              <a:srgbClr val="73185A"/>
            </a:solidFill>
            <a:ln w="6350" cap="flat">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93" name="预测结果"/>
            <p:cNvSpPr txBox="1"/>
            <p:nvPr/>
          </p:nvSpPr>
          <p:spPr>
            <a:xfrm>
              <a:off x="0" y="0"/>
              <a:ext cx="955045" cy="269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solidFill>
                    <a:srgbClr val="FFFFFF"/>
                  </a:solidFill>
                  <a:latin typeface="PingFang SC Semibold"/>
                  <a:ea typeface="PingFang SC Semibold"/>
                  <a:cs typeface="PingFang SC Semibold"/>
                  <a:sym typeface="PingFang SC Semibold"/>
                </a:defRPr>
              </a:lvl1pPr>
            </a:lstStyle>
            <a:p>
              <a:pPr>
                <a:defRPr>
                  <a:latin typeface="Impact"/>
                  <a:ea typeface="Impact"/>
                  <a:cs typeface="Impact"/>
                  <a:sym typeface="Impact"/>
                </a:defRPr>
              </a:pPr>
              <a:r>
                <a:rPr>
                  <a:latin typeface="PingFang SC Semibold"/>
                  <a:ea typeface="PingFang SC Semibold"/>
                  <a:cs typeface="PingFang SC Semibold"/>
                  <a:sym typeface="PingFang SC Semibold"/>
                </a:rPr>
                <a:t>预测结果</a:t>
              </a:r>
            </a:p>
          </p:txBody>
        </p:sp>
      </p:grpSp>
      <p:pic>
        <p:nvPicPr>
          <p:cNvPr id="495" name="network.pdf" descr="network.pdf"/>
          <p:cNvPicPr>
            <a:picLocks noChangeAspect="1"/>
          </p:cNvPicPr>
          <p:nvPr/>
        </p:nvPicPr>
        <p:blipFill>
          <a:blip r:embed="rId3">
            <a:extLst/>
          </a:blip>
          <a:srcRect l="3476" t="0" r="3476" b="0"/>
          <a:stretch>
            <a:fillRect/>
          </a:stretch>
        </p:blipFill>
        <p:spPr>
          <a:xfrm>
            <a:off x="3988684" y="1385678"/>
            <a:ext cx="5168272" cy="2713651"/>
          </a:xfrm>
          <a:prstGeom prst="rect">
            <a:avLst/>
          </a:prstGeom>
          <a:ln w="12700">
            <a:miter lim="400000"/>
          </a:ln>
        </p:spPr>
      </p:pic>
      <p:sp>
        <p:nvSpPr>
          <p:cNvPr id="496" name="Rectangle 66"/>
          <p:cNvSpPr txBox="1"/>
          <p:nvPr/>
        </p:nvSpPr>
        <p:spPr>
          <a:xfrm>
            <a:off x="310918" y="4168655"/>
            <a:ext cx="3026240" cy="711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a:lnSpc>
                <a:spcPct val="150000"/>
              </a:lnSpc>
              <a:defRPr b="1" sz="1000">
                <a:solidFill>
                  <a:srgbClr val="73185A"/>
                </a:solidFill>
                <a:latin typeface="Arial"/>
                <a:ea typeface="Arial"/>
                <a:cs typeface="Arial"/>
                <a:sym typeface="Arial"/>
              </a:defRPr>
            </a:lvl1pPr>
          </a:lstStyle>
          <a:p>
            <a:pPr/>
            <a:r>
              <a:t>前十名最可能发生的药物间关联。第七行的帕罗西丁是一种抗抑郁药物，而这类药物已被证实临床时容易引起药物互作</a:t>
            </a:r>
          </a:p>
        </p:txBody>
      </p:sp>
      <p:sp>
        <p:nvSpPr>
          <p:cNvPr id="497" name="Rectangle 66"/>
          <p:cNvSpPr txBox="1"/>
          <p:nvPr/>
        </p:nvSpPr>
        <p:spPr>
          <a:xfrm>
            <a:off x="5497322" y="4168655"/>
            <a:ext cx="1812011"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a:lnSpc>
                <a:spcPct val="150000"/>
              </a:lnSpc>
              <a:defRPr b="1" sz="1000">
                <a:solidFill>
                  <a:srgbClr val="73185A"/>
                </a:solidFill>
                <a:latin typeface="Arial"/>
                <a:ea typeface="Arial"/>
                <a:cs typeface="Arial"/>
                <a:sym typeface="Arial"/>
              </a:defRPr>
            </a:lvl1pPr>
          </a:lstStyle>
          <a:p>
            <a:pPr/>
            <a:r>
              <a:t>与预测药物相关的药物互作网络</a:t>
            </a:r>
          </a:p>
        </p:txBody>
      </p:sp>
      <p:pic>
        <p:nvPicPr>
          <p:cNvPr id="498" name="图像" descr="图像"/>
          <p:cNvPicPr>
            <a:picLocks noChangeAspect="1"/>
          </p:cNvPicPr>
          <p:nvPr/>
        </p:nvPicPr>
        <p:blipFill>
          <a:blip r:embed="rId4">
            <a:extLst/>
          </a:blip>
          <a:stretch>
            <a:fillRect/>
          </a:stretch>
        </p:blipFill>
        <p:spPr>
          <a:xfrm>
            <a:off x="84615" y="1398378"/>
            <a:ext cx="3860801" cy="2616201"/>
          </a:xfrm>
          <a:prstGeom prst="rect">
            <a:avLst/>
          </a:prstGeom>
          <a:ln w="12700">
            <a:miter lim="400000"/>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Click="1" p14:dur="1200">
        <p15:prstTrans prst="pageCurlDouble"/>
      </p:transition>
    </mc:Choice>
    <mc:Choice xmlns:p14="http://schemas.microsoft.com/office/powerpoint/2010/main" Requires="p14">
      <p:transition spd="slow" advClick="1" p14:dur="1200">
        <p14:prism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2" name="Freeform 6"/>
          <p:cNvSpPr/>
          <p:nvPr/>
        </p:nvSpPr>
        <p:spPr>
          <a:xfrm>
            <a:off x="0" y="1743541"/>
            <a:ext cx="5207640" cy="33983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765" y="12712"/>
                </a:moveTo>
                <a:cubicBezTo>
                  <a:pt x="5842" y="12712"/>
                  <a:pt x="5842" y="12712"/>
                  <a:pt x="5842" y="12712"/>
                </a:cubicBezTo>
                <a:cubicBezTo>
                  <a:pt x="5615" y="12712"/>
                  <a:pt x="5430" y="12984"/>
                  <a:pt x="5430" y="13343"/>
                </a:cubicBezTo>
                <a:cubicBezTo>
                  <a:pt x="5430" y="13681"/>
                  <a:pt x="5615" y="13953"/>
                  <a:pt x="5842" y="13953"/>
                </a:cubicBezTo>
                <a:cubicBezTo>
                  <a:pt x="15765" y="13953"/>
                  <a:pt x="15765" y="13953"/>
                  <a:pt x="15765" y="13953"/>
                </a:cubicBezTo>
                <a:cubicBezTo>
                  <a:pt x="15985" y="13953"/>
                  <a:pt x="16163" y="13681"/>
                  <a:pt x="16163" y="13343"/>
                </a:cubicBezTo>
                <a:cubicBezTo>
                  <a:pt x="16163" y="12984"/>
                  <a:pt x="15985" y="12712"/>
                  <a:pt x="15765" y="12712"/>
                </a:cubicBezTo>
                <a:close/>
                <a:moveTo>
                  <a:pt x="5842" y="11285"/>
                </a:moveTo>
                <a:cubicBezTo>
                  <a:pt x="5842" y="11285"/>
                  <a:pt x="5842" y="11285"/>
                  <a:pt x="5842" y="11285"/>
                </a:cubicBezTo>
                <a:cubicBezTo>
                  <a:pt x="9773" y="11285"/>
                  <a:pt x="9773" y="11285"/>
                  <a:pt x="9773" y="11285"/>
                </a:cubicBezTo>
                <a:cubicBezTo>
                  <a:pt x="10008" y="11285"/>
                  <a:pt x="10178" y="10991"/>
                  <a:pt x="10178" y="10642"/>
                </a:cubicBezTo>
                <a:cubicBezTo>
                  <a:pt x="10178" y="5283"/>
                  <a:pt x="10178" y="5283"/>
                  <a:pt x="10178" y="5283"/>
                </a:cubicBezTo>
                <a:cubicBezTo>
                  <a:pt x="10178" y="4945"/>
                  <a:pt x="10008" y="4673"/>
                  <a:pt x="9773" y="4673"/>
                </a:cubicBezTo>
                <a:cubicBezTo>
                  <a:pt x="5842" y="4673"/>
                  <a:pt x="5842" y="4673"/>
                  <a:pt x="5842" y="4673"/>
                </a:cubicBezTo>
                <a:cubicBezTo>
                  <a:pt x="5615" y="4673"/>
                  <a:pt x="5430" y="4945"/>
                  <a:pt x="5430" y="5283"/>
                </a:cubicBezTo>
                <a:cubicBezTo>
                  <a:pt x="5430" y="10642"/>
                  <a:pt x="5430" y="10642"/>
                  <a:pt x="5430" y="10642"/>
                </a:cubicBezTo>
                <a:cubicBezTo>
                  <a:pt x="5430" y="10991"/>
                  <a:pt x="5615" y="11285"/>
                  <a:pt x="5842" y="11285"/>
                </a:cubicBezTo>
                <a:close/>
                <a:moveTo>
                  <a:pt x="6255" y="5904"/>
                </a:moveTo>
                <a:cubicBezTo>
                  <a:pt x="6255" y="5904"/>
                  <a:pt x="6255" y="5904"/>
                  <a:pt x="6255" y="5904"/>
                </a:cubicBezTo>
                <a:cubicBezTo>
                  <a:pt x="9368" y="5904"/>
                  <a:pt x="9368" y="5904"/>
                  <a:pt x="9368" y="5904"/>
                </a:cubicBezTo>
                <a:cubicBezTo>
                  <a:pt x="9368" y="10021"/>
                  <a:pt x="9368" y="10021"/>
                  <a:pt x="9368" y="10021"/>
                </a:cubicBezTo>
                <a:cubicBezTo>
                  <a:pt x="6255" y="10021"/>
                  <a:pt x="6255" y="10021"/>
                  <a:pt x="6255" y="10021"/>
                </a:cubicBezTo>
                <a:cubicBezTo>
                  <a:pt x="6255" y="5904"/>
                  <a:pt x="6255" y="5904"/>
                  <a:pt x="6255" y="5904"/>
                </a:cubicBezTo>
                <a:close/>
                <a:moveTo>
                  <a:pt x="2651" y="18605"/>
                </a:moveTo>
                <a:cubicBezTo>
                  <a:pt x="2651" y="18605"/>
                  <a:pt x="2651" y="18605"/>
                  <a:pt x="2651" y="18605"/>
                </a:cubicBezTo>
                <a:cubicBezTo>
                  <a:pt x="18949" y="18605"/>
                  <a:pt x="18949" y="18605"/>
                  <a:pt x="18949" y="18605"/>
                </a:cubicBezTo>
                <a:cubicBezTo>
                  <a:pt x="19333" y="18605"/>
                  <a:pt x="19624" y="18147"/>
                  <a:pt x="19624" y="17570"/>
                </a:cubicBezTo>
                <a:cubicBezTo>
                  <a:pt x="19624" y="1046"/>
                  <a:pt x="19624" y="1046"/>
                  <a:pt x="19624" y="1046"/>
                </a:cubicBezTo>
                <a:cubicBezTo>
                  <a:pt x="19624" y="468"/>
                  <a:pt x="19333" y="0"/>
                  <a:pt x="18949" y="0"/>
                </a:cubicBezTo>
                <a:cubicBezTo>
                  <a:pt x="2651" y="0"/>
                  <a:pt x="2651" y="0"/>
                  <a:pt x="2651" y="0"/>
                </a:cubicBezTo>
                <a:cubicBezTo>
                  <a:pt x="2274" y="0"/>
                  <a:pt x="1976" y="468"/>
                  <a:pt x="1976" y="1046"/>
                </a:cubicBezTo>
                <a:cubicBezTo>
                  <a:pt x="1976" y="17570"/>
                  <a:pt x="1976" y="17570"/>
                  <a:pt x="1976" y="17570"/>
                </a:cubicBezTo>
                <a:cubicBezTo>
                  <a:pt x="1976" y="18147"/>
                  <a:pt x="2274" y="18605"/>
                  <a:pt x="2651" y="18605"/>
                </a:cubicBezTo>
                <a:close/>
                <a:moveTo>
                  <a:pt x="3326" y="2091"/>
                </a:moveTo>
                <a:cubicBezTo>
                  <a:pt x="3326" y="2091"/>
                  <a:pt x="3326" y="2091"/>
                  <a:pt x="3326" y="2091"/>
                </a:cubicBezTo>
                <a:cubicBezTo>
                  <a:pt x="18274" y="2091"/>
                  <a:pt x="18274" y="2091"/>
                  <a:pt x="18274" y="2091"/>
                </a:cubicBezTo>
                <a:cubicBezTo>
                  <a:pt x="18274" y="16535"/>
                  <a:pt x="18274" y="16535"/>
                  <a:pt x="18274" y="16535"/>
                </a:cubicBezTo>
                <a:cubicBezTo>
                  <a:pt x="3326" y="16535"/>
                  <a:pt x="3326" y="16535"/>
                  <a:pt x="3326" y="16535"/>
                </a:cubicBezTo>
                <a:cubicBezTo>
                  <a:pt x="3326" y="2091"/>
                  <a:pt x="3326" y="2091"/>
                  <a:pt x="3326" y="2091"/>
                </a:cubicBezTo>
                <a:close/>
                <a:moveTo>
                  <a:pt x="15765" y="7352"/>
                </a:moveTo>
                <a:cubicBezTo>
                  <a:pt x="15765" y="7352"/>
                  <a:pt x="15765" y="7352"/>
                  <a:pt x="15765" y="7352"/>
                </a:cubicBezTo>
                <a:cubicBezTo>
                  <a:pt x="11074" y="7352"/>
                  <a:pt x="11074" y="7352"/>
                  <a:pt x="11074" y="7352"/>
                </a:cubicBezTo>
                <a:cubicBezTo>
                  <a:pt x="10846" y="7352"/>
                  <a:pt x="10669" y="7625"/>
                  <a:pt x="10669" y="7962"/>
                </a:cubicBezTo>
                <a:cubicBezTo>
                  <a:pt x="10669" y="8311"/>
                  <a:pt x="10846" y="8594"/>
                  <a:pt x="11074" y="8594"/>
                </a:cubicBezTo>
                <a:cubicBezTo>
                  <a:pt x="15765" y="8594"/>
                  <a:pt x="15765" y="8594"/>
                  <a:pt x="15765" y="8594"/>
                </a:cubicBezTo>
                <a:cubicBezTo>
                  <a:pt x="15985" y="8594"/>
                  <a:pt x="16163" y="8311"/>
                  <a:pt x="16163" y="7962"/>
                </a:cubicBezTo>
                <a:cubicBezTo>
                  <a:pt x="16163" y="7625"/>
                  <a:pt x="15985" y="7352"/>
                  <a:pt x="15765" y="7352"/>
                </a:cubicBezTo>
                <a:close/>
                <a:moveTo>
                  <a:pt x="15765" y="10021"/>
                </a:moveTo>
                <a:cubicBezTo>
                  <a:pt x="15765" y="10021"/>
                  <a:pt x="15765" y="10021"/>
                  <a:pt x="15765" y="10021"/>
                </a:cubicBezTo>
                <a:cubicBezTo>
                  <a:pt x="11074" y="10021"/>
                  <a:pt x="11074" y="10021"/>
                  <a:pt x="11074" y="10021"/>
                </a:cubicBezTo>
                <a:cubicBezTo>
                  <a:pt x="10846" y="10021"/>
                  <a:pt x="10669" y="10315"/>
                  <a:pt x="10669" y="10642"/>
                </a:cubicBezTo>
                <a:cubicBezTo>
                  <a:pt x="10669" y="10991"/>
                  <a:pt x="10846" y="11285"/>
                  <a:pt x="11074" y="11285"/>
                </a:cubicBezTo>
                <a:cubicBezTo>
                  <a:pt x="15765" y="11285"/>
                  <a:pt x="15765" y="11285"/>
                  <a:pt x="15765" y="11285"/>
                </a:cubicBezTo>
                <a:cubicBezTo>
                  <a:pt x="15985" y="11285"/>
                  <a:pt x="16163" y="10991"/>
                  <a:pt x="16163" y="10642"/>
                </a:cubicBezTo>
                <a:cubicBezTo>
                  <a:pt x="16163" y="10315"/>
                  <a:pt x="15985" y="10021"/>
                  <a:pt x="15765" y="10021"/>
                </a:cubicBezTo>
                <a:close/>
                <a:moveTo>
                  <a:pt x="15765" y="4673"/>
                </a:moveTo>
                <a:cubicBezTo>
                  <a:pt x="15765" y="4673"/>
                  <a:pt x="15765" y="4673"/>
                  <a:pt x="15765" y="4673"/>
                </a:cubicBezTo>
                <a:cubicBezTo>
                  <a:pt x="11074" y="4673"/>
                  <a:pt x="11074" y="4673"/>
                  <a:pt x="11074" y="4673"/>
                </a:cubicBezTo>
                <a:cubicBezTo>
                  <a:pt x="10846" y="4673"/>
                  <a:pt x="10669" y="4945"/>
                  <a:pt x="10669" y="5283"/>
                </a:cubicBezTo>
                <a:cubicBezTo>
                  <a:pt x="10669" y="5631"/>
                  <a:pt x="10846" y="5904"/>
                  <a:pt x="11074" y="5904"/>
                </a:cubicBezTo>
                <a:cubicBezTo>
                  <a:pt x="15765" y="5904"/>
                  <a:pt x="15765" y="5904"/>
                  <a:pt x="15765" y="5904"/>
                </a:cubicBezTo>
                <a:cubicBezTo>
                  <a:pt x="15985" y="5904"/>
                  <a:pt x="16163" y="5631"/>
                  <a:pt x="16163" y="5283"/>
                </a:cubicBezTo>
                <a:cubicBezTo>
                  <a:pt x="16163" y="4945"/>
                  <a:pt x="15985" y="4673"/>
                  <a:pt x="15765" y="4673"/>
                </a:cubicBezTo>
                <a:close/>
                <a:moveTo>
                  <a:pt x="20925" y="19509"/>
                </a:moveTo>
                <a:cubicBezTo>
                  <a:pt x="20925" y="19509"/>
                  <a:pt x="20925" y="19509"/>
                  <a:pt x="20925" y="19509"/>
                </a:cubicBezTo>
                <a:cubicBezTo>
                  <a:pt x="675" y="19509"/>
                  <a:pt x="675" y="19509"/>
                  <a:pt x="675" y="19509"/>
                </a:cubicBezTo>
                <a:cubicBezTo>
                  <a:pt x="299" y="19509"/>
                  <a:pt x="0" y="19988"/>
                  <a:pt x="0" y="20554"/>
                </a:cubicBezTo>
                <a:cubicBezTo>
                  <a:pt x="0" y="21132"/>
                  <a:pt x="299" y="21600"/>
                  <a:pt x="675" y="21600"/>
                </a:cubicBezTo>
                <a:cubicBezTo>
                  <a:pt x="20925" y="21600"/>
                  <a:pt x="20925" y="21600"/>
                  <a:pt x="20925" y="21600"/>
                </a:cubicBezTo>
                <a:cubicBezTo>
                  <a:pt x="21294" y="21600"/>
                  <a:pt x="21600" y="21132"/>
                  <a:pt x="21600" y="20554"/>
                </a:cubicBezTo>
                <a:cubicBezTo>
                  <a:pt x="21600" y="19988"/>
                  <a:pt x="21294" y="19509"/>
                  <a:pt x="20925" y="19509"/>
                </a:cubicBezTo>
                <a:close/>
              </a:path>
            </a:pathLst>
          </a:custGeom>
          <a:solidFill>
            <a:srgbClr val="73185A">
              <a:alpha val="5000"/>
            </a:srgbClr>
          </a:solidFill>
          <a:ln w="12700">
            <a:miter lim="400000"/>
          </a:ln>
        </p:spPr>
        <p:txBody>
          <a:bodyPr lIns="45719" rIns="45719"/>
          <a:lstStyle/>
          <a:p>
            <a:pPr>
              <a:defRPr>
                <a:solidFill>
                  <a:srgbClr val="73185A"/>
                </a:solidFill>
              </a:defRPr>
            </a:pPr>
          </a:p>
        </p:txBody>
      </p:sp>
      <p:sp>
        <p:nvSpPr>
          <p:cNvPr id="503" name="矩形 7"/>
          <p:cNvSpPr/>
          <p:nvPr/>
        </p:nvSpPr>
        <p:spPr>
          <a:xfrm>
            <a:off x="3851919" y="1994099"/>
            <a:ext cx="5292081" cy="1152129"/>
          </a:xfrm>
          <a:prstGeom prst="rect">
            <a:avLst/>
          </a:prstGeom>
          <a:ln w="6350">
            <a:solidFill>
              <a:srgbClr val="73185A"/>
            </a:solidFill>
            <a:miter/>
          </a:ln>
        </p:spPr>
        <p:txBody>
          <a:bodyPr lIns="45719" rIns="45719"/>
          <a:lstStyle/>
          <a:p>
            <a:pPr>
              <a:defRPr>
                <a:solidFill>
                  <a:srgbClr val="73185A"/>
                </a:solidFill>
              </a:defRPr>
            </a:pPr>
          </a:p>
        </p:txBody>
      </p:sp>
      <p:sp>
        <p:nvSpPr>
          <p:cNvPr id="504" name="圆角矩形 1"/>
          <p:cNvSpPr txBox="1"/>
          <p:nvPr/>
        </p:nvSpPr>
        <p:spPr>
          <a:xfrm>
            <a:off x="3923927" y="1472936"/>
            <a:ext cx="3672261" cy="510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2400">
                <a:solidFill>
                  <a:srgbClr val="73185A"/>
                </a:solidFill>
                <a:effectLst>
                  <a:outerShdw sx="100000" sy="100000" kx="0" ky="0" algn="b" rotWithShape="0" blurRad="50800" dist="50800" dir="2700000">
                    <a:srgbClr val="17375E">
                      <a:alpha val="40000"/>
                    </a:srgbClr>
                  </a:outerShdw>
                </a:effectLst>
                <a:latin typeface="PingFang SC Semibold"/>
                <a:ea typeface="PingFang SC Semibold"/>
                <a:cs typeface="PingFang SC Semibold"/>
                <a:sym typeface="PingFang SC Semibold"/>
              </a:defRPr>
            </a:lvl1pPr>
          </a:lstStyle>
          <a:p>
            <a:pPr/>
            <a:r>
              <a:t>总结与展望</a:t>
            </a:r>
          </a:p>
        </p:txBody>
      </p:sp>
      <p:sp>
        <p:nvSpPr>
          <p:cNvPr id="505" name="矩形 2"/>
          <p:cNvSpPr txBox="1"/>
          <p:nvPr/>
        </p:nvSpPr>
        <p:spPr>
          <a:xfrm>
            <a:off x="2607047" y="1881356"/>
            <a:ext cx="1151073" cy="1120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6600">
                <a:ln w="6349">
                  <a:solidFill>
                    <a:srgbClr val="EFF6FC"/>
                  </a:solidFill>
                </a:ln>
                <a:solidFill>
                  <a:srgbClr val="73185A"/>
                </a:solidFill>
                <a:latin typeface="Impact"/>
                <a:ea typeface="Impact"/>
                <a:cs typeface="Impact"/>
                <a:sym typeface="Impact"/>
              </a:defRPr>
            </a:lvl1pPr>
          </a:lstStyle>
          <a:p>
            <a:pPr/>
            <a:r>
              <a:t>0 5</a:t>
            </a:r>
          </a:p>
        </p:txBody>
      </p:sp>
      <p:sp>
        <p:nvSpPr>
          <p:cNvPr id="506" name="矩形 3"/>
          <p:cNvSpPr txBox="1"/>
          <p:nvPr/>
        </p:nvSpPr>
        <p:spPr>
          <a:xfrm>
            <a:off x="3923927" y="2212269"/>
            <a:ext cx="1079882" cy="50038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171450" indent="-171450">
              <a:lnSpc>
                <a:spcPts val="1600"/>
              </a:lnSpc>
              <a:buClr>
                <a:srgbClr val="73185A"/>
              </a:buClr>
              <a:buSzPct val="100000"/>
              <a:buChar char="●"/>
              <a:defRPr sz="1000">
                <a:solidFill>
                  <a:srgbClr val="73185A"/>
                </a:solidFill>
                <a:latin typeface="PingFang SC Regular"/>
                <a:ea typeface="PingFang SC Regular"/>
                <a:cs typeface="PingFang SC Regular"/>
                <a:sym typeface="PingFang SC Regular"/>
              </a:defRPr>
            </a:pPr>
            <a:r>
              <a:t>工作成果总结</a:t>
            </a:r>
          </a:p>
          <a:p>
            <a:pPr marL="171450" indent="-171450">
              <a:lnSpc>
                <a:spcPts val="1600"/>
              </a:lnSpc>
              <a:buClr>
                <a:srgbClr val="73185A"/>
              </a:buClr>
              <a:buSzPct val="100000"/>
              <a:buChar char="●"/>
              <a:defRPr sz="1000">
                <a:solidFill>
                  <a:srgbClr val="73185A"/>
                </a:solidFill>
                <a:latin typeface="PingFang SC Regular"/>
                <a:ea typeface="PingFang SC Regular"/>
                <a:cs typeface="PingFang SC Regular"/>
                <a:sym typeface="PingFang SC Regular"/>
              </a:defRPr>
            </a:pPr>
            <a:r>
              <a:t>未来工作展望</a:t>
            </a:r>
          </a:p>
        </p:txBody>
      </p:sp>
      <p:sp>
        <p:nvSpPr>
          <p:cNvPr id="507" name="矩形 4"/>
          <p:cNvSpPr txBox="1"/>
          <p:nvPr/>
        </p:nvSpPr>
        <p:spPr>
          <a:xfrm>
            <a:off x="2627783" y="2817460"/>
            <a:ext cx="1098532"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solidFill>
                  <a:srgbClr val="73185A"/>
                </a:solidFill>
                <a:latin typeface="PingFang SC Regular"/>
                <a:ea typeface="PingFang SC Regular"/>
                <a:cs typeface="PingFang SC Regular"/>
                <a:sym typeface="PingFang SC Regular"/>
              </a:defRPr>
            </a:lvl1pPr>
          </a:lstStyle>
          <a:p>
            <a:pPr/>
            <a:r>
              <a:t>PART FIVE </a:t>
            </a:r>
          </a:p>
        </p:txBody>
      </p:sp>
    </p:spTree>
  </p:cSld>
  <p:clrMapOvr>
    <a:masterClrMapping/>
  </p:clrMapOvr>
  <mc:AlternateContent xmlns:mc="http://schemas.openxmlformats.org/markup-compatibility/2006">
    <mc:Choice xmlns:p14="http://schemas.microsoft.com/office/powerpoint/2010/main" Requires="p14">
      <p:transition spd="slow" advClick="1" p14:dur="1200">
        <p:pull dir="u"/>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9" name="矩形 19"/>
          <p:cNvSpPr txBox="1"/>
          <p:nvPr/>
        </p:nvSpPr>
        <p:spPr>
          <a:xfrm>
            <a:off x="7640467" y="392786"/>
            <a:ext cx="1018541"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nSpc>
                <a:spcPct val="150000"/>
              </a:lnSpc>
              <a:defRPr sz="1200">
                <a:solidFill>
                  <a:srgbClr val="73185A"/>
                </a:solidFill>
                <a:latin typeface="PingFang SC Regular"/>
                <a:ea typeface="PingFang SC Regular"/>
                <a:cs typeface="PingFang SC Regular"/>
                <a:sym typeface="PingFang SC Regular"/>
              </a:defRPr>
            </a:lvl1pPr>
          </a:lstStyle>
          <a:p>
            <a:pPr/>
            <a:r>
              <a:t>工作成果总结</a:t>
            </a:r>
          </a:p>
        </p:txBody>
      </p:sp>
      <p:sp>
        <p:nvSpPr>
          <p:cNvPr id="510" name="灯片编号占位符 1"/>
          <p:cNvSpPr txBox="1"/>
          <p:nvPr>
            <p:ph type="sldNum" sz="quarter" idx="2"/>
          </p:nvPr>
        </p:nvSpPr>
        <p:spPr>
          <a:xfrm>
            <a:off x="8813690" y="4732656"/>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594" name="组合 104"/>
          <p:cNvGrpSpPr/>
          <p:nvPr/>
        </p:nvGrpSpPr>
        <p:grpSpPr>
          <a:xfrm>
            <a:off x="122441" y="1583431"/>
            <a:ext cx="3845088" cy="3579813"/>
            <a:chOff x="0" y="0"/>
            <a:chExt cx="3845087" cy="3579812"/>
          </a:xfrm>
        </p:grpSpPr>
        <p:sp>
          <p:nvSpPr>
            <p:cNvPr id="511" name="Freeform 6"/>
            <p:cNvSpPr/>
            <p:nvPr/>
          </p:nvSpPr>
          <p:spPr>
            <a:xfrm>
              <a:off x="1171670" y="460751"/>
              <a:ext cx="722018" cy="663432"/>
            </a:xfrm>
            <a:custGeom>
              <a:avLst/>
              <a:gdLst/>
              <a:ahLst/>
              <a:cxnLst>
                <a:cxn ang="0">
                  <a:pos x="wd2" y="hd2"/>
                </a:cxn>
                <a:cxn ang="5400000">
                  <a:pos x="wd2" y="hd2"/>
                </a:cxn>
                <a:cxn ang="10800000">
                  <a:pos x="wd2" y="hd2"/>
                </a:cxn>
                <a:cxn ang="16200000">
                  <a:pos x="wd2" y="hd2"/>
                </a:cxn>
              </a:cxnLst>
              <a:rect l="0" t="0" r="r" b="b"/>
              <a:pathLst>
                <a:path w="15127" h="21134" fill="norm" stroke="1" extrusionOk="0">
                  <a:moveTo>
                    <a:pt x="250" y="4789"/>
                  </a:moveTo>
                  <a:cubicBezTo>
                    <a:pt x="1278" y="489"/>
                    <a:pt x="4814" y="0"/>
                    <a:pt x="4814" y="0"/>
                  </a:cubicBezTo>
                  <a:cubicBezTo>
                    <a:pt x="20821" y="391"/>
                    <a:pt x="14457" y="20720"/>
                    <a:pt x="10342" y="21111"/>
                  </a:cubicBezTo>
                  <a:cubicBezTo>
                    <a:pt x="6164" y="21600"/>
                    <a:pt x="6807" y="14074"/>
                    <a:pt x="4171" y="12510"/>
                  </a:cubicBezTo>
                  <a:cubicBezTo>
                    <a:pt x="1535" y="10849"/>
                    <a:pt x="-779" y="8992"/>
                    <a:pt x="250" y="4789"/>
                  </a:cubicBezTo>
                  <a:close/>
                  <a:moveTo>
                    <a:pt x="12207" y="3812"/>
                  </a:moveTo>
                  <a:cubicBezTo>
                    <a:pt x="11692" y="3812"/>
                    <a:pt x="11242" y="4496"/>
                    <a:pt x="11242" y="5278"/>
                  </a:cubicBezTo>
                  <a:cubicBezTo>
                    <a:pt x="11242" y="6060"/>
                    <a:pt x="11692" y="6744"/>
                    <a:pt x="12207" y="6744"/>
                  </a:cubicBezTo>
                  <a:cubicBezTo>
                    <a:pt x="12721" y="6744"/>
                    <a:pt x="13107" y="6060"/>
                    <a:pt x="13107" y="5278"/>
                  </a:cubicBezTo>
                  <a:cubicBezTo>
                    <a:pt x="13107" y="4496"/>
                    <a:pt x="12721" y="3812"/>
                    <a:pt x="12207" y="3812"/>
                  </a:cubicBezTo>
                  <a:close/>
                  <a:moveTo>
                    <a:pt x="14328" y="9481"/>
                  </a:moveTo>
                  <a:cubicBezTo>
                    <a:pt x="14328" y="8503"/>
                    <a:pt x="13814" y="7624"/>
                    <a:pt x="13107" y="7624"/>
                  </a:cubicBezTo>
                  <a:cubicBezTo>
                    <a:pt x="12400" y="7624"/>
                    <a:pt x="11885" y="8503"/>
                    <a:pt x="11885" y="9481"/>
                  </a:cubicBezTo>
                  <a:cubicBezTo>
                    <a:pt x="11885" y="10556"/>
                    <a:pt x="12400" y="11435"/>
                    <a:pt x="13107" y="11435"/>
                  </a:cubicBezTo>
                  <a:cubicBezTo>
                    <a:pt x="13814" y="11435"/>
                    <a:pt x="14328" y="10556"/>
                    <a:pt x="14328" y="9481"/>
                  </a:cubicBezTo>
                  <a:close/>
                  <a:moveTo>
                    <a:pt x="12271" y="16420"/>
                  </a:moveTo>
                  <a:cubicBezTo>
                    <a:pt x="13042" y="16420"/>
                    <a:pt x="13685" y="15443"/>
                    <a:pt x="13685" y="14172"/>
                  </a:cubicBezTo>
                  <a:cubicBezTo>
                    <a:pt x="13685" y="12999"/>
                    <a:pt x="13042" y="12022"/>
                    <a:pt x="12271" y="12022"/>
                  </a:cubicBezTo>
                  <a:cubicBezTo>
                    <a:pt x="11435" y="12022"/>
                    <a:pt x="10857" y="12999"/>
                    <a:pt x="10857" y="14172"/>
                  </a:cubicBezTo>
                  <a:cubicBezTo>
                    <a:pt x="10857" y="15443"/>
                    <a:pt x="11435" y="16420"/>
                    <a:pt x="12271" y="16420"/>
                  </a:cubicBezTo>
                  <a:close/>
                  <a:moveTo>
                    <a:pt x="9700" y="20036"/>
                  </a:moveTo>
                  <a:cubicBezTo>
                    <a:pt x="10535" y="20036"/>
                    <a:pt x="11242" y="19059"/>
                    <a:pt x="11242" y="17690"/>
                  </a:cubicBezTo>
                  <a:cubicBezTo>
                    <a:pt x="11242" y="16420"/>
                    <a:pt x="10535" y="15345"/>
                    <a:pt x="9700" y="15345"/>
                  </a:cubicBezTo>
                  <a:cubicBezTo>
                    <a:pt x="8864" y="15345"/>
                    <a:pt x="8157" y="16420"/>
                    <a:pt x="8157" y="17690"/>
                  </a:cubicBezTo>
                  <a:cubicBezTo>
                    <a:pt x="8157" y="19059"/>
                    <a:pt x="8864" y="20036"/>
                    <a:pt x="9700" y="20036"/>
                  </a:cubicBezTo>
                  <a:close/>
                  <a:moveTo>
                    <a:pt x="3400" y="9187"/>
                  </a:moveTo>
                  <a:cubicBezTo>
                    <a:pt x="4428" y="9187"/>
                    <a:pt x="5264" y="7917"/>
                    <a:pt x="5264" y="6353"/>
                  </a:cubicBezTo>
                  <a:cubicBezTo>
                    <a:pt x="5264" y="4789"/>
                    <a:pt x="4428" y="3519"/>
                    <a:pt x="3400" y="3519"/>
                  </a:cubicBezTo>
                  <a:cubicBezTo>
                    <a:pt x="2371" y="3519"/>
                    <a:pt x="1535" y="4789"/>
                    <a:pt x="1535" y="6353"/>
                  </a:cubicBezTo>
                  <a:cubicBezTo>
                    <a:pt x="1535" y="7917"/>
                    <a:pt x="2371" y="9187"/>
                    <a:pt x="3400" y="9187"/>
                  </a:cubicBez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12" name="Freeform 7"/>
            <p:cNvSpPr/>
            <p:nvPr/>
          </p:nvSpPr>
          <p:spPr>
            <a:xfrm>
              <a:off x="1766802" y="0"/>
              <a:ext cx="464021" cy="2058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76" y="21600"/>
                  </a:moveTo>
                  <a:lnTo>
                    <a:pt x="21600" y="10971"/>
                  </a:lnTo>
                  <a:lnTo>
                    <a:pt x="10572" y="0"/>
                  </a:lnTo>
                  <a:lnTo>
                    <a:pt x="0" y="10629"/>
                  </a:lnTo>
                  <a:lnTo>
                    <a:pt x="10876" y="21600"/>
                  </a:ln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13" name="Rectangle 8"/>
            <p:cNvSpPr/>
            <p:nvPr/>
          </p:nvSpPr>
          <p:spPr>
            <a:xfrm>
              <a:off x="1773338" y="98032"/>
              <a:ext cx="14706" cy="150317"/>
            </a:xfrm>
            <a:prstGeom prst="rect">
              <a:avLst/>
            </a:prstGeom>
            <a:solidFill>
              <a:srgbClr val="EAEAEA"/>
            </a:solidFill>
            <a:ln w="12700" cap="flat">
              <a:noFill/>
              <a:miter lim="400000"/>
            </a:ln>
            <a:effectLst/>
          </p:spPr>
          <p:txBody>
            <a:bodyPr wrap="square" lIns="45719" tIns="45719" rIns="45719" bIns="45719" numCol="1" anchor="t">
              <a:noAutofit/>
            </a:bodyPr>
            <a:lstStyle/>
            <a:p>
              <a:pPr/>
            </a:p>
          </p:txBody>
        </p:sp>
        <p:sp>
          <p:nvSpPr>
            <p:cNvPr id="514" name="Oval 9"/>
            <p:cNvSpPr/>
            <p:nvPr/>
          </p:nvSpPr>
          <p:spPr>
            <a:xfrm>
              <a:off x="1756999" y="230376"/>
              <a:ext cx="47383" cy="45749"/>
            </a:xfrm>
            <a:prstGeom prst="ellipse">
              <a:avLst/>
            </a:prstGeom>
            <a:solidFill>
              <a:srgbClr val="EAEAEA"/>
            </a:solidFill>
            <a:ln w="12700" cap="flat">
              <a:noFill/>
              <a:miter lim="400000"/>
            </a:ln>
            <a:effectLst/>
          </p:spPr>
          <p:txBody>
            <a:bodyPr wrap="square" lIns="45719" tIns="45719" rIns="45719" bIns="45719" numCol="1" anchor="t">
              <a:noAutofit/>
            </a:bodyPr>
            <a:lstStyle/>
            <a:p>
              <a:pPr/>
            </a:p>
          </p:txBody>
        </p:sp>
        <p:sp>
          <p:nvSpPr>
            <p:cNvPr id="515" name="Freeform 10"/>
            <p:cNvSpPr/>
            <p:nvPr/>
          </p:nvSpPr>
          <p:spPr>
            <a:xfrm>
              <a:off x="1776605" y="258151"/>
              <a:ext cx="26262" cy="101301"/>
            </a:xfrm>
            <a:custGeom>
              <a:avLst/>
              <a:gdLst/>
              <a:ahLst/>
              <a:cxnLst>
                <a:cxn ang="0">
                  <a:pos x="wd2" y="hd2"/>
                </a:cxn>
                <a:cxn ang="5400000">
                  <a:pos x="wd2" y="hd2"/>
                </a:cxn>
                <a:cxn ang="10800000">
                  <a:pos x="wd2" y="hd2"/>
                </a:cxn>
                <a:cxn ang="16200000">
                  <a:pos x="wd2" y="hd2"/>
                </a:cxn>
              </a:cxnLst>
              <a:rect l="0" t="0" r="r" b="b"/>
              <a:pathLst>
                <a:path w="17359" h="21600" fill="norm" stroke="1" extrusionOk="0">
                  <a:moveTo>
                    <a:pt x="9818" y="655"/>
                  </a:moveTo>
                  <a:cubicBezTo>
                    <a:pt x="9818" y="655"/>
                    <a:pt x="21600" y="9164"/>
                    <a:pt x="15709" y="21600"/>
                  </a:cubicBezTo>
                  <a:cubicBezTo>
                    <a:pt x="0" y="21600"/>
                    <a:pt x="0" y="21600"/>
                    <a:pt x="0" y="21600"/>
                  </a:cubicBezTo>
                  <a:cubicBezTo>
                    <a:pt x="0" y="0"/>
                    <a:pt x="0" y="0"/>
                    <a:pt x="0" y="0"/>
                  </a:cubicBezTo>
                  <a:cubicBezTo>
                    <a:pt x="0" y="0"/>
                    <a:pt x="9818" y="1309"/>
                    <a:pt x="9818" y="655"/>
                  </a:cubicBez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16" name="Freeform 11"/>
            <p:cNvSpPr/>
            <p:nvPr/>
          </p:nvSpPr>
          <p:spPr>
            <a:xfrm>
              <a:off x="1755568" y="258151"/>
              <a:ext cx="27575" cy="101301"/>
            </a:xfrm>
            <a:custGeom>
              <a:avLst/>
              <a:gdLst/>
              <a:ahLst/>
              <a:cxnLst>
                <a:cxn ang="0">
                  <a:pos x="wd2" y="hd2"/>
                </a:cxn>
                <a:cxn ang="5400000">
                  <a:pos x="wd2" y="hd2"/>
                </a:cxn>
                <a:cxn ang="10800000">
                  <a:pos x="wd2" y="hd2"/>
                </a:cxn>
                <a:cxn ang="16200000">
                  <a:pos x="wd2" y="hd2"/>
                </a:cxn>
              </a:cxnLst>
              <a:rect l="0" t="0" r="r" b="b"/>
              <a:pathLst>
                <a:path w="17359" h="21600" fill="norm" stroke="1" extrusionOk="0">
                  <a:moveTo>
                    <a:pt x="7541" y="655"/>
                  </a:moveTo>
                  <a:cubicBezTo>
                    <a:pt x="7541" y="655"/>
                    <a:pt x="-4241" y="9164"/>
                    <a:pt x="1650" y="21600"/>
                  </a:cubicBezTo>
                  <a:cubicBezTo>
                    <a:pt x="17359" y="21600"/>
                    <a:pt x="17359" y="21600"/>
                    <a:pt x="17359" y="21600"/>
                  </a:cubicBezTo>
                  <a:cubicBezTo>
                    <a:pt x="17359" y="0"/>
                    <a:pt x="17359" y="0"/>
                    <a:pt x="17359" y="0"/>
                  </a:cubicBezTo>
                  <a:cubicBezTo>
                    <a:pt x="17359" y="0"/>
                    <a:pt x="7541" y="1309"/>
                    <a:pt x="7541" y="655"/>
                  </a:cubicBez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17" name="Freeform 12"/>
            <p:cNvSpPr/>
            <p:nvPr/>
          </p:nvSpPr>
          <p:spPr>
            <a:xfrm>
              <a:off x="1871370" y="166654"/>
              <a:ext cx="266323" cy="199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0"/>
                    <a:pt x="8938" y="5649"/>
                    <a:pt x="10676" y="6646"/>
                  </a:cubicBezTo>
                  <a:cubicBezTo>
                    <a:pt x="12414" y="5649"/>
                    <a:pt x="21600" y="0"/>
                    <a:pt x="21600" y="0"/>
                  </a:cubicBezTo>
                  <a:cubicBezTo>
                    <a:pt x="21600" y="16615"/>
                    <a:pt x="21600" y="16615"/>
                    <a:pt x="21600" y="16615"/>
                  </a:cubicBezTo>
                  <a:cubicBezTo>
                    <a:pt x="18621" y="20935"/>
                    <a:pt x="12910" y="21600"/>
                    <a:pt x="11172" y="21600"/>
                  </a:cubicBezTo>
                  <a:cubicBezTo>
                    <a:pt x="11172" y="21600"/>
                    <a:pt x="11172" y="21600"/>
                    <a:pt x="11172" y="21600"/>
                  </a:cubicBezTo>
                  <a:cubicBezTo>
                    <a:pt x="11172" y="21600"/>
                    <a:pt x="10924" y="21600"/>
                    <a:pt x="10676" y="21600"/>
                  </a:cubicBezTo>
                  <a:cubicBezTo>
                    <a:pt x="10676" y="21600"/>
                    <a:pt x="10428" y="21600"/>
                    <a:pt x="10428" y="21600"/>
                  </a:cubicBezTo>
                  <a:cubicBezTo>
                    <a:pt x="10428" y="21600"/>
                    <a:pt x="10428" y="21600"/>
                    <a:pt x="10428" y="21600"/>
                  </a:cubicBezTo>
                  <a:cubicBezTo>
                    <a:pt x="8690" y="21600"/>
                    <a:pt x="2979" y="20935"/>
                    <a:pt x="0" y="16615"/>
                  </a:cubicBezTo>
                  <a:lnTo>
                    <a:pt x="0" y="0"/>
                  </a:ln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18" name="Freeform 13"/>
            <p:cNvSpPr/>
            <p:nvPr/>
          </p:nvSpPr>
          <p:spPr>
            <a:xfrm>
              <a:off x="2583738" y="921503"/>
              <a:ext cx="464020" cy="2091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76" y="21600"/>
                  </a:moveTo>
                  <a:lnTo>
                    <a:pt x="21600" y="10800"/>
                  </a:lnTo>
                  <a:lnTo>
                    <a:pt x="10572" y="0"/>
                  </a:lnTo>
                  <a:lnTo>
                    <a:pt x="0" y="10462"/>
                  </a:lnTo>
                  <a:lnTo>
                    <a:pt x="10876" y="21600"/>
                  </a:ln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19" name="Rectangle 14"/>
            <p:cNvSpPr/>
            <p:nvPr/>
          </p:nvSpPr>
          <p:spPr>
            <a:xfrm>
              <a:off x="2590273" y="1019535"/>
              <a:ext cx="14706" cy="153584"/>
            </a:xfrm>
            <a:prstGeom prst="rect">
              <a:avLst/>
            </a:prstGeom>
            <a:solidFill>
              <a:srgbClr val="EAEAEA"/>
            </a:solidFill>
            <a:ln w="12700" cap="flat">
              <a:noFill/>
              <a:miter lim="400000"/>
            </a:ln>
            <a:effectLst/>
          </p:spPr>
          <p:txBody>
            <a:bodyPr wrap="square" lIns="45719" tIns="45719" rIns="45719" bIns="45719" numCol="1" anchor="t">
              <a:noAutofit/>
            </a:bodyPr>
            <a:lstStyle/>
            <a:p>
              <a:pPr/>
            </a:p>
          </p:txBody>
        </p:sp>
        <p:sp>
          <p:nvSpPr>
            <p:cNvPr id="520" name="Oval 15"/>
            <p:cNvSpPr/>
            <p:nvPr/>
          </p:nvSpPr>
          <p:spPr>
            <a:xfrm>
              <a:off x="2573935" y="1155147"/>
              <a:ext cx="45749" cy="45749"/>
            </a:xfrm>
            <a:prstGeom prst="ellipse">
              <a:avLst/>
            </a:prstGeom>
            <a:solidFill>
              <a:srgbClr val="EAEAEA"/>
            </a:solidFill>
            <a:ln w="12700" cap="flat">
              <a:noFill/>
              <a:miter lim="400000"/>
            </a:ln>
            <a:effectLst/>
          </p:spPr>
          <p:txBody>
            <a:bodyPr wrap="square" lIns="45719" tIns="45719" rIns="45719" bIns="45719" numCol="1" anchor="t">
              <a:noAutofit/>
            </a:bodyPr>
            <a:lstStyle/>
            <a:p>
              <a:pPr/>
            </a:p>
          </p:txBody>
        </p:sp>
        <p:sp>
          <p:nvSpPr>
            <p:cNvPr id="521" name="Freeform 16"/>
            <p:cNvSpPr/>
            <p:nvPr/>
          </p:nvSpPr>
          <p:spPr>
            <a:xfrm>
              <a:off x="2593541" y="1179655"/>
              <a:ext cx="26262" cy="101301"/>
            </a:xfrm>
            <a:custGeom>
              <a:avLst/>
              <a:gdLst/>
              <a:ahLst/>
              <a:cxnLst>
                <a:cxn ang="0">
                  <a:pos x="wd2" y="hd2"/>
                </a:cxn>
                <a:cxn ang="5400000">
                  <a:pos x="wd2" y="hd2"/>
                </a:cxn>
                <a:cxn ang="10800000">
                  <a:pos x="wd2" y="hd2"/>
                </a:cxn>
                <a:cxn ang="16200000">
                  <a:pos x="wd2" y="hd2"/>
                </a:cxn>
              </a:cxnLst>
              <a:rect l="0" t="0" r="r" b="b"/>
              <a:pathLst>
                <a:path w="17359" h="21600" fill="norm" stroke="1" extrusionOk="0">
                  <a:moveTo>
                    <a:pt x="9818" y="1309"/>
                  </a:moveTo>
                  <a:cubicBezTo>
                    <a:pt x="9818" y="1309"/>
                    <a:pt x="21600" y="9164"/>
                    <a:pt x="15709" y="21600"/>
                  </a:cubicBezTo>
                  <a:cubicBezTo>
                    <a:pt x="0" y="21600"/>
                    <a:pt x="0" y="21600"/>
                    <a:pt x="0" y="21600"/>
                  </a:cubicBezTo>
                  <a:cubicBezTo>
                    <a:pt x="0" y="0"/>
                    <a:pt x="0" y="0"/>
                    <a:pt x="0" y="0"/>
                  </a:cubicBezTo>
                  <a:cubicBezTo>
                    <a:pt x="0" y="0"/>
                    <a:pt x="9818" y="1964"/>
                    <a:pt x="9818" y="1309"/>
                  </a:cubicBez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22" name="Freeform 17"/>
            <p:cNvSpPr/>
            <p:nvPr/>
          </p:nvSpPr>
          <p:spPr>
            <a:xfrm>
              <a:off x="2572183" y="1179655"/>
              <a:ext cx="26261" cy="101301"/>
            </a:xfrm>
            <a:custGeom>
              <a:avLst/>
              <a:gdLst/>
              <a:ahLst/>
              <a:cxnLst>
                <a:cxn ang="0">
                  <a:pos x="wd2" y="hd2"/>
                </a:cxn>
                <a:cxn ang="5400000">
                  <a:pos x="wd2" y="hd2"/>
                </a:cxn>
                <a:cxn ang="10800000">
                  <a:pos x="wd2" y="hd2"/>
                </a:cxn>
                <a:cxn ang="16200000">
                  <a:pos x="wd2" y="hd2"/>
                </a:cxn>
              </a:cxnLst>
              <a:rect l="0" t="0" r="r" b="b"/>
              <a:pathLst>
                <a:path w="17359" h="21600" fill="norm" stroke="1" extrusionOk="0">
                  <a:moveTo>
                    <a:pt x="7541" y="1309"/>
                  </a:moveTo>
                  <a:cubicBezTo>
                    <a:pt x="7541" y="1309"/>
                    <a:pt x="-4241" y="9164"/>
                    <a:pt x="1650" y="21600"/>
                  </a:cubicBezTo>
                  <a:cubicBezTo>
                    <a:pt x="17359" y="21600"/>
                    <a:pt x="17359" y="21600"/>
                    <a:pt x="17359" y="21600"/>
                  </a:cubicBezTo>
                  <a:cubicBezTo>
                    <a:pt x="17359" y="0"/>
                    <a:pt x="17359" y="0"/>
                    <a:pt x="17359" y="0"/>
                  </a:cubicBezTo>
                  <a:cubicBezTo>
                    <a:pt x="17359" y="0"/>
                    <a:pt x="7541" y="1964"/>
                    <a:pt x="7541" y="1309"/>
                  </a:cubicBez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23" name="Freeform 18"/>
            <p:cNvSpPr/>
            <p:nvPr/>
          </p:nvSpPr>
          <p:spPr>
            <a:xfrm>
              <a:off x="2688306" y="1086524"/>
              <a:ext cx="266322" cy="199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332"/>
                    <a:pt x="8938" y="5982"/>
                    <a:pt x="10676" y="6978"/>
                  </a:cubicBezTo>
                  <a:cubicBezTo>
                    <a:pt x="12414" y="5982"/>
                    <a:pt x="21600" y="332"/>
                    <a:pt x="21600" y="0"/>
                  </a:cubicBezTo>
                  <a:cubicBezTo>
                    <a:pt x="21600" y="16948"/>
                    <a:pt x="21600" y="16948"/>
                    <a:pt x="21600" y="16948"/>
                  </a:cubicBezTo>
                  <a:cubicBezTo>
                    <a:pt x="18621" y="20935"/>
                    <a:pt x="12910" y="21600"/>
                    <a:pt x="11172" y="21600"/>
                  </a:cubicBezTo>
                  <a:cubicBezTo>
                    <a:pt x="11172" y="21600"/>
                    <a:pt x="11172" y="21600"/>
                    <a:pt x="11172" y="21600"/>
                  </a:cubicBezTo>
                  <a:cubicBezTo>
                    <a:pt x="11172" y="21600"/>
                    <a:pt x="10924" y="21600"/>
                    <a:pt x="10676" y="21600"/>
                  </a:cubicBezTo>
                  <a:cubicBezTo>
                    <a:pt x="10676" y="21600"/>
                    <a:pt x="10428" y="21600"/>
                    <a:pt x="10428" y="21600"/>
                  </a:cubicBezTo>
                  <a:cubicBezTo>
                    <a:pt x="10428" y="21600"/>
                    <a:pt x="10428" y="21600"/>
                    <a:pt x="10428" y="21600"/>
                  </a:cubicBezTo>
                  <a:cubicBezTo>
                    <a:pt x="8690" y="21600"/>
                    <a:pt x="2979" y="20935"/>
                    <a:pt x="0" y="16948"/>
                  </a:cubicBezTo>
                  <a:lnTo>
                    <a:pt x="0" y="0"/>
                  </a:ln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24" name="Freeform 19"/>
            <p:cNvSpPr/>
            <p:nvPr/>
          </p:nvSpPr>
          <p:spPr>
            <a:xfrm>
              <a:off x="2814242" y="1919799"/>
              <a:ext cx="266049" cy="333311"/>
            </a:xfrm>
            <a:custGeom>
              <a:avLst/>
              <a:gdLst/>
              <a:ahLst/>
              <a:cxnLst>
                <a:cxn ang="0">
                  <a:pos x="wd2" y="hd2"/>
                </a:cxn>
                <a:cxn ang="5400000">
                  <a:pos x="wd2" y="hd2"/>
                </a:cxn>
                <a:cxn ang="10800000">
                  <a:pos x="wd2" y="hd2"/>
                </a:cxn>
                <a:cxn ang="16200000">
                  <a:pos x="wd2" y="hd2"/>
                </a:cxn>
              </a:cxnLst>
              <a:rect l="0" t="0" r="r" b="b"/>
              <a:pathLst>
                <a:path w="17157" h="21600" fill="norm" stroke="1" extrusionOk="0">
                  <a:moveTo>
                    <a:pt x="5507" y="10503"/>
                  </a:moveTo>
                  <a:cubicBezTo>
                    <a:pt x="5507" y="10503"/>
                    <a:pt x="6102" y="10106"/>
                    <a:pt x="6102" y="9116"/>
                  </a:cubicBezTo>
                  <a:cubicBezTo>
                    <a:pt x="6102" y="8323"/>
                    <a:pt x="6102" y="5152"/>
                    <a:pt x="6102" y="4161"/>
                  </a:cubicBezTo>
                  <a:cubicBezTo>
                    <a:pt x="5706" y="3963"/>
                    <a:pt x="5507" y="3765"/>
                    <a:pt x="5507" y="3369"/>
                  </a:cubicBezTo>
                  <a:cubicBezTo>
                    <a:pt x="5507" y="3369"/>
                    <a:pt x="5507" y="3369"/>
                    <a:pt x="5507" y="3369"/>
                  </a:cubicBezTo>
                  <a:cubicBezTo>
                    <a:pt x="5507" y="1189"/>
                    <a:pt x="5507" y="1189"/>
                    <a:pt x="5507" y="1189"/>
                  </a:cubicBezTo>
                  <a:cubicBezTo>
                    <a:pt x="5507" y="1189"/>
                    <a:pt x="5507" y="1189"/>
                    <a:pt x="5507" y="1189"/>
                  </a:cubicBezTo>
                  <a:cubicBezTo>
                    <a:pt x="5507" y="1189"/>
                    <a:pt x="5507" y="1189"/>
                    <a:pt x="5507" y="1189"/>
                  </a:cubicBezTo>
                  <a:cubicBezTo>
                    <a:pt x="5507" y="396"/>
                    <a:pt x="6895" y="0"/>
                    <a:pt x="8678" y="0"/>
                  </a:cubicBezTo>
                  <a:cubicBezTo>
                    <a:pt x="10263" y="0"/>
                    <a:pt x="11651" y="396"/>
                    <a:pt x="11651" y="1189"/>
                  </a:cubicBezTo>
                  <a:cubicBezTo>
                    <a:pt x="11651" y="1189"/>
                    <a:pt x="11651" y="1189"/>
                    <a:pt x="11651" y="1189"/>
                  </a:cubicBezTo>
                  <a:cubicBezTo>
                    <a:pt x="11849" y="1189"/>
                    <a:pt x="11849" y="1189"/>
                    <a:pt x="11849" y="1189"/>
                  </a:cubicBezTo>
                  <a:cubicBezTo>
                    <a:pt x="11849" y="3369"/>
                    <a:pt x="11849" y="3369"/>
                    <a:pt x="11849" y="3369"/>
                  </a:cubicBezTo>
                  <a:cubicBezTo>
                    <a:pt x="11651" y="3369"/>
                    <a:pt x="11651" y="3369"/>
                    <a:pt x="11651" y="3369"/>
                  </a:cubicBezTo>
                  <a:cubicBezTo>
                    <a:pt x="11651" y="3765"/>
                    <a:pt x="11452" y="3963"/>
                    <a:pt x="10858" y="4161"/>
                  </a:cubicBezTo>
                  <a:cubicBezTo>
                    <a:pt x="10858" y="5152"/>
                    <a:pt x="10858" y="8323"/>
                    <a:pt x="10858" y="9116"/>
                  </a:cubicBezTo>
                  <a:cubicBezTo>
                    <a:pt x="10858" y="10106"/>
                    <a:pt x="11452" y="10503"/>
                    <a:pt x="11452" y="10503"/>
                  </a:cubicBezTo>
                  <a:cubicBezTo>
                    <a:pt x="12641" y="11097"/>
                    <a:pt x="19379" y="17835"/>
                    <a:pt x="16407" y="19817"/>
                  </a:cubicBezTo>
                  <a:cubicBezTo>
                    <a:pt x="13830" y="21600"/>
                    <a:pt x="9471" y="21600"/>
                    <a:pt x="8678" y="21600"/>
                  </a:cubicBezTo>
                  <a:cubicBezTo>
                    <a:pt x="7687" y="21600"/>
                    <a:pt x="3328" y="21600"/>
                    <a:pt x="751" y="19817"/>
                  </a:cubicBezTo>
                  <a:cubicBezTo>
                    <a:pt x="-2221" y="17835"/>
                    <a:pt x="4517" y="11097"/>
                    <a:pt x="5507" y="10503"/>
                  </a:cubicBezTo>
                  <a:close/>
                  <a:moveTo>
                    <a:pt x="5706" y="20015"/>
                  </a:moveTo>
                  <a:cubicBezTo>
                    <a:pt x="5706" y="20015"/>
                    <a:pt x="2535" y="19222"/>
                    <a:pt x="2337" y="17637"/>
                  </a:cubicBezTo>
                  <a:cubicBezTo>
                    <a:pt x="2139" y="15853"/>
                    <a:pt x="5309" y="12484"/>
                    <a:pt x="5309" y="12484"/>
                  </a:cubicBezTo>
                  <a:cubicBezTo>
                    <a:pt x="5309" y="12484"/>
                    <a:pt x="1148" y="15655"/>
                    <a:pt x="1148" y="17835"/>
                  </a:cubicBezTo>
                  <a:cubicBezTo>
                    <a:pt x="1346" y="20015"/>
                    <a:pt x="5706" y="20015"/>
                    <a:pt x="5706" y="20015"/>
                  </a:cubicBez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25" name="Freeform 20"/>
            <p:cNvSpPr/>
            <p:nvPr/>
          </p:nvSpPr>
          <p:spPr>
            <a:xfrm>
              <a:off x="3338587" y="998295"/>
              <a:ext cx="415004" cy="416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20" y="0"/>
                  </a:moveTo>
                  <a:cubicBezTo>
                    <a:pt x="16800" y="0"/>
                    <a:pt x="21600" y="4765"/>
                    <a:pt x="21600" y="10800"/>
                  </a:cubicBezTo>
                  <a:cubicBezTo>
                    <a:pt x="21600" y="16676"/>
                    <a:pt x="16800" y="21600"/>
                    <a:pt x="10720" y="21600"/>
                  </a:cubicBezTo>
                  <a:cubicBezTo>
                    <a:pt x="4800" y="21600"/>
                    <a:pt x="0" y="16676"/>
                    <a:pt x="0" y="10800"/>
                  </a:cubicBezTo>
                  <a:cubicBezTo>
                    <a:pt x="0" y="4765"/>
                    <a:pt x="4800" y="0"/>
                    <a:pt x="10720" y="0"/>
                  </a:cubicBezTo>
                  <a:close/>
                  <a:moveTo>
                    <a:pt x="10720" y="21124"/>
                  </a:moveTo>
                  <a:cubicBezTo>
                    <a:pt x="16480" y="21124"/>
                    <a:pt x="21120" y="16518"/>
                    <a:pt x="21120" y="10800"/>
                  </a:cubicBezTo>
                  <a:cubicBezTo>
                    <a:pt x="21120" y="5082"/>
                    <a:pt x="16480" y="476"/>
                    <a:pt x="10720" y="476"/>
                  </a:cubicBezTo>
                  <a:cubicBezTo>
                    <a:pt x="5120" y="476"/>
                    <a:pt x="480" y="5082"/>
                    <a:pt x="480" y="10800"/>
                  </a:cubicBezTo>
                  <a:cubicBezTo>
                    <a:pt x="480" y="16518"/>
                    <a:pt x="5120" y="21124"/>
                    <a:pt x="10720" y="21124"/>
                  </a:cubicBez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26" name="Freeform 21"/>
            <p:cNvSpPr/>
            <p:nvPr/>
          </p:nvSpPr>
          <p:spPr>
            <a:xfrm>
              <a:off x="3333455" y="1006464"/>
              <a:ext cx="410803" cy="402391"/>
            </a:xfrm>
            <a:custGeom>
              <a:avLst/>
              <a:gdLst/>
              <a:ahLst/>
              <a:cxnLst>
                <a:cxn ang="0">
                  <a:pos x="wd2" y="hd2"/>
                </a:cxn>
                <a:cxn ang="5400000">
                  <a:pos x="wd2" y="hd2"/>
                </a:cxn>
                <a:cxn ang="10800000">
                  <a:pos x="wd2" y="hd2"/>
                </a:cxn>
                <a:cxn ang="16200000">
                  <a:pos x="wd2" y="hd2"/>
                </a:cxn>
              </a:cxnLst>
              <a:rect l="0" t="0" r="r" b="b"/>
              <a:pathLst>
                <a:path w="19056" h="21279" fill="norm" stroke="1" extrusionOk="0">
                  <a:moveTo>
                    <a:pt x="11208" y="0"/>
                  </a:moveTo>
                  <a:cubicBezTo>
                    <a:pt x="11208" y="0"/>
                    <a:pt x="14477" y="487"/>
                    <a:pt x="16608" y="3411"/>
                  </a:cubicBezTo>
                  <a:cubicBezTo>
                    <a:pt x="16608" y="3411"/>
                    <a:pt x="15045" y="1299"/>
                    <a:pt x="13908" y="1299"/>
                  </a:cubicBezTo>
                  <a:cubicBezTo>
                    <a:pt x="13766" y="1462"/>
                    <a:pt x="13766" y="1462"/>
                    <a:pt x="13766" y="1462"/>
                  </a:cubicBezTo>
                  <a:cubicBezTo>
                    <a:pt x="13766" y="1462"/>
                    <a:pt x="13766" y="1624"/>
                    <a:pt x="13766" y="1624"/>
                  </a:cubicBezTo>
                  <a:cubicBezTo>
                    <a:pt x="13766" y="1624"/>
                    <a:pt x="13908" y="1786"/>
                    <a:pt x="13908" y="1949"/>
                  </a:cubicBezTo>
                  <a:cubicBezTo>
                    <a:pt x="13908" y="1949"/>
                    <a:pt x="13908" y="2111"/>
                    <a:pt x="13908" y="2111"/>
                  </a:cubicBezTo>
                  <a:cubicBezTo>
                    <a:pt x="14051" y="2274"/>
                    <a:pt x="14051" y="2274"/>
                    <a:pt x="14051" y="2274"/>
                  </a:cubicBezTo>
                  <a:cubicBezTo>
                    <a:pt x="14051" y="2274"/>
                    <a:pt x="14051" y="2274"/>
                    <a:pt x="14051" y="2274"/>
                  </a:cubicBezTo>
                  <a:cubicBezTo>
                    <a:pt x="14193" y="2436"/>
                    <a:pt x="14193" y="2436"/>
                    <a:pt x="14193" y="2436"/>
                  </a:cubicBezTo>
                  <a:cubicBezTo>
                    <a:pt x="14193" y="2598"/>
                    <a:pt x="14193" y="2598"/>
                    <a:pt x="14193" y="2598"/>
                  </a:cubicBezTo>
                  <a:cubicBezTo>
                    <a:pt x="14193" y="2923"/>
                    <a:pt x="14193" y="2923"/>
                    <a:pt x="14193" y="2923"/>
                  </a:cubicBezTo>
                  <a:cubicBezTo>
                    <a:pt x="14193" y="2923"/>
                    <a:pt x="14193" y="2923"/>
                    <a:pt x="14193" y="2923"/>
                  </a:cubicBezTo>
                  <a:cubicBezTo>
                    <a:pt x="14335" y="3086"/>
                    <a:pt x="14335" y="3086"/>
                    <a:pt x="14335" y="3086"/>
                  </a:cubicBezTo>
                  <a:cubicBezTo>
                    <a:pt x="14335" y="3086"/>
                    <a:pt x="14477" y="3086"/>
                    <a:pt x="14619" y="3086"/>
                  </a:cubicBezTo>
                  <a:cubicBezTo>
                    <a:pt x="14619" y="3086"/>
                    <a:pt x="14619" y="2923"/>
                    <a:pt x="14619" y="2923"/>
                  </a:cubicBezTo>
                  <a:cubicBezTo>
                    <a:pt x="14477" y="2761"/>
                    <a:pt x="14477" y="2761"/>
                    <a:pt x="14477" y="2761"/>
                  </a:cubicBezTo>
                  <a:cubicBezTo>
                    <a:pt x="14477" y="2761"/>
                    <a:pt x="14477" y="2761"/>
                    <a:pt x="14477" y="2761"/>
                  </a:cubicBezTo>
                  <a:cubicBezTo>
                    <a:pt x="14619" y="2598"/>
                    <a:pt x="14477" y="2598"/>
                    <a:pt x="14619" y="2598"/>
                  </a:cubicBezTo>
                  <a:cubicBezTo>
                    <a:pt x="14761" y="2598"/>
                    <a:pt x="14903" y="2761"/>
                    <a:pt x="14903" y="2761"/>
                  </a:cubicBezTo>
                  <a:cubicBezTo>
                    <a:pt x="15045" y="2923"/>
                    <a:pt x="15045" y="2923"/>
                    <a:pt x="15045" y="2923"/>
                  </a:cubicBezTo>
                  <a:cubicBezTo>
                    <a:pt x="15045" y="2923"/>
                    <a:pt x="15187" y="3086"/>
                    <a:pt x="15045" y="3086"/>
                  </a:cubicBezTo>
                  <a:cubicBezTo>
                    <a:pt x="15045" y="3086"/>
                    <a:pt x="15045" y="3086"/>
                    <a:pt x="15045" y="3086"/>
                  </a:cubicBezTo>
                  <a:cubicBezTo>
                    <a:pt x="15045" y="3086"/>
                    <a:pt x="14903" y="3248"/>
                    <a:pt x="14903" y="3248"/>
                  </a:cubicBezTo>
                  <a:cubicBezTo>
                    <a:pt x="14903" y="3411"/>
                    <a:pt x="15045" y="3411"/>
                    <a:pt x="15045" y="3411"/>
                  </a:cubicBezTo>
                  <a:cubicBezTo>
                    <a:pt x="15045" y="3411"/>
                    <a:pt x="15045" y="3573"/>
                    <a:pt x="15187" y="3573"/>
                  </a:cubicBezTo>
                  <a:cubicBezTo>
                    <a:pt x="15330" y="3411"/>
                    <a:pt x="15330" y="3411"/>
                    <a:pt x="15472" y="3411"/>
                  </a:cubicBezTo>
                  <a:cubicBezTo>
                    <a:pt x="15472" y="3411"/>
                    <a:pt x="15614" y="3411"/>
                    <a:pt x="15614" y="3411"/>
                  </a:cubicBezTo>
                  <a:cubicBezTo>
                    <a:pt x="15756" y="3411"/>
                    <a:pt x="15756" y="3411"/>
                    <a:pt x="15756" y="3411"/>
                  </a:cubicBezTo>
                  <a:cubicBezTo>
                    <a:pt x="15756" y="3573"/>
                    <a:pt x="16040" y="3735"/>
                    <a:pt x="16040" y="3735"/>
                  </a:cubicBezTo>
                  <a:cubicBezTo>
                    <a:pt x="16040" y="3735"/>
                    <a:pt x="16040" y="3735"/>
                    <a:pt x="16040" y="3735"/>
                  </a:cubicBezTo>
                  <a:cubicBezTo>
                    <a:pt x="16040" y="3735"/>
                    <a:pt x="16182" y="4060"/>
                    <a:pt x="16182" y="4060"/>
                  </a:cubicBezTo>
                  <a:cubicBezTo>
                    <a:pt x="16182" y="4060"/>
                    <a:pt x="16182" y="4060"/>
                    <a:pt x="16324" y="4060"/>
                  </a:cubicBezTo>
                  <a:cubicBezTo>
                    <a:pt x="16466" y="4223"/>
                    <a:pt x="16466" y="4223"/>
                    <a:pt x="16466" y="4223"/>
                  </a:cubicBezTo>
                  <a:cubicBezTo>
                    <a:pt x="16608" y="4385"/>
                    <a:pt x="16608" y="4385"/>
                    <a:pt x="16608" y="4385"/>
                  </a:cubicBezTo>
                  <a:cubicBezTo>
                    <a:pt x="16608" y="4385"/>
                    <a:pt x="16751" y="4547"/>
                    <a:pt x="16751" y="4547"/>
                  </a:cubicBezTo>
                  <a:cubicBezTo>
                    <a:pt x="16893" y="4710"/>
                    <a:pt x="17035" y="4872"/>
                    <a:pt x="17177" y="4872"/>
                  </a:cubicBezTo>
                  <a:cubicBezTo>
                    <a:pt x="17177" y="4872"/>
                    <a:pt x="17177" y="5035"/>
                    <a:pt x="17319" y="5197"/>
                  </a:cubicBezTo>
                  <a:cubicBezTo>
                    <a:pt x="17319" y="5197"/>
                    <a:pt x="17319" y="5359"/>
                    <a:pt x="17319" y="5522"/>
                  </a:cubicBezTo>
                  <a:cubicBezTo>
                    <a:pt x="17319" y="5522"/>
                    <a:pt x="17461" y="5684"/>
                    <a:pt x="17461" y="5684"/>
                  </a:cubicBezTo>
                  <a:cubicBezTo>
                    <a:pt x="17461" y="5847"/>
                    <a:pt x="17461" y="6009"/>
                    <a:pt x="17603" y="6009"/>
                  </a:cubicBezTo>
                  <a:cubicBezTo>
                    <a:pt x="17603" y="6009"/>
                    <a:pt x="17603" y="6171"/>
                    <a:pt x="17745" y="6171"/>
                  </a:cubicBezTo>
                  <a:cubicBezTo>
                    <a:pt x="17745" y="6171"/>
                    <a:pt x="17887" y="6171"/>
                    <a:pt x="18030" y="6334"/>
                  </a:cubicBezTo>
                  <a:cubicBezTo>
                    <a:pt x="18030" y="6334"/>
                    <a:pt x="18030" y="6496"/>
                    <a:pt x="18030" y="6496"/>
                  </a:cubicBezTo>
                  <a:cubicBezTo>
                    <a:pt x="18030" y="6496"/>
                    <a:pt x="18030" y="6659"/>
                    <a:pt x="17887" y="6659"/>
                  </a:cubicBezTo>
                  <a:cubicBezTo>
                    <a:pt x="17887" y="6659"/>
                    <a:pt x="17745" y="6659"/>
                    <a:pt x="17745" y="6659"/>
                  </a:cubicBezTo>
                  <a:cubicBezTo>
                    <a:pt x="17745" y="6659"/>
                    <a:pt x="17745" y="6821"/>
                    <a:pt x="17745" y="6821"/>
                  </a:cubicBezTo>
                  <a:cubicBezTo>
                    <a:pt x="17745" y="6983"/>
                    <a:pt x="17887" y="7146"/>
                    <a:pt x="17745" y="7146"/>
                  </a:cubicBezTo>
                  <a:cubicBezTo>
                    <a:pt x="17745" y="7146"/>
                    <a:pt x="17603" y="7146"/>
                    <a:pt x="17603" y="7146"/>
                  </a:cubicBezTo>
                  <a:cubicBezTo>
                    <a:pt x="17461" y="7146"/>
                    <a:pt x="17461" y="7146"/>
                    <a:pt x="17461" y="7146"/>
                  </a:cubicBezTo>
                  <a:cubicBezTo>
                    <a:pt x="17319" y="7308"/>
                    <a:pt x="17319" y="7308"/>
                    <a:pt x="17319" y="7308"/>
                  </a:cubicBezTo>
                  <a:cubicBezTo>
                    <a:pt x="17177" y="7308"/>
                    <a:pt x="17177" y="7308"/>
                    <a:pt x="17177" y="7308"/>
                  </a:cubicBezTo>
                  <a:cubicBezTo>
                    <a:pt x="17177" y="7308"/>
                    <a:pt x="17177" y="7471"/>
                    <a:pt x="17319" y="7471"/>
                  </a:cubicBezTo>
                  <a:cubicBezTo>
                    <a:pt x="17319" y="7633"/>
                    <a:pt x="17319" y="7633"/>
                    <a:pt x="17319" y="7633"/>
                  </a:cubicBezTo>
                  <a:cubicBezTo>
                    <a:pt x="17461" y="7633"/>
                    <a:pt x="17319" y="7633"/>
                    <a:pt x="17461" y="7471"/>
                  </a:cubicBezTo>
                  <a:cubicBezTo>
                    <a:pt x="17461" y="7471"/>
                    <a:pt x="17461" y="7471"/>
                    <a:pt x="17461" y="7471"/>
                  </a:cubicBezTo>
                  <a:cubicBezTo>
                    <a:pt x="17603" y="7308"/>
                    <a:pt x="17603" y="7471"/>
                    <a:pt x="17745" y="7471"/>
                  </a:cubicBezTo>
                  <a:cubicBezTo>
                    <a:pt x="17745" y="7471"/>
                    <a:pt x="17745" y="7471"/>
                    <a:pt x="17887" y="7308"/>
                  </a:cubicBezTo>
                  <a:cubicBezTo>
                    <a:pt x="17887" y="7308"/>
                    <a:pt x="17887" y="7471"/>
                    <a:pt x="17887" y="7308"/>
                  </a:cubicBezTo>
                  <a:cubicBezTo>
                    <a:pt x="17887" y="7146"/>
                    <a:pt x="17887" y="7146"/>
                    <a:pt x="17887" y="7146"/>
                  </a:cubicBezTo>
                  <a:cubicBezTo>
                    <a:pt x="17887" y="6983"/>
                    <a:pt x="17887" y="6983"/>
                    <a:pt x="18030" y="6983"/>
                  </a:cubicBezTo>
                  <a:cubicBezTo>
                    <a:pt x="18030" y="6983"/>
                    <a:pt x="18030" y="6983"/>
                    <a:pt x="18030" y="6983"/>
                  </a:cubicBezTo>
                  <a:cubicBezTo>
                    <a:pt x="18172" y="6821"/>
                    <a:pt x="18172" y="6821"/>
                    <a:pt x="18172" y="6821"/>
                  </a:cubicBezTo>
                  <a:cubicBezTo>
                    <a:pt x="18172" y="6821"/>
                    <a:pt x="18314" y="6821"/>
                    <a:pt x="18314" y="6821"/>
                  </a:cubicBezTo>
                  <a:cubicBezTo>
                    <a:pt x="18314" y="6659"/>
                    <a:pt x="18172" y="6496"/>
                    <a:pt x="18172" y="6496"/>
                  </a:cubicBezTo>
                  <a:cubicBezTo>
                    <a:pt x="18172" y="6496"/>
                    <a:pt x="18172" y="6334"/>
                    <a:pt x="18172" y="6334"/>
                  </a:cubicBezTo>
                  <a:cubicBezTo>
                    <a:pt x="18172" y="6171"/>
                    <a:pt x="18172" y="5847"/>
                    <a:pt x="18172" y="5847"/>
                  </a:cubicBezTo>
                  <a:cubicBezTo>
                    <a:pt x="18172" y="5847"/>
                    <a:pt x="18456" y="6659"/>
                    <a:pt x="18598" y="7146"/>
                  </a:cubicBezTo>
                  <a:cubicBezTo>
                    <a:pt x="18598" y="7146"/>
                    <a:pt x="18456" y="7146"/>
                    <a:pt x="18456" y="7146"/>
                  </a:cubicBezTo>
                  <a:cubicBezTo>
                    <a:pt x="18456" y="7308"/>
                    <a:pt x="18456" y="7308"/>
                    <a:pt x="18456" y="7471"/>
                  </a:cubicBezTo>
                  <a:cubicBezTo>
                    <a:pt x="18456" y="7471"/>
                    <a:pt x="18456" y="7471"/>
                    <a:pt x="18456" y="7795"/>
                  </a:cubicBezTo>
                  <a:cubicBezTo>
                    <a:pt x="18456" y="7958"/>
                    <a:pt x="18314" y="8120"/>
                    <a:pt x="18456" y="8120"/>
                  </a:cubicBezTo>
                  <a:cubicBezTo>
                    <a:pt x="18456" y="8283"/>
                    <a:pt x="18456" y="8445"/>
                    <a:pt x="18456" y="8445"/>
                  </a:cubicBezTo>
                  <a:cubicBezTo>
                    <a:pt x="18456" y="8608"/>
                    <a:pt x="18456" y="8770"/>
                    <a:pt x="18456" y="8932"/>
                  </a:cubicBezTo>
                  <a:cubicBezTo>
                    <a:pt x="18314" y="8932"/>
                    <a:pt x="18314" y="8932"/>
                    <a:pt x="18314" y="8932"/>
                  </a:cubicBezTo>
                  <a:cubicBezTo>
                    <a:pt x="18314" y="9095"/>
                    <a:pt x="18456" y="9257"/>
                    <a:pt x="18314" y="9095"/>
                  </a:cubicBezTo>
                  <a:cubicBezTo>
                    <a:pt x="18172" y="8770"/>
                    <a:pt x="18172" y="8770"/>
                    <a:pt x="18172" y="8770"/>
                  </a:cubicBezTo>
                  <a:cubicBezTo>
                    <a:pt x="18030" y="8608"/>
                    <a:pt x="18030" y="8608"/>
                    <a:pt x="18030" y="8608"/>
                  </a:cubicBezTo>
                  <a:cubicBezTo>
                    <a:pt x="18030" y="8608"/>
                    <a:pt x="18030" y="8445"/>
                    <a:pt x="17887" y="8608"/>
                  </a:cubicBezTo>
                  <a:cubicBezTo>
                    <a:pt x="17745" y="8608"/>
                    <a:pt x="17745" y="8608"/>
                    <a:pt x="17745" y="8608"/>
                  </a:cubicBezTo>
                  <a:cubicBezTo>
                    <a:pt x="17603" y="8608"/>
                    <a:pt x="17745" y="8932"/>
                    <a:pt x="17745" y="8932"/>
                  </a:cubicBezTo>
                  <a:cubicBezTo>
                    <a:pt x="17603" y="8932"/>
                    <a:pt x="17319" y="8770"/>
                    <a:pt x="17319" y="8770"/>
                  </a:cubicBezTo>
                  <a:cubicBezTo>
                    <a:pt x="17319" y="8770"/>
                    <a:pt x="17177" y="8770"/>
                    <a:pt x="17177" y="8932"/>
                  </a:cubicBezTo>
                  <a:cubicBezTo>
                    <a:pt x="17177" y="9095"/>
                    <a:pt x="17035" y="9257"/>
                    <a:pt x="17035" y="9257"/>
                  </a:cubicBezTo>
                  <a:cubicBezTo>
                    <a:pt x="17035" y="9257"/>
                    <a:pt x="17035" y="9420"/>
                    <a:pt x="16893" y="9582"/>
                  </a:cubicBezTo>
                  <a:cubicBezTo>
                    <a:pt x="16893" y="9582"/>
                    <a:pt x="16751" y="9744"/>
                    <a:pt x="16751" y="9744"/>
                  </a:cubicBezTo>
                  <a:cubicBezTo>
                    <a:pt x="16608" y="9744"/>
                    <a:pt x="16466" y="9744"/>
                    <a:pt x="16324" y="9744"/>
                  </a:cubicBezTo>
                  <a:cubicBezTo>
                    <a:pt x="16324" y="9744"/>
                    <a:pt x="16324" y="9907"/>
                    <a:pt x="16324" y="9907"/>
                  </a:cubicBezTo>
                  <a:cubicBezTo>
                    <a:pt x="16182" y="10069"/>
                    <a:pt x="16040" y="10232"/>
                    <a:pt x="16040" y="10232"/>
                  </a:cubicBezTo>
                  <a:cubicBezTo>
                    <a:pt x="16040" y="10232"/>
                    <a:pt x="16040" y="10556"/>
                    <a:pt x="16040" y="10556"/>
                  </a:cubicBezTo>
                  <a:cubicBezTo>
                    <a:pt x="16182" y="10719"/>
                    <a:pt x="16040" y="10719"/>
                    <a:pt x="16040" y="10719"/>
                  </a:cubicBezTo>
                  <a:cubicBezTo>
                    <a:pt x="15898" y="10719"/>
                    <a:pt x="15756" y="10881"/>
                    <a:pt x="15756" y="10881"/>
                  </a:cubicBezTo>
                  <a:cubicBezTo>
                    <a:pt x="15756" y="10881"/>
                    <a:pt x="15898" y="11044"/>
                    <a:pt x="15756" y="11044"/>
                  </a:cubicBezTo>
                  <a:cubicBezTo>
                    <a:pt x="15614" y="11206"/>
                    <a:pt x="15330" y="11206"/>
                    <a:pt x="15330" y="11206"/>
                  </a:cubicBezTo>
                  <a:cubicBezTo>
                    <a:pt x="15330" y="11206"/>
                    <a:pt x="15472" y="11368"/>
                    <a:pt x="15187" y="11368"/>
                  </a:cubicBezTo>
                  <a:cubicBezTo>
                    <a:pt x="15045" y="11368"/>
                    <a:pt x="14903" y="11368"/>
                    <a:pt x="14761" y="11368"/>
                  </a:cubicBezTo>
                  <a:cubicBezTo>
                    <a:pt x="14761" y="11531"/>
                    <a:pt x="14761" y="11693"/>
                    <a:pt x="14619" y="11856"/>
                  </a:cubicBezTo>
                  <a:cubicBezTo>
                    <a:pt x="14335" y="12018"/>
                    <a:pt x="14193" y="12018"/>
                    <a:pt x="14193" y="12018"/>
                  </a:cubicBezTo>
                  <a:cubicBezTo>
                    <a:pt x="14051" y="12018"/>
                    <a:pt x="14051" y="12018"/>
                    <a:pt x="14051" y="12180"/>
                  </a:cubicBezTo>
                  <a:cubicBezTo>
                    <a:pt x="14051" y="12505"/>
                    <a:pt x="14051" y="12505"/>
                    <a:pt x="14193" y="12668"/>
                  </a:cubicBezTo>
                  <a:cubicBezTo>
                    <a:pt x="14335" y="12668"/>
                    <a:pt x="14335" y="12992"/>
                    <a:pt x="14477" y="13155"/>
                  </a:cubicBezTo>
                  <a:cubicBezTo>
                    <a:pt x="14477" y="13155"/>
                    <a:pt x="14619" y="13317"/>
                    <a:pt x="14477" y="13480"/>
                  </a:cubicBezTo>
                  <a:cubicBezTo>
                    <a:pt x="14477" y="13642"/>
                    <a:pt x="14335" y="13805"/>
                    <a:pt x="14335" y="13805"/>
                  </a:cubicBezTo>
                  <a:cubicBezTo>
                    <a:pt x="14335" y="13967"/>
                    <a:pt x="14335" y="14129"/>
                    <a:pt x="14335" y="14292"/>
                  </a:cubicBezTo>
                  <a:cubicBezTo>
                    <a:pt x="14477" y="14454"/>
                    <a:pt x="14477" y="14617"/>
                    <a:pt x="14477" y="14617"/>
                  </a:cubicBezTo>
                  <a:cubicBezTo>
                    <a:pt x="14477" y="14617"/>
                    <a:pt x="14335" y="14779"/>
                    <a:pt x="14477" y="14779"/>
                  </a:cubicBezTo>
                  <a:cubicBezTo>
                    <a:pt x="14619" y="14941"/>
                    <a:pt x="14761" y="15104"/>
                    <a:pt x="14903" y="15104"/>
                  </a:cubicBezTo>
                  <a:cubicBezTo>
                    <a:pt x="14903" y="15266"/>
                    <a:pt x="15187" y="15429"/>
                    <a:pt x="15187" y="15429"/>
                  </a:cubicBezTo>
                  <a:cubicBezTo>
                    <a:pt x="15187" y="15429"/>
                    <a:pt x="15045" y="15753"/>
                    <a:pt x="15187" y="15916"/>
                  </a:cubicBezTo>
                  <a:cubicBezTo>
                    <a:pt x="15187" y="15916"/>
                    <a:pt x="15472" y="16728"/>
                    <a:pt x="15330" y="16728"/>
                  </a:cubicBezTo>
                  <a:cubicBezTo>
                    <a:pt x="15187" y="16890"/>
                    <a:pt x="15187" y="17053"/>
                    <a:pt x="15187" y="17215"/>
                  </a:cubicBezTo>
                  <a:cubicBezTo>
                    <a:pt x="15330" y="17377"/>
                    <a:pt x="15330" y="17377"/>
                    <a:pt x="15330" y="17377"/>
                  </a:cubicBezTo>
                  <a:cubicBezTo>
                    <a:pt x="15330" y="17540"/>
                    <a:pt x="15614" y="17377"/>
                    <a:pt x="15472" y="17702"/>
                  </a:cubicBezTo>
                  <a:cubicBezTo>
                    <a:pt x="15330" y="17865"/>
                    <a:pt x="15330" y="17865"/>
                    <a:pt x="15187" y="18027"/>
                  </a:cubicBezTo>
                  <a:cubicBezTo>
                    <a:pt x="15187" y="18189"/>
                    <a:pt x="15187" y="18189"/>
                    <a:pt x="15045" y="18352"/>
                  </a:cubicBezTo>
                  <a:cubicBezTo>
                    <a:pt x="15045" y="18514"/>
                    <a:pt x="14903" y="18677"/>
                    <a:pt x="14903" y="18839"/>
                  </a:cubicBezTo>
                  <a:cubicBezTo>
                    <a:pt x="14761" y="18839"/>
                    <a:pt x="14619" y="19002"/>
                    <a:pt x="14619" y="19002"/>
                  </a:cubicBezTo>
                  <a:cubicBezTo>
                    <a:pt x="14619" y="19164"/>
                    <a:pt x="14335" y="19489"/>
                    <a:pt x="14619" y="19164"/>
                  </a:cubicBezTo>
                  <a:cubicBezTo>
                    <a:pt x="14903" y="19002"/>
                    <a:pt x="14761" y="19164"/>
                    <a:pt x="15045" y="18839"/>
                  </a:cubicBezTo>
                  <a:cubicBezTo>
                    <a:pt x="15330" y="18514"/>
                    <a:pt x="15472" y="18677"/>
                    <a:pt x="15614" y="18514"/>
                  </a:cubicBezTo>
                  <a:cubicBezTo>
                    <a:pt x="15756" y="18352"/>
                    <a:pt x="15472" y="19002"/>
                    <a:pt x="15756" y="18189"/>
                  </a:cubicBezTo>
                  <a:cubicBezTo>
                    <a:pt x="16040" y="17377"/>
                    <a:pt x="16182" y="17377"/>
                    <a:pt x="16182" y="17215"/>
                  </a:cubicBezTo>
                  <a:cubicBezTo>
                    <a:pt x="16324" y="17053"/>
                    <a:pt x="16324" y="17215"/>
                    <a:pt x="16466" y="16890"/>
                  </a:cubicBezTo>
                  <a:cubicBezTo>
                    <a:pt x="16608" y="16403"/>
                    <a:pt x="16466" y="16728"/>
                    <a:pt x="16608" y="16403"/>
                  </a:cubicBezTo>
                  <a:cubicBezTo>
                    <a:pt x="16893" y="16078"/>
                    <a:pt x="16893" y="16565"/>
                    <a:pt x="16893" y="16078"/>
                  </a:cubicBezTo>
                  <a:cubicBezTo>
                    <a:pt x="17035" y="15591"/>
                    <a:pt x="17035" y="15916"/>
                    <a:pt x="17177" y="15266"/>
                  </a:cubicBezTo>
                  <a:cubicBezTo>
                    <a:pt x="17319" y="14779"/>
                    <a:pt x="17035" y="14779"/>
                    <a:pt x="17319" y="14454"/>
                  </a:cubicBezTo>
                  <a:cubicBezTo>
                    <a:pt x="17603" y="14129"/>
                    <a:pt x="17603" y="14292"/>
                    <a:pt x="17745" y="14129"/>
                  </a:cubicBezTo>
                  <a:cubicBezTo>
                    <a:pt x="17745" y="13967"/>
                    <a:pt x="17603" y="14129"/>
                    <a:pt x="17887" y="13642"/>
                  </a:cubicBezTo>
                  <a:cubicBezTo>
                    <a:pt x="18172" y="13155"/>
                    <a:pt x="18456" y="12992"/>
                    <a:pt x="18456" y="12180"/>
                  </a:cubicBezTo>
                  <a:cubicBezTo>
                    <a:pt x="18456" y="11368"/>
                    <a:pt x="18456" y="11206"/>
                    <a:pt x="18456" y="11206"/>
                  </a:cubicBezTo>
                  <a:cubicBezTo>
                    <a:pt x="18456" y="11206"/>
                    <a:pt x="18740" y="10881"/>
                    <a:pt x="18598" y="10394"/>
                  </a:cubicBezTo>
                  <a:cubicBezTo>
                    <a:pt x="18598" y="9907"/>
                    <a:pt x="18456" y="10069"/>
                    <a:pt x="18598" y="9907"/>
                  </a:cubicBezTo>
                  <a:cubicBezTo>
                    <a:pt x="18598" y="9907"/>
                    <a:pt x="18598" y="9907"/>
                    <a:pt x="18740" y="9744"/>
                  </a:cubicBezTo>
                  <a:cubicBezTo>
                    <a:pt x="18882" y="9420"/>
                    <a:pt x="18882" y="9582"/>
                    <a:pt x="18882" y="9420"/>
                  </a:cubicBezTo>
                  <a:cubicBezTo>
                    <a:pt x="18882" y="9257"/>
                    <a:pt x="19024" y="9095"/>
                    <a:pt x="19024" y="9095"/>
                  </a:cubicBezTo>
                  <a:cubicBezTo>
                    <a:pt x="19024" y="9095"/>
                    <a:pt x="19024" y="9095"/>
                    <a:pt x="19024" y="9095"/>
                  </a:cubicBezTo>
                  <a:cubicBezTo>
                    <a:pt x="19024" y="9095"/>
                    <a:pt x="20019" y="19814"/>
                    <a:pt x="10782" y="21275"/>
                  </a:cubicBezTo>
                  <a:cubicBezTo>
                    <a:pt x="10782" y="21275"/>
                    <a:pt x="12914" y="20788"/>
                    <a:pt x="13056" y="20301"/>
                  </a:cubicBezTo>
                  <a:cubicBezTo>
                    <a:pt x="13056" y="20301"/>
                    <a:pt x="13056" y="19814"/>
                    <a:pt x="13056" y="19814"/>
                  </a:cubicBezTo>
                  <a:cubicBezTo>
                    <a:pt x="12914" y="19814"/>
                    <a:pt x="12772" y="19976"/>
                    <a:pt x="12630" y="19814"/>
                  </a:cubicBezTo>
                  <a:cubicBezTo>
                    <a:pt x="12487" y="19651"/>
                    <a:pt x="12345" y="19489"/>
                    <a:pt x="12345" y="19489"/>
                  </a:cubicBezTo>
                  <a:cubicBezTo>
                    <a:pt x="12345" y="19651"/>
                    <a:pt x="12345" y="19651"/>
                    <a:pt x="12345" y="19651"/>
                  </a:cubicBezTo>
                  <a:cubicBezTo>
                    <a:pt x="12345" y="19651"/>
                    <a:pt x="12487" y="19814"/>
                    <a:pt x="12061" y="19651"/>
                  </a:cubicBezTo>
                  <a:cubicBezTo>
                    <a:pt x="11635" y="19651"/>
                    <a:pt x="11635" y="19651"/>
                    <a:pt x="11493" y="19651"/>
                  </a:cubicBezTo>
                  <a:cubicBezTo>
                    <a:pt x="11351" y="19489"/>
                    <a:pt x="11208" y="19164"/>
                    <a:pt x="11066" y="19326"/>
                  </a:cubicBezTo>
                  <a:cubicBezTo>
                    <a:pt x="10924" y="19651"/>
                    <a:pt x="11208" y="19489"/>
                    <a:pt x="10924" y="19651"/>
                  </a:cubicBezTo>
                  <a:cubicBezTo>
                    <a:pt x="10782" y="19651"/>
                    <a:pt x="10356" y="19489"/>
                    <a:pt x="10356" y="19489"/>
                  </a:cubicBezTo>
                  <a:cubicBezTo>
                    <a:pt x="10356" y="19489"/>
                    <a:pt x="9787" y="19651"/>
                    <a:pt x="9645" y="19489"/>
                  </a:cubicBezTo>
                  <a:cubicBezTo>
                    <a:pt x="9645" y="19489"/>
                    <a:pt x="9645" y="19326"/>
                    <a:pt x="9503" y="19326"/>
                  </a:cubicBezTo>
                  <a:cubicBezTo>
                    <a:pt x="9361" y="19326"/>
                    <a:pt x="9361" y="19489"/>
                    <a:pt x="9361" y="19489"/>
                  </a:cubicBezTo>
                  <a:cubicBezTo>
                    <a:pt x="9645" y="19814"/>
                    <a:pt x="9645" y="19814"/>
                    <a:pt x="9645" y="19814"/>
                  </a:cubicBezTo>
                  <a:cubicBezTo>
                    <a:pt x="10072" y="19976"/>
                    <a:pt x="10072" y="19976"/>
                    <a:pt x="10072" y="19976"/>
                  </a:cubicBezTo>
                  <a:cubicBezTo>
                    <a:pt x="10072" y="19976"/>
                    <a:pt x="10214" y="20138"/>
                    <a:pt x="10072" y="20138"/>
                  </a:cubicBezTo>
                  <a:cubicBezTo>
                    <a:pt x="9930" y="20301"/>
                    <a:pt x="9787" y="20301"/>
                    <a:pt x="9645" y="20301"/>
                  </a:cubicBezTo>
                  <a:cubicBezTo>
                    <a:pt x="9503" y="20301"/>
                    <a:pt x="9219" y="20626"/>
                    <a:pt x="9077" y="20463"/>
                  </a:cubicBezTo>
                  <a:cubicBezTo>
                    <a:pt x="8935" y="20138"/>
                    <a:pt x="8935" y="20138"/>
                    <a:pt x="8935" y="19976"/>
                  </a:cubicBezTo>
                  <a:cubicBezTo>
                    <a:pt x="8793" y="19976"/>
                    <a:pt x="8793" y="19814"/>
                    <a:pt x="8651" y="19814"/>
                  </a:cubicBezTo>
                  <a:cubicBezTo>
                    <a:pt x="8508" y="19814"/>
                    <a:pt x="8366" y="19814"/>
                    <a:pt x="8366" y="19814"/>
                  </a:cubicBezTo>
                  <a:cubicBezTo>
                    <a:pt x="8508" y="20138"/>
                    <a:pt x="8508" y="20138"/>
                    <a:pt x="8508" y="20138"/>
                  </a:cubicBezTo>
                  <a:cubicBezTo>
                    <a:pt x="8508" y="20138"/>
                    <a:pt x="8224" y="20138"/>
                    <a:pt x="8224" y="20138"/>
                  </a:cubicBezTo>
                  <a:cubicBezTo>
                    <a:pt x="8082" y="20138"/>
                    <a:pt x="8082" y="20301"/>
                    <a:pt x="7940" y="20138"/>
                  </a:cubicBezTo>
                  <a:cubicBezTo>
                    <a:pt x="7656" y="19976"/>
                    <a:pt x="7656" y="19976"/>
                    <a:pt x="7514" y="19976"/>
                  </a:cubicBezTo>
                  <a:cubicBezTo>
                    <a:pt x="7372" y="19976"/>
                    <a:pt x="7230" y="19814"/>
                    <a:pt x="7087" y="19814"/>
                  </a:cubicBezTo>
                  <a:cubicBezTo>
                    <a:pt x="7087" y="19976"/>
                    <a:pt x="6945" y="19976"/>
                    <a:pt x="6803" y="19976"/>
                  </a:cubicBezTo>
                  <a:cubicBezTo>
                    <a:pt x="6803" y="19976"/>
                    <a:pt x="6377" y="20138"/>
                    <a:pt x="6377" y="20138"/>
                  </a:cubicBezTo>
                  <a:cubicBezTo>
                    <a:pt x="6235" y="20138"/>
                    <a:pt x="5951" y="20138"/>
                    <a:pt x="5951" y="20138"/>
                  </a:cubicBezTo>
                  <a:cubicBezTo>
                    <a:pt x="5951" y="20138"/>
                    <a:pt x="6945" y="21275"/>
                    <a:pt x="9219" y="21275"/>
                  </a:cubicBezTo>
                  <a:cubicBezTo>
                    <a:pt x="9219" y="21275"/>
                    <a:pt x="4103" y="21600"/>
                    <a:pt x="1261" y="15916"/>
                  </a:cubicBezTo>
                  <a:cubicBezTo>
                    <a:pt x="-1581" y="10069"/>
                    <a:pt x="408" y="2761"/>
                    <a:pt x="6945" y="162"/>
                  </a:cubicBezTo>
                  <a:cubicBezTo>
                    <a:pt x="6945" y="162"/>
                    <a:pt x="2114" y="2274"/>
                    <a:pt x="693" y="7795"/>
                  </a:cubicBezTo>
                  <a:cubicBezTo>
                    <a:pt x="835" y="7795"/>
                    <a:pt x="835" y="7795"/>
                    <a:pt x="835" y="7795"/>
                  </a:cubicBezTo>
                  <a:cubicBezTo>
                    <a:pt x="977" y="7633"/>
                    <a:pt x="977" y="7795"/>
                    <a:pt x="977" y="7471"/>
                  </a:cubicBezTo>
                  <a:cubicBezTo>
                    <a:pt x="1119" y="7308"/>
                    <a:pt x="1119" y="7308"/>
                    <a:pt x="1119" y="7146"/>
                  </a:cubicBezTo>
                  <a:cubicBezTo>
                    <a:pt x="1261" y="6983"/>
                    <a:pt x="1261" y="7146"/>
                    <a:pt x="1261" y="6821"/>
                  </a:cubicBezTo>
                  <a:cubicBezTo>
                    <a:pt x="1403" y="6659"/>
                    <a:pt x="1403" y="6821"/>
                    <a:pt x="1545" y="6659"/>
                  </a:cubicBezTo>
                  <a:cubicBezTo>
                    <a:pt x="1687" y="6496"/>
                    <a:pt x="1687" y="6171"/>
                    <a:pt x="1830" y="6171"/>
                  </a:cubicBezTo>
                  <a:cubicBezTo>
                    <a:pt x="1830" y="6009"/>
                    <a:pt x="2114" y="6009"/>
                    <a:pt x="2114" y="6009"/>
                  </a:cubicBezTo>
                  <a:cubicBezTo>
                    <a:pt x="2256" y="6009"/>
                    <a:pt x="2114" y="5847"/>
                    <a:pt x="2256" y="6009"/>
                  </a:cubicBezTo>
                  <a:cubicBezTo>
                    <a:pt x="2256" y="6009"/>
                    <a:pt x="2114" y="6334"/>
                    <a:pt x="2114" y="6334"/>
                  </a:cubicBezTo>
                  <a:cubicBezTo>
                    <a:pt x="2114" y="6659"/>
                    <a:pt x="2114" y="6659"/>
                    <a:pt x="2114" y="6659"/>
                  </a:cubicBezTo>
                  <a:cubicBezTo>
                    <a:pt x="2114" y="6659"/>
                    <a:pt x="1972" y="6983"/>
                    <a:pt x="1972" y="7146"/>
                  </a:cubicBezTo>
                  <a:cubicBezTo>
                    <a:pt x="1972" y="7308"/>
                    <a:pt x="2114" y="7471"/>
                    <a:pt x="2114" y="7471"/>
                  </a:cubicBezTo>
                  <a:cubicBezTo>
                    <a:pt x="2114" y="7471"/>
                    <a:pt x="2114" y="7795"/>
                    <a:pt x="2256" y="7958"/>
                  </a:cubicBezTo>
                  <a:cubicBezTo>
                    <a:pt x="2256" y="7958"/>
                    <a:pt x="2824" y="7958"/>
                    <a:pt x="2824" y="7958"/>
                  </a:cubicBezTo>
                  <a:cubicBezTo>
                    <a:pt x="2824" y="7958"/>
                    <a:pt x="2966" y="7795"/>
                    <a:pt x="3108" y="7633"/>
                  </a:cubicBezTo>
                  <a:cubicBezTo>
                    <a:pt x="3108" y="7471"/>
                    <a:pt x="3393" y="7471"/>
                    <a:pt x="3393" y="7308"/>
                  </a:cubicBezTo>
                  <a:cubicBezTo>
                    <a:pt x="3535" y="7308"/>
                    <a:pt x="3393" y="7146"/>
                    <a:pt x="3535" y="6983"/>
                  </a:cubicBezTo>
                  <a:cubicBezTo>
                    <a:pt x="3677" y="6659"/>
                    <a:pt x="3535" y="6821"/>
                    <a:pt x="3677" y="6659"/>
                  </a:cubicBezTo>
                  <a:cubicBezTo>
                    <a:pt x="3819" y="6334"/>
                    <a:pt x="3819" y="6334"/>
                    <a:pt x="3819" y="6334"/>
                  </a:cubicBezTo>
                  <a:cubicBezTo>
                    <a:pt x="3819" y="6334"/>
                    <a:pt x="4245" y="6334"/>
                    <a:pt x="4103" y="6496"/>
                  </a:cubicBezTo>
                  <a:cubicBezTo>
                    <a:pt x="3961" y="6821"/>
                    <a:pt x="4103" y="6983"/>
                    <a:pt x="4103" y="7146"/>
                  </a:cubicBezTo>
                  <a:cubicBezTo>
                    <a:pt x="3961" y="7146"/>
                    <a:pt x="3819" y="6983"/>
                    <a:pt x="3819" y="7146"/>
                  </a:cubicBezTo>
                  <a:cubicBezTo>
                    <a:pt x="3677" y="7471"/>
                    <a:pt x="3677" y="7471"/>
                    <a:pt x="3677" y="7633"/>
                  </a:cubicBezTo>
                  <a:cubicBezTo>
                    <a:pt x="3535" y="7633"/>
                    <a:pt x="3535" y="7958"/>
                    <a:pt x="3393" y="8120"/>
                  </a:cubicBezTo>
                  <a:cubicBezTo>
                    <a:pt x="3393" y="8120"/>
                    <a:pt x="3108" y="8120"/>
                    <a:pt x="3108" y="8120"/>
                  </a:cubicBezTo>
                  <a:cubicBezTo>
                    <a:pt x="3108" y="8283"/>
                    <a:pt x="3251" y="8445"/>
                    <a:pt x="3108" y="8608"/>
                  </a:cubicBezTo>
                  <a:cubicBezTo>
                    <a:pt x="2966" y="8608"/>
                    <a:pt x="2966" y="8608"/>
                    <a:pt x="2824" y="8608"/>
                  </a:cubicBezTo>
                  <a:cubicBezTo>
                    <a:pt x="2824" y="8608"/>
                    <a:pt x="2824" y="8608"/>
                    <a:pt x="2682" y="8608"/>
                  </a:cubicBezTo>
                  <a:cubicBezTo>
                    <a:pt x="2540" y="8445"/>
                    <a:pt x="2398" y="8445"/>
                    <a:pt x="2398" y="8445"/>
                  </a:cubicBezTo>
                  <a:cubicBezTo>
                    <a:pt x="2398" y="8445"/>
                    <a:pt x="2114" y="8608"/>
                    <a:pt x="2114" y="8770"/>
                  </a:cubicBezTo>
                  <a:cubicBezTo>
                    <a:pt x="2114" y="8770"/>
                    <a:pt x="2256" y="9257"/>
                    <a:pt x="2256" y="9257"/>
                  </a:cubicBezTo>
                  <a:cubicBezTo>
                    <a:pt x="2398" y="9744"/>
                    <a:pt x="2398" y="9744"/>
                    <a:pt x="2398" y="9744"/>
                  </a:cubicBezTo>
                  <a:cubicBezTo>
                    <a:pt x="2398" y="9744"/>
                    <a:pt x="2398" y="10394"/>
                    <a:pt x="2540" y="10394"/>
                  </a:cubicBezTo>
                  <a:cubicBezTo>
                    <a:pt x="2540" y="10394"/>
                    <a:pt x="2682" y="10719"/>
                    <a:pt x="2824" y="10881"/>
                  </a:cubicBezTo>
                  <a:cubicBezTo>
                    <a:pt x="2824" y="10881"/>
                    <a:pt x="2824" y="11368"/>
                    <a:pt x="2824" y="11368"/>
                  </a:cubicBezTo>
                  <a:cubicBezTo>
                    <a:pt x="3108" y="11693"/>
                    <a:pt x="3108" y="11693"/>
                    <a:pt x="3108" y="11693"/>
                  </a:cubicBezTo>
                  <a:cubicBezTo>
                    <a:pt x="3108" y="11693"/>
                    <a:pt x="3108" y="12018"/>
                    <a:pt x="3108" y="12180"/>
                  </a:cubicBezTo>
                  <a:cubicBezTo>
                    <a:pt x="3108" y="12180"/>
                    <a:pt x="2966" y="12668"/>
                    <a:pt x="3108" y="12830"/>
                  </a:cubicBezTo>
                  <a:cubicBezTo>
                    <a:pt x="3108" y="12992"/>
                    <a:pt x="3393" y="13317"/>
                    <a:pt x="3393" y="13317"/>
                  </a:cubicBezTo>
                  <a:cubicBezTo>
                    <a:pt x="3393" y="13317"/>
                    <a:pt x="2966" y="13642"/>
                    <a:pt x="3251" y="13642"/>
                  </a:cubicBezTo>
                  <a:cubicBezTo>
                    <a:pt x="3393" y="13642"/>
                    <a:pt x="3535" y="13967"/>
                    <a:pt x="3535" y="14129"/>
                  </a:cubicBezTo>
                  <a:cubicBezTo>
                    <a:pt x="3677" y="14129"/>
                    <a:pt x="3677" y="14292"/>
                    <a:pt x="3677" y="14292"/>
                  </a:cubicBezTo>
                  <a:cubicBezTo>
                    <a:pt x="3819" y="14292"/>
                    <a:pt x="4103" y="14454"/>
                    <a:pt x="4103" y="14454"/>
                  </a:cubicBezTo>
                  <a:cubicBezTo>
                    <a:pt x="4103" y="14617"/>
                    <a:pt x="4103" y="14779"/>
                    <a:pt x="4103" y="14779"/>
                  </a:cubicBezTo>
                  <a:cubicBezTo>
                    <a:pt x="4387" y="15429"/>
                    <a:pt x="4387" y="15429"/>
                    <a:pt x="4387" y="15429"/>
                  </a:cubicBezTo>
                  <a:cubicBezTo>
                    <a:pt x="4814" y="15916"/>
                    <a:pt x="4814" y="15916"/>
                    <a:pt x="4814" y="15916"/>
                  </a:cubicBezTo>
                  <a:cubicBezTo>
                    <a:pt x="4814" y="15916"/>
                    <a:pt x="4814" y="16078"/>
                    <a:pt x="4956" y="16078"/>
                  </a:cubicBezTo>
                  <a:cubicBezTo>
                    <a:pt x="4956" y="16241"/>
                    <a:pt x="5524" y="16403"/>
                    <a:pt x="5524" y="16403"/>
                  </a:cubicBezTo>
                  <a:cubicBezTo>
                    <a:pt x="5666" y="16565"/>
                    <a:pt x="5951" y="16728"/>
                    <a:pt x="6093" y="16728"/>
                  </a:cubicBezTo>
                  <a:cubicBezTo>
                    <a:pt x="6093" y="16728"/>
                    <a:pt x="5951" y="17053"/>
                    <a:pt x="6093" y="16728"/>
                  </a:cubicBezTo>
                  <a:cubicBezTo>
                    <a:pt x="6377" y="16403"/>
                    <a:pt x="6235" y="16565"/>
                    <a:pt x="6377" y="16241"/>
                  </a:cubicBezTo>
                  <a:cubicBezTo>
                    <a:pt x="6519" y="15753"/>
                    <a:pt x="6519" y="16078"/>
                    <a:pt x="6519" y="15753"/>
                  </a:cubicBezTo>
                  <a:cubicBezTo>
                    <a:pt x="6519" y="15429"/>
                    <a:pt x="6519" y="15753"/>
                    <a:pt x="6519" y="15429"/>
                  </a:cubicBezTo>
                  <a:cubicBezTo>
                    <a:pt x="6519" y="15104"/>
                    <a:pt x="6377" y="15429"/>
                    <a:pt x="6519" y="15104"/>
                  </a:cubicBezTo>
                  <a:cubicBezTo>
                    <a:pt x="6661" y="14779"/>
                    <a:pt x="6661" y="14779"/>
                    <a:pt x="6803" y="14617"/>
                  </a:cubicBezTo>
                  <a:cubicBezTo>
                    <a:pt x="7087" y="14454"/>
                    <a:pt x="7230" y="14617"/>
                    <a:pt x="7087" y="14292"/>
                  </a:cubicBezTo>
                  <a:cubicBezTo>
                    <a:pt x="6945" y="13967"/>
                    <a:pt x="6945" y="14292"/>
                    <a:pt x="6945" y="13967"/>
                  </a:cubicBezTo>
                  <a:cubicBezTo>
                    <a:pt x="6945" y="13642"/>
                    <a:pt x="6945" y="13642"/>
                    <a:pt x="6803" y="13480"/>
                  </a:cubicBezTo>
                  <a:cubicBezTo>
                    <a:pt x="6661" y="13317"/>
                    <a:pt x="6519" y="13317"/>
                    <a:pt x="6519" y="12992"/>
                  </a:cubicBezTo>
                  <a:cubicBezTo>
                    <a:pt x="6519" y="12830"/>
                    <a:pt x="6519" y="12830"/>
                    <a:pt x="6519" y="12668"/>
                  </a:cubicBezTo>
                  <a:cubicBezTo>
                    <a:pt x="6661" y="12505"/>
                    <a:pt x="6803" y="12343"/>
                    <a:pt x="6803" y="12180"/>
                  </a:cubicBezTo>
                  <a:cubicBezTo>
                    <a:pt x="6803" y="12180"/>
                    <a:pt x="6803" y="12180"/>
                    <a:pt x="6945" y="12018"/>
                  </a:cubicBezTo>
                  <a:cubicBezTo>
                    <a:pt x="7087" y="11693"/>
                    <a:pt x="7230" y="11693"/>
                    <a:pt x="7230" y="11693"/>
                  </a:cubicBezTo>
                  <a:cubicBezTo>
                    <a:pt x="7230" y="11693"/>
                    <a:pt x="7230" y="11044"/>
                    <a:pt x="7230" y="10881"/>
                  </a:cubicBezTo>
                  <a:cubicBezTo>
                    <a:pt x="7230" y="10719"/>
                    <a:pt x="7230" y="11044"/>
                    <a:pt x="7230" y="10719"/>
                  </a:cubicBezTo>
                  <a:cubicBezTo>
                    <a:pt x="7087" y="10394"/>
                    <a:pt x="7087" y="10232"/>
                    <a:pt x="7087" y="10232"/>
                  </a:cubicBezTo>
                  <a:cubicBezTo>
                    <a:pt x="7087" y="10232"/>
                    <a:pt x="7514" y="9907"/>
                    <a:pt x="7514" y="9907"/>
                  </a:cubicBezTo>
                  <a:cubicBezTo>
                    <a:pt x="7656" y="9907"/>
                    <a:pt x="7656" y="10232"/>
                    <a:pt x="7940" y="10069"/>
                  </a:cubicBezTo>
                  <a:cubicBezTo>
                    <a:pt x="8082" y="9907"/>
                    <a:pt x="8082" y="9744"/>
                    <a:pt x="8082" y="9744"/>
                  </a:cubicBezTo>
                  <a:cubicBezTo>
                    <a:pt x="8224" y="9582"/>
                    <a:pt x="8366" y="9582"/>
                    <a:pt x="8366" y="9744"/>
                  </a:cubicBezTo>
                  <a:cubicBezTo>
                    <a:pt x="8508" y="9744"/>
                    <a:pt x="8793" y="9744"/>
                    <a:pt x="8935" y="9907"/>
                  </a:cubicBezTo>
                  <a:cubicBezTo>
                    <a:pt x="9219" y="10069"/>
                    <a:pt x="9219" y="9907"/>
                    <a:pt x="9503" y="9907"/>
                  </a:cubicBezTo>
                  <a:cubicBezTo>
                    <a:pt x="9787" y="9907"/>
                    <a:pt x="10072" y="10069"/>
                    <a:pt x="10214" y="9907"/>
                  </a:cubicBezTo>
                  <a:cubicBezTo>
                    <a:pt x="10498" y="9744"/>
                    <a:pt x="10498" y="10069"/>
                    <a:pt x="10640" y="9744"/>
                  </a:cubicBezTo>
                  <a:cubicBezTo>
                    <a:pt x="10640" y="9420"/>
                    <a:pt x="10640" y="9582"/>
                    <a:pt x="10782" y="9420"/>
                  </a:cubicBezTo>
                  <a:cubicBezTo>
                    <a:pt x="10924" y="9257"/>
                    <a:pt x="11066" y="9420"/>
                    <a:pt x="11066" y="9095"/>
                  </a:cubicBezTo>
                  <a:cubicBezTo>
                    <a:pt x="11066" y="8932"/>
                    <a:pt x="10924" y="8932"/>
                    <a:pt x="11066" y="8770"/>
                  </a:cubicBezTo>
                  <a:cubicBezTo>
                    <a:pt x="11208" y="8608"/>
                    <a:pt x="11066" y="8932"/>
                    <a:pt x="11208" y="8608"/>
                  </a:cubicBezTo>
                  <a:cubicBezTo>
                    <a:pt x="11493" y="8283"/>
                    <a:pt x="11635" y="8445"/>
                    <a:pt x="11493" y="8283"/>
                  </a:cubicBezTo>
                  <a:cubicBezTo>
                    <a:pt x="11493" y="7958"/>
                    <a:pt x="11351" y="8120"/>
                    <a:pt x="11351" y="7795"/>
                  </a:cubicBezTo>
                  <a:cubicBezTo>
                    <a:pt x="11351" y="7471"/>
                    <a:pt x="10924" y="7958"/>
                    <a:pt x="11208" y="7308"/>
                  </a:cubicBezTo>
                  <a:cubicBezTo>
                    <a:pt x="11493" y="6821"/>
                    <a:pt x="11493" y="6821"/>
                    <a:pt x="11208" y="6496"/>
                  </a:cubicBezTo>
                  <a:cubicBezTo>
                    <a:pt x="11066" y="6009"/>
                    <a:pt x="10782" y="5847"/>
                    <a:pt x="10782" y="5684"/>
                  </a:cubicBezTo>
                  <a:cubicBezTo>
                    <a:pt x="10640" y="5684"/>
                    <a:pt x="10640" y="5359"/>
                    <a:pt x="10498" y="5359"/>
                  </a:cubicBezTo>
                  <a:cubicBezTo>
                    <a:pt x="10356" y="5197"/>
                    <a:pt x="10498" y="5197"/>
                    <a:pt x="10214" y="5197"/>
                  </a:cubicBezTo>
                  <a:cubicBezTo>
                    <a:pt x="10072" y="5197"/>
                    <a:pt x="9787" y="5035"/>
                    <a:pt x="9787" y="4872"/>
                  </a:cubicBezTo>
                  <a:cubicBezTo>
                    <a:pt x="9645" y="4872"/>
                    <a:pt x="9361" y="4547"/>
                    <a:pt x="9361" y="4547"/>
                  </a:cubicBezTo>
                  <a:cubicBezTo>
                    <a:pt x="9219" y="4547"/>
                    <a:pt x="9219" y="4547"/>
                    <a:pt x="9077" y="4547"/>
                  </a:cubicBezTo>
                  <a:cubicBezTo>
                    <a:pt x="8935" y="4547"/>
                    <a:pt x="8793" y="4385"/>
                    <a:pt x="8651" y="4385"/>
                  </a:cubicBezTo>
                  <a:cubicBezTo>
                    <a:pt x="8508" y="4385"/>
                    <a:pt x="8793" y="4547"/>
                    <a:pt x="8508" y="4385"/>
                  </a:cubicBezTo>
                  <a:cubicBezTo>
                    <a:pt x="8082" y="4385"/>
                    <a:pt x="8224" y="4385"/>
                    <a:pt x="8082" y="4385"/>
                  </a:cubicBezTo>
                  <a:cubicBezTo>
                    <a:pt x="7940" y="4385"/>
                    <a:pt x="8082" y="4385"/>
                    <a:pt x="7940" y="4385"/>
                  </a:cubicBezTo>
                  <a:cubicBezTo>
                    <a:pt x="7798" y="4385"/>
                    <a:pt x="7798" y="4060"/>
                    <a:pt x="7798" y="4385"/>
                  </a:cubicBezTo>
                  <a:cubicBezTo>
                    <a:pt x="7656" y="4872"/>
                    <a:pt x="7940" y="5035"/>
                    <a:pt x="7656" y="5035"/>
                  </a:cubicBezTo>
                  <a:cubicBezTo>
                    <a:pt x="7372" y="5035"/>
                    <a:pt x="7656" y="5035"/>
                    <a:pt x="7372" y="5035"/>
                  </a:cubicBezTo>
                  <a:cubicBezTo>
                    <a:pt x="7087" y="5035"/>
                    <a:pt x="7087" y="5035"/>
                    <a:pt x="6945" y="5197"/>
                  </a:cubicBezTo>
                  <a:cubicBezTo>
                    <a:pt x="6945" y="5197"/>
                    <a:pt x="6803" y="5359"/>
                    <a:pt x="6661" y="5359"/>
                  </a:cubicBezTo>
                  <a:cubicBezTo>
                    <a:pt x="6377" y="5359"/>
                    <a:pt x="6661" y="5684"/>
                    <a:pt x="6377" y="5359"/>
                  </a:cubicBezTo>
                  <a:cubicBezTo>
                    <a:pt x="6093" y="5035"/>
                    <a:pt x="6661" y="4872"/>
                    <a:pt x="6093" y="5035"/>
                  </a:cubicBezTo>
                  <a:cubicBezTo>
                    <a:pt x="5666" y="5035"/>
                    <a:pt x="5524" y="5197"/>
                    <a:pt x="5524" y="5197"/>
                  </a:cubicBezTo>
                  <a:cubicBezTo>
                    <a:pt x="5382" y="5035"/>
                    <a:pt x="5382" y="5197"/>
                    <a:pt x="5098" y="5035"/>
                  </a:cubicBezTo>
                  <a:cubicBezTo>
                    <a:pt x="4956" y="4872"/>
                    <a:pt x="4956" y="4872"/>
                    <a:pt x="4814" y="5035"/>
                  </a:cubicBezTo>
                  <a:cubicBezTo>
                    <a:pt x="4672" y="5035"/>
                    <a:pt x="4672" y="5197"/>
                    <a:pt x="4672" y="5035"/>
                  </a:cubicBezTo>
                  <a:cubicBezTo>
                    <a:pt x="4530" y="4872"/>
                    <a:pt x="4387" y="4872"/>
                    <a:pt x="4672" y="4710"/>
                  </a:cubicBezTo>
                  <a:cubicBezTo>
                    <a:pt x="4956" y="4547"/>
                    <a:pt x="4956" y="4710"/>
                    <a:pt x="4956" y="4547"/>
                  </a:cubicBezTo>
                  <a:cubicBezTo>
                    <a:pt x="5098" y="4385"/>
                    <a:pt x="4814" y="4385"/>
                    <a:pt x="5098" y="4385"/>
                  </a:cubicBezTo>
                  <a:cubicBezTo>
                    <a:pt x="5382" y="4223"/>
                    <a:pt x="5240" y="4223"/>
                    <a:pt x="5524" y="4223"/>
                  </a:cubicBezTo>
                  <a:cubicBezTo>
                    <a:pt x="5666" y="4060"/>
                    <a:pt x="5951" y="4385"/>
                    <a:pt x="5951" y="4223"/>
                  </a:cubicBezTo>
                  <a:cubicBezTo>
                    <a:pt x="5951" y="4060"/>
                    <a:pt x="6377" y="4385"/>
                    <a:pt x="5951" y="4060"/>
                  </a:cubicBezTo>
                  <a:cubicBezTo>
                    <a:pt x="5666" y="3573"/>
                    <a:pt x="5808" y="3411"/>
                    <a:pt x="5524" y="3573"/>
                  </a:cubicBezTo>
                  <a:cubicBezTo>
                    <a:pt x="5382" y="3573"/>
                    <a:pt x="5382" y="3898"/>
                    <a:pt x="5240" y="3735"/>
                  </a:cubicBezTo>
                  <a:cubicBezTo>
                    <a:pt x="5098" y="3573"/>
                    <a:pt x="4814" y="3411"/>
                    <a:pt x="5098" y="3248"/>
                  </a:cubicBezTo>
                  <a:cubicBezTo>
                    <a:pt x="5382" y="2923"/>
                    <a:pt x="5098" y="3086"/>
                    <a:pt x="5382" y="2923"/>
                  </a:cubicBezTo>
                  <a:cubicBezTo>
                    <a:pt x="5666" y="2761"/>
                    <a:pt x="5951" y="3573"/>
                    <a:pt x="6093" y="3411"/>
                  </a:cubicBezTo>
                  <a:cubicBezTo>
                    <a:pt x="6235" y="3411"/>
                    <a:pt x="6377" y="3248"/>
                    <a:pt x="6377" y="3248"/>
                  </a:cubicBezTo>
                  <a:cubicBezTo>
                    <a:pt x="6519" y="3411"/>
                    <a:pt x="6519" y="3573"/>
                    <a:pt x="6519" y="3898"/>
                  </a:cubicBezTo>
                  <a:cubicBezTo>
                    <a:pt x="6519" y="4060"/>
                    <a:pt x="6377" y="4060"/>
                    <a:pt x="6661" y="3898"/>
                  </a:cubicBezTo>
                  <a:cubicBezTo>
                    <a:pt x="6945" y="3735"/>
                    <a:pt x="6377" y="3898"/>
                    <a:pt x="6945" y="3573"/>
                  </a:cubicBezTo>
                  <a:cubicBezTo>
                    <a:pt x="7656" y="3248"/>
                    <a:pt x="7798" y="3411"/>
                    <a:pt x="7940" y="3411"/>
                  </a:cubicBezTo>
                  <a:cubicBezTo>
                    <a:pt x="8082" y="3573"/>
                    <a:pt x="8224" y="3573"/>
                    <a:pt x="8224" y="3573"/>
                  </a:cubicBezTo>
                  <a:cubicBezTo>
                    <a:pt x="8224" y="3735"/>
                    <a:pt x="8082" y="3898"/>
                    <a:pt x="8224" y="3735"/>
                  </a:cubicBezTo>
                  <a:cubicBezTo>
                    <a:pt x="8508" y="3573"/>
                    <a:pt x="8793" y="3735"/>
                    <a:pt x="8793" y="3735"/>
                  </a:cubicBezTo>
                  <a:cubicBezTo>
                    <a:pt x="8793" y="3735"/>
                    <a:pt x="8935" y="3735"/>
                    <a:pt x="9077" y="3898"/>
                  </a:cubicBezTo>
                  <a:cubicBezTo>
                    <a:pt x="9077" y="3898"/>
                    <a:pt x="9361" y="4060"/>
                    <a:pt x="9503" y="4060"/>
                  </a:cubicBezTo>
                  <a:cubicBezTo>
                    <a:pt x="9645" y="3898"/>
                    <a:pt x="9930" y="4060"/>
                    <a:pt x="9645" y="3735"/>
                  </a:cubicBezTo>
                  <a:cubicBezTo>
                    <a:pt x="9361" y="3411"/>
                    <a:pt x="9645" y="3573"/>
                    <a:pt x="9219" y="3411"/>
                  </a:cubicBezTo>
                  <a:cubicBezTo>
                    <a:pt x="8793" y="3248"/>
                    <a:pt x="8224" y="3086"/>
                    <a:pt x="8793" y="3086"/>
                  </a:cubicBezTo>
                  <a:cubicBezTo>
                    <a:pt x="9219" y="2923"/>
                    <a:pt x="8508" y="2923"/>
                    <a:pt x="9219" y="2598"/>
                  </a:cubicBezTo>
                  <a:cubicBezTo>
                    <a:pt x="9787" y="2274"/>
                    <a:pt x="9787" y="2598"/>
                    <a:pt x="9787" y="2274"/>
                  </a:cubicBezTo>
                  <a:cubicBezTo>
                    <a:pt x="9787" y="1786"/>
                    <a:pt x="9787" y="1624"/>
                    <a:pt x="9930" y="1786"/>
                  </a:cubicBezTo>
                  <a:cubicBezTo>
                    <a:pt x="10072" y="1786"/>
                    <a:pt x="10498" y="1786"/>
                    <a:pt x="10640" y="1786"/>
                  </a:cubicBezTo>
                  <a:cubicBezTo>
                    <a:pt x="10782" y="1949"/>
                    <a:pt x="10640" y="2111"/>
                    <a:pt x="10924" y="1786"/>
                  </a:cubicBezTo>
                  <a:cubicBezTo>
                    <a:pt x="11208" y="1624"/>
                    <a:pt x="11351" y="1949"/>
                    <a:pt x="11208" y="1624"/>
                  </a:cubicBezTo>
                  <a:cubicBezTo>
                    <a:pt x="11066" y="1299"/>
                    <a:pt x="11066" y="1299"/>
                    <a:pt x="10924" y="1137"/>
                  </a:cubicBezTo>
                  <a:cubicBezTo>
                    <a:pt x="10782" y="974"/>
                    <a:pt x="10782" y="325"/>
                    <a:pt x="10356" y="487"/>
                  </a:cubicBezTo>
                  <a:cubicBezTo>
                    <a:pt x="9930" y="812"/>
                    <a:pt x="10072" y="650"/>
                    <a:pt x="9645" y="650"/>
                  </a:cubicBezTo>
                  <a:cubicBezTo>
                    <a:pt x="9361" y="812"/>
                    <a:pt x="9219" y="650"/>
                    <a:pt x="9219" y="650"/>
                  </a:cubicBezTo>
                  <a:cubicBezTo>
                    <a:pt x="9219" y="487"/>
                    <a:pt x="9645" y="325"/>
                    <a:pt x="9645" y="325"/>
                  </a:cubicBezTo>
                  <a:cubicBezTo>
                    <a:pt x="9645" y="325"/>
                    <a:pt x="9787" y="325"/>
                    <a:pt x="9645" y="325"/>
                  </a:cubicBezTo>
                  <a:cubicBezTo>
                    <a:pt x="9645" y="162"/>
                    <a:pt x="9503" y="0"/>
                    <a:pt x="9503" y="0"/>
                  </a:cubicBezTo>
                  <a:cubicBezTo>
                    <a:pt x="9645" y="0"/>
                    <a:pt x="9645" y="0"/>
                    <a:pt x="9645" y="0"/>
                  </a:cubicBezTo>
                  <a:cubicBezTo>
                    <a:pt x="9645" y="0"/>
                    <a:pt x="10924" y="0"/>
                    <a:pt x="11208" y="0"/>
                  </a:cubicBez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27" name="Freeform 22"/>
            <p:cNvSpPr/>
            <p:nvPr/>
          </p:nvSpPr>
          <p:spPr>
            <a:xfrm>
              <a:off x="134565" y="2228600"/>
              <a:ext cx="416639" cy="4182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676" y="0"/>
                    <a:pt x="21600" y="4924"/>
                    <a:pt x="21600" y="10800"/>
                  </a:cubicBezTo>
                  <a:cubicBezTo>
                    <a:pt x="21600" y="16835"/>
                    <a:pt x="16676" y="21600"/>
                    <a:pt x="10800" y="21600"/>
                  </a:cubicBezTo>
                  <a:cubicBezTo>
                    <a:pt x="4924" y="21600"/>
                    <a:pt x="0" y="16835"/>
                    <a:pt x="0" y="10800"/>
                  </a:cubicBezTo>
                  <a:cubicBezTo>
                    <a:pt x="0" y="4924"/>
                    <a:pt x="4924" y="0"/>
                    <a:pt x="10800" y="0"/>
                  </a:cubicBezTo>
                  <a:close/>
                  <a:moveTo>
                    <a:pt x="10800" y="21124"/>
                  </a:moveTo>
                  <a:cubicBezTo>
                    <a:pt x="16518" y="21124"/>
                    <a:pt x="21124" y="16518"/>
                    <a:pt x="21124" y="10800"/>
                  </a:cubicBezTo>
                  <a:cubicBezTo>
                    <a:pt x="21124" y="5082"/>
                    <a:pt x="16518" y="476"/>
                    <a:pt x="10800" y="476"/>
                  </a:cubicBezTo>
                  <a:cubicBezTo>
                    <a:pt x="5082" y="476"/>
                    <a:pt x="476" y="5082"/>
                    <a:pt x="476" y="10800"/>
                  </a:cubicBezTo>
                  <a:cubicBezTo>
                    <a:pt x="476" y="16518"/>
                    <a:pt x="5082" y="21124"/>
                    <a:pt x="10800" y="21124"/>
                  </a:cubicBez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28" name="Freeform 23"/>
            <p:cNvSpPr/>
            <p:nvPr/>
          </p:nvSpPr>
          <p:spPr>
            <a:xfrm>
              <a:off x="129057" y="2238403"/>
              <a:ext cx="413951" cy="405407"/>
            </a:xfrm>
            <a:custGeom>
              <a:avLst/>
              <a:gdLst/>
              <a:ahLst/>
              <a:cxnLst>
                <a:cxn ang="0">
                  <a:pos x="wd2" y="hd2"/>
                </a:cxn>
                <a:cxn ang="5400000">
                  <a:pos x="wd2" y="hd2"/>
                </a:cxn>
                <a:cxn ang="10800000">
                  <a:pos x="wd2" y="hd2"/>
                </a:cxn>
                <a:cxn ang="16200000">
                  <a:pos x="wd2" y="hd2"/>
                </a:cxn>
              </a:cxnLst>
              <a:rect l="0" t="0" r="r" b="b"/>
              <a:pathLst>
                <a:path w="19135" h="21438" fill="norm" stroke="1" extrusionOk="0">
                  <a:moveTo>
                    <a:pt x="11298" y="0"/>
                  </a:moveTo>
                  <a:cubicBezTo>
                    <a:pt x="11298" y="0"/>
                    <a:pt x="14424" y="487"/>
                    <a:pt x="16698" y="3411"/>
                  </a:cubicBezTo>
                  <a:cubicBezTo>
                    <a:pt x="16698" y="3411"/>
                    <a:pt x="14992" y="1462"/>
                    <a:pt x="13998" y="1462"/>
                  </a:cubicBezTo>
                  <a:cubicBezTo>
                    <a:pt x="13713" y="1462"/>
                    <a:pt x="13713" y="1462"/>
                    <a:pt x="13713" y="1462"/>
                  </a:cubicBezTo>
                  <a:cubicBezTo>
                    <a:pt x="13713" y="1462"/>
                    <a:pt x="13713" y="1624"/>
                    <a:pt x="13855" y="1624"/>
                  </a:cubicBezTo>
                  <a:cubicBezTo>
                    <a:pt x="13855" y="1786"/>
                    <a:pt x="13998" y="1949"/>
                    <a:pt x="13998" y="1949"/>
                  </a:cubicBezTo>
                  <a:cubicBezTo>
                    <a:pt x="13998" y="1949"/>
                    <a:pt x="13998" y="2111"/>
                    <a:pt x="13998" y="2111"/>
                  </a:cubicBezTo>
                  <a:cubicBezTo>
                    <a:pt x="13998" y="2274"/>
                    <a:pt x="13998" y="2274"/>
                    <a:pt x="13998" y="2274"/>
                  </a:cubicBezTo>
                  <a:cubicBezTo>
                    <a:pt x="13998" y="2274"/>
                    <a:pt x="14140" y="2274"/>
                    <a:pt x="14140" y="2436"/>
                  </a:cubicBezTo>
                  <a:cubicBezTo>
                    <a:pt x="14140" y="2436"/>
                    <a:pt x="14140" y="2436"/>
                    <a:pt x="14140" y="2436"/>
                  </a:cubicBezTo>
                  <a:cubicBezTo>
                    <a:pt x="14140" y="2598"/>
                    <a:pt x="14140" y="2761"/>
                    <a:pt x="14140" y="2761"/>
                  </a:cubicBezTo>
                  <a:cubicBezTo>
                    <a:pt x="14140" y="2923"/>
                    <a:pt x="14140" y="2923"/>
                    <a:pt x="14140" y="2923"/>
                  </a:cubicBezTo>
                  <a:cubicBezTo>
                    <a:pt x="14282" y="3086"/>
                    <a:pt x="14282" y="3086"/>
                    <a:pt x="14282" y="3086"/>
                  </a:cubicBezTo>
                  <a:cubicBezTo>
                    <a:pt x="14424" y="3086"/>
                    <a:pt x="14424" y="3086"/>
                    <a:pt x="14424" y="3086"/>
                  </a:cubicBezTo>
                  <a:cubicBezTo>
                    <a:pt x="14424" y="3086"/>
                    <a:pt x="14566" y="3248"/>
                    <a:pt x="14566" y="3086"/>
                  </a:cubicBezTo>
                  <a:cubicBezTo>
                    <a:pt x="14708" y="3086"/>
                    <a:pt x="14708" y="2923"/>
                    <a:pt x="14708" y="2923"/>
                  </a:cubicBezTo>
                  <a:cubicBezTo>
                    <a:pt x="14424" y="2761"/>
                    <a:pt x="14424" y="2761"/>
                    <a:pt x="14424" y="2761"/>
                  </a:cubicBezTo>
                  <a:cubicBezTo>
                    <a:pt x="14424" y="2761"/>
                    <a:pt x="14424" y="2761"/>
                    <a:pt x="14566" y="2761"/>
                  </a:cubicBezTo>
                  <a:cubicBezTo>
                    <a:pt x="14566" y="2761"/>
                    <a:pt x="14566" y="2598"/>
                    <a:pt x="14708" y="2598"/>
                  </a:cubicBezTo>
                  <a:cubicBezTo>
                    <a:pt x="14708" y="2598"/>
                    <a:pt x="14992" y="2761"/>
                    <a:pt x="14992" y="2761"/>
                  </a:cubicBezTo>
                  <a:cubicBezTo>
                    <a:pt x="15134" y="2923"/>
                    <a:pt x="15134" y="2923"/>
                    <a:pt x="15134" y="2923"/>
                  </a:cubicBezTo>
                  <a:cubicBezTo>
                    <a:pt x="15134" y="2923"/>
                    <a:pt x="15134" y="3086"/>
                    <a:pt x="15134" y="3086"/>
                  </a:cubicBezTo>
                  <a:cubicBezTo>
                    <a:pt x="15134" y="3086"/>
                    <a:pt x="14992" y="3248"/>
                    <a:pt x="14992" y="3248"/>
                  </a:cubicBezTo>
                  <a:cubicBezTo>
                    <a:pt x="14992" y="3248"/>
                    <a:pt x="14992" y="3248"/>
                    <a:pt x="14992" y="3411"/>
                  </a:cubicBezTo>
                  <a:cubicBezTo>
                    <a:pt x="14992" y="3411"/>
                    <a:pt x="14992" y="3573"/>
                    <a:pt x="14992" y="3573"/>
                  </a:cubicBezTo>
                  <a:cubicBezTo>
                    <a:pt x="14992" y="3573"/>
                    <a:pt x="15134" y="3573"/>
                    <a:pt x="15134" y="3573"/>
                  </a:cubicBezTo>
                  <a:cubicBezTo>
                    <a:pt x="15277" y="3573"/>
                    <a:pt x="15419" y="3573"/>
                    <a:pt x="15419" y="3411"/>
                  </a:cubicBezTo>
                  <a:cubicBezTo>
                    <a:pt x="15561" y="3411"/>
                    <a:pt x="15561" y="3411"/>
                    <a:pt x="15703" y="3411"/>
                  </a:cubicBezTo>
                  <a:cubicBezTo>
                    <a:pt x="15703" y="3411"/>
                    <a:pt x="15703" y="3573"/>
                    <a:pt x="15703" y="3573"/>
                  </a:cubicBezTo>
                  <a:cubicBezTo>
                    <a:pt x="15845" y="3573"/>
                    <a:pt x="15987" y="3735"/>
                    <a:pt x="15987" y="3735"/>
                  </a:cubicBezTo>
                  <a:cubicBezTo>
                    <a:pt x="15987" y="3735"/>
                    <a:pt x="16129" y="3735"/>
                    <a:pt x="16129" y="3735"/>
                  </a:cubicBezTo>
                  <a:cubicBezTo>
                    <a:pt x="16129" y="3898"/>
                    <a:pt x="16129" y="4060"/>
                    <a:pt x="16129" y="4060"/>
                  </a:cubicBezTo>
                  <a:cubicBezTo>
                    <a:pt x="16129" y="4060"/>
                    <a:pt x="16271" y="4223"/>
                    <a:pt x="16413" y="4223"/>
                  </a:cubicBezTo>
                  <a:cubicBezTo>
                    <a:pt x="16555" y="4223"/>
                    <a:pt x="16555" y="4223"/>
                    <a:pt x="16555" y="4223"/>
                  </a:cubicBezTo>
                  <a:cubicBezTo>
                    <a:pt x="16555" y="4385"/>
                    <a:pt x="16555" y="4385"/>
                    <a:pt x="16555" y="4385"/>
                  </a:cubicBezTo>
                  <a:cubicBezTo>
                    <a:pt x="16555" y="4385"/>
                    <a:pt x="16698" y="4547"/>
                    <a:pt x="16840" y="4710"/>
                  </a:cubicBezTo>
                  <a:cubicBezTo>
                    <a:pt x="16840" y="4710"/>
                    <a:pt x="17124" y="5035"/>
                    <a:pt x="17124" y="5035"/>
                  </a:cubicBezTo>
                  <a:cubicBezTo>
                    <a:pt x="17124" y="5035"/>
                    <a:pt x="17266" y="5035"/>
                    <a:pt x="17266" y="5197"/>
                  </a:cubicBezTo>
                  <a:cubicBezTo>
                    <a:pt x="17408" y="5359"/>
                    <a:pt x="17266" y="5522"/>
                    <a:pt x="17408" y="5522"/>
                  </a:cubicBezTo>
                  <a:cubicBezTo>
                    <a:pt x="17408" y="5522"/>
                    <a:pt x="17408" y="5684"/>
                    <a:pt x="17408" y="5847"/>
                  </a:cubicBezTo>
                  <a:cubicBezTo>
                    <a:pt x="17408" y="5847"/>
                    <a:pt x="17550" y="6009"/>
                    <a:pt x="17550" y="6009"/>
                  </a:cubicBezTo>
                  <a:cubicBezTo>
                    <a:pt x="17550" y="6171"/>
                    <a:pt x="17692" y="6171"/>
                    <a:pt x="17692" y="6171"/>
                  </a:cubicBezTo>
                  <a:cubicBezTo>
                    <a:pt x="17692" y="6171"/>
                    <a:pt x="17977" y="6334"/>
                    <a:pt x="17977" y="6334"/>
                  </a:cubicBezTo>
                  <a:cubicBezTo>
                    <a:pt x="18119" y="6334"/>
                    <a:pt x="18119" y="6496"/>
                    <a:pt x="18119" y="6496"/>
                  </a:cubicBezTo>
                  <a:cubicBezTo>
                    <a:pt x="18119" y="6659"/>
                    <a:pt x="17977" y="6659"/>
                    <a:pt x="17977" y="6659"/>
                  </a:cubicBezTo>
                  <a:cubicBezTo>
                    <a:pt x="17977" y="6659"/>
                    <a:pt x="17834" y="6659"/>
                    <a:pt x="17834" y="6659"/>
                  </a:cubicBezTo>
                  <a:cubicBezTo>
                    <a:pt x="17834" y="6659"/>
                    <a:pt x="17834" y="6983"/>
                    <a:pt x="17834" y="6983"/>
                  </a:cubicBezTo>
                  <a:cubicBezTo>
                    <a:pt x="17834" y="6983"/>
                    <a:pt x="17834" y="7146"/>
                    <a:pt x="17834" y="7146"/>
                  </a:cubicBezTo>
                  <a:cubicBezTo>
                    <a:pt x="17692" y="7146"/>
                    <a:pt x="17692" y="7146"/>
                    <a:pt x="17692" y="7146"/>
                  </a:cubicBezTo>
                  <a:cubicBezTo>
                    <a:pt x="17550" y="7308"/>
                    <a:pt x="17550" y="7308"/>
                    <a:pt x="17550" y="7308"/>
                  </a:cubicBezTo>
                  <a:cubicBezTo>
                    <a:pt x="17266" y="7308"/>
                    <a:pt x="17266" y="7308"/>
                    <a:pt x="17266" y="7308"/>
                  </a:cubicBezTo>
                  <a:cubicBezTo>
                    <a:pt x="17266" y="7471"/>
                    <a:pt x="17266" y="7471"/>
                    <a:pt x="17266" y="7471"/>
                  </a:cubicBezTo>
                  <a:cubicBezTo>
                    <a:pt x="17266" y="7471"/>
                    <a:pt x="17266" y="7633"/>
                    <a:pt x="17266" y="7633"/>
                  </a:cubicBezTo>
                  <a:cubicBezTo>
                    <a:pt x="17266" y="7633"/>
                    <a:pt x="17408" y="7795"/>
                    <a:pt x="17408" y="7633"/>
                  </a:cubicBezTo>
                  <a:cubicBezTo>
                    <a:pt x="17408" y="7633"/>
                    <a:pt x="17408" y="7633"/>
                    <a:pt x="17408" y="7633"/>
                  </a:cubicBezTo>
                  <a:cubicBezTo>
                    <a:pt x="17408" y="7471"/>
                    <a:pt x="17408" y="7471"/>
                    <a:pt x="17550" y="7471"/>
                  </a:cubicBezTo>
                  <a:cubicBezTo>
                    <a:pt x="17550" y="7471"/>
                    <a:pt x="17692" y="7471"/>
                    <a:pt x="17692" y="7471"/>
                  </a:cubicBezTo>
                  <a:cubicBezTo>
                    <a:pt x="17692" y="7471"/>
                    <a:pt x="17834" y="7471"/>
                    <a:pt x="17834" y="7471"/>
                  </a:cubicBezTo>
                  <a:cubicBezTo>
                    <a:pt x="17977" y="7308"/>
                    <a:pt x="17977" y="7471"/>
                    <a:pt x="17977" y="7308"/>
                  </a:cubicBezTo>
                  <a:cubicBezTo>
                    <a:pt x="17977" y="7146"/>
                    <a:pt x="17834" y="7146"/>
                    <a:pt x="17834" y="7146"/>
                  </a:cubicBezTo>
                  <a:cubicBezTo>
                    <a:pt x="17977" y="7146"/>
                    <a:pt x="17977" y="6983"/>
                    <a:pt x="17977" y="6983"/>
                  </a:cubicBezTo>
                  <a:cubicBezTo>
                    <a:pt x="18119" y="6983"/>
                    <a:pt x="17977" y="6983"/>
                    <a:pt x="18119" y="6983"/>
                  </a:cubicBezTo>
                  <a:cubicBezTo>
                    <a:pt x="18119" y="6821"/>
                    <a:pt x="18119" y="6821"/>
                    <a:pt x="18261" y="6821"/>
                  </a:cubicBezTo>
                  <a:cubicBezTo>
                    <a:pt x="18261" y="6821"/>
                    <a:pt x="18261" y="6821"/>
                    <a:pt x="18261" y="6821"/>
                  </a:cubicBezTo>
                  <a:cubicBezTo>
                    <a:pt x="18261" y="6659"/>
                    <a:pt x="18261" y="6659"/>
                    <a:pt x="18261" y="6496"/>
                  </a:cubicBezTo>
                  <a:cubicBezTo>
                    <a:pt x="18261" y="6496"/>
                    <a:pt x="18261" y="6334"/>
                    <a:pt x="18261" y="6334"/>
                  </a:cubicBezTo>
                  <a:cubicBezTo>
                    <a:pt x="18261" y="6334"/>
                    <a:pt x="18119" y="6009"/>
                    <a:pt x="18119" y="6009"/>
                  </a:cubicBezTo>
                  <a:cubicBezTo>
                    <a:pt x="18119" y="6009"/>
                    <a:pt x="18403" y="6659"/>
                    <a:pt x="18545" y="7146"/>
                  </a:cubicBezTo>
                  <a:cubicBezTo>
                    <a:pt x="18545" y="7146"/>
                    <a:pt x="18403" y="7146"/>
                    <a:pt x="18403" y="7146"/>
                  </a:cubicBezTo>
                  <a:cubicBezTo>
                    <a:pt x="18403" y="7308"/>
                    <a:pt x="18403" y="7308"/>
                    <a:pt x="18403" y="7471"/>
                  </a:cubicBezTo>
                  <a:cubicBezTo>
                    <a:pt x="18403" y="7471"/>
                    <a:pt x="18403" y="7471"/>
                    <a:pt x="18403" y="7795"/>
                  </a:cubicBezTo>
                  <a:cubicBezTo>
                    <a:pt x="18403" y="8120"/>
                    <a:pt x="18403" y="8120"/>
                    <a:pt x="18403" y="8283"/>
                  </a:cubicBezTo>
                  <a:cubicBezTo>
                    <a:pt x="18403" y="8283"/>
                    <a:pt x="18545" y="8445"/>
                    <a:pt x="18545" y="8445"/>
                  </a:cubicBezTo>
                  <a:cubicBezTo>
                    <a:pt x="18545" y="8608"/>
                    <a:pt x="18403" y="8932"/>
                    <a:pt x="18403" y="8932"/>
                  </a:cubicBezTo>
                  <a:cubicBezTo>
                    <a:pt x="18403" y="8932"/>
                    <a:pt x="18403" y="8932"/>
                    <a:pt x="18403" y="9095"/>
                  </a:cubicBezTo>
                  <a:cubicBezTo>
                    <a:pt x="18261" y="9095"/>
                    <a:pt x="18403" y="9257"/>
                    <a:pt x="18261" y="9095"/>
                  </a:cubicBezTo>
                  <a:cubicBezTo>
                    <a:pt x="18261" y="8932"/>
                    <a:pt x="18119" y="8770"/>
                    <a:pt x="18119" y="8770"/>
                  </a:cubicBezTo>
                  <a:cubicBezTo>
                    <a:pt x="18119" y="8770"/>
                    <a:pt x="18119" y="8770"/>
                    <a:pt x="18119" y="8770"/>
                  </a:cubicBezTo>
                  <a:cubicBezTo>
                    <a:pt x="18119" y="8770"/>
                    <a:pt x="18119" y="8608"/>
                    <a:pt x="17977" y="8608"/>
                  </a:cubicBezTo>
                  <a:cubicBezTo>
                    <a:pt x="17834" y="8608"/>
                    <a:pt x="17834" y="8608"/>
                    <a:pt x="17692" y="8608"/>
                  </a:cubicBezTo>
                  <a:cubicBezTo>
                    <a:pt x="17692" y="8770"/>
                    <a:pt x="17834" y="8932"/>
                    <a:pt x="17692" y="8932"/>
                  </a:cubicBezTo>
                  <a:cubicBezTo>
                    <a:pt x="17692" y="8932"/>
                    <a:pt x="17408" y="8770"/>
                    <a:pt x="17408" y="8770"/>
                  </a:cubicBezTo>
                  <a:cubicBezTo>
                    <a:pt x="17266" y="8932"/>
                    <a:pt x="17266" y="8932"/>
                    <a:pt x="17124" y="8932"/>
                  </a:cubicBezTo>
                  <a:cubicBezTo>
                    <a:pt x="17124" y="9095"/>
                    <a:pt x="17124" y="9257"/>
                    <a:pt x="17124" y="9257"/>
                  </a:cubicBezTo>
                  <a:cubicBezTo>
                    <a:pt x="16982" y="9420"/>
                    <a:pt x="16982" y="9420"/>
                    <a:pt x="16982" y="9582"/>
                  </a:cubicBezTo>
                  <a:cubicBezTo>
                    <a:pt x="16982" y="9744"/>
                    <a:pt x="16698" y="9744"/>
                    <a:pt x="16698" y="9744"/>
                  </a:cubicBezTo>
                  <a:cubicBezTo>
                    <a:pt x="16698" y="9744"/>
                    <a:pt x="16413" y="9744"/>
                    <a:pt x="16413" y="9907"/>
                  </a:cubicBezTo>
                  <a:cubicBezTo>
                    <a:pt x="16271" y="9907"/>
                    <a:pt x="16413" y="10069"/>
                    <a:pt x="16271" y="10069"/>
                  </a:cubicBezTo>
                  <a:cubicBezTo>
                    <a:pt x="16129" y="10069"/>
                    <a:pt x="16129" y="10394"/>
                    <a:pt x="16129" y="10394"/>
                  </a:cubicBezTo>
                  <a:cubicBezTo>
                    <a:pt x="16129" y="10394"/>
                    <a:pt x="16129" y="10556"/>
                    <a:pt x="16129" y="10556"/>
                  </a:cubicBezTo>
                  <a:cubicBezTo>
                    <a:pt x="16129" y="10719"/>
                    <a:pt x="16129" y="10881"/>
                    <a:pt x="16129" y="10881"/>
                  </a:cubicBezTo>
                  <a:cubicBezTo>
                    <a:pt x="15987" y="10881"/>
                    <a:pt x="15845" y="10881"/>
                    <a:pt x="15845" y="10881"/>
                  </a:cubicBezTo>
                  <a:cubicBezTo>
                    <a:pt x="15845" y="10881"/>
                    <a:pt x="15845" y="11044"/>
                    <a:pt x="15703" y="11044"/>
                  </a:cubicBezTo>
                  <a:cubicBezTo>
                    <a:pt x="15561" y="11206"/>
                    <a:pt x="15419" y="11206"/>
                    <a:pt x="15419" y="11206"/>
                  </a:cubicBezTo>
                  <a:cubicBezTo>
                    <a:pt x="15277" y="11368"/>
                    <a:pt x="15419" y="11531"/>
                    <a:pt x="15277" y="11531"/>
                  </a:cubicBezTo>
                  <a:cubicBezTo>
                    <a:pt x="15134" y="11368"/>
                    <a:pt x="14850" y="11368"/>
                    <a:pt x="14850" y="11531"/>
                  </a:cubicBezTo>
                  <a:cubicBezTo>
                    <a:pt x="14708" y="11531"/>
                    <a:pt x="14850" y="11693"/>
                    <a:pt x="14566" y="11856"/>
                  </a:cubicBezTo>
                  <a:cubicBezTo>
                    <a:pt x="14282" y="12018"/>
                    <a:pt x="14282" y="12018"/>
                    <a:pt x="14140" y="12018"/>
                  </a:cubicBezTo>
                  <a:cubicBezTo>
                    <a:pt x="14140" y="12180"/>
                    <a:pt x="13998" y="12018"/>
                    <a:pt x="13998" y="12343"/>
                  </a:cubicBezTo>
                  <a:cubicBezTo>
                    <a:pt x="14140" y="12505"/>
                    <a:pt x="14140" y="12668"/>
                    <a:pt x="14140" y="12668"/>
                  </a:cubicBezTo>
                  <a:cubicBezTo>
                    <a:pt x="14282" y="12830"/>
                    <a:pt x="14424" y="12992"/>
                    <a:pt x="14424" y="13155"/>
                  </a:cubicBezTo>
                  <a:cubicBezTo>
                    <a:pt x="14566" y="13317"/>
                    <a:pt x="14566" y="13317"/>
                    <a:pt x="14566" y="13480"/>
                  </a:cubicBezTo>
                  <a:cubicBezTo>
                    <a:pt x="14424" y="13642"/>
                    <a:pt x="14424" y="13805"/>
                    <a:pt x="14424" y="13967"/>
                  </a:cubicBezTo>
                  <a:cubicBezTo>
                    <a:pt x="14424" y="13967"/>
                    <a:pt x="14424" y="14292"/>
                    <a:pt x="14424" y="14292"/>
                  </a:cubicBezTo>
                  <a:cubicBezTo>
                    <a:pt x="14424" y="14454"/>
                    <a:pt x="14566" y="14617"/>
                    <a:pt x="14566" y="14617"/>
                  </a:cubicBezTo>
                  <a:cubicBezTo>
                    <a:pt x="14566" y="14617"/>
                    <a:pt x="14424" y="14779"/>
                    <a:pt x="14566" y="14941"/>
                  </a:cubicBezTo>
                  <a:cubicBezTo>
                    <a:pt x="14566" y="15104"/>
                    <a:pt x="14850" y="15266"/>
                    <a:pt x="14850" y="15266"/>
                  </a:cubicBezTo>
                  <a:cubicBezTo>
                    <a:pt x="14992" y="15266"/>
                    <a:pt x="15134" y="15429"/>
                    <a:pt x="15134" y="15429"/>
                  </a:cubicBezTo>
                  <a:cubicBezTo>
                    <a:pt x="15134" y="15429"/>
                    <a:pt x="15134" y="15916"/>
                    <a:pt x="15134" y="15916"/>
                  </a:cubicBezTo>
                  <a:cubicBezTo>
                    <a:pt x="15134" y="16078"/>
                    <a:pt x="15561" y="16728"/>
                    <a:pt x="15419" y="16890"/>
                  </a:cubicBezTo>
                  <a:cubicBezTo>
                    <a:pt x="15277" y="17053"/>
                    <a:pt x="15277" y="17215"/>
                    <a:pt x="15277" y="17215"/>
                  </a:cubicBezTo>
                  <a:cubicBezTo>
                    <a:pt x="15277" y="17377"/>
                    <a:pt x="15419" y="17377"/>
                    <a:pt x="15419" y="17377"/>
                  </a:cubicBezTo>
                  <a:cubicBezTo>
                    <a:pt x="15419" y="17540"/>
                    <a:pt x="15703" y="17540"/>
                    <a:pt x="15561" y="17702"/>
                  </a:cubicBezTo>
                  <a:cubicBezTo>
                    <a:pt x="15419" y="17865"/>
                    <a:pt x="15277" y="18027"/>
                    <a:pt x="15277" y="18189"/>
                  </a:cubicBezTo>
                  <a:cubicBezTo>
                    <a:pt x="15134" y="18189"/>
                    <a:pt x="15134" y="18352"/>
                    <a:pt x="15134" y="18514"/>
                  </a:cubicBezTo>
                  <a:cubicBezTo>
                    <a:pt x="14992" y="18514"/>
                    <a:pt x="14992" y="18677"/>
                    <a:pt x="14850" y="18839"/>
                  </a:cubicBezTo>
                  <a:cubicBezTo>
                    <a:pt x="14708" y="18839"/>
                    <a:pt x="14708" y="19002"/>
                    <a:pt x="14708" y="19164"/>
                  </a:cubicBezTo>
                  <a:cubicBezTo>
                    <a:pt x="14708" y="19164"/>
                    <a:pt x="14424" y="19489"/>
                    <a:pt x="14708" y="19326"/>
                  </a:cubicBezTo>
                  <a:cubicBezTo>
                    <a:pt x="14992" y="19002"/>
                    <a:pt x="14708" y="19326"/>
                    <a:pt x="14992" y="19002"/>
                  </a:cubicBezTo>
                  <a:cubicBezTo>
                    <a:pt x="15419" y="18677"/>
                    <a:pt x="15419" y="18839"/>
                    <a:pt x="15703" y="18514"/>
                  </a:cubicBezTo>
                  <a:cubicBezTo>
                    <a:pt x="15845" y="18352"/>
                    <a:pt x="15561" y="19002"/>
                    <a:pt x="15845" y="18189"/>
                  </a:cubicBezTo>
                  <a:cubicBezTo>
                    <a:pt x="16129" y="17377"/>
                    <a:pt x="16129" y="17540"/>
                    <a:pt x="16271" y="17377"/>
                  </a:cubicBezTo>
                  <a:cubicBezTo>
                    <a:pt x="16271" y="17053"/>
                    <a:pt x="16271" y="17377"/>
                    <a:pt x="16555" y="16890"/>
                  </a:cubicBezTo>
                  <a:cubicBezTo>
                    <a:pt x="16698" y="16403"/>
                    <a:pt x="16555" y="16728"/>
                    <a:pt x="16698" y="16403"/>
                  </a:cubicBezTo>
                  <a:cubicBezTo>
                    <a:pt x="16840" y="16241"/>
                    <a:pt x="16840" y="16565"/>
                    <a:pt x="16982" y="16078"/>
                  </a:cubicBezTo>
                  <a:cubicBezTo>
                    <a:pt x="17124" y="15591"/>
                    <a:pt x="17124" y="15916"/>
                    <a:pt x="17124" y="15429"/>
                  </a:cubicBezTo>
                  <a:cubicBezTo>
                    <a:pt x="17266" y="14779"/>
                    <a:pt x="17124" y="14779"/>
                    <a:pt x="17408" y="14454"/>
                  </a:cubicBezTo>
                  <a:cubicBezTo>
                    <a:pt x="17692" y="14292"/>
                    <a:pt x="17550" y="14454"/>
                    <a:pt x="17692" y="14129"/>
                  </a:cubicBezTo>
                  <a:cubicBezTo>
                    <a:pt x="17834" y="13967"/>
                    <a:pt x="17692" y="14129"/>
                    <a:pt x="17977" y="13642"/>
                  </a:cubicBezTo>
                  <a:cubicBezTo>
                    <a:pt x="18119" y="13317"/>
                    <a:pt x="18403" y="12992"/>
                    <a:pt x="18403" y="12180"/>
                  </a:cubicBezTo>
                  <a:cubicBezTo>
                    <a:pt x="18403" y="11368"/>
                    <a:pt x="18403" y="11368"/>
                    <a:pt x="18403" y="11368"/>
                  </a:cubicBezTo>
                  <a:cubicBezTo>
                    <a:pt x="18403" y="11368"/>
                    <a:pt x="18829" y="11044"/>
                    <a:pt x="18687" y="10556"/>
                  </a:cubicBezTo>
                  <a:cubicBezTo>
                    <a:pt x="18545" y="10069"/>
                    <a:pt x="18545" y="10232"/>
                    <a:pt x="18545" y="10069"/>
                  </a:cubicBezTo>
                  <a:cubicBezTo>
                    <a:pt x="18545" y="9907"/>
                    <a:pt x="18687" y="9907"/>
                    <a:pt x="18829" y="9744"/>
                  </a:cubicBezTo>
                  <a:cubicBezTo>
                    <a:pt x="18829" y="9582"/>
                    <a:pt x="18829" y="9582"/>
                    <a:pt x="18971" y="9420"/>
                  </a:cubicBezTo>
                  <a:cubicBezTo>
                    <a:pt x="18971" y="9257"/>
                    <a:pt x="18971" y="9095"/>
                    <a:pt x="18971" y="9095"/>
                  </a:cubicBezTo>
                  <a:cubicBezTo>
                    <a:pt x="19113" y="9095"/>
                    <a:pt x="19113" y="9095"/>
                    <a:pt x="19113" y="9095"/>
                  </a:cubicBezTo>
                  <a:cubicBezTo>
                    <a:pt x="19113" y="9095"/>
                    <a:pt x="19966" y="19814"/>
                    <a:pt x="10729" y="21438"/>
                  </a:cubicBezTo>
                  <a:cubicBezTo>
                    <a:pt x="10729" y="21438"/>
                    <a:pt x="12861" y="20788"/>
                    <a:pt x="13145" y="20301"/>
                  </a:cubicBezTo>
                  <a:cubicBezTo>
                    <a:pt x="13145" y="20301"/>
                    <a:pt x="13145" y="19976"/>
                    <a:pt x="13003" y="19976"/>
                  </a:cubicBezTo>
                  <a:cubicBezTo>
                    <a:pt x="13003" y="19976"/>
                    <a:pt x="12861" y="19976"/>
                    <a:pt x="12719" y="19814"/>
                  </a:cubicBezTo>
                  <a:cubicBezTo>
                    <a:pt x="12577" y="19651"/>
                    <a:pt x="12434" y="19651"/>
                    <a:pt x="12434" y="19651"/>
                  </a:cubicBezTo>
                  <a:cubicBezTo>
                    <a:pt x="12434" y="19814"/>
                    <a:pt x="12434" y="19814"/>
                    <a:pt x="12434" y="19814"/>
                  </a:cubicBezTo>
                  <a:cubicBezTo>
                    <a:pt x="12434" y="19814"/>
                    <a:pt x="12577" y="19814"/>
                    <a:pt x="12150" y="19651"/>
                  </a:cubicBezTo>
                  <a:cubicBezTo>
                    <a:pt x="11724" y="19651"/>
                    <a:pt x="11724" y="19651"/>
                    <a:pt x="11582" y="19651"/>
                  </a:cubicBezTo>
                  <a:cubicBezTo>
                    <a:pt x="11298" y="19489"/>
                    <a:pt x="11155" y="19164"/>
                    <a:pt x="11155" y="19326"/>
                  </a:cubicBezTo>
                  <a:cubicBezTo>
                    <a:pt x="11013" y="19651"/>
                    <a:pt x="11155" y="19489"/>
                    <a:pt x="11013" y="19651"/>
                  </a:cubicBezTo>
                  <a:cubicBezTo>
                    <a:pt x="10871" y="19651"/>
                    <a:pt x="10445" y="19651"/>
                    <a:pt x="10445" y="19651"/>
                  </a:cubicBezTo>
                  <a:cubicBezTo>
                    <a:pt x="10445" y="19651"/>
                    <a:pt x="9734" y="19651"/>
                    <a:pt x="9734" y="19489"/>
                  </a:cubicBezTo>
                  <a:cubicBezTo>
                    <a:pt x="9592" y="19489"/>
                    <a:pt x="9592" y="19326"/>
                    <a:pt x="9592" y="19326"/>
                  </a:cubicBezTo>
                  <a:cubicBezTo>
                    <a:pt x="9450" y="19326"/>
                    <a:pt x="9308" y="19651"/>
                    <a:pt x="9308" y="19651"/>
                  </a:cubicBezTo>
                  <a:cubicBezTo>
                    <a:pt x="9734" y="19814"/>
                    <a:pt x="9734" y="19814"/>
                    <a:pt x="9734" y="19814"/>
                  </a:cubicBezTo>
                  <a:cubicBezTo>
                    <a:pt x="10019" y="20138"/>
                    <a:pt x="10019" y="20138"/>
                    <a:pt x="10019" y="20138"/>
                  </a:cubicBezTo>
                  <a:cubicBezTo>
                    <a:pt x="10019" y="20138"/>
                    <a:pt x="10161" y="20138"/>
                    <a:pt x="10019" y="20301"/>
                  </a:cubicBezTo>
                  <a:cubicBezTo>
                    <a:pt x="10019" y="20301"/>
                    <a:pt x="9877" y="20301"/>
                    <a:pt x="9734" y="20301"/>
                  </a:cubicBezTo>
                  <a:cubicBezTo>
                    <a:pt x="9592" y="20301"/>
                    <a:pt x="9166" y="20626"/>
                    <a:pt x="9166" y="20463"/>
                  </a:cubicBezTo>
                  <a:cubicBezTo>
                    <a:pt x="9024" y="20301"/>
                    <a:pt x="9024" y="20301"/>
                    <a:pt x="8882" y="20138"/>
                  </a:cubicBezTo>
                  <a:cubicBezTo>
                    <a:pt x="8882" y="19976"/>
                    <a:pt x="8882" y="19814"/>
                    <a:pt x="8740" y="19814"/>
                  </a:cubicBezTo>
                  <a:cubicBezTo>
                    <a:pt x="8598" y="19814"/>
                    <a:pt x="8455" y="19814"/>
                    <a:pt x="8455" y="19814"/>
                  </a:cubicBezTo>
                  <a:cubicBezTo>
                    <a:pt x="8598" y="20138"/>
                    <a:pt x="8598" y="20138"/>
                    <a:pt x="8598" y="20138"/>
                  </a:cubicBezTo>
                  <a:cubicBezTo>
                    <a:pt x="8598" y="20138"/>
                    <a:pt x="8313" y="20138"/>
                    <a:pt x="8171" y="20138"/>
                  </a:cubicBezTo>
                  <a:cubicBezTo>
                    <a:pt x="8029" y="20138"/>
                    <a:pt x="8029" y="20463"/>
                    <a:pt x="7887" y="20138"/>
                  </a:cubicBezTo>
                  <a:cubicBezTo>
                    <a:pt x="7745" y="19976"/>
                    <a:pt x="7745" y="19976"/>
                    <a:pt x="7603" y="19976"/>
                  </a:cubicBezTo>
                  <a:cubicBezTo>
                    <a:pt x="7461" y="19976"/>
                    <a:pt x="7177" y="19976"/>
                    <a:pt x="7177" y="19976"/>
                  </a:cubicBezTo>
                  <a:cubicBezTo>
                    <a:pt x="7034" y="19976"/>
                    <a:pt x="6892" y="19976"/>
                    <a:pt x="6892" y="19976"/>
                  </a:cubicBezTo>
                  <a:cubicBezTo>
                    <a:pt x="6750" y="19976"/>
                    <a:pt x="6466" y="20301"/>
                    <a:pt x="6466" y="20138"/>
                  </a:cubicBezTo>
                  <a:cubicBezTo>
                    <a:pt x="6324" y="20138"/>
                    <a:pt x="5898" y="20138"/>
                    <a:pt x="5898" y="20138"/>
                  </a:cubicBezTo>
                  <a:cubicBezTo>
                    <a:pt x="5898" y="20138"/>
                    <a:pt x="7034" y="21275"/>
                    <a:pt x="9308" y="21438"/>
                  </a:cubicBezTo>
                  <a:cubicBezTo>
                    <a:pt x="9308" y="21438"/>
                    <a:pt x="4192" y="21600"/>
                    <a:pt x="1350" y="15916"/>
                  </a:cubicBezTo>
                  <a:cubicBezTo>
                    <a:pt x="-1634" y="10232"/>
                    <a:pt x="355" y="2923"/>
                    <a:pt x="7034" y="325"/>
                  </a:cubicBezTo>
                  <a:cubicBezTo>
                    <a:pt x="7034" y="325"/>
                    <a:pt x="2061" y="2436"/>
                    <a:pt x="782" y="7795"/>
                  </a:cubicBezTo>
                  <a:cubicBezTo>
                    <a:pt x="782" y="7958"/>
                    <a:pt x="782" y="7958"/>
                    <a:pt x="782" y="7958"/>
                  </a:cubicBezTo>
                  <a:cubicBezTo>
                    <a:pt x="924" y="7795"/>
                    <a:pt x="924" y="7795"/>
                    <a:pt x="1066" y="7633"/>
                  </a:cubicBezTo>
                  <a:cubicBezTo>
                    <a:pt x="1208" y="7308"/>
                    <a:pt x="1066" y="7308"/>
                    <a:pt x="1208" y="7146"/>
                  </a:cubicBezTo>
                  <a:cubicBezTo>
                    <a:pt x="1208" y="6983"/>
                    <a:pt x="1208" y="7146"/>
                    <a:pt x="1350" y="6983"/>
                  </a:cubicBezTo>
                  <a:cubicBezTo>
                    <a:pt x="1492" y="6821"/>
                    <a:pt x="1492" y="6821"/>
                    <a:pt x="1634" y="6659"/>
                  </a:cubicBezTo>
                  <a:cubicBezTo>
                    <a:pt x="1634" y="6659"/>
                    <a:pt x="1777" y="6334"/>
                    <a:pt x="1777" y="6171"/>
                  </a:cubicBezTo>
                  <a:cubicBezTo>
                    <a:pt x="1919" y="6009"/>
                    <a:pt x="2061" y="6009"/>
                    <a:pt x="2203" y="6009"/>
                  </a:cubicBezTo>
                  <a:cubicBezTo>
                    <a:pt x="2203" y="6009"/>
                    <a:pt x="2203" y="5847"/>
                    <a:pt x="2203" y="6009"/>
                  </a:cubicBezTo>
                  <a:cubicBezTo>
                    <a:pt x="2345" y="6171"/>
                    <a:pt x="2061" y="6334"/>
                    <a:pt x="2061" y="6334"/>
                  </a:cubicBezTo>
                  <a:cubicBezTo>
                    <a:pt x="2061" y="6659"/>
                    <a:pt x="2061" y="6659"/>
                    <a:pt x="2061" y="6659"/>
                  </a:cubicBezTo>
                  <a:cubicBezTo>
                    <a:pt x="2061" y="6659"/>
                    <a:pt x="1919" y="7146"/>
                    <a:pt x="1919" y="7146"/>
                  </a:cubicBezTo>
                  <a:cubicBezTo>
                    <a:pt x="1919" y="7308"/>
                    <a:pt x="2061" y="7633"/>
                    <a:pt x="2061" y="7633"/>
                  </a:cubicBezTo>
                  <a:cubicBezTo>
                    <a:pt x="2061" y="7633"/>
                    <a:pt x="2203" y="7958"/>
                    <a:pt x="2203" y="7958"/>
                  </a:cubicBezTo>
                  <a:cubicBezTo>
                    <a:pt x="2345" y="7958"/>
                    <a:pt x="2771" y="8120"/>
                    <a:pt x="2771" y="8120"/>
                  </a:cubicBezTo>
                  <a:cubicBezTo>
                    <a:pt x="2771" y="8120"/>
                    <a:pt x="2913" y="7958"/>
                    <a:pt x="3055" y="7633"/>
                  </a:cubicBezTo>
                  <a:cubicBezTo>
                    <a:pt x="3198" y="7471"/>
                    <a:pt x="3482" y="7471"/>
                    <a:pt x="3482" y="7471"/>
                  </a:cubicBezTo>
                  <a:cubicBezTo>
                    <a:pt x="3482" y="7308"/>
                    <a:pt x="3482" y="7146"/>
                    <a:pt x="3482" y="6983"/>
                  </a:cubicBezTo>
                  <a:cubicBezTo>
                    <a:pt x="3624" y="6821"/>
                    <a:pt x="3482" y="6821"/>
                    <a:pt x="3766" y="6659"/>
                  </a:cubicBezTo>
                  <a:cubicBezTo>
                    <a:pt x="3908" y="6496"/>
                    <a:pt x="3908" y="6496"/>
                    <a:pt x="3908" y="6496"/>
                  </a:cubicBezTo>
                  <a:cubicBezTo>
                    <a:pt x="3908" y="6496"/>
                    <a:pt x="4334" y="6334"/>
                    <a:pt x="4192" y="6496"/>
                  </a:cubicBezTo>
                  <a:cubicBezTo>
                    <a:pt x="4050" y="6821"/>
                    <a:pt x="4192" y="7146"/>
                    <a:pt x="4050" y="7146"/>
                  </a:cubicBezTo>
                  <a:cubicBezTo>
                    <a:pt x="3908" y="7146"/>
                    <a:pt x="3908" y="6983"/>
                    <a:pt x="3766" y="7308"/>
                  </a:cubicBezTo>
                  <a:cubicBezTo>
                    <a:pt x="3766" y="7471"/>
                    <a:pt x="3766" y="7633"/>
                    <a:pt x="3624" y="7633"/>
                  </a:cubicBezTo>
                  <a:cubicBezTo>
                    <a:pt x="3624" y="7795"/>
                    <a:pt x="3482" y="8120"/>
                    <a:pt x="3482" y="8120"/>
                  </a:cubicBezTo>
                  <a:cubicBezTo>
                    <a:pt x="3340" y="8120"/>
                    <a:pt x="3198" y="8120"/>
                    <a:pt x="3198" y="8283"/>
                  </a:cubicBezTo>
                  <a:cubicBezTo>
                    <a:pt x="3198" y="8283"/>
                    <a:pt x="3340" y="8608"/>
                    <a:pt x="3198" y="8608"/>
                  </a:cubicBezTo>
                  <a:cubicBezTo>
                    <a:pt x="3055" y="8608"/>
                    <a:pt x="2913" y="8770"/>
                    <a:pt x="2913" y="8770"/>
                  </a:cubicBezTo>
                  <a:cubicBezTo>
                    <a:pt x="2771" y="8608"/>
                    <a:pt x="2913" y="8770"/>
                    <a:pt x="2629" y="8608"/>
                  </a:cubicBezTo>
                  <a:cubicBezTo>
                    <a:pt x="2487" y="8608"/>
                    <a:pt x="2345" y="8608"/>
                    <a:pt x="2345" y="8608"/>
                  </a:cubicBezTo>
                  <a:cubicBezTo>
                    <a:pt x="2345" y="8608"/>
                    <a:pt x="2203" y="8770"/>
                    <a:pt x="2203" y="8770"/>
                  </a:cubicBezTo>
                  <a:cubicBezTo>
                    <a:pt x="2203" y="8932"/>
                    <a:pt x="2203" y="9257"/>
                    <a:pt x="2203" y="9257"/>
                  </a:cubicBezTo>
                  <a:cubicBezTo>
                    <a:pt x="2487" y="9744"/>
                    <a:pt x="2487" y="9744"/>
                    <a:pt x="2487" y="9744"/>
                  </a:cubicBezTo>
                  <a:cubicBezTo>
                    <a:pt x="2487" y="9744"/>
                    <a:pt x="2345" y="10556"/>
                    <a:pt x="2487" y="10556"/>
                  </a:cubicBezTo>
                  <a:cubicBezTo>
                    <a:pt x="2629" y="10556"/>
                    <a:pt x="2771" y="10881"/>
                    <a:pt x="2771" y="10881"/>
                  </a:cubicBezTo>
                  <a:cubicBezTo>
                    <a:pt x="2913" y="10881"/>
                    <a:pt x="2913" y="11368"/>
                    <a:pt x="2913" y="11368"/>
                  </a:cubicBezTo>
                  <a:cubicBezTo>
                    <a:pt x="3055" y="11693"/>
                    <a:pt x="3055" y="11693"/>
                    <a:pt x="3055" y="11693"/>
                  </a:cubicBezTo>
                  <a:cubicBezTo>
                    <a:pt x="3055" y="11693"/>
                    <a:pt x="3198" y="12180"/>
                    <a:pt x="3055" y="12180"/>
                  </a:cubicBezTo>
                  <a:cubicBezTo>
                    <a:pt x="3055" y="12343"/>
                    <a:pt x="3055" y="12668"/>
                    <a:pt x="3055" y="12830"/>
                  </a:cubicBezTo>
                  <a:cubicBezTo>
                    <a:pt x="3198" y="13155"/>
                    <a:pt x="3340" y="13317"/>
                    <a:pt x="3340" y="13317"/>
                  </a:cubicBezTo>
                  <a:cubicBezTo>
                    <a:pt x="3340" y="13317"/>
                    <a:pt x="3055" y="13642"/>
                    <a:pt x="3198" y="13642"/>
                  </a:cubicBezTo>
                  <a:cubicBezTo>
                    <a:pt x="3340" y="13805"/>
                    <a:pt x="3624" y="14129"/>
                    <a:pt x="3624" y="14129"/>
                  </a:cubicBezTo>
                  <a:cubicBezTo>
                    <a:pt x="3624" y="14292"/>
                    <a:pt x="3624" y="14454"/>
                    <a:pt x="3766" y="14454"/>
                  </a:cubicBezTo>
                  <a:cubicBezTo>
                    <a:pt x="3908" y="14454"/>
                    <a:pt x="4050" y="14454"/>
                    <a:pt x="4050" y="14454"/>
                  </a:cubicBezTo>
                  <a:cubicBezTo>
                    <a:pt x="4050" y="14617"/>
                    <a:pt x="4050" y="14941"/>
                    <a:pt x="4050" y="14941"/>
                  </a:cubicBezTo>
                  <a:cubicBezTo>
                    <a:pt x="4477" y="15429"/>
                    <a:pt x="4477" y="15429"/>
                    <a:pt x="4477" y="15429"/>
                  </a:cubicBezTo>
                  <a:cubicBezTo>
                    <a:pt x="4761" y="15916"/>
                    <a:pt x="4761" y="15916"/>
                    <a:pt x="4761" y="15916"/>
                  </a:cubicBezTo>
                  <a:cubicBezTo>
                    <a:pt x="4761" y="15916"/>
                    <a:pt x="4761" y="16241"/>
                    <a:pt x="4903" y="16241"/>
                  </a:cubicBezTo>
                  <a:cubicBezTo>
                    <a:pt x="5045" y="16241"/>
                    <a:pt x="5471" y="16403"/>
                    <a:pt x="5613" y="16565"/>
                  </a:cubicBezTo>
                  <a:cubicBezTo>
                    <a:pt x="5613" y="16565"/>
                    <a:pt x="5898" y="16728"/>
                    <a:pt x="6040" y="16728"/>
                  </a:cubicBezTo>
                  <a:cubicBezTo>
                    <a:pt x="6182" y="16728"/>
                    <a:pt x="6040" y="17053"/>
                    <a:pt x="6182" y="16728"/>
                  </a:cubicBezTo>
                  <a:cubicBezTo>
                    <a:pt x="6324" y="16403"/>
                    <a:pt x="6182" y="16565"/>
                    <a:pt x="6324" y="16241"/>
                  </a:cubicBezTo>
                  <a:cubicBezTo>
                    <a:pt x="6466" y="15753"/>
                    <a:pt x="6466" y="16078"/>
                    <a:pt x="6466" y="15753"/>
                  </a:cubicBezTo>
                  <a:cubicBezTo>
                    <a:pt x="6466" y="15591"/>
                    <a:pt x="6466" y="15753"/>
                    <a:pt x="6466" y="15591"/>
                  </a:cubicBezTo>
                  <a:cubicBezTo>
                    <a:pt x="6608" y="15266"/>
                    <a:pt x="6466" y="15429"/>
                    <a:pt x="6608" y="15104"/>
                  </a:cubicBezTo>
                  <a:cubicBezTo>
                    <a:pt x="6750" y="14779"/>
                    <a:pt x="6750" y="14941"/>
                    <a:pt x="6892" y="14617"/>
                  </a:cubicBezTo>
                  <a:cubicBezTo>
                    <a:pt x="7034" y="14454"/>
                    <a:pt x="7177" y="14617"/>
                    <a:pt x="7034" y="14292"/>
                  </a:cubicBezTo>
                  <a:cubicBezTo>
                    <a:pt x="7034" y="13967"/>
                    <a:pt x="7034" y="14292"/>
                    <a:pt x="7034" y="13967"/>
                  </a:cubicBezTo>
                  <a:cubicBezTo>
                    <a:pt x="6892" y="13642"/>
                    <a:pt x="7034" y="13642"/>
                    <a:pt x="6750" y="13480"/>
                  </a:cubicBezTo>
                  <a:cubicBezTo>
                    <a:pt x="6608" y="13317"/>
                    <a:pt x="6466" y="13317"/>
                    <a:pt x="6466" y="13155"/>
                  </a:cubicBezTo>
                  <a:cubicBezTo>
                    <a:pt x="6466" y="12830"/>
                    <a:pt x="6466" y="12830"/>
                    <a:pt x="6608" y="12668"/>
                  </a:cubicBezTo>
                  <a:cubicBezTo>
                    <a:pt x="6608" y="12505"/>
                    <a:pt x="6750" y="12343"/>
                    <a:pt x="6750" y="12343"/>
                  </a:cubicBezTo>
                  <a:cubicBezTo>
                    <a:pt x="6892" y="12180"/>
                    <a:pt x="6892" y="12343"/>
                    <a:pt x="7034" y="12018"/>
                  </a:cubicBezTo>
                  <a:cubicBezTo>
                    <a:pt x="7034" y="11856"/>
                    <a:pt x="7177" y="11693"/>
                    <a:pt x="7177" y="11693"/>
                  </a:cubicBezTo>
                  <a:cubicBezTo>
                    <a:pt x="7177" y="11693"/>
                    <a:pt x="7177" y="11206"/>
                    <a:pt x="7177" y="11044"/>
                  </a:cubicBezTo>
                  <a:cubicBezTo>
                    <a:pt x="7177" y="10719"/>
                    <a:pt x="7319" y="11044"/>
                    <a:pt x="7177" y="10719"/>
                  </a:cubicBezTo>
                  <a:cubicBezTo>
                    <a:pt x="7177" y="10394"/>
                    <a:pt x="7177" y="10232"/>
                    <a:pt x="7177" y="10232"/>
                  </a:cubicBezTo>
                  <a:cubicBezTo>
                    <a:pt x="7177" y="10232"/>
                    <a:pt x="7461" y="9907"/>
                    <a:pt x="7603" y="10069"/>
                  </a:cubicBezTo>
                  <a:cubicBezTo>
                    <a:pt x="7745" y="10069"/>
                    <a:pt x="7745" y="10232"/>
                    <a:pt x="7887" y="10069"/>
                  </a:cubicBezTo>
                  <a:cubicBezTo>
                    <a:pt x="8171" y="9907"/>
                    <a:pt x="8029" y="9744"/>
                    <a:pt x="8171" y="9744"/>
                  </a:cubicBezTo>
                  <a:cubicBezTo>
                    <a:pt x="8171" y="9744"/>
                    <a:pt x="8313" y="9582"/>
                    <a:pt x="8455" y="9744"/>
                  </a:cubicBezTo>
                  <a:cubicBezTo>
                    <a:pt x="8598" y="9907"/>
                    <a:pt x="8740" y="9907"/>
                    <a:pt x="9024" y="9907"/>
                  </a:cubicBezTo>
                  <a:cubicBezTo>
                    <a:pt x="9166" y="10069"/>
                    <a:pt x="9308" y="10069"/>
                    <a:pt x="9592" y="10069"/>
                  </a:cubicBezTo>
                  <a:cubicBezTo>
                    <a:pt x="9734" y="10069"/>
                    <a:pt x="10161" y="10069"/>
                    <a:pt x="10303" y="10069"/>
                  </a:cubicBezTo>
                  <a:cubicBezTo>
                    <a:pt x="10445" y="9907"/>
                    <a:pt x="10587" y="10069"/>
                    <a:pt x="10587" y="9744"/>
                  </a:cubicBezTo>
                  <a:cubicBezTo>
                    <a:pt x="10729" y="9582"/>
                    <a:pt x="10587" y="9582"/>
                    <a:pt x="10871" y="9420"/>
                  </a:cubicBezTo>
                  <a:cubicBezTo>
                    <a:pt x="11013" y="9257"/>
                    <a:pt x="11013" y="9420"/>
                    <a:pt x="11013" y="9257"/>
                  </a:cubicBezTo>
                  <a:cubicBezTo>
                    <a:pt x="11155" y="8932"/>
                    <a:pt x="11013" y="9095"/>
                    <a:pt x="11155" y="8770"/>
                  </a:cubicBezTo>
                  <a:cubicBezTo>
                    <a:pt x="11298" y="8608"/>
                    <a:pt x="11013" y="8932"/>
                    <a:pt x="11298" y="8608"/>
                  </a:cubicBezTo>
                  <a:cubicBezTo>
                    <a:pt x="11582" y="8283"/>
                    <a:pt x="11582" y="8608"/>
                    <a:pt x="11582" y="8283"/>
                  </a:cubicBezTo>
                  <a:cubicBezTo>
                    <a:pt x="11440" y="8120"/>
                    <a:pt x="11440" y="8283"/>
                    <a:pt x="11440" y="7958"/>
                  </a:cubicBezTo>
                  <a:cubicBezTo>
                    <a:pt x="11440" y="7633"/>
                    <a:pt x="11013" y="7958"/>
                    <a:pt x="11298" y="7471"/>
                  </a:cubicBezTo>
                  <a:cubicBezTo>
                    <a:pt x="11440" y="6821"/>
                    <a:pt x="11582" y="6983"/>
                    <a:pt x="11298" y="6496"/>
                  </a:cubicBezTo>
                  <a:cubicBezTo>
                    <a:pt x="11013" y="6009"/>
                    <a:pt x="10729" y="5847"/>
                    <a:pt x="10729" y="5847"/>
                  </a:cubicBezTo>
                  <a:cubicBezTo>
                    <a:pt x="10729" y="5684"/>
                    <a:pt x="10587" y="5359"/>
                    <a:pt x="10587" y="5359"/>
                  </a:cubicBezTo>
                  <a:cubicBezTo>
                    <a:pt x="10445" y="5359"/>
                    <a:pt x="10445" y="5197"/>
                    <a:pt x="10303" y="5197"/>
                  </a:cubicBezTo>
                  <a:cubicBezTo>
                    <a:pt x="10161" y="5197"/>
                    <a:pt x="9877" y="5197"/>
                    <a:pt x="9734" y="5035"/>
                  </a:cubicBezTo>
                  <a:cubicBezTo>
                    <a:pt x="9592" y="4872"/>
                    <a:pt x="9450" y="4547"/>
                    <a:pt x="9308" y="4547"/>
                  </a:cubicBezTo>
                  <a:cubicBezTo>
                    <a:pt x="9308" y="4547"/>
                    <a:pt x="9308" y="4547"/>
                    <a:pt x="9166" y="4547"/>
                  </a:cubicBezTo>
                  <a:cubicBezTo>
                    <a:pt x="8882" y="4547"/>
                    <a:pt x="8882" y="4547"/>
                    <a:pt x="8740" y="4547"/>
                  </a:cubicBezTo>
                  <a:cubicBezTo>
                    <a:pt x="8598" y="4547"/>
                    <a:pt x="8882" y="4547"/>
                    <a:pt x="8455" y="4547"/>
                  </a:cubicBezTo>
                  <a:cubicBezTo>
                    <a:pt x="8171" y="4385"/>
                    <a:pt x="8171" y="4385"/>
                    <a:pt x="8171" y="4385"/>
                  </a:cubicBezTo>
                  <a:cubicBezTo>
                    <a:pt x="8029" y="4385"/>
                    <a:pt x="8029" y="4385"/>
                    <a:pt x="7887" y="4385"/>
                  </a:cubicBezTo>
                  <a:cubicBezTo>
                    <a:pt x="7745" y="4547"/>
                    <a:pt x="7745" y="4060"/>
                    <a:pt x="7745" y="4547"/>
                  </a:cubicBezTo>
                  <a:cubicBezTo>
                    <a:pt x="7745" y="4872"/>
                    <a:pt x="7887" y="5035"/>
                    <a:pt x="7603" y="5035"/>
                  </a:cubicBezTo>
                  <a:cubicBezTo>
                    <a:pt x="7319" y="5035"/>
                    <a:pt x="7603" y="5035"/>
                    <a:pt x="7319" y="5035"/>
                  </a:cubicBezTo>
                  <a:cubicBezTo>
                    <a:pt x="7034" y="5035"/>
                    <a:pt x="7177" y="5197"/>
                    <a:pt x="7034" y="5197"/>
                  </a:cubicBezTo>
                  <a:cubicBezTo>
                    <a:pt x="6892" y="5359"/>
                    <a:pt x="6892" y="5359"/>
                    <a:pt x="6608" y="5359"/>
                  </a:cubicBezTo>
                  <a:cubicBezTo>
                    <a:pt x="6466" y="5359"/>
                    <a:pt x="6750" y="5684"/>
                    <a:pt x="6466" y="5359"/>
                  </a:cubicBezTo>
                  <a:cubicBezTo>
                    <a:pt x="6182" y="5035"/>
                    <a:pt x="6608" y="5035"/>
                    <a:pt x="6182" y="5035"/>
                  </a:cubicBezTo>
                  <a:cubicBezTo>
                    <a:pt x="5613" y="5035"/>
                    <a:pt x="5613" y="5197"/>
                    <a:pt x="5471" y="5197"/>
                  </a:cubicBezTo>
                  <a:cubicBezTo>
                    <a:pt x="5471" y="5197"/>
                    <a:pt x="5329" y="5197"/>
                    <a:pt x="5187" y="5035"/>
                  </a:cubicBezTo>
                  <a:cubicBezTo>
                    <a:pt x="4903" y="5035"/>
                    <a:pt x="4903" y="5035"/>
                    <a:pt x="4761" y="5035"/>
                  </a:cubicBezTo>
                  <a:cubicBezTo>
                    <a:pt x="4761" y="5035"/>
                    <a:pt x="4761" y="5359"/>
                    <a:pt x="4619" y="5035"/>
                  </a:cubicBezTo>
                  <a:cubicBezTo>
                    <a:pt x="4619" y="4872"/>
                    <a:pt x="4334" y="4872"/>
                    <a:pt x="4619" y="4710"/>
                  </a:cubicBezTo>
                  <a:cubicBezTo>
                    <a:pt x="4903" y="4547"/>
                    <a:pt x="5045" y="4872"/>
                    <a:pt x="5045" y="4547"/>
                  </a:cubicBezTo>
                  <a:cubicBezTo>
                    <a:pt x="5045" y="4385"/>
                    <a:pt x="4761" y="4385"/>
                    <a:pt x="5045" y="4385"/>
                  </a:cubicBezTo>
                  <a:cubicBezTo>
                    <a:pt x="5329" y="4385"/>
                    <a:pt x="5329" y="4385"/>
                    <a:pt x="5471" y="4223"/>
                  </a:cubicBezTo>
                  <a:cubicBezTo>
                    <a:pt x="5755" y="4223"/>
                    <a:pt x="5898" y="4547"/>
                    <a:pt x="6040" y="4223"/>
                  </a:cubicBezTo>
                  <a:cubicBezTo>
                    <a:pt x="6040" y="4060"/>
                    <a:pt x="6466" y="4385"/>
                    <a:pt x="6040" y="4060"/>
                  </a:cubicBezTo>
                  <a:cubicBezTo>
                    <a:pt x="5613" y="3735"/>
                    <a:pt x="5755" y="3573"/>
                    <a:pt x="5613" y="3573"/>
                  </a:cubicBezTo>
                  <a:cubicBezTo>
                    <a:pt x="5329" y="3735"/>
                    <a:pt x="5471" y="3898"/>
                    <a:pt x="5187" y="3735"/>
                  </a:cubicBezTo>
                  <a:cubicBezTo>
                    <a:pt x="5045" y="3573"/>
                    <a:pt x="4761" y="3573"/>
                    <a:pt x="5045" y="3248"/>
                  </a:cubicBezTo>
                  <a:cubicBezTo>
                    <a:pt x="5329" y="3086"/>
                    <a:pt x="5187" y="3086"/>
                    <a:pt x="5471" y="3086"/>
                  </a:cubicBezTo>
                  <a:cubicBezTo>
                    <a:pt x="5755" y="2923"/>
                    <a:pt x="6040" y="3573"/>
                    <a:pt x="6182" y="3411"/>
                  </a:cubicBezTo>
                  <a:cubicBezTo>
                    <a:pt x="6324" y="3411"/>
                    <a:pt x="6324" y="3248"/>
                    <a:pt x="6466" y="3411"/>
                  </a:cubicBezTo>
                  <a:cubicBezTo>
                    <a:pt x="6466" y="3411"/>
                    <a:pt x="6466" y="3735"/>
                    <a:pt x="6608" y="3898"/>
                  </a:cubicBezTo>
                  <a:cubicBezTo>
                    <a:pt x="6608" y="4060"/>
                    <a:pt x="6466" y="4223"/>
                    <a:pt x="6750" y="4060"/>
                  </a:cubicBezTo>
                  <a:cubicBezTo>
                    <a:pt x="7034" y="3898"/>
                    <a:pt x="6324" y="3898"/>
                    <a:pt x="7034" y="3573"/>
                  </a:cubicBezTo>
                  <a:cubicBezTo>
                    <a:pt x="7603" y="3411"/>
                    <a:pt x="7887" y="3411"/>
                    <a:pt x="8029" y="3573"/>
                  </a:cubicBezTo>
                  <a:cubicBezTo>
                    <a:pt x="8029" y="3573"/>
                    <a:pt x="8171" y="3573"/>
                    <a:pt x="8313" y="3735"/>
                  </a:cubicBezTo>
                  <a:cubicBezTo>
                    <a:pt x="8313" y="3735"/>
                    <a:pt x="8029" y="3898"/>
                    <a:pt x="8313" y="3735"/>
                  </a:cubicBezTo>
                  <a:cubicBezTo>
                    <a:pt x="8598" y="3573"/>
                    <a:pt x="8882" y="3898"/>
                    <a:pt x="8882" y="3898"/>
                  </a:cubicBezTo>
                  <a:cubicBezTo>
                    <a:pt x="8882" y="3898"/>
                    <a:pt x="8882" y="3735"/>
                    <a:pt x="9024" y="3898"/>
                  </a:cubicBezTo>
                  <a:cubicBezTo>
                    <a:pt x="9166" y="4060"/>
                    <a:pt x="9308" y="4060"/>
                    <a:pt x="9450" y="4060"/>
                  </a:cubicBezTo>
                  <a:cubicBezTo>
                    <a:pt x="9592" y="4060"/>
                    <a:pt x="9877" y="4060"/>
                    <a:pt x="9734" y="3735"/>
                  </a:cubicBezTo>
                  <a:cubicBezTo>
                    <a:pt x="9450" y="3411"/>
                    <a:pt x="9592" y="3573"/>
                    <a:pt x="9308" y="3411"/>
                  </a:cubicBezTo>
                  <a:cubicBezTo>
                    <a:pt x="8882" y="3248"/>
                    <a:pt x="8313" y="3248"/>
                    <a:pt x="8740" y="3086"/>
                  </a:cubicBezTo>
                  <a:cubicBezTo>
                    <a:pt x="9308" y="2923"/>
                    <a:pt x="8598" y="2923"/>
                    <a:pt x="9166" y="2598"/>
                  </a:cubicBezTo>
                  <a:cubicBezTo>
                    <a:pt x="9877" y="2274"/>
                    <a:pt x="9877" y="2761"/>
                    <a:pt x="9877" y="2274"/>
                  </a:cubicBezTo>
                  <a:cubicBezTo>
                    <a:pt x="9734" y="1786"/>
                    <a:pt x="9877" y="1786"/>
                    <a:pt x="10019" y="1786"/>
                  </a:cubicBezTo>
                  <a:cubicBezTo>
                    <a:pt x="10161" y="1786"/>
                    <a:pt x="10587" y="1949"/>
                    <a:pt x="10729" y="1949"/>
                  </a:cubicBezTo>
                  <a:cubicBezTo>
                    <a:pt x="10871" y="1949"/>
                    <a:pt x="10587" y="2111"/>
                    <a:pt x="10871" y="1949"/>
                  </a:cubicBezTo>
                  <a:cubicBezTo>
                    <a:pt x="11298" y="1624"/>
                    <a:pt x="11298" y="1949"/>
                    <a:pt x="11298" y="1624"/>
                  </a:cubicBezTo>
                  <a:cubicBezTo>
                    <a:pt x="11155" y="1462"/>
                    <a:pt x="11155" y="1299"/>
                    <a:pt x="10871" y="1137"/>
                  </a:cubicBezTo>
                  <a:cubicBezTo>
                    <a:pt x="10729" y="974"/>
                    <a:pt x="10729" y="325"/>
                    <a:pt x="10303" y="650"/>
                  </a:cubicBezTo>
                  <a:cubicBezTo>
                    <a:pt x="9877" y="812"/>
                    <a:pt x="10019" y="812"/>
                    <a:pt x="9734" y="812"/>
                  </a:cubicBezTo>
                  <a:cubicBezTo>
                    <a:pt x="9308" y="812"/>
                    <a:pt x="9166" y="812"/>
                    <a:pt x="9166" y="650"/>
                  </a:cubicBezTo>
                  <a:cubicBezTo>
                    <a:pt x="9166" y="650"/>
                    <a:pt x="9592" y="325"/>
                    <a:pt x="9592" y="325"/>
                  </a:cubicBezTo>
                  <a:cubicBezTo>
                    <a:pt x="9592" y="325"/>
                    <a:pt x="9734" y="325"/>
                    <a:pt x="9734" y="325"/>
                  </a:cubicBezTo>
                  <a:cubicBezTo>
                    <a:pt x="9592" y="325"/>
                    <a:pt x="9592" y="162"/>
                    <a:pt x="9592" y="162"/>
                  </a:cubicBezTo>
                  <a:cubicBezTo>
                    <a:pt x="9734" y="0"/>
                    <a:pt x="9734" y="0"/>
                    <a:pt x="9734" y="0"/>
                  </a:cubicBezTo>
                  <a:cubicBezTo>
                    <a:pt x="9734" y="0"/>
                    <a:pt x="10871" y="0"/>
                    <a:pt x="11298" y="0"/>
                  </a:cubicBez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29" name="Freeform 24"/>
            <p:cNvSpPr/>
            <p:nvPr/>
          </p:nvSpPr>
          <p:spPr>
            <a:xfrm>
              <a:off x="2433649" y="3017760"/>
              <a:ext cx="355342" cy="329034"/>
            </a:xfrm>
            <a:custGeom>
              <a:avLst/>
              <a:gdLst/>
              <a:ahLst/>
              <a:cxnLst>
                <a:cxn ang="0">
                  <a:pos x="wd2" y="hd2"/>
                </a:cxn>
                <a:cxn ang="5400000">
                  <a:pos x="wd2" y="hd2"/>
                </a:cxn>
                <a:cxn ang="10800000">
                  <a:pos x="wd2" y="hd2"/>
                </a:cxn>
                <a:cxn ang="16200000">
                  <a:pos x="wd2" y="hd2"/>
                </a:cxn>
              </a:cxnLst>
              <a:rect l="0" t="0" r="r" b="b"/>
              <a:pathLst>
                <a:path w="15154" h="21219" fill="norm" stroke="1" extrusionOk="0">
                  <a:moveTo>
                    <a:pt x="210" y="4756"/>
                  </a:moveTo>
                  <a:cubicBezTo>
                    <a:pt x="1258" y="594"/>
                    <a:pt x="4792" y="0"/>
                    <a:pt x="4792" y="0"/>
                  </a:cubicBezTo>
                  <a:cubicBezTo>
                    <a:pt x="20894" y="396"/>
                    <a:pt x="14479" y="20609"/>
                    <a:pt x="10290" y="21204"/>
                  </a:cubicBezTo>
                  <a:cubicBezTo>
                    <a:pt x="6232" y="21600"/>
                    <a:pt x="6887" y="14070"/>
                    <a:pt x="4138" y="12484"/>
                  </a:cubicBezTo>
                  <a:cubicBezTo>
                    <a:pt x="1519" y="10899"/>
                    <a:pt x="-706" y="9116"/>
                    <a:pt x="210" y="4756"/>
                  </a:cubicBezTo>
                  <a:close/>
                  <a:moveTo>
                    <a:pt x="12254" y="3963"/>
                  </a:moveTo>
                  <a:cubicBezTo>
                    <a:pt x="11730" y="3963"/>
                    <a:pt x="11338" y="4558"/>
                    <a:pt x="11338" y="5350"/>
                  </a:cubicBezTo>
                  <a:cubicBezTo>
                    <a:pt x="11338" y="6143"/>
                    <a:pt x="11730" y="6738"/>
                    <a:pt x="12254" y="6738"/>
                  </a:cubicBezTo>
                  <a:cubicBezTo>
                    <a:pt x="12778" y="6738"/>
                    <a:pt x="13170" y="6143"/>
                    <a:pt x="13170" y="5350"/>
                  </a:cubicBezTo>
                  <a:cubicBezTo>
                    <a:pt x="13170" y="4558"/>
                    <a:pt x="12778" y="3963"/>
                    <a:pt x="12254" y="3963"/>
                  </a:cubicBezTo>
                  <a:close/>
                  <a:moveTo>
                    <a:pt x="14349" y="9512"/>
                  </a:moveTo>
                  <a:cubicBezTo>
                    <a:pt x="14349" y="8521"/>
                    <a:pt x="13825" y="7728"/>
                    <a:pt x="13170" y="7728"/>
                  </a:cubicBezTo>
                  <a:cubicBezTo>
                    <a:pt x="12385" y="7728"/>
                    <a:pt x="11861" y="8521"/>
                    <a:pt x="11861" y="9512"/>
                  </a:cubicBezTo>
                  <a:cubicBezTo>
                    <a:pt x="11861" y="10701"/>
                    <a:pt x="12385" y="11494"/>
                    <a:pt x="13170" y="11494"/>
                  </a:cubicBezTo>
                  <a:cubicBezTo>
                    <a:pt x="13825" y="11494"/>
                    <a:pt x="14349" y="10701"/>
                    <a:pt x="14349" y="9512"/>
                  </a:cubicBezTo>
                  <a:close/>
                  <a:moveTo>
                    <a:pt x="12254" y="16448"/>
                  </a:moveTo>
                  <a:cubicBezTo>
                    <a:pt x="13039" y="16448"/>
                    <a:pt x="13694" y="15457"/>
                    <a:pt x="13694" y="14268"/>
                  </a:cubicBezTo>
                  <a:cubicBezTo>
                    <a:pt x="13694" y="13079"/>
                    <a:pt x="13039" y="12088"/>
                    <a:pt x="12254" y="12088"/>
                  </a:cubicBezTo>
                  <a:cubicBezTo>
                    <a:pt x="11469" y="12088"/>
                    <a:pt x="10814" y="13079"/>
                    <a:pt x="10814" y="14268"/>
                  </a:cubicBezTo>
                  <a:cubicBezTo>
                    <a:pt x="10814" y="15457"/>
                    <a:pt x="11469" y="16448"/>
                    <a:pt x="12254" y="16448"/>
                  </a:cubicBezTo>
                  <a:close/>
                  <a:moveTo>
                    <a:pt x="9767" y="20015"/>
                  </a:moveTo>
                  <a:cubicBezTo>
                    <a:pt x="10552" y="20015"/>
                    <a:pt x="11207" y="19024"/>
                    <a:pt x="11207" y="17835"/>
                  </a:cubicBezTo>
                  <a:cubicBezTo>
                    <a:pt x="11207" y="16448"/>
                    <a:pt x="10552" y="15457"/>
                    <a:pt x="9767" y="15457"/>
                  </a:cubicBezTo>
                  <a:cubicBezTo>
                    <a:pt x="8850" y="15457"/>
                    <a:pt x="8196" y="16448"/>
                    <a:pt x="8196" y="17835"/>
                  </a:cubicBezTo>
                  <a:cubicBezTo>
                    <a:pt x="8196" y="19024"/>
                    <a:pt x="8850" y="20015"/>
                    <a:pt x="9767" y="20015"/>
                  </a:cubicBezTo>
                  <a:close/>
                  <a:moveTo>
                    <a:pt x="3483" y="9314"/>
                  </a:moveTo>
                  <a:cubicBezTo>
                    <a:pt x="4399" y="9314"/>
                    <a:pt x="5316" y="7927"/>
                    <a:pt x="5316" y="6341"/>
                  </a:cubicBezTo>
                  <a:cubicBezTo>
                    <a:pt x="5316" y="4954"/>
                    <a:pt x="4399" y="3567"/>
                    <a:pt x="3483" y="3567"/>
                  </a:cubicBezTo>
                  <a:cubicBezTo>
                    <a:pt x="2436" y="3567"/>
                    <a:pt x="1519" y="4954"/>
                    <a:pt x="1519" y="6341"/>
                  </a:cubicBezTo>
                  <a:cubicBezTo>
                    <a:pt x="1519" y="7927"/>
                    <a:pt x="2436" y="9314"/>
                    <a:pt x="3483" y="9314"/>
                  </a:cubicBez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30" name="Freeform 25"/>
            <p:cNvSpPr/>
            <p:nvPr/>
          </p:nvSpPr>
          <p:spPr>
            <a:xfrm>
              <a:off x="517113" y="2834675"/>
              <a:ext cx="418253" cy="528351"/>
            </a:xfrm>
            <a:custGeom>
              <a:avLst/>
              <a:gdLst/>
              <a:ahLst/>
              <a:cxnLst>
                <a:cxn ang="0">
                  <a:pos x="wd2" y="hd2"/>
                </a:cxn>
                <a:cxn ang="5400000">
                  <a:pos x="wd2" y="hd2"/>
                </a:cxn>
                <a:cxn ang="10800000">
                  <a:pos x="wd2" y="hd2"/>
                </a:cxn>
                <a:cxn ang="16200000">
                  <a:pos x="wd2" y="hd2"/>
                </a:cxn>
              </a:cxnLst>
              <a:rect l="0" t="0" r="r" b="b"/>
              <a:pathLst>
                <a:path w="12949" h="18333" fill="norm" stroke="1" extrusionOk="0">
                  <a:moveTo>
                    <a:pt x="11436" y="17534"/>
                  </a:moveTo>
                  <a:cubicBezTo>
                    <a:pt x="8867" y="19449"/>
                    <a:pt x="5727" y="17321"/>
                    <a:pt x="5727" y="17321"/>
                  </a:cubicBezTo>
                  <a:cubicBezTo>
                    <a:pt x="-7595" y="5936"/>
                    <a:pt x="6012" y="-2151"/>
                    <a:pt x="9628" y="509"/>
                  </a:cubicBezTo>
                  <a:cubicBezTo>
                    <a:pt x="13339" y="3063"/>
                    <a:pt x="9723" y="7213"/>
                    <a:pt x="11246" y="10085"/>
                  </a:cubicBezTo>
                  <a:cubicBezTo>
                    <a:pt x="12863" y="12852"/>
                    <a:pt x="14005" y="15618"/>
                    <a:pt x="11436" y="17534"/>
                  </a:cubicBezTo>
                  <a:close/>
                  <a:moveTo>
                    <a:pt x="1064" y="9873"/>
                  </a:moveTo>
                  <a:cubicBezTo>
                    <a:pt x="1540" y="10192"/>
                    <a:pt x="2111" y="10085"/>
                    <a:pt x="2396" y="9553"/>
                  </a:cubicBezTo>
                  <a:cubicBezTo>
                    <a:pt x="2777" y="9128"/>
                    <a:pt x="2682" y="8383"/>
                    <a:pt x="2206" y="8064"/>
                  </a:cubicBezTo>
                  <a:cubicBezTo>
                    <a:pt x="1825" y="7745"/>
                    <a:pt x="1159" y="7851"/>
                    <a:pt x="874" y="8277"/>
                  </a:cubicBezTo>
                  <a:cubicBezTo>
                    <a:pt x="588" y="8809"/>
                    <a:pt x="588" y="9447"/>
                    <a:pt x="1064" y="9873"/>
                  </a:cubicBezTo>
                  <a:close/>
                  <a:moveTo>
                    <a:pt x="1540" y="4872"/>
                  </a:moveTo>
                  <a:cubicBezTo>
                    <a:pt x="1159" y="5510"/>
                    <a:pt x="1254" y="6361"/>
                    <a:pt x="1825" y="6893"/>
                  </a:cubicBezTo>
                  <a:cubicBezTo>
                    <a:pt x="2396" y="7319"/>
                    <a:pt x="3253" y="7213"/>
                    <a:pt x="3633" y="6574"/>
                  </a:cubicBezTo>
                  <a:cubicBezTo>
                    <a:pt x="4109" y="5936"/>
                    <a:pt x="3919" y="4978"/>
                    <a:pt x="3348" y="4552"/>
                  </a:cubicBezTo>
                  <a:cubicBezTo>
                    <a:pt x="2777" y="4020"/>
                    <a:pt x="2016" y="4233"/>
                    <a:pt x="1540" y="4872"/>
                  </a:cubicBezTo>
                  <a:close/>
                  <a:moveTo>
                    <a:pt x="6107" y="2105"/>
                  </a:moveTo>
                  <a:cubicBezTo>
                    <a:pt x="5441" y="1573"/>
                    <a:pt x="4585" y="1680"/>
                    <a:pt x="4014" y="2424"/>
                  </a:cubicBezTo>
                  <a:cubicBezTo>
                    <a:pt x="3538" y="3169"/>
                    <a:pt x="3728" y="4233"/>
                    <a:pt x="4299" y="4765"/>
                  </a:cubicBezTo>
                  <a:cubicBezTo>
                    <a:pt x="4965" y="5297"/>
                    <a:pt x="5917" y="5084"/>
                    <a:pt x="6393" y="4446"/>
                  </a:cubicBezTo>
                  <a:cubicBezTo>
                    <a:pt x="6868" y="3701"/>
                    <a:pt x="6773" y="2637"/>
                    <a:pt x="6107" y="2105"/>
                  </a:cubicBezTo>
                  <a:close/>
                  <a:moveTo>
                    <a:pt x="9723" y="1573"/>
                  </a:moveTo>
                  <a:cubicBezTo>
                    <a:pt x="9057" y="935"/>
                    <a:pt x="8105" y="1148"/>
                    <a:pt x="7535" y="1999"/>
                  </a:cubicBezTo>
                  <a:cubicBezTo>
                    <a:pt x="6964" y="2744"/>
                    <a:pt x="7154" y="3914"/>
                    <a:pt x="7820" y="4446"/>
                  </a:cubicBezTo>
                  <a:cubicBezTo>
                    <a:pt x="8581" y="5084"/>
                    <a:pt x="9533" y="4872"/>
                    <a:pt x="10104" y="4020"/>
                  </a:cubicBezTo>
                  <a:cubicBezTo>
                    <a:pt x="10579" y="3276"/>
                    <a:pt x="10484" y="2105"/>
                    <a:pt x="9723" y="1573"/>
                  </a:cubicBezTo>
                  <a:close/>
                  <a:moveTo>
                    <a:pt x="10579" y="12639"/>
                  </a:moveTo>
                  <a:cubicBezTo>
                    <a:pt x="9723" y="11894"/>
                    <a:pt x="8486" y="12107"/>
                    <a:pt x="7915" y="13065"/>
                  </a:cubicBezTo>
                  <a:cubicBezTo>
                    <a:pt x="7249" y="14022"/>
                    <a:pt x="7439" y="15406"/>
                    <a:pt x="8296" y="16150"/>
                  </a:cubicBezTo>
                  <a:cubicBezTo>
                    <a:pt x="9152" y="16789"/>
                    <a:pt x="10389" y="16576"/>
                    <a:pt x="10960" y="15618"/>
                  </a:cubicBezTo>
                  <a:cubicBezTo>
                    <a:pt x="11626" y="14661"/>
                    <a:pt x="11436" y="13384"/>
                    <a:pt x="10579" y="12639"/>
                  </a:cubicBez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31" name="Freeform 26"/>
            <p:cNvSpPr/>
            <p:nvPr/>
          </p:nvSpPr>
          <p:spPr>
            <a:xfrm>
              <a:off x="3205494" y="461138"/>
              <a:ext cx="101760" cy="103716"/>
            </a:xfrm>
            <a:custGeom>
              <a:avLst/>
              <a:gdLst/>
              <a:ahLst/>
              <a:cxnLst>
                <a:cxn ang="0">
                  <a:pos x="wd2" y="hd2"/>
                </a:cxn>
                <a:cxn ang="5400000">
                  <a:pos x="wd2" y="hd2"/>
                </a:cxn>
                <a:cxn ang="10800000">
                  <a:pos x="wd2" y="hd2"/>
                </a:cxn>
                <a:cxn ang="16200000">
                  <a:pos x="wd2" y="hd2"/>
                </a:cxn>
              </a:cxnLst>
              <a:rect l="0" t="0" r="r" b="b"/>
              <a:pathLst>
                <a:path w="18947" h="19043" fill="norm" stroke="1" extrusionOk="0">
                  <a:moveTo>
                    <a:pt x="17944" y="13508"/>
                  </a:moveTo>
                  <a:cubicBezTo>
                    <a:pt x="20218" y="8961"/>
                    <a:pt x="18513" y="3276"/>
                    <a:pt x="13965" y="1003"/>
                  </a:cubicBezTo>
                  <a:cubicBezTo>
                    <a:pt x="9418" y="-1271"/>
                    <a:pt x="3734" y="434"/>
                    <a:pt x="892" y="4982"/>
                  </a:cubicBezTo>
                  <a:cubicBezTo>
                    <a:pt x="-1382" y="10097"/>
                    <a:pt x="892" y="15782"/>
                    <a:pt x="5439" y="18055"/>
                  </a:cubicBezTo>
                  <a:cubicBezTo>
                    <a:pt x="9986" y="20329"/>
                    <a:pt x="15671" y="18624"/>
                    <a:pt x="17944" y="13508"/>
                  </a:cubicBez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32" name="Freeform 27"/>
            <p:cNvSpPr/>
            <p:nvPr/>
          </p:nvSpPr>
          <p:spPr>
            <a:xfrm>
              <a:off x="2970448" y="524473"/>
              <a:ext cx="284813" cy="243933"/>
            </a:xfrm>
            <a:custGeom>
              <a:avLst/>
              <a:gdLst/>
              <a:ahLst/>
              <a:cxnLst>
                <a:cxn ang="0">
                  <a:pos x="wd2" y="hd2"/>
                </a:cxn>
                <a:cxn ang="5400000">
                  <a:pos x="wd2" y="hd2"/>
                </a:cxn>
                <a:cxn ang="10800000">
                  <a:pos x="wd2" y="hd2"/>
                </a:cxn>
                <a:cxn ang="16200000">
                  <a:pos x="wd2" y="hd2"/>
                </a:cxn>
              </a:cxnLst>
              <a:rect l="0" t="0" r="r" b="b"/>
              <a:pathLst>
                <a:path w="21153" h="21356" fill="norm" stroke="1" extrusionOk="0">
                  <a:moveTo>
                    <a:pt x="21153" y="2160"/>
                  </a:moveTo>
                  <a:cubicBezTo>
                    <a:pt x="20926" y="2160"/>
                    <a:pt x="4782" y="19710"/>
                    <a:pt x="4782" y="19710"/>
                  </a:cubicBezTo>
                  <a:cubicBezTo>
                    <a:pt x="4782" y="19710"/>
                    <a:pt x="235" y="21600"/>
                    <a:pt x="8" y="21330"/>
                  </a:cubicBezTo>
                  <a:cubicBezTo>
                    <a:pt x="-447" y="21330"/>
                    <a:pt x="19107" y="0"/>
                    <a:pt x="19107" y="0"/>
                  </a:cubicBezTo>
                  <a:lnTo>
                    <a:pt x="21153" y="2160"/>
                  </a:ln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33" name="Freeform 28"/>
            <p:cNvSpPr/>
            <p:nvPr/>
          </p:nvSpPr>
          <p:spPr>
            <a:xfrm>
              <a:off x="3216047" y="537544"/>
              <a:ext cx="49017" cy="3594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320" y="196"/>
                  </a:moveTo>
                  <a:lnTo>
                    <a:pt x="0" y="17869"/>
                  </a:lnTo>
                  <a:lnTo>
                    <a:pt x="7920" y="21600"/>
                  </a:lnTo>
                  <a:lnTo>
                    <a:pt x="15840" y="17869"/>
                  </a:lnTo>
                  <a:lnTo>
                    <a:pt x="21600" y="393"/>
                  </a:lnTo>
                  <a:lnTo>
                    <a:pt x="4320" y="0"/>
                  </a:lnTo>
                  <a:lnTo>
                    <a:pt x="4320" y="196"/>
                  </a:ln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34" name="Freeform 29"/>
            <p:cNvSpPr/>
            <p:nvPr/>
          </p:nvSpPr>
          <p:spPr>
            <a:xfrm>
              <a:off x="3216047" y="537544"/>
              <a:ext cx="49017" cy="3594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320" y="196"/>
                  </a:moveTo>
                  <a:lnTo>
                    <a:pt x="0" y="17869"/>
                  </a:lnTo>
                  <a:lnTo>
                    <a:pt x="7920" y="21600"/>
                  </a:lnTo>
                  <a:lnTo>
                    <a:pt x="15840" y="17869"/>
                  </a:lnTo>
                  <a:lnTo>
                    <a:pt x="21600" y="393"/>
                  </a:lnTo>
                  <a:lnTo>
                    <a:pt x="4320" y="0"/>
                  </a:lnTo>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35" name="Freeform 30"/>
            <p:cNvSpPr/>
            <p:nvPr/>
          </p:nvSpPr>
          <p:spPr>
            <a:xfrm>
              <a:off x="3261795" y="431516"/>
              <a:ext cx="35746" cy="52686"/>
            </a:xfrm>
            <a:custGeom>
              <a:avLst/>
              <a:gdLst/>
              <a:ahLst/>
              <a:cxnLst>
                <a:cxn ang="0">
                  <a:pos x="wd2" y="hd2"/>
                </a:cxn>
                <a:cxn ang="5400000">
                  <a:pos x="wd2" y="hd2"/>
                </a:cxn>
                <a:cxn ang="10800000">
                  <a:pos x="wd2" y="hd2"/>
                </a:cxn>
                <a:cxn ang="16200000">
                  <a:pos x="wd2" y="hd2"/>
                </a:cxn>
              </a:cxnLst>
              <a:rect l="0" t="0" r="r" b="b"/>
              <a:pathLst>
                <a:path w="20546" h="20485" fill="norm" stroke="1" extrusionOk="0">
                  <a:moveTo>
                    <a:pt x="0" y="14897"/>
                  </a:moveTo>
                  <a:cubicBezTo>
                    <a:pt x="0" y="17297"/>
                    <a:pt x="0" y="19697"/>
                    <a:pt x="3600" y="19697"/>
                  </a:cubicBezTo>
                  <a:cubicBezTo>
                    <a:pt x="3600" y="19697"/>
                    <a:pt x="3600" y="19697"/>
                    <a:pt x="3600" y="19697"/>
                  </a:cubicBezTo>
                  <a:cubicBezTo>
                    <a:pt x="5400" y="20897"/>
                    <a:pt x="9000" y="20897"/>
                    <a:pt x="10800" y="18497"/>
                  </a:cubicBezTo>
                  <a:cubicBezTo>
                    <a:pt x="19800" y="5297"/>
                    <a:pt x="19800" y="5297"/>
                    <a:pt x="19800" y="5297"/>
                  </a:cubicBezTo>
                  <a:cubicBezTo>
                    <a:pt x="21600" y="4097"/>
                    <a:pt x="19800" y="1697"/>
                    <a:pt x="18000" y="497"/>
                  </a:cubicBezTo>
                  <a:cubicBezTo>
                    <a:pt x="18000" y="497"/>
                    <a:pt x="18000" y="497"/>
                    <a:pt x="18000" y="497"/>
                  </a:cubicBezTo>
                  <a:cubicBezTo>
                    <a:pt x="14400" y="-703"/>
                    <a:pt x="12600" y="497"/>
                    <a:pt x="10800" y="1697"/>
                  </a:cubicBezTo>
                  <a:lnTo>
                    <a:pt x="0" y="14897"/>
                  </a:ln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36" name="Freeform 31"/>
            <p:cNvSpPr/>
            <p:nvPr/>
          </p:nvSpPr>
          <p:spPr>
            <a:xfrm>
              <a:off x="3350051" y="2343308"/>
              <a:ext cx="101811" cy="102499"/>
            </a:xfrm>
            <a:custGeom>
              <a:avLst/>
              <a:gdLst/>
              <a:ahLst/>
              <a:cxnLst>
                <a:cxn ang="0">
                  <a:pos x="wd2" y="hd2"/>
                </a:cxn>
                <a:cxn ang="5400000">
                  <a:pos x="wd2" y="hd2"/>
                </a:cxn>
                <a:cxn ang="10800000">
                  <a:pos x="wd2" y="hd2"/>
                </a:cxn>
                <a:cxn ang="16200000">
                  <a:pos x="wd2" y="hd2"/>
                </a:cxn>
              </a:cxnLst>
              <a:rect l="0" t="0" r="r" b="b"/>
              <a:pathLst>
                <a:path w="19506" h="19358" fill="norm" stroke="1" extrusionOk="0">
                  <a:moveTo>
                    <a:pt x="17153" y="3372"/>
                  </a:moveTo>
                  <a:cubicBezTo>
                    <a:pt x="13651" y="-714"/>
                    <a:pt x="7229" y="-1298"/>
                    <a:pt x="3142" y="2788"/>
                  </a:cubicBezTo>
                  <a:cubicBezTo>
                    <a:pt x="-944" y="6291"/>
                    <a:pt x="-944" y="12129"/>
                    <a:pt x="2559" y="16216"/>
                  </a:cubicBezTo>
                  <a:cubicBezTo>
                    <a:pt x="6061" y="20302"/>
                    <a:pt x="12483" y="20302"/>
                    <a:pt x="16570" y="16799"/>
                  </a:cubicBezTo>
                  <a:cubicBezTo>
                    <a:pt x="20072" y="13297"/>
                    <a:pt x="20656" y="7459"/>
                    <a:pt x="17153" y="3372"/>
                  </a:cubicBez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37" name="Freeform 32"/>
            <p:cNvSpPr/>
            <p:nvPr/>
          </p:nvSpPr>
          <p:spPr>
            <a:xfrm>
              <a:off x="3402308" y="2409960"/>
              <a:ext cx="138881" cy="344958"/>
            </a:xfrm>
            <a:custGeom>
              <a:avLst/>
              <a:gdLst/>
              <a:ahLst/>
              <a:cxnLst>
                <a:cxn ang="0">
                  <a:pos x="wd2" y="hd2"/>
                </a:cxn>
                <a:cxn ang="5400000">
                  <a:pos x="wd2" y="hd2"/>
                </a:cxn>
                <a:cxn ang="10800000">
                  <a:pos x="wd2" y="hd2"/>
                </a:cxn>
                <a:cxn ang="16200000">
                  <a:pos x="wd2" y="hd2"/>
                </a:cxn>
              </a:cxnLst>
              <a:rect l="0" t="0" r="r" b="b"/>
              <a:pathLst>
                <a:path w="21600" h="21410" fill="norm" stroke="1" extrusionOk="0">
                  <a:moveTo>
                    <a:pt x="4800" y="0"/>
                  </a:moveTo>
                  <a:cubicBezTo>
                    <a:pt x="5280" y="0"/>
                    <a:pt x="21600" y="17204"/>
                    <a:pt x="21600" y="17204"/>
                  </a:cubicBezTo>
                  <a:cubicBezTo>
                    <a:pt x="21600" y="17204"/>
                    <a:pt x="21600" y="21218"/>
                    <a:pt x="21120" y="21409"/>
                  </a:cubicBezTo>
                  <a:cubicBezTo>
                    <a:pt x="20640" y="21600"/>
                    <a:pt x="0" y="956"/>
                    <a:pt x="0" y="956"/>
                  </a:cubicBezTo>
                  <a:lnTo>
                    <a:pt x="4800" y="0"/>
                  </a:ln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38" name="Freeform 33"/>
            <p:cNvSpPr/>
            <p:nvPr/>
          </p:nvSpPr>
          <p:spPr>
            <a:xfrm>
              <a:off x="3412111" y="2398523"/>
              <a:ext cx="341481" cy="1535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3" y="5055"/>
                  </a:moveTo>
                  <a:lnTo>
                    <a:pt x="17466" y="21140"/>
                  </a:lnTo>
                  <a:lnTo>
                    <a:pt x="21600" y="21600"/>
                  </a:lnTo>
                  <a:lnTo>
                    <a:pt x="18293" y="16315"/>
                  </a:lnTo>
                  <a:lnTo>
                    <a:pt x="1344" y="0"/>
                  </a:lnTo>
                  <a:lnTo>
                    <a:pt x="0" y="4596"/>
                  </a:lnTo>
                  <a:lnTo>
                    <a:pt x="413" y="5055"/>
                  </a:ln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39" name="Freeform 34"/>
            <p:cNvSpPr/>
            <p:nvPr/>
          </p:nvSpPr>
          <p:spPr>
            <a:xfrm>
              <a:off x="3412111" y="2398523"/>
              <a:ext cx="341481" cy="1535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3" y="5055"/>
                  </a:moveTo>
                  <a:lnTo>
                    <a:pt x="17466" y="21140"/>
                  </a:lnTo>
                  <a:lnTo>
                    <a:pt x="21600" y="21600"/>
                  </a:lnTo>
                  <a:lnTo>
                    <a:pt x="18293" y="16315"/>
                  </a:lnTo>
                  <a:lnTo>
                    <a:pt x="1344" y="0"/>
                  </a:lnTo>
                  <a:lnTo>
                    <a:pt x="0" y="4596"/>
                  </a:lnTo>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40" name="Freeform 35"/>
            <p:cNvSpPr/>
            <p:nvPr/>
          </p:nvSpPr>
          <p:spPr>
            <a:xfrm>
              <a:off x="3336081" y="2330690"/>
              <a:ext cx="44225" cy="45804"/>
            </a:xfrm>
            <a:custGeom>
              <a:avLst/>
              <a:gdLst/>
              <a:ahLst/>
              <a:cxnLst>
                <a:cxn ang="0">
                  <a:pos x="wd2" y="hd2"/>
                </a:cxn>
                <a:cxn ang="5400000">
                  <a:pos x="wd2" y="hd2"/>
                </a:cxn>
                <a:cxn ang="10800000">
                  <a:pos x="wd2" y="hd2"/>
                </a:cxn>
                <a:cxn ang="16200000">
                  <a:pos x="wd2" y="hd2"/>
                </a:cxn>
              </a:cxnLst>
              <a:rect l="0" t="0" r="r" b="b"/>
              <a:pathLst>
                <a:path w="20880" h="20880" fill="norm" stroke="1" extrusionOk="0">
                  <a:moveTo>
                    <a:pt x="12600" y="19800"/>
                  </a:moveTo>
                  <a:cubicBezTo>
                    <a:pt x="15480" y="21240"/>
                    <a:pt x="16920" y="21240"/>
                    <a:pt x="19800" y="19800"/>
                  </a:cubicBezTo>
                  <a:cubicBezTo>
                    <a:pt x="19800" y="19800"/>
                    <a:pt x="19800" y="19800"/>
                    <a:pt x="19800" y="19800"/>
                  </a:cubicBezTo>
                  <a:cubicBezTo>
                    <a:pt x="21240" y="18360"/>
                    <a:pt x="21240" y="15480"/>
                    <a:pt x="19800" y="14040"/>
                  </a:cubicBezTo>
                  <a:cubicBezTo>
                    <a:pt x="8280" y="1080"/>
                    <a:pt x="8280" y="1080"/>
                    <a:pt x="8280" y="1080"/>
                  </a:cubicBezTo>
                  <a:cubicBezTo>
                    <a:pt x="6840" y="-360"/>
                    <a:pt x="3960" y="-360"/>
                    <a:pt x="1080" y="1080"/>
                  </a:cubicBezTo>
                  <a:cubicBezTo>
                    <a:pt x="1080" y="1080"/>
                    <a:pt x="1080" y="1080"/>
                    <a:pt x="1080" y="1080"/>
                  </a:cubicBezTo>
                  <a:cubicBezTo>
                    <a:pt x="-360" y="2520"/>
                    <a:pt x="-360" y="5400"/>
                    <a:pt x="1080" y="6840"/>
                  </a:cubicBezTo>
                  <a:lnTo>
                    <a:pt x="12600" y="19800"/>
                  </a:ln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41" name="Freeform 36"/>
            <p:cNvSpPr/>
            <p:nvPr/>
          </p:nvSpPr>
          <p:spPr>
            <a:xfrm>
              <a:off x="14755" y="1669844"/>
              <a:ext cx="100741" cy="101810"/>
            </a:xfrm>
            <a:custGeom>
              <a:avLst/>
              <a:gdLst/>
              <a:ahLst/>
              <a:cxnLst>
                <a:cxn ang="0">
                  <a:pos x="wd2" y="hd2"/>
                </a:cxn>
                <a:cxn ang="5400000">
                  <a:pos x="wd2" y="hd2"/>
                </a:cxn>
                <a:cxn ang="10800000">
                  <a:pos x="wd2" y="hd2"/>
                </a:cxn>
                <a:cxn ang="16200000">
                  <a:pos x="wd2" y="hd2"/>
                </a:cxn>
              </a:cxnLst>
              <a:rect l="0" t="0" r="r" b="b"/>
              <a:pathLst>
                <a:path w="19301" h="19506" fill="norm" stroke="1" extrusionOk="0">
                  <a:moveTo>
                    <a:pt x="16948" y="3142"/>
                  </a:moveTo>
                  <a:cubicBezTo>
                    <a:pt x="13446" y="-944"/>
                    <a:pt x="7024" y="-944"/>
                    <a:pt x="2937" y="2559"/>
                  </a:cubicBezTo>
                  <a:cubicBezTo>
                    <a:pt x="-565" y="6061"/>
                    <a:pt x="-1149" y="12483"/>
                    <a:pt x="2354" y="16570"/>
                  </a:cubicBezTo>
                  <a:cubicBezTo>
                    <a:pt x="5856" y="20072"/>
                    <a:pt x="12278" y="20656"/>
                    <a:pt x="16365" y="17153"/>
                  </a:cubicBezTo>
                  <a:cubicBezTo>
                    <a:pt x="19867" y="13651"/>
                    <a:pt x="20451" y="7229"/>
                    <a:pt x="16948" y="3142"/>
                  </a:cubicBez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42" name="Freeform 37"/>
            <p:cNvSpPr/>
            <p:nvPr/>
          </p:nvSpPr>
          <p:spPr>
            <a:xfrm>
              <a:off x="65942" y="1735171"/>
              <a:ext cx="142149" cy="346603"/>
            </a:xfrm>
            <a:custGeom>
              <a:avLst/>
              <a:gdLst/>
              <a:ahLst/>
              <a:cxnLst>
                <a:cxn ang="0">
                  <a:pos x="wd2" y="hd2"/>
                </a:cxn>
                <a:cxn ang="5400000">
                  <a:pos x="wd2" y="hd2"/>
                </a:cxn>
                <a:cxn ang="10800000">
                  <a:pos x="wd2" y="hd2"/>
                </a:cxn>
                <a:cxn ang="16200000">
                  <a:pos x="wd2" y="hd2"/>
                </a:cxn>
              </a:cxnLst>
              <a:rect l="0" t="0" r="r" b="b"/>
              <a:pathLst>
                <a:path w="21600" h="21412" fill="norm" stroke="1" extrusionOk="0">
                  <a:moveTo>
                    <a:pt x="4696" y="0"/>
                  </a:moveTo>
                  <a:cubicBezTo>
                    <a:pt x="5165" y="189"/>
                    <a:pt x="21600" y="17242"/>
                    <a:pt x="21600" y="17242"/>
                  </a:cubicBezTo>
                  <a:cubicBezTo>
                    <a:pt x="21600" y="17242"/>
                    <a:pt x="21130" y="21032"/>
                    <a:pt x="20661" y="21411"/>
                  </a:cubicBezTo>
                  <a:cubicBezTo>
                    <a:pt x="20191" y="21600"/>
                    <a:pt x="0" y="1137"/>
                    <a:pt x="0" y="1137"/>
                  </a:cubicBezTo>
                  <a:lnTo>
                    <a:pt x="4696" y="0"/>
                  </a:ln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43" name="Freeform 38"/>
            <p:cNvSpPr/>
            <p:nvPr/>
          </p:nvSpPr>
          <p:spPr>
            <a:xfrm>
              <a:off x="79013" y="1722100"/>
              <a:ext cx="336579" cy="1535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 y="5285"/>
                  </a:moveTo>
                  <a:lnTo>
                    <a:pt x="17511" y="21140"/>
                  </a:lnTo>
                  <a:lnTo>
                    <a:pt x="21600" y="21600"/>
                  </a:lnTo>
                  <a:lnTo>
                    <a:pt x="18350" y="16545"/>
                  </a:lnTo>
                  <a:lnTo>
                    <a:pt x="1153" y="0"/>
                  </a:lnTo>
                  <a:lnTo>
                    <a:pt x="0" y="5285"/>
                  </a:lnTo>
                  <a:lnTo>
                    <a:pt x="210" y="5285"/>
                  </a:ln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44" name="Freeform 39"/>
            <p:cNvSpPr/>
            <p:nvPr/>
          </p:nvSpPr>
          <p:spPr>
            <a:xfrm>
              <a:off x="79013" y="1722100"/>
              <a:ext cx="336579" cy="1535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 y="5285"/>
                  </a:moveTo>
                  <a:lnTo>
                    <a:pt x="17511" y="21140"/>
                  </a:lnTo>
                  <a:lnTo>
                    <a:pt x="21600" y="21600"/>
                  </a:lnTo>
                  <a:lnTo>
                    <a:pt x="18350" y="16545"/>
                  </a:lnTo>
                  <a:lnTo>
                    <a:pt x="1153" y="0"/>
                  </a:lnTo>
                  <a:lnTo>
                    <a:pt x="0" y="5285"/>
                  </a:lnTo>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45" name="Freeform 40"/>
            <p:cNvSpPr/>
            <p:nvPr/>
          </p:nvSpPr>
          <p:spPr>
            <a:xfrm>
              <a:off x="0" y="1655878"/>
              <a:ext cx="43940" cy="47485"/>
            </a:xfrm>
            <a:custGeom>
              <a:avLst/>
              <a:gdLst/>
              <a:ahLst/>
              <a:cxnLst>
                <a:cxn ang="0">
                  <a:pos x="wd2" y="hd2"/>
                </a:cxn>
                <a:cxn ang="5400000">
                  <a:pos x="wd2" y="hd2"/>
                </a:cxn>
                <a:cxn ang="10800000">
                  <a:pos x="wd2" y="hd2"/>
                </a:cxn>
                <a:cxn ang="16200000">
                  <a:pos x="wd2" y="hd2"/>
                </a:cxn>
              </a:cxnLst>
              <a:rect l="0" t="0" r="r" b="b"/>
              <a:pathLst>
                <a:path w="20746" h="20925" fill="norm" stroke="1" extrusionOk="0">
                  <a:moveTo>
                    <a:pt x="13906" y="19913"/>
                  </a:moveTo>
                  <a:cubicBezTo>
                    <a:pt x="15346" y="21263"/>
                    <a:pt x="18226" y="21263"/>
                    <a:pt x="19666" y="19913"/>
                  </a:cubicBezTo>
                  <a:cubicBezTo>
                    <a:pt x="19666" y="19913"/>
                    <a:pt x="19666" y="19913"/>
                    <a:pt x="19666" y="19913"/>
                  </a:cubicBezTo>
                  <a:cubicBezTo>
                    <a:pt x="21106" y="18563"/>
                    <a:pt x="21106" y="15863"/>
                    <a:pt x="19666" y="13163"/>
                  </a:cubicBezTo>
                  <a:cubicBezTo>
                    <a:pt x="8146" y="1013"/>
                    <a:pt x="8146" y="1013"/>
                    <a:pt x="8146" y="1013"/>
                  </a:cubicBezTo>
                  <a:cubicBezTo>
                    <a:pt x="6706" y="-337"/>
                    <a:pt x="3826" y="-337"/>
                    <a:pt x="2386" y="1013"/>
                  </a:cubicBezTo>
                  <a:cubicBezTo>
                    <a:pt x="2386" y="1013"/>
                    <a:pt x="2386" y="1013"/>
                    <a:pt x="2386" y="1013"/>
                  </a:cubicBezTo>
                  <a:cubicBezTo>
                    <a:pt x="-494" y="2363"/>
                    <a:pt x="-494" y="5063"/>
                    <a:pt x="946" y="7763"/>
                  </a:cubicBezTo>
                  <a:lnTo>
                    <a:pt x="13906" y="19913"/>
                  </a:ln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46" name="Freeform 41"/>
            <p:cNvSpPr/>
            <p:nvPr/>
          </p:nvSpPr>
          <p:spPr>
            <a:xfrm>
              <a:off x="2252567" y="2749428"/>
              <a:ext cx="102807" cy="102808"/>
            </a:xfrm>
            <a:custGeom>
              <a:avLst/>
              <a:gdLst/>
              <a:ahLst/>
              <a:cxnLst>
                <a:cxn ang="0">
                  <a:pos x="wd2" y="hd2"/>
                </a:cxn>
                <a:cxn ang="5400000">
                  <a:pos x="wd2" y="hd2"/>
                </a:cxn>
                <a:cxn ang="10800000">
                  <a:pos x="wd2" y="hd2"/>
                </a:cxn>
                <a:cxn ang="16200000">
                  <a:pos x="wd2" y="hd2"/>
                </a:cxn>
              </a:cxnLst>
              <a:rect l="0" t="0" r="r" b="b"/>
              <a:pathLst>
                <a:path w="18877" h="18877" fill="norm" stroke="1" extrusionOk="0">
                  <a:moveTo>
                    <a:pt x="17465" y="14485"/>
                  </a:moveTo>
                  <a:cubicBezTo>
                    <a:pt x="20307" y="10506"/>
                    <a:pt x="18602" y="4253"/>
                    <a:pt x="14623" y="1411"/>
                  </a:cubicBezTo>
                  <a:cubicBezTo>
                    <a:pt x="10075" y="-1431"/>
                    <a:pt x="4391" y="274"/>
                    <a:pt x="1549" y="4253"/>
                  </a:cubicBezTo>
                  <a:cubicBezTo>
                    <a:pt x="-1293" y="8801"/>
                    <a:pt x="-156" y="14485"/>
                    <a:pt x="4391" y="17327"/>
                  </a:cubicBezTo>
                  <a:cubicBezTo>
                    <a:pt x="8370" y="20169"/>
                    <a:pt x="14623" y="19032"/>
                    <a:pt x="17465" y="14485"/>
                  </a:cubicBez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47" name="Freeform 42"/>
            <p:cNvSpPr/>
            <p:nvPr/>
          </p:nvSpPr>
          <p:spPr>
            <a:xfrm>
              <a:off x="1991764" y="2810258"/>
              <a:ext cx="306048" cy="214651"/>
            </a:xfrm>
            <a:custGeom>
              <a:avLst/>
              <a:gdLst/>
              <a:ahLst/>
              <a:cxnLst>
                <a:cxn ang="0">
                  <a:pos x="wd2" y="hd2"/>
                </a:cxn>
                <a:cxn ang="5400000">
                  <a:pos x="wd2" y="hd2"/>
                </a:cxn>
                <a:cxn ang="10800000">
                  <a:pos x="wd2" y="hd2"/>
                </a:cxn>
                <a:cxn ang="16200000">
                  <a:pos x="wd2" y="hd2"/>
                </a:cxn>
              </a:cxnLst>
              <a:rect l="0" t="0" r="r" b="b"/>
              <a:pathLst>
                <a:path w="21183" h="21336" fill="norm" stroke="1" extrusionOk="0">
                  <a:moveTo>
                    <a:pt x="21183" y="2738"/>
                  </a:moveTo>
                  <a:cubicBezTo>
                    <a:pt x="21183" y="3042"/>
                    <a:pt x="4454" y="20079"/>
                    <a:pt x="4454" y="20079"/>
                  </a:cubicBezTo>
                  <a:cubicBezTo>
                    <a:pt x="4454" y="20079"/>
                    <a:pt x="218" y="21600"/>
                    <a:pt x="7" y="21296"/>
                  </a:cubicBezTo>
                  <a:cubicBezTo>
                    <a:pt x="-417" y="20992"/>
                    <a:pt x="19489" y="0"/>
                    <a:pt x="19489" y="0"/>
                  </a:cubicBezTo>
                  <a:lnTo>
                    <a:pt x="21183" y="2738"/>
                  </a:ln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48" name="Freeform 43"/>
            <p:cNvSpPr/>
            <p:nvPr/>
          </p:nvSpPr>
          <p:spPr>
            <a:xfrm>
              <a:off x="2227554" y="2821696"/>
              <a:ext cx="80061" cy="3594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461" y="196"/>
                  </a:moveTo>
                  <a:lnTo>
                    <a:pt x="0" y="17869"/>
                  </a:lnTo>
                  <a:lnTo>
                    <a:pt x="3086" y="21600"/>
                  </a:lnTo>
                  <a:lnTo>
                    <a:pt x="9698" y="18065"/>
                  </a:lnTo>
                  <a:lnTo>
                    <a:pt x="21600" y="785"/>
                  </a:lnTo>
                  <a:lnTo>
                    <a:pt x="11461" y="0"/>
                  </a:lnTo>
                  <a:lnTo>
                    <a:pt x="11461" y="196"/>
                  </a:ln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49" name="Freeform 44"/>
            <p:cNvSpPr/>
            <p:nvPr/>
          </p:nvSpPr>
          <p:spPr>
            <a:xfrm>
              <a:off x="2227554" y="2821696"/>
              <a:ext cx="80061" cy="3594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461" y="196"/>
                  </a:moveTo>
                  <a:lnTo>
                    <a:pt x="0" y="17869"/>
                  </a:lnTo>
                  <a:lnTo>
                    <a:pt x="3086" y="21600"/>
                  </a:lnTo>
                  <a:lnTo>
                    <a:pt x="9698" y="18065"/>
                  </a:lnTo>
                  <a:lnTo>
                    <a:pt x="21600" y="785"/>
                  </a:lnTo>
                  <a:lnTo>
                    <a:pt x="11461" y="0"/>
                  </a:lnTo>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50" name="Freeform 45"/>
            <p:cNvSpPr/>
            <p:nvPr/>
          </p:nvSpPr>
          <p:spPr>
            <a:xfrm>
              <a:off x="2312659" y="2724719"/>
              <a:ext cx="39663" cy="50174"/>
            </a:xfrm>
            <a:custGeom>
              <a:avLst/>
              <a:gdLst/>
              <a:ahLst/>
              <a:cxnLst>
                <a:cxn ang="0">
                  <a:pos x="wd2" y="hd2"/>
                </a:cxn>
                <a:cxn ang="5400000">
                  <a:pos x="wd2" y="hd2"/>
                </a:cxn>
                <a:cxn ang="10800000">
                  <a:pos x="wd2" y="hd2"/>
                </a:cxn>
                <a:cxn ang="16200000">
                  <a:pos x="wd2" y="hd2"/>
                </a:cxn>
              </a:cxnLst>
              <a:rect l="0" t="0" r="r" b="b"/>
              <a:pathLst>
                <a:path w="20167" h="20728" fill="norm" stroke="1" extrusionOk="0">
                  <a:moveTo>
                    <a:pt x="639" y="14811"/>
                  </a:moveTo>
                  <a:cubicBezTo>
                    <a:pt x="-904" y="16082"/>
                    <a:pt x="639" y="18623"/>
                    <a:pt x="2182" y="19893"/>
                  </a:cubicBezTo>
                  <a:cubicBezTo>
                    <a:pt x="2182" y="19893"/>
                    <a:pt x="2182" y="19893"/>
                    <a:pt x="2182" y="19893"/>
                  </a:cubicBezTo>
                  <a:cubicBezTo>
                    <a:pt x="5267" y="21164"/>
                    <a:pt x="6810" y="21164"/>
                    <a:pt x="8353" y="18623"/>
                  </a:cubicBezTo>
                  <a:cubicBezTo>
                    <a:pt x="19153" y="5917"/>
                    <a:pt x="19153" y="5917"/>
                    <a:pt x="19153" y="5917"/>
                  </a:cubicBezTo>
                  <a:cubicBezTo>
                    <a:pt x="20696" y="4646"/>
                    <a:pt x="20696" y="2105"/>
                    <a:pt x="17610" y="835"/>
                  </a:cubicBezTo>
                  <a:cubicBezTo>
                    <a:pt x="17610" y="835"/>
                    <a:pt x="17610" y="835"/>
                    <a:pt x="17610" y="835"/>
                  </a:cubicBezTo>
                  <a:cubicBezTo>
                    <a:pt x="16067" y="-436"/>
                    <a:pt x="12982" y="-436"/>
                    <a:pt x="11439" y="2105"/>
                  </a:cubicBezTo>
                  <a:lnTo>
                    <a:pt x="639" y="14811"/>
                  </a:ln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51" name="Freeform 46"/>
            <p:cNvSpPr/>
            <p:nvPr/>
          </p:nvSpPr>
          <p:spPr>
            <a:xfrm>
              <a:off x="3503608" y="1648576"/>
              <a:ext cx="184629" cy="5032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560" y="0"/>
                    <a:pt x="21600" y="4873"/>
                    <a:pt x="21600" y="10800"/>
                  </a:cubicBezTo>
                  <a:cubicBezTo>
                    <a:pt x="21600" y="16859"/>
                    <a:pt x="16560" y="21600"/>
                    <a:pt x="10800" y="21600"/>
                  </a:cubicBezTo>
                  <a:cubicBezTo>
                    <a:pt x="4680" y="21600"/>
                    <a:pt x="0" y="16859"/>
                    <a:pt x="0" y="10800"/>
                  </a:cubicBezTo>
                  <a:cubicBezTo>
                    <a:pt x="0" y="4873"/>
                    <a:pt x="4680" y="0"/>
                    <a:pt x="10800" y="0"/>
                  </a:cubicBezTo>
                  <a:close/>
                  <a:moveTo>
                    <a:pt x="10800" y="19888"/>
                  </a:moveTo>
                  <a:cubicBezTo>
                    <a:pt x="15840" y="19888"/>
                    <a:pt x="19800" y="15805"/>
                    <a:pt x="19800" y="10800"/>
                  </a:cubicBezTo>
                  <a:cubicBezTo>
                    <a:pt x="19800" y="5795"/>
                    <a:pt x="15840" y="1844"/>
                    <a:pt x="10800" y="1844"/>
                  </a:cubicBezTo>
                  <a:cubicBezTo>
                    <a:pt x="5760" y="1844"/>
                    <a:pt x="1440" y="5795"/>
                    <a:pt x="1440" y="10800"/>
                  </a:cubicBezTo>
                  <a:cubicBezTo>
                    <a:pt x="1440" y="15805"/>
                    <a:pt x="5760" y="19888"/>
                    <a:pt x="10800" y="19888"/>
                  </a:cubicBez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52" name="Freeform 47"/>
            <p:cNvSpPr/>
            <p:nvPr/>
          </p:nvSpPr>
          <p:spPr>
            <a:xfrm>
              <a:off x="3345122" y="1808696"/>
              <a:ext cx="499966" cy="1846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5040"/>
                    <a:pt x="4771" y="0"/>
                    <a:pt x="10866" y="0"/>
                  </a:cubicBezTo>
                  <a:cubicBezTo>
                    <a:pt x="16829" y="0"/>
                    <a:pt x="21600" y="5040"/>
                    <a:pt x="21600" y="10800"/>
                  </a:cubicBezTo>
                  <a:cubicBezTo>
                    <a:pt x="21600" y="16920"/>
                    <a:pt x="16829" y="21600"/>
                    <a:pt x="10866" y="21600"/>
                  </a:cubicBezTo>
                  <a:cubicBezTo>
                    <a:pt x="4771" y="21600"/>
                    <a:pt x="0" y="16920"/>
                    <a:pt x="0" y="10800"/>
                  </a:cubicBezTo>
                  <a:close/>
                  <a:moveTo>
                    <a:pt x="19877" y="10800"/>
                  </a:moveTo>
                  <a:cubicBezTo>
                    <a:pt x="19877" y="5760"/>
                    <a:pt x="15769" y="1800"/>
                    <a:pt x="10866" y="1800"/>
                  </a:cubicBezTo>
                  <a:cubicBezTo>
                    <a:pt x="5831" y="1800"/>
                    <a:pt x="1723" y="5760"/>
                    <a:pt x="1723" y="10800"/>
                  </a:cubicBezTo>
                  <a:cubicBezTo>
                    <a:pt x="1723" y="15840"/>
                    <a:pt x="5831" y="20160"/>
                    <a:pt x="10866" y="20160"/>
                  </a:cubicBezTo>
                  <a:cubicBezTo>
                    <a:pt x="15769" y="20160"/>
                    <a:pt x="19877" y="15840"/>
                    <a:pt x="19877" y="10800"/>
                  </a:cubicBez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53" name="Freeform 48"/>
            <p:cNvSpPr/>
            <p:nvPr/>
          </p:nvSpPr>
          <p:spPr>
            <a:xfrm>
              <a:off x="3405659" y="1712553"/>
              <a:ext cx="377259" cy="378720"/>
            </a:xfrm>
            <a:custGeom>
              <a:avLst/>
              <a:gdLst/>
              <a:ahLst/>
              <a:cxnLst>
                <a:cxn ang="0">
                  <a:pos x="wd2" y="hd2"/>
                </a:cxn>
                <a:cxn ang="5400000">
                  <a:pos x="wd2" y="hd2"/>
                </a:cxn>
                <a:cxn ang="10800000">
                  <a:pos x="wd2" y="hd2"/>
                </a:cxn>
                <a:cxn ang="16200000">
                  <a:pos x="wd2" y="hd2"/>
                </a:cxn>
              </a:cxnLst>
              <a:rect l="0" t="0" r="r" b="b"/>
              <a:pathLst>
                <a:path w="19109" h="19183" fill="norm" stroke="1" extrusionOk="0">
                  <a:moveTo>
                    <a:pt x="619" y="537"/>
                  </a:moveTo>
                  <a:cubicBezTo>
                    <a:pt x="2483" y="-1172"/>
                    <a:pt x="7922" y="1314"/>
                    <a:pt x="12895" y="6287"/>
                  </a:cubicBezTo>
                  <a:cubicBezTo>
                    <a:pt x="17868" y="11260"/>
                    <a:pt x="20354" y="16699"/>
                    <a:pt x="18489" y="18563"/>
                  </a:cubicBezTo>
                  <a:cubicBezTo>
                    <a:pt x="16780" y="20428"/>
                    <a:pt x="11186" y="17942"/>
                    <a:pt x="6213" y="12969"/>
                  </a:cubicBezTo>
                  <a:cubicBezTo>
                    <a:pt x="1240" y="7996"/>
                    <a:pt x="-1246" y="2402"/>
                    <a:pt x="619" y="537"/>
                  </a:cubicBezTo>
                  <a:close/>
                  <a:moveTo>
                    <a:pt x="17091" y="17165"/>
                  </a:moveTo>
                  <a:cubicBezTo>
                    <a:pt x="18645" y="15611"/>
                    <a:pt x="16469" y="10949"/>
                    <a:pt x="12273" y="6753"/>
                  </a:cubicBezTo>
                  <a:cubicBezTo>
                    <a:pt x="8233" y="2713"/>
                    <a:pt x="3571" y="537"/>
                    <a:pt x="2017" y="2091"/>
                  </a:cubicBezTo>
                  <a:cubicBezTo>
                    <a:pt x="463" y="3645"/>
                    <a:pt x="2639" y="8152"/>
                    <a:pt x="6835" y="12347"/>
                  </a:cubicBezTo>
                  <a:cubicBezTo>
                    <a:pt x="11030" y="16543"/>
                    <a:pt x="15537" y="18719"/>
                    <a:pt x="17091" y="17165"/>
                  </a:cubicBez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54" name="Freeform 49"/>
            <p:cNvSpPr/>
            <p:nvPr/>
          </p:nvSpPr>
          <p:spPr>
            <a:xfrm>
              <a:off x="3405659" y="1712553"/>
              <a:ext cx="377259" cy="378720"/>
            </a:xfrm>
            <a:custGeom>
              <a:avLst/>
              <a:gdLst/>
              <a:ahLst/>
              <a:cxnLst>
                <a:cxn ang="0">
                  <a:pos x="wd2" y="hd2"/>
                </a:cxn>
                <a:cxn ang="5400000">
                  <a:pos x="wd2" y="hd2"/>
                </a:cxn>
                <a:cxn ang="10800000">
                  <a:pos x="wd2" y="hd2"/>
                </a:cxn>
                <a:cxn ang="16200000">
                  <a:pos x="wd2" y="hd2"/>
                </a:cxn>
              </a:cxnLst>
              <a:rect l="0" t="0" r="r" b="b"/>
              <a:pathLst>
                <a:path w="19109" h="19183" fill="norm" stroke="1" extrusionOk="0">
                  <a:moveTo>
                    <a:pt x="619" y="18563"/>
                  </a:moveTo>
                  <a:cubicBezTo>
                    <a:pt x="-1246" y="16699"/>
                    <a:pt x="1240" y="11260"/>
                    <a:pt x="6213" y="6287"/>
                  </a:cubicBezTo>
                  <a:cubicBezTo>
                    <a:pt x="11186" y="1314"/>
                    <a:pt x="16780" y="-1172"/>
                    <a:pt x="18489" y="537"/>
                  </a:cubicBezTo>
                  <a:cubicBezTo>
                    <a:pt x="20354" y="2402"/>
                    <a:pt x="17868" y="7996"/>
                    <a:pt x="12895" y="12969"/>
                  </a:cubicBezTo>
                  <a:cubicBezTo>
                    <a:pt x="7922" y="17942"/>
                    <a:pt x="2483" y="20428"/>
                    <a:pt x="619" y="18563"/>
                  </a:cubicBezTo>
                  <a:close/>
                  <a:moveTo>
                    <a:pt x="17091" y="2091"/>
                  </a:moveTo>
                  <a:cubicBezTo>
                    <a:pt x="15537" y="537"/>
                    <a:pt x="11030" y="2713"/>
                    <a:pt x="6835" y="6753"/>
                  </a:cubicBezTo>
                  <a:cubicBezTo>
                    <a:pt x="2639" y="10949"/>
                    <a:pt x="463" y="15611"/>
                    <a:pt x="2017" y="17165"/>
                  </a:cubicBezTo>
                  <a:cubicBezTo>
                    <a:pt x="3571" y="18719"/>
                    <a:pt x="8233" y="16543"/>
                    <a:pt x="12273" y="12347"/>
                  </a:cubicBezTo>
                  <a:cubicBezTo>
                    <a:pt x="16469" y="8152"/>
                    <a:pt x="18645" y="3645"/>
                    <a:pt x="17091" y="2091"/>
                  </a:cubicBez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55" name="Oval 50"/>
            <p:cNvSpPr/>
            <p:nvPr/>
          </p:nvSpPr>
          <p:spPr>
            <a:xfrm>
              <a:off x="3555892" y="1864247"/>
              <a:ext cx="76793" cy="76793"/>
            </a:xfrm>
            <a:prstGeom prst="ellipse">
              <a:avLst/>
            </a:prstGeom>
            <a:solidFill>
              <a:srgbClr val="EAEAEA"/>
            </a:solidFill>
            <a:ln w="12700" cap="flat">
              <a:noFill/>
              <a:miter lim="400000"/>
            </a:ln>
            <a:effectLst/>
          </p:spPr>
          <p:txBody>
            <a:bodyPr wrap="square" lIns="45719" tIns="45719" rIns="45719" bIns="45719" numCol="1" anchor="t">
              <a:noAutofit/>
            </a:bodyPr>
            <a:lstStyle/>
            <a:p>
              <a:pPr/>
            </a:p>
          </p:txBody>
        </p:sp>
        <p:sp>
          <p:nvSpPr>
            <p:cNvPr id="556" name="Freeform 51"/>
            <p:cNvSpPr/>
            <p:nvPr/>
          </p:nvSpPr>
          <p:spPr>
            <a:xfrm>
              <a:off x="1410618" y="3076580"/>
              <a:ext cx="187897" cy="5032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23" y="0"/>
                  </a:moveTo>
                  <a:cubicBezTo>
                    <a:pt x="16643" y="0"/>
                    <a:pt x="21600" y="4873"/>
                    <a:pt x="21600" y="10800"/>
                  </a:cubicBezTo>
                  <a:cubicBezTo>
                    <a:pt x="21600" y="16727"/>
                    <a:pt x="16643" y="21600"/>
                    <a:pt x="10623" y="21600"/>
                  </a:cubicBezTo>
                  <a:cubicBezTo>
                    <a:pt x="4957" y="21600"/>
                    <a:pt x="0" y="16727"/>
                    <a:pt x="0" y="10800"/>
                  </a:cubicBezTo>
                  <a:cubicBezTo>
                    <a:pt x="0" y="4873"/>
                    <a:pt x="4957" y="0"/>
                    <a:pt x="10623" y="0"/>
                  </a:cubicBezTo>
                  <a:close/>
                  <a:moveTo>
                    <a:pt x="10623" y="19888"/>
                  </a:moveTo>
                  <a:cubicBezTo>
                    <a:pt x="15580" y="19888"/>
                    <a:pt x="19830" y="15805"/>
                    <a:pt x="19830" y="10800"/>
                  </a:cubicBezTo>
                  <a:cubicBezTo>
                    <a:pt x="19830" y="5795"/>
                    <a:pt x="15580" y="1712"/>
                    <a:pt x="10623" y="1712"/>
                  </a:cubicBezTo>
                  <a:cubicBezTo>
                    <a:pt x="5666" y="1712"/>
                    <a:pt x="1770" y="5795"/>
                    <a:pt x="1770" y="10800"/>
                  </a:cubicBezTo>
                  <a:cubicBezTo>
                    <a:pt x="1770" y="15805"/>
                    <a:pt x="5666" y="19888"/>
                    <a:pt x="10623" y="19888"/>
                  </a:cubicBez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57" name="Freeform 52"/>
            <p:cNvSpPr/>
            <p:nvPr/>
          </p:nvSpPr>
          <p:spPr>
            <a:xfrm>
              <a:off x="1253766" y="3236699"/>
              <a:ext cx="501601" cy="1846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680"/>
                    <a:pt x="4771" y="0"/>
                    <a:pt x="10734" y="0"/>
                  </a:cubicBezTo>
                  <a:cubicBezTo>
                    <a:pt x="16829" y="0"/>
                    <a:pt x="21600" y="4680"/>
                    <a:pt x="21600" y="10800"/>
                  </a:cubicBezTo>
                  <a:cubicBezTo>
                    <a:pt x="21600" y="16920"/>
                    <a:pt x="16829" y="21600"/>
                    <a:pt x="10734" y="21600"/>
                  </a:cubicBezTo>
                  <a:cubicBezTo>
                    <a:pt x="4771" y="21600"/>
                    <a:pt x="0" y="16920"/>
                    <a:pt x="0" y="10800"/>
                  </a:cubicBezTo>
                  <a:close/>
                  <a:moveTo>
                    <a:pt x="19877" y="10800"/>
                  </a:moveTo>
                  <a:cubicBezTo>
                    <a:pt x="19877" y="5760"/>
                    <a:pt x="15769" y="1800"/>
                    <a:pt x="10734" y="1800"/>
                  </a:cubicBezTo>
                  <a:cubicBezTo>
                    <a:pt x="5831" y="1800"/>
                    <a:pt x="1723" y="5760"/>
                    <a:pt x="1723" y="10800"/>
                  </a:cubicBezTo>
                  <a:cubicBezTo>
                    <a:pt x="1723" y="15840"/>
                    <a:pt x="5831" y="19800"/>
                    <a:pt x="10734" y="19800"/>
                  </a:cubicBezTo>
                  <a:cubicBezTo>
                    <a:pt x="15769" y="19800"/>
                    <a:pt x="19877" y="15840"/>
                    <a:pt x="19877" y="10800"/>
                  </a:cubicBez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58" name="Freeform 53"/>
            <p:cNvSpPr/>
            <p:nvPr/>
          </p:nvSpPr>
          <p:spPr>
            <a:xfrm>
              <a:off x="1315938" y="3139148"/>
              <a:ext cx="377258" cy="379731"/>
            </a:xfrm>
            <a:custGeom>
              <a:avLst/>
              <a:gdLst/>
              <a:ahLst/>
              <a:cxnLst>
                <a:cxn ang="0">
                  <a:pos x="wd2" y="hd2"/>
                </a:cxn>
                <a:cxn ang="5400000">
                  <a:pos x="wd2" y="hd2"/>
                </a:cxn>
                <a:cxn ang="10800000">
                  <a:pos x="wd2" y="hd2"/>
                </a:cxn>
                <a:cxn ang="16200000">
                  <a:pos x="wd2" y="hd2"/>
                </a:cxn>
              </a:cxnLst>
              <a:rect l="0" t="0" r="r" b="b"/>
              <a:pathLst>
                <a:path w="19109" h="19088" fill="norm" stroke="1" extrusionOk="0">
                  <a:moveTo>
                    <a:pt x="619" y="595"/>
                  </a:moveTo>
                  <a:cubicBezTo>
                    <a:pt x="2328" y="-1256"/>
                    <a:pt x="7922" y="1367"/>
                    <a:pt x="12895" y="6304"/>
                  </a:cubicBezTo>
                  <a:cubicBezTo>
                    <a:pt x="17868" y="11241"/>
                    <a:pt x="20354" y="16641"/>
                    <a:pt x="18489" y="18493"/>
                  </a:cubicBezTo>
                  <a:cubicBezTo>
                    <a:pt x="16625" y="20344"/>
                    <a:pt x="11186" y="17721"/>
                    <a:pt x="6213" y="12784"/>
                  </a:cubicBezTo>
                  <a:cubicBezTo>
                    <a:pt x="1240" y="7847"/>
                    <a:pt x="-1246" y="2447"/>
                    <a:pt x="619" y="595"/>
                  </a:cubicBezTo>
                  <a:close/>
                  <a:moveTo>
                    <a:pt x="17091" y="17104"/>
                  </a:moveTo>
                  <a:cubicBezTo>
                    <a:pt x="18645" y="15561"/>
                    <a:pt x="16469" y="10933"/>
                    <a:pt x="12273" y="6767"/>
                  </a:cubicBezTo>
                  <a:cubicBezTo>
                    <a:pt x="8078" y="2601"/>
                    <a:pt x="3571" y="595"/>
                    <a:pt x="2017" y="2138"/>
                  </a:cubicBezTo>
                  <a:cubicBezTo>
                    <a:pt x="463" y="3527"/>
                    <a:pt x="2639" y="8155"/>
                    <a:pt x="6835" y="12321"/>
                  </a:cubicBezTo>
                  <a:cubicBezTo>
                    <a:pt x="10875" y="16487"/>
                    <a:pt x="15537" y="18493"/>
                    <a:pt x="17091" y="17104"/>
                  </a:cubicBez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59" name="Freeform 54"/>
            <p:cNvSpPr/>
            <p:nvPr/>
          </p:nvSpPr>
          <p:spPr>
            <a:xfrm>
              <a:off x="1315938" y="3139148"/>
              <a:ext cx="377258" cy="379731"/>
            </a:xfrm>
            <a:custGeom>
              <a:avLst/>
              <a:gdLst/>
              <a:ahLst/>
              <a:cxnLst>
                <a:cxn ang="0">
                  <a:pos x="wd2" y="hd2"/>
                </a:cxn>
                <a:cxn ang="5400000">
                  <a:pos x="wd2" y="hd2"/>
                </a:cxn>
                <a:cxn ang="10800000">
                  <a:pos x="wd2" y="hd2"/>
                </a:cxn>
                <a:cxn ang="16200000">
                  <a:pos x="wd2" y="hd2"/>
                </a:cxn>
              </a:cxnLst>
              <a:rect l="0" t="0" r="r" b="b"/>
              <a:pathLst>
                <a:path w="19109" h="19088" fill="norm" stroke="1" extrusionOk="0">
                  <a:moveTo>
                    <a:pt x="619" y="18493"/>
                  </a:moveTo>
                  <a:cubicBezTo>
                    <a:pt x="-1246" y="16641"/>
                    <a:pt x="1240" y="11241"/>
                    <a:pt x="6213" y="6304"/>
                  </a:cubicBezTo>
                  <a:cubicBezTo>
                    <a:pt x="11186" y="1367"/>
                    <a:pt x="16625" y="-1256"/>
                    <a:pt x="18489" y="595"/>
                  </a:cubicBezTo>
                  <a:cubicBezTo>
                    <a:pt x="20354" y="2447"/>
                    <a:pt x="17868" y="7847"/>
                    <a:pt x="12895" y="12784"/>
                  </a:cubicBezTo>
                  <a:cubicBezTo>
                    <a:pt x="7922" y="17721"/>
                    <a:pt x="2328" y="20344"/>
                    <a:pt x="619" y="18493"/>
                  </a:cubicBezTo>
                  <a:close/>
                  <a:moveTo>
                    <a:pt x="17091" y="2138"/>
                  </a:moveTo>
                  <a:cubicBezTo>
                    <a:pt x="15537" y="595"/>
                    <a:pt x="10875" y="2601"/>
                    <a:pt x="6835" y="6767"/>
                  </a:cubicBezTo>
                  <a:cubicBezTo>
                    <a:pt x="2639" y="10933"/>
                    <a:pt x="463" y="15561"/>
                    <a:pt x="2017" y="17104"/>
                  </a:cubicBezTo>
                  <a:cubicBezTo>
                    <a:pt x="3571" y="18493"/>
                    <a:pt x="8078" y="16487"/>
                    <a:pt x="12273" y="12321"/>
                  </a:cubicBezTo>
                  <a:cubicBezTo>
                    <a:pt x="16469" y="8155"/>
                    <a:pt x="18645" y="3527"/>
                    <a:pt x="17091" y="2138"/>
                  </a:cubicBez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60" name="Oval 55"/>
            <p:cNvSpPr/>
            <p:nvPr/>
          </p:nvSpPr>
          <p:spPr>
            <a:xfrm>
              <a:off x="1466170" y="3288983"/>
              <a:ext cx="76793" cy="80061"/>
            </a:xfrm>
            <a:prstGeom prst="ellipse">
              <a:avLst/>
            </a:prstGeom>
            <a:solidFill>
              <a:srgbClr val="EAEAEA"/>
            </a:solidFill>
            <a:ln w="12700" cap="flat">
              <a:noFill/>
              <a:miter lim="400000"/>
            </a:ln>
            <a:effectLst/>
          </p:spPr>
          <p:txBody>
            <a:bodyPr wrap="square" lIns="45719" tIns="45719" rIns="45719" bIns="45719" numCol="1" anchor="t">
              <a:noAutofit/>
            </a:bodyPr>
            <a:lstStyle/>
            <a:p>
              <a:pPr/>
            </a:p>
          </p:txBody>
        </p:sp>
        <p:sp>
          <p:nvSpPr>
            <p:cNvPr id="561" name="Freeform 56"/>
            <p:cNvSpPr/>
            <p:nvPr/>
          </p:nvSpPr>
          <p:spPr>
            <a:xfrm>
              <a:off x="198285" y="981957"/>
              <a:ext cx="184629" cy="5048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560" y="0"/>
                    <a:pt x="21600" y="4873"/>
                    <a:pt x="21600" y="10800"/>
                  </a:cubicBezTo>
                  <a:cubicBezTo>
                    <a:pt x="21600" y="16727"/>
                    <a:pt x="16560" y="21600"/>
                    <a:pt x="10800" y="21600"/>
                  </a:cubicBezTo>
                  <a:cubicBezTo>
                    <a:pt x="4680" y="21600"/>
                    <a:pt x="0" y="16727"/>
                    <a:pt x="0" y="10800"/>
                  </a:cubicBezTo>
                  <a:cubicBezTo>
                    <a:pt x="0" y="4873"/>
                    <a:pt x="4680" y="0"/>
                    <a:pt x="10800" y="0"/>
                  </a:cubicBezTo>
                  <a:close/>
                  <a:moveTo>
                    <a:pt x="10800" y="19888"/>
                  </a:moveTo>
                  <a:cubicBezTo>
                    <a:pt x="15840" y="19888"/>
                    <a:pt x="19800" y="15805"/>
                    <a:pt x="19800" y="10800"/>
                  </a:cubicBezTo>
                  <a:cubicBezTo>
                    <a:pt x="19800" y="5795"/>
                    <a:pt x="15840" y="1712"/>
                    <a:pt x="10800" y="1712"/>
                  </a:cubicBezTo>
                  <a:cubicBezTo>
                    <a:pt x="5760" y="1712"/>
                    <a:pt x="1800" y="5795"/>
                    <a:pt x="1800" y="10800"/>
                  </a:cubicBezTo>
                  <a:cubicBezTo>
                    <a:pt x="1800" y="15805"/>
                    <a:pt x="5760" y="19888"/>
                    <a:pt x="10800" y="19888"/>
                  </a:cubicBez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62" name="Freeform 57"/>
            <p:cNvSpPr/>
            <p:nvPr/>
          </p:nvSpPr>
          <p:spPr>
            <a:xfrm>
              <a:off x="38166" y="1142076"/>
              <a:ext cx="504868" cy="1846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680"/>
                    <a:pt x="4873" y="0"/>
                    <a:pt x="10800" y="0"/>
                  </a:cubicBezTo>
                  <a:cubicBezTo>
                    <a:pt x="16727" y="0"/>
                    <a:pt x="21600" y="4680"/>
                    <a:pt x="21600" y="10800"/>
                  </a:cubicBezTo>
                  <a:cubicBezTo>
                    <a:pt x="21600" y="16920"/>
                    <a:pt x="16727" y="21600"/>
                    <a:pt x="10800" y="21600"/>
                  </a:cubicBezTo>
                  <a:cubicBezTo>
                    <a:pt x="4873" y="21600"/>
                    <a:pt x="0" y="16920"/>
                    <a:pt x="0" y="10800"/>
                  </a:cubicBezTo>
                  <a:close/>
                  <a:moveTo>
                    <a:pt x="19756" y="10800"/>
                  </a:moveTo>
                  <a:cubicBezTo>
                    <a:pt x="19756" y="5760"/>
                    <a:pt x="15805" y="1800"/>
                    <a:pt x="10800" y="1800"/>
                  </a:cubicBezTo>
                  <a:cubicBezTo>
                    <a:pt x="5795" y="1800"/>
                    <a:pt x="1712" y="5760"/>
                    <a:pt x="1712" y="10800"/>
                  </a:cubicBezTo>
                  <a:cubicBezTo>
                    <a:pt x="1712" y="15840"/>
                    <a:pt x="5795" y="19800"/>
                    <a:pt x="10800" y="19800"/>
                  </a:cubicBezTo>
                  <a:cubicBezTo>
                    <a:pt x="15805" y="19800"/>
                    <a:pt x="19756" y="15840"/>
                    <a:pt x="19756" y="10800"/>
                  </a:cubicBez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63" name="Freeform 58"/>
            <p:cNvSpPr/>
            <p:nvPr/>
          </p:nvSpPr>
          <p:spPr>
            <a:xfrm>
              <a:off x="100691" y="1044524"/>
              <a:ext cx="378366" cy="379732"/>
            </a:xfrm>
            <a:custGeom>
              <a:avLst/>
              <a:gdLst/>
              <a:ahLst/>
              <a:cxnLst>
                <a:cxn ang="0">
                  <a:pos x="wd2" y="hd2"/>
                </a:cxn>
                <a:cxn ang="5400000">
                  <a:pos x="wd2" y="hd2"/>
                </a:cxn>
                <a:cxn ang="10800000">
                  <a:pos x="wd2" y="hd2"/>
                </a:cxn>
                <a:cxn ang="16200000">
                  <a:pos x="wd2" y="hd2"/>
                </a:cxn>
              </a:cxnLst>
              <a:rect l="0" t="0" r="r" b="b"/>
              <a:pathLst>
                <a:path w="19165" h="19088" fill="norm" stroke="1" extrusionOk="0">
                  <a:moveTo>
                    <a:pt x="601" y="595"/>
                  </a:moveTo>
                  <a:cubicBezTo>
                    <a:pt x="2465" y="-1256"/>
                    <a:pt x="7904" y="1367"/>
                    <a:pt x="12877" y="6304"/>
                  </a:cubicBezTo>
                  <a:cubicBezTo>
                    <a:pt x="17850" y="11241"/>
                    <a:pt x="20336" y="16641"/>
                    <a:pt x="18627" y="18493"/>
                  </a:cubicBezTo>
                  <a:cubicBezTo>
                    <a:pt x="16762" y="20344"/>
                    <a:pt x="11168" y="17721"/>
                    <a:pt x="6195" y="12784"/>
                  </a:cubicBezTo>
                  <a:cubicBezTo>
                    <a:pt x="1378" y="7847"/>
                    <a:pt x="-1264" y="2447"/>
                    <a:pt x="601" y="595"/>
                  </a:cubicBezTo>
                  <a:close/>
                  <a:moveTo>
                    <a:pt x="17073" y="17104"/>
                  </a:moveTo>
                  <a:cubicBezTo>
                    <a:pt x="18627" y="15561"/>
                    <a:pt x="16451" y="10933"/>
                    <a:pt x="12411" y="6767"/>
                  </a:cubicBezTo>
                  <a:cubicBezTo>
                    <a:pt x="8215" y="2601"/>
                    <a:pt x="3553" y="595"/>
                    <a:pt x="1999" y="2138"/>
                  </a:cubicBezTo>
                  <a:cubicBezTo>
                    <a:pt x="601" y="3527"/>
                    <a:pt x="2621" y="8155"/>
                    <a:pt x="6817" y="12321"/>
                  </a:cubicBezTo>
                  <a:cubicBezTo>
                    <a:pt x="11012" y="16487"/>
                    <a:pt x="15519" y="18493"/>
                    <a:pt x="17073" y="17104"/>
                  </a:cubicBez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64" name="Freeform 59"/>
            <p:cNvSpPr/>
            <p:nvPr/>
          </p:nvSpPr>
          <p:spPr>
            <a:xfrm>
              <a:off x="100691" y="1044524"/>
              <a:ext cx="378366" cy="379732"/>
            </a:xfrm>
            <a:custGeom>
              <a:avLst/>
              <a:gdLst/>
              <a:ahLst/>
              <a:cxnLst>
                <a:cxn ang="0">
                  <a:pos x="wd2" y="hd2"/>
                </a:cxn>
                <a:cxn ang="5400000">
                  <a:pos x="wd2" y="hd2"/>
                </a:cxn>
                <a:cxn ang="10800000">
                  <a:pos x="wd2" y="hd2"/>
                </a:cxn>
                <a:cxn ang="16200000">
                  <a:pos x="wd2" y="hd2"/>
                </a:cxn>
              </a:cxnLst>
              <a:rect l="0" t="0" r="r" b="b"/>
              <a:pathLst>
                <a:path w="19165" h="19088" fill="norm" stroke="1" extrusionOk="0">
                  <a:moveTo>
                    <a:pt x="601" y="18493"/>
                  </a:moveTo>
                  <a:cubicBezTo>
                    <a:pt x="-1264" y="16641"/>
                    <a:pt x="1378" y="11241"/>
                    <a:pt x="6195" y="6304"/>
                  </a:cubicBezTo>
                  <a:cubicBezTo>
                    <a:pt x="11168" y="1367"/>
                    <a:pt x="16762" y="-1256"/>
                    <a:pt x="18627" y="595"/>
                  </a:cubicBezTo>
                  <a:cubicBezTo>
                    <a:pt x="20336" y="2447"/>
                    <a:pt x="17850" y="7847"/>
                    <a:pt x="12877" y="12784"/>
                  </a:cubicBezTo>
                  <a:cubicBezTo>
                    <a:pt x="7904" y="17721"/>
                    <a:pt x="2465" y="20344"/>
                    <a:pt x="601" y="18493"/>
                  </a:cubicBezTo>
                  <a:close/>
                  <a:moveTo>
                    <a:pt x="17073" y="2138"/>
                  </a:moveTo>
                  <a:cubicBezTo>
                    <a:pt x="15519" y="595"/>
                    <a:pt x="11012" y="2601"/>
                    <a:pt x="6817" y="6767"/>
                  </a:cubicBezTo>
                  <a:cubicBezTo>
                    <a:pt x="2621" y="10933"/>
                    <a:pt x="601" y="15561"/>
                    <a:pt x="1999" y="17104"/>
                  </a:cubicBezTo>
                  <a:cubicBezTo>
                    <a:pt x="3553" y="18493"/>
                    <a:pt x="8215" y="16487"/>
                    <a:pt x="12411" y="12321"/>
                  </a:cubicBezTo>
                  <a:cubicBezTo>
                    <a:pt x="16451" y="8155"/>
                    <a:pt x="18627" y="3527"/>
                    <a:pt x="17073" y="2138"/>
                  </a:cubicBez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65" name="Oval 60"/>
            <p:cNvSpPr/>
            <p:nvPr/>
          </p:nvSpPr>
          <p:spPr>
            <a:xfrm>
              <a:off x="250569" y="1194360"/>
              <a:ext cx="76793" cy="80061"/>
            </a:xfrm>
            <a:prstGeom prst="ellipse">
              <a:avLst/>
            </a:prstGeom>
            <a:solidFill>
              <a:srgbClr val="EAEAEA"/>
            </a:solidFill>
            <a:ln w="12700" cap="flat">
              <a:noFill/>
              <a:miter lim="400000"/>
            </a:ln>
            <a:effectLst/>
          </p:spPr>
          <p:txBody>
            <a:bodyPr wrap="square" lIns="45719" tIns="45719" rIns="45719" bIns="45719" numCol="1" anchor="t">
              <a:noAutofit/>
            </a:bodyPr>
            <a:lstStyle/>
            <a:p>
              <a:pPr/>
            </a:p>
          </p:txBody>
        </p:sp>
        <p:sp>
          <p:nvSpPr>
            <p:cNvPr id="566" name="Freeform 61"/>
            <p:cNvSpPr/>
            <p:nvPr/>
          </p:nvSpPr>
          <p:spPr>
            <a:xfrm>
              <a:off x="675042" y="2173111"/>
              <a:ext cx="371195" cy="370765"/>
            </a:xfrm>
            <a:custGeom>
              <a:avLst/>
              <a:gdLst/>
              <a:ahLst/>
              <a:cxnLst>
                <a:cxn ang="0">
                  <a:pos x="wd2" y="hd2"/>
                </a:cxn>
                <a:cxn ang="5400000">
                  <a:pos x="wd2" y="hd2"/>
                </a:cxn>
                <a:cxn ang="10800000">
                  <a:pos x="wd2" y="hd2"/>
                </a:cxn>
                <a:cxn ang="16200000">
                  <a:pos x="wd2" y="hd2"/>
                </a:cxn>
              </a:cxnLst>
              <a:rect l="0" t="0" r="r" b="b"/>
              <a:pathLst>
                <a:path w="19020" h="18925" fill="norm" stroke="1" extrusionOk="0">
                  <a:moveTo>
                    <a:pt x="5615" y="853"/>
                  </a:moveTo>
                  <a:cubicBezTo>
                    <a:pt x="10345" y="-1338"/>
                    <a:pt x="16021" y="853"/>
                    <a:pt x="18228" y="5549"/>
                  </a:cubicBezTo>
                  <a:cubicBezTo>
                    <a:pt x="20278" y="10245"/>
                    <a:pt x="18228" y="15879"/>
                    <a:pt x="13498" y="18071"/>
                  </a:cubicBezTo>
                  <a:cubicBezTo>
                    <a:pt x="8611" y="20262"/>
                    <a:pt x="2935" y="18071"/>
                    <a:pt x="885" y="13375"/>
                  </a:cubicBezTo>
                  <a:cubicBezTo>
                    <a:pt x="-1322" y="8679"/>
                    <a:pt x="728" y="3045"/>
                    <a:pt x="5615" y="853"/>
                  </a:cubicBezTo>
                  <a:close/>
                  <a:moveTo>
                    <a:pt x="12710" y="16505"/>
                  </a:moveTo>
                  <a:cubicBezTo>
                    <a:pt x="16652" y="14784"/>
                    <a:pt x="18228" y="10088"/>
                    <a:pt x="16494" y="6332"/>
                  </a:cubicBezTo>
                  <a:cubicBezTo>
                    <a:pt x="14760" y="2419"/>
                    <a:pt x="10187" y="697"/>
                    <a:pt x="6246" y="2419"/>
                  </a:cubicBezTo>
                  <a:cubicBezTo>
                    <a:pt x="2462" y="4140"/>
                    <a:pt x="728" y="8836"/>
                    <a:pt x="2462" y="12592"/>
                  </a:cubicBezTo>
                  <a:cubicBezTo>
                    <a:pt x="4196" y="16505"/>
                    <a:pt x="8769" y="18227"/>
                    <a:pt x="12710" y="16505"/>
                  </a:cubicBez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67" name="Freeform 62"/>
            <p:cNvSpPr/>
            <p:nvPr/>
          </p:nvSpPr>
          <p:spPr>
            <a:xfrm>
              <a:off x="904118" y="2499823"/>
              <a:ext cx="122542" cy="1846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536" y="21600"/>
                  </a:moveTo>
                  <a:lnTo>
                    <a:pt x="21600" y="18924"/>
                  </a:lnTo>
                  <a:lnTo>
                    <a:pt x="8064" y="0"/>
                  </a:lnTo>
                  <a:lnTo>
                    <a:pt x="0" y="2103"/>
                  </a:lnTo>
                  <a:lnTo>
                    <a:pt x="13536" y="21600"/>
                  </a:ln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68" name="Freeform 63"/>
            <p:cNvSpPr/>
            <p:nvPr/>
          </p:nvSpPr>
          <p:spPr>
            <a:xfrm>
              <a:off x="927768" y="2557692"/>
              <a:ext cx="152034" cy="233911"/>
            </a:xfrm>
            <a:custGeom>
              <a:avLst/>
              <a:gdLst/>
              <a:ahLst/>
              <a:cxnLst>
                <a:cxn ang="0">
                  <a:pos x="wd2" y="hd2"/>
                </a:cxn>
                <a:cxn ang="5400000">
                  <a:pos x="wd2" y="hd2"/>
                </a:cxn>
                <a:cxn ang="10800000">
                  <a:pos x="wd2" y="hd2"/>
                </a:cxn>
                <a:cxn ang="16200000">
                  <a:pos x="wd2" y="hd2"/>
                </a:cxn>
              </a:cxnLst>
              <a:rect l="0" t="0" r="r" b="b"/>
              <a:pathLst>
                <a:path w="20099" h="20616" fill="norm" stroke="1" extrusionOk="0">
                  <a:moveTo>
                    <a:pt x="9845" y="18678"/>
                  </a:moveTo>
                  <a:cubicBezTo>
                    <a:pt x="11068" y="20298"/>
                    <a:pt x="14328" y="21108"/>
                    <a:pt x="16774" y="20298"/>
                  </a:cubicBezTo>
                  <a:cubicBezTo>
                    <a:pt x="16774" y="20298"/>
                    <a:pt x="16774" y="20298"/>
                    <a:pt x="16774" y="20298"/>
                  </a:cubicBezTo>
                  <a:cubicBezTo>
                    <a:pt x="19626" y="19488"/>
                    <a:pt x="20849" y="17598"/>
                    <a:pt x="19626" y="15708"/>
                  </a:cubicBezTo>
                  <a:cubicBezTo>
                    <a:pt x="10253" y="1938"/>
                    <a:pt x="10253" y="1938"/>
                    <a:pt x="10253" y="1938"/>
                  </a:cubicBezTo>
                  <a:cubicBezTo>
                    <a:pt x="9030" y="318"/>
                    <a:pt x="5770" y="-492"/>
                    <a:pt x="3324" y="318"/>
                  </a:cubicBezTo>
                  <a:cubicBezTo>
                    <a:pt x="3324" y="318"/>
                    <a:pt x="3324" y="318"/>
                    <a:pt x="3324" y="318"/>
                  </a:cubicBezTo>
                  <a:cubicBezTo>
                    <a:pt x="472" y="1128"/>
                    <a:pt x="-751" y="3288"/>
                    <a:pt x="472" y="4908"/>
                  </a:cubicBezTo>
                  <a:lnTo>
                    <a:pt x="9845" y="18678"/>
                  </a:ln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69" name="Freeform 64"/>
            <p:cNvSpPr/>
            <p:nvPr/>
          </p:nvSpPr>
          <p:spPr>
            <a:xfrm>
              <a:off x="2609841" y="2372602"/>
              <a:ext cx="367452" cy="370448"/>
            </a:xfrm>
            <a:custGeom>
              <a:avLst/>
              <a:gdLst/>
              <a:ahLst/>
              <a:cxnLst>
                <a:cxn ang="0">
                  <a:pos x="wd2" y="hd2"/>
                </a:cxn>
                <a:cxn ang="5400000">
                  <a:pos x="wd2" y="hd2"/>
                </a:cxn>
                <a:cxn ang="10800000">
                  <a:pos x="wd2" y="hd2"/>
                </a:cxn>
                <a:cxn ang="16200000">
                  <a:pos x="wd2" y="hd2"/>
                </a:cxn>
              </a:cxnLst>
              <a:rect l="0" t="0" r="r" b="b"/>
              <a:pathLst>
                <a:path w="19201" h="19205" fill="norm" stroke="1" extrusionOk="0">
                  <a:moveTo>
                    <a:pt x="15607" y="2138"/>
                  </a:moveTo>
                  <a:cubicBezTo>
                    <a:pt x="19767" y="5474"/>
                    <a:pt x="20407" y="11509"/>
                    <a:pt x="17047" y="15638"/>
                  </a:cubicBezTo>
                  <a:cubicBezTo>
                    <a:pt x="13687" y="19768"/>
                    <a:pt x="7607" y="20403"/>
                    <a:pt x="3447" y="17068"/>
                  </a:cubicBezTo>
                  <a:cubicBezTo>
                    <a:pt x="-553" y="13732"/>
                    <a:pt x="-1193" y="7697"/>
                    <a:pt x="2167" y="3568"/>
                  </a:cubicBezTo>
                  <a:cubicBezTo>
                    <a:pt x="5527" y="-562"/>
                    <a:pt x="11607" y="-1197"/>
                    <a:pt x="15607" y="2138"/>
                  </a:cubicBezTo>
                  <a:close/>
                  <a:moveTo>
                    <a:pt x="4567" y="15638"/>
                  </a:moveTo>
                  <a:cubicBezTo>
                    <a:pt x="8087" y="18338"/>
                    <a:pt x="12887" y="17862"/>
                    <a:pt x="15767" y="14527"/>
                  </a:cubicBezTo>
                  <a:cubicBezTo>
                    <a:pt x="18487" y="11191"/>
                    <a:pt x="17847" y="6268"/>
                    <a:pt x="14487" y="3568"/>
                  </a:cubicBezTo>
                  <a:cubicBezTo>
                    <a:pt x="11127" y="868"/>
                    <a:pt x="6167" y="1344"/>
                    <a:pt x="3447" y="4679"/>
                  </a:cubicBezTo>
                  <a:cubicBezTo>
                    <a:pt x="727" y="8015"/>
                    <a:pt x="1207" y="12938"/>
                    <a:pt x="4567" y="15638"/>
                  </a:cubicBez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70" name="Freeform 65"/>
            <p:cNvSpPr/>
            <p:nvPr/>
          </p:nvSpPr>
          <p:spPr>
            <a:xfrm>
              <a:off x="2555963" y="2671380"/>
              <a:ext cx="153585" cy="1715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486"/>
                  </a:moveTo>
                  <a:lnTo>
                    <a:pt x="5515" y="21600"/>
                  </a:lnTo>
                  <a:lnTo>
                    <a:pt x="21600" y="3909"/>
                  </a:lnTo>
                  <a:lnTo>
                    <a:pt x="15855" y="0"/>
                  </a:lnTo>
                  <a:lnTo>
                    <a:pt x="0" y="17486"/>
                  </a:ln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71" name="Freeform 66"/>
            <p:cNvSpPr/>
            <p:nvPr/>
          </p:nvSpPr>
          <p:spPr>
            <a:xfrm>
              <a:off x="2481149" y="2721821"/>
              <a:ext cx="186126" cy="211189"/>
            </a:xfrm>
            <a:custGeom>
              <a:avLst/>
              <a:gdLst/>
              <a:ahLst/>
              <a:cxnLst>
                <a:cxn ang="0">
                  <a:pos x="wd2" y="hd2"/>
                </a:cxn>
                <a:cxn ang="5400000">
                  <a:pos x="wd2" y="hd2"/>
                </a:cxn>
                <a:cxn ang="10800000">
                  <a:pos x="wd2" y="hd2"/>
                </a:cxn>
                <a:cxn ang="16200000">
                  <a:pos x="wd2" y="hd2"/>
                </a:cxn>
              </a:cxnLst>
              <a:rect l="0" t="0" r="r" b="b"/>
              <a:pathLst>
                <a:path w="20505" h="20681" fill="norm" stroke="1" extrusionOk="0">
                  <a:moveTo>
                    <a:pt x="1109" y="14240"/>
                  </a:moveTo>
                  <a:cubicBezTo>
                    <a:pt x="-578" y="16040"/>
                    <a:pt x="-241" y="18440"/>
                    <a:pt x="1447" y="19940"/>
                  </a:cubicBezTo>
                  <a:cubicBezTo>
                    <a:pt x="1447" y="19940"/>
                    <a:pt x="1447" y="19940"/>
                    <a:pt x="1447" y="19940"/>
                  </a:cubicBezTo>
                  <a:cubicBezTo>
                    <a:pt x="3472" y="21140"/>
                    <a:pt x="6172" y="20840"/>
                    <a:pt x="7859" y="19340"/>
                  </a:cubicBezTo>
                  <a:cubicBezTo>
                    <a:pt x="19672" y="6440"/>
                    <a:pt x="19672" y="6440"/>
                    <a:pt x="19672" y="6440"/>
                  </a:cubicBezTo>
                  <a:cubicBezTo>
                    <a:pt x="21022" y="4640"/>
                    <a:pt x="20685" y="2240"/>
                    <a:pt x="18997" y="740"/>
                  </a:cubicBezTo>
                  <a:cubicBezTo>
                    <a:pt x="18997" y="740"/>
                    <a:pt x="18997" y="740"/>
                    <a:pt x="18997" y="740"/>
                  </a:cubicBezTo>
                  <a:cubicBezTo>
                    <a:pt x="16972" y="-460"/>
                    <a:pt x="14272" y="-160"/>
                    <a:pt x="12922" y="1340"/>
                  </a:cubicBezTo>
                  <a:lnTo>
                    <a:pt x="1109" y="14240"/>
                  </a:ln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72" name="Freeform 67"/>
            <p:cNvSpPr/>
            <p:nvPr/>
          </p:nvSpPr>
          <p:spPr>
            <a:xfrm>
              <a:off x="477678" y="1400228"/>
              <a:ext cx="334945" cy="642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21600"/>
                  </a:lnTo>
                  <a:lnTo>
                    <a:pt x="21600" y="0"/>
                  </a:lnTo>
                  <a:close/>
                  <a:moveTo>
                    <a:pt x="18439" y="8354"/>
                  </a:moveTo>
                  <a:lnTo>
                    <a:pt x="7165" y="18687"/>
                  </a:lnTo>
                  <a:lnTo>
                    <a:pt x="18439" y="18687"/>
                  </a:lnTo>
                  <a:lnTo>
                    <a:pt x="18439" y="8354"/>
                  </a:ln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73" name="Rectangle 68"/>
            <p:cNvSpPr/>
            <p:nvPr/>
          </p:nvSpPr>
          <p:spPr>
            <a:xfrm>
              <a:off x="897582" y="1413299"/>
              <a:ext cx="86596" cy="629042"/>
            </a:xfrm>
            <a:prstGeom prst="rect">
              <a:avLst/>
            </a:prstGeom>
            <a:solidFill>
              <a:srgbClr val="EAEAEA"/>
            </a:solidFill>
            <a:ln w="12700" cap="flat">
              <a:noFill/>
              <a:miter lim="400000"/>
            </a:ln>
            <a:effectLst/>
          </p:spPr>
          <p:txBody>
            <a:bodyPr wrap="square" lIns="45719" tIns="45719" rIns="45719" bIns="45719" numCol="1" anchor="t">
              <a:noAutofit/>
            </a:bodyPr>
            <a:lstStyle/>
            <a:p>
              <a:pPr/>
            </a:p>
          </p:txBody>
        </p:sp>
        <p:sp>
          <p:nvSpPr>
            <p:cNvPr id="574" name="Freeform 69"/>
            <p:cNvSpPr/>
            <p:nvPr/>
          </p:nvSpPr>
          <p:spPr>
            <a:xfrm>
              <a:off x="1938359" y="3300420"/>
              <a:ext cx="400300" cy="1780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5025" y="21600"/>
                  </a:lnTo>
                  <a:lnTo>
                    <a:pt x="0" y="1982"/>
                  </a:lnTo>
                  <a:lnTo>
                    <a:pt x="21600" y="0"/>
                  </a:lnTo>
                  <a:close/>
                  <a:moveTo>
                    <a:pt x="14459" y="5549"/>
                  </a:moveTo>
                  <a:lnTo>
                    <a:pt x="3879" y="5549"/>
                  </a:lnTo>
                  <a:lnTo>
                    <a:pt x="6524" y="15655"/>
                  </a:lnTo>
                  <a:lnTo>
                    <a:pt x="14459" y="5549"/>
                  </a:ln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75" name="Freeform 70"/>
            <p:cNvSpPr/>
            <p:nvPr/>
          </p:nvSpPr>
          <p:spPr>
            <a:xfrm>
              <a:off x="2055998" y="3346168"/>
              <a:ext cx="325142" cy="2156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345"/>
                  </a:moveTo>
                  <a:lnTo>
                    <a:pt x="1628" y="21600"/>
                  </a:lnTo>
                  <a:lnTo>
                    <a:pt x="21600" y="4091"/>
                  </a:lnTo>
                  <a:lnTo>
                    <a:pt x="19972" y="0"/>
                  </a:lnTo>
                  <a:lnTo>
                    <a:pt x="0" y="17345"/>
                  </a:ln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76" name="Freeform 71"/>
            <p:cNvSpPr/>
            <p:nvPr/>
          </p:nvSpPr>
          <p:spPr>
            <a:xfrm>
              <a:off x="1159002" y="74794"/>
              <a:ext cx="285929" cy="232374"/>
            </a:xfrm>
            <a:custGeom>
              <a:avLst/>
              <a:gdLst/>
              <a:ahLst/>
              <a:cxnLst>
                <a:cxn ang="0">
                  <a:pos x="wd2" y="hd2"/>
                </a:cxn>
                <a:cxn ang="5400000">
                  <a:pos x="wd2" y="hd2"/>
                </a:cxn>
                <a:cxn ang="10800000">
                  <a:pos x="wd2" y="hd2"/>
                </a:cxn>
                <a:cxn ang="16200000">
                  <a:pos x="wd2" y="hd2"/>
                </a:cxn>
              </a:cxnLst>
              <a:rect l="0" t="0" r="r" b="b"/>
              <a:pathLst>
                <a:path w="21600" h="19200" fill="norm" stroke="1" extrusionOk="0">
                  <a:moveTo>
                    <a:pt x="11148" y="19200"/>
                  </a:moveTo>
                  <a:cubicBezTo>
                    <a:pt x="11148" y="19200"/>
                    <a:pt x="14865" y="15134"/>
                    <a:pt x="21600" y="19200"/>
                  </a:cubicBezTo>
                  <a:cubicBezTo>
                    <a:pt x="21600" y="1920"/>
                    <a:pt x="21600" y="1920"/>
                    <a:pt x="21600" y="1920"/>
                  </a:cubicBezTo>
                  <a:cubicBezTo>
                    <a:pt x="21600" y="1920"/>
                    <a:pt x="14632" y="-2400"/>
                    <a:pt x="10916" y="1920"/>
                  </a:cubicBezTo>
                  <a:cubicBezTo>
                    <a:pt x="0" y="1920"/>
                    <a:pt x="0" y="1920"/>
                    <a:pt x="0" y="1920"/>
                  </a:cubicBezTo>
                  <a:cubicBezTo>
                    <a:pt x="0" y="19200"/>
                    <a:pt x="0" y="19200"/>
                    <a:pt x="0" y="19200"/>
                  </a:cubicBezTo>
                  <a:lnTo>
                    <a:pt x="11148" y="19200"/>
                  </a:ln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77" name="Freeform 72"/>
            <p:cNvSpPr/>
            <p:nvPr/>
          </p:nvSpPr>
          <p:spPr>
            <a:xfrm>
              <a:off x="949866" y="1045335"/>
              <a:ext cx="282662" cy="235621"/>
            </a:xfrm>
            <a:custGeom>
              <a:avLst/>
              <a:gdLst/>
              <a:ahLst/>
              <a:cxnLst>
                <a:cxn ang="0">
                  <a:pos x="wd2" y="hd2"/>
                </a:cxn>
                <a:cxn ang="5400000">
                  <a:pos x="wd2" y="hd2"/>
                </a:cxn>
                <a:cxn ang="10800000">
                  <a:pos x="wd2" y="hd2"/>
                </a:cxn>
                <a:cxn ang="16200000">
                  <a:pos x="wd2" y="hd2"/>
                </a:cxn>
              </a:cxnLst>
              <a:rect l="0" t="0" r="r" b="b"/>
              <a:pathLst>
                <a:path w="21600" h="19228" fill="norm" stroke="1" extrusionOk="0">
                  <a:moveTo>
                    <a:pt x="11035" y="19228"/>
                  </a:moveTo>
                  <a:cubicBezTo>
                    <a:pt x="11035" y="19228"/>
                    <a:pt x="14791" y="15209"/>
                    <a:pt x="21600" y="18977"/>
                  </a:cubicBezTo>
                  <a:cubicBezTo>
                    <a:pt x="21600" y="1898"/>
                    <a:pt x="21600" y="1898"/>
                    <a:pt x="21600" y="1898"/>
                  </a:cubicBezTo>
                  <a:cubicBezTo>
                    <a:pt x="21600" y="1898"/>
                    <a:pt x="14557" y="-2372"/>
                    <a:pt x="10800" y="1898"/>
                  </a:cubicBezTo>
                  <a:cubicBezTo>
                    <a:pt x="0" y="1898"/>
                    <a:pt x="0" y="1898"/>
                    <a:pt x="0" y="1898"/>
                  </a:cubicBezTo>
                  <a:cubicBezTo>
                    <a:pt x="0" y="18977"/>
                    <a:pt x="0" y="18977"/>
                    <a:pt x="0" y="18977"/>
                  </a:cubicBezTo>
                  <a:lnTo>
                    <a:pt x="11035" y="19228"/>
                  </a:ln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78" name="Freeform 73"/>
            <p:cNvSpPr/>
            <p:nvPr/>
          </p:nvSpPr>
          <p:spPr>
            <a:xfrm>
              <a:off x="2820650" y="1455779"/>
              <a:ext cx="352917" cy="3398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950" y="16151"/>
                  </a:moveTo>
                  <a:cubicBezTo>
                    <a:pt x="6950" y="16151"/>
                    <a:pt x="11082" y="15762"/>
                    <a:pt x="13711" y="21600"/>
                  </a:cubicBezTo>
                  <a:cubicBezTo>
                    <a:pt x="21600" y="11286"/>
                    <a:pt x="21600" y="11286"/>
                    <a:pt x="21600" y="11286"/>
                  </a:cubicBezTo>
                  <a:cubicBezTo>
                    <a:pt x="21600" y="11286"/>
                    <a:pt x="19158" y="5059"/>
                    <a:pt x="14838" y="5643"/>
                  </a:cubicBezTo>
                  <a:cubicBezTo>
                    <a:pt x="8077" y="0"/>
                    <a:pt x="8077" y="0"/>
                    <a:pt x="8077" y="0"/>
                  </a:cubicBezTo>
                  <a:cubicBezTo>
                    <a:pt x="0" y="10314"/>
                    <a:pt x="0" y="10314"/>
                    <a:pt x="0" y="10314"/>
                  </a:cubicBezTo>
                  <a:lnTo>
                    <a:pt x="6950" y="16151"/>
                  </a:ln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79" name="Freeform 74"/>
            <p:cNvSpPr/>
            <p:nvPr/>
          </p:nvSpPr>
          <p:spPr>
            <a:xfrm>
              <a:off x="1598514" y="2796922"/>
              <a:ext cx="285929" cy="233910"/>
            </a:xfrm>
            <a:custGeom>
              <a:avLst/>
              <a:gdLst/>
              <a:ahLst/>
              <a:cxnLst>
                <a:cxn ang="0">
                  <a:pos x="wd2" y="hd2"/>
                </a:cxn>
                <a:cxn ang="5400000">
                  <a:pos x="wd2" y="hd2"/>
                </a:cxn>
                <a:cxn ang="10800000">
                  <a:pos x="wd2" y="hd2"/>
                </a:cxn>
                <a:cxn ang="16200000">
                  <a:pos x="wd2" y="hd2"/>
                </a:cxn>
              </a:cxnLst>
              <a:rect l="0" t="0" r="r" b="b"/>
              <a:pathLst>
                <a:path w="21600" h="19088" fill="norm" stroke="1" extrusionOk="0">
                  <a:moveTo>
                    <a:pt x="11148" y="19088"/>
                  </a:moveTo>
                  <a:cubicBezTo>
                    <a:pt x="11148" y="19088"/>
                    <a:pt x="14865" y="15069"/>
                    <a:pt x="21600" y="19088"/>
                  </a:cubicBezTo>
                  <a:cubicBezTo>
                    <a:pt x="21600" y="2009"/>
                    <a:pt x="21600" y="2009"/>
                    <a:pt x="21600" y="2009"/>
                  </a:cubicBezTo>
                  <a:cubicBezTo>
                    <a:pt x="21600" y="2009"/>
                    <a:pt x="14632" y="-2512"/>
                    <a:pt x="10684" y="2009"/>
                  </a:cubicBezTo>
                  <a:cubicBezTo>
                    <a:pt x="0" y="2009"/>
                    <a:pt x="0" y="2009"/>
                    <a:pt x="0" y="2009"/>
                  </a:cubicBezTo>
                  <a:cubicBezTo>
                    <a:pt x="0" y="19088"/>
                    <a:pt x="0" y="19088"/>
                    <a:pt x="0" y="19088"/>
                  </a:cubicBezTo>
                  <a:lnTo>
                    <a:pt x="11148" y="19088"/>
                  </a:ln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80" name="Freeform 75"/>
            <p:cNvSpPr/>
            <p:nvPr/>
          </p:nvSpPr>
          <p:spPr>
            <a:xfrm>
              <a:off x="2570667" y="540811"/>
              <a:ext cx="96400" cy="212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343"/>
                  </a:moveTo>
                  <a:cubicBezTo>
                    <a:pt x="0" y="18514"/>
                    <a:pt x="1394" y="21600"/>
                    <a:pt x="3484" y="21600"/>
                  </a:cubicBezTo>
                  <a:cubicBezTo>
                    <a:pt x="18116" y="21600"/>
                    <a:pt x="18116" y="21600"/>
                    <a:pt x="18116" y="21600"/>
                  </a:cubicBezTo>
                  <a:cubicBezTo>
                    <a:pt x="20206" y="21600"/>
                    <a:pt x="21600" y="18514"/>
                    <a:pt x="21600" y="12343"/>
                  </a:cubicBezTo>
                  <a:cubicBezTo>
                    <a:pt x="21600" y="12343"/>
                    <a:pt x="21600" y="12343"/>
                    <a:pt x="21600" y="12343"/>
                  </a:cubicBezTo>
                  <a:cubicBezTo>
                    <a:pt x="21600" y="3086"/>
                    <a:pt x="20206" y="0"/>
                    <a:pt x="18116" y="0"/>
                  </a:cubicBezTo>
                  <a:cubicBezTo>
                    <a:pt x="3484" y="0"/>
                    <a:pt x="3484" y="0"/>
                    <a:pt x="3484" y="0"/>
                  </a:cubicBezTo>
                  <a:cubicBezTo>
                    <a:pt x="1394" y="0"/>
                    <a:pt x="0" y="3086"/>
                    <a:pt x="0" y="12343"/>
                  </a:cubicBez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81" name="Freeform 76"/>
            <p:cNvSpPr/>
            <p:nvPr/>
          </p:nvSpPr>
          <p:spPr>
            <a:xfrm>
              <a:off x="2570667" y="565319"/>
              <a:ext cx="96400" cy="212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343"/>
                  </a:moveTo>
                  <a:cubicBezTo>
                    <a:pt x="0" y="18514"/>
                    <a:pt x="1394" y="21600"/>
                    <a:pt x="3484" y="21600"/>
                  </a:cubicBezTo>
                  <a:cubicBezTo>
                    <a:pt x="18116" y="21600"/>
                    <a:pt x="18116" y="21600"/>
                    <a:pt x="18116" y="21600"/>
                  </a:cubicBezTo>
                  <a:cubicBezTo>
                    <a:pt x="20206" y="21600"/>
                    <a:pt x="21600" y="18514"/>
                    <a:pt x="21600" y="12343"/>
                  </a:cubicBezTo>
                  <a:cubicBezTo>
                    <a:pt x="21600" y="12343"/>
                    <a:pt x="21600" y="12343"/>
                    <a:pt x="21600" y="12343"/>
                  </a:cubicBezTo>
                  <a:cubicBezTo>
                    <a:pt x="21600" y="3086"/>
                    <a:pt x="20206" y="0"/>
                    <a:pt x="18116" y="0"/>
                  </a:cubicBezTo>
                  <a:cubicBezTo>
                    <a:pt x="3484" y="0"/>
                    <a:pt x="3484" y="0"/>
                    <a:pt x="3484" y="0"/>
                  </a:cubicBezTo>
                  <a:cubicBezTo>
                    <a:pt x="1394" y="0"/>
                    <a:pt x="0" y="3086"/>
                    <a:pt x="0" y="12343"/>
                  </a:cubicBez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82" name="Freeform 77"/>
            <p:cNvSpPr/>
            <p:nvPr/>
          </p:nvSpPr>
          <p:spPr>
            <a:xfrm>
              <a:off x="2590273" y="589828"/>
              <a:ext cx="57187" cy="212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343"/>
                  </a:moveTo>
                  <a:cubicBezTo>
                    <a:pt x="0" y="18514"/>
                    <a:pt x="2274" y="21600"/>
                    <a:pt x="3411" y="21600"/>
                  </a:cubicBezTo>
                  <a:cubicBezTo>
                    <a:pt x="18189" y="21600"/>
                    <a:pt x="18189" y="21600"/>
                    <a:pt x="18189" y="21600"/>
                  </a:cubicBezTo>
                  <a:cubicBezTo>
                    <a:pt x="20463" y="21600"/>
                    <a:pt x="21600" y="18514"/>
                    <a:pt x="21600" y="12343"/>
                  </a:cubicBezTo>
                  <a:cubicBezTo>
                    <a:pt x="21600" y="12343"/>
                    <a:pt x="21600" y="12343"/>
                    <a:pt x="21600" y="12343"/>
                  </a:cubicBezTo>
                  <a:cubicBezTo>
                    <a:pt x="21600" y="3086"/>
                    <a:pt x="20463" y="0"/>
                    <a:pt x="18189" y="0"/>
                  </a:cubicBezTo>
                  <a:cubicBezTo>
                    <a:pt x="3411" y="0"/>
                    <a:pt x="3411" y="0"/>
                    <a:pt x="3411" y="0"/>
                  </a:cubicBezTo>
                  <a:cubicBezTo>
                    <a:pt x="2274" y="0"/>
                    <a:pt x="0" y="3086"/>
                    <a:pt x="0" y="12343"/>
                  </a:cubicBez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83" name="Freeform 78"/>
            <p:cNvSpPr/>
            <p:nvPr/>
          </p:nvSpPr>
          <p:spPr>
            <a:xfrm>
              <a:off x="2470944" y="171557"/>
              <a:ext cx="298979" cy="362720"/>
            </a:xfrm>
            <a:custGeom>
              <a:avLst/>
              <a:gdLst/>
              <a:ahLst/>
              <a:cxnLst>
                <a:cxn ang="0">
                  <a:pos x="wd2" y="hd2"/>
                </a:cxn>
                <a:cxn ang="5400000">
                  <a:pos x="wd2" y="hd2"/>
                </a:cxn>
                <a:cxn ang="10800000">
                  <a:pos x="wd2" y="hd2"/>
                </a:cxn>
                <a:cxn ang="16200000">
                  <a:pos x="wd2" y="hd2"/>
                </a:cxn>
              </a:cxnLst>
              <a:rect l="0" t="0" r="r" b="b"/>
              <a:pathLst>
                <a:path w="15810" h="21600" fill="norm" stroke="1" extrusionOk="0">
                  <a:moveTo>
                    <a:pt x="7708" y="0"/>
                  </a:moveTo>
                  <a:cubicBezTo>
                    <a:pt x="7708" y="0"/>
                    <a:pt x="7708" y="0"/>
                    <a:pt x="7708" y="0"/>
                  </a:cubicBezTo>
                  <a:cubicBezTo>
                    <a:pt x="7708" y="0"/>
                    <a:pt x="7871" y="0"/>
                    <a:pt x="7871" y="0"/>
                  </a:cubicBezTo>
                  <a:cubicBezTo>
                    <a:pt x="8033" y="0"/>
                    <a:pt x="7708" y="0"/>
                    <a:pt x="8196" y="0"/>
                  </a:cubicBezTo>
                  <a:cubicBezTo>
                    <a:pt x="8196" y="0"/>
                    <a:pt x="8196" y="0"/>
                    <a:pt x="8196" y="0"/>
                  </a:cubicBezTo>
                  <a:cubicBezTo>
                    <a:pt x="18752" y="183"/>
                    <a:pt x="16154" y="12081"/>
                    <a:pt x="13230" y="15010"/>
                  </a:cubicBezTo>
                  <a:cubicBezTo>
                    <a:pt x="10307" y="17939"/>
                    <a:pt x="10469" y="21600"/>
                    <a:pt x="10469" y="21600"/>
                  </a:cubicBezTo>
                  <a:cubicBezTo>
                    <a:pt x="7871" y="21600"/>
                    <a:pt x="7871" y="21600"/>
                    <a:pt x="7871" y="21600"/>
                  </a:cubicBezTo>
                  <a:cubicBezTo>
                    <a:pt x="7546" y="21600"/>
                    <a:pt x="7546" y="21600"/>
                    <a:pt x="7546" y="21600"/>
                  </a:cubicBezTo>
                  <a:cubicBezTo>
                    <a:pt x="5110" y="21600"/>
                    <a:pt x="5110" y="21600"/>
                    <a:pt x="5110" y="21600"/>
                  </a:cubicBezTo>
                  <a:cubicBezTo>
                    <a:pt x="5110" y="21600"/>
                    <a:pt x="5435" y="17939"/>
                    <a:pt x="2511" y="15010"/>
                  </a:cubicBezTo>
                  <a:cubicBezTo>
                    <a:pt x="-412" y="12081"/>
                    <a:pt x="-2848" y="183"/>
                    <a:pt x="7708" y="0"/>
                  </a:cubicBezTo>
                  <a:close/>
                  <a:moveTo>
                    <a:pt x="2511" y="10983"/>
                  </a:moveTo>
                  <a:cubicBezTo>
                    <a:pt x="725" y="5308"/>
                    <a:pt x="5597" y="2380"/>
                    <a:pt x="5597" y="2380"/>
                  </a:cubicBezTo>
                  <a:cubicBezTo>
                    <a:pt x="-1549" y="3661"/>
                    <a:pt x="2511" y="10983"/>
                    <a:pt x="2511" y="10983"/>
                  </a:cubicBez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84" name="Freeform 79"/>
            <p:cNvSpPr/>
            <p:nvPr/>
          </p:nvSpPr>
          <p:spPr>
            <a:xfrm>
              <a:off x="652502" y="838176"/>
              <a:ext cx="98033" cy="212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cubicBezTo>
                    <a:pt x="0" y="15429"/>
                    <a:pt x="2025" y="21600"/>
                    <a:pt x="4050" y="21600"/>
                  </a:cubicBezTo>
                  <a:cubicBezTo>
                    <a:pt x="18225" y="21600"/>
                    <a:pt x="18225" y="21600"/>
                    <a:pt x="18225" y="21600"/>
                  </a:cubicBezTo>
                  <a:cubicBezTo>
                    <a:pt x="19575" y="21600"/>
                    <a:pt x="21600" y="15429"/>
                    <a:pt x="21600" y="9257"/>
                  </a:cubicBezTo>
                  <a:cubicBezTo>
                    <a:pt x="21600" y="9257"/>
                    <a:pt x="21600" y="9257"/>
                    <a:pt x="21600" y="9257"/>
                  </a:cubicBezTo>
                  <a:cubicBezTo>
                    <a:pt x="21600" y="3086"/>
                    <a:pt x="19575" y="0"/>
                    <a:pt x="18225" y="0"/>
                  </a:cubicBezTo>
                  <a:cubicBezTo>
                    <a:pt x="4050" y="0"/>
                    <a:pt x="4050" y="0"/>
                    <a:pt x="4050" y="0"/>
                  </a:cubicBezTo>
                  <a:cubicBezTo>
                    <a:pt x="2025" y="0"/>
                    <a:pt x="0" y="3086"/>
                    <a:pt x="0" y="9257"/>
                  </a:cubicBez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85" name="Freeform 80"/>
            <p:cNvSpPr/>
            <p:nvPr/>
          </p:nvSpPr>
          <p:spPr>
            <a:xfrm>
              <a:off x="652502" y="862684"/>
              <a:ext cx="98033" cy="212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cubicBezTo>
                    <a:pt x="0" y="15429"/>
                    <a:pt x="2025" y="21600"/>
                    <a:pt x="4050" y="21600"/>
                  </a:cubicBezTo>
                  <a:cubicBezTo>
                    <a:pt x="18225" y="21600"/>
                    <a:pt x="18225" y="21600"/>
                    <a:pt x="18225" y="21600"/>
                  </a:cubicBezTo>
                  <a:cubicBezTo>
                    <a:pt x="19575" y="21600"/>
                    <a:pt x="21600" y="15429"/>
                    <a:pt x="21600" y="9257"/>
                  </a:cubicBezTo>
                  <a:cubicBezTo>
                    <a:pt x="21600" y="9257"/>
                    <a:pt x="21600" y="9257"/>
                    <a:pt x="21600" y="9257"/>
                  </a:cubicBezTo>
                  <a:cubicBezTo>
                    <a:pt x="21600" y="3086"/>
                    <a:pt x="19575" y="0"/>
                    <a:pt x="18225" y="0"/>
                  </a:cubicBezTo>
                  <a:cubicBezTo>
                    <a:pt x="4050" y="0"/>
                    <a:pt x="4050" y="0"/>
                    <a:pt x="4050" y="0"/>
                  </a:cubicBezTo>
                  <a:cubicBezTo>
                    <a:pt x="2025" y="0"/>
                    <a:pt x="0" y="3086"/>
                    <a:pt x="0" y="9257"/>
                  </a:cubicBez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86" name="Freeform 81"/>
            <p:cNvSpPr/>
            <p:nvPr/>
          </p:nvSpPr>
          <p:spPr>
            <a:xfrm>
              <a:off x="673742" y="887192"/>
              <a:ext cx="58821" cy="212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cubicBezTo>
                    <a:pt x="0" y="15429"/>
                    <a:pt x="1137" y="21600"/>
                    <a:pt x="3411" y="21600"/>
                  </a:cubicBezTo>
                  <a:cubicBezTo>
                    <a:pt x="17053" y="21600"/>
                    <a:pt x="17053" y="21600"/>
                    <a:pt x="17053" y="21600"/>
                  </a:cubicBezTo>
                  <a:cubicBezTo>
                    <a:pt x="19326" y="21600"/>
                    <a:pt x="21600" y="15429"/>
                    <a:pt x="21600" y="9257"/>
                  </a:cubicBezTo>
                  <a:cubicBezTo>
                    <a:pt x="21600" y="9257"/>
                    <a:pt x="21600" y="9257"/>
                    <a:pt x="21600" y="9257"/>
                  </a:cubicBezTo>
                  <a:cubicBezTo>
                    <a:pt x="21600" y="3086"/>
                    <a:pt x="19326" y="0"/>
                    <a:pt x="17053" y="0"/>
                  </a:cubicBezTo>
                  <a:cubicBezTo>
                    <a:pt x="3411" y="0"/>
                    <a:pt x="3411" y="0"/>
                    <a:pt x="3411" y="0"/>
                  </a:cubicBezTo>
                  <a:cubicBezTo>
                    <a:pt x="1137" y="0"/>
                    <a:pt x="0" y="3086"/>
                    <a:pt x="0" y="9257"/>
                  </a:cubicBez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87" name="Freeform 82"/>
            <p:cNvSpPr/>
            <p:nvPr/>
          </p:nvSpPr>
          <p:spPr>
            <a:xfrm>
              <a:off x="554312" y="467287"/>
              <a:ext cx="297955" cy="364355"/>
            </a:xfrm>
            <a:custGeom>
              <a:avLst/>
              <a:gdLst/>
              <a:ahLst/>
              <a:cxnLst>
                <a:cxn ang="0">
                  <a:pos x="wd2" y="hd2"/>
                </a:cxn>
                <a:cxn ang="5400000">
                  <a:pos x="wd2" y="hd2"/>
                </a:cxn>
                <a:cxn ang="10800000">
                  <a:pos x="wd2" y="hd2"/>
                </a:cxn>
                <a:cxn ang="16200000">
                  <a:pos x="wd2" y="hd2"/>
                </a:cxn>
              </a:cxnLst>
              <a:rect l="0" t="0" r="r" b="b"/>
              <a:pathLst>
                <a:path w="15756" h="21600" fill="norm" stroke="1" extrusionOk="0">
                  <a:moveTo>
                    <a:pt x="7790" y="0"/>
                  </a:moveTo>
                  <a:cubicBezTo>
                    <a:pt x="7790" y="0"/>
                    <a:pt x="7790" y="0"/>
                    <a:pt x="7790" y="0"/>
                  </a:cubicBezTo>
                  <a:cubicBezTo>
                    <a:pt x="7790" y="0"/>
                    <a:pt x="7790" y="0"/>
                    <a:pt x="7952" y="0"/>
                  </a:cubicBezTo>
                  <a:cubicBezTo>
                    <a:pt x="7952" y="0"/>
                    <a:pt x="7790" y="0"/>
                    <a:pt x="8115" y="0"/>
                  </a:cubicBezTo>
                  <a:cubicBezTo>
                    <a:pt x="8115" y="0"/>
                    <a:pt x="8115" y="0"/>
                    <a:pt x="8115" y="0"/>
                  </a:cubicBezTo>
                  <a:cubicBezTo>
                    <a:pt x="18671" y="363"/>
                    <a:pt x="16073" y="12161"/>
                    <a:pt x="13312" y="15066"/>
                  </a:cubicBezTo>
                  <a:cubicBezTo>
                    <a:pt x="10388" y="17970"/>
                    <a:pt x="10388" y="21600"/>
                    <a:pt x="10388" y="21600"/>
                  </a:cubicBezTo>
                  <a:cubicBezTo>
                    <a:pt x="7952" y="21600"/>
                    <a:pt x="7952" y="21600"/>
                    <a:pt x="7952" y="21600"/>
                  </a:cubicBezTo>
                  <a:cubicBezTo>
                    <a:pt x="7465" y="21600"/>
                    <a:pt x="7465" y="21600"/>
                    <a:pt x="7465" y="21600"/>
                  </a:cubicBezTo>
                  <a:cubicBezTo>
                    <a:pt x="5191" y="21600"/>
                    <a:pt x="5191" y="21600"/>
                    <a:pt x="5191" y="21600"/>
                  </a:cubicBezTo>
                  <a:cubicBezTo>
                    <a:pt x="5191" y="21600"/>
                    <a:pt x="5354" y="17970"/>
                    <a:pt x="2430" y="15066"/>
                  </a:cubicBezTo>
                  <a:cubicBezTo>
                    <a:pt x="-331" y="12161"/>
                    <a:pt x="-2929" y="363"/>
                    <a:pt x="7790" y="0"/>
                  </a:cubicBezTo>
                  <a:close/>
                  <a:moveTo>
                    <a:pt x="2593" y="11072"/>
                  </a:moveTo>
                  <a:cubicBezTo>
                    <a:pt x="806" y="5445"/>
                    <a:pt x="5679" y="2360"/>
                    <a:pt x="5679" y="2360"/>
                  </a:cubicBezTo>
                  <a:cubicBezTo>
                    <a:pt x="-1630" y="3812"/>
                    <a:pt x="2593" y="11072"/>
                    <a:pt x="2593" y="11072"/>
                  </a:cubicBez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88" name="Freeform 83"/>
            <p:cNvSpPr/>
            <p:nvPr/>
          </p:nvSpPr>
          <p:spPr>
            <a:xfrm>
              <a:off x="3114747" y="3024296"/>
              <a:ext cx="94765" cy="245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16200"/>
                    <a:pt x="1394" y="21600"/>
                    <a:pt x="3484" y="21600"/>
                  </a:cubicBezTo>
                  <a:cubicBezTo>
                    <a:pt x="18116" y="21600"/>
                    <a:pt x="18116" y="21600"/>
                    <a:pt x="18116" y="21600"/>
                  </a:cubicBezTo>
                  <a:cubicBezTo>
                    <a:pt x="20206" y="21600"/>
                    <a:pt x="21600" y="16200"/>
                    <a:pt x="21600" y="10800"/>
                  </a:cubicBezTo>
                  <a:cubicBezTo>
                    <a:pt x="21600" y="10800"/>
                    <a:pt x="21600" y="10800"/>
                    <a:pt x="21600" y="10800"/>
                  </a:cubicBezTo>
                  <a:cubicBezTo>
                    <a:pt x="21600" y="5400"/>
                    <a:pt x="20206" y="0"/>
                    <a:pt x="18116" y="0"/>
                  </a:cubicBezTo>
                  <a:cubicBezTo>
                    <a:pt x="3484" y="0"/>
                    <a:pt x="3484" y="0"/>
                    <a:pt x="3484" y="0"/>
                  </a:cubicBezTo>
                  <a:cubicBezTo>
                    <a:pt x="1394" y="0"/>
                    <a:pt x="0" y="5400"/>
                    <a:pt x="0" y="10800"/>
                  </a:cubicBez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89" name="Freeform 84"/>
            <p:cNvSpPr/>
            <p:nvPr/>
          </p:nvSpPr>
          <p:spPr>
            <a:xfrm>
              <a:off x="3114747" y="3048804"/>
              <a:ext cx="94765" cy="245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16200"/>
                    <a:pt x="1394" y="21600"/>
                    <a:pt x="3484" y="21600"/>
                  </a:cubicBezTo>
                  <a:cubicBezTo>
                    <a:pt x="18116" y="21600"/>
                    <a:pt x="18116" y="21600"/>
                    <a:pt x="18116" y="21600"/>
                  </a:cubicBezTo>
                  <a:cubicBezTo>
                    <a:pt x="20206" y="21600"/>
                    <a:pt x="21600" y="16200"/>
                    <a:pt x="21600" y="10800"/>
                  </a:cubicBezTo>
                  <a:cubicBezTo>
                    <a:pt x="21600" y="10800"/>
                    <a:pt x="21600" y="10800"/>
                    <a:pt x="21600" y="10800"/>
                  </a:cubicBezTo>
                  <a:cubicBezTo>
                    <a:pt x="21600" y="5400"/>
                    <a:pt x="20206" y="0"/>
                    <a:pt x="18116" y="0"/>
                  </a:cubicBezTo>
                  <a:cubicBezTo>
                    <a:pt x="3484" y="0"/>
                    <a:pt x="3484" y="0"/>
                    <a:pt x="3484" y="0"/>
                  </a:cubicBezTo>
                  <a:cubicBezTo>
                    <a:pt x="1394" y="0"/>
                    <a:pt x="0" y="5400"/>
                    <a:pt x="0" y="10800"/>
                  </a:cubicBez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90" name="Freeform 85"/>
            <p:cNvSpPr/>
            <p:nvPr/>
          </p:nvSpPr>
          <p:spPr>
            <a:xfrm>
              <a:off x="3132719" y="3073312"/>
              <a:ext cx="58820" cy="245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16200"/>
                    <a:pt x="2274" y="21600"/>
                    <a:pt x="3411" y="21600"/>
                  </a:cubicBezTo>
                  <a:cubicBezTo>
                    <a:pt x="18189" y="21600"/>
                    <a:pt x="18189" y="21600"/>
                    <a:pt x="18189" y="21600"/>
                  </a:cubicBezTo>
                  <a:cubicBezTo>
                    <a:pt x="20463" y="21600"/>
                    <a:pt x="21600" y="16200"/>
                    <a:pt x="21600" y="10800"/>
                  </a:cubicBezTo>
                  <a:cubicBezTo>
                    <a:pt x="21600" y="10800"/>
                    <a:pt x="21600" y="10800"/>
                    <a:pt x="21600" y="10800"/>
                  </a:cubicBezTo>
                  <a:cubicBezTo>
                    <a:pt x="21600" y="5400"/>
                    <a:pt x="20463" y="0"/>
                    <a:pt x="18189" y="0"/>
                  </a:cubicBezTo>
                  <a:cubicBezTo>
                    <a:pt x="3411" y="0"/>
                    <a:pt x="3411" y="0"/>
                    <a:pt x="3411" y="0"/>
                  </a:cubicBezTo>
                  <a:cubicBezTo>
                    <a:pt x="2274" y="0"/>
                    <a:pt x="0" y="5400"/>
                    <a:pt x="0" y="10800"/>
                  </a:cubicBez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91" name="Freeform 86"/>
            <p:cNvSpPr/>
            <p:nvPr/>
          </p:nvSpPr>
          <p:spPr>
            <a:xfrm>
              <a:off x="3015024" y="2656674"/>
              <a:ext cx="298979" cy="364355"/>
            </a:xfrm>
            <a:custGeom>
              <a:avLst/>
              <a:gdLst/>
              <a:ahLst/>
              <a:cxnLst>
                <a:cxn ang="0">
                  <a:pos x="wd2" y="hd2"/>
                </a:cxn>
                <a:cxn ang="5400000">
                  <a:pos x="wd2" y="hd2"/>
                </a:cxn>
                <a:cxn ang="10800000">
                  <a:pos x="wd2" y="hd2"/>
                </a:cxn>
                <a:cxn ang="16200000">
                  <a:pos x="wd2" y="hd2"/>
                </a:cxn>
              </a:cxnLst>
              <a:rect l="0" t="0" r="r" b="b"/>
              <a:pathLst>
                <a:path w="15810" h="21600" fill="norm" stroke="1" extrusionOk="0">
                  <a:moveTo>
                    <a:pt x="7708" y="0"/>
                  </a:moveTo>
                  <a:cubicBezTo>
                    <a:pt x="7708" y="0"/>
                    <a:pt x="7708" y="0"/>
                    <a:pt x="7708" y="0"/>
                  </a:cubicBezTo>
                  <a:cubicBezTo>
                    <a:pt x="7708" y="0"/>
                    <a:pt x="7871" y="0"/>
                    <a:pt x="7871" y="0"/>
                  </a:cubicBezTo>
                  <a:cubicBezTo>
                    <a:pt x="8033" y="0"/>
                    <a:pt x="7708" y="0"/>
                    <a:pt x="8196" y="0"/>
                  </a:cubicBezTo>
                  <a:cubicBezTo>
                    <a:pt x="8196" y="0"/>
                    <a:pt x="8196" y="0"/>
                    <a:pt x="8196" y="0"/>
                  </a:cubicBezTo>
                  <a:cubicBezTo>
                    <a:pt x="18752" y="363"/>
                    <a:pt x="16154" y="12161"/>
                    <a:pt x="13230" y="14884"/>
                  </a:cubicBezTo>
                  <a:cubicBezTo>
                    <a:pt x="10307" y="17970"/>
                    <a:pt x="10469" y="21600"/>
                    <a:pt x="10469" y="21600"/>
                  </a:cubicBezTo>
                  <a:cubicBezTo>
                    <a:pt x="7871" y="21600"/>
                    <a:pt x="7871" y="21600"/>
                    <a:pt x="7871" y="21600"/>
                  </a:cubicBezTo>
                  <a:cubicBezTo>
                    <a:pt x="7546" y="21600"/>
                    <a:pt x="7546" y="21600"/>
                    <a:pt x="7546" y="21600"/>
                  </a:cubicBezTo>
                  <a:cubicBezTo>
                    <a:pt x="5110" y="21600"/>
                    <a:pt x="5110" y="21600"/>
                    <a:pt x="5110" y="21600"/>
                  </a:cubicBezTo>
                  <a:cubicBezTo>
                    <a:pt x="5110" y="21600"/>
                    <a:pt x="5435" y="17970"/>
                    <a:pt x="2511" y="14884"/>
                  </a:cubicBezTo>
                  <a:cubicBezTo>
                    <a:pt x="-412" y="12161"/>
                    <a:pt x="-2848" y="363"/>
                    <a:pt x="7708" y="0"/>
                  </a:cubicBezTo>
                  <a:close/>
                  <a:moveTo>
                    <a:pt x="2674" y="10891"/>
                  </a:moveTo>
                  <a:cubicBezTo>
                    <a:pt x="725" y="5445"/>
                    <a:pt x="5597" y="2360"/>
                    <a:pt x="5597" y="2360"/>
                  </a:cubicBezTo>
                  <a:cubicBezTo>
                    <a:pt x="-1549" y="3630"/>
                    <a:pt x="2674" y="10891"/>
                    <a:pt x="2674" y="10891"/>
                  </a:cubicBez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92" name="Freeform 87"/>
            <p:cNvSpPr/>
            <p:nvPr/>
          </p:nvSpPr>
          <p:spPr>
            <a:xfrm>
              <a:off x="2101756" y="614335"/>
              <a:ext cx="355927" cy="450950"/>
            </a:xfrm>
            <a:custGeom>
              <a:avLst/>
              <a:gdLst/>
              <a:ahLst/>
              <a:cxnLst>
                <a:cxn ang="0">
                  <a:pos x="wd2" y="hd2"/>
                </a:cxn>
                <a:cxn ang="5400000">
                  <a:pos x="wd2" y="hd2"/>
                </a:cxn>
                <a:cxn ang="10800000">
                  <a:pos x="wd2" y="hd2"/>
                </a:cxn>
                <a:cxn ang="16200000">
                  <a:pos x="wd2" y="hd2"/>
                </a:cxn>
              </a:cxnLst>
              <a:rect l="0" t="0" r="r" b="b"/>
              <a:pathLst>
                <a:path w="17173" h="21600" fill="norm" stroke="1" extrusionOk="0">
                  <a:moveTo>
                    <a:pt x="5633" y="10433"/>
                  </a:moveTo>
                  <a:cubicBezTo>
                    <a:pt x="5633" y="10433"/>
                    <a:pt x="6077" y="10139"/>
                    <a:pt x="6077" y="9257"/>
                  </a:cubicBezTo>
                  <a:cubicBezTo>
                    <a:pt x="6077" y="8376"/>
                    <a:pt x="6077" y="5143"/>
                    <a:pt x="6077" y="4114"/>
                  </a:cubicBezTo>
                  <a:cubicBezTo>
                    <a:pt x="5781" y="3967"/>
                    <a:pt x="5633" y="3673"/>
                    <a:pt x="5485" y="3527"/>
                  </a:cubicBezTo>
                  <a:cubicBezTo>
                    <a:pt x="5485" y="3527"/>
                    <a:pt x="5485" y="3527"/>
                    <a:pt x="5485" y="3527"/>
                  </a:cubicBezTo>
                  <a:cubicBezTo>
                    <a:pt x="5485" y="1322"/>
                    <a:pt x="5485" y="1322"/>
                    <a:pt x="5485" y="1322"/>
                  </a:cubicBezTo>
                  <a:cubicBezTo>
                    <a:pt x="5485" y="1322"/>
                    <a:pt x="5485" y="1322"/>
                    <a:pt x="5485" y="1322"/>
                  </a:cubicBezTo>
                  <a:cubicBezTo>
                    <a:pt x="5485" y="1176"/>
                    <a:pt x="5485" y="1176"/>
                    <a:pt x="5485" y="1176"/>
                  </a:cubicBezTo>
                  <a:cubicBezTo>
                    <a:pt x="5485" y="588"/>
                    <a:pt x="6965" y="0"/>
                    <a:pt x="8592" y="0"/>
                  </a:cubicBezTo>
                  <a:cubicBezTo>
                    <a:pt x="10367" y="0"/>
                    <a:pt x="11699" y="588"/>
                    <a:pt x="11699" y="1176"/>
                  </a:cubicBezTo>
                  <a:cubicBezTo>
                    <a:pt x="11699" y="1176"/>
                    <a:pt x="11699" y="1176"/>
                    <a:pt x="11699" y="1322"/>
                  </a:cubicBezTo>
                  <a:cubicBezTo>
                    <a:pt x="11847" y="1322"/>
                    <a:pt x="11847" y="1322"/>
                    <a:pt x="11847" y="1322"/>
                  </a:cubicBezTo>
                  <a:cubicBezTo>
                    <a:pt x="11847" y="3527"/>
                    <a:pt x="11847" y="3527"/>
                    <a:pt x="11847" y="3527"/>
                  </a:cubicBezTo>
                  <a:cubicBezTo>
                    <a:pt x="11699" y="3527"/>
                    <a:pt x="11699" y="3527"/>
                    <a:pt x="11699" y="3527"/>
                  </a:cubicBezTo>
                  <a:cubicBezTo>
                    <a:pt x="11699" y="3820"/>
                    <a:pt x="11403" y="3967"/>
                    <a:pt x="10811" y="4114"/>
                  </a:cubicBezTo>
                  <a:cubicBezTo>
                    <a:pt x="10811" y="5290"/>
                    <a:pt x="10811" y="8376"/>
                    <a:pt x="10811" y="9257"/>
                  </a:cubicBezTo>
                  <a:cubicBezTo>
                    <a:pt x="10811" y="10139"/>
                    <a:pt x="11551" y="10433"/>
                    <a:pt x="11551" y="10433"/>
                  </a:cubicBezTo>
                  <a:cubicBezTo>
                    <a:pt x="12587" y="11167"/>
                    <a:pt x="19392" y="17780"/>
                    <a:pt x="16433" y="19837"/>
                  </a:cubicBezTo>
                  <a:cubicBezTo>
                    <a:pt x="13770" y="21600"/>
                    <a:pt x="9480" y="21600"/>
                    <a:pt x="8592" y="21600"/>
                  </a:cubicBezTo>
                  <a:cubicBezTo>
                    <a:pt x="7704" y="21600"/>
                    <a:pt x="3266" y="21600"/>
                    <a:pt x="751" y="19837"/>
                  </a:cubicBezTo>
                  <a:cubicBezTo>
                    <a:pt x="-2208" y="17780"/>
                    <a:pt x="4450" y="11167"/>
                    <a:pt x="5633" y="10433"/>
                  </a:cubicBezTo>
                  <a:close/>
                  <a:moveTo>
                    <a:pt x="5781" y="19984"/>
                  </a:moveTo>
                  <a:cubicBezTo>
                    <a:pt x="5781" y="19984"/>
                    <a:pt x="2378" y="19249"/>
                    <a:pt x="2230" y="17486"/>
                  </a:cubicBezTo>
                  <a:cubicBezTo>
                    <a:pt x="2082" y="15869"/>
                    <a:pt x="5189" y="12490"/>
                    <a:pt x="5189" y="12490"/>
                  </a:cubicBezTo>
                  <a:cubicBezTo>
                    <a:pt x="5189" y="12490"/>
                    <a:pt x="1195" y="15576"/>
                    <a:pt x="1195" y="17780"/>
                  </a:cubicBezTo>
                  <a:cubicBezTo>
                    <a:pt x="1195" y="19984"/>
                    <a:pt x="5781" y="19984"/>
                    <a:pt x="5781" y="19984"/>
                  </a:cubicBezTo>
                  <a:close/>
                </a:path>
              </a:pathLst>
            </a:custGeom>
            <a:solidFill>
              <a:srgbClr val="EAEAEA"/>
            </a:solidFill>
            <a:ln w="12700" cap="flat">
              <a:noFill/>
              <a:miter lim="400000"/>
            </a:ln>
            <a:effectLst/>
          </p:spPr>
          <p:txBody>
            <a:bodyPr wrap="square" lIns="45719" tIns="45719" rIns="45719" bIns="45719" numCol="1" anchor="t">
              <a:noAutofit/>
            </a:bodyPr>
            <a:lstStyle/>
            <a:p>
              <a:pPr/>
            </a:p>
          </p:txBody>
        </p:sp>
        <p:sp>
          <p:nvSpPr>
            <p:cNvPr id="593" name="Freeform 88"/>
            <p:cNvSpPr/>
            <p:nvPr/>
          </p:nvSpPr>
          <p:spPr>
            <a:xfrm>
              <a:off x="1108012" y="2563544"/>
              <a:ext cx="356620" cy="451203"/>
            </a:xfrm>
            <a:custGeom>
              <a:avLst/>
              <a:gdLst/>
              <a:ahLst/>
              <a:cxnLst>
                <a:cxn ang="0">
                  <a:pos x="wd2" y="hd2"/>
                </a:cxn>
                <a:cxn ang="5400000">
                  <a:pos x="wd2" y="hd2"/>
                </a:cxn>
                <a:cxn ang="10800000">
                  <a:pos x="wd2" y="hd2"/>
                </a:cxn>
                <a:cxn ang="16200000">
                  <a:pos x="wd2" y="hd2"/>
                </a:cxn>
              </a:cxnLst>
              <a:rect l="0" t="0" r="r" b="b"/>
              <a:pathLst>
                <a:path w="17333" h="21457" fill="norm" stroke="1" extrusionOk="0">
                  <a:moveTo>
                    <a:pt x="5618" y="10362"/>
                  </a:moveTo>
                  <a:cubicBezTo>
                    <a:pt x="5618" y="10362"/>
                    <a:pt x="6065" y="10216"/>
                    <a:pt x="6065" y="9195"/>
                  </a:cubicBezTo>
                  <a:cubicBezTo>
                    <a:pt x="6065" y="8319"/>
                    <a:pt x="6065" y="5254"/>
                    <a:pt x="6065" y="4086"/>
                  </a:cubicBezTo>
                  <a:cubicBezTo>
                    <a:pt x="5767" y="3941"/>
                    <a:pt x="5618" y="3795"/>
                    <a:pt x="5618" y="3503"/>
                  </a:cubicBezTo>
                  <a:cubicBezTo>
                    <a:pt x="5469" y="3503"/>
                    <a:pt x="5469" y="3503"/>
                    <a:pt x="5469" y="3503"/>
                  </a:cubicBezTo>
                  <a:cubicBezTo>
                    <a:pt x="5469" y="1314"/>
                    <a:pt x="5469" y="1314"/>
                    <a:pt x="5469" y="1314"/>
                  </a:cubicBezTo>
                  <a:cubicBezTo>
                    <a:pt x="5618" y="1314"/>
                    <a:pt x="5618" y="1314"/>
                    <a:pt x="5618" y="1314"/>
                  </a:cubicBezTo>
                  <a:cubicBezTo>
                    <a:pt x="5618" y="1314"/>
                    <a:pt x="5618" y="1168"/>
                    <a:pt x="5618" y="1168"/>
                  </a:cubicBezTo>
                  <a:cubicBezTo>
                    <a:pt x="5618" y="584"/>
                    <a:pt x="6959" y="0"/>
                    <a:pt x="8746" y="0"/>
                  </a:cubicBezTo>
                  <a:cubicBezTo>
                    <a:pt x="10385" y="0"/>
                    <a:pt x="11875" y="584"/>
                    <a:pt x="11875" y="1168"/>
                  </a:cubicBezTo>
                  <a:cubicBezTo>
                    <a:pt x="11875" y="1168"/>
                    <a:pt x="11875" y="1314"/>
                    <a:pt x="11875" y="1314"/>
                  </a:cubicBezTo>
                  <a:cubicBezTo>
                    <a:pt x="11875" y="1314"/>
                    <a:pt x="11875" y="1314"/>
                    <a:pt x="11875" y="1314"/>
                  </a:cubicBezTo>
                  <a:cubicBezTo>
                    <a:pt x="11875" y="3503"/>
                    <a:pt x="11875" y="3503"/>
                    <a:pt x="11875" y="3503"/>
                  </a:cubicBezTo>
                  <a:cubicBezTo>
                    <a:pt x="11875" y="3503"/>
                    <a:pt x="11875" y="3503"/>
                    <a:pt x="11875" y="3503"/>
                  </a:cubicBezTo>
                  <a:cubicBezTo>
                    <a:pt x="11726" y="3795"/>
                    <a:pt x="11577" y="3941"/>
                    <a:pt x="10981" y="4232"/>
                  </a:cubicBezTo>
                  <a:cubicBezTo>
                    <a:pt x="10981" y="5254"/>
                    <a:pt x="10981" y="8319"/>
                    <a:pt x="10981" y="9195"/>
                  </a:cubicBezTo>
                  <a:cubicBezTo>
                    <a:pt x="10981" y="10216"/>
                    <a:pt x="11577" y="10362"/>
                    <a:pt x="11577" y="10362"/>
                  </a:cubicBezTo>
                  <a:cubicBezTo>
                    <a:pt x="12769" y="11092"/>
                    <a:pt x="19472" y="17659"/>
                    <a:pt x="16642" y="19703"/>
                  </a:cubicBezTo>
                  <a:cubicBezTo>
                    <a:pt x="13960" y="21600"/>
                    <a:pt x="9491" y="21454"/>
                    <a:pt x="8598" y="21454"/>
                  </a:cubicBezTo>
                  <a:cubicBezTo>
                    <a:pt x="7704" y="21454"/>
                    <a:pt x="3384" y="21600"/>
                    <a:pt x="702" y="19703"/>
                  </a:cubicBezTo>
                  <a:cubicBezTo>
                    <a:pt x="-2128" y="17659"/>
                    <a:pt x="4426" y="11092"/>
                    <a:pt x="5618" y="10362"/>
                  </a:cubicBezTo>
                  <a:close/>
                  <a:moveTo>
                    <a:pt x="5767" y="19849"/>
                  </a:moveTo>
                  <a:cubicBezTo>
                    <a:pt x="5767" y="19849"/>
                    <a:pt x="2490" y="19119"/>
                    <a:pt x="2341" y="17514"/>
                  </a:cubicBezTo>
                  <a:cubicBezTo>
                    <a:pt x="2192" y="15762"/>
                    <a:pt x="5320" y="12405"/>
                    <a:pt x="5320" y="12405"/>
                  </a:cubicBezTo>
                  <a:cubicBezTo>
                    <a:pt x="5320" y="12405"/>
                    <a:pt x="1149" y="15616"/>
                    <a:pt x="1298" y="17659"/>
                  </a:cubicBezTo>
                  <a:cubicBezTo>
                    <a:pt x="1298" y="19849"/>
                    <a:pt x="5767" y="19849"/>
                    <a:pt x="5767" y="19849"/>
                  </a:cubicBezTo>
                  <a:close/>
                </a:path>
              </a:pathLst>
            </a:custGeom>
            <a:solidFill>
              <a:srgbClr val="EAEAEA"/>
            </a:solidFill>
            <a:ln w="12700" cap="flat">
              <a:noFill/>
              <a:miter lim="400000"/>
            </a:ln>
            <a:effectLst/>
          </p:spPr>
          <p:txBody>
            <a:bodyPr wrap="square" lIns="45719" tIns="45719" rIns="45719" bIns="45719" numCol="1" anchor="t">
              <a:noAutofit/>
            </a:bodyPr>
            <a:lstStyle/>
            <a:p>
              <a:pPr/>
            </a:p>
          </p:txBody>
        </p:sp>
      </p:grpSp>
      <p:grpSp>
        <p:nvGrpSpPr>
          <p:cNvPr id="599" name="组合 188"/>
          <p:cNvGrpSpPr/>
          <p:nvPr/>
        </p:nvGrpSpPr>
        <p:grpSpPr>
          <a:xfrm>
            <a:off x="886257" y="2430685"/>
            <a:ext cx="2397928" cy="2732560"/>
            <a:chOff x="0" y="0"/>
            <a:chExt cx="2397926" cy="2732558"/>
          </a:xfrm>
        </p:grpSpPr>
        <p:sp>
          <p:nvSpPr>
            <p:cNvPr id="595" name="Freeform 89"/>
            <p:cNvSpPr/>
            <p:nvPr/>
          </p:nvSpPr>
          <p:spPr>
            <a:xfrm>
              <a:off x="0" y="0"/>
              <a:ext cx="2397927" cy="2732559"/>
            </a:xfrm>
            <a:custGeom>
              <a:avLst/>
              <a:gdLst/>
              <a:ahLst/>
              <a:cxnLst>
                <a:cxn ang="0">
                  <a:pos x="wd2" y="hd2"/>
                </a:cxn>
                <a:cxn ang="5400000">
                  <a:pos x="wd2" y="hd2"/>
                </a:cxn>
                <a:cxn ang="10800000">
                  <a:pos x="wd2" y="hd2"/>
                </a:cxn>
                <a:cxn ang="16200000">
                  <a:pos x="wd2" y="hd2"/>
                </a:cxn>
              </a:cxnLst>
              <a:rect l="0" t="0" r="r" b="b"/>
              <a:pathLst>
                <a:path w="20053" h="20373" fill="norm" stroke="1" extrusionOk="0">
                  <a:moveTo>
                    <a:pt x="12149" y="20106"/>
                  </a:moveTo>
                  <a:cubicBezTo>
                    <a:pt x="12149" y="20106"/>
                    <a:pt x="12024" y="17036"/>
                    <a:pt x="14469" y="17125"/>
                  </a:cubicBezTo>
                  <a:cubicBezTo>
                    <a:pt x="16888" y="17214"/>
                    <a:pt x="17113" y="17859"/>
                    <a:pt x="17711" y="17036"/>
                  </a:cubicBezTo>
                  <a:cubicBezTo>
                    <a:pt x="18285" y="16213"/>
                    <a:pt x="17686" y="15768"/>
                    <a:pt x="18085" y="15412"/>
                  </a:cubicBezTo>
                  <a:cubicBezTo>
                    <a:pt x="18085" y="15412"/>
                    <a:pt x="18684" y="15145"/>
                    <a:pt x="18684" y="14789"/>
                  </a:cubicBezTo>
                  <a:cubicBezTo>
                    <a:pt x="18709" y="14434"/>
                    <a:pt x="18310" y="14345"/>
                    <a:pt x="18310" y="14345"/>
                  </a:cubicBezTo>
                  <a:cubicBezTo>
                    <a:pt x="18310" y="14345"/>
                    <a:pt x="18958" y="14322"/>
                    <a:pt x="18983" y="13944"/>
                  </a:cubicBezTo>
                  <a:cubicBezTo>
                    <a:pt x="19008" y="13566"/>
                    <a:pt x="18709" y="13544"/>
                    <a:pt x="19382" y="13277"/>
                  </a:cubicBezTo>
                  <a:cubicBezTo>
                    <a:pt x="20056" y="13032"/>
                    <a:pt x="20255" y="12787"/>
                    <a:pt x="19831" y="12165"/>
                  </a:cubicBezTo>
                  <a:cubicBezTo>
                    <a:pt x="19432" y="11519"/>
                    <a:pt x="18010" y="9740"/>
                    <a:pt x="18185" y="8961"/>
                  </a:cubicBezTo>
                  <a:cubicBezTo>
                    <a:pt x="18335" y="8205"/>
                    <a:pt x="20355" y="3800"/>
                    <a:pt x="15317" y="1287"/>
                  </a:cubicBezTo>
                  <a:cubicBezTo>
                    <a:pt x="10253" y="-1227"/>
                    <a:pt x="1873" y="-137"/>
                    <a:pt x="301" y="5269"/>
                  </a:cubicBezTo>
                  <a:cubicBezTo>
                    <a:pt x="-1245" y="10696"/>
                    <a:pt x="3669" y="14612"/>
                    <a:pt x="3669" y="14612"/>
                  </a:cubicBezTo>
                  <a:cubicBezTo>
                    <a:pt x="3669" y="14612"/>
                    <a:pt x="5689" y="18037"/>
                    <a:pt x="3519" y="20373"/>
                  </a:cubicBezTo>
                  <a:cubicBezTo>
                    <a:pt x="12149" y="20373"/>
                    <a:pt x="12149" y="20373"/>
                    <a:pt x="12149" y="20373"/>
                  </a:cubicBezTo>
                  <a:lnTo>
                    <a:pt x="12149" y="20106"/>
                  </a:lnTo>
                  <a:close/>
                </a:path>
              </a:pathLst>
            </a:custGeom>
            <a:solidFill>
              <a:srgbClr val="73185A"/>
            </a:solidFill>
            <a:ln w="12700" cap="flat">
              <a:noFill/>
              <a:miter lim="400000"/>
            </a:ln>
            <a:effectLst/>
          </p:spPr>
          <p:txBody>
            <a:bodyPr wrap="square" lIns="45719" tIns="45719" rIns="45719" bIns="45719" numCol="1" anchor="ctr">
              <a:noAutofit/>
            </a:bodyPr>
            <a:lstStyle/>
            <a:p>
              <a:pPr algn="ctr">
                <a:defRPr sz="1600">
                  <a:solidFill>
                    <a:srgbClr val="04D8A7"/>
                  </a:solidFill>
                  <a:latin typeface="Impact"/>
                  <a:ea typeface="Impact"/>
                  <a:cs typeface="Impact"/>
                  <a:sym typeface="Impact"/>
                </a:defRPr>
              </a:pPr>
            </a:p>
          </p:txBody>
        </p:sp>
        <p:grpSp>
          <p:nvGrpSpPr>
            <p:cNvPr id="598" name="组合 190"/>
            <p:cNvGrpSpPr/>
            <p:nvPr/>
          </p:nvGrpSpPr>
          <p:grpSpPr>
            <a:xfrm>
              <a:off x="112053" y="98818"/>
              <a:ext cx="1856806" cy="1626711"/>
              <a:chOff x="0" y="0"/>
              <a:chExt cx="1856804" cy="1626709"/>
            </a:xfrm>
          </p:grpSpPr>
          <p:sp>
            <p:nvSpPr>
              <p:cNvPr id="596" name="Freeform 90"/>
              <p:cNvSpPr/>
              <p:nvPr/>
            </p:nvSpPr>
            <p:spPr>
              <a:xfrm>
                <a:off x="648324" y="199911"/>
                <a:ext cx="716312" cy="503429"/>
              </a:xfrm>
              <a:custGeom>
                <a:avLst/>
                <a:gdLst/>
                <a:ahLst/>
                <a:cxnLst>
                  <a:cxn ang="0">
                    <a:pos x="wd2" y="hd2"/>
                  </a:cxn>
                  <a:cxn ang="5400000">
                    <a:pos x="wd2" y="hd2"/>
                  </a:cxn>
                  <a:cxn ang="10800000">
                    <a:pos x="wd2" y="hd2"/>
                  </a:cxn>
                  <a:cxn ang="16200000">
                    <a:pos x="wd2" y="hd2"/>
                  </a:cxn>
                </a:cxnLst>
                <a:rect l="0" t="0" r="r" b="b"/>
                <a:pathLst>
                  <a:path w="21515" h="20757" fill="norm" stroke="1" extrusionOk="0">
                    <a:moveTo>
                      <a:pt x="13269" y="17566"/>
                    </a:moveTo>
                    <a:cubicBezTo>
                      <a:pt x="10491" y="16830"/>
                      <a:pt x="8430" y="18302"/>
                      <a:pt x="7444" y="19162"/>
                    </a:cubicBezTo>
                    <a:cubicBezTo>
                      <a:pt x="6727" y="18548"/>
                      <a:pt x="5472" y="17689"/>
                      <a:pt x="3769" y="17321"/>
                    </a:cubicBezTo>
                    <a:cubicBezTo>
                      <a:pt x="3769" y="14621"/>
                      <a:pt x="2873" y="9957"/>
                      <a:pt x="5" y="7871"/>
                    </a:cubicBezTo>
                    <a:cubicBezTo>
                      <a:pt x="-85" y="5784"/>
                      <a:pt x="1080" y="998"/>
                      <a:pt x="5293" y="139"/>
                    </a:cubicBezTo>
                    <a:cubicBezTo>
                      <a:pt x="9147" y="-843"/>
                      <a:pt x="11029" y="3698"/>
                      <a:pt x="11029" y="3943"/>
                    </a:cubicBezTo>
                    <a:cubicBezTo>
                      <a:pt x="11208" y="4189"/>
                      <a:pt x="11477" y="4434"/>
                      <a:pt x="11746" y="4434"/>
                    </a:cubicBezTo>
                    <a:cubicBezTo>
                      <a:pt x="12015" y="4557"/>
                      <a:pt x="12283" y="4312"/>
                      <a:pt x="12463" y="4066"/>
                    </a:cubicBezTo>
                    <a:cubicBezTo>
                      <a:pt x="12463" y="3943"/>
                      <a:pt x="13807" y="1734"/>
                      <a:pt x="17661" y="3084"/>
                    </a:cubicBezTo>
                    <a:cubicBezTo>
                      <a:pt x="20798" y="4066"/>
                      <a:pt x="21425" y="7257"/>
                      <a:pt x="21515" y="8484"/>
                    </a:cubicBezTo>
                    <a:cubicBezTo>
                      <a:pt x="21336" y="8607"/>
                      <a:pt x="21246" y="8852"/>
                      <a:pt x="21067" y="8975"/>
                    </a:cubicBezTo>
                    <a:cubicBezTo>
                      <a:pt x="17840" y="12166"/>
                      <a:pt x="16854" y="17198"/>
                      <a:pt x="16586" y="20757"/>
                    </a:cubicBezTo>
                    <a:cubicBezTo>
                      <a:pt x="15958" y="19284"/>
                      <a:pt x="14883" y="17934"/>
                      <a:pt x="13269" y="17566"/>
                    </a:cubicBezTo>
                    <a:close/>
                  </a:path>
                </a:pathLst>
              </a:custGeom>
              <a:solidFill>
                <a:srgbClr val="73185A"/>
              </a:solidFill>
              <a:ln w="12700" cap="flat">
                <a:noFill/>
                <a:miter lim="400000"/>
              </a:ln>
              <a:effectLst/>
            </p:spPr>
            <p:txBody>
              <a:bodyPr wrap="square" lIns="45719" tIns="45719" rIns="45719" bIns="45719" numCol="1" anchor="t">
                <a:noAutofit/>
              </a:bodyPr>
              <a:lstStyle/>
              <a:p>
                <a:pPr/>
              </a:p>
            </p:txBody>
          </p:sp>
          <p:sp>
            <p:nvSpPr>
              <p:cNvPr id="597" name="Freeform 91"/>
              <p:cNvSpPr/>
              <p:nvPr/>
            </p:nvSpPr>
            <p:spPr>
              <a:xfrm>
                <a:off x="0" y="0"/>
                <a:ext cx="1856805" cy="1626710"/>
              </a:xfrm>
              <a:custGeom>
                <a:avLst/>
                <a:gdLst/>
                <a:ahLst/>
                <a:cxnLst>
                  <a:cxn ang="0">
                    <a:pos x="wd2" y="hd2"/>
                  </a:cxn>
                  <a:cxn ang="5400000">
                    <a:pos x="wd2" y="hd2"/>
                  </a:cxn>
                  <a:cxn ang="10800000">
                    <a:pos x="wd2" y="hd2"/>
                  </a:cxn>
                  <a:cxn ang="16200000">
                    <a:pos x="wd2" y="hd2"/>
                  </a:cxn>
                </a:cxnLst>
                <a:rect l="0" t="0" r="r" b="b"/>
                <a:pathLst>
                  <a:path w="20490" h="20030" fill="norm" stroke="1" extrusionOk="0">
                    <a:moveTo>
                      <a:pt x="4" y="9922"/>
                    </a:moveTo>
                    <a:cubicBezTo>
                      <a:pt x="70" y="7132"/>
                      <a:pt x="1486" y="6064"/>
                      <a:pt x="1486" y="6064"/>
                    </a:cubicBezTo>
                    <a:cubicBezTo>
                      <a:pt x="1486" y="6064"/>
                      <a:pt x="1650" y="4706"/>
                      <a:pt x="2738" y="3274"/>
                    </a:cubicBezTo>
                    <a:cubicBezTo>
                      <a:pt x="4451" y="1179"/>
                      <a:pt x="6622" y="1547"/>
                      <a:pt x="6622" y="1547"/>
                    </a:cubicBezTo>
                    <a:cubicBezTo>
                      <a:pt x="9419" y="-1465"/>
                      <a:pt x="12286" y="848"/>
                      <a:pt x="12286" y="848"/>
                    </a:cubicBezTo>
                    <a:cubicBezTo>
                      <a:pt x="16269" y="-584"/>
                      <a:pt x="17390" y="2907"/>
                      <a:pt x="17390" y="2907"/>
                    </a:cubicBezTo>
                    <a:cubicBezTo>
                      <a:pt x="19660" y="3164"/>
                      <a:pt x="21506" y="6138"/>
                      <a:pt x="19859" y="9335"/>
                    </a:cubicBezTo>
                    <a:cubicBezTo>
                      <a:pt x="18574" y="11795"/>
                      <a:pt x="16697" y="11831"/>
                      <a:pt x="15908" y="11721"/>
                    </a:cubicBezTo>
                    <a:cubicBezTo>
                      <a:pt x="15646" y="10949"/>
                      <a:pt x="15052" y="10068"/>
                      <a:pt x="13833" y="9702"/>
                    </a:cubicBezTo>
                    <a:cubicBezTo>
                      <a:pt x="13833" y="9555"/>
                      <a:pt x="13669" y="6947"/>
                      <a:pt x="15251" y="5698"/>
                    </a:cubicBezTo>
                    <a:cubicBezTo>
                      <a:pt x="16171" y="4963"/>
                      <a:pt x="17191" y="5147"/>
                      <a:pt x="17783" y="5624"/>
                    </a:cubicBezTo>
                    <a:cubicBezTo>
                      <a:pt x="18310" y="6100"/>
                      <a:pt x="18478" y="6801"/>
                      <a:pt x="18179" y="7608"/>
                    </a:cubicBezTo>
                    <a:cubicBezTo>
                      <a:pt x="18047" y="8013"/>
                      <a:pt x="17818" y="8269"/>
                      <a:pt x="17554" y="8418"/>
                    </a:cubicBezTo>
                    <a:cubicBezTo>
                      <a:pt x="16961" y="8674"/>
                      <a:pt x="16302" y="8380"/>
                      <a:pt x="16269" y="8380"/>
                    </a:cubicBezTo>
                    <a:cubicBezTo>
                      <a:pt x="16138" y="8307"/>
                      <a:pt x="15941" y="8380"/>
                      <a:pt x="15873" y="8564"/>
                    </a:cubicBezTo>
                    <a:cubicBezTo>
                      <a:pt x="15810" y="8710"/>
                      <a:pt x="15873" y="8930"/>
                      <a:pt x="16039" y="9005"/>
                    </a:cubicBezTo>
                    <a:cubicBezTo>
                      <a:pt x="16072" y="9005"/>
                      <a:pt x="16961" y="9409"/>
                      <a:pt x="17750" y="9041"/>
                    </a:cubicBezTo>
                    <a:cubicBezTo>
                      <a:pt x="18213" y="8820"/>
                      <a:pt x="18541" y="8418"/>
                      <a:pt x="18773" y="7867"/>
                    </a:cubicBezTo>
                    <a:cubicBezTo>
                      <a:pt x="19133" y="6765"/>
                      <a:pt x="18904" y="5734"/>
                      <a:pt x="18146" y="5073"/>
                    </a:cubicBezTo>
                    <a:cubicBezTo>
                      <a:pt x="17455" y="4486"/>
                      <a:pt x="16500" y="4376"/>
                      <a:pt x="15646" y="4706"/>
                    </a:cubicBezTo>
                    <a:cubicBezTo>
                      <a:pt x="15478" y="4009"/>
                      <a:pt x="14986" y="3018"/>
                      <a:pt x="13767" y="2723"/>
                    </a:cubicBezTo>
                    <a:cubicBezTo>
                      <a:pt x="12583" y="2393"/>
                      <a:pt x="11890" y="2687"/>
                      <a:pt x="11528" y="2944"/>
                    </a:cubicBezTo>
                    <a:cubicBezTo>
                      <a:pt x="11101" y="2319"/>
                      <a:pt x="10245" y="1586"/>
                      <a:pt x="8993" y="1806"/>
                    </a:cubicBezTo>
                    <a:cubicBezTo>
                      <a:pt x="7973" y="1988"/>
                      <a:pt x="7379" y="2613"/>
                      <a:pt x="7051" y="3090"/>
                    </a:cubicBezTo>
                    <a:cubicBezTo>
                      <a:pt x="6754" y="3530"/>
                      <a:pt x="6590" y="4045"/>
                      <a:pt x="6557" y="4560"/>
                    </a:cubicBezTo>
                    <a:cubicBezTo>
                      <a:pt x="5371" y="4229"/>
                      <a:pt x="4020" y="4632"/>
                      <a:pt x="3231" y="5549"/>
                    </a:cubicBezTo>
                    <a:cubicBezTo>
                      <a:pt x="2574" y="6284"/>
                      <a:pt x="2342" y="7278"/>
                      <a:pt x="2574" y="8418"/>
                    </a:cubicBezTo>
                    <a:cubicBezTo>
                      <a:pt x="2277" y="8748"/>
                      <a:pt x="1682" y="9555"/>
                      <a:pt x="1846" y="10987"/>
                    </a:cubicBezTo>
                    <a:cubicBezTo>
                      <a:pt x="1947" y="11721"/>
                      <a:pt x="2342" y="12311"/>
                      <a:pt x="2902" y="12606"/>
                    </a:cubicBezTo>
                    <a:cubicBezTo>
                      <a:pt x="3660" y="12972"/>
                      <a:pt x="4647" y="12862"/>
                      <a:pt x="5469" y="12275"/>
                    </a:cubicBezTo>
                    <a:cubicBezTo>
                      <a:pt x="6622" y="11464"/>
                      <a:pt x="8401" y="11428"/>
                      <a:pt x="9255" y="12201"/>
                    </a:cubicBezTo>
                    <a:cubicBezTo>
                      <a:pt x="9882" y="12788"/>
                      <a:pt x="10640" y="13377"/>
                      <a:pt x="11331" y="13303"/>
                    </a:cubicBezTo>
                    <a:lnTo>
                      <a:pt x="11495" y="13303"/>
                    </a:lnTo>
                    <a:cubicBezTo>
                      <a:pt x="11890" y="13193"/>
                      <a:pt x="12220" y="12862"/>
                      <a:pt x="12482" y="12275"/>
                    </a:cubicBezTo>
                    <a:cubicBezTo>
                      <a:pt x="12550" y="12127"/>
                      <a:pt x="12482" y="11905"/>
                      <a:pt x="12319" y="11831"/>
                    </a:cubicBezTo>
                    <a:cubicBezTo>
                      <a:pt x="12187" y="11759"/>
                      <a:pt x="11991" y="11831"/>
                      <a:pt x="11923" y="11979"/>
                    </a:cubicBezTo>
                    <a:cubicBezTo>
                      <a:pt x="11759" y="12347"/>
                      <a:pt x="11595" y="12568"/>
                      <a:pt x="11364" y="12642"/>
                    </a:cubicBezTo>
                    <a:cubicBezTo>
                      <a:pt x="10870" y="12752"/>
                      <a:pt x="10147" y="12127"/>
                      <a:pt x="9618" y="11684"/>
                    </a:cubicBezTo>
                    <a:cubicBezTo>
                      <a:pt x="8598" y="10693"/>
                      <a:pt x="6524" y="10729"/>
                      <a:pt x="5141" y="11721"/>
                    </a:cubicBezTo>
                    <a:cubicBezTo>
                      <a:pt x="4481" y="12165"/>
                      <a:pt x="3723" y="12275"/>
                      <a:pt x="3164" y="11979"/>
                    </a:cubicBezTo>
                    <a:cubicBezTo>
                      <a:pt x="2770" y="11795"/>
                      <a:pt x="2541" y="11390"/>
                      <a:pt x="2473" y="10877"/>
                    </a:cubicBezTo>
                    <a:cubicBezTo>
                      <a:pt x="2277" y="9445"/>
                      <a:pt x="3065" y="8784"/>
                      <a:pt x="3100" y="8784"/>
                    </a:cubicBezTo>
                    <a:cubicBezTo>
                      <a:pt x="3197" y="8710"/>
                      <a:pt x="3231" y="8564"/>
                      <a:pt x="3197" y="8418"/>
                    </a:cubicBezTo>
                    <a:cubicBezTo>
                      <a:pt x="2969" y="7462"/>
                      <a:pt x="3100" y="6615"/>
                      <a:pt x="3660" y="5990"/>
                    </a:cubicBezTo>
                    <a:cubicBezTo>
                      <a:pt x="4317" y="5257"/>
                      <a:pt x="5436" y="4926"/>
                      <a:pt x="6424" y="5219"/>
                    </a:cubicBezTo>
                    <a:cubicBezTo>
                      <a:pt x="7708" y="5587"/>
                      <a:pt x="7905" y="7132"/>
                      <a:pt x="7940" y="7608"/>
                    </a:cubicBezTo>
                    <a:cubicBezTo>
                      <a:pt x="7182" y="7683"/>
                      <a:pt x="6327" y="8049"/>
                      <a:pt x="5537" y="9151"/>
                    </a:cubicBezTo>
                    <a:cubicBezTo>
                      <a:pt x="5405" y="9299"/>
                      <a:pt x="5436" y="9481"/>
                      <a:pt x="5569" y="9629"/>
                    </a:cubicBezTo>
                    <a:cubicBezTo>
                      <a:pt x="5700" y="9740"/>
                      <a:pt x="5897" y="9702"/>
                      <a:pt x="5995" y="9555"/>
                    </a:cubicBezTo>
                    <a:cubicBezTo>
                      <a:pt x="7708" y="7242"/>
                      <a:pt x="9651" y="8820"/>
                      <a:pt x="9718" y="8858"/>
                    </a:cubicBezTo>
                    <a:cubicBezTo>
                      <a:pt x="9850" y="8968"/>
                      <a:pt x="10013" y="8968"/>
                      <a:pt x="10114" y="8858"/>
                    </a:cubicBezTo>
                    <a:cubicBezTo>
                      <a:pt x="10147" y="8820"/>
                      <a:pt x="10837" y="8159"/>
                      <a:pt x="11890" y="8380"/>
                    </a:cubicBezTo>
                    <a:cubicBezTo>
                      <a:pt x="12911" y="8600"/>
                      <a:pt x="13077" y="9960"/>
                      <a:pt x="13077" y="9960"/>
                    </a:cubicBezTo>
                    <a:cubicBezTo>
                      <a:pt x="13109" y="10106"/>
                      <a:pt x="13208" y="10216"/>
                      <a:pt x="13341" y="10252"/>
                    </a:cubicBezTo>
                    <a:cubicBezTo>
                      <a:pt x="15646" y="10729"/>
                      <a:pt x="15673" y="12498"/>
                      <a:pt x="15513" y="13083"/>
                    </a:cubicBezTo>
                    <a:cubicBezTo>
                      <a:pt x="15826" y="14166"/>
                      <a:pt x="14843" y="15506"/>
                      <a:pt x="14322" y="15841"/>
                    </a:cubicBezTo>
                    <a:cubicBezTo>
                      <a:pt x="13027" y="16674"/>
                      <a:pt x="12446" y="16421"/>
                      <a:pt x="11233" y="16460"/>
                    </a:cubicBezTo>
                    <a:cubicBezTo>
                      <a:pt x="8837" y="17641"/>
                      <a:pt x="7446" y="16680"/>
                      <a:pt x="7149" y="16129"/>
                    </a:cubicBezTo>
                    <a:cubicBezTo>
                      <a:pt x="6852" y="15578"/>
                      <a:pt x="6754" y="15102"/>
                      <a:pt x="6852" y="14735"/>
                    </a:cubicBezTo>
                    <a:cubicBezTo>
                      <a:pt x="6983" y="14330"/>
                      <a:pt x="7346" y="14184"/>
                      <a:pt x="7346" y="14184"/>
                    </a:cubicBezTo>
                    <a:cubicBezTo>
                      <a:pt x="7510" y="14148"/>
                      <a:pt x="7610" y="13928"/>
                      <a:pt x="7544" y="13780"/>
                    </a:cubicBezTo>
                    <a:cubicBezTo>
                      <a:pt x="7479" y="13597"/>
                      <a:pt x="7315" y="13487"/>
                      <a:pt x="7149" y="13559"/>
                    </a:cubicBezTo>
                    <a:cubicBezTo>
                      <a:pt x="7116" y="13559"/>
                      <a:pt x="6524" y="13818"/>
                      <a:pt x="6293" y="14515"/>
                    </a:cubicBezTo>
                    <a:cubicBezTo>
                      <a:pt x="6096" y="15065"/>
                      <a:pt x="6227" y="15763"/>
                      <a:pt x="6655" y="16534"/>
                    </a:cubicBezTo>
                    <a:lnTo>
                      <a:pt x="6655" y="16570"/>
                    </a:lnTo>
                    <a:cubicBezTo>
                      <a:pt x="7446" y="17601"/>
                      <a:pt x="8598" y="17786"/>
                      <a:pt x="9587" y="17675"/>
                    </a:cubicBezTo>
                    <a:cubicBezTo>
                      <a:pt x="10114" y="17637"/>
                      <a:pt x="10606" y="17491"/>
                      <a:pt x="10968" y="17379"/>
                    </a:cubicBezTo>
                    <a:cubicBezTo>
                      <a:pt x="10245" y="19144"/>
                      <a:pt x="8663" y="19951"/>
                      <a:pt x="6950" y="20025"/>
                    </a:cubicBezTo>
                    <a:cubicBezTo>
                      <a:pt x="4977" y="20135"/>
                      <a:pt x="4614" y="18483"/>
                      <a:pt x="4614" y="18483"/>
                    </a:cubicBezTo>
                    <a:cubicBezTo>
                      <a:pt x="1914" y="17305"/>
                      <a:pt x="2506" y="14294"/>
                      <a:pt x="2506" y="14294"/>
                    </a:cubicBezTo>
                    <a:cubicBezTo>
                      <a:pt x="1387" y="14110"/>
                      <a:pt x="-94" y="12716"/>
                      <a:pt x="4" y="9922"/>
                    </a:cubicBez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grpSp>
      <p:sp>
        <p:nvSpPr>
          <p:cNvPr id="600" name="Rectangle 66"/>
          <p:cNvSpPr txBox="1"/>
          <p:nvPr/>
        </p:nvSpPr>
        <p:spPr>
          <a:xfrm>
            <a:off x="4532981" y="1389211"/>
            <a:ext cx="4143476"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a:lnSpc>
                <a:spcPct val="150000"/>
              </a:lnSpc>
              <a:defRPr sz="1000">
                <a:solidFill>
                  <a:srgbClr val="73185A"/>
                </a:solidFill>
                <a:latin typeface="PingFang SC Regular"/>
                <a:ea typeface="PingFang SC Regular"/>
                <a:cs typeface="PingFang SC Regular"/>
                <a:sym typeface="PingFang SC Regular"/>
              </a:defRPr>
            </a:lvl1pPr>
          </a:lstStyle>
          <a:p>
            <a:pPr>
              <a:defRPr>
                <a:latin typeface="Arial"/>
                <a:ea typeface="Arial"/>
                <a:cs typeface="Arial"/>
                <a:sym typeface="Arial"/>
              </a:defRPr>
            </a:pPr>
            <a:r>
              <a:rPr>
                <a:latin typeface="PingFang SC Regular"/>
                <a:ea typeface="PingFang SC Regular"/>
                <a:cs typeface="PingFang SC Regular"/>
                <a:sym typeface="PingFang SC Regular"/>
              </a:rPr>
              <a:t>分析了链接预测的相关算法和CLML算法，并探究了CLML中各部分的作用</a:t>
            </a:r>
          </a:p>
        </p:txBody>
      </p:sp>
      <p:grpSp>
        <p:nvGrpSpPr>
          <p:cNvPr id="603" name="圆角矩形 194"/>
          <p:cNvGrpSpPr/>
          <p:nvPr/>
        </p:nvGrpSpPr>
        <p:grpSpPr>
          <a:xfrm>
            <a:off x="4495508" y="986779"/>
            <a:ext cx="1980196" cy="341730"/>
            <a:chOff x="0" y="0"/>
            <a:chExt cx="1980195" cy="341728"/>
          </a:xfrm>
        </p:grpSpPr>
        <p:sp>
          <p:nvSpPr>
            <p:cNvPr id="601" name="矩形"/>
            <p:cNvSpPr/>
            <p:nvPr/>
          </p:nvSpPr>
          <p:spPr>
            <a:xfrm>
              <a:off x="0" y="0"/>
              <a:ext cx="1980195" cy="341729"/>
            </a:xfrm>
            <a:prstGeom prst="roundRect">
              <a:avLst>
                <a:gd name="adj" fmla="val 0"/>
              </a:avLst>
            </a:prstGeom>
            <a:solidFill>
              <a:srgbClr val="73185A"/>
            </a:solidFill>
            <a:ln w="6350" cap="flat">
              <a:solidFill>
                <a:srgbClr val="FFFFFF"/>
              </a:solidFill>
              <a:prstDash val="solid"/>
              <a:round/>
            </a:ln>
            <a:effectLst/>
          </p:spPr>
          <p:txBody>
            <a:bodyPr wrap="square" lIns="45719" tIns="45719" rIns="45719" bIns="45719" numCol="1" anchor="ctr">
              <a:noAutofit/>
            </a:bodyPr>
            <a:lstStyle/>
            <a:p>
              <a:pPr algn="ctr">
                <a:defRPr sz="1000">
                  <a:solidFill>
                    <a:srgbClr val="FFFFFF"/>
                  </a:solidFill>
                  <a:latin typeface="Impact"/>
                  <a:ea typeface="Impact"/>
                  <a:cs typeface="Impact"/>
                  <a:sym typeface="Impact"/>
                </a:defRPr>
              </a:pPr>
            </a:p>
          </p:txBody>
        </p:sp>
        <p:sp>
          <p:nvSpPr>
            <p:cNvPr id="602" name="分析了CLML算法"/>
            <p:cNvSpPr txBox="1"/>
            <p:nvPr/>
          </p:nvSpPr>
          <p:spPr>
            <a:xfrm>
              <a:off x="-1" y="43076"/>
              <a:ext cx="1980196" cy="2555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000">
                  <a:solidFill>
                    <a:srgbClr val="FFFFFF"/>
                  </a:solidFill>
                  <a:latin typeface="PingFang SC Semibold"/>
                  <a:ea typeface="PingFang SC Semibold"/>
                  <a:cs typeface="PingFang SC Semibold"/>
                  <a:sym typeface="PingFang SC Semibold"/>
                </a:defRPr>
              </a:lvl1pPr>
            </a:lstStyle>
            <a:p>
              <a:pPr/>
              <a:r>
                <a:t>分析了CLML算法</a:t>
              </a:r>
            </a:p>
          </p:txBody>
        </p:sp>
      </p:grpSp>
      <p:sp>
        <p:nvSpPr>
          <p:cNvPr id="604" name="任意多边形 197"/>
          <p:cNvSpPr/>
          <p:nvPr/>
        </p:nvSpPr>
        <p:spPr>
          <a:xfrm>
            <a:off x="1492995" y="1173187"/>
            <a:ext cx="2823966" cy="16127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6350">
            <a:solidFill>
              <a:srgbClr val="595959"/>
            </a:solidFill>
            <a:headEnd type="oval"/>
            <a:tailEnd type="oval"/>
          </a:ln>
        </p:spPr>
        <p:txBody>
          <a:bodyPr lIns="45719" rIns="45719" anchor="ctr"/>
          <a:lstStyle/>
          <a:p>
            <a:pPr algn="ctr"/>
          </a:p>
        </p:txBody>
      </p:sp>
      <p:sp>
        <p:nvSpPr>
          <p:cNvPr id="605" name="任意多边形 198"/>
          <p:cNvSpPr/>
          <p:nvPr/>
        </p:nvSpPr>
        <p:spPr>
          <a:xfrm>
            <a:off x="2051794" y="2247212"/>
            <a:ext cx="2254869" cy="7532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6350">
            <a:solidFill>
              <a:srgbClr val="595959"/>
            </a:solidFill>
            <a:headEnd type="oval"/>
            <a:tailEnd type="oval"/>
          </a:ln>
        </p:spPr>
        <p:txBody>
          <a:bodyPr lIns="45719" rIns="45719" anchor="ctr"/>
          <a:lstStyle/>
          <a:p>
            <a:pPr algn="ctr"/>
          </a:p>
        </p:txBody>
      </p:sp>
      <p:sp>
        <p:nvSpPr>
          <p:cNvPr id="606" name="Rectangle 66"/>
          <p:cNvSpPr txBox="1"/>
          <p:nvPr/>
        </p:nvSpPr>
        <p:spPr>
          <a:xfrm>
            <a:off x="4532981" y="3621459"/>
            <a:ext cx="4013673" cy="444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a:lnSpc>
                <a:spcPct val="150000"/>
              </a:lnSpc>
              <a:defRPr sz="1000">
                <a:solidFill>
                  <a:srgbClr val="73185A"/>
                </a:solidFill>
                <a:latin typeface="PingFang SC Regular"/>
                <a:ea typeface="PingFang SC Regular"/>
                <a:cs typeface="PingFang SC Regular"/>
                <a:sym typeface="PingFang SC Regular"/>
              </a:defRPr>
            </a:lvl1pPr>
          </a:lstStyle>
          <a:p>
            <a:pPr/>
            <a:r>
              <a:t>我们将模型应用到了药物-药物关联预测中，通过案例分析验证了算法在实际应用时的有效性。</a:t>
            </a:r>
          </a:p>
        </p:txBody>
      </p:sp>
      <p:grpSp>
        <p:nvGrpSpPr>
          <p:cNvPr id="609" name="圆角矩形 202"/>
          <p:cNvGrpSpPr/>
          <p:nvPr/>
        </p:nvGrpSpPr>
        <p:grpSpPr>
          <a:xfrm>
            <a:off x="4532983" y="3219027"/>
            <a:ext cx="1870051" cy="360001"/>
            <a:chOff x="0" y="0"/>
            <a:chExt cx="1870050" cy="359999"/>
          </a:xfrm>
        </p:grpSpPr>
        <p:sp>
          <p:nvSpPr>
            <p:cNvPr id="607" name="矩形"/>
            <p:cNvSpPr/>
            <p:nvPr/>
          </p:nvSpPr>
          <p:spPr>
            <a:xfrm>
              <a:off x="0" y="0"/>
              <a:ext cx="1870051" cy="360000"/>
            </a:xfrm>
            <a:prstGeom prst="roundRect">
              <a:avLst>
                <a:gd name="adj" fmla="val 0"/>
              </a:avLst>
            </a:prstGeom>
            <a:solidFill>
              <a:srgbClr val="73185A"/>
            </a:solidFill>
            <a:ln w="6350" cap="flat">
              <a:solidFill>
                <a:srgbClr val="FFFFFF"/>
              </a:solidFill>
              <a:prstDash val="solid"/>
              <a:round/>
            </a:ln>
            <a:effectLst/>
          </p:spPr>
          <p:txBody>
            <a:bodyPr wrap="square" lIns="45719" tIns="45719" rIns="45719" bIns="45719" numCol="1" anchor="ctr">
              <a:noAutofit/>
            </a:bodyPr>
            <a:lstStyle/>
            <a:p>
              <a:pPr algn="ctr">
                <a:defRPr sz="1000">
                  <a:solidFill>
                    <a:srgbClr val="FFFFFF"/>
                  </a:solidFill>
                  <a:latin typeface="Impact"/>
                  <a:ea typeface="Impact"/>
                  <a:cs typeface="Impact"/>
                  <a:sym typeface="Impact"/>
                </a:defRPr>
              </a:pPr>
            </a:p>
          </p:txBody>
        </p:sp>
        <p:sp>
          <p:nvSpPr>
            <p:cNvPr id="608" name="实验验证了模型的有效性"/>
            <p:cNvSpPr txBox="1"/>
            <p:nvPr/>
          </p:nvSpPr>
          <p:spPr>
            <a:xfrm>
              <a:off x="-1" y="45380"/>
              <a:ext cx="1870052"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solidFill>
                    <a:srgbClr val="FFFFFF"/>
                  </a:solidFill>
                  <a:latin typeface="PingFang SC Semibold"/>
                  <a:ea typeface="PingFang SC Semibold"/>
                  <a:cs typeface="PingFang SC Semibold"/>
                  <a:sym typeface="PingFang SC Semibold"/>
                </a:defRPr>
              </a:lvl1pPr>
            </a:lstStyle>
            <a:p>
              <a:pPr>
                <a:defRPr>
                  <a:latin typeface="Impact"/>
                  <a:ea typeface="Impact"/>
                  <a:cs typeface="Impact"/>
                  <a:sym typeface="Impact"/>
                </a:defRPr>
              </a:pPr>
              <a:r>
                <a:rPr>
                  <a:latin typeface="PingFang SC Semibold"/>
                  <a:ea typeface="PingFang SC Semibold"/>
                  <a:cs typeface="PingFang SC Semibold"/>
                  <a:sym typeface="PingFang SC Semibold"/>
                </a:rPr>
                <a:t>实验验证了模型的有效性</a:t>
              </a:r>
            </a:p>
          </p:txBody>
        </p:sp>
      </p:grpSp>
      <p:sp>
        <p:nvSpPr>
          <p:cNvPr id="610" name="任意多边形 206"/>
          <p:cNvSpPr/>
          <p:nvPr/>
        </p:nvSpPr>
        <p:spPr>
          <a:xfrm flipH="1">
            <a:off x="2090712" y="3389333"/>
            <a:ext cx="2179682" cy="1"/>
          </a:xfrm>
          <a:prstGeom prst="line">
            <a:avLst/>
          </a:prstGeom>
          <a:ln w="6350">
            <a:solidFill>
              <a:srgbClr val="595959"/>
            </a:solidFill>
            <a:headEnd type="oval"/>
            <a:tailEnd type="oval"/>
          </a:ln>
        </p:spPr>
        <p:txBody>
          <a:bodyPr lIns="45719" rIns="45719"/>
          <a:lstStyle/>
          <a:p>
            <a:pPr/>
          </a:p>
        </p:txBody>
      </p:sp>
      <p:grpSp>
        <p:nvGrpSpPr>
          <p:cNvPr id="613" name="圆角矩形 202"/>
          <p:cNvGrpSpPr/>
          <p:nvPr/>
        </p:nvGrpSpPr>
        <p:grpSpPr>
          <a:xfrm>
            <a:off x="4541849" y="1988484"/>
            <a:ext cx="1870052" cy="360001"/>
            <a:chOff x="0" y="0"/>
            <a:chExt cx="1870050" cy="359999"/>
          </a:xfrm>
        </p:grpSpPr>
        <p:sp>
          <p:nvSpPr>
            <p:cNvPr id="611" name="矩形"/>
            <p:cNvSpPr/>
            <p:nvPr/>
          </p:nvSpPr>
          <p:spPr>
            <a:xfrm>
              <a:off x="0" y="0"/>
              <a:ext cx="1870051" cy="360000"/>
            </a:xfrm>
            <a:prstGeom prst="roundRect">
              <a:avLst>
                <a:gd name="adj" fmla="val 0"/>
              </a:avLst>
            </a:prstGeom>
            <a:solidFill>
              <a:srgbClr val="73185A"/>
            </a:solidFill>
            <a:ln w="6350" cap="flat">
              <a:solidFill>
                <a:srgbClr val="FFFFFF"/>
              </a:solidFill>
              <a:prstDash val="solid"/>
              <a:round/>
            </a:ln>
            <a:effectLst/>
          </p:spPr>
          <p:txBody>
            <a:bodyPr wrap="square" lIns="45719" tIns="45719" rIns="45719" bIns="45719" numCol="1" anchor="ctr">
              <a:noAutofit/>
            </a:bodyPr>
            <a:lstStyle/>
            <a:p>
              <a:pPr algn="ctr">
                <a:defRPr sz="1000">
                  <a:solidFill>
                    <a:srgbClr val="FFFFFF"/>
                  </a:solidFill>
                  <a:latin typeface="Impact"/>
                  <a:ea typeface="Impact"/>
                  <a:cs typeface="Impact"/>
                  <a:sym typeface="Impact"/>
                </a:defRPr>
              </a:pPr>
            </a:p>
          </p:txBody>
        </p:sp>
        <p:sp>
          <p:nvSpPr>
            <p:cNvPr id="612" name="实验分析了模型的性能"/>
            <p:cNvSpPr txBox="1"/>
            <p:nvPr/>
          </p:nvSpPr>
          <p:spPr>
            <a:xfrm>
              <a:off x="-1" y="45380"/>
              <a:ext cx="1870052"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000">
                  <a:solidFill>
                    <a:srgbClr val="FFFFFF"/>
                  </a:solidFill>
                  <a:latin typeface="Impact"/>
                  <a:ea typeface="Impact"/>
                  <a:cs typeface="Impact"/>
                  <a:sym typeface="Impact"/>
                </a:defRPr>
              </a:pPr>
              <a:r>
                <a:rPr>
                  <a:latin typeface="PingFang SC Semibold"/>
                  <a:ea typeface="PingFang SC Semibold"/>
                  <a:cs typeface="PingFang SC Semibold"/>
                  <a:sym typeface="PingFang SC Semibold"/>
                </a:rPr>
                <a:t>实验</a:t>
              </a:r>
              <a:r>
                <a:rPr>
                  <a:latin typeface="PingFang SC Semibold"/>
                  <a:ea typeface="PingFang SC Semibold"/>
                  <a:cs typeface="PingFang SC Semibold"/>
                  <a:sym typeface="PingFang SC Semibold"/>
                </a:rPr>
                <a:t>分析了</a:t>
              </a:r>
              <a:r>
                <a:rPr>
                  <a:latin typeface="PingFang SC Semibold"/>
                  <a:ea typeface="PingFang SC Semibold"/>
                  <a:cs typeface="PingFang SC Semibold"/>
                  <a:sym typeface="PingFang SC Semibold"/>
                </a:rPr>
                <a:t>模型的</a:t>
              </a:r>
              <a:r>
                <a:rPr>
                  <a:latin typeface="PingFang SC Semibold"/>
                  <a:ea typeface="PingFang SC Semibold"/>
                  <a:cs typeface="PingFang SC Semibold"/>
                  <a:sym typeface="PingFang SC Semibold"/>
                </a:rPr>
                <a:t>性能</a:t>
              </a:r>
            </a:p>
          </p:txBody>
        </p:sp>
      </p:grpSp>
      <p:sp>
        <p:nvSpPr>
          <p:cNvPr id="614" name="Rectangle 66"/>
          <p:cNvSpPr txBox="1"/>
          <p:nvPr/>
        </p:nvSpPr>
        <p:spPr>
          <a:xfrm>
            <a:off x="4532981" y="2394952"/>
            <a:ext cx="4013673" cy="444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just">
              <a:lnSpc>
                <a:spcPct val="150000"/>
              </a:lnSpc>
              <a:defRPr sz="1000">
                <a:solidFill>
                  <a:srgbClr val="73185A"/>
                </a:solidFill>
                <a:latin typeface="Arial"/>
                <a:ea typeface="Arial"/>
                <a:cs typeface="Arial"/>
                <a:sym typeface="Arial"/>
              </a:defRPr>
            </a:pPr>
            <a:r>
              <a:rPr>
                <a:latin typeface="PingFang SC Regular"/>
                <a:ea typeface="PingFang SC Regular"/>
                <a:cs typeface="PingFang SC Regular"/>
                <a:sym typeface="PingFang SC Regular"/>
              </a:rPr>
              <a:t>实验</a:t>
            </a:r>
            <a:r>
              <a:rPr>
                <a:latin typeface="PingFang SC Regular"/>
                <a:ea typeface="PingFang SC Regular"/>
                <a:cs typeface="PingFang SC Regular"/>
                <a:sym typeface="PingFang SC Regular"/>
              </a:rPr>
              <a:t>使用了后续检验和鲁棒性分析验证了CLML算法的优异性能；又利用聚类系数、度分布等指标分析了数据特点和算法性能的关系</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Click="1" p14:dur="1200">
        <p15:prstTrans prst="pageCurlDouble"/>
      </p:transition>
    </mc:Choice>
    <mc:Choice xmlns:p14="http://schemas.microsoft.com/office/powerpoint/2010/main" Requires="p14">
      <p:transition spd="slow" advClick="1" p14:dur="1200">
        <p14:prism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8" name="矩形 19"/>
          <p:cNvSpPr txBox="1"/>
          <p:nvPr/>
        </p:nvSpPr>
        <p:spPr>
          <a:xfrm>
            <a:off x="7640467" y="392786"/>
            <a:ext cx="1018541"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nSpc>
                <a:spcPct val="150000"/>
              </a:lnSpc>
              <a:defRPr sz="1200">
                <a:solidFill>
                  <a:srgbClr val="73185A"/>
                </a:solidFill>
                <a:latin typeface="PingFang SC Regular"/>
                <a:ea typeface="PingFang SC Regular"/>
                <a:cs typeface="PingFang SC Regular"/>
                <a:sym typeface="PingFang SC Regular"/>
              </a:defRPr>
            </a:lvl1pPr>
          </a:lstStyle>
          <a:p>
            <a:pPr/>
            <a:r>
              <a:t>未来工作展望</a:t>
            </a:r>
          </a:p>
        </p:txBody>
      </p:sp>
      <p:sp>
        <p:nvSpPr>
          <p:cNvPr id="619" name="灯片编号占位符 1"/>
          <p:cNvSpPr txBox="1"/>
          <p:nvPr>
            <p:ph type="sldNum" sz="quarter" idx="2"/>
          </p:nvPr>
        </p:nvSpPr>
        <p:spPr>
          <a:xfrm>
            <a:off x="8813690" y="4732656"/>
            <a:ext cx="26398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20" name="Freeform 174"/>
          <p:cNvSpPr/>
          <p:nvPr/>
        </p:nvSpPr>
        <p:spPr>
          <a:xfrm>
            <a:off x="5973986" y="2481348"/>
            <a:ext cx="1054816" cy="3369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785" y="0"/>
                </a:lnTo>
                <a:lnTo>
                  <a:pt x="16785" y="6451"/>
                </a:lnTo>
                <a:lnTo>
                  <a:pt x="0" y="6451"/>
                </a:lnTo>
                <a:lnTo>
                  <a:pt x="0" y="15077"/>
                </a:lnTo>
                <a:lnTo>
                  <a:pt x="16785" y="15077"/>
                </a:lnTo>
                <a:lnTo>
                  <a:pt x="16785" y="21600"/>
                </a:lnTo>
                <a:lnTo>
                  <a:pt x="21600" y="10800"/>
                </a:lnTo>
                <a:close/>
              </a:path>
            </a:pathLst>
          </a:custGeom>
          <a:solidFill>
            <a:srgbClr val="73185A"/>
          </a:solidFill>
          <a:ln w="12700">
            <a:miter lim="400000"/>
          </a:ln>
        </p:spPr>
        <p:txBody>
          <a:bodyPr lIns="45719" rIns="45719"/>
          <a:lstStyle/>
          <a:p>
            <a:pPr/>
          </a:p>
        </p:txBody>
      </p:sp>
      <p:sp>
        <p:nvSpPr>
          <p:cNvPr id="621" name="Freeform 177"/>
          <p:cNvSpPr/>
          <p:nvPr/>
        </p:nvSpPr>
        <p:spPr>
          <a:xfrm>
            <a:off x="4505890" y="2396352"/>
            <a:ext cx="1481806" cy="500840"/>
          </a:xfrm>
          <a:custGeom>
            <a:avLst/>
            <a:gdLst/>
            <a:ahLst/>
            <a:cxnLst>
              <a:cxn ang="0">
                <a:pos x="wd2" y="hd2"/>
              </a:cxn>
              <a:cxn ang="5400000">
                <a:pos x="wd2" y="hd2"/>
              </a:cxn>
              <a:cxn ang="10800000">
                <a:pos x="wd2" y="hd2"/>
              </a:cxn>
              <a:cxn ang="16200000">
                <a:pos x="wd2" y="hd2"/>
              </a:cxn>
            </a:cxnLst>
            <a:rect l="0" t="0" r="r" b="b"/>
            <a:pathLst>
              <a:path w="21562" h="21600" fill="norm" stroke="1" extrusionOk="0">
                <a:moveTo>
                  <a:pt x="17948" y="0"/>
                </a:moveTo>
                <a:cubicBezTo>
                  <a:pt x="16394" y="0"/>
                  <a:pt x="15073" y="2888"/>
                  <a:pt x="14568" y="6815"/>
                </a:cubicBezTo>
                <a:cubicBezTo>
                  <a:pt x="14452" y="7508"/>
                  <a:pt x="14258" y="7970"/>
                  <a:pt x="14024" y="7970"/>
                </a:cubicBezTo>
                <a:cubicBezTo>
                  <a:pt x="0" y="7970"/>
                  <a:pt x="0" y="7970"/>
                  <a:pt x="0" y="7970"/>
                </a:cubicBezTo>
                <a:cubicBezTo>
                  <a:pt x="0" y="13745"/>
                  <a:pt x="0" y="13745"/>
                  <a:pt x="0" y="13745"/>
                </a:cubicBezTo>
                <a:cubicBezTo>
                  <a:pt x="14024" y="13745"/>
                  <a:pt x="14024" y="13745"/>
                  <a:pt x="14024" y="13745"/>
                </a:cubicBezTo>
                <a:cubicBezTo>
                  <a:pt x="14258" y="13745"/>
                  <a:pt x="14452" y="14207"/>
                  <a:pt x="14568" y="14901"/>
                </a:cubicBezTo>
                <a:cubicBezTo>
                  <a:pt x="15073" y="18828"/>
                  <a:pt x="16394" y="21600"/>
                  <a:pt x="17909" y="21600"/>
                </a:cubicBezTo>
                <a:cubicBezTo>
                  <a:pt x="19968" y="21600"/>
                  <a:pt x="21600" y="16749"/>
                  <a:pt x="21561" y="10742"/>
                </a:cubicBezTo>
                <a:cubicBezTo>
                  <a:pt x="21522" y="4851"/>
                  <a:pt x="19891" y="116"/>
                  <a:pt x="17948" y="0"/>
                </a:cubicBezTo>
                <a:close/>
              </a:path>
            </a:pathLst>
          </a:custGeom>
          <a:solidFill>
            <a:srgbClr val="73185A"/>
          </a:solidFill>
          <a:ln w="12700">
            <a:miter lim="400000"/>
          </a:ln>
        </p:spPr>
        <p:txBody>
          <a:bodyPr lIns="45719" rIns="45719"/>
          <a:lstStyle/>
          <a:p>
            <a:pPr/>
          </a:p>
        </p:txBody>
      </p:sp>
      <p:sp>
        <p:nvSpPr>
          <p:cNvPr id="622" name="Oval 178"/>
          <p:cNvSpPr/>
          <p:nvPr/>
        </p:nvSpPr>
        <p:spPr>
          <a:xfrm>
            <a:off x="5587839" y="2492449"/>
            <a:ext cx="306385" cy="310906"/>
          </a:xfrm>
          <a:prstGeom prst="ellipse">
            <a:avLst/>
          </a:prstGeom>
          <a:solidFill>
            <a:srgbClr val="FFFFFF"/>
          </a:solidFill>
          <a:ln w="6350">
            <a:solidFill>
              <a:srgbClr val="D9D9D9"/>
            </a:solidFill>
            <a:miter/>
          </a:ln>
        </p:spPr>
        <p:txBody>
          <a:bodyPr lIns="45719" rIns="45719"/>
          <a:lstStyle/>
          <a:p>
            <a:pPr/>
          </a:p>
        </p:txBody>
      </p:sp>
      <p:sp>
        <p:nvSpPr>
          <p:cNvPr id="623" name="Freeform 179"/>
          <p:cNvSpPr/>
          <p:nvPr/>
        </p:nvSpPr>
        <p:spPr>
          <a:xfrm>
            <a:off x="3353761" y="2396352"/>
            <a:ext cx="1479546" cy="500840"/>
          </a:xfrm>
          <a:custGeom>
            <a:avLst/>
            <a:gdLst/>
            <a:ahLst/>
            <a:cxnLst>
              <a:cxn ang="0">
                <a:pos x="wd2" y="hd2"/>
              </a:cxn>
              <a:cxn ang="5400000">
                <a:pos x="wd2" y="hd2"/>
              </a:cxn>
              <a:cxn ang="10800000">
                <a:pos x="wd2" y="hd2"/>
              </a:cxn>
              <a:cxn ang="16200000">
                <a:pos x="wd2" y="hd2"/>
              </a:cxn>
            </a:cxnLst>
            <a:rect l="0" t="0" r="r" b="b"/>
            <a:pathLst>
              <a:path w="21562" h="21600" fill="norm" stroke="1" extrusionOk="0">
                <a:moveTo>
                  <a:pt x="17942" y="0"/>
                </a:moveTo>
                <a:cubicBezTo>
                  <a:pt x="16424" y="0"/>
                  <a:pt x="15101" y="2888"/>
                  <a:pt x="14556" y="6815"/>
                </a:cubicBezTo>
                <a:cubicBezTo>
                  <a:pt x="14478" y="7508"/>
                  <a:pt x="14244" y="7970"/>
                  <a:pt x="14011" y="7970"/>
                </a:cubicBezTo>
                <a:cubicBezTo>
                  <a:pt x="0" y="7970"/>
                  <a:pt x="0" y="7970"/>
                  <a:pt x="0" y="7970"/>
                </a:cubicBezTo>
                <a:cubicBezTo>
                  <a:pt x="0" y="13745"/>
                  <a:pt x="0" y="13745"/>
                  <a:pt x="0" y="13745"/>
                </a:cubicBezTo>
                <a:cubicBezTo>
                  <a:pt x="14011" y="13745"/>
                  <a:pt x="14011" y="13745"/>
                  <a:pt x="14011" y="13745"/>
                </a:cubicBezTo>
                <a:cubicBezTo>
                  <a:pt x="14244" y="13745"/>
                  <a:pt x="14478" y="14207"/>
                  <a:pt x="14556" y="14901"/>
                </a:cubicBezTo>
                <a:cubicBezTo>
                  <a:pt x="15101" y="18828"/>
                  <a:pt x="16385" y="21600"/>
                  <a:pt x="17942" y="21600"/>
                </a:cubicBezTo>
                <a:cubicBezTo>
                  <a:pt x="19965" y="21600"/>
                  <a:pt x="21600" y="16749"/>
                  <a:pt x="21561" y="10742"/>
                </a:cubicBezTo>
                <a:cubicBezTo>
                  <a:pt x="21561" y="4851"/>
                  <a:pt x="19926" y="116"/>
                  <a:pt x="17942" y="0"/>
                </a:cubicBezTo>
                <a:close/>
              </a:path>
            </a:pathLst>
          </a:custGeom>
          <a:solidFill>
            <a:srgbClr val="73185A"/>
          </a:solidFill>
          <a:ln w="12700">
            <a:miter lim="400000"/>
          </a:ln>
        </p:spPr>
        <p:txBody>
          <a:bodyPr lIns="45719" rIns="45719"/>
          <a:lstStyle/>
          <a:p>
            <a:pPr/>
          </a:p>
        </p:txBody>
      </p:sp>
      <p:sp>
        <p:nvSpPr>
          <p:cNvPr id="624" name="Oval 180"/>
          <p:cNvSpPr/>
          <p:nvPr/>
        </p:nvSpPr>
        <p:spPr>
          <a:xfrm>
            <a:off x="4433449" y="2492449"/>
            <a:ext cx="306385" cy="310906"/>
          </a:xfrm>
          <a:prstGeom prst="ellipse">
            <a:avLst/>
          </a:prstGeom>
          <a:solidFill>
            <a:srgbClr val="FFFFFF"/>
          </a:solidFill>
          <a:ln w="6350">
            <a:solidFill>
              <a:srgbClr val="D9D9D9"/>
            </a:solidFill>
            <a:miter/>
          </a:ln>
        </p:spPr>
        <p:txBody>
          <a:bodyPr lIns="45719" rIns="45719"/>
          <a:lstStyle/>
          <a:p>
            <a:pPr/>
          </a:p>
        </p:txBody>
      </p:sp>
      <p:sp>
        <p:nvSpPr>
          <p:cNvPr id="625" name="Freeform 181"/>
          <p:cNvSpPr/>
          <p:nvPr/>
        </p:nvSpPr>
        <p:spPr>
          <a:xfrm>
            <a:off x="2201634" y="2396352"/>
            <a:ext cx="1482933" cy="500840"/>
          </a:xfrm>
          <a:custGeom>
            <a:avLst/>
            <a:gdLst/>
            <a:ahLst/>
            <a:cxnLst>
              <a:cxn ang="0">
                <a:pos x="wd2" y="hd2"/>
              </a:cxn>
              <a:cxn ang="5400000">
                <a:pos x="wd2" y="hd2"/>
              </a:cxn>
              <a:cxn ang="10800000">
                <a:pos x="wd2" y="hd2"/>
              </a:cxn>
              <a:cxn ang="16200000">
                <a:pos x="wd2" y="hd2"/>
              </a:cxn>
            </a:cxnLst>
            <a:rect l="0" t="0" r="r" b="b"/>
            <a:pathLst>
              <a:path w="21562" h="21600" fill="norm" stroke="1" extrusionOk="0">
                <a:moveTo>
                  <a:pt x="17909" y="0"/>
                </a:moveTo>
                <a:cubicBezTo>
                  <a:pt x="16394" y="0"/>
                  <a:pt x="15073" y="2888"/>
                  <a:pt x="14529" y="6815"/>
                </a:cubicBezTo>
                <a:cubicBezTo>
                  <a:pt x="14452" y="7508"/>
                  <a:pt x="14258" y="7970"/>
                  <a:pt x="14024" y="7970"/>
                </a:cubicBezTo>
                <a:cubicBezTo>
                  <a:pt x="0" y="7970"/>
                  <a:pt x="0" y="7970"/>
                  <a:pt x="0" y="7970"/>
                </a:cubicBezTo>
                <a:cubicBezTo>
                  <a:pt x="0" y="13745"/>
                  <a:pt x="0" y="13745"/>
                  <a:pt x="0" y="13745"/>
                </a:cubicBezTo>
                <a:cubicBezTo>
                  <a:pt x="14024" y="13745"/>
                  <a:pt x="14024" y="13745"/>
                  <a:pt x="14024" y="13745"/>
                </a:cubicBezTo>
                <a:cubicBezTo>
                  <a:pt x="14258" y="13745"/>
                  <a:pt x="14452" y="14207"/>
                  <a:pt x="14529" y="14901"/>
                </a:cubicBezTo>
                <a:cubicBezTo>
                  <a:pt x="15073" y="18828"/>
                  <a:pt x="16394" y="21600"/>
                  <a:pt x="17909" y="21600"/>
                </a:cubicBezTo>
                <a:cubicBezTo>
                  <a:pt x="19929" y="21600"/>
                  <a:pt x="21600" y="16749"/>
                  <a:pt x="21561" y="10742"/>
                </a:cubicBezTo>
                <a:cubicBezTo>
                  <a:pt x="21522" y="4851"/>
                  <a:pt x="19891" y="116"/>
                  <a:pt x="17909" y="0"/>
                </a:cubicBezTo>
                <a:close/>
              </a:path>
            </a:pathLst>
          </a:custGeom>
          <a:solidFill>
            <a:srgbClr val="73185A"/>
          </a:solidFill>
          <a:ln w="12700">
            <a:miter lim="400000"/>
          </a:ln>
        </p:spPr>
        <p:txBody>
          <a:bodyPr lIns="45719" rIns="45719"/>
          <a:lstStyle/>
          <a:p>
            <a:pPr/>
          </a:p>
        </p:txBody>
      </p:sp>
      <p:sp>
        <p:nvSpPr>
          <p:cNvPr id="626" name="Oval 182"/>
          <p:cNvSpPr/>
          <p:nvPr/>
        </p:nvSpPr>
        <p:spPr>
          <a:xfrm>
            <a:off x="3281322" y="2492449"/>
            <a:ext cx="309775" cy="310906"/>
          </a:xfrm>
          <a:prstGeom prst="ellipse">
            <a:avLst/>
          </a:prstGeom>
          <a:solidFill>
            <a:srgbClr val="FFFFFF"/>
          </a:solidFill>
          <a:ln w="6350">
            <a:solidFill>
              <a:srgbClr val="D9D9D9"/>
            </a:solidFill>
            <a:miter/>
          </a:ln>
        </p:spPr>
        <p:txBody>
          <a:bodyPr lIns="45719" rIns="45719"/>
          <a:lstStyle/>
          <a:p>
            <a:pPr/>
          </a:p>
        </p:txBody>
      </p:sp>
      <p:sp>
        <p:nvSpPr>
          <p:cNvPr id="627" name="矩形 12"/>
          <p:cNvSpPr txBox="1"/>
          <p:nvPr/>
        </p:nvSpPr>
        <p:spPr>
          <a:xfrm>
            <a:off x="4442285" y="2496132"/>
            <a:ext cx="288713"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1400">
                <a:solidFill>
                  <a:srgbClr val="73185A"/>
                </a:solidFill>
                <a:latin typeface="Impact"/>
                <a:ea typeface="Impact"/>
                <a:cs typeface="Impact"/>
                <a:sym typeface="Impact"/>
              </a:defRPr>
            </a:lvl1pPr>
          </a:lstStyle>
          <a:p>
            <a:pPr/>
            <a:r>
              <a:t>02</a:t>
            </a:r>
          </a:p>
        </p:txBody>
      </p:sp>
      <p:sp>
        <p:nvSpPr>
          <p:cNvPr id="628" name="矩形 13"/>
          <p:cNvSpPr txBox="1"/>
          <p:nvPr/>
        </p:nvSpPr>
        <p:spPr>
          <a:xfrm>
            <a:off x="5594156" y="2496132"/>
            <a:ext cx="293748"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1400">
                <a:solidFill>
                  <a:srgbClr val="73185A"/>
                </a:solidFill>
                <a:latin typeface="Impact"/>
                <a:ea typeface="Impact"/>
                <a:cs typeface="Impact"/>
                <a:sym typeface="Impact"/>
              </a:defRPr>
            </a:lvl1pPr>
          </a:lstStyle>
          <a:p>
            <a:pPr/>
            <a:r>
              <a:t>03</a:t>
            </a:r>
          </a:p>
        </p:txBody>
      </p:sp>
      <p:sp>
        <p:nvSpPr>
          <p:cNvPr id="629" name="矩形 15"/>
          <p:cNvSpPr txBox="1"/>
          <p:nvPr/>
        </p:nvSpPr>
        <p:spPr>
          <a:xfrm>
            <a:off x="3302618" y="2496132"/>
            <a:ext cx="267182"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1400">
                <a:solidFill>
                  <a:srgbClr val="73185A"/>
                </a:solidFill>
                <a:latin typeface="Impact"/>
                <a:ea typeface="Impact"/>
                <a:cs typeface="Impact"/>
                <a:sym typeface="Impact"/>
              </a:defRPr>
            </a:lvl1pPr>
          </a:lstStyle>
          <a:p>
            <a:pPr/>
            <a:r>
              <a:t>01</a:t>
            </a:r>
          </a:p>
        </p:txBody>
      </p:sp>
      <p:grpSp>
        <p:nvGrpSpPr>
          <p:cNvPr id="632" name="圆角矩形 21"/>
          <p:cNvGrpSpPr/>
          <p:nvPr/>
        </p:nvGrpSpPr>
        <p:grpSpPr>
          <a:xfrm>
            <a:off x="2629748" y="1202804"/>
            <a:ext cx="1582212" cy="360001"/>
            <a:chOff x="0" y="0"/>
            <a:chExt cx="1582210" cy="359999"/>
          </a:xfrm>
        </p:grpSpPr>
        <p:sp>
          <p:nvSpPr>
            <p:cNvPr id="630" name="矩形"/>
            <p:cNvSpPr/>
            <p:nvPr/>
          </p:nvSpPr>
          <p:spPr>
            <a:xfrm>
              <a:off x="0" y="0"/>
              <a:ext cx="1582211" cy="360000"/>
            </a:xfrm>
            <a:prstGeom prst="roundRect">
              <a:avLst>
                <a:gd name="adj" fmla="val 0"/>
              </a:avLst>
            </a:prstGeom>
            <a:solidFill>
              <a:srgbClr val="73185A"/>
            </a:solidFill>
            <a:ln w="6350" cap="flat">
              <a:solidFill>
                <a:srgbClr val="FFFFFF"/>
              </a:solidFill>
              <a:prstDash val="solid"/>
              <a:round/>
            </a:ln>
            <a:effectLst/>
          </p:spPr>
          <p:txBody>
            <a:bodyPr wrap="square" lIns="45719" tIns="45719" rIns="45719" bIns="45719" numCol="1" anchor="ctr">
              <a:noAutofit/>
            </a:bodyPr>
            <a:lstStyle/>
            <a:p>
              <a:pPr algn="ctr">
                <a:defRPr sz="1000">
                  <a:solidFill>
                    <a:srgbClr val="FFFFFF"/>
                  </a:solidFill>
                  <a:latin typeface="Impact"/>
                  <a:ea typeface="Impact"/>
                  <a:cs typeface="Impact"/>
                  <a:sym typeface="Impact"/>
                </a:defRPr>
              </a:pPr>
            </a:p>
          </p:txBody>
        </p:sp>
        <p:sp>
          <p:nvSpPr>
            <p:cNvPr id="631" name="完善对噪声的处理"/>
            <p:cNvSpPr txBox="1"/>
            <p:nvPr/>
          </p:nvSpPr>
          <p:spPr>
            <a:xfrm>
              <a:off x="0" y="45380"/>
              <a:ext cx="1582211"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solidFill>
                    <a:srgbClr val="FFFFFF"/>
                  </a:solidFill>
                  <a:latin typeface="PingFang SC Semibold"/>
                  <a:ea typeface="PingFang SC Semibold"/>
                  <a:cs typeface="PingFang SC Semibold"/>
                  <a:sym typeface="PingFang SC Semibold"/>
                </a:defRPr>
              </a:lvl1pPr>
            </a:lstStyle>
            <a:p>
              <a:pPr>
                <a:defRPr>
                  <a:latin typeface="Impact"/>
                  <a:ea typeface="Impact"/>
                  <a:cs typeface="Impact"/>
                  <a:sym typeface="Impact"/>
                </a:defRPr>
              </a:pPr>
              <a:r>
                <a:rPr>
                  <a:latin typeface="PingFang SC Semibold"/>
                  <a:ea typeface="PingFang SC Semibold"/>
                  <a:cs typeface="PingFang SC Semibold"/>
                  <a:sym typeface="PingFang SC Semibold"/>
                </a:rPr>
                <a:t>完善对噪声的处理</a:t>
              </a:r>
            </a:p>
          </p:txBody>
        </p:sp>
      </p:grpSp>
      <p:sp>
        <p:nvSpPr>
          <p:cNvPr id="633" name="Rectangle 66"/>
          <p:cNvSpPr txBox="1"/>
          <p:nvPr/>
        </p:nvSpPr>
        <p:spPr>
          <a:xfrm>
            <a:off x="3247742" y="3364924"/>
            <a:ext cx="2677800" cy="711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150000"/>
              </a:lnSpc>
              <a:defRPr sz="1000">
                <a:solidFill>
                  <a:srgbClr val="73185A"/>
                </a:solidFill>
                <a:latin typeface="PingFang SC Regular"/>
                <a:ea typeface="PingFang SC Regular"/>
                <a:cs typeface="PingFang SC Regular"/>
                <a:sym typeface="PingFang SC Regular"/>
              </a:defRPr>
            </a:lvl1pPr>
          </a:lstStyle>
          <a:p>
            <a:pPr/>
            <a:r>
              <a:t>在聚类系数的相关实验中，大部分算法的性能和聚类系数呈线性关系，而有些算法并无规律，需要进一步探究聚类系数和算法性能的关系。</a:t>
            </a:r>
          </a:p>
        </p:txBody>
      </p:sp>
      <p:grpSp>
        <p:nvGrpSpPr>
          <p:cNvPr id="716" name="组合 25"/>
          <p:cNvGrpSpPr/>
          <p:nvPr/>
        </p:nvGrpSpPr>
        <p:grpSpPr>
          <a:xfrm>
            <a:off x="-831920" y="2230625"/>
            <a:ext cx="3496251" cy="859220"/>
            <a:chOff x="0" y="0"/>
            <a:chExt cx="3496250" cy="859219"/>
          </a:xfrm>
        </p:grpSpPr>
        <p:sp>
          <p:nvSpPr>
            <p:cNvPr id="634" name="Freeform 113"/>
            <p:cNvSpPr/>
            <p:nvPr/>
          </p:nvSpPr>
          <p:spPr>
            <a:xfrm>
              <a:off x="2153617" y="140797"/>
              <a:ext cx="263976" cy="584725"/>
            </a:xfrm>
            <a:custGeom>
              <a:avLst/>
              <a:gdLst/>
              <a:ahLst/>
              <a:cxnLst>
                <a:cxn ang="0">
                  <a:pos x="wd2" y="hd2"/>
                </a:cxn>
                <a:cxn ang="5400000">
                  <a:pos x="wd2" y="hd2"/>
                </a:cxn>
                <a:cxn ang="10800000">
                  <a:pos x="wd2" y="hd2"/>
                </a:cxn>
                <a:cxn ang="16200000">
                  <a:pos x="wd2" y="hd2"/>
                </a:cxn>
              </a:cxnLst>
              <a:rect l="0" t="0" r="r" b="b"/>
              <a:pathLst>
                <a:path w="19755" h="21448" fill="norm" stroke="1" extrusionOk="0">
                  <a:moveTo>
                    <a:pt x="5644" y="11028"/>
                  </a:moveTo>
                  <a:cubicBezTo>
                    <a:pt x="6203" y="10208"/>
                    <a:pt x="6575" y="9387"/>
                    <a:pt x="6017" y="8567"/>
                  </a:cubicBezTo>
                  <a:cubicBezTo>
                    <a:pt x="2107" y="3463"/>
                    <a:pt x="2107" y="3463"/>
                    <a:pt x="2107" y="3463"/>
                  </a:cubicBezTo>
                  <a:cubicBezTo>
                    <a:pt x="5086" y="0"/>
                    <a:pt x="5086" y="0"/>
                    <a:pt x="5086" y="0"/>
                  </a:cubicBezTo>
                  <a:cubicBezTo>
                    <a:pt x="14396" y="0"/>
                    <a:pt x="14396" y="0"/>
                    <a:pt x="14396" y="0"/>
                  </a:cubicBezTo>
                  <a:cubicBezTo>
                    <a:pt x="19051" y="5559"/>
                    <a:pt x="19051" y="5559"/>
                    <a:pt x="19051" y="5559"/>
                  </a:cubicBezTo>
                  <a:cubicBezTo>
                    <a:pt x="20541" y="7109"/>
                    <a:pt x="19424" y="9478"/>
                    <a:pt x="17934" y="11119"/>
                  </a:cubicBezTo>
                  <a:cubicBezTo>
                    <a:pt x="10486" y="19777"/>
                    <a:pt x="10486" y="19777"/>
                    <a:pt x="10486" y="19777"/>
                  </a:cubicBezTo>
                  <a:cubicBezTo>
                    <a:pt x="9555" y="20962"/>
                    <a:pt x="7134" y="21600"/>
                    <a:pt x="4900" y="21418"/>
                  </a:cubicBezTo>
                  <a:cubicBezTo>
                    <a:pt x="4713" y="21327"/>
                    <a:pt x="4713" y="21327"/>
                    <a:pt x="4713" y="21327"/>
                  </a:cubicBezTo>
                  <a:cubicBezTo>
                    <a:pt x="803" y="20962"/>
                    <a:pt x="-1059" y="18684"/>
                    <a:pt x="617" y="16678"/>
                  </a:cubicBezTo>
                  <a:lnTo>
                    <a:pt x="5644" y="11028"/>
                  </a:lnTo>
                  <a:close/>
                </a:path>
              </a:pathLst>
            </a:custGeom>
            <a:solidFill>
              <a:srgbClr val="F8D5AC"/>
            </a:solidFill>
            <a:ln w="12700" cap="flat">
              <a:noFill/>
              <a:miter lim="400000"/>
            </a:ln>
            <a:effectLst/>
          </p:spPr>
          <p:txBody>
            <a:bodyPr wrap="square" lIns="45719" tIns="45719" rIns="45719" bIns="45719" numCol="1" anchor="t">
              <a:noAutofit/>
            </a:bodyPr>
            <a:lstStyle/>
            <a:p>
              <a:pPr/>
            </a:p>
          </p:txBody>
        </p:sp>
        <p:sp>
          <p:nvSpPr>
            <p:cNvPr id="635" name="Freeform 114"/>
            <p:cNvSpPr/>
            <p:nvPr/>
          </p:nvSpPr>
          <p:spPr>
            <a:xfrm>
              <a:off x="2154213" y="182934"/>
              <a:ext cx="119702" cy="539344"/>
            </a:xfrm>
            <a:custGeom>
              <a:avLst/>
              <a:gdLst/>
              <a:ahLst/>
              <a:cxnLst>
                <a:cxn ang="0">
                  <a:pos x="wd2" y="hd2"/>
                </a:cxn>
                <a:cxn ang="5400000">
                  <a:pos x="wd2" y="hd2"/>
                </a:cxn>
                <a:cxn ang="10800000">
                  <a:pos x="wd2" y="hd2"/>
                </a:cxn>
                <a:cxn ang="16200000">
                  <a:pos x="wd2" y="hd2"/>
                </a:cxn>
              </a:cxnLst>
              <a:rect l="0" t="0" r="r" b="b"/>
              <a:pathLst>
                <a:path w="21159" h="21600" fill="norm" stroke="1" extrusionOk="0">
                  <a:moveTo>
                    <a:pt x="8816" y="0"/>
                  </a:moveTo>
                  <a:cubicBezTo>
                    <a:pt x="12784" y="1891"/>
                    <a:pt x="18514" y="5076"/>
                    <a:pt x="20718" y="7067"/>
                  </a:cubicBezTo>
                  <a:cubicBezTo>
                    <a:pt x="21600" y="8162"/>
                    <a:pt x="21159" y="9456"/>
                    <a:pt x="19396" y="10551"/>
                  </a:cubicBezTo>
                  <a:cubicBezTo>
                    <a:pt x="15869" y="12343"/>
                    <a:pt x="10139" y="15329"/>
                    <a:pt x="6171" y="17419"/>
                  </a:cubicBezTo>
                  <a:cubicBezTo>
                    <a:pt x="1763" y="19709"/>
                    <a:pt x="6171" y="21102"/>
                    <a:pt x="9698" y="21600"/>
                  </a:cubicBezTo>
                  <a:cubicBezTo>
                    <a:pt x="4408" y="21202"/>
                    <a:pt x="882" y="20206"/>
                    <a:pt x="0" y="18912"/>
                  </a:cubicBezTo>
                  <a:cubicBezTo>
                    <a:pt x="0" y="18813"/>
                    <a:pt x="0" y="18713"/>
                    <a:pt x="0" y="18514"/>
                  </a:cubicBezTo>
                  <a:cubicBezTo>
                    <a:pt x="0" y="18514"/>
                    <a:pt x="0" y="18514"/>
                    <a:pt x="0" y="18514"/>
                  </a:cubicBezTo>
                  <a:cubicBezTo>
                    <a:pt x="0" y="18415"/>
                    <a:pt x="0" y="18315"/>
                    <a:pt x="0" y="18116"/>
                  </a:cubicBezTo>
                  <a:cubicBezTo>
                    <a:pt x="0" y="18116"/>
                    <a:pt x="0" y="18116"/>
                    <a:pt x="0" y="18116"/>
                  </a:cubicBezTo>
                  <a:cubicBezTo>
                    <a:pt x="0" y="18017"/>
                    <a:pt x="0" y="17917"/>
                    <a:pt x="0" y="17718"/>
                  </a:cubicBezTo>
                  <a:cubicBezTo>
                    <a:pt x="0" y="17718"/>
                    <a:pt x="0" y="17718"/>
                    <a:pt x="0" y="17718"/>
                  </a:cubicBezTo>
                  <a:cubicBezTo>
                    <a:pt x="0" y="17618"/>
                    <a:pt x="0" y="17519"/>
                    <a:pt x="441" y="17320"/>
                  </a:cubicBezTo>
                  <a:cubicBezTo>
                    <a:pt x="441" y="17320"/>
                    <a:pt x="441" y="17320"/>
                    <a:pt x="441" y="17320"/>
                  </a:cubicBezTo>
                  <a:cubicBezTo>
                    <a:pt x="441" y="17220"/>
                    <a:pt x="441" y="17121"/>
                    <a:pt x="882" y="16922"/>
                  </a:cubicBezTo>
                  <a:cubicBezTo>
                    <a:pt x="882" y="16922"/>
                    <a:pt x="882" y="16922"/>
                    <a:pt x="882" y="16922"/>
                  </a:cubicBezTo>
                  <a:cubicBezTo>
                    <a:pt x="882" y="16822"/>
                    <a:pt x="1322" y="16623"/>
                    <a:pt x="1322" y="16524"/>
                  </a:cubicBezTo>
                  <a:cubicBezTo>
                    <a:pt x="13224" y="10352"/>
                    <a:pt x="13224" y="10352"/>
                    <a:pt x="13224" y="10352"/>
                  </a:cubicBezTo>
                  <a:cubicBezTo>
                    <a:pt x="13224" y="10253"/>
                    <a:pt x="13665" y="10153"/>
                    <a:pt x="13665" y="9954"/>
                  </a:cubicBezTo>
                  <a:cubicBezTo>
                    <a:pt x="14106" y="9655"/>
                    <a:pt x="14547" y="9357"/>
                    <a:pt x="14547" y="8959"/>
                  </a:cubicBezTo>
                  <a:cubicBezTo>
                    <a:pt x="14988" y="8560"/>
                    <a:pt x="14988" y="8063"/>
                    <a:pt x="14106" y="7665"/>
                  </a:cubicBezTo>
                  <a:cubicBezTo>
                    <a:pt x="4849" y="2090"/>
                    <a:pt x="4849" y="2090"/>
                    <a:pt x="4849" y="2090"/>
                  </a:cubicBezTo>
                  <a:lnTo>
                    <a:pt x="8816" y="0"/>
                  </a:lnTo>
                  <a:close/>
                </a:path>
              </a:pathLst>
            </a:custGeom>
            <a:solidFill>
              <a:srgbClr val="ECC09A"/>
            </a:solidFill>
            <a:ln w="12700" cap="flat">
              <a:noFill/>
              <a:miter lim="400000"/>
            </a:ln>
            <a:effectLst/>
          </p:spPr>
          <p:txBody>
            <a:bodyPr wrap="square" lIns="45719" tIns="45719" rIns="45719" bIns="45719" numCol="1" anchor="t">
              <a:noAutofit/>
            </a:bodyPr>
            <a:lstStyle/>
            <a:p>
              <a:pPr/>
            </a:p>
          </p:txBody>
        </p:sp>
        <p:sp>
          <p:nvSpPr>
            <p:cNvPr id="636" name="Freeform 115"/>
            <p:cNvSpPr/>
            <p:nvPr/>
          </p:nvSpPr>
          <p:spPr>
            <a:xfrm>
              <a:off x="2229004" y="51258"/>
              <a:ext cx="251991" cy="736123"/>
            </a:xfrm>
            <a:custGeom>
              <a:avLst/>
              <a:gdLst/>
              <a:ahLst/>
              <a:cxnLst>
                <a:cxn ang="0">
                  <a:pos x="wd2" y="hd2"/>
                </a:cxn>
                <a:cxn ang="5400000">
                  <a:pos x="wd2" y="hd2"/>
                </a:cxn>
                <a:cxn ang="10800000">
                  <a:pos x="wd2" y="hd2"/>
                </a:cxn>
                <a:cxn ang="16200000">
                  <a:pos x="wd2" y="hd2"/>
                </a:cxn>
              </a:cxnLst>
              <a:rect l="0" t="0" r="r" b="b"/>
              <a:pathLst>
                <a:path w="21004" h="21532" fill="norm" stroke="1" extrusionOk="0">
                  <a:moveTo>
                    <a:pt x="5815" y="0"/>
                  </a:moveTo>
                  <a:cubicBezTo>
                    <a:pt x="19523" y="8218"/>
                    <a:pt x="19523" y="8218"/>
                    <a:pt x="19523" y="8218"/>
                  </a:cubicBezTo>
                  <a:cubicBezTo>
                    <a:pt x="21600" y="9382"/>
                    <a:pt x="21185" y="11273"/>
                    <a:pt x="20146" y="12727"/>
                  </a:cubicBezTo>
                  <a:cubicBezTo>
                    <a:pt x="14538" y="19927"/>
                    <a:pt x="14538" y="19927"/>
                    <a:pt x="14538" y="19927"/>
                  </a:cubicBezTo>
                  <a:cubicBezTo>
                    <a:pt x="13708" y="20873"/>
                    <a:pt x="11423" y="21600"/>
                    <a:pt x="8723" y="21527"/>
                  </a:cubicBezTo>
                  <a:cubicBezTo>
                    <a:pt x="8515" y="21527"/>
                    <a:pt x="8515" y="21527"/>
                    <a:pt x="8515" y="21527"/>
                  </a:cubicBezTo>
                  <a:cubicBezTo>
                    <a:pt x="4154" y="21382"/>
                    <a:pt x="1246" y="19709"/>
                    <a:pt x="2700" y="18036"/>
                  </a:cubicBezTo>
                  <a:cubicBezTo>
                    <a:pt x="6231" y="13309"/>
                    <a:pt x="6231" y="13309"/>
                    <a:pt x="6231" y="13309"/>
                  </a:cubicBezTo>
                  <a:cubicBezTo>
                    <a:pt x="6854" y="12655"/>
                    <a:pt x="6854" y="11927"/>
                    <a:pt x="6023" y="11345"/>
                  </a:cubicBezTo>
                  <a:cubicBezTo>
                    <a:pt x="0" y="7564"/>
                    <a:pt x="0" y="7564"/>
                    <a:pt x="0" y="7564"/>
                  </a:cubicBezTo>
                  <a:lnTo>
                    <a:pt x="5815" y="0"/>
                  </a:lnTo>
                  <a:close/>
                </a:path>
              </a:pathLst>
            </a:custGeom>
            <a:solidFill>
              <a:srgbClr val="F8D5AC"/>
            </a:solidFill>
            <a:ln w="12700" cap="flat">
              <a:noFill/>
              <a:miter lim="400000"/>
            </a:ln>
            <a:effectLst/>
          </p:spPr>
          <p:txBody>
            <a:bodyPr wrap="square" lIns="45719" tIns="45719" rIns="45719" bIns="45719" numCol="1" anchor="t">
              <a:noAutofit/>
            </a:bodyPr>
            <a:lstStyle/>
            <a:p>
              <a:pPr/>
            </a:p>
          </p:txBody>
        </p:sp>
        <p:sp>
          <p:nvSpPr>
            <p:cNvPr id="637" name="Freeform 116"/>
            <p:cNvSpPr/>
            <p:nvPr/>
          </p:nvSpPr>
          <p:spPr>
            <a:xfrm>
              <a:off x="2229004" y="252458"/>
              <a:ext cx="116257" cy="531971"/>
            </a:xfrm>
            <a:custGeom>
              <a:avLst/>
              <a:gdLst/>
              <a:ahLst/>
              <a:cxnLst>
                <a:cxn ang="0">
                  <a:pos x="wd2" y="hd2"/>
                </a:cxn>
                <a:cxn ang="5400000">
                  <a:pos x="wd2" y="hd2"/>
                </a:cxn>
                <a:cxn ang="10800000">
                  <a:pos x="wd2" y="hd2"/>
                </a:cxn>
                <a:cxn ang="16200000">
                  <a:pos x="wd2" y="hd2"/>
                </a:cxn>
              </a:cxnLst>
              <a:rect l="0" t="0" r="r" b="b"/>
              <a:pathLst>
                <a:path w="20911" h="21600" fill="norm" stroke="1" extrusionOk="0">
                  <a:moveTo>
                    <a:pt x="2700" y="0"/>
                  </a:moveTo>
                  <a:cubicBezTo>
                    <a:pt x="8100" y="1817"/>
                    <a:pt x="15750" y="4845"/>
                    <a:pt x="18900" y="6763"/>
                  </a:cubicBezTo>
                  <a:cubicBezTo>
                    <a:pt x="21150" y="7873"/>
                    <a:pt x="21600" y="9084"/>
                    <a:pt x="19800" y="10194"/>
                  </a:cubicBezTo>
                  <a:cubicBezTo>
                    <a:pt x="17550" y="12213"/>
                    <a:pt x="13950" y="15443"/>
                    <a:pt x="11250" y="17563"/>
                  </a:cubicBezTo>
                  <a:cubicBezTo>
                    <a:pt x="8100" y="20086"/>
                    <a:pt x="13500" y="21196"/>
                    <a:pt x="17550" y="21600"/>
                  </a:cubicBezTo>
                  <a:cubicBezTo>
                    <a:pt x="11700" y="21398"/>
                    <a:pt x="7650" y="20490"/>
                    <a:pt x="5850" y="19279"/>
                  </a:cubicBezTo>
                  <a:cubicBezTo>
                    <a:pt x="5850" y="19178"/>
                    <a:pt x="5400" y="19077"/>
                    <a:pt x="5400" y="18875"/>
                  </a:cubicBezTo>
                  <a:cubicBezTo>
                    <a:pt x="5400" y="18875"/>
                    <a:pt x="5400" y="18875"/>
                    <a:pt x="5400" y="18875"/>
                  </a:cubicBezTo>
                  <a:cubicBezTo>
                    <a:pt x="5400" y="18774"/>
                    <a:pt x="5400" y="18673"/>
                    <a:pt x="4950" y="18572"/>
                  </a:cubicBezTo>
                  <a:cubicBezTo>
                    <a:pt x="4950" y="18471"/>
                    <a:pt x="4950" y="18471"/>
                    <a:pt x="4950" y="18471"/>
                  </a:cubicBezTo>
                  <a:cubicBezTo>
                    <a:pt x="4950" y="18370"/>
                    <a:pt x="4950" y="18269"/>
                    <a:pt x="4950" y="18168"/>
                  </a:cubicBezTo>
                  <a:cubicBezTo>
                    <a:pt x="4950" y="18067"/>
                    <a:pt x="4950" y="18067"/>
                    <a:pt x="4950" y="18067"/>
                  </a:cubicBezTo>
                  <a:cubicBezTo>
                    <a:pt x="4950" y="17966"/>
                    <a:pt x="4950" y="17865"/>
                    <a:pt x="4950" y="17664"/>
                  </a:cubicBezTo>
                  <a:cubicBezTo>
                    <a:pt x="4950" y="17664"/>
                    <a:pt x="4950" y="17664"/>
                    <a:pt x="4950" y="17664"/>
                  </a:cubicBezTo>
                  <a:cubicBezTo>
                    <a:pt x="4950" y="17563"/>
                    <a:pt x="5400" y="17462"/>
                    <a:pt x="5400" y="17260"/>
                  </a:cubicBezTo>
                  <a:cubicBezTo>
                    <a:pt x="5400" y="17260"/>
                    <a:pt x="5400" y="17260"/>
                    <a:pt x="5400" y="17260"/>
                  </a:cubicBezTo>
                  <a:cubicBezTo>
                    <a:pt x="5400" y="17159"/>
                    <a:pt x="5400" y="16957"/>
                    <a:pt x="5850" y="16856"/>
                  </a:cubicBezTo>
                  <a:cubicBezTo>
                    <a:pt x="13500" y="10295"/>
                    <a:pt x="13500" y="10295"/>
                    <a:pt x="13500" y="10295"/>
                  </a:cubicBezTo>
                  <a:cubicBezTo>
                    <a:pt x="13950" y="10093"/>
                    <a:pt x="13950" y="9993"/>
                    <a:pt x="13950" y="9892"/>
                  </a:cubicBezTo>
                  <a:cubicBezTo>
                    <a:pt x="14400" y="9589"/>
                    <a:pt x="14400" y="9185"/>
                    <a:pt x="14400" y="8882"/>
                  </a:cubicBezTo>
                  <a:cubicBezTo>
                    <a:pt x="14400" y="8378"/>
                    <a:pt x="13950" y="7974"/>
                    <a:pt x="13050" y="7570"/>
                  </a:cubicBezTo>
                  <a:cubicBezTo>
                    <a:pt x="0" y="2321"/>
                    <a:pt x="0" y="2321"/>
                    <a:pt x="0" y="2321"/>
                  </a:cubicBezTo>
                  <a:lnTo>
                    <a:pt x="2700" y="0"/>
                  </a:lnTo>
                  <a:close/>
                </a:path>
              </a:pathLst>
            </a:custGeom>
            <a:solidFill>
              <a:srgbClr val="ECC09A"/>
            </a:solidFill>
            <a:ln w="12700" cap="flat">
              <a:noFill/>
              <a:miter lim="400000"/>
            </a:ln>
            <a:effectLst/>
          </p:spPr>
          <p:txBody>
            <a:bodyPr wrap="square" lIns="45719" tIns="45719" rIns="45719" bIns="45719" numCol="1" anchor="t">
              <a:noAutofit/>
            </a:bodyPr>
            <a:lstStyle/>
            <a:p>
              <a:pPr/>
            </a:p>
          </p:txBody>
        </p:sp>
        <p:sp>
          <p:nvSpPr>
            <p:cNvPr id="638" name="Freeform 117"/>
            <p:cNvSpPr/>
            <p:nvPr/>
          </p:nvSpPr>
          <p:spPr>
            <a:xfrm>
              <a:off x="2343826" y="55471"/>
              <a:ext cx="258024" cy="728957"/>
            </a:xfrm>
            <a:custGeom>
              <a:avLst/>
              <a:gdLst/>
              <a:ahLst/>
              <a:cxnLst>
                <a:cxn ang="0">
                  <a:pos x="wd2" y="hd2"/>
                </a:cxn>
                <a:cxn ang="5400000">
                  <a:pos x="wd2" y="hd2"/>
                </a:cxn>
                <a:cxn ang="10800000">
                  <a:pos x="wd2" y="hd2"/>
                </a:cxn>
                <a:cxn ang="16200000">
                  <a:pos x="wd2" y="hd2"/>
                </a:cxn>
              </a:cxnLst>
              <a:rect l="0" t="0" r="r" b="b"/>
              <a:pathLst>
                <a:path w="21334" h="21600" fill="norm" stroke="1" extrusionOk="0">
                  <a:moveTo>
                    <a:pt x="3703" y="0"/>
                  </a:moveTo>
                  <a:cubicBezTo>
                    <a:pt x="19337" y="7888"/>
                    <a:pt x="19337" y="7888"/>
                    <a:pt x="19337" y="7888"/>
                  </a:cubicBezTo>
                  <a:cubicBezTo>
                    <a:pt x="21600" y="8994"/>
                    <a:pt x="21600" y="10911"/>
                    <a:pt x="20983" y="12385"/>
                  </a:cubicBezTo>
                  <a:cubicBezTo>
                    <a:pt x="17280" y="19831"/>
                    <a:pt x="17280" y="19831"/>
                    <a:pt x="17280" y="19831"/>
                  </a:cubicBezTo>
                  <a:cubicBezTo>
                    <a:pt x="16663" y="20789"/>
                    <a:pt x="14400" y="21600"/>
                    <a:pt x="11931" y="21600"/>
                  </a:cubicBezTo>
                  <a:cubicBezTo>
                    <a:pt x="11726" y="21600"/>
                    <a:pt x="11726" y="21600"/>
                    <a:pt x="11726" y="21600"/>
                  </a:cubicBezTo>
                  <a:cubicBezTo>
                    <a:pt x="7200" y="21600"/>
                    <a:pt x="4114" y="20052"/>
                    <a:pt x="4937" y="18283"/>
                  </a:cubicBezTo>
                  <a:cubicBezTo>
                    <a:pt x="7406" y="13343"/>
                    <a:pt x="7406" y="13343"/>
                    <a:pt x="7406" y="13343"/>
                  </a:cubicBezTo>
                  <a:cubicBezTo>
                    <a:pt x="7817" y="12680"/>
                    <a:pt x="7611" y="11943"/>
                    <a:pt x="6789" y="11353"/>
                  </a:cubicBezTo>
                  <a:cubicBezTo>
                    <a:pt x="0" y="7741"/>
                    <a:pt x="0" y="7741"/>
                    <a:pt x="0" y="7741"/>
                  </a:cubicBezTo>
                  <a:lnTo>
                    <a:pt x="3703" y="0"/>
                  </a:lnTo>
                  <a:close/>
                </a:path>
              </a:pathLst>
            </a:custGeom>
            <a:solidFill>
              <a:srgbClr val="F8D5AC"/>
            </a:solidFill>
            <a:ln w="12700" cap="flat">
              <a:noFill/>
              <a:miter lim="400000"/>
            </a:ln>
            <a:effectLst/>
          </p:spPr>
          <p:txBody>
            <a:bodyPr wrap="square" lIns="45719" tIns="45719" rIns="45719" bIns="45719" numCol="1" anchor="t">
              <a:noAutofit/>
            </a:bodyPr>
            <a:lstStyle/>
            <a:p>
              <a:pPr/>
            </a:p>
          </p:txBody>
        </p:sp>
        <p:sp>
          <p:nvSpPr>
            <p:cNvPr id="639" name="Freeform 118"/>
            <p:cNvSpPr/>
            <p:nvPr/>
          </p:nvSpPr>
          <p:spPr>
            <a:xfrm>
              <a:off x="2321704" y="259832"/>
              <a:ext cx="156958" cy="5245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457" y="0"/>
                  </a:moveTo>
                  <a:cubicBezTo>
                    <a:pt x="8914" y="1740"/>
                    <a:pt x="15771" y="4607"/>
                    <a:pt x="18514" y="6449"/>
                  </a:cubicBezTo>
                  <a:cubicBezTo>
                    <a:pt x="20571" y="7575"/>
                    <a:pt x="20914" y="8804"/>
                    <a:pt x="20229" y="10032"/>
                  </a:cubicBezTo>
                  <a:cubicBezTo>
                    <a:pt x="19200" y="12080"/>
                    <a:pt x="17143" y="15355"/>
                    <a:pt x="15771" y="17608"/>
                  </a:cubicBezTo>
                  <a:cubicBezTo>
                    <a:pt x="14057" y="20167"/>
                    <a:pt x="18514" y="21293"/>
                    <a:pt x="21600" y="21600"/>
                  </a:cubicBezTo>
                  <a:cubicBezTo>
                    <a:pt x="17486" y="21498"/>
                    <a:pt x="14057" y="20576"/>
                    <a:pt x="12343" y="19450"/>
                  </a:cubicBezTo>
                  <a:cubicBezTo>
                    <a:pt x="12000" y="19348"/>
                    <a:pt x="12000" y="19143"/>
                    <a:pt x="11657" y="19041"/>
                  </a:cubicBezTo>
                  <a:cubicBezTo>
                    <a:pt x="11657" y="19041"/>
                    <a:pt x="11657" y="19041"/>
                    <a:pt x="11657" y="19041"/>
                  </a:cubicBezTo>
                  <a:cubicBezTo>
                    <a:pt x="11657" y="18938"/>
                    <a:pt x="11657" y="18836"/>
                    <a:pt x="11314" y="18631"/>
                  </a:cubicBezTo>
                  <a:cubicBezTo>
                    <a:pt x="11314" y="18631"/>
                    <a:pt x="11314" y="18631"/>
                    <a:pt x="11314" y="18631"/>
                  </a:cubicBezTo>
                  <a:cubicBezTo>
                    <a:pt x="11314" y="18529"/>
                    <a:pt x="11314" y="18427"/>
                    <a:pt x="11314" y="18222"/>
                  </a:cubicBezTo>
                  <a:cubicBezTo>
                    <a:pt x="11314" y="18222"/>
                    <a:pt x="11314" y="18222"/>
                    <a:pt x="11314" y="18222"/>
                  </a:cubicBezTo>
                  <a:cubicBezTo>
                    <a:pt x="11314" y="18119"/>
                    <a:pt x="11314" y="18017"/>
                    <a:pt x="11314" y="17812"/>
                  </a:cubicBezTo>
                  <a:cubicBezTo>
                    <a:pt x="11314" y="17812"/>
                    <a:pt x="11314" y="17812"/>
                    <a:pt x="11314" y="17812"/>
                  </a:cubicBezTo>
                  <a:cubicBezTo>
                    <a:pt x="11314" y="17710"/>
                    <a:pt x="11314" y="17505"/>
                    <a:pt x="11314" y="17403"/>
                  </a:cubicBezTo>
                  <a:cubicBezTo>
                    <a:pt x="11314" y="17403"/>
                    <a:pt x="11314" y="17403"/>
                    <a:pt x="11314" y="17403"/>
                  </a:cubicBezTo>
                  <a:cubicBezTo>
                    <a:pt x="11314" y="17300"/>
                    <a:pt x="11314" y="17096"/>
                    <a:pt x="11314" y="16993"/>
                  </a:cubicBezTo>
                  <a:cubicBezTo>
                    <a:pt x="15429" y="10135"/>
                    <a:pt x="15429" y="10135"/>
                    <a:pt x="15429" y="10135"/>
                  </a:cubicBezTo>
                  <a:cubicBezTo>
                    <a:pt x="15429" y="10032"/>
                    <a:pt x="15771" y="9930"/>
                    <a:pt x="15771" y="9725"/>
                  </a:cubicBezTo>
                  <a:cubicBezTo>
                    <a:pt x="15771" y="9418"/>
                    <a:pt x="15771" y="9111"/>
                    <a:pt x="15771" y="8701"/>
                  </a:cubicBezTo>
                  <a:cubicBezTo>
                    <a:pt x="15429" y="8292"/>
                    <a:pt x="15086" y="7780"/>
                    <a:pt x="14400" y="7371"/>
                  </a:cubicBezTo>
                  <a:cubicBezTo>
                    <a:pt x="0" y="1126"/>
                    <a:pt x="0" y="1126"/>
                    <a:pt x="0" y="1126"/>
                  </a:cubicBezTo>
                  <a:lnTo>
                    <a:pt x="4457" y="0"/>
                  </a:lnTo>
                  <a:close/>
                </a:path>
              </a:pathLst>
            </a:custGeom>
            <a:solidFill>
              <a:srgbClr val="ECC09A"/>
            </a:solidFill>
            <a:ln w="12700" cap="flat">
              <a:noFill/>
              <a:miter lim="400000"/>
            </a:ln>
            <a:effectLst/>
          </p:spPr>
          <p:txBody>
            <a:bodyPr wrap="square" lIns="45719" tIns="45719" rIns="45719" bIns="45719" numCol="1" anchor="t">
              <a:noAutofit/>
            </a:bodyPr>
            <a:lstStyle/>
            <a:p>
              <a:pPr/>
            </a:p>
          </p:txBody>
        </p:sp>
        <p:sp>
          <p:nvSpPr>
            <p:cNvPr id="640" name="Freeform 119"/>
            <p:cNvSpPr/>
            <p:nvPr/>
          </p:nvSpPr>
          <p:spPr>
            <a:xfrm>
              <a:off x="1549558" y="0"/>
              <a:ext cx="861374" cy="758633"/>
            </a:xfrm>
            <a:custGeom>
              <a:avLst/>
              <a:gdLst/>
              <a:ahLst/>
              <a:cxnLst>
                <a:cxn ang="0">
                  <a:pos x="wd2" y="hd2"/>
                </a:cxn>
                <a:cxn ang="5400000">
                  <a:pos x="wd2" y="hd2"/>
                </a:cxn>
                <a:cxn ang="10800000">
                  <a:pos x="wd2" y="hd2"/>
                </a:cxn>
                <a:cxn ang="16200000">
                  <a:pos x="wd2" y="hd2"/>
                </a:cxn>
              </a:cxnLst>
              <a:rect l="0" t="0" r="r" b="b"/>
              <a:pathLst>
                <a:path w="21539" h="21107" fill="norm" stroke="1" extrusionOk="0">
                  <a:moveTo>
                    <a:pt x="747" y="11724"/>
                  </a:moveTo>
                  <a:cubicBezTo>
                    <a:pt x="4108" y="10824"/>
                    <a:pt x="4108" y="10824"/>
                    <a:pt x="4108" y="10824"/>
                  </a:cubicBezTo>
                  <a:cubicBezTo>
                    <a:pt x="5042" y="10824"/>
                    <a:pt x="5789" y="9717"/>
                    <a:pt x="6598" y="9094"/>
                  </a:cubicBezTo>
                  <a:cubicBezTo>
                    <a:pt x="13695" y="509"/>
                    <a:pt x="13695" y="509"/>
                    <a:pt x="13695" y="509"/>
                  </a:cubicBezTo>
                  <a:cubicBezTo>
                    <a:pt x="14815" y="-391"/>
                    <a:pt x="15998" y="94"/>
                    <a:pt x="17616" y="509"/>
                  </a:cubicBezTo>
                  <a:cubicBezTo>
                    <a:pt x="18986" y="4594"/>
                    <a:pt x="18986" y="4594"/>
                    <a:pt x="18986" y="4594"/>
                  </a:cubicBezTo>
                  <a:cubicBezTo>
                    <a:pt x="17554" y="5355"/>
                    <a:pt x="16060" y="7155"/>
                    <a:pt x="15998" y="8471"/>
                  </a:cubicBezTo>
                  <a:cubicBezTo>
                    <a:pt x="16558" y="8401"/>
                    <a:pt x="16558" y="8401"/>
                    <a:pt x="16558" y="8401"/>
                  </a:cubicBezTo>
                  <a:cubicBezTo>
                    <a:pt x="16496" y="8817"/>
                    <a:pt x="16496" y="8817"/>
                    <a:pt x="16496" y="8817"/>
                  </a:cubicBezTo>
                  <a:cubicBezTo>
                    <a:pt x="19670" y="9440"/>
                    <a:pt x="19670" y="9440"/>
                    <a:pt x="19670" y="9440"/>
                  </a:cubicBezTo>
                  <a:cubicBezTo>
                    <a:pt x="20729" y="9647"/>
                    <a:pt x="21538" y="10686"/>
                    <a:pt x="21538" y="11863"/>
                  </a:cubicBezTo>
                  <a:cubicBezTo>
                    <a:pt x="21538" y="11932"/>
                    <a:pt x="21538" y="11932"/>
                    <a:pt x="21538" y="11932"/>
                  </a:cubicBezTo>
                  <a:cubicBezTo>
                    <a:pt x="21600" y="13317"/>
                    <a:pt x="19982" y="13317"/>
                    <a:pt x="18301" y="13455"/>
                  </a:cubicBezTo>
                  <a:cubicBezTo>
                    <a:pt x="15002" y="15047"/>
                    <a:pt x="15002" y="15047"/>
                    <a:pt x="15002" y="15047"/>
                  </a:cubicBezTo>
                  <a:cubicBezTo>
                    <a:pt x="11142" y="19547"/>
                    <a:pt x="11142" y="19547"/>
                    <a:pt x="11142" y="19547"/>
                  </a:cubicBezTo>
                  <a:cubicBezTo>
                    <a:pt x="9835" y="21001"/>
                    <a:pt x="6910" y="21209"/>
                    <a:pt x="5167" y="21071"/>
                  </a:cubicBezTo>
                  <a:cubicBezTo>
                    <a:pt x="0" y="20378"/>
                    <a:pt x="0" y="20378"/>
                    <a:pt x="0" y="20378"/>
                  </a:cubicBezTo>
                  <a:lnTo>
                    <a:pt x="747" y="11724"/>
                  </a:lnTo>
                  <a:close/>
                </a:path>
              </a:pathLst>
            </a:custGeom>
            <a:solidFill>
              <a:srgbClr val="DBB58F"/>
            </a:solidFill>
            <a:ln w="12700" cap="flat">
              <a:noFill/>
              <a:miter lim="400000"/>
            </a:ln>
            <a:effectLst/>
          </p:spPr>
          <p:txBody>
            <a:bodyPr wrap="square" lIns="45719" tIns="45719" rIns="45719" bIns="45719" numCol="1" anchor="t">
              <a:noAutofit/>
            </a:bodyPr>
            <a:lstStyle/>
            <a:p>
              <a:pPr/>
            </a:p>
          </p:txBody>
        </p:sp>
        <p:sp>
          <p:nvSpPr>
            <p:cNvPr id="641" name="Freeform 120"/>
            <p:cNvSpPr/>
            <p:nvPr/>
          </p:nvSpPr>
          <p:spPr>
            <a:xfrm>
              <a:off x="2177388" y="694"/>
              <a:ext cx="658147" cy="625511"/>
            </a:xfrm>
            <a:custGeom>
              <a:avLst/>
              <a:gdLst/>
              <a:ahLst/>
              <a:cxnLst>
                <a:cxn ang="0">
                  <a:pos x="wd2" y="hd2"/>
                </a:cxn>
                <a:cxn ang="5400000">
                  <a:pos x="wd2" y="hd2"/>
                </a:cxn>
                <a:cxn ang="10800000">
                  <a:pos x="wd2" y="hd2"/>
                </a:cxn>
                <a:cxn ang="16200000">
                  <a:pos x="wd2" y="hd2"/>
                </a:cxn>
              </a:cxnLst>
              <a:rect l="0" t="0" r="r" b="b"/>
              <a:pathLst>
                <a:path w="21320" h="20958" fill="norm" stroke="1" extrusionOk="0">
                  <a:moveTo>
                    <a:pt x="20955" y="16930"/>
                  </a:moveTo>
                  <a:cubicBezTo>
                    <a:pt x="15716" y="6338"/>
                    <a:pt x="15716" y="6338"/>
                    <a:pt x="15716" y="6338"/>
                  </a:cubicBezTo>
                  <a:cubicBezTo>
                    <a:pt x="14910" y="4670"/>
                    <a:pt x="13379" y="3336"/>
                    <a:pt x="11767" y="2836"/>
                  </a:cubicBezTo>
                  <a:cubicBezTo>
                    <a:pt x="0" y="0"/>
                    <a:pt x="0" y="0"/>
                    <a:pt x="0" y="0"/>
                  </a:cubicBezTo>
                  <a:cubicBezTo>
                    <a:pt x="2660" y="6505"/>
                    <a:pt x="2660" y="6505"/>
                    <a:pt x="2660" y="6505"/>
                  </a:cubicBezTo>
                  <a:cubicBezTo>
                    <a:pt x="9994" y="9090"/>
                    <a:pt x="9994" y="9090"/>
                    <a:pt x="9994" y="9090"/>
                  </a:cubicBezTo>
                  <a:cubicBezTo>
                    <a:pt x="11606" y="11592"/>
                    <a:pt x="12251" y="12176"/>
                    <a:pt x="12654" y="13010"/>
                  </a:cubicBezTo>
                  <a:cubicBezTo>
                    <a:pt x="15475" y="18764"/>
                    <a:pt x="15475" y="18764"/>
                    <a:pt x="15475" y="18764"/>
                  </a:cubicBezTo>
                  <a:cubicBezTo>
                    <a:pt x="16442" y="20849"/>
                    <a:pt x="18860" y="21600"/>
                    <a:pt x="20391" y="20349"/>
                  </a:cubicBezTo>
                  <a:cubicBezTo>
                    <a:pt x="20472" y="20266"/>
                    <a:pt x="20472" y="20266"/>
                    <a:pt x="20472" y="20266"/>
                  </a:cubicBezTo>
                  <a:cubicBezTo>
                    <a:pt x="21358" y="19598"/>
                    <a:pt x="21600" y="18181"/>
                    <a:pt x="20955" y="16930"/>
                  </a:cubicBezTo>
                  <a:close/>
                </a:path>
              </a:pathLst>
            </a:custGeom>
            <a:solidFill>
              <a:srgbClr val="F8D5AC"/>
            </a:solidFill>
            <a:ln w="12700" cap="flat">
              <a:noFill/>
              <a:miter lim="400000"/>
            </a:ln>
            <a:effectLst/>
          </p:spPr>
          <p:txBody>
            <a:bodyPr wrap="square" lIns="45719" tIns="45719" rIns="45719" bIns="45719" numCol="1" anchor="t">
              <a:noAutofit/>
            </a:bodyPr>
            <a:lstStyle/>
            <a:p>
              <a:pPr/>
            </a:p>
          </p:txBody>
        </p:sp>
        <p:sp>
          <p:nvSpPr>
            <p:cNvPr id="642" name="Freeform 121"/>
            <p:cNvSpPr/>
            <p:nvPr/>
          </p:nvSpPr>
          <p:spPr>
            <a:xfrm>
              <a:off x="2449675" y="231936"/>
              <a:ext cx="352383" cy="394624"/>
            </a:xfrm>
            <a:custGeom>
              <a:avLst/>
              <a:gdLst/>
              <a:ahLst/>
              <a:cxnLst>
                <a:cxn ang="0">
                  <a:pos x="wd2" y="hd2"/>
                </a:cxn>
                <a:cxn ang="5400000">
                  <a:pos x="wd2" y="hd2"/>
                </a:cxn>
                <a:cxn ang="10800000">
                  <a:pos x="wd2" y="hd2"/>
                </a:cxn>
                <a:cxn ang="16200000">
                  <a:pos x="wd2" y="hd2"/>
                </a:cxn>
              </a:cxnLst>
              <a:rect l="0" t="0" r="r" b="b"/>
              <a:pathLst>
                <a:path w="20944" h="20485" fill="norm" stroke="1" extrusionOk="0">
                  <a:moveTo>
                    <a:pt x="528" y="12"/>
                  </a:moveTo>
                  <a:cubicBezTo>
                    <a:pt x="4522" y="-247"/>
                    <a:pt x="8221" y="3892"/>
                    <a:pt x="8221" y="3892"/>
                  </a:cubicBezTo>
                  <a:cubicBezTo>
                    <a:pt x="8221" y="3892"/>
                    <a:pt x="12807" y="11782"/>
                    <a:pt x="15470" y="16309"/>
                  </a:cubicBezTo>
                  <a:cubicBezTo>
                    <a:pt x="17097" y="19154"/>
                    <a:pt x="19317" y="20189"/>
                    <a:pt x="20944" y="19801"/>
                  </a:cubicBezTo>
                  <a:cubicBezTo>
                    <a:pt x="17985" y="21353"/>
                    <a:pt x="13991" y="20189"/>
                    <a:pt x="12215" y="17085"/>
                  </a:cubicBezTo>
                  <a:cubicBezTo>
                    <a:pt x="7037" y="8160"/>
                    <a:pt x="7037" y="8160"/>
                    <a:pt x="7037" y="8160"/>
                  </a:cubicBezTo>
                  <a:cubicBezTo>
                    <a:pt x="6297" y="6867"/>
                    <a:pt x="5114" y="5961"/>
                    <a:pt x="3782" y="5315"/>
                  </a:cubicBezTo>
                  <a:cubicBezTo>
                    <a:pt x="1415" y="2987"/>
                    <a:pt x="1415" y="2987"/>
                    <a:pt x="1415" y="2987"/>
                  </a:cubicBezTo>
                  <a:cubicBezTo>
                    <a:pt x="380" y="529"/>
                    <a:pt x="-656" y="12"/>
                    <a:pt x="528" y="12"/>
                  </a:cubicBezTo>
                  <a:close/>
                </a:path>
              </a:pathLst>
            </a:custGeom>
            <a:solidFill>
              <a:srgbClr val="DBB58F"/>
            </a:solidFill>
            <a:ln w="12700" cap="flat">
              <a:noFill/>
              <a:miter lim="400000"/>
            </a:ln>
            <a:effectLst/>
          </p:spPr>
          <p:txBody>
            <a:bodyPr wrap="square" lIns="45719" tIns="45719" rIns="45719" bIns="45719" numCol="1" anchor="t">
              <a:noAutofit/>
            </a:bodyPr>
            <a:lstStyle/>
            <a:p>
              <a:pPr/>
            </a:p>
          </p:txBody>
        </p:sp>
        <p:sp>
          <p:nvSpPr>
            <p:cNvPr id="643" name="Freeform 122"/>
            <p:cNvSpPr/>
            <p:nvPr/>
          </p:nvSpPr>
          <p:spPr>
            <a:xfrm>
              <a:off x="2743907" y="411522"/>
              <a:ext cx="89753" cy="133120"/>
            </a:xfrm>
            <a:custGeom>
              <a:avLst/>
              <a:gdLst/>
              <a:ahLst/>
              <a:cxnLst>
                <a:cxn ang="0">
                  <a:pos x="wd2" y="hd2"/>
                </a:cxn>
                <a:cxn ang="5400000">
                  <a:pos x="wd2" y="hd2"/>
                </a:cxn>
                <a:cxn ang="10800000">
                  <a:pos x="wd2" y="hd2"/>
                </a:cxn>
                <a:cxn ang="16200000">
                  <a:pos x="wd2" y="hd2"/>
                </a:cxn>
              </a:cxnLst>
              <a:rect l="0" t="0" r="r" b="b"/>
              <a:pathLst>
                <a:path w="20678" h="21325" fill="norm" stroke="1" extrusionOk="0">
                  <a:moveTo>
                    <a:pt x="7604" y="0"/>
                  </a:moveTo>
                  <a:cubicBezTo>
                    <a:pt x="18973" y="16000"/>
                    <a:pt x="18973" y="16000"/>
                    <a:pt x="18973" y="16000"/>
                  </a:cubicBezTo>
                  <a:cubicBezTo>
                    <a:pt x="20110" y="17600"/>
                    <a:pt x="20678" y="19200"/>
                    <a:pt x="20678" y="21200"/>
                  </a:cubicBezTo>
                  <a:cubicBezTo>
                    <a:pt x="16699" y="21600"/>
                    <a:pt x="10446" y="21200"/>
                    <a:pt x="7604" y="17600"/>
                  </a:cubicBezTo>
                  <a:cubicBezTo>
                    <a:pt x="783" y="7600"/>
                    <a:pt x="783" y="7600"/>
                    <a:pt x="783" y="7600"/>
                  </a:cubicBezTo>
                  <a:cubicBezTo>
                    <a:pt x="-922" y="5200"/>
                    <a:pt x="215" y="2400"/>
                    <a:pt x="3625" y="1200"/>
                  </a:cubicBezTo>
                  <a:lnTo>
                    <a:pt x="7604" y="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644" name="Freeform 123"/>
            <p:cNvSpPr/>
            <p:nvPr/>
          </p:nvSpPr>
          <p:spPr>
            <a:xfrm>
              <a:off x="2172120" y="177666"/>
              <a:ext cx="465606" cy="530128"/>
            </a:xfrm>
            <a:custGeom>
              <a:avLst/>
              <a:gdLst/>
              <a:ahLst/>
              <a:cxnLst>
                <a:cxn ang="0">
                  <a:pos x="wd2" y="hd2"/>
                </a:cxn>
                <a:cxn ang="5400000">
                  <a:pos x="wd2" y="hd2"/>
                </a:cxn>
                <a:cxn ang="10800000">
                  <a:pos x="wd2" y="hd2"/>
                </a:cxn>
                <a:cxn ang="16200000">
                  <a:pos x="wd2" y="hd2"/>
                </a:cxn>
              </a:cxnLst>
              <a:rect l="0" t="0" r="r" b="b"/>
              <a:pathLst>
                <a:path w="21600" h="21314" fill="norm" stroke="1" extrusionOk="0">
                  <a:moveTo>
                    <a:pt x="10973" y="0"/>
                  </a:moveTo>
                  <a:cubicBezTo>
                    <a:pt x="16864" y="0"/>
                    <a:pt x="21600" y="4800"/>
                    <a:pt x="21600" y="10800"/>
                  </a:cubicBezTo>
                  <a:cubicBezTo>
                    <a:pt x="21600" y="13500"/>
                    <a:pt x="20560" y="14100"/>
                    <a:pt x="19059" y="15900"/>
                  </a:cubicBezTo>
                  <a:cubicBezTo>
                    <a:pt x="18712" y="16200"/>
                    <a:pt x="18597" y="17100"/>
                    <a:pt x="18135" y="19200"/>
                  </a:cubicBezTo>
                  <a:cubicBezTo>
                    <a:pt x="17095" y="20200"/>
                    <a:pt x="14439" y="21200"/>
                    <a:pt x="12013" y="21300"/>
                  </a:cubicBezTo>
                  <a:cubicBezTo>
                    <a:pt x="4851" y="21600"/>
                    <a:pt x="0" y="17100"/>
                    <a:pt x="0" y="11100"/>
                  </a:cubicBezTo>
                  <a:cubicBezTo>
                    <a:pt x="0" y="5200"/>
                    <a:pt x="5082" y="0"/>
                    <a:pt x="10973" y="0"/>
                  </a:cubicBezTo>
                  <a:close/>
                  <a:moveTo>
                    <a:pt x="10973" y="5000"/>
                  </a:moveTo>
                  <a:cubicBezTo>
                    <a:pt x="7739" y="5000"/>
                    <a:pt x="5198" y="7600"/>
                    <a:pt x="5198" y="10800"/>
                  </a:cubicBezTo>
                  <a:cubicBezTo>
                    <a:pt x="5198" y="13900"/>
                    <a:pt x="7739" y="16500"/>
                    <a:pt x="10973" y="16500"/>
                  </a:cubicBezTo>
                  <a:cubicBezTo>
                    <a:pt x="14092" y="16500"/>
                    <a:pt x="16633" y="13900"/>
                    <a:pt x="16633" y="10800"/>
                  </a:cubicBezTo>
                  <a:cubicBezTo>
                    <a:pt x="16633" y="7600"/>
                    <a:pt x="14092" y="5000"/>
                    <a:pt x="10973" y="5000"/>
                  </a:cubicBezTo>
                  <a:close/>
                </a:path>
              </a:pathLst>
            </a:custGeom>
            <a:solidFill>
              <a:srgbClr val="D4A775"/>
            </a:solidFill>
            <a:ln w="12700" cap="flat">
              <a:noFill/>
              <a:miter lim="400000"/>
            </a:ln>
            <a:effectLst/>
          </p:spPr>
          <p:txBody>
            <a:bodyPr wrap="square" lIns="45719" tIns="45719" rIns="45719" bIns="45719" numCol="1" anchor="t">
              <a:noAutofit/>
            </a:bodyPr>
            <a:lstStyle/>
            <a:p>
              <a:pPr/>
            </a:p>
          </p:txBody>
        </p:sp>
        <p:sp>
          <p:nvSpPr>
            <p:cNvPr id="645" name="Freeform 124"/>
            <p:cNvSpPr/>
            <p:nvPr/>
          </p:nvSpPr>
          <p:spPr>
            <a:xfrm>
              <a:off x="2190028" y="145011"/>
              <a:ext cx="464553" cy="5425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42" y="0"/>
                  </a:moveTo>
                  <a:cubicBezTo>
                    <a:pt x="16749" y="0"/>
                    <a:pt x="21600" y="4855"/>
                    <a:pt x="21600" y="10800"/>
                  </a:cubicBezTo>
                  <a:cubicBezTo>
                    <a:pt x="21600" y="16745"/>
                    <a:pt x="16749" y="21600"/>
                    <a:pt x="10742" y="21600"/>
                  </a:cubicBezTo>
                  <a:cubicBezTo>
                    <a:pt x="4736" y="21600"/>
                    <a:pt x="0" y="16745"/>
                    <a:pt x="0" y="10800"/>
                  </a:cubicBezTo>
                  <a:cubicBezTo>
                    <a:pt x="0" y="4855"/>
                    <a:pt x="4736" y="0"/>
                    <a:pt x="10742" y="0"/>
                  </a:cubicBezTo>
                  <a:close/>
                  <a:moveTo>
                    <a:pt x="10627" y="5053"/>
                  </a:moveTo>
                  <a:cubicBezTo>
                    <a:pt x="7393" y="5053"/>
                    <a:pt x="4851" y="7629"/>
                    <a:pt x="4851" y="10800"/>
                  </a:cubicBezTo>
                  <a:cubicBezTo>
                    <a:pt x="4851" y="13971"/>
                    <a:pt x="7393" y="16547"/>
                    <a:pt x="10627" y="16547"/>
                  </a:cubicBezTo>
                  <a:cubicBezTo>
                    <a:pt x="13745" y="16547"/>
                    <a:pt x="16402" y="13971"/>
                    <a:pt x="16402" y="10800"/>
                  </a:cubicBezTo>
                  <a:cubicBezTo>
                    <a:pt x="16402" y="7629"/>
                    <a:pt x="13745" y="5053"/>
                    <a:pt x="10627" y="5053"/>
                  </a:cubicBezTo>
                  <a:close/>
                </a:path>
              </a:pathLst>
            </a:custGeom>
            <a:solidFill>
              <a:srgbClr val="AF5E02"/>
            </a:solidFill>
            <a:ln w="12700" cap="flat">
              <a:noFill/>
              <a:miter lim="400000"/>
            </a:ln>
            <a:effectLst/>
          </p:spPr>
          <p:txBody>
            <a:bodyPr wrap="square" lIns="45719" tIns="45719" rIns="45719" bIns="45719" numCol="1" anchor="t">
              <a:noAutofit/>
            </a:bodyPr>
            <a:lstStyle/>
            <a:p>
              <a:pPr/>
            </a:p>
          </p:txBody>
        </p:sp>
        <p:sp>
          <p:nvSpPr>
            <p:cNvPr id="646" name="Freeform 125"/>
            <p:cNvSpPr/>
            <p:nvPr/>
          </p:nvSpPr>
          <p:spPr>
            <a:xfrm>
              <a:off x="2184761" y="145011"/>
              <a:ext cx="465606" cy="5425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42" y="0"/>
                  </a:moveTo>
                  <a:cubicBezTo>
                    <a:pt x="16749" y="0"/>
                    <a:pt x="21600" y="4855"/>
                    <a:pt x="21600" y="10800"/>
                  </a:cubicBezTo>
                  <a:cubicBezTo>
                    <a:pt x="21600" y="16745"/>
                    <a:pt x="16749" y="21600"/>
                    <a:pt x="10742" y="21600"/>
                  </a:cubicBezTo>
                  <a:cubicBezTo>
                    <a:pt x="4736" y="21600"/>
                    <a:pt x="0" y="16745"/>
                    <a:pt x="0" y="10800"/>
                  </a:cubicBezTo>
                  <a:cubicBezTo>
                    <a:pt x="0" y="4855"/>
                    <a:pt x="4736" y="0"/>
                    <a:pt x="10742" y="0"/>
                  </a:cubicBezTo>
                  <a:close/>
                  <a:moveTo>
                    <a:pt x="10627" y="5053"/>
                  </a:moveTo>
                  <a:cubicBezTo>
                    <a:pt x="7508" y="5053"/>
                    <a:pt x="4851" y="7629"/>
                    <a:pt x="4851" y="10800"/>
                  </a:cubicBezTo>
                  <a:cubicBezTo>
                    <a:pt x="4851" y="13971"/>
                    <a:pt x="7508" y="16547"/>
                    <a:pt x="10627" y="16547"/>
                  </a:cubicBezTo>
                  <a:cubicBezTo>
                    <a:pt x="13861" y="16547"/>
                    <a:pt x="16402" y="13971"/>
                    <a:pt x="16402" y="10800"/>
                  </a:cubicBezTo>
                  <a:cubicBezTo>
                    <a:pt x="16402" y="7629"/>
                    <a:pt x="13861" y="5053"/>
                    <a:pt x="10627" y="5053"/>
                  </a:cubicBezTo>
                  <a:close/>
                </a:path>
              </a:pathLst>
            </a:custGeom>
            <a:solidFill>
              <a:srgbClr val="CE8100"/>
            </a:solidFill>
            <a:ln w="12700" cap="flat">
              <a:noFill/>
              <a:miter lim="400000"/>
            </a:ln>
            <a:effectLst/>
          </p:spPr>
          <p:txBody>
            <a:bodyPr wrap="square" lIns="45719" tIns="45719" rIns="45719" bIns="45719" numCol="1" anchor="t">
              <a:noAutofit/>
            </a:bodyPr>
            <a:lstStyle/>
            <a:p>
              <a:pPr/>
            </a:p>
          </p:txBody>
        </p:sp>
        <p:sp>
          <p:nvSpPr>
            <p:cNvPr id="647" name="Freeform 126"/>
            <p:cNvSpPr/>
            <p:nvPr/>
          </p:nvSpPr>
          <p:spPr>
            <a:xfrm>
              <a:off x="2184761" y="299861"/>
              <a:ext cx="136944" cy="2264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535" y="0"/>
                  </a:moveTo>
                  <a:cubicBezTo>
                    <a:pt x="1178" y="3323"/>
                    <a:pt x="0" y="7121"/>
                    <a:pt x="0" y="11156"/>
                  </a:cubicBezTo>
                  <a:cubicBezTo>
                    <a:pt x="0" y="14954"/>
                    <a:pt x="785" y="18277"/>
                    <a:pt x="2749" y="21600"/>
                  </a:cubicBezTo>
                  <a:cubicBezTo>
                    <a:pt x="20422" y="19464"/>
                    <a:pt x="20422" y="19464"/>
                    <a:pt x="20422" y="19464"/>
                  </a:cubicBezTo>
                  <a:cubicBezTo>
                    <a:pt x="18065" y="17327"/>
                    <a:pt x="16495" y="14242"/>
                    <a:pt x="16495" y="11156"/>
                  </a:cubicBezTo>
                  <a:cubicBezTo>
                    <a:pt x="16495" y="7833"/>
                    <a:pt x="18458" y="4510"/>
                    <a:pt x="21600" y="2136"/>
                  </a:cubicBezTo>
                  <a:lnTo>
                    <a:pt x="3535" y="0"/>
                  </a:lnTo>
                  <a:close/>
                </a:path>
              </a:pathLst>
            </a:custGeom>
            <a:solidFill>
              <a:srgbClr val="AF5E02"/>
            </a:solidFill>
            <a:ln w="12700" cap="flat">
              <a:noFill/>
              <a:miter lim="400000"/>
            </a:ln>
            <a:effectLst/>
          </p:spPr>
          <p:txBody>
            <a:bodyPr wrap="square" lIns="45719" tIns="45719" rIns="45719" bIns="45719" numCol="1" anchor="t">
              <a:noAutofit/>
            </a:bodyPr>
            <a:lstStyle/>
            <a:p>
              <a:pPr/>
            </a:p>
          </p:txBody>
        </p:sp>
        <p:sp>
          <p:nvSpPr>
            <p:cNvPr id="648" name="Freeform 127"/>
            <p:cNvSpPr/>
            <p:nvPr/>
          </p:nvSpPr>
          <p:spPr>
            <a:xfrm>
              <a:off x="2508157" y="299861"/>
              <a:ext cx="142211" cy="2264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
                  </a:moveTo>
                  <a:cubicBezTo>
                    <a:pt x="2653" y="4510"/>
                    <a:pt x="4547" y="7833"/>
                    <a:pt x="4547" y="11156"/>
                  </a:cubicBezTo>
                  <a:cubicBezTo>
                    <a:pt x="4547" y="14242"/>
                    <a:pt x="3032" y="17327"/>
                    <a:pt x="758" y="19464"/>
                  </a:cubicBezTo>
                  <a:cubicBezTo>
                    <a:pt x="18568" y="21600"/>
                    <a:pt x="18568" y="21600"/>
                    <a:pt x="18568" y="21600"/>
                  </a:cubicBezTo>
                  <a:cubicBezTo>
                    <a:pt x="20463" y="18277"/>
                    <a:pt x="21600" y="14954"/>
                    <a:pt x="21600" y="11156"/>
                  </a:cubicBezTo>
                  <a:cubicBezTo>
                    <a:pt x="21600" y="7121"/>
                    <a:pt x="20463" y="3323"/>
                    <a:pt x="18189" y="0"/>
                  </a:cubicBezTo>
                  <a:lnTo>
                    <a:pt x="0" y="2136"/>
                  </a:lnTo>
                  <a:close/>
                </a:path>
              </a:pathLst>
            </a:custGeom>
            <a:solidFill>
              <a:srgbClr val="AF5E02"/>
            </a:solidFill>
            <a:ln w="12700" cap="flat">
              <a:noFill/>
              <a:miter lim="400000"/>
            </a:ln>
            <a:effectLst/>
          </p:spPr>
          <p:txBody>
            <a:bodyPr wrap="square" lIns="45719" tIns="45719" rIns="45719" bIns="45719" numCol="1" anchor="t">
              <a:noAutofit/>
            </a:bodyPr>
            <a:lstStyle/>
            <a:p>
              <a:pPr/>
            </a:p>
          </p:txBody>
        </p:sp>
        <p:sp>
          <p:nvSpPr>
            <p:cNvPr id="649" name="Freeform 128"/>
            <p:cNvSpPr/>
            <p:nvPr/>
          </p:nvSpPr>
          <p:spPr>
            <a:xfrm>
              <a:off x="2162640" y="145011"/>
              <a:ext cx="469819" cy="5456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57" y="0"/>
                  </a:moveTo>
                  <a:cubicBezTo>
                    <a:pt x="4914" y="0"/>
                    <a:pt x="0" y="4833"/>
                    <a:pt x="0" y="10751"/>
                  </a:cubicBezTo>
                  <a:cubicBezTo>
                    <a:pt x="0" y="16767"/>
                    <a:pt x="4914" y="21600"/>
                    <a:pt x="10857" y="21600"/>
                  </a:cubicBezTo>
                  <a:cubicBezTo>
                    <a:pt x="16800" y="21600"/>
                    <a:pt x="21600" y="16767"/>
                    <a:pt x="21600" y="10751"/>
                  </a:cubicBezTo>
                  <a:cubicBezTo>
                    <a:pt x="21600" y="4833"/>
                    <a:pt x="16800" y="0"/>
                    <a:pt x="10857" y="0"/>
                  </a:cubicBezTo>
                  <a:close/>
                  <a:moveTo>
                    <a:pt x="10857" y="5227"/>
                  </a:moveTo>
                  <a:cubicBezTo>
                    <a:pt x="13829" y="5227"/>
                    <a:pt x="16343" y="7693"/>
                    <a:pt x="16343" y="10751"/>
                  </a:cubicBezTo>
                  <a:cubicBezTo>
                    <a:pt x="16343" y="13808"/>
                    <a:pt x="13829" y="16274"/>
                    <a:pt x="10857" y="16274"/>
                  </a:cubicBezTo>
                  <a:cubicBezTo>
                    <a:pt x="7886" y="16274"/>
                    <a:pt x="5371" y="13808"/>
                    <a:pt x="5371" y="10751"/>
                  </a:cubicBezTo>
                  <a:cubicBezTo>
                    <a:pt x="5371" y="7693"/>
                    <a:pt x="7886" y="5227"/>
                    <a:pt x="10857" y="5227"/>
                  </a:cubicBez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650" name="Freeform 129"/>
            <p:cNvSpPr/>
            <p:nvPr/>
          </p:nvSpPr>
          <p:spPr>
            <a:xfrm>
              <a:off x="2172120" y="150278"/>
              <a:ext cx="458233" cy="5351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87" y="0"/>
                    <a:pt x="21600" y="4822"/>
                    <a:pt x="21600" y="10750"/>
                  </a:cubicBezTo>
                  <a:cubicBezTo>
                    <a:pt x="21600" y="16778"/>
                    <a:pt x="16787" y="21600"/>
                    <a:pt x="10800" y="21600"/>
                  </a:cubicBezTo>
                  <a:cubicBezTo>
                    <a:pt x="4813" y="21600"/>
                    <a:pt x="0" y="16778"/>
                    <a:pt x="0" y="10750"/>
                  </a:cubicBezTo>
                  <a:cubicBezTo>
                    <a:pt x="0" y="4822"/>
                    <a:pt x="4813" y="0"/>
                    <a:pt x="10800" y="0"/>
                  </a:cubicBezTo>
                  <a:close/>
                  <a:moveTo>
                    <a:pt x="10800" y="5023"/>
                  </a:moveTo>
                  <a:cubicBezTo>
                    <a:pt x="7630" y="5023"/>
                    <a:pt x="5048" y="7535"/>
                    <a:pt x="5048" y="10750"/>
                  </a:cubicBezTo>
                  <a:cubicBezTo>
                    <a:pt x="5048" y="13965"/>
                    <a:pt x="7630" y="16577"/>
                    <a:pt x="10800" y="16577"/>
                  </a:cubicBezTo>
                  <a:cubicBezTo>
                    <a:pt x="13970" y="16577"/>
                    <a:pt x="16552" y="13965"/>
                    <a:pt x="16552" y="10750"/>
                  </a:cubicBezTo>
                  <a:cubicBezTo>
                    <a:pt x="16552" y="7535"/>
                    <a:pt x="13970" y="5023"/>
                    <a:pt x="10800" y="5023"/>
                  </a:cubicBezTo>
                  <a:close/>
                </a:path>
              </a:pathLst>
            </a:custGeom>
            <a:solidFill>
              <a:srgbClr val="FBE771"/>
            </a:solidFill>
            <a:ln w="12700" cap="flat">
              <a:noFill/>
              <a:miter lim="400000"/>
            </a:ln>
            <a:effectLst/>
          </p:spPr>
          <p:txBody>
            <a:bodyPr wrap="square" lIns="45719" tIns="45719" rIns="45719" bIns="45719" numCol="1" anchor="t">
              <a:noAutofit/>
            </a:bodyPr>
            <a:lstStyle/>
            <a:p>
              <a:pPr/>
            </a:p>
          </p:txBody>
        </p:sp>
        <p:sp>
          <p:nvSpPr>
            <p:cNvPr id="651" name="Freeform 130"/>
            <p:cNvSpPr/>
            <p:nvPr/>
          </p:nvSpPr>
          <p:spPr>
            <a:xfrm>
              <a:off x="2172120" y="170293"/>
              <a:ext cx="156959" cy="4929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21600" y="5127"/>
                    <a:pt x="21600" y="5127"/>
                    <a:pt x="21600" y="5127"/>
                  </a:cubicBezTo>
                  <a:cubicBezTo>
                    <a:pt x="16114" y="6218"/>
                    <a:pt x="12686" y="8400"/>
                    <a:pt x="12686" y="10800"/>
                  </a:cubicBezTo>
                  <a:cubicBezTo>
                    <a:pt x="12686" y="13200"/>
                    <a:pt x="16114" y="15382"/>
                    <a:pt x="21600" y="16473"/>
                  </a:cubicBezTo>
                  <a:cubicBezTo>
                    <a:pt x="21600" y="21600"/>
                    <a:pt x="21600" y="21600"/>
                    <a:pt x="21600" y="21600"/>
                  </a:cubicBezTo>
                  <a:cubicBezTo>
                    <a:pt x="9257" y="20182"/>
                    <a:pt x="0" y="15927"/>
                    <a:pt x="0" y="10800"/>
                  </a:cubicBezTo>
                  <a:cubicBezTo>
                    <a:pt x="0" y="5782"/>
                    <a:pt x="9257" y="1418"/>
                    <a:pt x="21600" y="0"/>
                  </a:cubicBezTo>
                  <a:close/>
                </a:path>
              </a:pathLst>
            </a:custGeom>
            <a:solidFill>
              <a:srgbClr val="F8C800"/>
            </a:solidFill>
            <a:ln w="12700" cap="flat">
              <a:noFill/>
              <a:miter lim="400000"/>
            </a:ln>
            <a:effectLst/>
          </p:spPr>
          <p:txBody>
            <a:bodyPr wrap="square" lIns="45719" tIns="45719" rIns="45719" bIns="45719" numCol="1" anchor="t">
              <a:noAutofit/>
            </a:bodyPr>
            <a:lstStyle/>
            <a:p>
              <a:pPr/>
            </a:p>
          </p:txBody>
        </p:sp>
        <p:sp>
          <p:nvSpPr>
            <p:cNvPr id="652" name="Freeform 131"/>
            <p:cNvSpPr/>
            <p:nvPr/>
          </p:nvSpPr>
          <p:spPr>
            <a:xfrm>
              <a:off x="2446005" y="168186"/>
              <a:ext cx="166439" cy="4972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cubicBezTo>
                    <a:pt x="6125" y="16308"/>
                    <a:pt x="11928" y="14256"/>
                    <a:pt x="11928" y="10800"/>
                  </a:cubicBezTo>
                  <a:cubicBezTo>
                    <a:pt x="11928" y="7344"/>
                    <a:pt x="6125" y="5292"/>
                    <a:pt x="0" y="4320"/>
                  </a:cubicBezTo>
                  <a:cubicBezTo>
                    <a:pt x="0" y="0"/>
                    <a:pt x="0" y="0"/>
                    <a:pt x="0" y="0"/>
                  </a:cubicBezTo>
                  <a:cubicBezTo>
                    <a:pt x="12251" y="1188"/>
                    <a:pt x="21600" y="5616"/>
                    <a:pt x="21600" y="10800"/>
                  </a:cubicBezTo>
                  <a:cubicBezTo>
                    <a:pt x="21600" y="15984"/>
                    <a:pt x="12251" y="20412"/>
                    <a:pt x="0" y="21600"/>
                  </a:cubicBezTo>
                  <a:lnTo>
                    <a:pt x="0" y="17280"/>
                  </a:lnTo>
                  <a:close/>
                </a:path>
              </a:pathLst>
            </a:custGeom>
            <a:solidFill>
              <a:srgbClr val="F8C800"/>
            </a:solidFill>
            <a:ln w="12700" cap="flat">
              <a:noFill/>
              <a:miter lim="400000"/>
            </a:ln>
            <a:effectLst/>
          </p:spPr>
          <p:txBody>
            <a:bodyPr wrap="square" lIns="45719" tIns="45719" rIns="45719" bIns="45719" numCol="1" anchor="t">
              <a:noAutofit/>
            </a:bodyPr>
            <a:lstStyle/>
            <a:p>
              <a:pPr/>
            </a:p>
          </p:txBody>
        </p:sp>
        <p:sp>
          <p:nvSpPr>
            <p:cNvPr id="653" name="Freeform 132"/>
            <p:cNvSpPr/>
            <p:nvPr/>
          </p:nvSpPr>
          <p:spPr>
            <a:xfrm>
              <a:off x="2548186" y="349372"/>
              <a:ext cx="948065" cy="1422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7" y="0"/>
                  </a:moveTo>
                  <a:cubicBezTo>
                    <a:pt x="0" y="10232"/>
                    <a:pt x="0" y="10232"/>
                    <a:pt x="0" y="10232"/>
                  </a:cubicBezTo>
                  <a:cubicBezTo>
                    <a:pt x="1701" y="21600"/>
                    <a:pt x="1701" y="21600"/>
                    <a:pt x="1701" y="21600"/>
                  </a:cubicBezTo>
                  <a:cubicBezTo>
                    <a:pt x="1701" y="21600"/>
                    <a:pt x="20806" y="21600"/>
                    <a:pt x="20863" y="21600"/>
                  </a:cubicBezTo>
                  <a:cubicBezTo>
                    <a:pt x="21260" y="21600"/>
                    <a:pt x="21600" y="16674"/>
                    <a:pt x="21600" y="10611"/>
                  </a:cubicBezTo>
                  <a:cubicBezTo>
                    <a:pt x="21600" y="4547"/>
                    <a:pt x="21260" y="0"/>
                    <a:pt x="20863" y="0"/>
                  </a:cubicBezTo>
                  <a:cubicBezTo>
                    <a:pt x="20806" y="0"/>
                    <a:pt x="1587" y="0"/>
                    <a:pt x="1587" y="0"/>
                  </a:cubicBezTo>
                  <a:close/>
                </a:path>
              </a:pathLst>
            </a:custGeom>
            <a:solidFill>
              <a:srgbClr val="FDEEAC"/>
            </a:solidFill>
            <a:ln w="12700" cap="flat">
              <a:noFill/>
              <a:miter lim="400000"/>
            </a:ln>
            <a:effectLst/>
          </p:spPr>
          <p:txBody>
            <a:bodyPr wrap="square" lIns="45719" tIns="45719" rIns="45719" bIns="45719" numCol="1" anchor="t">
              <a:noAutofit/>
            </a:bodyPr>
            <a:lstStyle/>
            <a:p>
              <a:pPr/>
            </a:p>
          </p:txBody>
        </p:sp>
        <p:sp>
          <p:nvSpPr>
            <p:cNvPr id="654" name="Freeform 133"/>
            <p:cNvSpPr/>
            <p:nvPr/>
          </p:nvSpPr>
          <p:spPr>
            <a:xfrm>
              <a:off x="2617711" y="349372"/>
              <a:ext cx="878540" cy="1221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55" y="21600"/>
                  </a:moveTo>
                  <a:cubicBezTo>
                    <a:pt x="21478" y="19396"/>
                    <a:pt x="21600" y="15869"/>
                    <a:pt x="21600" y="12343"/>
                  </a:cubicBezTo>
                  <a:cubicBezTo>
                    <a:pt x="21600" y="5290"/>
                    <a:pt x="21233" y="0"/>
                    <a:pt x="20805" y="0"/>
                  </a:cubicBezTo>
                  <a:cubicBezTo>
                    <a:pt x="20743" y="0"/>
                    <a:pt x="245" y="0"/>
                    <a:pt x="245" y="0"/>
                  </a:cubicBezTo>
                  <a:cubicBezTo>
                    <a:pt x="245" y="3967"/>
                    <a:pt x="0" y="7935"/>
                    <a:pt x="0" y="12343"/>
                  </a:cubicBezTo>
                  <a:cubicBezTo>
                    <a:pt x="0" y="15429"/>
                    <a:pt x="0" y="18514"/>
                    <a:pt x="61" y="21600"/>
                  </a:cubicBezTo>
                  <a:lnTo>
                    <a:pt x="21355" y="21600"/>
                  </a:lnTo>
                  <a:close/>
                </a:path>
              </a:pathLst>
            </a:custGeom>
            <a:solidFill>
              <a:srgbClr val="F8C800"/>
            </a:solidFill>
            <a:ln w="12700" cap="flat">
              <a:noFill/>
              <a:miter lim="400000"/>
            </a:ln>
            <a:effectLst/>
          </p:spPr>
          <p:txBody>
            <a:bodyPr wrap="square" lIns="45719" tIns="45719" rIns="45719" bIns="45719" numCol="1" anchor="t">
              <a:noAutofit/>
            </a:bodyPr>
            <a:lstStyle/>
            <a:p>
              <a:pPr/>
            </a:p>
          </p:txBody>
        </p:sp>
        <p:sp>
          <p:nvSpPr>
            <p:cNvPr id="655" name="Freeform 134"/>
            <p:cNvSpPr/>
            <p:nvPr/>
          </p:nvSpPr>
          <p:spPr>
            <a:xfrm>
              <a:off x="2548186" y="341997"/>
              <a:ext cx="942799" cy="1316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10" y="0"/>
                  </a:moveTo>
                  <a:cubicBezTo>
                    <a:pt x="0" y="12226"/>
                    <a:pt x="0" y="12226"/>
                    <a:pt x="0" y="12226"/>
                  </a:cubicBezTo>
                  <a:cubicBezTo>
                    <a:pt x="1311" y="21600"/>
                    <a:pt x="1311" y="21600"/>
                    <a:pt x="1311" y="21600"/>
                  </a:cubicBezTo>
                  <a:cubicBezTo>
                    <a:pt x="1311" y="21600"/>
                    <a:pt x="20916" y="21600"/>
                    <a:pt x="20916" y="21600"/>
                  </a:cubicBezTo>
                  <a:cubicBezTo>
                    <a:pt x="21315" y="21600"/>
                    <a:pt x="21600" y="17117"/>
                    <a:pt x="21600" y="11004"/>
                  </a:cubicBezTo>
                  <a:cubicBezTo>
                    <a:pt x="21600" y="4891"/>
                    <a:pt x="21315" y="0"/>
                    <a:pt x="20916" y="0"/>
                  </a:cubicBezTo>
                  <a:cubicBezTo>
                    <a:pt x="20916" y="0"/>
                    <a:pt x="1710" y="0"/>
                    <a:pt x="1710" y="0"/>
                  </a:cubicBezTo>
                  <a:close/>
                </a:path>
              </a:pathLst>
            </a:custGeom>
            <a:solidFill>
              <a:srgbClr val="FCF0CA"/>
            </a:solidFill>
            <a:ln w="12700" cap="flat">
              <a:noFill/>
              <a:miter lim="400000"/>
            </a:ln>
            <a:effectLst/>
          </p:spPr>
          <p:txBody>
            <a:bodyPr wrap="square" lIns="45719" tIns="45719" rIns="45719" bIns="45719" numCol="1" anchor="t">
              <a:noAutofit/>
            </a:bodyPr>
            <a:lstStyle/>
            <a:p>
              <a:pPr/>
            </a:p>
          </p:txBody>
        </p:sp>
        <p:sp>
          <p:nvSpPr>
            <p:cNvPr id="656" name="Freeform 135"/>
            <p:cNvSpPr/>
            <p:nvPr/>
          </p:nvSpPr>
          <p:spPr>
            <a:xfrm>
              <a:off x="2548186" y="349372"/>
              <a:ext cx="942799" cy="131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96" y="0"/>
                  </a:moveTo>
                  <a:cubicBezTo>
                    <a:pt x="0" y="11004"/>
                    <a:pt x="0" y="11004"/>
                    <a:pt x="0" y="11004"/>
                  </a:cubicBezTo>
                  <a:cubicBezTo>
                    <a:pt x="0" y="11004"/>
                    <a:pt x="1140" y="18747"/>
                    <a:pt x="1482" y="21600"/>
                  </a:cubicBezTo>
                  <a:cubicBezTo>
                    <a:pt x="1482" y="21600"/>
                    <a:pt x="20916" y="21600"/>
                    <a:pt x="20916" y="21600"/>
                  </a:cubicBezTo>
                  <a:cubicBezTo>
                    <a:pt x="21315" y="21600"/>
                    <a:pt x="21600" y="16709"/>
                    <a:pt x="21600" y="10596"/>
                  </a:cubicBezTo>
                  <a:cubicBezTo>
                    <a:pt x="21600" y="4483"/>
                    <a:pt x="21315" y="0"/>
                    <a:pt x="20916" y="0"/>
                  </a:cubicBezTo>
                  <a:cubicBezTo>
                    <a:pt x="20916" y="0"/>
                    <a:pt x="1596" y="0"/>
                    <a:pt x="1596" y="0"/>
                  </a:cubicBezTo>
                  <a:close/>
                </a:path>
              </a:pathLst>
            </a:custGeom>
            <a:solidFill>
              <a:srgbClr val="F8C800"/>
            </a:solidFill>
            <a:ln w="12700" cap="flat">
              <a:noFill/>
              <a:miter lim="400000"/>
            </a:ln>
            <a:effectLst/>
          </p:spPr>
          <p:txBody>
            <a:bodyPr wrap="square" lIns="45719" tIns="45719" rIns="45719" bIns="45719" numCol="1" anchor="t">
              <a:noAutofit/>
            </a:bodyPr>
            <a:lstStyle/>
            <a:p>
              <a:pPr/>
            </a:p>
          </p:txBody>
        </p:sp>
        <p:sp>
          <p:nvSpPr>
            <p:cNvPr id="657" name="Freeform 136"/>
            <p:cNvSpPr/>
            <p:nvPr/>
          </p:nvSpPr>
          <p:spPr>
            <a:xfrm>
              <a:off x="2550293" y="356745"/>
              <a:ext cx="933318" cy="547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21600" y="11782"/>
                    <a:pt x="21370" y="982"/>
                    <a:pt x="21139" y="0"/>
                  </a:cubicBezTo>
                  <a:cubicBezTo>
                    <a:pt x="1325" y="0"/>
                    <a:pt x="1325" y="0"/>
                    <a:pt x="1325" y="0"/>
                  </a:cubicBezTo>
                  <a:cubicBezTo>
                    <a:pt x="0" y="21600"/>
                    <a:pt x="0" y="21600"/>
                    <a:pt x="0" y="21600"/>
                  </a:cubicBezTo>
                  <a:lnTo>
                    <a:pt x="21600" y="21600"/>
                  </a:lnTo>
                  <a:close/>
                </a:path>
              </a:pathLst>
            </a:custGeom>
            <a:solidFill>
              <a:srgbClr val="FDEEAC"/>
            </a:solidFill>
            <a:ln w="12700" cap="flat">
              <a:noFill/>
              <a:miter lim="400000"/>
            </a:ln>
            <a:effectLst/>
          </p:spPr>
          <p:txBody>
            <a:bodyPr wrap="square" lIns="45719" tIns="45719" rIns="45719" bIns="45719" numCol="1" anchor="t">
              <a:noAutofit/>
            </a:bodyPr>
            <a:lstStyle/>
            <a:p>
              <a:pPr/>
            </a:p>
          </p:txBody>
        </p:sp>
        <p:sp>
          <p:nvSpPr>
            <p:cNvPr id="658" name="Freeform 137"/>
            <p:cNvSpPr/>
            <p:nvPr/>
          </p:nvSpPr>
          <p:spPr>
            <a:xfrm>
              <a:off x="2568200" y="436804"/>
              <a:ext cx="915411" cy="442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057" y="21600"/>
                    <a:pt x="1057" y="21600"/>
                    <a:pt x="1057" y="21600"/>
                  </a:cubicBezTo>
                  <a:cubicBezTo>
                    <a:pt x="21248" y="21600"/>
                    <a:pt x="21248" y="21600"/>
                    <a:pt x="21248" y="21600"/>
                  </a:cubicBezTo>
                  <a:cubicBezTo>
                    <a:pt x="21424" y="16800"/>
                    <a:pt x="21541" y="9600"/>
                    <a:pt x="21600" y="0"/>
                  </a:cubicBezTo>
                  <a:lnTo>
                    <a:pt x="0" y="0"/>
                  </a:lnTo>
                  <a:close/>
                </a:path>
              </a:pathLst>
            </a:custGeom>
            <a:solidFill>
              <a:srgbClr val="D18003"/>
            </a:solidFill>
            <a:ln w="12700" cap="flat">
              <a:noFill/>
              <a:miter lim="400000"/>
            </a:ln>
            <a:effectLst/>
          </p:spPr>
          <p:txBody>
            <a:bodyPr wrap="square" lIns="45719" tIns="45719" rIns="45719" bIns="45719" numCol="1" anchor="t">
              <a:noAutofit/>
            </a:bodyPr>
            <a:lstStyle/>
            <a:p>
              <a:pPr/>
            </a:p>
          </p:txBody>
        </p:sp>
        <p:sp>
          <p:nvSpPr>
            <p:cNvPr id="659" name="Rectangle 138"/>
            <p:cNvSpPr/>
            <p:nvPr/>
          </p:nvSpPr>
          <p:spPr>
            <a:xfrm>
              <a:off x="2661954" y="321983"/>
              <a:ext cx="82166" cy="72686"/>
            </a:xfrm>
            <a:prstGeom prst="rect">
              <a:avLst/>
            </a:prstGeom>
            <a:solidFill>
              <a:srgbClr val="FCF0CA"/>
            </a:solidFill>
            <a:ln w="12700" cap="flat">
              <a:noFill/>
              <a:miter lim="400000"/>
            </a:ln>
            <a:effectLst/>
          </p:spPr>
          <p:txBody>
            <a:bodyPr wrap="square" lIns="45719" tIns="45719" rIns="45719" bIns="45719" numCol="1" anchor="t">
              <a:noAutofit/>
            </a:bodyPr>
            <a:lstStyle/>
            <a:p>
              <a:pPr/>
            </a:p>
          </p:txBody>
        </p:sp>
        <p:sp>
          <p:nvSpPr>
            <p:cNvPr id="660" name="Rectangle 139"/>
            <p:cNvSpPr/>
            <p:nvPr/>
          </p:nvSpPr>
          <p:spPr>
            <a:xfrm>
              <a:off x="2727265" y="327250"/>
              <a:ext cx="16855" cy="184347"/>
            </a:xfrm>
            <a:prstGeom prst="rect">
              <a:avLst/>
            </a:prstGeom>
            <a:solidFill>
              <a:srgbClr val="703900"/>
            </a:solidFill>
            <a:ln w="12700" cap="flat">
              <a:noFill/>
              <a:miter lim="400000"/>
            </a:ln>
            <a:effectLst/>
          </p:spPr>
          <p:txBody>
            <a:bodyPr wrap="square" lIns="45719" tIns="45719" rIns="45719" bIns="45719" numCol="1" anchor="t">
              <a:noAutofit/>
            </a:bodyPr>
            <a:lstStyle/>
            <a:p>
              <a:pPr/>
            </a:p>
          </p:txBody>
        </p:sp>
        <p:sp>
          <p:nvSpPr>
            <p:cNvPr id="661" name="Rectangle 140"/>
            <p:cNvSpPr/>
            <p:nvPr/>
          </p:nvSpPr>
          <p:spPr>
            <a:xfrm>
              <a:off x="2727265" y="327250"/>
              <a:ext cx="16855" cy="171706"/>
            </a:xfrm>
            <a:prstGeom prst="rect">
              <a:avLst/>
            </a:prstGeom>
            <a:solidFill>
              <a:srgbClr val="B65000"/>
            </a:solidFill>
            <a:ln w="12700" cap="flat">
              <a:noFill/>
              <a:miter lim="400000"/>
            </a:ln>
            <a:effectLst/>
          </p:spPr>
          <p:txBody>
            <a:bodyPr wrap="square" lIns="45719" tIns="45719" rIns="45719" bIns="45719" numCol="1" anchor="t">
              <a:noAutofit/>
            </a:bodyPr>
            <a:lstStyle/>
            <a:p>
              <a:pPr/>
            </a:p>
          </p:txBody>
        </p:sp>
        <p:sp>
          <p:nvSpPr>
            <p:cNvPr id="662" name="Rectangle 141"/>
            <p:cNvSpPr/>
            <p:nvPr/>
          </p:nvSpPr>
          <p:spPr>
            <a:xfrm>
              <a:off x="2727265" y="336731"/>
              <a:ext cx="16855" cy="74793"/>
            </a:xfrm>
            <a:prstGeom prst="rect">
              <a:avLst/>
            </a:prstGeom>
            <a:solidFill>
              <a:srgbClr val="BA6E1C"/>
            </a:solidFill>
            <a:ln w="12700" cap="flat">
              <a:noFill/>
              <a:miter lim="400000"/>
            </a:ln>
            <a:effectLst/>
          </p:spPr>
          <p:txBody>
            <a:bodyPr wrap="square" lIns="45719" tIns="45719" rIns="45719" bIns="45719" numCol="1" anchor="t">
              <a:noAutofit/>
            </a:bodyPr>
            <a:lstStyle/>
            <a:p>
              <a:pPr/>
            </a:p>
          </p:txBody>
        </p:sp>
        <p:sp>
          <p:nvSpPr>
            <p:cNvPr id="663" name="Rectangle 142"/>
            <p:cNvSpPr/>
            <p:nvPr/>
          </p:nvSpPr>
          <p:spPr>
            <a:xfrm>
              <a:off x="2727265" y="444178"/>
              <a:ext cx="16855" cy="54778"/>
            </a:xfrm>
            <a:prstGeom prst="rect">
              <a:avLst/>
            </a:prstGeom>
            <a:solidFill>
              <a:srgbClr val="6D0000"/>
            </a:solidFill>
            <a:ln w="12700" cap="flat">
              <a:noFill/>
              <a:miter lim="400000"/>
            </a:ln>
            <a:effectLst/>
          </p:spPr>
          <p:txBody>
            <a:bodyPr wrap="square" lIns="45719" tIns="45719" rIns="45719" bIns="45719" numCol="1" anchor="t">
              <a:noAutofit/>
            </a:bodyPr>
            <a:lstStyle/>
            <a:p>
              <a:pPr/>
            </a:p>
          </p:txBody>
        </p:sp>
        <p:sp>
          <p:nvSpPr>
            <p:cNvPr id="664" name="Rectangle 143"/>
            <p:cNvSpPr/>
            <p:nvPr/>
          </p:nvSpPr>
          <p:spPr>
            <a:xfrm>
              <a:off x="2661954" y="327250"/>
              <a:ext cx="60045" cy="184347"/>
            </a:xfrm>
            <a:prstGeom prst="rect">
              <a:avLst/>
            </a:prstGeom>
            <a:solidFill>
              <a:srgbClr val="FCF0CA"/>
            </a:solidFill>
            <a:ln w="12700" cap="flat">
              <a:noFill/>
              <a:miter lim="400000"/>
            </a:ln>
            <a:effectLst/>
          </p:spPr>
          <p:txBody>
            <a:bodyPr wrap="square" lIns="45719" tIns="45719" rIns="45719" bIns="45719" numCol="1" anchor="t">
              <a:noAutofit/>
            </a:bodyPr>
            <a:lstStyle/>
            <a:p>
              <a:pPr/>
            </a:p>
          </p:txBody>
        </p:sp>
        <p:sp>
          <p:nvSpPr>
            <p:cNvPr id="665" name="Rectangle 144"/>
            <p:cNvSpPr/>
            <p:nvPr/>
          </p:nvSpPr>
          <p:spPr>
            <a:xfrm>
              <a:off x="2661954" y="327250"/>
              <a:ext cx="60045" cy="171706"/>
            </a:xfrm>
            <a:prstGeom prst="rect">
              <a:avLst/>
            </a:prstGeom>
            <a:solidFill>
              <a:srgbClr val="FCF0CA"/>
            </a:solidFill>
            <a:ln w="12700" cap="flat">
              <a:noFill/>
              <a:miter lim="400000"/>
            </a:ln>
            <a:effectLst/>
          </p:spPr>
          <p:txBody>
            <a:bodyPr wrap="square" lIns="45719" tIns="45719" rIns="45719" bIns="45719" numCol="1" anchor="t">
              <a:noAutofit/>
            </a:bodyPr>
            <a:lstStyle/>
            <a:p>
              <a:pPr/>
            </a:p>
          </p:txBody>
        </p:sp>
        <p:sp>
          <p:nvSpPr>
            <p:cNvPr id="666" name="Rectangle 145"/>
            <p:cNvSpPr/>
            <p:nvPr/>
          </p:nvSpPr>
          <p:spPr>
            <a:xfrm>
              <a:off x="2661954" y="336731"/>
              <a:ext cx="60045" cy="74793"/>
            </a:xfrm>
            <a:prstGeom prst="rect">
              <a:avLst/>
            </a:prstGeom>
            <a:solidFill>
              <a:srgbClr val="FFFFC5"/>
            </a:solidFill>
            <a:ln w="12700" cap="flat">
              <a:noFill/>
              <a:miter lim="400000"/>
            </a:ln>
            <a:effectLst/>
          </p:spPr>
          <p:txBody>
            <a:bodyPr wrap="square" lIns="45719" tIns="45719" rIns="45719" bIns="45719" numCol="1" anchor="t">
              <a:noAutofit/>
            </a:bodyPr>
            <a:lstStyle/>
            <a:p>
              <a:pPr/>
            </a:p>
          </p:txBody>
        </p:sp>
        <p:sp>
          <p:nvSpPr>
            <p:cNvPr id="667" name="Rectangle 146"/>
            <p:cNvSpPr/>
            <p:nvPr/>
          </p:nvSpPr>
          <p:spPr>
            <a:xfrm>
              <a:off x="2672488" y="327250"/>
              <a:ext cx="60045" cy="184347"/>
            </a:xfrm>
            <a:prstGeom prst="rect">
              <a:avLst/>
            </a:prstGeom>
            <a:solidFill>
              <a:srgbClr val="F8C800"/>
            </a:solidFill>
            <a:ln w="12700" cap="flat">
              <a:noFill/>
              <a:miter lim="400000"/>
            </a:ln>
            <a:effectLst/>
          </p:spPr>
          <p:txBody>
            <a:bodyPr wrap="square" lIns="45719" tIns="45719" rIns="45719" bIns="45719" numCol="1" anchor="t">
              <a:noAutofit/>
            </a:bodyPr>
            <a:lstStyle/>
            <a:p>
              <a:pPr/>
            </a:p>
          </p:txBody>
        </p:sp>
        <p:sp>
          <p:nvSpPr>
            <p:cNvPr id="668" name="Rectangle 147"/>
            <p:cNvSpPr/>
            <p:nvPr/>
          </p:nvSpPr>
          <p:spPr>
            <a:xfrm>
              <a:off x="2672488" y="327250"/>
              <a:ext cx="60045" cy="171706"/>
            </a:xfrm>
            <a:prstGeom prst="rect">
              <a:avLst/>
            </a:prstGeom>
            <a:solidFill>
              <a:srgbClr val="F8C800"/>
            </a:solidFill>
            <a:ln w="12700" cap="flat">
              <a:noFill/>
              <a:miter lim="400000"/>
            </a:ln>
            <a:effectLst/>
          </p:spPr>
          <p:txBody>
            <a:bodyPr wrap="square" lIns="45719" tIns="45719" rIns="45719" bIns="45719" numCol="1" anchor="t">
              <a:noAutofit/>
            </a:bodyPr>
            <a:lstStyle/>
            <a:p>
              <a:pPr/>
            </a:p>
          </p:txBody>
        </p:sp>
        <p:sp>
          <p:nvSpPr>
            <p:cNvPr id="669" name="Rectangle 148"/>
            <p:cNvSpPr/>
            <p:nvPr/>
          </p:nvSpPr>
          <p:spPr>
            <a:xfrm>
              <a:off x="2672488" y="341997"/>
              <a:ext cx="60045" cy="69525"/>
            </a:xfrm>
            <a:prstGeom prst="rect">
              <a:avLst/>
            </a:prstGeom>
            <a:solidFill>
              <a:srgbClr val="FBE66B"/>
            </a:solidFill>
            <a:ln w="12700" cap="flat">
              <a:noFill/>
              <a:miter lim="400000"/>
            </a:ln>
            <a:effectLst/>
          </p:spPr>
          <p:txBody>
            <a:bodyPr wrap="square" lIns="45719" tIns="45719" rIns="45719" bIns="45719" numCol="1" anchor="t">
              <a:noAutofit/>
            </a:bodyPr>
            <a:lstStyle/>
            <a:p>
              <a:pPr/>
            </a:p>
          </p:txBody>
        </p:sp>
        <p:sp>
          <p:nvSpPr>
            <p:cNvPr id="670" name="Rectangle 149"/>
            <p:cNvSpPr/>
            <p:nvPr/>
          </p:nvSpPr>
          <p:spPr>
            <a:xfrm>
              <a:off x="2672488" y="444178"/>
              <a:ext cx="60045" cy="54778"/>
            </a:xfrm>
            <a:prstGeom prst="rect">
              <a:avLst/>
            </a:prstGeom>
            <a:solidFill>
              <a:srgbClr val="AF5E02"/>
            </a:solidFill>
            <a:ln w="12700" cap="flat">
              <a:noFill/>
              <a:miter lim="400000"/>
            </a:ln>
            <a:effectLst/>
          </p:spPr>
          <p:txBody>
            <a:bodyPr wrap="square" lIns="45719" tIns="45719" rIns="45719" bIns="45719" numCol="1" anchor="t">
              <a:noAutofit/>
            </a:bodyPr>
            <a:lstStyle/>
            <a:p>
              <a:pPr/>
            </a:p>
          </p:txBody>
        </p:sp>
        <p:sp>
          <p:nvSpPr>
            <p:cNvPr id="671" name="Rectangle 150"/>
            <p:cNvSpPr/>
            <p:nvPr/>
          </p:nvSpPr>
          <p:spPr>
            <a:xfrm>
              <a:off x="3060141" y="321983"/>
              <a:ext cx="85327" cy="72686"/>
            </a:xfrm>
            <a:prstGeom prst="rect">
              <a:avLst/>
            </a:prstGeom>
            <a:solidFill>
              <a:srgbClr val="FCF0CA"/>
            </a:solidFill>
            <a:ln w="12700" cap="flat">
              <a:noFill/>
              <a:miter lim="400000"/>
            </a:ln>
            <a:effectLst/>
          </p:spPr>
          <p:txBody>
            <a:bodyPr wrap="square" lIns="45719" tIns="45719" rIns="45719" bIns="45719" numCol="1" anchor="t">
              <a:noAutofit/>
            </a:bodyPr>
            <a:lstStyle/>
            <a:p>
              <a:pPr/>
            </a:p>
          </p:txBody>
        </p:sp>
        <p:sp>
          <p:nvSpPr>
            <p:cNvPr id="672" name="Rectangle 151"/>
            <p:cNvSpPr/>
            <p:nvPr/>
          </p:nvSpPr>
          <p:spPr>
            <a:xfrm>
              <a:off x="3127559" y="327250"/>
              <a:ext cx="17909" cy="184347"/>
            </a:xfrm>
            <a:prstGeom prst="rect">
              <a:avLst/>
            </a:prstGeom>
            <a:solidFill>
              <a:srgbClr val="703900"/>
            </a:solidFill>
            <a:ln w="12700" cap="flat">
              <a:noFill/>
              <a:miter lim="400000"/>
            </a:ln>
            <a:effectLst/>
          </p:spPr>
          <p:txBody>
            <a:bodyPr wrap="square" lIns="45719" tIns="45719" rIns="45719" bIns="45719" numCol="1" anchor="t">
              <a:noAutofit/>
            </a:bodyPr>
            <a:lstStyle/>
            <a:p>
              <a:pPr/>
            </a:p>
          </p:txBody>
        </p:sp>
        <p:sp>
          <p:nvSpPr>
            <p:cNvPr id="673" name="Rectangle 152"/>
            <p:cNvSpPr/>
            <p:nvPr/>
          </p:nvSpPr>
          <p:spPr>
            <a:xfrm>
              <a:off x="3127559" y="327250"/>
              <a:ext cx="17909" cy="171706"/>
            </a:xfrm>
            <a:prstGeom prst="rect">
              <a:avLst/>
            </a:prstGeom>
            <a:solidFill>
              <a:srgbClr val="B65000"/>
            </a:solidFill>
            <a:ln w="12700" cap="flat">
              <a:noFill/>
              <a:miter lim="400000"/>
            </a:ln>
            <a:effectLst/>
          </p:spPr>
          <p:txBody>
            <a:bodyPr wrap="square" lIns="45719" tIns="45719" rIns="45719" bIns="45719" numCol="1" anchor="t">
              <a:noAutofit/>
            </a:bodyPr>
            <a:lstStyle/>
            <a:p>
              <a:pPr/>
            </a:p>
          </p:txBody>
        </p:sp>
        <p:sp>
          <p:nvSpPr>
            <p:cNvPr id="674" name="Rectangle 153"/>
            <p:cNvSpPr/>
            <p:nvPr/>
          </p:nvSpPr>
          <p:spPr>
            <a:xfrm>
              <a:off x="3127559" y="336731"/>
              <a:ext cx="17909" cy="74793"/>
            </a:xfrm>
            <a:prstGeom prst="rect">
              <a:avLst/>
            </a:prstGeom>
            <a:solidFill>
              <a:srgbClr val="BA6E1C"/>
            </a:solidFill>
            <a:ln w="12700" cap="flat">
              <a:noFill/>
              <a:miter lim="400000"/>
            </a:ln>
            <a:effectLst/>
          </p:spPr>
          <p:txBody>
            <a:bodyPr wrap="square" lIns="45719" tIns="45719" rIns="45719" bIns="45719" numCol="1" anchor="t">
              <a:noAutofit/>
            </a:bodyPr>
            <a:lstStyle/>
            <a:p>
              <a:pPr/>
            </a:p>
          </p:txBody>
        </p:sp>
        <p:sp>
          <p:nvSpPr>
            <p:cNvPr id="675" name="Rectangle 154"/>
            <p:cNvSpPr/>
            <p:nvPr/>
          </p:nvSpPr>
          <p:spPr>
            <a:xfrm>
              <a:off x="3127559" y="444178"/>
              <a:ext cx="17909" cy="54778"/>
            </a:xfrm>
            <a:prstGeom prst="rect">
              <a:avLst/>
            </a:prstGeom>
            <a:solidFill>
              <a:srgbClr val="6D0000"/>
            </a:solidFill>
            <a:ln w="12700" cap="flat">
              <a:noFill/>
              <a:miter lim="400000"/>
            </a:ln>
            <a:effectLst/>
          </p:spPr>
          <p:txBody>
            <a:bodyPr wrap="square" lIns="45719" tIns="45719" rIns="45719" bIns="45719" numCol="1" anchor="t">
              <a:noAutofit/>
            </a:bodyPr>
            <a:lstStyle/>
            <a:p>
              <a:pPr/>
            </a:p>
          </p:txBody>
        </p:sp>
        <p:sp>
          <p:nvSpPr>
            <p:cNvPr id="676" name="Rectangle 155"/>
            <p:cNvSpPr/>
            <p:nvPr/>
          </p:nvSpPr>
          <p:spPr>
            <a:xfrm>
              <a:off x="3060141" y="327250"/>
              <a:ext cx="63205" cy="184347"/>
            </a:xfrm>
            <a:prstGeom prst="rect">
              <a:avLst/>
            </a:prstGeom>
            <a:solidFill>
              <a:srgbClr val="FFBE3B"/>
            </a:solidFill>
            <a:ln w="12700" cap="flat">
              <a:noFill/>
              <a:miter lim="400000"/>
            </a:ln>
            <a:effectLst/>
          </p:spPr>
          <p:txBody>
            <a:bodyPr wrap="square" lIns="45719" tIns="45719" rIns="45719" bIns="45719" numCol="1" anchor="t">
              <a:noAutofit/>
            </a:bodyPr>
            <a:lstStyle/>
            <a:p>
              <a:pPr/>
            </a:p>
          </p:txBody>
        </p:sp>
        <p:sp>
          <p:nvSpPr>
            <p:cNvPr id="677" name="Rectangle 156"/>
            <p:cNvSpPr/>
            <p:nvPr/>
          </p:nvSpPr>
          <p:spPr>
            <a:xfrm>
              <a:off x="3060141" y="327250"/>
              <a:ext cx="63205" cy="171706"/>
            </a:xfrm>
            <a:prstGeom prst="rect">
              <a:avLst/>
            </a:prstGeom>
            <a:solidFill>
              <a:srgbClr val="FCF0CA"/>
            </a:solidFill>
            <a:ln w="12700" cap="flat">
              <a:noFill/>
              <a:miter lim="400000"/>
            </a:ln>
            <a:effectLst/>
          </p:spPr>
          <p:txBody>
            <a:bodyPr wrap="square" lIns="45719" tIns="45719" rIns="45719" bIns="45719" numCol="1" anchor="t">
              <a:noAutofit/>
            </a:bodyPr>
            <a:lstStyle/>
            <a:p>
              <a:pPr/>
            </a:p>
          </p:txBody>
        </p:sp>
        <p:sp>
          <p:nvSpPr>
            <p:cNvPr id="678" name="Rectangle 157"/>
            <p:cNvSpPr/>
            <p:nvPr/>
          </p:nvSpPr>
          <p:spPr>
            <a:xfrm>
              <a:off x="3060141" y="336731"/>
              <a:ext cx="63205" cy="74793"/>
            </a:xfrm>
            <a:prstGeom prst="rect">
              <a:avLst/>
            </a:prstGeom>
            <a:solidFill>
              <a:srgbClr val="FFFFC5"/>
            </a:solidFill>
            <a:ln w="12700" cap="flat">
              <a:noFill/>
              <a:miter lim="400000"/>
            </a:ln>
            <a:effectLst/>
          </p:spPr>
          <p:txBody>
            <a:bodyPr wrap="square" lIns="45719" tIns="45719" rIns="45719" bIns="45719" numCol="1" anchor="t">
              <a:noAutofit/>
            </a:bodyPr>
            <a:lstStyle/>
            <a:p>
              <a:pPr/>
            </a:p>
          </p:txBody>
        </p:sp>
        <p:sp>
          <p:nvSpPr>
            <p:cNvPr id="679" name="Rectangle 158"/>
            <p:cNvSpPr/>
            <p:nvPr/>
          </p:nvSpPr>
          <p:spPr>
            <a:xfrm>
              <a:off x="3060141" y="444178"/>
              <a:ext cx="63205" cy="54778"/>
            </a:xfrm>
            <a:prstGeom prst="rect">
              <a:avLst/>
            </a:prstGeom>
            <a:solidFill>
              <a:srgbClr val="EF9B3D"/>
            </a:solidFill>
            <a:ln w="12700" cap="flat">
              <a:noFill/>
              <a:miter lim="400000"/>
            </a:ln>
            <a:effectLst/>
          </p:spPr>
          <p:txBody>
            <a:bodyPr wrap="square" lIns="45719" tIns="45719" rIns="45719" bIns="45719" numCol="1" anchor="t">
              <a:noAutofit/>
            </a:bodyPr>
            <a:lstStyle/>
            <a:p>
              <a:pPr/>
            </a:p>
          </p:txBody>
        </p:sp>
        <p:sp>
          <p:nvSpPr>
            <p:cNvPr id="680" name="Rectangle 159"/>
            <p:cNvSpPr/>
            <p:nvPr/>
          </p:nvSpPr>
          <p:spPr>
            <a:xfrm>
              <a:off x="3072782" y="327250"/>
              <a:ext cx="60045" cy="184347"/>
            </a:xfrm>
            <a:prstGeom prst="rect">
              <a:avLst/>
            </a:prstGeom>
            <a:solidFill>
              <a:srgbClr val="CE8100"/>
            </a:solidFill>
            <a:ln w="12700" cap="flat">
              <a:noFill/>
              <a:miter lim="400000"/>
            </a:ln>
            <a:effectLst/>
          </p:spPr>
          <p:txBody>
            <a:bodyPr wrap="square" lIns="45719" tIns="45719" rIns="45719" bIns="45719" numCol="1" anchor="t">
              <a:noAutofit/>
            </a:bodyPr>
            <a:lstStyle/>
            <a:p>
              <a:pPr/>
            </a:p>
          </p:txBody>
        </p:sp>
        <p:sp>
          <p:nvSpPr>
            <p:cNvPr id="681" name="Rectangle 160"/>
            <p:cNvSpPr/>
            <p:nvPr/>
          </p:nvSpPr>
          <p:spPr>
            <a:xfrm>
              <a:off x="3072782" y="327250"/>
              <a:ext cx="60045" cy="171706"/>
            </a:xfrm>
            <a:prstGeom prst="rect">
              <a:avLst/>
            </a:prstGeom>
            <a:solidFill>
              <a:srgbClr val="F8C800"/>
            </a:solidFill>
            <a:ln w="12700" cap="flat">
              <a:noFill/>
              <a:miter lim="400000"/>
            </a:ln>
            <a:effectLst/>
          </p:spPr>
          <p:txBody>
            <a:bodyPr wrap="square" lIns="45719" tIns="45719" rIns="45719" bIns="45719" numCol="1" anchor="t">
              <a:noAutofit/>
            </a:bodyPr>
            <a:lstStyle/>
            <a:p>
              <a:pPr/>
            </a:p>
          </p:txBody>
        </p:sp>
        <p:sp>
          <p:nvSpPr>
            <p:cNvPr id="682" name="Rectangle 161"/>
            <p:cNvSpPr/>
            <p:nvPr/>
          </p:nvSpPr>
          <p:spPr>
            <a:xfrm>
              <a:off x="3072782" y="341997"/>
              <a:ext cx="60045" cy="69525"/>
            </a:xfrm>
            <a:prstGeom prst="rect">
              <a:avLst/>
            </a:prstGeom>
            <a:solidFill>
              <a:srgbClr val="FBE66B"/>
            </a:solidFill>
            <a:ln w="12700" cap="flat">
              <a:noFill/>
              <a:miter lim="400000"/>
            </a:ln>
            <a:effectLst/>
          </p:spPr>
          <p:txBody>
            <a:bodyPr wrap="square" lIns="45719" tIns="45719" rIns="45719" bIns="45719" numCol="1" anchor="t">
              <a:noAutofit/>
            </a:bodyPr>
            <a:lstStyle/>
            <a:p>
              <a:pPr/>
            </a:p>
          </p:txBody>
        </p:sp>
        <p:sp>
          <p:nvSpPr>
            <p:cNvPr id="683" name="Rectangle 162"/>
            <p:cNvSpPr/>
            <p:nvPr/>
          </p:nvSpPr>
          <p:spPr>
            <a:xfrm>
              <a:off x="3072782" y="444178"/>
              <a:ext cx="60045" cy="54778"/>
            </a:xfrm>
            <a:prstGeom prst="rect">
              <a:avLst/>
            </a:prstGeom>
            <a:solidFill>
              <a:srgbClr val="AF5E02"/>
            </a:solidFill>
            <a:ln w="12700" cap="flat">
              <a:noFill/>
              <a:miter lim="400000"/>
            </a:ln>
            <a:effectLst/>
          </p:spPr>
          <p:txBody>
            <a:bodyPr wrap="square" lIns="45719" tIns="45719" rIns="45719" bIns="45719" numCol="1" anchor="t">
              <a:noAutofit/>
            </a:bodyPr>
            <a:lstStyle/>
            <a:p>
              <a:pPr/>
            </a:p>
          </p:txBody>
        </p:sp>
        <p:sp>
          <p:nvSpPr>
            <p:cNvPr id="684" name="Freeform 163"/>
            <p:cNvSpPr/>
            <p:nvPr/>
          </p:nvSpPr>
          <p:spPr>
            <a:xfrm>
              <a:off x="3162321" y="458926"/>
              <a:ext cx="293901" cy="32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445" y="0"/>
                  </a:moveTo>
                  <a:lnTo>
                    <a:pt x="0" y="0"/>
                  </a:lnTo>
                  <a:lnTo>
                    <a:pt x="0" y="21600"/>
                  </a:lnTo>
                  <a:lnTo>
                    <a:pt x="1858" y="21600"/>
                  </a:lnTo>
                  <a:lnTo>
                    <a:pt x="1858" y="6271"/>
                  </a:lnTo>
                  <a:lnTo>
                    <a:pt x="19974" y="6271"/>
                  </a:lnTo>
                  <a:lnTo>
                    <a:pt x="19974" y="21600"/>
                  </a:lnTo>
                  <a:lnTo>
                    <a:pt x="21600" y="21600"/>
                  </a:lnTo>
                  <a:lnTo>
                    <a:pt x="21600" y="0"/>
                  </a:lnTo>
                  <a:lnTo>
                    <a:pt x="21445" y="0"/>
                  </a:lnTo>
                  <a:close/>
                </a:path>
              </a:pathLst>
            </a:custGeom>
            <a:solidFill>
              <a:srgbClr val="AF5E02"/>
            </a:solidFill>
            <a:ln w="12700" cap="flat">
              <a:noFill/>
              <a:miter lim="400000"/>
            </a:ln>
            <a:effectLst/>
          </p:spPr>
          <p:txBody>
            <a:bodyPr wrap="square" lIns="45719" tIns="45719" rIns="45719" bIns="45719" numCol="1" anchor="t">
              <a:noAutofit/>
            </a:bodyPr>
            <a:lstStyle/>
            <a:p>
              <a:pPr/>
            </a:p>
          </p:txBody>
        </p:sp>
        <p:sp>
          <p:nvSpPr>
            <p:cNvPr id="685" name="Freeform 164"/>
            <p:cNvSpPr/>
            <p:nvPr/>
          </p:nvSpPr>
          <p:spPr>
            <a:xfrm>
              <a:off x="3169695" y="473673"/>
              <a:ext cx="279153" cy="2559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8444"/>
                  </a:moveTo>
                  <a:lnTo>
                    <a:pt x="21600" y="0"/>
                  </a:lnTo>
                  <a:lnTo>
                    <a:pt x="0" y="0"/>
                  </a:lnTo>
                  <a:lnTo>
                    <a:pt x="0" y="8444"/>
                  </a:lnTo>
                  <a:lnTo>
                    <a:pt x="3505" y="8444"/>
                  </a:lnTo>
                  <a:lnTo>
                    <a:pt x="3505" y="18044"/>
                  </a:lnTo>
                  <a:lnTo>
                    <a:pt x="0" y="18044"/>
                  </a:lnTo>
                  <a:lnTo>
                    <a:pt x="0" y="21600"/>
                  </a:lnTo>
                  <a:lnTo>
                    <a:pt x="8314" y="21600"/>
                  </a:lnTo>
                  <a:lnTo>
                    <a:pt x="8314" y="8444"/>
                  </a:lnTo>
                  <a:lnTo>
                    <a:pt x="13531" y="8444"/>
                  </a:lnTo>
                  <a:lnTo>
                    <a:pt x="13531" y="21600"/>
                  </a:lnTo>
                  <a:lnTo>
                    <a:pt x="21600" y="21600"/>
                  </a:lnTo>
                  <a:lnTo>
                    <a:pt x="21600" y="18044"/>
                  </a:lnTo>
                  <a:lnTo>
                    <a:pt x="18095" y="18044"/>
                  </a:lnTo>
                  <a:lnTo>
                    <a:pt x="18095" y="8444"/>
                  </a:lnTo>
                  <a:lnTo>
                    <a:pt x="21600" y="8444"/>
                  </a:lnTo>
                  <a:close/>
                </a:path>
              </a:pathLst>
            </a:custGeom>
            <a:solidFill>
              <a:srgbClr val="AF5E02"/>
            </a:solidFill>
            <a:ln w="12700" cap="flat">
              <a:noFill/>
              <a:miter lim="400000"/>
            </a:ln>
            <a:effectLst/>
          </p:spPr>
          <p:txBody>
            <a:bodyPr wrap="square" lIns="45719" tIns="45719" rIns="45719" bIns="45719" numCol="1" anchor="t">
              <a:noAutofit/>
            </a:bodyPr>
            <a:lstStyle/>
            <a:p>
              <a:pPr/>
            </a:p>
          </p:txBody>
        </p:sp>
        <p:sp>
          <p:nvSpPr>
            <p:cNvPr id="686" name="Freeform 165"/>
            <p:cNvSpPr/>
            <p:nvPr/>
          </p:nvSpPr>
          <p:spPr>
            <a:xfrm>
              <a:off x="3169695" y="471567"/>
              <a:ext cx="279153" cy="2433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7948"/>
                  </a:moveTo>
                  <a:lnTo>
                    <a:pt x="21600" y="0"/>
                  </a:lnTo>
                  <a:lnTo>
                    <a:pt x="0" y="0"/>
                  </a:lnTo>
                  <a:lnTo>
                    <a:pt x="0" y="7948"/>
                  </a:lnTo>
                  <a:lnTo>
                    <a:pt x="3505" y="7948"/>
                  </a:lnTo>
                  <a:lnTo>
                    <a:pt x="3505" y="17860"/>
                  </a:lnTo>
                  <a:lnTo>
                    <a:pt x="0" y="17860"/>
                  </a:lnTo>
                  <a:lnTo>
                    <a:pt x="0" y="21600"/>
                  </a:lnTo>
                  <a:lnTo>
                    <a:pt x="8314" y="21600"/>
                  </a:lnTo>
                  <a:lnTo>
                    <a:pt x="8314" y="7948"/>
                  </a:lnTo>
                  <a:lnTo>
                    <a:pt x="13531" y="7948"/>
                  </a:lnTo>
                  <a:lnTo>
                    <a:pt x="13531" y="21600"/>
                  </a:lnTo>
                  <a:lnTo>
                    <a:pt x="21600" y="21600"/>
                  </a:lnTo>
                  <a:lnTo>
                    <a:pt x="21600" y="17860"/>
                  </a:lnTo>
                  <a:lnTo>
                    <a:pt x="18095" y="17860"/>
                  </a:lnTo>
                  <a:lnTo>
                    <a:pt x="18095" y="7948"/>
                  </a:lnTo>
                  <a:lnTo>
                    <a:pt x="21600" y="7948"/>
                  </a:lnTo>
                  <a:close/>
                </a:path>
              </a:pathLst>
            </a:custGeom>
            <a:solidFill>
              <a:srgbClr val="F8C800"/>
            </a:solidFill>
            <a:ln w="12700" cap="flat">
              <a:noFill/>
              <a:miter lim="400000"/>
            </a:ln>
            <a:effectLst/>
          </p:spPr>
          <p:txBody>
            <a:bodyPr wrap="square" lIns="45719" tIns="45719" rIns="45719" bIns="45719" numCol="1" anchor="t">
              <a:noAutofit/>
            </a:bodyPr>
            <a:lstStyle/>
            <a:p>
              <a:pPr/>
            </a:p>
          </p:txBody>
        </p:sp>
        <p:sp>
          <p:nvSpPr>
            <p:cNvPr id="687" name="Rectangle 166"/>
            <p:cNvSpPr/>
            <p:nvPr/>
          </p:nvSpPr>
          <p:spPr>
            <a:xfrm>
              <a:off x="3169695" y="687514"/>
              <a:ext cx="107448" cy="15802"/>
            </a:xfrm>
            <a:prstGeom prst="rect">
              <a:avLst/>
            </a:prstGeom>
            <a:solidFill>
              <a:srgbClr val="FBE66B"/>
            </a:solidFill>
            <a:ln w="12700" cap="flat">
              <a:noFill/>
              <a:miter lim="400000"/>
            </a:ln>
            <a:effectLst/>
          </p:spPr>
          <p:txBody>
            <a:bodyPr wrap="square" lIns="45719" tIns="45719" rIns="45719" bIns="45719" numCol="1" anchor="t">
              <a:noAutofit/>
            </a:bodyPr>
            <a:lstStyle/>
            <a:p>
              <a:pPr/>
            </a:p>
          </p:txBody>
        </p:sp>
        <p:sp>
          <p:nvSpPr>
            <p:cNvPr id="688" name="Rectangle 167"/>
            <p:cNvSpPr/>
            <p:nvPr/>
          </p:nvSpPr>
          <p:spPr>
            <a:xfrm>
              <a:off x="3344560" y="687514"/>
              <a:ext cx="104288" cy="15802"/>
            </a:xfrm>
            <a:prstGeom prst="rect">
              <a:avLst/>
            </a:prstGeom>
            <a:solidFill>
              <a:srgbClr val="FBE66B"/>
            </a:solidFill>
            <a:ln w="12700" cap="flat">
              <a:noFill/>
              <a:miter lim="400000"/>
            </a:ln>
            <a:effectLst/>
          </p:spPr>
          <p:txBody>
            <a:bodyPr wrap="square" lIns="45719" tIns="45719" rIns="45719" bIns="45719" numCol="1" anchor="t">
              <a:noAutofit/>
            </a:bodyPr>
            <a:lstStyle/>
            <a:p>
              <a:pPr/>
            </a:p>
          </p:txBody>
        </p:sp>
        <p:sp>
          <p:nvSpPr>
            <p:cNvPr id="689" name="Freeform 168"/>
            <p:cNvSpPr/>
            <p:nvPr/>
          </p:nvSpPr>
          <p:spPr>
            <a:xfrm>
              <a:off x="3169695" y="518969"/>
              <a:ext cx="279153" cy="421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505" y="21600"/>
                  </a:moveTo>
                  <a:lnTo>
                    <a:pt x="8314" y="21600"/>
                  </a:lnTo>
                  <a:lnTo>
                    <a:pt x="8314" y="16200"/>
                  </a:lnTo>
                  <a:lnTo>
                    <a:pt x="13531" y="16200"/>
                  </a:lnTo>
                  <a:lnTo>
                    <a:pt x="13531" y="21600"/>
                  </a:lnTo>
                  <a:lnTo>
                    <a:pt x="18095" y="21600"/>
                  </a:lnTo>
                  <a:lnTo>
                    <a:pt x="18095" y="16200"/>
                  </a:lnTo>
                  <a:lnTo>
                    <a:pt x="21600" y="16200"/>
                  </a:lnTo>
                  <a:lnTo>
                    <a:pt x="21600" y="0"/>
                  </a:lnTo>
                  <a:lnTo>
                    <a:pt x="0" y="0"/>
                  </a:lnTo>
                  <a:lnTo>
                    <a:pt x="0" y="16200"/>
                  </a:lnTo>
                  <a:lnTo>
                    <a:pt x="3505" y="16200"/>
                  </a:lnTo>
                  <a:lnTo>
                    <a:pt x="3505" y="21600"/>
                  </a:lnTo>
                  <a:close/>
                </a:path>
              </a:pathLst>
            </a:custGeom>
            <a:solidFill>
              <a:srgbClr val="FBE66B"/>
            </a:solidFill>
            <a:ln w="12700" cap="flat">
              <a:noFill/>
              <a:miter lim="400000"/>
            </a:ln>
            <a:effectLst/>
          </p:spPr>
          <p:txBody>
            <a:bodyPr wrap="square" lIns="45719" tIns="45719" rIns="45719" bIns="45719" numCol="1" anchor="t">
              <a:noAutofit/>
            </a:bodyPr>
            <a:lstStyle/>
            <a:p>
              <a:pPr/>
            </a:p>
          </p:txBody>
        </p:sp>
        <p:sp>
          <p:nvSpPr>
            <p:cNvPr id="690" name="Rectangle 169"/>
            <p:cNvSpPr/>
            <p:nvPr/>
          </p:nvSpPr>
          <p:spPr>
            <a:xfrm>
              <a:off x="3396177" y="549489"/>
              <a:ext cx="52671" cy="12701"/>
            </a:xfrm>
            <a:prstGeom prst="rect">
              <a:avLst/>
            </a:prstGeom>
            <a:solidFill>
              <a:srgbClr val="DEA307"/>
            </a:solidFill>
            <a:ln w="12700" cap="flat">
              <a:noFill/>
              <a:miter lim="400000"/>
            </a:ln>
            <a:effectLst/>
          </p:spPr>
          <p:txBody>
            <a:bodyPr wrap="square" lIns="45719" tIns="45719" rIns="45719" bIns="45719" numCol="1" anchor="t">
              <a:noAutofit/>
            </a:bodyPr>
            <a:lstStyle/>
            <a:p>
              <a:pPr/>
            </a:p>
          </p:txBody>
        </p:sp>
        <p:sp>
          <p:nvSpPr>
            <p:cNvPr id="691" name="Freeform 170"/>
            <p:cNvSpPr/>
            <p:nvPr/>
          </p:nvSpPr>
          <p:spPr>
            <a:xfrm>
              <a:off x="3169695" y="471567"/>
              <a:ext cx="54778" cy="201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862" y="21600"/>
                  </a:moveTo>
                  <a:lnTo>
                    <a:pt x="21600" y="21600"/>
                  </a:lnTo>
                  <a:lnTo>
                    <a:pt x="21600" y="8482"/>
                  </a:lnTo>
                  <a:lnTo>
                    <a:pt x="4154" y="8482"/>
                  </a:lnTo>
                  <a:lnTo>
                    <a:pt x="4154" y="0"/>
                  </a:lnTo>
                  <a:lnTo>
                    <a:pt x="0" y="0"/>
                  </a:lnTo>
                  <a:lnTo>
                    <a:pt x="0" y="9613"/>
                  </a:lnTo>
                  <a:lnTo>
                    <a:pt x="17862" y="9613"/>
                  </a:lnTo>
                  <a:lnTo>
                    <a:pt x="17862" y="21600"/>
                  </a:lnTo>
                  <a:close/>
                </a:path>
              </a:pathLst>
            </a:custGeom>
            <a:solidFill>
              <a:srgbClr val="DEA307"/>
            </a:solidFill>
            <a:ln w="12700" cap="flat">
              <a:noFill/>
              <a:miter lim="400000"/>
            </a:ln>
            <a:effectLst/>
          </p:spPr>
          <p:txBody>
            <a:bodyPr wrap="square" lIns="45719" tIns="45719" rIns="45719" bIns="45719" numCol="1" anchor="t">
              <a:noAutofit/>
            </a:bodyPr>
            <a:lstStyle/>
            <a:p>
              <a:pPr/>
            </a:p>
          </p:txBody>
        </p:sp>
        <p:sp>
          <p:nvSpPr>
            <p:cNvPr id="692" name="Freeform 171"/>
            <p:cNvSpPr/>
            <p:nvPr/>
          </p:nvSpPr>
          <p:spPr>
            <a:xfrm>
              <a:off x="3169695" y="672767"/>
              <a:ext cx="107448" cy="421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8" y="16740"/>
                  </a:moveTo>
                  <a:lnTo>
                    <a:pt x="2118" y="0"/>
                  </a:lnTo>
                  <a:lnTo>
                    <a:pt x="0" y="0"/>
                  </a:lnTo>
                  <a:lnTo>
                    <a:pt x="0" y="21600"/>
                  </a:lnTo>
                  <a:lnTo>
                    <a:pt x="21600" y="21600"/>
                  </a:lnTo>
                  <a:lnTo>
                    <a:pt x="21600" y="16740"/>
                  </a:lnTo>
                  <a:lnTo>
                    <a:pt x="2118" y="16740"/>
                  </a:lnTo>
                  <a:close/>
                </a:path>
              </a:pathLst>
            </a:custGeom>
            <a:solidFill>
              <a:srgbClr val="DEA307"/>
            </a:solidFill>
            <a:ln w="12700" cap="flat">
              <a:noFill/>
              <a:miter lim="400000"/>
            </a:ln>
            <a:effectLst/>
          </p:spPr>
          <p:txBody>
            <a:bodyPr wrap="square" lIns="45719" tIns="45719" rIns="45719" bIns="45719" numCol="1" anchor="t">
              <a:noAutofit/>
            </a:bodyPr>
            <a:lstStyle/>
            <a:p>
              <a:pPr/>
            </a:p>
          </p:txBody>
        </p:sp>
        <p:sp>
          <p:nvSpPr>
            <p:cNvPr id="693" name="Freeform 172"/>
            <p:cNvSpPr/>
            <p:nvPr/>
          </p:nvSpPr>
          <p:spPr>
            <a:xfrm>
              <a:off x="3269768" y="550572"/>
              <a:ext cx="179080" cy="1643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165" y="20354"/>
                  </a:moveTo>
                  <a:lnTo>
                    <a:pt x="10165" y="0"/>
                  </a:lnTo>
                  <a:lnTo>
                    <a:pt x="0" y="0"/>
                  </a:lnTo>
                  <a:lnTo>
                    <a:pt x="0" y="1385"/>
                  </a:lnTo>
                  <a:lnTo>
                    <a:pt x="9021" y="1385"/>
                  </a:lnTo>
                  <a:lnTo>
                    <a:pt x="9021" y="21600"/>
                  </a:lnTo>
                  <a:lnTo>
                    <a:pt x="21600" y="21600"/>
                  </a:lnTo>
                  <a:lnTo>
                    <a:pt x="21600" y="20354"/>
                  </a:lnTo>
                  <a:lnTo>
                    <a:pt x="10165" y="20354"/>
                  </a:lnTo>
                  <a:close/>
                </a:path>
              </a:pathLst>
            </a:custGeom>
            <a:solidFill>
              <a:srgbClr val="DEA307"/>
            </a:solidFill>
            <a:ln w="12700" cap="flat">
              <a:noFill/>
              <a:miter lim="400000"/>
            </a:ln>
            <a:effectLst/>
          </p:spPr>
          <p:txBody>
            <a:bodyPr wrap="square" lIns="45719" tIns="45719" rIns="45719" bIns="45719" numCol="1" anchor="t">
              <a:noAutofit/>
            </a:bodyPr>
            <a:lstStyle/>
            <a:p>
              <a:pPr/>
            </a:p>
          </p:txBody>
        </p:sp>
        <p:sp>
          <p:nvSpPr>
            <p:cNvPr id="694" name="Freeform 173"/>
            <p:cNvSpPr/>
            <p:nvPr/>
          </p:nvSpPr>
          <p:spPr>
            <a:xfrm>
              <a:off x="3169695" y="561106"/>
              <a:ext cx="167493" cy="1537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2906" y="0"/>
                  </a:lnTo>
                  <a:lnTo>
                    <a:pt x="12906" y="21600"/>
                  </a:lnTo>
                  <a:lnTo>
                    <a:pt x="0" y="21600"/>
                  </a:lnTo>
                  <a:lnTo>
                    <a:pt x="13857" y="21600"/>
                  </a:lnTo>
                  <a:lnTo>
                    <a:pt x="13857" y="0"/>
                  </a:lnTo>
                  <a:lnTo>
                    <a:pt x="21600" y="0"/>
                  </a:lnTo>
                  <a:close/>
                </a:path>
              </a:pathLst>
            </a:custGeom>
            <a:solidFill>
              <a:srgbClr val="FDEEAC"/>
            </a:solidFill>
            <a:ln w="12700" cap="flat">
              <a:noFill/>
              <a:miter lim="400000"/>
            </a:ln>
            <a:effectLst/>
          </p:spPr>
          <p:txBody>
            <a:bodyPr wrap="square" lIns="45719" tIns="45719" rIns="45719" bIns="45719" numCol="1" anchor="t">
              <a:noAutofit/>
            </a:bodyPr>
            <a:lstStyle/>
            <a:p>
              <a:pPr/>
            </a:p>
          </p:txBody>
        </p:sp>
        <p:sp>
          <p:nvSpPr>
            <p:cNvPr id="695" name="Freeform 174"/>
            <p:cNvSpPr/>
            <p:nvPr/>
          </p:nvSpPr>
          <p:spPr>
            <a:xfrm>
              <a:off x="3344560" y="672767"/>
              <a:ext cx="104289" cy="421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73" y="21600"/>
                  </a:moveTo>
                  <a:lnTo>
                    <a:pt x="0" y="21600"/>
                  </a:lnTo>
                  <a:lnTo>
                    <a:pt x="21600" y="21600"/>
                  </a:lnTo>
                  <a:lnTo>
                    <a:pt x="21600" y="0"/>
                  </a:lnTo>
                  <a:lnTo>
                    <a:pt x="20073" y="0"/>
                  </a:lnTo>
                  <a:lnTo>
                    <a:pt x="20073" y="21600"/>
                  </a:lnTo>
                  <a:close/>
                </a:path>
              </a:pathLst>
            </a:custGeom>
            <a:solidFill>
              <a:srgbClr val="FDEEAC"/>
            </a:solidFill>
            <a:ln w="12700" cap="flat">
              <a:noFill/>
              <a:miter lim="400000"/>
            </a:ln>
            <a:effectLst/>
          </p:spPr>
          <p:txBody>
            <a:bodyPr wrap="square" lIns="45719" tIns="45719" rIns="45719" bIns="45719" numCol="1" anchor="t">
              <a:noAutofit/>
            </a:bodyPr>
            <a:lstStyle/>
            <a:p>
              <a:pPr/>
            </a:p>
          </p:txBody>
        </p:sp>
        <p:sp>
          <p:nvSpPr>
            <p:cNvPr id="696" name="Rectangle 175"/>
            <p:cNvSpPr/>
            <p:nvPr/>
          </p:nvSpPr>
          <p:spPr>
            <a:xfrm>
              <a:off x="3169695" y="555282"/>
              <a:ext cx="37923" cy="12701"/>
            </a:xfrm>
            <a:prstGeom prst="rect">
              <a:avLst/>
            </a:prstGeom>
            <a:solidFill>
              <a:srgbClr val="FDEEAC"/>
            </a:solidFill>
            <a:ln w="12700" cap="flat">
              <a:noFill/>
              <a:miter lim="400000"/>
            </a:ln>
            <a:effectLst/>
          </p:spPr>
          <p:txBody>
            <a:bodyPr wrap="square" lIns="45719" tIns="45719" rIns="45719" bIns="45719" numCol="1" anchor="t">
              <a:noAutofit/>
            </a:bodyPr>
            <a:lstStyle/>
            <a:p>
              <a:pPr/>
            </a:p>
          </p:txBody>
        </p:sp>
        <p:sp>
          <p:nvSpPr>
            <p:cNvPr id="697" name="Freeform 176"/>
            <p:cNvSpPr/>
            <p:nvPr/>
          </p:nvSpPr>
          <p:spPr>
            <a:xfrm>
              <a:off x="3396177" y="471567"/>
              <a:ext cx="52671" cy="201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76" y="0"/>
                  </a:moveTo>
                  <a:lnTo>
                    <a:pt x="18576" y="9613"/>
                  </a:lnTo>
                  <a:lnTo>
                    <a:pt x="0" y="9613"/>
                  </a:lnTo>
                  <a:lnTo>
                    <a:pt x="0" y="21600"/>
                  </a:lnTo>
                  <a:lnTo>
                    <a:pt x="3024" y="21600"/>
                  </a:lnTo>
                  <a:lnTo>
                    <a:pt x="3024" y="9613"/>
                  </a:lnTo>
                  <a:lnTo>
                    <a:pt x="21600" y="9613"/>
                  </a:lnTo>
                  <a:lnTo>
                    <a:pt x="21600" y="0"/>
                  </a:lnTo>
                  <a:lnTo>
                    <a:pt x="18576" y="0"/>
                  </a:lnTo>
                  <a:close/>
                </a:path>
              </a:pathLst>
            </a:custGeom>
            <a:solidFill>
              <a:srgbClr val="FDEEAC"/>
            </a:solidFill>
            <a:ln w="12700" cap="flat">
              <a:noFill/>
              <a:miter lim="400000"/>
            </a:ln>
            <a:effectLst/>
          </p:spPr>
          <p:txBody>
            <a:bodyPr wrap="square" lIns="45719" tIns="45719" rIns="45719" bIns="45719" numCol="1" anchor="t">
              <a:noAutofit/>
            </a:bodyPr>
            <a:lstStyle/>
            <a:p>
              <a:pPr/>
            </a:p>
          </p:txBody>
        </p:sp>
        <p:sp>
          <p:nvSpPr>
            <p:cNvPr id="698" name="Freeform 177"/>
            <p:cNvSpPr/>
            <p:nvPr/>
          </p:nvSpPr>
          <p:spPr>
            <a:xfrm>
              <a:off x="1500048" y="696"/>
              <a:ext cx="954093" cy="756344"/>
            </a:xfrm>
            <a:custGeom>
              <a:avLst/>
              <a:gdLst/>
              <a:ahLst/>
              <a:cxnLst>
                <a:cxn ang="0">
                  <a:pos x="wd2" y="hd2"/>
                </a:cxn>
                <a:cxn ang="5400000">
                  <a:pos x="wd2" y="hd2"/>
                </a:cxn>
                <a:cxn ang="10800000">
                  <a:pos x="wd2" y="hd2"/>
                </a:cxn>
                <a:cxn ang="16200000">
                  <a:pos x="wd2" y="hd2"/>
                </a:cxn>
              </a:cxnLst>
              <a:rect l="0" t="0" r="r" b="b"/>
              <a:pathLst>
                <a:path w="21498" h="21480" fill="norm" stroke="1" extrusionOk="0">
                  <a:moveTo>
                    <a:pt x="17392" y="5245"/>
                  </a:moveTo>
                  <a:cubicBezTo>
                    <a:pt x="16775" y="5880"/>
                    <a:pt x="16775" y="5880"/>
                    <a:pt x="16775" y="5880"/>
                  </a:cubicBezTo>
                  <a:cubicBezTo>
                    <a:pt x="13858" y="9692"/>
                    <a:pt x="13858" y="9692"/>
                    <a:pt x="13858" y="9692"/>
                  </a:cubicBezTo>
                  <a:cubicBezTo>
                    <a:pt x="19636" y="9339"/>
                    <a:pt x="19636" y="9339"/>
                    <a:pt x="19636" y="9339"/>
                  </a:cubicBezTo>
                  <a:cubicBezTo>
                    <a:pt x="20646" y="9480"/>
                    <a:pt x="21376" y="10468"/>
                    <a:pt x="21488" y="11668"/>
                  </a:cubicBezTo>
                  <a:cubicBezTo>
                    <a:pt x="21488" y="11739"/>
                    <a:pt x="21488" y="11739"/>
                    <a:pt x="21488" y="11739"/>
                  </a:cubicBezTo>
                  <a:cubicBezTo>
                    <a:pt x="21600" y="13080"/>
                    <a:pt x="20815" y="14351"/>
                    <a:pt x="19692" y="14562"/>
                  </a:cubicBezTo>
                  <a:cubicBezTo>
                    <a:pt x="13128" y="15198"/>
                    <a:pt x="13128" y="15198"/>
                    <a:pt x="13128" y="15198"/>
                  </a:cubicBezTo>
                  <a:cubicBezTo>
                    <a:pt x="10099" y="19292"/>
                    <a:pt x="10099" y="19292"/>
                    <a:pt x="10099" y="19292"/>
                  </a:cubicBezTo>
                  <a:cubicBezTo>
                    <a:pt x="8977" y="20633"/>
                    <a:pt x="6845" y="21480"/>
                    <a:pt x="5330" y="21480"/>
                  </a:cubicBezTo>
                  <a:cubicBezTo>
                    <a:pt x="0" y="21339"/>
                    <a:pt x="0" y="21339"/>
                    <a:pt x="0" y="21339"/>
                  </a:cubicBezTo>
                  <a:cubicBezTo>
                    <a:pt x="281" y="10680"/>
                    <a:pt x="281" y="10680"/>
                    <a:pt x="281" y="10680"/>
                  </a:cubicBezTo>
                  <a:cubicBezTo>
                    <a:pt x="2917" y="10468"/>
                    <a:pt x="2917" y="10468"/>
                    <a:pt x="2917" y="10468"/>
                  </a:cubicBezTo>
                  <a:cubicBezTo>
                    <a:pt x="3815" y="10398"/>
                    <a:pt x="4601" y="9974"/>
                    <a:pt x="5274" y="9339"/>
                  </a:cubicBezTo>
                  <a:cubicBezTo>
                    <a:pt x="11782" y="1433"/>
                    <a:pt x="11782" y="1433"/>
                    <a:pt x="11782" y="1433"/>
                  </a:cubicBezTo>
                  <a:cubicBezTo>
                    <a:pt x="12736" y="445"/>
                    <a:pt x="14082" y="-120"/>
                    <a:pt x="15260" y="21"/>
                  </a:cubicBezTo>
                  <a:lnTo>
                    <a:pt x="17392" y="5245"/>
                  </a:lnTo>
                  <a:close/>
                </a:path>
              </a:pathLst>
            </a:custGeom>
            <a:solidFill>
              <a:srgbClr val="F8D5AC"/>
            </a:solidFill>
            <a:ln w="12700" cap="flat">
              <a:noFill/>
              <a:miter lim="400000"/>
            </a:ln>
            <a:effectLst/>
          </p:spPr>
          <p:txBody>
            <a:bodyPr wrap="square" lIns="45719" tIns="45719" rIns="45719" bIns="45719" numCol="1" anchor="t">
              <a:noAutofit/>
            </a:bodyPr>
            <a:lstStyle/>
            <a:p>
              <a:pPr/>
            </a:p>
          </p:txBody>
        </p:sp>
        <p:sp>
          <p:nvSpPr>
            <p:cNvPr id="699" name="Freeform 178"/>
            <p:cNvSpPr/>
            <p:nvPr/>
          </p:nvSpPr>
          <p:spPr>
            <a:xfrm>
              <a:off x="2329078" y="367279"/>
              <a:ext cx="102289" cy="101128"/>
            </a:xfrm>
            <a:custGeom>
              <a:avLst/>
              <a:gdLst/>
              <a:ahLst/>
              <a:cxnLst>
                <a:cxn ang="0">
                  <a:pos x="wd2" y="hd2"/>
                </a:cxn>
                <a:cxn ang="5400000">
                  <a:pos x="wd2" y="hd2"/>
                </a:cxn>
                <a:cxn ang="10800000">
                  <a:pos x="wd2" y="hd2"/>
                </a:cxn>
                <a:cxn ang="16200000">
                  <a:pos x="wd2" y="hd2"/>
                </a:cxn>
              </a:cxnLst>
              <a:rect l="0" t="0" r="r" b="b"/>
              <a:pathLst>
                <a:path w="20766" h="21600" fill="norm" stroke="1" extrusionOk="0">
                  <a:moveTo>
                    <a:pt x="10549" y="0"/>
                  </a:moveTo>
                  <a:cubicBezTo>
                    <a:pt x="15572" y="0"/>
                    <a:pt x="19591" y="3688"/>
                    <a:pt x="20595" y="8429"/>
                  </a:cubicBezTo>
                  <a:cubicBezTo>
                    <a:pt x="20595" y="8429"/>
                    <a:pt x="20595" y="8429"/>
                    <a:pt x="20595" y="8429"/>
                  </a:cubicBezTo>
                  <a:cubicBezTo>
                    <a:pt x="21600" y="14224"/>
                    <a:pt x="18084" y="19493"/>
                    <a:pt x="12558" y="21073"/>
                  </a:cubicBezTo>
                  <a:cubicBezTo>
                    <a:pt x="5526" y="21600"/>
                    <a:pt x="5526" y="21600"/>
                    <a:pt x="5526" y="21600"/>
                  </a:cubicBezTo>
                  <a:cubicBezTo>
                    <a:pt x="3014" y="21600"/>
                    <a:pt x="1005" y="19493"/>
                    <a:pt x="502" y="16859"/>
                  </a:cubicBezTo>
                  <a:cubicBezTo>
                    <a:pt x="0" y="5268"/>
                    <a:pt x="0" y="5268"/>
                    <a:pt x="0" y="5268"/>
                  </a:cubicBezTo>
                  <a:cubicBezTo>
                    <a:pt x="0" y="2634"/>
                    <a:pt x="2009" y="0"/>
                    <a:pt x="4521" y="0"/>
                  </a:cubicBezTo>
                  <a:lnTo>
                    <a:pt x="10549" y="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700" name="Freeform 179"/>
            <p:cNvSpPr/>
            <p:nvPr/>
          </p:nvSpPr>
          <p:spPr>
            <a:xfrm>
              <a:off x="2082581" y="429430"/>
              <a:ext cx="370800" cy="106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870" y="18586"/>
                    <a:pt x="870" y="18586"/>
                    <a:pt x="870" y="18586"/>
                  </a:cubicBezTo>
                  <a:cubicBezTo>
                    <a:pt x="870" y="18586"/>
                    <a:pt x="14497" y="16577"/>
                    <a:pt x="17541" y="14065"/>
                  </a:cubicBezTo>
                  <a:cubicBezTo>
                    <a:pt x="19715" y="12558"/>
                    <a:pt x="20875" y="5526"/>
                    <a:pt x="21600" y="0"/>
                  </a:cubicBezTo>
                  <a:cubicBezTo>
                    <a:pt x="21600" y="0"/>
                    <a:pt x="21455" y="15070"/>
                    <a:pt x="16961" y="17079"/>
                  </a:cubicBezTo>
                  <a:lnTo>
                    <a:pt x="0" y="21600"/>
                  </a:lnTo>
                  <a:close/>
                </a:path>
              </a:pathLst>
            </a:custGeom>
            <a:solidFill>
              <a:srgbClr val="DBB58F"/>
            </a:solidFill>
            <a:ln w="12700" cap="flat">
              <a:noFill/>
              <a:miter lim="400000"/>
            </a:ln>
            <a:effectLst/>
          </p:spPr>
          <p:txBody>
            <a:bodyPr wrap="square" lIns="45719" tIns="45719" rIns="45719" bIns="45719" numCol="1" anchor="t">
              <a:noAutofit/>
            </a:bodyPr>
            <a:lstStyle/>
            <a:p>
              <a:pPr/>
            </a:p>
          </p:txBody>
        </p:sp>
        <p:sp>
          <p:nvSpPr>
            <p:cNvPr id="701" name="Freeform 180"/>
            <p:cNvSpPr/>
            <p:nvPr/>
          </p:nvSpPr>
          <p:spPr>
            <a:xfrm>
              <a:off x="1492674" y="359906"/>
              <a:ext cx="151692" cy="3950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767" y="543"/>
                  </a:moveTo>
                  <a:cubicBezTo>
                    <a:pt x="3187" y="0"/>
                    <a:pt x="3187" y="0"/>
                    <a:pt x="3187" y="0"/>
                  </a:cubicBezTo>
                  <a:cubicBezTo>
                    <a:pt x="1770" y="0"/>
                    <a:pt x="0" y="21464"/>
                    <a:pt x="0" y="21464"/>
                  </a:cubicBezTo>
                  <a:cubicBezTo>
                    <a:pt x="21600" y="21600"/>
                    <a:pt x="21600" y="21600"/>
                    <a:pt x="21600" y="21600"/>
                  </a:cubicBezTo>
                  <a:lnTo>
                    <a:pt x="18767" y="543"/>
                  </a:lnTo>
                  <a:close/>
                </a:path>
              </a:pathLst>
            </a:custGeom>
            <a:solidFill>
              <a:srgbClr val="ECC09A"/>
            </a:solidFill>
            <a:ln w="12700" cap="flat">
              <a:noFill/>
              <a:miter lim="400000"/>
            </a:ln>
            <a:effectLst/>
          </p:spPr>
          <p:txBody>
            <a:bodyPr wrap="square" lIns="45719" tIns="45719" rIns="45719" bIns="45719" numCol="1" anchor="t">
              <a:noAutofit/>
            </a:bodyPr>
            <a:lstStyle/>
            <a:p>
              <a:pPr/>
            </a:p>
          </p:txBody>
        </p:sp>
        <p:sp>
          <p:nvSpPr>
            <p:cNvPr id="702" name="Freeform 181"/>
            <p:cNvSpPr/>
            <p:nvPr/>
          </p:nvSpPr>
          <p:spPr>
            <a:xfrm>
              <a:off x="962812" y="351478"/>
              <a:ext cx="661539" cy="4708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21503"/>
                  </a:lnTo>
                  <a:lnTo>
                    <a:pt x="0" y="0"/>
                  </a:lnTo>
                  <a:lnTo>
                    <a:pt x="21600" y="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703" name="Rectangle 182"/>
            <p:cNvSpPr/>
            <p:nvPr/>
          </p:nvSpPr>
          <p:spPr>
            <a:xfrm>
              <a:off x="0" y="341997"/>
              <a:ext cx="1503210" cy="517223"/>
            </a:xfrm>
            <a:prstGeom prst="rect">
              <a:avLst/>
            </a:prstGeom>
            <a:solidFill>
              <a:srgbClr val="000000"/>
            </a:solidFill>
            <a:ln w="12700" cap="flat">
              <a:noFill/>
              <a:miter lim="400000"/>
            </a:ln>
            <a:effectLst/>
          </p:spPr>
          <p:txBody>
            <a:bodyPr wrap="square" lIns="45719" tIns="45719" rIns="45719" bIns="45719" numCol="1" anchor="t">
              <a:noAutofit/>
            </a:bodyPr>
            <a:lstStyle/>
            <a:p>
              <a:pPr/>
            </a:p>
          </p:txBody>
        </p:sp>
        <p:sp>
          <p:nvSpPr>
            <p:cNvPr id="704" name="Rectangle 183"/>
            <p:cNvSpPr/>
            <p:nvPr/>
          </p:nvSpPr>
          <p:spPr>
            <a:xfrm>
              <a:off x="0" y="678034"/>
              <a:ext cx="1503210" cy="181186"/>
            </a:xfrm>
            <a:prstGeom prst="rect">
              <a:avLst/>
            </a:prstGeom>
            <a:solidFill>
              <a:srgbClr val="262626"/>
            </a:solidFill>
            <a:ln w="12700" cap="flat">
              <a:noFill/>
              <a:miter lim="400000"/>
            </a:ln>
            <a:effectLst/>
          </p:spPr>
          <p:txBody>
            <a:bodyPr wrap="square" lIns="45719" tIns="45719" rIns="45719" bIns="45719" numCol="1" anchor="t">
              <a:noAutofit/>
            </a:bodyPr>
            <a:lstStyle/>
            <a:p>
              <a:pPr/>
            </a:p>
          </p:txBody>
        </p:sp>
        <p:sp>
          <p:nvSpPr>
            <p:cNvPr id="705" name="Freeform 184"/>
            <p:cNvSpPr/>
            <p:nvPr/>
          </p:nvSpPr>
          <p:spPr>
            <a:xfrm>
              <a:off x="1385127" y="757370"/>
              <a:ext cx="65248" cy="65703"/>
            </a:xfrm>
            <a:custGeom>
              <a:avLst/>
              <a:gdLst/>
              <a:ahLst/>
              <a:cxnLst>
                <a:cxn ang="0">
                  <a:pos x="wd2" y="hd2"/>
                </a:cxn>
                <a:cxn ang="5400000">
                  <a:pos x="wd2" y="hd2"/>
                </a:cxn>
                <a:cxn ang="10800000">
                  <a:pos x="wd2" y="hd2"/>
                </a:cxn>
                <a:cxn ang="16200000">
                  <a:pos x="wd2" y="hd2"/>
                </a:cxn>
              </a:cxnLst>
              <a:rect l="0" t="0" r="r" b="b"/>
              <a:pathLst>
                <a:path w="18843" h="18975" fill="norm" stroke="1" extrusionOk="0">
                  <a:moveTo>
                    <a:pt x="13932" y="18127"/>
                  </a:moveTo>
                  <a:cubicBezTo>
                    <a:pt x="8892" y="20287"/>
                    <a:pt x="3132" y="18127"/>
                    <a:pt x="972" y="13807"/>
                  </a:cubicBezTo>
                  <a:cubicBezTo>
                    <a:pt x="-1188" y="8767"/>
                    <a:pt x="252" y="3727"/>
                    <a:pt x="5292" y="847"/>
                  </a:cubicBezTo>
                  <a:cubicBezTo>
                    <a:pt x="9612" y="-1313"/>
                    <a:pt x="15372" y="847"/>
                    <a:pt x="17532" y="5167"/>
                  </a:cubicBezTo>
                  <a:cubicBezTo>
                    <a:pt x="20412" y="9487"/>
                    <a:pt x="18252" y="15247"/>
                    <a:pt x="13932" y="18127"/>
                  </a:cubicBez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706" name="Freeform 185"/>
            <p:cNvSpPr/>
            <p:nvPr/>
          </p:nvSpPr>
          <p:spPr>
            <a:xfrm>
              <a:off x="1423120" y="785970"/>
              <a:ext cx="12701" cy="13356"/>
            </a:xfrm>
            <a:custGeom>
              <a:avLst/>
              <a:gdLst/>
              <a:ahLst/>
              <a:cxnLst>
                <a:cxn ang="0">
                  <a:pos x="wd2" y="hd2"/>
                </a:cxn>
                <a:cxn ang="5400000">
                  <a:pos x="wd2" y="hd2"/>
                </a:cxn>
                <a:cxn ang="10800000">
                  <a:pos x="wd2" y="hd2"/>
                </a:cxn>
                <a:cxn ang="16200000">
                  <a:pos x="wd2" y="hd2"/>
                </a:cxn>
              </a:cxnLst>
              <a:rect l="0" t="0" r="r" b="b"/>
              <a:pathLst>
                <a:path w="21600" h="18256" fill="norm" stroke="1" extrusionOk="0">
                  <a:moveTo>
                    <a:pt x="17280" y="15891"/>
                  </a:moveTo>
                  <a:cubicBezTo>
                    <a:pt x="8640" y="19491"/>
                    <a:pt x="4320" y="19491"/>
                    <a:pt x="0" y="12291"/>
                  </a:cubicBezTo>
                  <a:cubicBezTo>
                    <a:pt x="0" y="8691"/>
                    <a:pt x="0" y="5091"/>
                    <a:pt x="4320" y="1491"/>
                  </a:cubicBezTo>
                  <a:cubicBezTo>
                    <a:pt x="12960" y="-2109"/>
                    <a:pt x="17280" y="1491"/>
                    <a:pt x="21600" y="5091"/>
                  </a:cubicBezTo>
                  <a:cubicBezTo>
                    <a:pt x="21600" y="8691"/>
                    <a:pt x="21600" y="15891"/>
                    <a:pt x="17280" y="15891"/>
                  </a:cubicBezTo>
                  <a:close/>
                </a:path>
              </a:pathLst>
            </a:custGeom>
            <a:solidFill>
              <a:srgbClr val="2D2D2C"/>
            </a:solidFill>
            <a:ln w="12700" cap="flat">
              <a:noFill/>
              <a:miter lim="400000"/>
            </a:ln>
            <a:effectLst/>
          </p:spPr>
          <p:txBody>
            <a:bodyPr wrap="square" lIns="45719" tIns="45719" rIns="45719" bIns="45719" numCol="1" anchor="t">
              <a:noAutofit/>
            </a:bodyPr>
            <a:lstStyle/>
            <a:p>
              <a:pPr/>
            </a:p>
          </p:txBody>
        </p:sp>
        <p:sp>
          <p:nvSpPr>
            <p:cNvPr id="707" name="Freeform 186"/>
            <p:cNvSpPr/>
            <p:nvPr/>
          </p:nvSpPr>
          <p:spPr>
            <a:xfrm>
              <a:off x="1415746" y="771120"/>
              <a:ext cx="12701" cy="13308"/>
            </a:xfrm>
            <a:custGeom>
              <a:avLst/>
              <a:gdLst/>
              <a:ahLst/>
              <a:cxnLst>
                <a:cxn ang="0">
                  <a:pos x="wd2" y="hd2"/>
                </a:cxn>
                <a:cxn ang="5400000">
                  <a:pos x="wd2" y="hd2"/>
                </a:cxn>
                <a:cxn ang="10800000">
                  <a:pos x="wd2" y="hd2"/>
                </a:cxn>
                <a:cxn ang="16200000">
                  <a:pos x="wd2" y="hd2"/>
                </a:cxn>
              </a:cxnLst>
              <a:rect l="0" t="0" r="r" b="b"/>
              <a:pathLst>
                <a:path w="21600" h="19491" fill="norm" stroke="1" extrusionOk="0">
                  <a:moveTo>
                    <a:pt x="17280" y="19491"/>
                  </a:moveTo>
                  <a:cubicBezTo>
                    <a:pt x="8640" y="19491"/>
                    <a:pt x="4320" y="19491"/>
                    <a:pt x="0" y="12291"/>
                  </a:cubicBezTo>
                  <a:cubicBezTo>
                    <a:pt x="0" y="8691"/>
                    <a:pt x="0" y="5091"/>
                    <a:pt x="4320" y="1491"/>
                  </a:cubicBezTo>
                  <a:cubicBezTo>
                    <a:pt x="12960" y="-2109"/>
                    <a:pt x="17280" y="1491"/>
                    <a:pt x="21600" y="5091"/>
                  </a:cubicBezTo>
                  <a:cubicBezTo>
                    <a:pt x="21600" y="8691"/>
                    <a:pt x="21600" y="15891"/>
                    <a:pt x="17280" y="19491"/>
                  </a:cubicBezTo>
                  <a:close/>
                </a:path>
              </a:pathLst>
            </a:custGeom>
            <a:solidFill>
              <a:srgbClr val="2D2D2C"/>
            </a:solidFill>
            <a:ln w="12700" cap="flat">
              <a:noFill/>
              <a:miter lim="400000"/>
            </a:ln>
            <a:effectLst/>
          </p:spPr>
          <p:txBody>
            <a:bodyPr wrap="square" lIns="45719" tIns="45719" rIns="45719" bIns="45719" numCol="1" anchor="t">
              <a:noAutofit/>
            </a:bodyPr>
            <a:lstStyle/>
            <a:p>
              <a:pPr/>
            </a:p>
          </p:txBody>
        </p:sp>
        <p:sp>
          <p:nvSpPr>
            <p:cNvPr id="708" name="Freeform 187"/>
            <p:cNvSpPr/>
            <p:nvPr/>
          </p:nvSpPr>
          <p:spPr>
            <a:xfrm>
              <a:off x="1406784" y="794932"/>
              <a:ext cx="12717" cy="12701"/>
            </a:xfrm>
            <a:custGeom>
              <a:avLst/>
              <a:gdLst/>
              <a:ahLst/>
              <a:cxnLst>
                <a:cxn ang="0">
                  <a:pos x="wd2" y="hd2"/>
                </a:cxn>
                <a:cxn ang="5400000">
                  <a:pos x="wd2" y="hd2"/>
                </a:cxn>
                <a:cxn ang="10800000">
                  <a:pos x="wd2" y="hd2"/>
                </a:cxn>
                <a:cxn ang="16200000">
                  <a:pos x="wd2" y="hd2"/>
                </a:cxn>
              </a:cxnLst>
              <a:rect l="0" t="0" r="r" b="b"/>
              <a:pathLst>
                <a:path w="17382" h="21600" fill="norm" stroke="1" extrusionOk="0">
                  <a:moveTo>
                    <a:pt x="12291" y="21600"/>
                  </a:moveTo>
                  <a:cubicBezTo>
                    <a:pt x="8691" y="21600"/>
                    <a:pt x="1491" y="21600"/>
                    <a:pt x="1491" y="17280"/>
                  </a:cubicBezTo>
                  <a:cubicBezTo>
                    <a:pt x="-2109" y="8640"/>
                    <a:pt x="1491" y="4320"/>
                    <a:pt x="5091" y="0"/>
                  </a:cubicBezTo>
                  <a:cubicBezTo>
                    <a:pt x="8691" y="0"/>
                    <a:pt x="15891" y="0"/>
                    <a:pt x="15891" y="4320"/>
                  </a:cubicBezTo>
                  <a:cubicBezTo>
                    <a:pt x="19491" y="12960"/>
                    <a:pt x="15891" y="17280"/>
                    <a:pt x="12291" y="21600"/>
                  </a:cubicBezTo>
                  <a:close/>
                </a:path>
              </a:pathLst>
            </a:custGeom>
            <a:solidFill>
              <a:srgbClr val="2D2D2C"/>
            </a:solidFill>
            <a:ln w="12700" cap="flat">
              <a:noFill/>
              <a:miter lim="400000"/>
            </a:ln>
            <a:effectLst/>
          </p:spPr>
          <p:txBody>
            <a:bodyPr wrap="square" lIns="45719" tIns="45719" rIns="45719" bIns="45719" numCol="1" anchor="t">
              <a:noAutofit/>
            </a:bodyPr>
            <a:lstStyle/>
            <a:p>
              <a:pPr/>
            </a:p>
          </p:txBody>
        </p:sp>
        <p:sp>
          <p:nvSpPr>
            <p:cNvPr id="709" name="Freeform 188"/>
            <p:cNvSpPr/>
            <p:nvPr/>
          </p:nvSpPr>
          <p:spPr>
            <a:xfrm>
              <a:off x="1398892" y="780214"/>
              <a:ext cx="12701" cy="13309"/>
            </a:xfrm>
            <a:custGeom>
              <a:avLst/>
              <a:gdLst/>
              <a:ahLst/>
              <a:cxnLst>
                <a:cxn ang="0">
                  <a:pos x="wd2" y="hd2"/>
                </a:cxn>
                <a:cxn ang="5400000">
                  <a:pos x="wd2" y="hd2"/>
                </a:cxn>
                <a:cxn ang="10800000">
                  <a:pos x="wd2" y="hd2"/>
                </a:cxn>
                <a:cxn ang="16200000">
                  <a:pos x="wd2" y="hd2"/>
                </a:cxn>
              </a:cxnLst>
              <a:rect l="0" t="0" r="r" b="b"/>
              <a:pathLst>
                <a:path w="17382" h="19491" fill="norm" stroke="1" extrusionOk="0">
                  <a:moveTo>
                    <a:pt x="12291" y="18000"/>
                  </a:moveTo>
                  <a:cubicBezTo>
                    <a:pt x="8691" y="21600"/>
                    <a:pt x="1491" y="18000"/>
                    <a:pt x="1491" y="14400"/>
                  </a:cubicBezTo>
                  <a:cubicBezTo>
                    <a:pt x="-2109" y="10800"/>
                    <a:pt x="1491" y="3600"/>
                    <a:pt x="5091" y="0"/>
                  </a:cubicBezTo>
                  <a:cubicBezTo>
                    <a:pt x="8691" y="0"/>
                    <a:pt x="15891" y="0"/>
                    <a:pt x="15891" y="3600"/>
                  </a:cubicBezTo>
                  <a:cubicBezTo>
                    <a:pt x="19491" y="10800"/>
                    <a:pt x="15891" y="14400"/>
                    <a:pt x="12291" y="18000"/>
                  </a:cubicBezTo>
                  <a:close/>
                </a:path>
              </a:pathLst>
            </a:custGeom>
            <a:solidFill>
              <a:srgbClr val="2D2D2C"/>
            </a:solidFill>
            <a:ln w="12700" cap="flat">
              <a:noFill/>
              <a:miter lim="400000"/>
            </a:ln>
            <a:effectLst/>
          </p:spPr>
          <p:txBody>
            <a:bodyPr wrap="square" lIns="45719" tIns="45719" rIns="45719" bIns="45719" numCol="1" anchor="t">
              <a:noAutofit/>
            </a:bodyPr>
            <a:lstStyle/>
            <a:p>
              <a:pPr/>
            </a:p>
          </p:txBody>
        </p:sp>
        <p:sp>
          <p:nvSpPr>
            <p:cNvPr id="710" name="Freeform 189"/>
            <p:cNvSpPr/>
            <p:nvPr/>
          </p:nvSpPr>
          <p:spPr>
            <a:xfrm>
              <a:off x="1288581" y="757370"/>
              <a:ext cx="64778" cy="65703"/>
            </a:xfrm>
            <a:custGeom>
              <a:avLst/>
              <a:gdLst/>
              <a:ahLst/>
              <a:cxnLst>
                <a:cxn ang="0">
                  <a:pos x="wd2" y="hd2"/>
                </a:cxn>
                <a:cxn ang="5400000">
                  <a:pos x="wd2" y="hd2"/>
                </a:cxn>
                <a:cxn ang="10800000">
                  <a:pos x="wd2" y="hd2"/>
                </a:cxn>
                <a:cxn ang="16200000">
                  <a:pos x="wd2" y="hd2"/>
                </a:cxn>
              </a:cxnLst>
              <a:rect l="0" t="0" r="r" b="b"/>
              <a:pathLst>
                <a:path w="18975" h="18975" fill="norm" stroke="1" extrusionOk="0">
                  <a:moveTo>
                    <a:pt x="13807" y="18127"/>
                  </a:moveTo>
                  <a:cubicBezTo>
                    <a:pt x="9487" y="20287"/>
                    <a:pt x="3727" y="18127"/>
                    <a:pt x="847" y="13807"/>
                  </a:cubicBezTo>
                  <a:cubicBezTo>
                    <a:pt x="-1313" y="8767"/>
                    <a:pt x="847" y="3727"/>
                    <a:pt x="5167" y="847"/>
                  </a:cubicBezTo>
                  <a:cubicBezTo>
                    <a:pt x="9487" y="-1313"/>
                    <a:pt x="15247" y="847"/>
                    <a:pt x="18127" y="5167"/>
                  </a:cubicBezTo>
                  <a:cubicBezTo>
                    <a:pt x="20287" y="9487"/>
                    <a:pt x="18127" y="15247"/>
                    <a:pt x="13807" y="18127"/>
                  </a:cubicBez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711" name="Freeform 190"/>
            <p:cNvSpPr/>
            <p:nvPr/>
          </p:nvSpPr>
          <p:spPr>
            <a:xfrm>
              <a:off x="1326237" y="785970"/>
              <a:ext cx="13308" cy="13356"/>
            </a:xfrm>
            <a:custGeom>
              <a:avLst/>
              <a:gdLst/>
              <a:ahLst/>
              <a:cxnLst>
                <a:cxn ang="0">
                  <a:pos x="wd2" y="hd2"/>
                </a:cxn>
                <a:cxn ang="5400000">
                  <a:pos x="wd2" y="hd2"/>
                </a:cxn>
                <a:cxn ang="10800000">
                  <a:pos x="wd2" y="hd2"/>
                </a:cxn>
                <a:cxn ang="16200000">
                  <a:pos x="wd2" y="hd2"/>
                </a:cxn>
              </a:cxnLst>
              <a:rect l="0" t="0" r="r" b="b"/>
              <a:pathLst>
                <a:path w="19491" h="18256" fill="norm" stroke="1" extrusionOk="0">
                  <a:moveTo>
                    <a:pt x="14400" y="15891"/>
                  </a:moveTo>
                  <a:cubicBezTo>
                    <a:pt x="10800" y="19491"/>
                    <a:pt x="3600" y="19491"/>
                    <a:pt x="0" y="12291"/>
                  </a:cubicBezTo>
                  <a:cubicBezTo>
                    <a:pt x="0" y="8691"/>
                    <a:pt x="0" y="5091"/>
                    <a:pt x="7200" y="1491"/>
                  </a:cubicBezTo>
                  <a:cubicBezTo>
                    <a:pt x="10800" y="-2109"/>
                    <a:pt x="14400" y="1491"/>
                    <a:pt x="18000" y="5091"/>
                  </a:cubicBezTo>
                  <a:cubicBezTo>
                    <a:pt x="21600" y="8691"/>
                    <a:pt x="18000" y="15891"/>
                    <a:pt x="14400" y="15891"/>
                  </a:cubicBezTo>
                  <a:close/>
                </a:path>
              </a:pathLst>
            </a:custGeom>
            <a:solidFill>
              <a:srgbClr val="2D2D2C"/>
            </a:solidFill>
            <a:ln w="12700" cap="flat">
              <a:noFill/>
              <a:miter lim="400000"/>
            </a:ln>
            <a:effectLst/>
          </p:spPr>
          <p:txBody>
            <a:bodyPr wrap="square" lIns="45719" tIns="45719" rIns="45719" bIns="45719" numCol="1" anchor="t">
              <a:noAutofit/>
            </a:bodyPr>
            <a:lstStyle/>
            <a:p>
              <a:pPr/>
            </a:p>
          </p:txBody>
        </p:sp>
        <p:sp>
          <p:nvSpPr>
            <p:cNvPr id="712" name="Freeform 191"/>
            <p:cNvSpPr/>
            <p:nvPr/>
          </p:nvSpPr>
          <p:spPr>
            <a:xfrm>
              <a:off x="1318862" y="771120"/>
              <a:ext cx="13309" cy="13308"/>
            </a:xfrm>
            <a:custGeom>
              <a:avLst/>
              <a:gdLst/>
              <a:ahLst/>
              <a:cxnLst>
                <a:cxn ang="0">
                  <a:pos x="wd2" y="hd2"/>
                </a:cxn>
                <a:cxn ang="5400000">
                  <a:pos x="wd2" y="hd2"/>
                </a:cxn>
                <a:cxn ang="10800000">
                  <a:pos x="wd2" y="hd2"/>
                </a:cxn>
                <a:cxn ang="16200000">
                  <a:pos x="wd2" y="hd2"/>
                </a:cxn>
              </a:cxnLst>
              <a:rect l="0" t="0" r="r" b="b"/>
              <a:pathLst>
                <a:path w="19491" h="19491" fill="norm" stroke="1" extrusionOk="0">
                  <a:moveTo>
                    <a:pt x="14400" y="19491"/>
                  </a:moveTo>
                  <a:cubicBezTo>
                    <a:pt x="10800" y="19491"/>
                    <a:pt x="3600" y="19491"/>
                    <a:pt x="0" y="12291"/>
                  </a:cubicBezTo>
                  <a:cubicBezTo>
                    <a:pt x="0" y="8691"/>
                    <a:pt x="0" y="5091"/>
                    <a:pt x="7200" y="1491"/>
                  </a:cubicBezTo>
                  <a:cubicBezTo>
                    <a:pt x="10800" y="-2109"/>
                    <a:pt x="14400" y="1491"/>
                    <a:pt x="18000" y="5091"/>
                  </a:cubicBezTo>
                  <a:cubicBezTo>
                    <a:pt x="21600" y="8691"/>
                    <a:pt x="18000" y="15891"/>
                    <a:pt x="14400" y="19491"/>
                  </a:cubicBezTo>
                  <a:close/>
                </a:path>
              </a:pathLst>
            </a:custGeom>
            <a:solidFill>
              <a:srgbClr val="2D2D2C"/>
            </a:solidFill>
            <a:ln w="12700" cap="flat">
              <a:noFill/>
              <a:miter lim="400000"/>
            </a:ln>
            <a:effectLst/>
          </p:spPr>
          <p:txBody>
            <a:bodyPr wrap="square" lIns="45719" tIns="45719" rIns="45719" bIns="45719" numCol="1" anchor="t">
              <a:noAutofit/>
            </a:bodyPr>
            <a:lstStyle/>
            <a:p>
              <a:pPr/>
            </a:p>
          </p:txBody>
        </p:sp>
        <p:sp>
          <p:nvSpPr>
            <p:cNvPr id="713" name="Freeform 192"/>
            <p:cNvSpPr/>
            <p:nvPr/>
          </p:nvSpPr>
          <p:spPr>
            <a:xfrm>
              <a:off x="1309650" y="794932"/>
              <a:ext cx="12701" cy="12701"/>
            </a:xfrm>
            <a:custGeom>
              <a:avLst/>
              <a:gdLst/>
              <a:ahLst/>
              <a:cxnLst>
                <a:cxn ang="0">
                  <a:pos x="wd2" y="hd2"/>
                </a:cxn>
                <a:cxn ang="5400000">
                  <a:pos x="wd2" y="hd2"/>
                </a:cxn>
                <a:cxn ang="10800000">
                  <a:pos x="wd2" y="hd2"/>
                </a:cxn>
                <a:cxn ang="16200000">
                  <a:pos x="wd2" y="hd2"/>
                </a:cxn>
              </a:cxnLst>
              <a:rect l="0" t="0" r="r" b="b"/>
              <a:pathLst>
                <a:path w="18256" h="21600" fill="norm" stroke="1" extrusionOk="0">
                  <a:moveTo>
                    <a:pt x="12291" y="21600"/>
                  </a:moveTo>
                  <a:cubicBezTo>
                    <a:pt x="8691" y="21600"/>
                    <a:pt x="5091" y="21600"/>
                    <a:pt x="1491" y="17280"/>
                  </a:cubicBezTo>
                  <a:cubicBezTo>
                    <a:pt x="-2109" y="8640"/>
                    <a:pt x="1491" y="4320"/>
                    <a:pt x="5091" y="0"/>
                  </a:cubicBezTo>
                  <a:cubicBezTo>
                    <a:pt x="8691" y="0"/>
                    <a:pt x="15891" y="0"/>
                    <a:pt x="15891" y="4320"/>
                  </a:cubicBezTo>
                  <a:cubicBezTo>
                    <a:pt x="19491" y="12960"/>
                    <a:pt x="19491" y="17280"/>
                    <a:pt x="12291" y="21600"/>
                  </a:cubicBezTo>
                  <a:close/>
                </a:path>
              </a:pathLst>
            </a:custGeom>
            <a:solidFill>
              <a:srgbClr val="2D2D2C"/>
            </a:solidFill>
            <a:ln w="12700" cap="flat">
              <a:noFill/>
              <a:miter lim="400000"/>
            </a:ln>
            <a:effectLst/>
          </p:spPr>
          <p:txBody>
            <a:bodyPr wrap="square" lIns="45719" tIns="45719" rIns="45719" bIns="45719" numCol="1" anchor="t">
              <a:noAutofit/>
            </a:bodyPr>
            <a:lstStyle/>
            <a:p>
              <a:pPr/>
            </a:p>
          </p:txBody>
        </p:sp>
        <p:sp>
          <p:nvSpPr>
            <p:cNvPr id="714" name="Freeform 193"/>
            <p:cNvSpPr/>
            <p:nvPr/>
          </p:nvSpPr>
          <p:spPr>
            <a:xfrm>
              <a:off x="1302395" y="780214"/>
              <a:ext cx="13308" cy="13309"/>
            </a:xfrm>
            <a:custGeom>
              <a:avLst/>
              <a:gdLst/>
              <a:ahLst/>
              <a:cxnLst>
                <a:cxn ang="0">
                  <a:pos x="wd2" y="hd2"/>
                </a:cxn>
                <a:cxn ang="5400000">
                  <a:pos x="wd2" y="hd2"/>
                </a:cxn>
                <a:cxn ang="10800000">
                  <a:pos x="wd2" y="hd2"/>
                </a:cxn>
                <a:cxn ang="16200000">
                  <a:pos x="wd2" y="hd2"/>
                </a:cxn>
              </a:cxnLst>
              <a:rect l="0" t="0" r="r" b="b"/>
              <a:pathLst>
                <a:path w="19491" h="19491" fill="norm" stroke="1" extrusionOk="0">
                  <a:moveTo>
                    <a:pt x="12291" y="18000"/>
                  </a:moveTo>
                  <a:cubicBezTo>
                    <a:pt x="8691" y="21600"/>
                    <a:pt x="5091" y="18000"/>
                    <a:pt x="1491" y="14400"/>
                  </a:cubicBezTo>
                  <a:cubicBezTo>
                    <a:pt x="-2109" y="10800"/>
                    <a:pt x="1491" y="3600"/>
                    <a:pt x="5091" y="0"/>
                  </a:cubicBezTo>
                  <a:cubicBezTo>
                    <a:pt x="8691" y="0"/>
                    <a:pt x="15891" y="0"/>
                    <a:pt x="19491" y="3600"/>
                  </a:cubicBezTo>
                  <a:cubicBezTo>
                    <a:pt x="19491" y="10800"/>
                    <a:pt x="19491" y="14400"/>
                    <a:pt x="12291" y="18000"/>
                  </a:cubicBezTo>
                  <a:close/>
                </a:path>
              </a:pathLst>
            </a:custGeom>
            <a:solidFill>
              <a:srgbClr val="2D2D2C"/>
            </a:solidFill>
            <a:ln w="12700" cap="flat">
              <a:noFill/>
              <a:miter lim="400000"/>
            </a:ln>
            <a:effectLst/>
          </p:spPr>
          <p:txBody>
            <a:bodyPr wrap="square" lIns="45719" tIns="45719" rIns="45719" bIns="45719" numCol="1" anchor="t">
              <a:noAutofit/>
            </a:bodyPr>
            <a:lstStyle/>
            <a:p>
              <a:pPr/>
            </a:p>
          </p:txBody>
        </p:sp>
        <p:sp>
          <p:nvSpPr>
            <p:cNvPr id="715" name="Freeform 194"/>
            <p:cNvSpPr/>
            <p:nvPr/>
          </p:nvSpPr>
          <p:spPr>
            <a:xfrm>
              <a:off x="2066188" y="150278"/>
              <a:ext cx="277639" cy="191720"/>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15312" y="281"/>
                  </a:moveTo>
                  <a:cubicBezTo>
                    <a:pt x="17819" y="281"/>
                    <a:pt x="20712" y="281"/>
                    <a:pt x="21483" y="0"/>
                  </a:cubicBezTo>
                  <a:cubicBezTo>
                    <a:pt x="21483" y="0"/>
                    <a:pt x="18012" y="1683"/>
                    <a:pt x="16662" y="3086"/>
                  </a:cubicBezTo>
                  <a:cubicBezTo>
                    <a:pt x="15504" y="4208"/>
                    <a:pt x="13769" y="6452"/>
                    <a:pt x="13769" y="6452"/>
                  </a:cubicBezTo>
                  <a:cubicBezTo>
                    <a:pt x="8562" y="15429"/>
                    <a:pt x="8562" y="15429"/>
                    <a:pt x="8562" y="15429"/>
                  </a:cubicBezTo>
                  <a:cubicBezTo>
                    <a:pt x="3740" y="21600"/>
                    <a:pt x="3740" y="21600"/>
                    <a:pt x="3740" y="21600"/>
                  </a:cubicBezTo>
                  <a:cubicBezTo>
                    <a:pt x="3740" y="21600"/>
                    <a:pt x="2969" y="21319"/>
                    <a:pt x="2776" y="21039"/>
                  </a:cubicBezTo>
                  <a:cubicBezTo>
                    <a:pt x="1426" y="20478"/>
                    <a:pt x="462" y="19636"/>
                    <a:pt x="76" y="18514"/>
                  </a:cubicBezTo>
                  <a:cubicBezTo>
                    <a:pt x="-117" y="17673"/>
                    <a:pt x="76" y="17112"/>
                    <a:pt x="462" y="16551"/>
                  </a:cubicBezTo>
                  <a:cubicBezTo>
                    <a:pt x="9526" y="3647"/>
                    <a:pt x="9526" y="3647"/>
                    <a:pt x="9526" y="3647"/>
                  </a:cubicBezTo>
                  <a:cubicBezTo>
                    <a:pt x="11069" y="1683"/>
                    <a:pt x="13190" y="281"/>
                    <a:pt x="15312" y="281"/>
                  </a:cubicBezTo>
                  <a:close/>
                </a:path>
              </a:pathLst>
            </a:custGeom>
            <a:solidFill>
              <a:srgbClr val="DBB58F"/>
            </a:solidFill>
            <a:ln w="12700" cap="flat">
              <a:noFill/>
              <a:miter lim="400000"/>
            </a:ln>
            <a:effectLst/>
          </p:spPr>
          <p:txBody>
            <a:bodyPr wrap="square" lIns="45719" tIns="45719" rIns="45719" bIns="45719" numCol="1" anchor="t">
              <a:noAutofit/>
            </a:bodyPr>
            <a:lstStyle/>
            <a:p>
              <a:pPr/>
            </a:p>
          </p:txBody>
        </p:sp>
      </p:grpSp>
      <p:sp>
        <p:nvSpPr>
          <p:cNvPr id="717" name="Rectangle 66"/>
          <p:cNvSpPr txBox="1"/>
          <p:nvPr/>
        </p:nvSpPr>
        <p:spPr>
          <a:xfrm>
            <a:off x="1819506" y="1664629"/>
            <a:ext cx="2932922" cy="444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150000"/>
              </a:lnSpc>
              <a:defRPr sz="1000">
                <a:solidFill>
                  <a:srgbClr val="73185A"/>
                </a:solidFill>
                <a:latin typeface="PingFang SC Regular"/>
                <a:ea typeface="PingFang SC Regular"/>
                <a:cs typeface="PingFang SC Regular"/>
                <a:sym typeface="PingFang SC Regular"/>
              </a:defRPr>
            </a:lvl1pPr>
          </a:lstStyle>
          <a:p>
            <a:pPr/>
            <a:r>
              <a:t>受数据的影响，数据集间的噪声并不平衡，实验时得出的关于不同数据特点对性能影响的结论有失严谨。</a:t>
            </a:r>
          </a:p>
        </p:txBody>
      </p:sp>
      <p:grpSp>
        <p:nvGrpSpPr>
          <p:cNvPr id="720" name="圆角矩形 16"/>
          <p:cNvGrpSpPr/>
          <p:nvPr/>
        </p:nvGrpSpPr>
        <p:grpSpPr>
          <a:xfrm>
            <a:off x="4081095" y="2906597"/>
            <a:ext cx="1278202" cy="447041"/>
            <a:chOff x="0" y="-43520"/>
            <a:chExt cx="1278200" cy="447040"/>
          </a:xfrm>
        </p:grpSpPr>
        <p:sp>
          <p:nvSpPr>
            <p:cNvPr id="718" name="矩形"/>
            <p:cNvSpPr/>
            <p:nvPr/>
          </p:nvSpPr>
          <p:spPr>
            <a:xfrm>
              <a:off x="0" y="0"/>
              <a:ext cx="1278201" cy="360000"/>
            </a:xfrm>
            <a:prstGeom prst="roundRect">
              <a:avLst>
                <a:gd name="adj" fmla="val 0"/>
              </a:avLst>
            </a:prstGeom>
            <a:solidFill>
              <a:srgbClr val="73185A"/>
            </a:solidFill>
            <a:ln w="6350" cap="flat">
              <a:solidFill>
                <a:srgbClr val="FFFFFF"/>
              </a:solidFill>
              <a:prstDash val="solid"/>
              <a:round/>
            </a:ln>
            <a:effectLst/>
          </p:spPr>
          <p:txBody>
            <a:bodyPr wrap="square" lIns="45719" tIns="45719" rIns="45719" bIns="45719" numCol="1" anchor="ctr">
              <a:noAutofit/>
            </a:bodyPr>
            <a:lstStyle/>
            <a:p>
              <a:pPr algn="ctr">
                <a:defRPr sz="1000">
                  <a:solidFill>
                    <a:srgbClr val="FFFFFF"/>
                  </a:solidFill>
                  <a:latin typeface="Impact"/>
                  <a:ea typeface="Impact"/>
                  <a:cs typeface="Impact"/>
                  <a:sym typeface="Impact"/>
                </a:defRPr>
              </a:pPr>
            </a:p>
          </p:txBody>
        </p:sp>
        <p:sp>
          <p:nvSpPr>
            <p:cNvPr id="719" name="完善有关聚类系数的分析"/>
            <p:cNvSpPr txBox="1"/>
            <p:nvPr/>
          </p:nvSpPr>
          <p:spPr>
            <a:xfrm>
              <a:off x="0" y="-43520"/>
              <a:ext cx="1278201"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solidFill>
                    <a:srgbClr val="FFFFFF"/>
                  </a:solidFill>
                  <a:latin typeface="Impact"/>
                  <a:ea typeface="Impact"/>
                  <a:cs typeface="Impact"/>
                  <a:sym typeface="Impact"/>
                </a:defRPr>
              </a:lvl1pPr>
            </a:lstStyle>
            <a:p>
              <a:pPr/>
              <a:r>
                <a:t>完善有关聚类系数的分析</a:t>
              </a:r>
            </a:p>
          </p:txBody>
        </p:sp>
      </p:grpSp>
      <p:grpSp>
        <p:nvGrpSpPr>
          <p:cNvPr id="723" name="圆角矩形 16"/>
          <p:cNvGrpSpPr/>
          <p:nvPr/>
        </p:nvGrpSpPr>
        <p:grpSpPr>
          <a:xfrm>
            <a:off x="5764226" y="1202804"/>
            <a:ext cx="1278202" cy="360001"/>
            <a:chOff x="0" y="0"/>
            <a:chExt cx="1278200" cy="359999"/>
          </a:xfrm>
        </p:grpSpPr>
        <p:sp>
          <p:nvSpPr>
            <p:cNvPr id="721" name="矩形"/>
            <p:cNvSpPr/>
            <p:nvPr/>
          </p:nvSpPr>
          <p:spPr>
            <a:xfrm>
              <a:off x="0" y="0"/>
              <a:ext cx="1278201" cy="360000"/>
            </a:xfrm>
            <a:prstGeom prst="roundRect">
              <a:avLst>
                <a:gd name="adj" fmla="val 0"/>
              </a:avLst>
            </a:prstGeom>
            <a:solidFill>
              <a:srgbClr val="73185A"/>
            </a:solidFill>
            <a:ln w="6350" cap="flat">
              <a:solidFill>
                <a:srgbClr val="FFFFFF"/>
              </a:solidFill>
              <a:prstDash val="solid"/>
              <a:round/>
            </a:ln>
            <a:effectLst/>
          </p:spPr>
          <p:txBody>
            <a:bodyPr wrap="square" lIns="45719" tIns="45719" rIns="45719" bIns="45719" numCol="1" anchor="ctr">
              <a:noAutofit/>
            </a:bodyPr>
            <a:lstStyle/>
            <a:p>
              <a:pPr algn="ctr">
                <a:defRPr sz="1000">
                  <a:solidFill>
                    <a:srgbClr val="FFFFFF"/>
                  </a:solidFill>
                  <a:latin typeface="Impact"/>
                  <a:ea typeface="Impact"/>
                  <a:cs typeface="Impact"/>
                  <a:sym typeface="Impact"/>
                </a:defRPr>
              </a:pPr>
            </a:p>
          </p:txBody>
        </p:sp>
        <p:sp>
          <p:nvSpPr>
            <p:cNvPr id="722" name="优化模型, 提升性能"/>
            <p:cNvSpPr txBox="1"/>
            <p:nvPr/>
          </p:nvSpPr>
          <p:spPr>
            <a:xfrm>
              <a:off x="0" y="45380"/>
              <a:ext cx="1278201"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000">
                  <a:solidFill>
                    <a:srgbClr val="FFFFFF"/>
                  </a:solidFill>
                  <a:latin typeface="Impact"/>
                  <a:ea typeface="Impact"/>
                  <a:cs typeface="Impact"/>
                  <a:sym typeface="Impact"/>
                </a:defRPr>
              </a:pPr>
              <a:r>
                <a:rPr>
                  <a:latin typeface="PingFang SC Semibold"/>
                  <a:ea typeface="PingFang SC Semibold"/>
                  <a:cs typeface="PingFang SC Semibold"/>
                  <a:sym typeface="PingFang SC Semibold"/>
                </a:rPr>
                <a:t>优化模型</a:t>
              </a:r>
              <a:r>
                <a:t>, </a:t>
              </a:r>
              <a:r>
                <a:rPr>
                  <a:latin typeface="PingFang SC Semibold"/>
                  <a:ea typeface="PingFang SC Semibold"/>
                  <a:cs typeface="PingFang SC Semibold"/>
                  <a:sym typeface="PingFang SC Semibold"/>
                </a:rPr>
                <a:t>提升性能</a:t>
              </a:r>
            </a:p>
          </p:txBody>
        </p:sp>
      </p:grpSp>
      <p:sp>
        <p:nvSpPr>
          <p:cNvPr id="724" name="Rectangle 66"/>
          <p:cNvSpPr txBox="1"/>
          <p:nvPr/>
        </p:nvSpPr>
        <p:spPr>
          <a:xfrm>
            <a:off x="5162495" y="1658656"/>
            <a:ext cx="2677799" cy="444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150000"/>
              </a:lnSpc>
              <a:defRPr sz="1000">
                <a:solidFill>
                  <a:srgbClr val="73185A"/>
                </a:solidFill>
                <a:latin typeface="PingFang SC Regular"/>
                <a:ea typeface="PingFang SC Regular"/>
                <a:cs typeface="PingFang SC Regular"/>
                <a:sym typeface="PingFang SC Regular"/>
              </a:defRPr>
            </a:lvl1pPr>
          </a:lstStyle>
          <a:p>
            <a:pPr>
              <a:defRPr>
                <a:latin typeface="Arial"/>
                <a:ea typeface="Arial"/>
                <a:cs typeface="Arial"/>
                <a:sym typeface="Arial"/>
              </a:defRPr>
            </a:pPr>
            <a:r>
              <a:rPr>
                <a:latin typeface="PingFang SC Regular"/>
                <a:ea typeface="PingFang SC Regular"/>
                <a:cs typeface="PingFang SC Regular"/>
                <a:sym typeface="PingFang SC Regular"/>
              </a:rPr>
              <a:t>本文使用的CLML算法在训练时需要多轮迭代，较为耗时，故今后需要提升模型运行效率。</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Click="1" p14:dur="1200">
        <p15:prstTrans prst="pageCurlDouble"/>
      </p:transition>
    </mc:Choice>
    <mc:Choice xmlns:p14="http://schemas.microsoft.com/office/powerpoint/2010/main" Requires="p14">
      <p:transition spd="slow" advClick="1" p14:dur="1200">
        <p14:prism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TextBox 37"/>
          <p:cNvSpPr txBox="1"/>
          <p:nvPr/>
        </p:nvSpPr>
        <p:spPr>
          <a:xfrm>
            <a:off x="3707903" y="410716"/>
            <a:ext cx="1728193" cy="8213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2800">
                <a:solidFill>
                  <a:srgbClr val="73185A"/>
                </a:solidFill>
                <a:latin typeface="Impact"/>
                <a:ea typeface="Impact"/>
                <a:cs typeface="Impact"/>
                <a:sym typeface="Impact"/>
              </a:defRPr>
            </a:pPr>
            <a:r>
              <a:rPr>
                <a:latin typeface="PingFang SC Semibold"/>
                <a:ea typeface="PingFang SC Semibold"/>
                <a:cs typeface="PingFang SC Semibold"/>
                <a:sym typeface="PingFang SC Semibold"/>
              </a:rPr>
              <a:t>目  录</a:t>
            </a:r>
          </a:p>
          <a:p>
            <a:pPr algn="ctr">
              <a:defRPr sz="1600">
                <a:solidFill>
                  <a:srgbClr val="73185A"/>
                </a:solidFill>
                <a:latin typeface="Arial"/>
                <a:ea typeface="Arial"/>
                <a:cs typeface="Arial"/>
                <a:sym typeface="Arial"/>
              </a:defRPr>
            </a:pPr>
            <a:r>
              <a:t>CONTENTS</a:t>
            </a:r>
          </a:p>
        </p:txBody>
      </p:sp>
      <p:sp>
        <p:nvSpPr>
          <p:cNvPr id="199" name="矩形 65"/>
          <p:cNvSpPr/>
          <p:nvPr/>
        </p:nvSpPr>
        <p:spPr>
          <a:xfrm>
            <a:off x="3769262" y="1605007"/>
            <a:ext cx="1584177" cy="2736304"/>
          </a:xfrm>
          <a:prstGeom prst="rect">
            <a:avLst/>
          </a:prstGeom>
          <a:ln w="6350">
            <a:solidFill>
              <a:srgbClr val="73185A"/>
            </a:solidFill>
            <a:miter/>
          </a:ln>
        </p:spPr>
        <p:txBody>
          <a:bodyPr lIns="45719" rIns="45719"/>
          <a:lstStyle/>
          <a:p>
            <a:pPr>
              <a:defRPr>
                <a:solidFill>
                  <a:srgbClr val="73185A"/>
                </a:solidFill>
              </a:defRPr>
            </a:pPr>
          </a:p>
        </p:txBody>
      </p:sp>
      <p:sp>
        <p:nvSpPr>
          <p:cNvPr id="200" name="矩形 66"/>
          <p:cNvSpPr/>
          <p:nvPr/>
        </p:nvSpPr>
        <p:spPr>
          <a:xfrm>
            <a:off x="5425447" y="1605007"/>
            <a:ext cx="1584176" cy="2736304"/>
          </a:xfrm>
          <a:prstGeom prst="rect">
            <a:avLst/>
          </a:prstGeom>
          <a:ln w="6350">
            <a:solidFill>
              <a:srgbClr val="73185A"/>
            </a:solidFill>
            <a:miter/>
          </a:ln>
        </p:spPr>
        <p:txBody>
          <a:bodyPr lIns="45719" rIns="45719"/>
          <a:lstStyle/>
          <a:p>
            <a:pPr>
              <a:defRPr>
                <a:solidFill>
                  <a:srgbClr val="73185A"/>
                </a:solidFill>
              </a:defRPr>
            </a:pPr>
          </a:p>
        </p:txBody>
      </p:sp>
      <p:sp>
        <p:nvSpPr>
          <p:cNvPr id="201" name="矩形 67"/>
          <p:cNvSpPr/>
          <p:nvPr/>
        </p:nvSpPr>
        <p:spPr>
          <a:xfrm>
            <a:off x="7081422" y="1605007"/>
            <a:ext cx="1584176" cy="2736304"/>
          </a:xfrm>
          <a:prstGeom prst="rect">
            <a:avLst/>
          </a:prstGeom>
          <a:ln w="6350">
            <a:solidFill>
              <a:srgbClr val="73185A"/>
            </a:solidFill>
            <a:miter/>
          </a:ln>
        </p:spPr>
        <p:txBody>
          <a:bodyPr lIns="45719" rIns="45719"/>
          <a:lstStyle/>
          <a:p>
            <a:pPr>
              <a:defRPr>
                <a:solidFill>
                  <a:srgbClr val="73185A"/>
                </a:solidFill>
              </a:defRPr>
            </a:pPr>
          </a:p>
        </p:txBody>
      </p:sp>
      <p:sp>
        <p:nvSpPr>
          <p:cNvPr id="202" name="矩形 68"/>
          <p:cNvSpPr/>
          <p:nvPr/>
        </p:nvSpPr>
        <p:spPr>
          <a:xfrm>
            <a:off x="478192" y="1605007"/>
            <a:ext cx="1584177" cy="2736304"/>
          </a:xfrm>
          <a:prstGeom prst="rect">
            <a:avLst/>
          </a:prstGeom>
          <a:ln w="6350">
            <a:solidFill>
              <a:srgbClr val="73185A"/>
            </a:solidFill>
            <a:miter/>
          </a:ln>
        </p:spPr>
        <p:txBody>
          <a:bodyPr lIns="45719" rIns="45719"/>
          <a:lstStyle/>
          <a:p>
            <a:pPr>
              <a:defRPr>
                <a:solidFill>
                  <a:srgbClr val="73185A"/>
                </a:solidFill>
              </a:defRPr>
            </a:pPr>
          </a:p>
        </p:txBody>
      </p:sp>
      <p:sp>
        <p:nvSpPr>
          <p:cNvPr id="203" name="矩形 69"/>
          <p:cNvSpPr txBox="1"/>
          <p:nvPr/>
        </p:nvSpPr>
        <p:spPr>
          <a:xfrm>
            <a:off x="4053588" y="2913602"/>
            <a:ext cx="1015527" cy="802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lnSpc>
                <a:spcPct val="150000"/>
              </a:lnSpc>
              <a:defRPr sz="1000">
                <a:solidFill>
                  <a:srgbClr val="73185A"/>
                </a:solidFill>
                <a:latin typeface="Impact"/>
                <a:ea typeface="Impact"/>
                <a:cs typeface="Impact"/>
                <a:sym typeface="Impact"/>
              </a:defRPr>
            </a:pPr>
            <a:r>
              <a:rPr>
                <a:latin typeface="PingFang SC Regular"/>
                <a:ea typeface="PingFang SC Regular"/>
                <a:cs typeface="PingFang SC Regular"/>
                <a:sym typeface="PingFang SC Regular"/>
              </a:rPr>
              <a:t>先验约束</a:t>
            </a:r>
            <a:endParaRPr>
              <a:latin typeface="PingFang SC Regular"/>
              <a:ea typeface="PingFang SC Regular"/>
              <a:cs typeface="PingFang SC Regular"/>
              <a:sym typeface="PingFang SC Regular"/>
            </a:endParaRPr>
          </a:p>
          <a:p>
            <a:pPr algn="ctr">
              <a:lnSpc>
                <a:spcPct val="150000"/>
              </a:lnSpc>
              <a:defRPr sz="1000">
                <a:solidFill>
                  <a:srgbClr val="73185A"/>
                </a:solidFill>
                <a:latin typeface="Impact"/>
                <a:ea typeface="Impact"/>
                <a:cs typeface="Impact"/>
                <a:sym typeface="Impact"/>
              </a:defRPr>
            </a:pPr>
            <a:r>
              <a:rPr>
                <a:latin typeface="PingFang SC Regular"/>
                <a:ea typeface="PingFang SC Regular"/>
                <a:cs typeface="PingFang SC Regular"/>
                <a:sym typeface="PingFang SC Regular"/>
              </a:rPr>
              <a:t>重构线性流形构</a:t>
            </a:r>
          </a:p>
          <a:p>
            <a:pPr algn="ctr">
              <a:lnSpc>
                <a:spcPct val="150000"/>
              </a:lnSpc>
              <a:defRPr sz="1000">
                <a:solidFill>
                  <a:srgbClr val="73185A"/>
                </a:solidFill>
                <a:latin typeface="Impact"/>
                <a:ea typeface="Impact"/>
                <a:cs typeface="Impact"/>
                <a:sym typeface="Impact"/>
              </a:defRPr>
            </a:pPr>
            <a:r>
              <a:rPr>
                <a:latin typeface="PingFang SC Regular"/>
                <a:ea typeface="PingFang SC Regular"/>
                <a:cs typeface="PingFang SC Regular"/>
                <a:sym typeface="PingFang SC Regular"/>
              </a:rPr>
              <a:t>协同学习</a:t>
            </a:r>
          </a:p>
        </p:txBody>
      </p:sp>
      <p:sp>
        <p:nvSpPr>
          <p:cNvPr id="204" name="矩形 71"/>
          <p:cNvSpPr txBox="1"/>
          <p:nvPr/>
        </p:nvSpPr>
        <p:spPr>
          <a:xfrm>
            <a:off x="762515" y="2913602"/>
            <a:ext cx="1015527" cy="535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lnSpc>
                <a:spcPct val="150000"/>
              </a:lnSpc>
              <a:defRPr sz="1000">
                <a:solidFill>
                  <a:srgbClr val="73185A"/>
                </a:solidFill>
                <a:latin typeface="Impact"/>
                <a:ea typeface="Impact"/>
                <a:cs typeface="Impact"/>
                <a:sym typeface="Impact"/>
              </a:defRPr>
            </a:pPr>
            <a:r>
              <a:rPr>
                <a:latin typeface="PingFang SC Regular"/>
                <a:ea typeface="PingFang SC Regular"/>
                <a:cs typeface="PingFang SC Regular"/>
                <a:sym typeface="PingFang SC Regular"/>
              </a:rPr>
              <a:t>研究背景及意义</a:t>
            </a:r>
          </a:p>
          <a:p>
            <a:pPr algn="ctr">
              <a:lnSpc>
                <a:spcPct val="150000"/>
              </a:lnSpc>
              <a:defRPr sz="1000">
                <a:solidFill>
                  <a:srgbClr val="73185A"/>
                </a:solidFill>
                <a:latin typeface="Impact"/>
                <a:ea typeface="Impact"/>
                <a:cs typeface="Impact"/>
                <a:sym typeface="Impact"/>
              </a:defRPr>
            </a:pPr>
            <a:r>
              <a:rPr>
                <a:latin typeface="PingFang SC Regular"/>
                <a:ea typeface="PingFang SC Regular"/>
                <a:cs typeface="PingFang SC Regular"/>
                <a:sym typeface="PingFang SC Regular"/>
              </a:rPr>
              <a:t>应用场景</a:t>
            </a:r>
          </a:p>
        </p:txBody>
      </p:sp>
      <p:sp>
        <p:nvSpPr>
          <p:cNvPr id="205" name="矩形 72"/>
          <p:cNvSpPr txBox="1"/>
          <p:nvPr/>
        </p:nvSpPr>
        <p:spPr>
          <a:xfrm>
            <a:off x="7429246" y="2913602"/>
            <a:ext cx="888527" cy="535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lnSpc>
                <a:spcPct val="150000"/>
              </a:lnSpc>
              <a:defRPr sz="1000">
                <a:solidFill>
                  <a:srgbClr val="73185A"/>
                </a:solidFill>
                <a:latin typeface="Impact"/>
                <a:ea typeface="Impact"/>
                <a:cs typeface="Impact"/>
                <a:sym typeface="Impact"/>
              </a:defRPr>
            </a:pPr>
            <a:r>
              <a:rPr>
                <a:latin typeface="PingFang SC Regular"/>
                <a:ea typeface="PingFang SC Regular"/>
                <a:cs typeface="PingFang SC Regular"/>
                <a:sym typeface="PingFang SC Regular"/>
              </a:rPr>
              <a:t>工作成果总结</a:t>
            </a:r>
          </a:p>
          <a:p>
            <a:pPr algn="ctr">
              <a:lnSpc>
                <a:spcPct val="150000"/>
              </a:lnSpc>
              <a:defRPr sz="1000">
                <a:solidFill>
                  <a:srgbClr val="73185A"/>
                </a:solidFill>
                <a:latin typeface="Impact"/>
                <a:ea typeface="Impact"/>
                <a:cs typeface="Impact"/>
                <a:sym typeface="Impact"/>
              </a:defRPr>
            </a:pPr>
            <a:r>
              <a:rPr>
                <a:latin typeface="PingFang SC Regular"/>
                <a:ea typeface="PingFang SC Regular"/>
                <a:cs typeface="PingFang SC Regular"/>
                <a:sym typeface="PingFang SC Regular"/>
              </a:rPr>
              <a:t>未来工作展望</a:t>
            </a:r>
          </a:p>
        </p:txBody>
      </p:sp>
      <p:sp>
        <p:nvSpPr>
          <p:cNvPr id="206" name="矩形 73"/>
          <p:cNvSpPr txBox="1"/>
          <p:nvPr/>
        </p:nvSpPr>
        <p:spPr>
          <a:xfrm>
            <a:off x="5522552" y="2913602"/>
            <a:ext cx="1396527" cy="1069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lnSpc>
                <a:spcPct val="150000"/>
              </a:lnSpc>
              <a:defRPr sz="1000">
                <a:solidFill>
                  <a:srgbClr val="73185A"/>
                </a:solidFill>
                <a:latin typeface="Impact"/>
                <a:ea typeface="Impact"/>
                <a:cs typeface="Impact"/>
                <a:sym typeface="Impact"/>
              </a:defRPr>
            </a:pPr>
            <a:r>
              <a:rPr>
                <a:latin typeface="PingFang SC Regular"/>
                <a:ea typeface="PingFang SC Regular"/>
                <a:cs typeface="PingFang SC Regular"/>
                <a:sym typeface="PingFang SC Regular"/>
              </a:rPr>
              <a:t>数据</a:t>
            </a:r>
            <a:r>
              <a:rPr>
                <a:latin typeface="PingFang SC Regular"/>
                <a:ea typeface="PingFang SC Regular"/>
                <a:cs typeface="PingFang SC Regular"/>
                <a:sym typeface="PingFang SC Regular"/>
              </a:rPr>
              <a:t>分析及参数设置</a:t>
            </a:r>
          </a:p>
          <a:p>
            <a:pPr algn="ctr">
              <a:lnSpc>
                <a:spcPct val="150000"/>
              </a:lnSpc>
              <a:defRPr sz="1000">
                <a:solidFill>
                  <a:srgbClr val="73185A"/>
                </a:solidFill>
                <a:latin typeface="PingFang SC Regular"/>
                <a:ea typeface="PingFang SC Regular"/>
                <a:cs typeface="PingFang SC Regular"/>
                <a:sym typeface="PingFang SC Regular"/>
              </a:defRPr>
            </a:pPr>
            <a:r>
              <a:t>性能对比和后续检验</a:t>
            </a:r>
            <a:endParaRPr>
              <a:latin typeface="Impact"/>
              <a:ea typeface="Impact"/>
              <a:cs typeface="Impact"/>
              <a:sym typeface="Impact"/>
            </a:endParaRPr>
          </a:p>
          <a:p>
            <a:pPr algn="ctr">
              <a:lnSpc>
                <a:spcPct val="150000"/>
              </a:lnSpc>
              <a:defRPr sz="1000">
                <a:solidFill>
                  <a:srgbClr val="73185A"/>
                </a:solidFill>
                <a:latin typeface="Impact"/>
                <a:ea typeface="Impact"/>
                <a:cs typeface="Impact"/>
                <a:sym typeface="Impact"/>
              </a:defRPr>
            </a:pPr>
            <a:r>
              <a:rPr>
                <a:latin typeface="PingFang SC Regular"/>
                <a:ea typeface="PingFang SC Regular"/>
                <a:cs typeface="PingFang SC Regular"/>
                <a:sym typeface="PingFang SC Regular"/>
              </a:rPr>
              <a:t>鲁棒性、</a:t>
            </a:r>
            <a:r>
              <a:rPr>
                <a:latin typeface="PingFang SC Regular"/>
                <a:ea typeface="PingFang SC Regular"/>
                <a:cs typeface="PingFang SC Regular"/>
                <a:sym typeface="PingFang SC Regular"/>
              </a:rPr>
              <a:t>聚类系数分析</a:t>
            </a:r>
          </a:p>
          <a:p>
            <a:pPr algn="ctr">
              <a:lnSpc>
                <a:spcPct val="150000"/>
              </a:lnSpc>
              <a:defRPr sz="1000">
                <a:solidFill>
                  <a:srgbClr val="73185A"/>
                </a:solidFill>
                <a:latin typeface="PingFang SC Regular"/>
                <a:ea typeface="PingFang SC Regular"/>
                <a:cs typeface="PingFang SC Regular"/>
                <a:sym typeface="PingFang SC Regular"/>
              </a:defRPr>
            </a:pPr>
            <a:r>
              <a:t>案例分析</a:t>
            </a:r>
          </a:p>
        </p:txBody>
      </p:sp>
      <p:sp>
        <p:nvSpPr>
          <p:cNvPr id="207" name="矩形 75"/>
          <p:cNvSpPr/>
          <p:nvPr/>
        </p:nvSpPr>
        <p:spPr>
          <a:xfrm>
            <a:off x="3769262" y="2440119"/>
            <a:ext cx="1584177" cy="343273"/>
          </a:xfrm>
          <a:prstGeom prst="rect">
            <a:avLst/>
          </a:prstGeom>
          <a:ln w="6350">
            <a:solidFill>
              <a:srgbClr val="73185A"/>
            </a:solidFill>
            <a:miter/>
          </a:ln>
        </p:spPr>
        <p:txBody>
          <a:bodyPr lIns="45719" rIns="45719"/>
          <a:lstStyle/>
          <a:p>
            <a:pPr>
              <a:defRPr>
                <a:solidFill>
                  <a:srgbClr val="73185A"/>
                </a:solidFill>
              </a:defRPr>
            </a:pPr>
          </a:p>
        </p:txBody>
      </p:sp>
      <p:sp>
        <p:nvSpPr>
          <p:cNvPr id="208" name="矩形 76"/>
          <p:cNvSpPr/>
          <p:nvPr/>
        </p:nvSpPr>
        <p:spPr>
          <a:xfrm>
            <a:off x="5425447" y="2440119"/>
            <a:ext cx="1584177" cy="343273"/>
          </a:xfrm>
          <a:prstGeom prst="rect">
            <a:avLst/>
          </a:prstGeom>
          <a:ln w="6350">
            <a:solidFill>
              <a:srgbClr val="73185A"/>
            </a:solidFill>
            <a:miter/>
          </a:ln>
        </p:spPr>
        <p:txBody>
          <a:bodyPr lIns="45719" rIns="45719"/>
          <a:lstStyle/>
          <a:p>
            <a:pPr>
              <a:defRPr>
                <a:solidFill>
                  <a:srgbClr val="73185A"/>
                </a:solidFill>
              </a:defRPr>
            </a:pPr>
          </a:p>
        </p:txBody>
      </p:sp>
      <p:sp>
        <p:nvSpPr>
          <p:cNvPr id="209" name="矩形 77"/>
          <p:cNvSpPr/>
          <p:nvPr/>
        </p:nvSpPr>
        <p:spPr>
          <a:xfrm>
            <a:off x="7081631" y="2440119"/>
            <a:ext cx="1584177" cy="343273"/>
          </a:xfrm>
          <a:prstGeom prst="rect">
            <a:avLst/>
          </a:prstGeom>
          <a:ln w="6350">
            <a:solidFill>
              <a:srgbClr val="73185A"/>
            </a:solidFill>
            <a:miter/>
          </a:ln>
        </p:spPr>
        <p:txBody>
          <a:bodyPr lIns="45719" rIns="45719"/>
          <a:lstStyle/>
          <a:p>
            <a:pPr>
              <a:defRPr>
                <a:solidFill>
                  <a:srgbClr val="73185A"/>
                </a:solidFill>
              </a:defRPr>
            </a:pPr>
          </a:p>
        </p:txBody>
      </p:sp>
      <p:sp>
        <p:nvSpPr>
          <p:cNvPr id="210" name="矩形 78"/>
          <p:cNvSpPr/>
          <p:nvPr/>
        </p:nvSpPr>
        <p:spPr>
          <a:xfrm>
            <a:off x="478192" y="2440119"/>
            <a:ext cx="1584177" cy="343273"/>
          </a:xfrm>
          <a:prstGeom prst="rect">
            <a:avLst/>
          </a:prstGeom>
          <a:ln w="6350">
            <a:solidFill>
              <a:srgbClr val="73185A"/>
            </a:solidFill>
            <a:miter/>
          </a:ln>
        </p:spPr>
        <p:txBody>
          <a:bodyPr lIns="45719" rIns="45719"/>
          <a:lstStyle/>
          <a:p>
            <a:pPr>
              <a:defRPr>
                <a:solidFill>
                  <a:srgbClr val="73185A"/>
                </a:solidFill>
              </a:defRPr>
            </a:pPr>
          </a:p>
        </p:txBody>
      </p:sp>
      <p:sp>
        <p:nvSpPr>
          <p:cNvPr id="211" name="矩形 79"/>
          <p:cNvSpPr txBox="1"/>
          <p:nvPr/>
        </p:nvSpPr>
        <p:spPr>
          <a:xfrm>
            <a:off x="4204480" y="2469102"/>
            <a:ext cx="713741"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sz="1200">
                <a:solidFill>
                  <a:srgbClr val="73185A"/>
                </a:solidFill>
                <a:effectLst>
                  <a:outerShdw sx="100000" sy="100000" kx="0" ky="0" algn="b" rotWithShape="0" blurRad="50800" dist="38100" dir="2700000">
                    <a:srgbClr val="000000">
                      <a:alpha val="30000"/>
                    </a:srgbClr>
                  </a:outerShdw>
                </a:effectLst>
                <a:latin typeface="Impact"/>
                <a:ea typeface="Impact"/>
                <a:cs typeface="Impact"/>
                <a:sym typeface="Impact"/>
              </a:defRPr>
            </a:pPr>
            <a:r>
              <a:rPr>
                <a:latin typeface="PingFang SC Semibold"/>
                <a:ea typeface="PingFang SC Semibold"/>
                <a:cs typeface="PingFang SC Semibold"/>
                <a:sym typeface="PingFang SC Semibold"/>
              </a:rPr>
              <a:t>算法</a:t>
            </a:r>
            <a:r>
              <a:rPr>
                <a:latin typeface="PingFang SC Semibold"/>
                <a:ea typeface="PingFang SC Semibold"/>
                <a:cs typeface="PingFang SC Semibold"/>
                <a:sym typeface="PingFang SC Semibold"/>
              </a:rPr>
              <a:t>介绍</a:t>
            </a:r>
          </a:p>
        </p:txBody>
      </p:sp>
      <p:sp>
        <p:nvSpPr>
          <p:cNvPr id="212" name="矩形 81"/>
          <p:cNvSpPr txBox="1"/>
          <p:nvPr/>
        </p:nvSpPr>
        <p:spPr>
          <a:xfrm>
            <a:off x="701195" y="2469102"/>
            <a:ext cx="1138171"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rgbClr val="73185A"/>
                </a:solidFill>
                <a:effectLst>
                  <a:outerShdw sx="100000" sy="100000" kx="0" ky="0" algn="b" rotWithShape="0" blurRad="50800" dist="38100" dir="2700000">
                    <a:srgbClr val="000000">
                      <a:alpha val="30000"/>
                    </a:srgbClr>
                  </a:outerShdw>
                </a:effectLst>
                <a:latin typeface="PingFang SC Semibold"/>
                <a:ea typeface="PingFang SC Semibold"/>
                <a:cs typeface="PingFang SC Semibold"/>
                <a:sym typeface="PingFang SC Semibold"/>
              </a:defRPr>
            </a:lvl1pPr>
          </a:lstStyle>
          <a:p>
            <a:pPr>
              <a:defRPr>
                <a:latin typeface="Impact"/>
                <a:ea typeface="Impact"/>
                <a:cs typeface="Impact"/>
                <a:sym typeface="Impact"/>
              </a:defRPr>
            </a:pPr>
            <a:r>
              <a:rPr>
                <a:latin typeface="PingFang SC Semibold"/>
                <a:ea typeface="PingFang SC Semibold"/>
                <a:cs typeface="PingFang SC Semibold"/>
                <a:sym typeface="PingFang SC Semibold"/>
              </a:rPr>
              <a:t>绪论</a:t>
            </a:r>
          </a:p>
        </p:txBody>
      </p:sp>
      <p:sp>
        <p:nvSpPr>
          <p:cNvPr id="213" name="矩形 82"/>
          <p:cNvSpPr txBox="1"/>
          <p:nvPr/>
        </p:nvSpPr>
        <p:spPr>
          <a:xfrm>
            <a:off x="7440439" y="2469102"/>
            <a:ext cx="866141"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1200">
                <a:solidFill>
                  <a:srgbClr val="73185A"/>
                </a:solidFill>
                <a:effectLst>
                  <a:outerShdw sx="100000" sy="100000" kx="0" ky="0" algn="b" rotWithShape="0" blurRad="50800" dist="38100" dir="2700000">
                    <a:srgbClr val="000000">
                      <a:alpha val="30000"/>
                    </a:srgbClr>
                  </a:outerShdw>
                </a:effectLst>
                <a:latin typeface="PingFang SC Semibold"/>
                <a:ea typeface="PingFang SC Semibold"/>
                <a:cs typeface="PingFang SC Semibold"/>
                <a:sym typeface="PingFang SC Semibold"/>
              </a:defRPr>
            </a:lvl1pPr>
          </a:lstStyle>
          <a:p>
            <a:pPr>
              <a:defRPr>
                <a:latin typeface="Impact"/>
                <a:ea typeface="Impact"/>
                <a:cs typeface="Impact"/>
                <a:sym typeface="Impact"/>
              </a:defRPr>
            </a:pPr>
            <a:r>
              <a:rPr>
                <a:latin typeface="PingFang SC Semibold"/>
                <a:ea typeface="PingFang SC Semibold"/>
                <a:cs typeface="PingFang SC Semibold"/>
                <a:sym typeface="PingFang SC Semibold"/>
              </a:rPr>
              <a:t>总结与展望</a:t>
            </a:r>
          </a:p>
        </p:txBody>
      </p:sp>
      <p:sp>
        <p:nvSpPr>
          <p:cNvPr id="214" name="矩形 83"/>
          <p:cNvSpPr txBox="1"/>
          <p:nvPr/>
        </p:nvSpPr>
        <p:spPr>
          <a:xfrm>
            <a:off x="5635345" y="2469102"/>
            <a:ext cx="1170941"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sz="1200">
                <a:solidFill>
                  <a:srgbClr val="73185A"/>
                </a:solidFill>
                <a:effectLst>
                  <a:outerShdw sx="100000" sy="100000" kx="0" ky="0" algn="b" rotWithShape="0" blurRad="50800" dist="38100" dir="2700000">
                    <a:srgbClr val="000000">
                      <a:alpha val="30000"/>
                    </a:srgbClr>
                  </a:outerShdw>
                </a:effectLst>
                <a:latin typeface="Impact"/>
                <a:ea typeface="Impact"/>
                <a:cs typeface="Impact"/>
                <a:sym typeface="Impact"/>
              </a:defRPr>
            </a:pPr>
            <a:r>
              <a:rPr>
                <a:latin typeface="PingFang SC Semibold"/>
                <a:ea typeface="PingFang SC Semibold"/>
                <a:cs typeface="PingFang SC Semibold"/>
                <a:sym typeface="PingFang SC Semibold"/>
              </a:rPr>
              <a:t>实验</a:t>
            </a:r>
            <a:r>
              <a:rPr>
                <a:latin typeface="PingFang SC Semibold"/>
                <a:ea typeface="PingFang SC Semibold"/>
                <a:cs typeface="PingFang SC Semibold"/>
                <a:sym typeface="PingFang SC Semibold"/>
              </a:rPr>
              <a:t>设计</a:t>
            </a:r>
            <a:r>
              <a:rPr>
                <a:latin typeface="PingFang SC Semibold"/>
                <a:ea typeface="PingFang SC Semibold"/>
                <a:cs typeface="PingFang SC Semibold"/>
                <a:sym typeface="PingFang SC Semibold"/>
              </a:rPr>
              <a:t>与分析</a:t>
            </a:r>
          </a:p>
        </p:txBody>
      </p:sp>
      <p:sp>
        <p:nvSpPr>
          <p:cNvPr id="215" name="Freeform 9"/>
          <p:cNvSpPr/>
          <p:nvPr/>
        </p:nvSpPr>
        <p:spPr>
          <a:xfrm>
            <a:off x="7695155" y="1941830"/>
            <a:ext cx="380485" cy="247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773" y="12806"/>
                </a:moveTo>
                <a:cubicBezTo>
                  <a:pt x="5827" y="12806"/>
                  <a:pt x="5827" y="12806"/>
                  <a:pt x="5827" y="12806"/>
                </a:cubicBezTo>
                <a:cubicBezTo>
                  <a:pt x="5626" y="12806"/>
                  <a:pt x="5425" y="12960"/>
                  <a:pt x="5425" y="13423"/>
                </a:cubicBezTo>
                <a:cubicBezTo>
                  <a:pt x="5425" y="13731"/>
                  <a:pt x="5626" y="14040"/>
                  <a:pt x="5827" y="14040"/>
                </a:cubicBezTo>
                <a:cubicBezTo>
                  <a:pt x="15773" y="14040"/>
                  <a:pt x="15773" y="14040"/>
                  <a:pt x="15773" y="14040"/>
                </a:cubicBezTo>
                <a:cubicBezTo>
                  <a:pt x="15974" y="14040"/>
                  <a:pt x="16175" y="13731"/>
                  <a:pt x="16175" y="13423"/>
                </a:cubicBezTo>
                <a:cubicBezTo>
                  <a:pt x="16175" y="12960"/>
                  <a:pt x="15974" y="12806"/>
                  <a:pt x="15773" y="12806"/>
                </a:cubicBezTo>
                <a:close/>
                <a:moveTo>
                  <a:pt x="5827" y="11263"/>
                </a:moveTo>
                <a:cubicBezTo>
                  <a:pt x="5827" y="11263"/>
                  <a:pt x="5827" y="11263"/>
                  <a:pt x="5827" y="11263"/>
                </a:cubicBezTo>
                <a:cubicBezTo>
                  <a:pt x="9846" y="11263"/>
                  <a:pt x="9846" y="11263"/>
                  <a:pt x="9846" y="11263"/>
                </a:cubicBezTo>
                <a:cubicBezTo>
                  <a:pt x="10047" y="11263"/>
                  <a:pt x="10247" y="10954"/>
                  <a:pt x="10247" y="10646"/>
                </a:cubicBezTo>
                <a:cubicBezTo>
                  <a:pt x="10247" y="5246"/>
                  <a:pt x="10247" y="5246"/>
                  <a:pt x="10247" y="5246"/>
                </a:cubicBezTo>
                <a:cubicBezTo>
                  <a:pt x="10247" y="4937"/>
                  <a:pt x="10047" y="4629"/>
                  <a:pt x="9846" y="4629"/>
                </a:cubicBezTo>
                <a:cubicBezTo>
                  <a:pt x="5827" y="4629"/>
                  <a:pt x="5827" y="4629"/>
                  <a:pt x="5827" y="4629"/>
                </a:cubicBezTo>
                <a:cubicBezTo>
                  <a:pt x="5626" y="4629"/>
                  <a:pt x="5425" y="4937"/>
                  <a:pt x="5425" y="5246"/>
                </a:cubicBezTo>
                <a:cubicBezTo>
                  <a:pt x="5425" y="10646"/>
                  <a:pt x="5425" y="10646"/>
                  <a:pt x="5425" y="10646"/>
                </a:cubicBezTo>
                <a:cubicBezTo>
                  <a:pt x="5425" y="10954"/>
                  <a:pt x="5626" y="11263"/>
                  <a:pt x="5827" y="11263"/>
                </a:cubicBezTo>
                <a:close/>
                <a:moveTo>
                  <a:pt x="6329" y="5863"/>
                </a:moveTo>
                <a:cubicBezTo>
                  <a:pt x="6329" y="5863"/>
                  <a:pt x="6329" y="5863"/>
                  <a:pt x="6329" y="5863"/>
                </a:cubicBezTo>
                <a:cubicBezTo>
                  <a:pt x="9444" y="5863"/>
                  <a:pt x="9444" y="5863"/>
                  <a:pt x="9444" y="5863"/>
                </a:cubicBezTo>
                <a:cubicBezTo>
                  <a:pt x="9444" y="10029"/>
                  <a:pt x="9444" y="10029"/>
                  <a:pt x="9444" y="10029"/>
                </a:cubicBezTo>
                <a:cubicBezTo>
                  <a:pt x="6329" y="10029"/>
                  <a:pt x="6329" y="10029"/>
                  <a:pt x="6329" y="10029"/>
                </a:cubicBezTo>
                <a:cubicBezTo>
                  <a:pt x="6329" y="5863"/>
                  <a:pt x="6329" y="5863"/>
                  <a:pt x="6329" y="5863"/>
                </a:cubicBezTo>
                <a:close/>
                <a:moveTo>
                  <a:pt x="2713" y="18669"/>
                </a:moveTo>
                <a:cubicBezTo>
                  <a:pt x="2713" y="18669"/>
                  <a:pt x="2713" y="18669"/>
                  <a:pt x="2713" y="18669"/>
                </a:cubicBezTo>
                <a:cubicBezTo>
                  <a:pt x="18988" y="18669"/>
                  <a:pt x="18988" y="18669"/>
                  <a:pt x="18988" y="18669"/>
                </a:cubicBezTo>
                <a:cubicBezTo>
                  <a:pt x="19390" y="18669"/>
                  <a:pt x="19691" y="18206"/>
                  <a:pt x="19691" y="17589"/>
                </a:cubicBezTo>
                <a:cubicBezTo>
                  <a:pt x="19691" y="1080"/>
                  <a:pt x="19691" y="1080"/>
                  <a:pt x="19691" y="1080"/>
                </a:cubicBezTo>
                <a:cubicBezTo>
                  <a:pt x="19691" y="463"/>
                  <a:pt x="19390" y="0"/>
                  <a:pt x="18988" y="0"/>
                </a:cubicBezTo>
                <a:cubicBezTo>
                  <a:pt x="2713" y="0"/>
                  <a:pt x="2713" y="0"/>
                  <a:pt x="2713" y="0"/>
                </a:cubicBezTo>
                <a:cubicBezTo>
                  <a:pt x="2311" y="0"/>
                  <a:pt x="2009" y="463"/>
                  <a:pt x="2009" y="1080"/>
                </a:cubicBezTo>
                <a:cubicBezTo>
                  <a:pt x="2009" y="17589"/>
                  <a:pt x="2009" y="17589"/>
                  <a:pt x="2009" y="17589"/>
                </a:cubicBezTo>
                <a:cubicBezTo>
                  <a:pt x="2009" y="18206"/>
                  <a:pt x="2311" y="18669"/>
                  <a:pt x="2713" y="18669"/>
                </a:cubicBezTo>
                <a:close/>
                <a:moveTo>
                  <a:pt x="3315" y="2006"/>
                </a:moveTo>
                <a:cubicBezTo>
                  <a:pt x="3315" y="2006"/>
                  <a:pt x="3315" y="2006"/>
                  <a:pt x="3315" y="2006"/>
                </a:cubicBezTo>
                <a:cubicBezTo>
                  <a:pt x="18285" y="2006"/>
                  <a:pt x="18285" y="2006"/>
                  <a:pt x="18285" y="2006"/>
                </a:cubicBezTo>
                <a:cubicBezTo>
                  <a:pt x="18285" y="16509"/>
                  <a:pt x="18285" y="16509"/>
                  <a:pt x="18285" y="16509"/>
                </a:cubicBezTo>
                <a:cubicBezTo>
                  <a:pt x="3315" y="16509"/>
                  <a:pt x="3315" y="16509"/>
                  <a:pt x="3315" y="16509"/>
                </a:cubicBezTo>
                <a:cubicBezTo>
                  <a:pt x="3315" y="2006"/>
                  <a:pt x="3315" y="2006"/>
                  <a:pt x="3315" y="2006"/>
                </a:cubicBezTo>
                <a:close/>
                <a:moveTo>
                  <a:pt x="15773" y="7406"/>
                </a:moveTo>
                <a:cubicBezTo>
                  <a:pt x="15773" y="7406"/>
                  <a:pt x="15773" y="7406"/>
                  <a:pt x="15773" y="7406"/>
                </a:cubicBezTo>
                <a:cubicBezTo>
                  <a:pt x="11152" y="7406"/>
                  <a:pt x="11152" y="7406"/>
                  <a:pt x="11152" y="7406"/>
                </a:cubicBezTo>
                <a:cubicBezTo>
                  <a:pt x="10850" y="7406"/>
                  <a:pt x="10750" y="7560"/>
                  <a:pt x="10750" y="8023"/>
                </a:cubicBezTo>
                <a:cubicBezTo>
                  <a:pt x="10750" y="8331"/>
                  <a:pt x="10850" y="8640"/>
                  <a:pt x="11152" y="8640"/>
                </a:cubicBezTo>
                <a:cubicBezTo>
                  <a:pt x="15773" y="8640"/>
                  <a:pt x="15773" y="8640"/>
                  <a:pt x="15773" y="8640"/>
                </a:cubicBezTo>
                <a:cubicBezTo>
                  <a:pt x="15974" y="8640"/>
                  <a:pt x="16175" y="8331"/>
                  <a:pt x="16175" y="8023"/>
                </a:cubicBezTo>
                <a:cubicBezTo>
                  <a:pt x="16175" y="7560"/>
                  <a:pt x="15974" y="7406"/>
                  <a:pt x="15773" y="7406"/>
                </a:cubicBezTo>
                <a:close/>
                <a:moveTo>
                  <a:pt x="15773" y="10029"/>
                </a:moveTo>
                <a:cubicBezTo>
                  <a:pt x="15773" y="10029"/>
                  <a:pt x="15773" y="10029"/>
                  <a:pt x="15773" y="10029"/>
                </a:cubicBezTo>
                <a:cubicBezTo>
                  <a:pt x="11152" y="10029"/>
                  <a:pt x="11152" y="10029"/>
                  <a:pt x="11152" y="10029"/>
                </a:cubicBezTo>
                <a:cubicBezTo>
                  <a:pt x="10850" y="10029"/>
                  <a:pt x="10750" y="10337"/>
                  <a:pt x="10750" y="10646"/>
                </a:cubicBezTo>
                <a:cubicBezTo>
                  <a:pt x="10750" y="10954"/>
                  <a:pt x="10850" y="11263"/>
                  <a:pt x="11152" y="11263"/>
                </a:cubicBezTo>
                <a:cubicBezTo>
                  <a:pt x="15773" y="11263"/>
                  <a:pt x="15773" y="11263"/>
                  <a:pt x="15773" y="11263"/>
                </a:cubicBezTo>
                <a:cubicBezTo>
                  <a:pt x="15974" y="11263"/>
                  <a:pt x="16175" y="10954"/>
                  <a:pt x="16175" y="10646"/>
                </a:cubicBezTo>
                <a:cubicBezTo>
                  <a:pt x="16175" y="10337"/>
                  <a:pt x="15974" y="10029"/>
                  <a:pt x="15773" y="10029"/>
                </a:cubicBezTo>
                <a:close/>
                <a:moveTo>
                  <a:pt x="15773" y="4629"/>
                </a:moveTo>
                <a:cubicBezTo>
                  <a:pt x="15773" y="4629"/>
                  <a:pt x="15773" y="4629"/>
                  <a:pt x="15773" y="4629"/>
                </a:cubicBezTo>
                <a:cubicBezTo>
                  <a:pt x="11152" y="4629"/>
                  <a:pt x="11152" y="4629"/>
                  <a:pt x="11152" y="4629"/>
                </a:cubicBezTo>
                <a:cubicBezTo>
                  <a:pt x="10850" y="4629"/>
                  <a:pt x="10750" y="4937"/>
                  <a:pt x="10750" y="5246"/>
                </a:cubicBezTo>
                <a:cubicBezTo>
                  <a:pt x="10750" y="5709"/>
                  <a:pt x="10850" y="5863"/>
                  <a:pt x="11152" y="5863"/>
                </a:cubicBezTo>
                <a:cubicBezTo>
                  <a:pt x="15773" y="5863"/>
                  <a:pt x="15773" y="5863"/>
                  <a:pt x="15773" y="5863"/>
                </a:cubicBezTo>
                <a:cubicBezTo>
                  <a:pt x="15974" y="5863"/>
                  <a:pt x="16175" y="5709"/>
                  <a:pt x="16175" y="5246"/>
                </a:cubicBezTo>
                <a:cubicBezTo>
                  <a:pt x="16175" y="4937"/>
                  <a:pt x="15974" y="4629"/>
                  <a:pt x="15773" y="4629"/>
                </a:cubicBezTo>
                <a:close/>
                <a:moveTo>
                  <a:pt x="20997" y="19594"/>
                </a:moveTo>
                <a:cubicBezTo>
                  <a:pt x="20997" y="19594"/>
                  <a:pt x="20997" y="19594"/>
                  <a:pt x="20997" y="19594"/>
                </a:cubicBezTo>
                <a:cubicBezTo>
                  <a:pt x="703" y="19594"/>
                  <a:pt x="703" y="19594"/>
                  <a:pt x="703" y="19594"/>
                </a:cubicBezTo>
                <a:cubicBezTo>
                  <a:pt x="301" y="19594"/>
                  <a:pt x="0" y="20057"/>
                  <a:pt x="0" y="20674"/>
                </a:cubicBezTo>
                <a:cubicBezTo>
                  <a:pt x="0" y="21137"/>
                  <a:pt x="301" y="21600"/>
                  <a:pt x="703" y="21600"/>
                </a:cubicBezTo>
                <a:cubicBezTo>
                  <a:pt x="20997" y="21600"/>
                  <a:pt x="20997" y="21600"/>
                  <a:pt x="20997" y="21600"/>
                </a:cubicBezTo>
                <a:cubicBezTo>
                  <a:pt x="21299" y="21600"/>
                  <a:pt x="21600" y="21137"/>
                  <a:pt x="21600" y="20674"/>
                </a:cubicBezTo>
                <a:cubicBezTo>
                  <a:pt x="21600" y="20057"/>
                  <a:pt x="21299" y="19594"/>
                  <a:pt x="20997" y="19594"/>
                </a:cubicBezTo>
                <a:close/>
              </a:path>
            </a:pathLst>
          </a:custGeom>
          <a:solidFill>
            <a:srgbClr val="73185A"/>
          </a:solidFill>
          <a:ln w="12700">
            <a:miter lim="400000"/>
          </a:ln>
        </p:spPr>
        <p:txBody>
          <a:bodyPr lIns="45719" rIns="45719"/>
          <a:lstStyle/>
          <a:p>
            <a:pPr>
              <a:defRPr>
                <a:solidFill>
                  <a:srgbClr val="73185A"/>
                </a:solidFill>
              </a:defRPr>
            </a:pPr>
          </a:p>
        </p:txBody>
      </p:sp>
      <p:sp>
        <p:nvSpPr>
          <p:cNvPr id="216" name="Freeform 11"/>
          <p:cNvSpPr/>
          <p:nvPr/>
        </p:nvSpPr>
        <p:spPr>
          <a:xfrm>
            <a:off x="6097778" y="1910223"/>
            <a:ext cx="246419" cy="311309"/>
          </a:xfrm>
          <a:custGeom>
            <a:avLst/>
            <a:gdLst/>
            <a:ahLst/>
            <a:cxnLst>
              <a:cxn ang="0">
                <a:pos x="wd2" y="hd2"/>
              </a:cxn>
              <a:cxn ang="5400000">
                <a:pos x="wd2" y="hd2"/>
              </a:cxn>
              <a:cxn ang="10800000">
                <a:pos x="wd2" y="hd2"/>
              </a:cxn>
              <a:cxn ang="16200000">
                <a:pos x="wd2" y="hd2"/>
              </a:cxn>
            </a:cxnLst>
            <a:rect l="0" t="0" r="r" b="b"/>
            <a:pathLst>
              <a:path w="21600" h="21478" fill="norm" stroke="1" extrusionOk="0">
                <a:moveTo>
                  <a:pt x="14296" y="9763"/>
                </a:moveTo>
                <a:cubicBezTo>
                  <a:pt x="15073" y="10495"/>
                  <a:pt x="15695" y="11105"/>
                  <a:pt x="16161" y="11959"/>
                </a:cubicBezTo>
                <a:cubicBezTo>
                  <a:pt x="16472" y="12814"/>
                  <a:pt x="16783" y="13668"/>
                  <a:pt x="16783" y="14522"/>
                </a:cubicBezTo>
                <a:cubicBezTo>
                  <a:pt x="16783" y="16475"/>
                  <a:pt x="15695" y="18183"/>
                  <a:pt x="14141" y="19403"/>
                </a:cubicBezTo>
                <a:cubicBezTo>
                  <a:pt x="13986" y="19647"/>
                  <a:pt x="13830" y="19770"/>
                  <a:pt x="13675" y="19892"/>
                </a:cubicBezTo>
                <a:cubicBezTo>
                  <a:pt x="20668" y="19892"/>
                  <a:pt x="20668" y="19892"/>
                  <a:pt x="20668" y="19892"/>
                </a:cubicBezTo>
                <a:cubicBezTo>
                  <a:pt x="21134" y="19892"/>
                  <a:pt x="21600" y="20258"/>
                  <a:pt x="21600" y="20624"/>
                </a:cubicBezTo>
                <a:cubicBezTo>
                  <a:pt x="21600" y="21112"/>
                  <a:pt x="21134" y="21478"/>
                  <a:pt x="20668" y="21478"/>
                </a:cubicBezTo>
                <a:cubicBezTo>
                  <a:pt x="14141" y="21478"/>
                  <a:pt x="7614" y="21478"/>
                  <a:pt x="1088" y="21478"/>
                </a:cubicBezTo>
                <a:cubicBezTo>
                  <a:pt x="466" y="21478"/>
                  <a:pt x="0" y="21112"/>
                  <a:pt x="0" y="20624"/>
                </a:cubicBezTo>
                <a:cubicBezTo>
                  <a:pt x="0" y="20258"/>
                  <a:pt x="466" y="19892"/>
                  <a:pt x="1088" y="19892"/>
                </a:cubicBezTo>
                <a:cubicBezTo>
                  <a:pt x="7925" y="19892"/>
                  <a:pt x="7925" y="19892"/>
                  <a:pt x="7925" y="19892"/>
                </a:cubicBezTo>
                <a:cubicBezTo>
                  <a:pt x="7925" y="19892"/>
                  <a:pt x="7925" y="19892"/>
                  <a:pt x="7925" y="19892"/>
                </a:cubicBezTo>
                <a:cubicBezTo>
                  <a:pt x="9790" y="19892"/>
                  <a:pt x="11499" y="19281"/>
                  <a:pt x="12587" y="18305"/>
                </a:cubicBezTo>
                <a:cubicBezTo>
                  <a:pt x="12898" y="18183"/>
                  <a:pt x="13053" y="17939"/>
                  <a:pt x="13209" y="17817"/>
                </a:cubicBezTo>
                <a:cubicBezTo>
                  <a:pt x="1554" y="17817"/>
                  <a:pt x="1554" y="17817"/>
                  <a:pt x="1554" y="17817"/>
                </a:cubicBezTo>
                <a:cubicBezTo>
                  <a:pt x="1243" y="17817"/>
                  <a:pt x="932" y="17573"/>
                  <a:pt x="932" y="17329"/>
                </a:cubicBezTo>
                <a:cubicBezTo>
                  <a:pt x="932" y="17085"/>
                  <a:pt x="1243" y="16841"/>
                  <a:pt x="1554" y="16841"/>
                </a:cubicBezTo>
                <a:cubicBezTo>
                  <a:pt x="13986" y="16841"/>
                  <a:pt x="13986" y="16841"/>
                  <a:pt x="13986" y="16841"/>
                </a:cubicBezTo>
                <a:cubicBezTo>
                  <a:pt x="14452" y="16109"/>
                  <a:pt x="14607" y="15376"/>
                  <a:pt x="14607" y="14522"/>
                </a:cubicBezTo>
                <a:cubicBezTo>
                  <a:pt x="14607" y="13790"/>
                  <a:pt x="14452" y="13180"/>
                  <a:pt x="14141" y="12570"/>
                </a:cubicBezTo>
                <a:cubicBezTo>
                  <a:pt x="13830" y="12081"/>
                  <a:pt x="13519" y="11593"/>
                  <a:pt x="13053" y="11105"/>
                </a:cubicBezTo>
                <a:cubicBezTo>
                  <a:pt x="12587" y="11349"/>
                  <a:pt x="12121" y="11349"/>
                  <a:pt x="11655" y="11349"/>
                </a:cubicBezTo>
                <a:cubicBezTo>
                  <a:pt x="11344" y="11349"/>
                  <a:pt x="11033" y="11349"/>
                  <a:pt x="10722" y="11349"/>
                </a:cubicBezTo>
                <a:cubicBezTo>
                  <a:pt x="9168" y="13424"/>
                  <a:pt x="9168" y="13424"/>
                  <a:pt x="9168" y="13424"/>
                </a:cubicBezTo>
                <a:cubicBezTo>
                  <a:pt x="9013" y="13668"/>
                  <a:pt x="8547" y="13790"/>
                  <a:pt x="8236" y="13668"/>
                </a:cubicBezTo>
                <a:cubicBezTo>
                  <a:pt x="7770" y="13424"/>
                  <a:pt x="7770" y="13424"/>
                  <a:pt x="7770" y="13424"/>
                </a:cubicBezTo>
                <a:cubicBezTo>
                  <a:pt x="7148" y="14156"/>
                  <a:pt x="7148" y="14156"/>
                  <a:pt x="7148" y="14156"/>
                </a:cubicBezTo>
                <a:cubicBezTo>
                  <a:pt x="6993" y="14400"/>
                  <a:pt x="6527" y="14400"/>
                  <a:pt x="6216" y="14278"/>
                </a:cubicBezTo>
                <a:cubicBezTo>
                  <a:pt x="3729" y="13180"/>
                  <a:pt x="3729" y="13180"/>
                  <a:pt x="3729" y="13180"/>
                </a:cubicBezTo>
                <a:cubicBezTo>
                  <a:pt x="3419" y="13058"/>
                  <a:pt x="3263" y="12692"/>
                  <a:pt x="3419" y="12447"/>
                </a:cubicBezTo>
                <a:cubicBezTo>
                  <a:pt x="4040" y="11715"/>
                  <a:pt x="4040" y="11715"/>
                  <a:pt x="4040" y="11715"/>
                </a:cubicBezTo>
                <a:cubicBezTo>
                  <a:pt x="3419" y="11471"/>
                  <a:pt x="3419" y="11471"/>
                  <a:pt x="3419" y="11471"/>
                </a:cubicBezTo>
                <a:cubicBezTo>
                  <a:pt x="3108" y="11349"/>
                  <a:pt x="3108" y="10983"/>
                  <a:pt x="3263" y="10739"/>
                </a:cubicBezTo>
                <a:cubicBezTo>
                  <a:pt x="8858" y="3051"/>
                  <a:pt x="8858" y="3051"/>
                  <a:pt x="8858" y="3051"/>
                </a:cubicBezTo>
                <a:cubicBezTo>
                  <a:pt x="9013" y="2807"/>
                  <a:pt x="9479" y="2685"/>
                  <a:pt x="9790" y="2807"/>
                </a:cubicBezTo>
                <a:cubicBezTo>
                  <a:pt x="9790" y="2807"/>
                  <a:pt x="9790" y="2807"/>
                  <a:pt x="9790" y="2807"/>
                </a:cubicBezTo>
                <a:cubicBezTo>
                  <a:pt x="10412" y="3051"/>
                  <a:pt x="10412" y="3051"/>
                  <a:pt x="10412" y="3051"/>
                </a:cubicBezTo>
                <a:cubicBezTo>
                  <a:pt x="11344" y="1831"/>
                  <a:pt x="11344" y="1831"/>
                  <a:pt x="11344" y="1831"/>
                </a:cubicBezTo>
                <a:cubicBezTo>
                  <a:pt x="10722" y="1586"/>
                  <a:pt x="10722" y="1586"/>
                  <a:pt x="10722" y="1586"/>
                </a:cubicBezTo>
                <a:cubicBezTo>
                  <a:pt x="10256" y="1342"/>
                  <a:pt x="10101" y="854"/>
                  <a:pt x="10256" y="488"/>
                </a:cubicBezTo>
                <a:cubicBezTo>
                  <a:pt x="10567" y="0"/>
                  <a:pt x="11188" y="-122"/>
                  <a:pt x="11810" y="122"/>
                </a:cubicBezTo>
                <a:cubicBezTo>
                  <a:pt x="13364" y="854"/>
                  <a:pt x="14918" y="1586"/>
                  <a:pt x="16627" y="2319"/>
                </a:cubicBezTo>
                <a:cubicBezTo>
                  <a:pt x="17094" y="2563"/>
                  <a:pt x="17249" y="3051"/>
                  <a:pt x="16938" y="3417"/>
                </a:cubicBezTo>
                <a:cubicBezTo>
                  <a:pt x="16627" y="3905"/>
                  <a:pt x="16006" y="4027"/>
                  <a:pt x="15540" y="3783"/>
                </a:cubicBezTo>
                <a:cubicBezTo>
                  <a:pt x="14918" y="3539"/>
                  <a:pt x="14918" y="3539"/>
                  <a:pt x="14918" y="3539"/>
                </a:cubicBezTo>
                <a:cubicBezTo>
                  <a:pt x="13986" y="4759"/>
                  <a:pt x="13986" y="4759"/>
                  <a:pt x="13986" y="4759"/>
                </a:cubicBezTo>
                <a:cubicBezTo>
                  <a:pt x="14607" y="5003"/>
                  <a:pt x="14607" y="5003"/>
                  <a:pt x="14607" y="5003"/>
                </a:cubicBezTo>
                <a:cubicBezTo>
                  <a:pt x="14918" y="5125"/>
                  <a:pt x="15073" y="5492"/>
                  <a:pt x="14918" y="5736"/>
                </a:cubicBezTo>
                <a:cubicBezTo>
                  <a:pt x="13519" y="7566"/>
                  <a:pt x="13519" y="7566"/>
                  <a:pt x="13519" y="7566"/>
                </a:cubicBezTo>
                <a:cubicBezTo>
                  <a:pt x="14141" y="7932"/>
                  <a:pt x="14452" y="8542"/>
                  <a:pt x="14452" y="9153"/>
                </a:cubicBezTo>
                <a:cubicBezTo>
                  <a:pt x="14452" y="9397"/>
                  <a:pt x="14452" y="9641"/>
                  <a:pt x="14296" y="9763"/>
                </a:cubicBezTo>
                <a:close/>
                <a:moveTo>
                  <a:pt x="13830" y="3051"/>
                </a:moveTo>
                <a:cubicBezTo>
                  <a:pt x="13830" y="3051"/>
                  <a:pt x="13830" y="3051"/>
                  <a:pt x="13830" y="3051"/>
                </a:cubicBezTo>
                <a:cubicBezTo>
                  <a:pt x="13364" y="2807"/>
                  <a:pt x="12898" y="2563"/>
                  <a:pt x="12432" y="2319"/>
                </a:cubicBezTo>
                <a:cubicBezTo>
                  <a:pt x="11499" y="3539"/>
                  <a:pt x="11499" y="3539"/>
                  <a:pt x="11499" y="3539"/>
                </a:cubicBezTo>
                <a:cubicBezTo>
                  <a:pt x="12898" y="4271"/>
                  <a:pt x="12898" y="4271"/>
                  <a:pt x="12898" y="4271"/>
                </a:cubicBezTo>
                <a:cubicBezTo>
                  <a:pt x="13830" y="3051"/>
                  <a:pt x="13830" y="3051"/>
                  <a:pt x="13830" y="3051"/>
                </a:cubicBezTo>
                <a:close/>
                <a:moveTo>
                  <a:pt x="12432" y="7078"/>
                </a:moveTo>
                <a:cubicBezTo>
                  <a:pt x="12432" y="7078"/>
                  <a:pt x="12432" y="7078"/>
                  <a:pt x="12432" y="7078"/>
                </a:cubicBezTo>
                <a:cubicBezTo>
                  <a:pt x="13519" y="5614"/>
                  <a:pt x="13519" y="5614"/>
                  <a:pt x="13519" y="5614"/>
                </a:cubicBezTo>
                <a:cubicBezTo>
                  <a:pt x="12121" y="5125"/>
                  <a:pt x="10878" y="4515"/>
                  <a:pt x="9635" y="3905"/>
                </a:cubicBezTo>
                <a:cubicBezTo>
                  <a:pt x="4662" y="10861"/>
                  <a:pt x="4662" y="10861"/>
                  <a:pt x="4662" y="10861"/>
                </a:cubicBezTo>
                <a:cubicBezTo>
                  <a:pt x="5905" y="11349"/>
                  <a:pt x="7148" y="11959"/>
                  <a:pt x="8391" y="12570"/>
                </a:cubicBezTo>
                <a:cubicBezTo>
                  <a:pt x="9635" y="10861"/>
                  <a:pt x="9635" y="10861"/>
                  <a:pt x="9635" y="10861"/>
                </a:cubicBezTo>
                <a:cubicBezTo>
                  <a:pt x="9013" y="10373"/>
                  <a:pt x="8702" y="9763"/>
                  <a:pt x="8702" y="9153"/>
                </a:cubicBezTo>
                <a:cubicBezTo>
                  <a:pt x="8702" y="8542"/>
                  <a:pt x="9013" y="7932"/>
                  <a:pt x="9635" y="7566"/>
                </a:cubicBezTo>
                <a:cubicBezTo>
                  <a:pt x="9635" y="7566"/>
                  <a:pt x="9635" y="7566"/>
                  <a:pt x="9635" y="7566"/>
                </a:cubicBezTo>
                <a:cubicBezTo>
                  <a:pt x="10412" y="6956"/>
                  <a:pt x="11344" y="6834"/>
                  <a:pt x="12432" y="7078"/>
                </a:cubicBezTo>
                <a:close/>
                <a:moveTo>
                  <a:pt x="12742" y="8298"/>
                </a:moveTo>
                <a:cubicBezTo>
                  <a:pt x="12742" y="8298"/>
                  <a:pt x="12742" y="8298"/>
                  <a:pt x="12742" y="8298"/>
                </a:cubicBezTo>
                <a:cubicBezTo>
                  <a:pt x="12121" y="7810"/>
                  <a:pt x="11033" y="7810"/>
                  <a:pt x="10412" y="8298"/>
                </a:cubicBezTo>
                <a:cubicBezTo>
                  <a:pt x="10412" y="8298"/>
                  <a:pt x="10412" y="8298"/>
                  <a:pt x="10412" y="8298"/>
                </a:cubicBezTo>
                <a:cubicBezTo>
                  <a:pt x="10412" y="8298"/>
                  <a:pt x="10412" y="8298"/>
                  <a:pt x="10412" y="8298"/>
                </a:cubicBezTo>
                <a:cubicBezTo>
                  <a:pt x="10101" y="8542"/>
                  <a:pt x="9945" y="8786"/>
                  <a:pt x="9945" y="9153"/>
                </a:cubicBezTo>
                <a:cubicBezTo>
                  <a:pt x="9945" y="9885"/>
                  <a:pt x="10722" y="10373"/>
                  <a:pt x="11655" y="10373"/>
                </a:cubicBezTo>
                <a:cubicBezTo>
                  <a:pt x="11965" y="10373"/>
                  <a:pt x="12432" y="10251"/>
                  <a:pt x="12742" y="10007"/>
                </a:cubicBezTo>
                <a:cubicBezTo>
                  <a:pt x="12742" y="10007"/>
                  <a:pt x="12742" y="10007"/>
                  <a:pt x="12742" y="10007"/>
                </a:cubicBezTo>
                <a:cubicBezTo>
                  <a:pt x="13053" y="9763"/>
                  <a:pt x="13209" y="9519"/>
                  <a:pt x="13209" y="9153"/>
                </a:cubicBezTo>
                <a:cubicBezTo>
                  <a:pt x="13209" y="8786"/>
                  <a:pt x="13053" y="8542"/>
                  <a:pt x="12742" y="8298"/>
                </a:cubicBezTo>
                <a:cubicBezTo>
                  <a:pt x="12742" y="8298"/>
                  <a:pt x="12742" y="8298"/>
                  <a:pt x="12742" y="8298"/>
                </a:cubicBezTo>
                <a:close/>
                <a:moveTo>
                  <a:pt x="5128" y="12203"/>
                </a:moveTo>
                <a:cubicBezTo>
                  <a:pt x="5128" y="12203"/>
                  <a:pt x="5128" y="12203"/>
                  <a:pt x="5128" y="12203"/>
                </a:cubicBezTo>
                <a:cubicBezTo>
                  <a:pt x="4817" y="12570"/>
                  <a:pt x="4817" y="12570"/>
                  <a:pt x="4817" y="12570"/>
                </a:cubicBezTo>
                <a:cubicBezTo>
                  <a:pt x="6371" y="13180"/>
                  <a:pt x="6371" y="13180"/>
                  <a:pt x="6371" y="13180"/>
                </a:cubicBezTo>
                <a:cubicBezTo>
                  <a:pt x="6527" y="12814"/>
                  <a:pt x="6527" y="12814"/>
                  <a:pt x="6527" y="12814"/>
                </a:cubicBezTo>
                <a:cubicBezTo>
                  <a:pt x="5128" y="12203"/>
                  <a:pt x="5128" y="12203"/>
                  <a:pt x="5128" y="12203"/>
                </a:cubicBezTo>
                <a:close/>
              </a:path>
            </a:pathLst>
          </a:custGeom>
          <a:solidFill>
            <a:srgbClr val="73185A"/>
          </a:solidFill>
          <a:ln w="12700">
            <a:miter lim="400000"/>
          </a:ln>
        </p:spPr>
        <p:txBody>
          <a:bodyPr lIns="45719" rIns="45719"/>
          <a:lstStyle/>
          <a:p>
            <a:pPr>
              <a:defRPr>
                <a:solidFill>
                  <a:srgbClr val="73185A"/>
                </a:solidFill>
              </a:defRPr>
            </a:pPr>
          </a:p>
        </p:txBody>
      </p:sp>
      <p:sp>
        <p:nvSpPr>
          <p:cNvPr id="217" name="Freeform 12"/>
          <p:cNvSpPr/>
          <p:nvPr/>
        </p:nvSpPr>
        <p:spPr>
          <a:xfrm>
            <a:off x="4455321" y="1911870"/>
            <a:ext cx="212059" cy="306760"/>
          </a:xfrm>
          <a:custGeom>
            <a:avLst/>
            <a:gdLst/>
            <a:ahLst/>
            <a:cxnLst>
              <a:cxn ang="0">
                <a:pos x="wd2" y="hd2"/>
              </a:cxn>
              <a:cxn ang="5400000">
                <a:pos x="wd2" y="hd2"/>
              </a:cxn>
              <a:cxn ang="10800000">
                <a:pos x="wd2" y="hd2"/>
              </a:cxn>
              <a:cxn ang="16200000">
                <a:pos x="wd2" y="hd2"/>
              </a:cxn>
            </a:cxnLst>
            <a:rect l="0" t="0" r="r" b="b"/>
            <a:pathLst>
              <a:path w="21383" h="21525" fill="norm" stroke="1" extrusionOk="0">
                <a:moveTo>
                  <a:pt x="1320" y="15393"/>
                </a:moveTo>
                <a:cubicBezTo>
                  <a:pt x="785" y="15393"/>
                  <a:pt x="428" y="15145"/>
                  <a:pt x="428" y="14772"/>
                </a:cubicBezTo>
                <a:cubicBezTo>
                  <a:pt x="428" y="14524"/>
                  <a:pt x="785" y="14276"/>
                  <a:pt x="1320" y="14276"/>
                </a:cubicBezTo>
                <a:cubicBezTo>
                  <a:pt x="3998" y="14276"/>
                  <a:pt x="3998" y="14276"/>
                  <a:pt x="3998" y="14276"/>
                </a:cubicBezTo>
                <a:cubicBezTo>
                  <a:pt x="7390" y="9559"/>
                  <a:pt x="7390" y="9559"/>
                  <a:pt x="7390" y="9559"/>
                </a:cubicBezTo>
                <a:cubicBezTo>
                  <a:pt x="7211" y="9434"/>
                  <a:pt x="7032" y="9310"/>
                  <a:pt x="6675" y="9186"/>
                </a:cubicBezTo>
                <a:cubicBezTo>
                  <a:pt x="6675" y="9186"/>
                  <a:pt x="6675" y="9186"/>
                  <a:pt x="6675" y="9186"/>
                </a:cubicBezTo>
                <a:cubicBezTo>
                  <a:pt x="6675" y="9186"/>
                  <a:pt x="6675" y="9186"/>
                  <a:pt x="6675" y="9186"/>
                </a:cubicBezTo>
                <a:cubicBezTo>
                  <a:pt x="5783" y="8441"/>
                  <a:pt x="5069" y="7448"/>
                  <a:pt x="5069" y="6331"/>
                </a:cubicBezTo>
                <a:cubicBezTo>
                  <a:pt x="5069" y="5338"/>
                  <a:pt x="5783" y="4345"/>
                  <a:pt x="6675" y="3600"/>
                </a:cubicBezTo>
                <a:cubicBezTo>
                  <a:pt x="6854" y="3600"/>
                  <a:pt x="6854" y="3600"/>
                  <a:pt x="6854" y="3600"/>
                </a:cubicBezTo>
                <a:cubicBezTo>
                  <a:pt x="7568" y="3103"/>
                  <a:pt x="8461" y="2731"/>
                  <a:pt x="9532" y="2607"/>
                </a:cubicBezTo>
                <a:cubicBezTo>
                  <a:pt x="9532" y="869"/>
                  <a:pt x="9532" y="869"/>
                  <a:pt x="9532" y="869"/>
                </a:cubicBezTo>
                <a:cubicBezTo>
                  <a:pt x="9532" y="372"/>
                  <a:pt x="10067" y="0"/>
                  <a:pt x="10603" y="0"/>
                </a:cubicBezTo>
                <a:cubicBezTo>
                  <a:pt x="11317" y="0"/>
                  <a:pt x="11852" y="372"/>
                  <a:pt x="11852" y="869"/>
                </a:cubicBezTo>
                <a:cubicBezTo>
                  <a:pt x="11852" y="2607"/>
                  <a:pt x="11852" y="2607"/>
                  <a:pt x="11852" y="2607"/>
                </a:cubicBezTo>
                <a:cubicBezTo>
                  <a:pt x="12923" y="2731"/>
                  <a:pt x="13816" y="3103"/>
                  <a:pt x="14530" y="3600"/>
                </a:cubicBezTo>
                <a:cubicBezTo>
                  <a:pt x="15601" y="4345"/>
                  <a:pt x="16315" y="5338"/>
                  <a:pt x="16315" y="6331"/>
                </a:cubicBezTo>
                <a:cubicBezTo>
                  <a:pt x="16315" y="7448"/>
                  <a:pt x="15601" y="8441"/>
                  <a:pt x="14530" y="9186"/>
                </a:cubicBezTo>
                <a:cubicBezTo>
                  <a:pt x="14530" y="9186"/>
                  <a:pt x="14530" y="9186"/>
                  <a:pt x="14530" y="9186"/>
                </a:cubicBezTo>
                <a:cubicBezTo>
                  <a:pt x="14352" y="9310"/>
                  <a:pt x="14173" y="9434"/>
                  <a:pt x="13994" y="9559"/>
                </a:cubicBezTo>
                <a:cubicBezTo>
                  <a:pt x="17386" y="14276"/>
                  <a:pt x="17386" y="14276"/>
                  <a:pt x="17386" y="14276"/>
                </a:cubicBezTo>
                <a:cubicBezTo>
                  <a:pt x="20064" y="14276"/>
                  <a:pt x="20064" y="14276"/>
                  <a:pt x="20064" y="14276"/>
                </a:cubicBezTo>
                <a:cubicBezTo>
                  <a:pt x="20599" y="14276"/>
                  <a:pt x="20778" y="14524"/>
                  <a:pt x="20778" y="14772"/>
                </a:cubicBezTo>
                <a:cubicBezTo>
                  <a:pt x="20778" y="15145"/>
                  <a:pt x="20599" y="15393"/>
                  <a:pt x="20064" y="15393"/>
                </a:cubicBezTo>
                <a:cubicBezTo>
                  <a:pt x="18100" y="15393"/>
                  <a:pt x="18100" y="15393"/>
                  <a:pt x="18100" y="15393"/>
                </a:cubicBezTo>
                <a:cubicBezTo>
                  <a:pt x="20599" y="18993"/>
                  <a:pt x="20599" y="18993"/>
                  <a:pt x="20599" y="18993"/>
                </a:cubicBezTo>
                <a:cubicBezTo>
                  <a:pt x="20778" y="19241"/>
                  <a:pt x="20778" y="19490"/>
                  <a:pt x="20599" y="19738"/>
                </a:cubicBezTo>
                <a:cubicBezTo>
                  <a:pt x="20778" y="20110"/>
                  <a:pt x="20778" y="20110"/>
                  <a:pt x="20778" y="20110"/>
                </a:cubicBezTo>
                <a:cubicBezTo>
                  <a:pt x="21313" y="20855"/>
                  <a:pt x="21313" y="20855"/>
                  <a:pt x="21313" y="20855"/>
                </a:cubicBezTo>
                <a:cubicBezTo>
                  <a:pt x="21492" y="21103"/>
                  <a:pt x="21313" y="21352"/>
                  <a:pt x="20956" y="21476"/>
                </a:cubicBezTo>
                <a:cubicBezTo>
                  <a:pt x="20599" y="21600"/>
                  <a:pt x="20242" y="21476"/>
                  <a:pt x="20064" y="21228"/>
                </a:cubicBezTo>
                <a:cubicBezTo>
                  <a:pt x="19528" y="20483"/>
                  <a:pt x="19528" y="20483"/>
                  <a:pt x="19528" y="20483"/>
                </a:cubicBezTo>
                <a:cubicBezTo>
                  <a:pt x="19171" y="20110"/>
                  <a:pt x="19171" y="20110"/>
                  <a:pt x="19171" y="20110"/>
                </a:cubicBezTo>
                <a:cubicBezTo>
                  <a:pt x="18814" y="20110"/>
                  <a:pt x="18457" y="19862"/>
                  <a:pt x="18279" y="19614"/>
                </a:cubicBezTo>
                <a:cubicBezTo>
                  <a:pt x="15423" y="15393"/>
                  <a:pt x="15423" y="15393"/>
                  <a:pt x="15423" y="15393"/>
                </a:cubicBezTo>
                <a:cubicBezTo>
                  <a:pt x="11852" y="15393"/>
                  <a:pt x="11852" y="15393"/>
                  <a:pt x="11852" y="15393"/>
                </a:cubicBezTo>
                <a:cubicBezTo>
                  <a:pt x="11852" y="16014"/>
                  <a:pt x="11852" y="16014"/>
                  <a:pt x="11852" y="16014"/>
                </a:cubicBezTo>
                <a:cubicBezTo>
                  <a:pt x="11852" y="16386"/>
                  <a:pt x="11317" y="16883"/>
                  <a:pt x="10603" y="16883"/>
                </a:cubicBezTo>
                <a:cubicBezTo>
                  <a:pt x="10067" y="16883"/>
                  <a:pt x="9532" y="16386"/>
                  <a:pt x="9532" y="16014"/>
                </a:cubicBezTo>
                <a:cubicBezTo>
                  <a:pt x="9532" y="15393"/>
                  <a:pt x="9532" y="15393"/>
                  <a:pt x="9532" y="15393"/>
                </a:cubicBezTo>
                <a:cubicBezTo>
                  <a:pt x="5961" y="15393"/>
                  <a:pt x="5961" y="15393"/>
                  <a:pt x="5961" y="15393"/>
                </a:cubicBezTo>
                <a:cubicBezTo>
                  <a:pt x="2927" y="19614"/>
                  <a:pt x="2927" y="19614"/>
                  <a:pt x="2927" y="19614"/>
                </a:cubicBezTo>
                <a:cubicBezTo>
                  <a:pt x="2748" y="19862"/>
                  <a:pt x="2570" y="20110"/>
                  <a:pt x="2213" y="20110"/>
                </a:cubicBezTo>
                <a:cubicBezTo>
                  <a:pt x="1856" y="20483"/>
                  <a:pt x="1856" y="20483"/>
                  <a:pt x="1856" y="20483"/>
                </a:cubicBezTo>
                <a:cubicBezTo>
                  <a:pt x="1320" y="21228"/>
                  <a:pt x="1320" y="21228"/>
                  <a:pt x="1320" y="21228"/>
                </a:cubicBezTo>
                <a:cubicBezTo>
                  <a:pt x="1142" y="21476"/>
                  <a:pt x="785" y="21600"/>
                  <a:pt x="428" y="21476"/>
                </a:cubicBezTo>
                <a:cubicBezTo>
                  <a:pt x="71" y="21352"/>
                  <a:pt x="-108" y="21103"/>
                  <a:pt x="71" y="20855"/>
                </a:cubicBezTo>
                <a:cubicBezTo>
                  <a:pt x="606" y="20110"/>
                  <a:pt x="606" y="20110"/>
                  <a:pt x="606" y="20110"/>
                </a:cubicBezTo>
                <a:cubicBezTo>
                  <a:pt x="785" y="19738"/>
                  <a:pt x="785" y="19738"/>
                  <a:pt x="785" y="19738"/>
                </a:cubicBezTo>
                <a:cubicBezTo>
                  <a:pt x="606" y="19490"/>
                  <a:pt x="606" y="19241"/>
                  <a:pt x="785" y="18993"/>
                </a:cubicBezTo>
                <a:cubicBezTo>
                  <a:pt x="3284" y="15393"/>
                  <a:pt x="3284" y="15393"/>
                  <a:pt x="3284" y="15393"/>
                </a:cubicBezTo>
                <a:cubicBezTo>
                  <a:pt x="1320" y="15393"/>
                  <a:pt x="1320" y="15393"/>
                  <a:pt x="1320" y="15393"/>
                </a:cubicBezTo>
                <a:close/>
                <a:moveTo>
                  <a:pt x="9532" y="14276"/>
                </a:moveTo>
                <a:cubicBezTo>
                  <a:pt x="9532" y="14276"/>
                  <a:pt x="9532" y="14276"/>
                  <a:pt x="9532" y="14276"/>
                </a:cubicBezTo>
                <a:cubicBezTo>
                  <a:pt x="9532" y="13655"/>
                  <a:pt x="9532" y="13655"/>
                  <a:pt x="9532" y="13655"/>
                </a:cubicBezTo>
                <a:cubicBezTo>
                  <a:pt x="9532" y="13283"/>
                  <a:pt x="10067" y="12786"/>
                  <a:pt x="10603" y="12786"/>
                </a:cubicBezTo>
                <a:cubicBezTo>
                  <a:pt x="11317" y="12786"/>
                  <a:pt x="11852" y="13283"/>
                  <a:pt x="11852" y="13655"/>
                </a:cubicBezTo>
                <a:cubicBezTo>
                  <a:pt x="11852" y="14276"/>
                  <a:pt x="11852" y="14276"/>
                  <a:pt x="11852" y="14276"/>
                </a:cubicBezTo>
                <a:cubicBezTo>
                  <a:pt x="14709" y="14276"/>
                  <a:pt x="14709" y="14276"/>
                  <a:pt x="14709" y="14276"/>
                </a:cubicBezTo>
                <a:cubicBezTo>
                  <a:pt x="11852" y="10179"/>
                  <a:pt x="11852" y="10179"/>
                  <a:pt x="11852" y="10179"/>
                </a:cubicBezTo>
                <a:cubicBezTo>
                  <a:pt x="11138" y="10303"/>
                  <a:pt x="10246" y="10303"/>
                  <a:pt x="9532" y="10179"/>
                </a:cubicBezTo>
                <a:cubicBezTo>
                  <a:pt x="6675" y="14276"/>
                  <a:pt x="6675" y="14276"/>
                  <a:pt x="6675" y="14276"/>
                </a:cubicBezTo>
                <a:cubicBezTo>
                  <a:pt x="9532" y="14276"/>
                  <a:pt x="9532" y="14276"/>
                  <a:pt x="9532" y="14276"/>
                </a:cubicBezTo>
                <a:close/>
                <a:moveTo>
                  <a:pt x="12923" y="4841"/>
                </a:moveTo>
                <a:cubicBezTo>
                  <a:pt x="12923" y="4841"/>
                  <a:pt x="12923" y="4841"/>
                  <a:pt x="12923" y="4841"/>
                </a:cubicBezTo>
                <a:cubicBezTo>
                  <a:pt x="11674" y="3972"/>
                  <a:pt x="9710" y="3972"/>
                  <a:pt x="8461" y="4841"/>
                </a:cubicBezTo>
                <a:cubicBezTo>
                  <a:pt x="8461" y="4841"/>
                  <a:pt x="8461" y="4841"/>
                  <a:pt x="8461" y="4841"/>
                </a:cubicBezTo>
                <a:cubicBezTo>
                  <a:pt x="7925" y="5214"/>
                  <a:pt x="7568" y="5834"/>
                  <a:pt x="7568" y="6331"/>
                </a:cubicBezTo>
                <a:cubicBezTo>
                  <a:pt x="7568" y="6952"/>
                  <a:pt x="7925" y="7572"/>
                  <a:pt x="8461" y="7945"/>
                </a:cubicBezTo>
                <a:cubicBezTo>
                  <a:pt x="9353" y="8566"/>
                  <a:pt x="10781" y="8814"/>
                  <a:pt x="11852" y="8441"/>
                </a:cubicBezTo>
                <a:cubicBezTo>
                  <a:pt x="12031" y="8441"/>
                  <a:pt x="12031" y="8441"/>
                  <a:pt x="12031" y="8441"/>
                </a:cubicBezTo>
                <a:cubicBezTo>
                  <a:pt x="12209" y="8317"/>
                  <a:pt x="12566" y="8193"/>
                  <a:pt x="12923" y="7945"/>
                </a:cubicBezTo>
                <a:cubicBezTo>
                  <a:pt x="12923" y="7945"/>
                  <a:pt x="12923" y="7945"/>
                  <a:pt x="12923" y="7945"/>
                </a:cubicBezTo>
                <a:cubicBezTo>
                  <a:pt x="13459" y="7572"/>
                  <a:pt x="13816" y="6952"/>
                  <a:pt x="13816" y="6331"/>
                </a:cubicBezTo>
                <a:cubicBezTo>
                  <a:pt x="13816" y="5834"/>
                  <a:pt x="13459" y="5214"/>
                  <a:pt x="12923" y="4841"/>
                </a:cubicBezTo>
                <a:cubicBezTo>
                  <a:pt x="12923" y="4841"/>
                  <a:pt x="12923" y="4841"/>
                  <a:pt x="12923" y="4841"/>
                </a:cubicBezTo>
                <a:close/>
              </a:path>
            </a:pathLst>
          </a:custGeom>
          <a:solidFill>
            <a:srgbClr val="73185A"/>
          </a:solidFill>
          <a:ln w="12700">
            <a:miter lim="400000"/>
          </a:ln>
        </p:spPr>
        <p:txBody>
          <a:bodyPr lIns="45719" rIns="45719"/>
          <a:lstStyle/>
          <a:p>
            <a:pPr>
              <a:defRPr>
                <a:solidFill>
                  <a:srgbClr val="73185A"/>
                </a:solidFill>
              </a:defRPr>
            </a:pPr>
          </a:p>
        </p:txBody>
      </p:sp>
      <p:sp>
        <p:nvSpPr>
          <p:cNvPr id="218" name="Freeform 13"/>
          <p:cNvSpPr/>
          <p:nvPr/>
        </p:nvSpPr>
        <p:spPr>
          <a:xfrm>
            <a:off x="1103891" y="1922175"/>
            <a:ext cx="347711" cy="288542"/>
          </a:xfrm>
          <a:custGeom>
            <a:avLst/>
            <a:gdLst/>
            <a:ahLst/>
            <a:cxnLst>
              <a:cxn ang="0">
                <a:pos x="wd2" y="hd2"/>
              </a:cxn>
              <a:cxn ang="5400000">
                <a:pos x="wd2" y="hd2"/>
              </a:cxn>
              <a:cxn ang="10800000">
                <a:pos x="wd2" y="hd2"/>
              </a:cxn>
              <a:cxn ang="16200000">
                <a:pos x="wd2" y="hd2"/>
              </a:cxn>
            </a:cxnLst>
            <a:rect l="0" t="0" r="r" b="b"/>
            <a:pathLst>
              <a:path w="21518" h="21502" fill="norm" stroke="1" extrusionOk="0">
                <a:moveTo>
                  <a:pt x="17434" y="692"/>
                </a:moveTo>
                <a:cubicBezTo>
                  <a:pt x="17324" y="165"/>
                  <a:pt x="16995" y="-98"/>
                  <a:pt x="16556" y="34"/>
                </a:cubicBezTo>
                <a:cubicBezTo>
                  <a:pt x="12171" y="1351"/>
                  <a:pt x="12171" y="1351"/>
                  <a:pt x="12171" y="1351"/>
                </a:cubicBezTo>
                <a:cubicBezTo>
                  <a:pt x="12061" y="1219"/>
                  <a:pt x="11842" y="956"/>
                  <a:pt x="11513" y="956"/>
                </a:cubicBezTo>
                <a:cubicBezTo>
                  <a:pt x="768" y="956"/>
                  <a:pt x="768" y="956"/>
                  <a:pt x="768" y="956"/>
                </a:cubicBezTo>
                <a:cubicBezTo>
                  <a:pt x="329" y="956"/>
                  <a:pt x="0" y="1351"/>
                  <a:pt x="0" y="1878"/>
                </a:cubicBezTo>
                <a:cubicBezTo>
                  <a:pt x="0" y="20580"/>
                  <a:pt x="0" y="20580"/>
                  <a:pt x="0" y="20580"/>
                </a:cubicBezTo>
                <a:cubicBezTo>
                  <a:pt x="0" y="21107"/>
                  <a:pt x="329" y="21502"/>
                  <a:pt x="768" y="21502"/>
                </a:cubicBezTo>
                <a:cubicBezTo>
                  <a:pt x="11513" y="21502"/>
                  <a:pt x="11513" y="21502"/>
                  <a:pt x="11513" y="21502"/>
                </a:cubicBezTo>
                <a:cubicBezTo>
                  <a:pt x="11951" y="21502"/>
                  <a:pt x="12280" y="21107"/>
                  <a:pt x="12280" y="20580"/>
                </a:cubicBezTo>
                <a:cubicBezTo>
                  <a:pt x="12280" y="9253"/>
                  <a:pt x="12280" y="9253"/>
                  <a:pt x="12280" y="9253"/>
                </a:cubicBezTo>
                <a:cubicBezTo>
                  <a:pt x="14912" y="20843"/>
                  <a:pt x="14912" y="20843"/>
                  <a:pt x="14912" y="20843"/>
                </a:cubicBezTo>
                <a:cubicBezTo>
                  <a:pt x="14912" y="21239"/>
                  <a:pt x="15350" y="21502"/>
                  <a:pt x="15789" y="21370"/>
                </a:cubicBezTo>
                <a:cubicBezTo>
                  <a:pt x="20942" y="19790"/>
                  <a:pt x="20942" y="19790"/>
                  <a:pt x="20942" y="19790"/>
                </a:cubicBezTo>
                <a:cubicBezTo>
                  <a:pt x="21381" y="19658"/>
                  <a:pt x="21600" y="19131"/>
                  <a:pt x="21490" y="18604"/>
                </a:cubicBezTo>
                <a:cubicBezTo>
                  <a:pt x="17434" y="692"/>
                  <a:pt x="17434" y="692"/>
                  <a:pt x="17434" y="692"/>
                </a:cubicBezTo>
                <a:close/>
                <a:moveTo>
                  <a:pt x="5702" y="19658"/>
                </a:moveTo>
                <a:cubicBezTo>
                  <a:pt x="5702" y="19658"/>
                  <a:pt x="5702" y="19658"/>
                  <a:pt x="5702" y="19658"/>
                </a:cubicBezTo>
                <a:cubicBezTo>
                  <a:pt x="1535" y="19658"/>
                  <a:pt x="1535" y="19658"/>
                  <a:pt x="1535" y="19658"/>
                </a:cubicBezTo>
                <a:cubicBezTo>
                  <a:pt x="1535" y="2800"/>
                  <a:pt x="1535" y="2800"/>
                  <a:pt x="1535" y="2800"/>
                </a:cubicBezTo>
                <a:cubicBezTo>
                  <a:pt x="5702" y="2800"/>
                  <a:pt x="5702" y="2800"/>
                  <a:pt x="5702" y="2800"/>
                </a:cubicBezTo>
                <a:cubicBezTo>
                  <a:pt x="5702" y="19658"/>
                  <a:pt x="5702" y="19658"/>
                  <a:pt x="5702" y="19658"/>
                </a:cubicBezTo>
                <a:close/>
                <a:moveTo>
                  <a:pt x="10855" y="19658"/>
                </a:moveTo>
                <a:cubicBezTo>
                  <a:pt x="10855" y="19658"/>
                  <a:pt x="10855" y="19658"/>
                  <a:pt x="10855" y="19658"/>
                </a:cubicBezTo>
                <a:cubicBezTo>
                  <a:pt x="6579" y="19658"/>
                  <a:pt x="6579" y="19658"/>
                  <a:pt x="6579" y="19658"/>
                </a:cubicBezTo>
                <a:cubicBezTo>
                  <a:pt x="6579" y="2800"/>
                  <a:pt x="6579" y="2800"/>
                  <a:pt x="6579" y="2800"/>
                </a:cubicBezTo>
                <a:cubicBezTo>
                  <a:pt x="10855" y="2800"/>
                  <a:pt x="10855" y="2800"/>
                  <a:pt x="10855" y="2800"/>
                </a:cubicBezTo>
                <a:cubicBezTo>
                  <a:pt x="10855" y="19658"/>
                  <a:pt x="10855" y="19658"/>
                  <a:pt x="10855" y="19658"/>
                </a:cubicBezTo>
                <a:close/>
                <a:moveTo>
                  <a:pt x="16118" y="19526"/>
                </a:moveTo>
                <a:cubicBezTo>
                  <a:pt x="16118" y="19526"/>
                  <a:pt x="16118" y="19526"/>
                  <a:pt x="16118" y="19526"/>
                </a:cubicBezTo>
                <a:cubicBezTo>
                  <a:pt x="12499" y="3195"/>
                  <a:pt x="12499" y="3195"/>
                  <a:pt x="12499" y="3195"/>
                </a:cubicBezTo>
                <a:cubicBezTo>
                  <a:pt x="16227" y="2009"/>
                  <a:pt x="16227" y="2009"/>
                  <a:pt x="16227" y="2009"/>
                </a:cubicBezTo>
                <a:cubicBezTo>
                  <a:pt x="19846" y="18209"/>
                  <a:pt x="19846" y="18209"/>
                  <a:pt x="19846" y="18209"/>
                </a:cubicBezTo>
                <a:cubicBezTo>
                  <a:pt x="16118" y="19526"/>
                  <a:pt x="16118" y="19526"/>
                  <a:pt x="16118" y="19526"/>
                </a:cubicBezTo>
                <a:close/>
                <a:moveTo>
                  <a:pt x="2522" y="17419"/>
                </a:moveTo>
                <a:cubicBezTo>
                  <a:pt x="2522" y="17419"/>
                  <a:pt x="2522" y="17419"/>
                  <a:pt x="2522" y="17419"/>
                </a:cubicBezTo>
                <a:cubicBezTo>
                  <a:pt x="2522" y="17419"/>
                  <a:pt x="2522" y="17419"/>
                  <a:pt x="2522" y="17419"/>
                </a:cubicBezTo>
                <a:cubicBezTo>
                  <a:pt x="2851" y="17814"/>
                  <a:pt x="3180" y="17946"/>
                  <a:pt x="3618" y="17946"/>
                </a:cubicBezTo>
                <a:cubicBezTo>
                  <a:pt x="4057" y="17946"/>
                  <a:pt x="4386" y="17814"/>
                  <a:pt x="4605" y="17551"/>
                </a:cubicBezTo>
                <a:cubicBezTo>
                  <a:pt x="4715" y="17419"/>
                  <a:pt x="4715" y="17419"/>
                  <a:pt x="4715" y="17419"/>
                </a:cubicBezTo>
                <a:cubicBezTo>
                  <a:pt x="4934" y="17156"/>
                  <a:pt x="5153" y="16629"/>
                  <a:pt x="5153" y="16234"/>
                </a:cubicBezTo>
                <a:cubicBezTo>
                  <a:pt x="5153" y="15707"/>
                  <a:pt x="4934" y="15180"/>
                  <a:pt x="4715" y="14917"/>
                </a:cubicBezTo>
                <a:cubicBezTo>
                  <a:pt x="4605" y="14917"/>
                  <a:pt x="4605" y="14917"/>
                  <a:pt x="4605" y="14917"/>
                </a:cubicBezTo>
                <a:cubicBezTo>
                  <a:pt x="4386" y="14653"/>
                  <a:pt x="4057" y="14390"/>
                  <a:pt x="3618" y="14390"/>
                </a:cubicBezTo>
                <a:cubicBezTo>
                  <a:pt x="3180" y="14390"/>
                  <a:pt x="2851" y="14653"/>
                  <a:pt x="2522" y="14917"/>
                </a:cubicBezTo>
                <a:cubicBezTo>
                  <a:pt x="2303" y="15180"/>
                  <a:pt x="2083" y="15707"/>
                  <a:pt x="2083" y="16234"/>
                </a:cubicBezTo>
                <a:cubicBezTo>
                  <a:pt x="2083" y="16629"/>
                  <a:pt x="2303" y="17156"/>
                  <a:pt x="2522" y="17419"/>
                </a:cubicBezTo>
                <a:close/>
                <a:moveTo>
                  <a:pt x="3180" y="15707"/>
                </a:moveTo>
                <a:cubicBezTo>
                  <a:pt x="3180" y="15707"/>
                  <a:pt x="3180" y="15707"/>
                  <a:pt x="3180" y="15707"/>
                </a:cubicBezTo>
                <a:cubicBezTo>
                  <a:pt x="3289" y="15575"/>
                  <a:pt x="3399" y="15443"/>
                  <a:pt x="3618" y="15443"/>
                </a:cubicBezTo>
                <a:cubicBezTo>
                  <a:pt x="3728" y="15443"/>
                  <a:pt x="3947" y="15575"/>
                  <a:pt x="4057" y="15707"/>
                </a:cubicBezTo>
                <a:cubicBezTo>
                  <a:pt x="4057" y="15707"/>
                  <a:pt x="4057" y="15707"/>
                  <a:pt x="4057" y="15707"/>
                </a:cubicBezTo>
                <a:cubicBezTo>
                  <a:pt x="4166" y="15839"/>
                  <a:pt x="4166" y="15970"/>
                  <a:pt x="4166" y="16234"/>
                </a:cubicBezTo>
                <a:cubicBezTo>
                  <a:pt x="4166" y="16365"/>
                  <a:pt x="4166" y="16629"/>
                  <a:pt x="4057" y="16761"/>
                </a:cubicBezTo>
                <a:cubicBezTo>
                  <a:pt x="3947" y="16892"/>
                  <a:pt x="3728" y="16892"/>
                  <a:pt x="3618" y="16892"/>
                </a:cubicBezTo>
                <a:cubicBezTo>
                  <a:pt x="3399" y="16892"/>
                  <a:pt x="3289" y="16892"/>
                  <a:pt x="3180" y="16761"/>
                </a:cubicBezTo>
                <a:cubicBezTo>
                  <a:pt x="3180" y="16629"/>
                  <a:pt x="3180" y="16629"/>
                  <a:pt x="3180" y="16629"/>
                </a:cubicBezTo>
                <a:cubicBezTo>
                  <a:pt x="3070" y="16497"/>
                  <a:pt x="2960" y="16365"/>
                  <a:pt x="2960" y="16234"/>
                </a:cubicBezTo>
                <a:cubicBezTo>
                  <a:pt x="2960" y="15970"/>
                  <a:pt x="3070" y="15839"/>
                  <a:pt x="3180" y="15707"/>
                </a:cubicBezTo>
                <a:close/>
                <a:moveTo>
                  <a:pt x="3509" y="11887"/>
                </a:moveTo>
                <a:cubicBezTo>
                  <a:pt x="3509" y="11887"/>
                  <a:pt x="3509" y="11887"/>
                  <a:pt x="3509" y="11887"/>
                </a:cubicBezTo>
                <a:cubicBezTo>
                  <a:pt x="3728" y="11887"/>
                  <a:pt x="3947" y="11624"/>
                  <a:pt x="3947" y="11361"/>
                </a:cubicBezTo>
                <a:cubicBezTo>
                  <a:pt x="3947" y="4907"/>
                  <a:pt x="3947" y="4907"/>
                  <a:pt x="3947" y="4907"/>
                </a:cubicBezTo>
                <a:cubicBezTo>
                  <a:pt x="3947" y="4512"/>
                  <a:pt x="3728" y="4380"/>
                  <a:pt x="3509" y="4380"/>
                </a:cubicBezTo>
                <a:cubicBezTo>
                  <a:pt x="3180" y="4380"/>
                  <a:pt x="3070" y="4512"/>
                  <a:pt x="3070" y="4907"/>
                </a:cubicBezTo>
                <a:cubicBezTo>
                  <a:pt x="3070" y="11361"/>
                  <a:pt x="3070" y="11361"/>
                  <a:pt x="3070" y="11361"/>
                </a:cubicBezTo>
                <a:cubicBezTo>
                  <a:pt x="3070" y="11624"/>
                  <a:pt x="3180" y="11887"/>
                  <a:pt x="3509" y="11887"/>
                </a:cubicBezTo>
                <a:close/>
                <a:moveTo>
                  <a:pt x="14692" y="3985"/>
                </a:moveTo>
                <a:cubicBezTo>
                  <a:pt x="14692" y="3985"/>
                  <a:pt x="14692" y="3985"/>
                  <a:pt x="14692" y="3985"/>
                </a:cubicBezTo>
                <a:cubicBezTo>
                  <a:pt x="14473" y="4117"/>
                  <a:pt x="14363" y="4380"/>
                  <a:pt x="14363" y="4643"/>
                </a:cubicBezTo>
                <a:cubicBezTo>
                  <a:pt x="15789" y="10965"/>
                  <a:pt x="15789" y="10965"/>
                  <a:pt x="15789" y="10965"/>
                </a:cubicBezTo>
                <a:cubicBezTo>
                  <a:pt x="15789" y="11229"/>
                  <a:pt x="16008" y="11361"/>
                  <a:pt x="16337" y="11229"/>
                </a:cubicBezTo>
                <a:cubicBezTo>
                  <a:pt x="16556" y="11229"/>
                  <a:pt x="16666" y="10965"/>
                  <a:pt x="16666" y="10702"/>
                </a:cubicBezTo>
                <a:cubicBezTo>
                  <a:pt x="15241" y="4380"/>
                  <a:pt x="15241" y="4380"/>
                  <a:pt x="15241" y="4380"/>
                </a:cubicBezTo>
                <a:cubicBezTo>
                  <a:pt x="15131" y="4117"/>
                  <a:pt x="14912" y="3985"/>
                  <a:pt x="14692" y="3985"/>
                </a:cubicBezTo>
                <a:close/>
                <a:moveTo>
                  <a:pt x="7565" y="17419"/>
                </a:moveTo>
                <a:cubicBezTo>
                  <a:pt x="7565" y="17419"/>
                  <a:pt x="7565" y="17419"/>
                  <a:pt x="7565" y="17419"/>
                </a:cubicBezTo>
                <a:cubicBezTo>
                  <a:pt x="7565" y="17419"/>
                  <a:pt x="7565" y="17419"/>
                  <a:pt x="7565" y="17419"/>
                </a:cubicBezTo>
                <a:cubicBezTo>
                  <a:pt x="7785" y="17814"/>
                  <a:pt x="8223" y="17946"/>
                  <a:pt x="8662" y="17946"/>
                </a:cubicBezTo>
                <a:cubicBezTo>
                  <a:pt x="8991" y="17946"/>
                  <a:pt x="9429" y="17814"/>
                  <a:pt x="9649" y="17551"/>
                </a:cubicBezTo>
                <a:cubicBezTo>
                  <a:pt x="9649" y="17419"/>
                  <a:pt x="9649" y="17419"/>
                  <a:pt x="9649" y="17419"/>
                </a:cubicBezTo>
                <a:cubicBezTo>
                  <a:pt x="9978" y="17156"/>
                  <a:pt x="10087" y="16629"/>
                  <a:pt x="10087" y="16234"/>
                </a:cubicBezTo>
                <a:cubicBezTo>
                  <a:pt x="10087" y="15707"/>
                  <a:pt x="9978" y="15180"/>
                  <a:pt x="9649" y="14917"/>
                </a:cubicBezTo>
                <a:cubicBezTo>
                  <a:pt x="9429" y="14653"/>
                  <a:pt x="8991" y="14390"/>
                  <a:pt x="8662" y="14390"/>
                </a:cubicBezTo>
                <a:cubicBezTo>
                  <a:pt x="8223" y="14390"/>
                  <a:pt x="7785" y="14653"/>
                  <a:pt x="7565" y="14917"/>
                </a:cubicBezTo>
                <a:cubicBezTo>
                  <a:pt x="7565" y="14917"/>
                  <a:pt x="7565" y="14917"/>
                  <a:pt x="7565" y="14917"/>
                </a:cubicBezTo>
                <a:cubicBezTo>
                  <a:pt x="7237" y="15180"/>
                  <a:pt x="7127" y="15707"/>
                  <a:pt x="7127" y="16234"/>
                </a:cubicBezTo>
                <a:cubicBezTo>
                  <a:pt x="7127" y="16629"/>
                  <a:pt x="7237" y="17156"/>
                  <a:pt x="7565" y="17419"/>
                </a:cubicBezTo>
                <a:close/>
                <a:moveTo>
                  <a:pt x="8223" y="15707"/>
                </a:moveTo>
                <a:cubicBezTo>
                  <a:pt x="8223" y="15707"/>
                  <a:pt x="8223" y="15707"/>
                  <a:pt x="8223" y="15707"/>
                </a:cubicBezTo>
                <a:cubicBezTo>
                  <a:pt x="8333" y="15575"/>
                  <a:pt x="8443" y="15443"/>
                  <a:pt x="8662" y="15443"/>
                </a:cubicBezTo>
                <a:cubicBezTo>
                  <a:pt x="8772" y="15443"/>
                  <a:pt x="8881" y="15575"/>
                  <a:pt x="8991" y="15707"/>
                </a:cubicBezTo>
                <a:cubicBezTo>
                  <a:pt x="8991" y="15707"/>
                  <a:pt x="8991" y="15707"/>
                  <a:pt x="8991" y="15707"/>
                </a:cubicBezTo>
                <a:cubicBezTo>
                  <a:pt x="9210" y="15839"/>
                  <a:pt x="9210" y="15970"/>
                  <a:pt x="9210" y="16234"/>
                </a:cubicBezTo>
                <a:cubicBezTo>
                  <a:pt x="9210" y="16365"/>
                  <a:pt x="9210" y="16629"/>
                  <a:pt x="9101" y="16761"/>
                </a:cubicBezTo>
                <a:cubicBezTo>
                  <a:pt x="8991" y="16761"/>
                  <a:pt x="8991" y="16761"/>
                  <a:pt x="8991" y="16761"/>
                </a:cubicBezTo>
                <a:cubicBezTo>
                  <a:pt x="8881" y="16892"/>
                  <a:pt x="8772" y="16892"/>
                  <a:pt x="8662" y="16892"/>
                </a:cubicBezTo>
                <a:cubicBezTo>
                  <a:pt x="8443" y="16892"/>
                  <a:pt x="8333" y="16892"/>
                  <a:pt x="8223" y="16761"/>
                </a:cubicBezTo>
                <a:cubicBezTo>
                  <a:pt x="8114" y="16629"/>
                  <a:pt x="8114" y="16629"/>
                  <a:pt x="8114" y="16629"/>
                </a:cubicBezTo>
                <a:cubicBezTo>
                  <a:pt x="8114" y="16497"/>
                  <a:pt x="8004" y="16365"/>
                  <a:pt x="8004" y="16234"/>
                </a:cubicBezTo>
                <a:cubicBezTo>
                  <a:pt x="8004" y="15970"/>
                  <a:pt x="8114" y="15839"/>
                  <a:pt x="8223" y="15707"/>
                </a:cubicBezTo>
                <a:close/>
                <a:moveTo>
                  <a:pt x="8881" y="11887"/>
                </a:moveTo>
                <a:cubicBezTo>
                  <a:pt x="8881" y="11887"/>
                  <a:pt x="8881" y="11887"/>
                  <a:pt x="8881" y="11887"/>
                </a:cubicBezTo>
                <a:cubicBezTo>
                  <a:pt x="9101" y="11887"/>
                  <a:pt x="9320" y="11624"/>
                  <a:pt x="9320" y="11361"/>
                </a:cubicBezTo>
                <a:cubicBezTo>
                  <a:pt x="9320" y="4907"/>
                  <a:pt x="9320" y="4907"/>
                  <a:pt x="9320" y="4907"/>
                </a:cubicBezTo>
                <a:cubicBezTo>
                  <a:pt x="9320" y="4512"/>
                  <a:pt x="9101" y="4380"/>
                  <a:pt x="8881" y="4380"/>
                </a:cubicBezTo>
                <a:cubicBezTo>
                  <a:pt x="8662" y="4380"/>
                  <a:pt x="8443" y="4512"/>
                  <a:pt x="8443" y="4907"/>
                </a:cubicBezTo>
                <a:cubicBezTo>
                  <a:pt x="8443" y="11361"/>
                  <a:pt x="8443" y="11361"/>
                  <a:pt x="8443" y="11361"/>
                </a:cubicBezTo>
                <a:cubicBezTo>
                  <a:pt x="8443" y="11624"/>
                  <a:pt x="8662" y="11887"/>
                  <a:pt x="8881" y="11887"/>
                </a:cubicBezTo>
                <a:close/>
                <a:moveTo>
                  <a:pt x="16227" y="14258"/>
                </a:moveTo>
                <a:cubicBezTo>
                  <a:pt x="16227" y="14258"/>
                  <a:pt x="16227" y="14258"/>
                  <a:pt x="16227" y="14258"/>
                </a:cubicBezTo>
                <a:cubicBezTo>
                  <a:pt x="16008" y="14522"/>
                  <a:pt x="15789" y="14917"/>
                  <a:pt x="15789" y="15443"/>
                </a:cubicBezTo>
                <a:cubicBezTo>
                  <a:pt x="15789" y="15970"/>
                  <a:pt x="16008" y="16365"/>
                  <a:pt x="16227" y="16761"/>
                </a:cubicBezTo>
                <a:cubicBezTo>
                  <a:pt x="16227" y="16761"/>
                  <a:pt x="16227" y="16761"/>
                  <a:pt x="16227" y="16761"/>
                </a:cubicBezTo>
                <a:cubicBezTo>
                  <a:pt x="16556" y="17024"/>
                  <a:pt x="16885" y="17287"/>
                  <a:pt x="17324" y="17287"/>
                </a:cubicBezTo>
                <a:cubicBezTo>
                  <a:pt x="17653" y="17287"/>
                  <a:pt x="18091" y="17156"/>
                  <a:pt x="18311" y="16761"/>
                </a:cubicBezTo>
                <a:cubicBezTo>
                  <a:pt x="18311" y="16761"/>
                  <a:pt x="18311" y="16761"/>
                  <a:pt x="18311" y="16761"/>
                </a:cubicBezTo>
                <a:cubicBezTo>
                  <a:pt x="18420" y="16761"/>
                  <a:pt x="18420" y="16761"/>
                  <a:pt x="18420" y="16761"/>
                </a:cubicBezTo>
                <a:cubicBezTo>
                  <a:pt x="18640" y="16497"/>
                  <a:pt x="18749" y="15970"/>
                  <a:pt x="18749" y="15443"/>
                </a:cubicBezTo>
                <a:cubicBezTo>
                  <a:pt x="18749" y="14917"/>
                  <a:pt x="18640" y="14522"/>
                  <a:pt x="18420" y="14258"/>
                </a:cubicBezTo>
                <a:cubicBezTo>
                  <a:pt x="18420" y="14258"/>
                  <a:pt x="18420" y="14258"/>
                  <a:pt x="18420" y="14258"/>
                </a:cubicBezTo>
                <a:cubicBezTo>
                  <a:pt x="18420" y="14258"/>
                  <a:pt x="18420" y="14258"/>
                  <a:pt x="18420" y="14258"/>
                </a:cubicBezTo>
                <a:cubicBezTo>
                  <a:pt x="18091" y="13863"/>
                  <a:pt x="17762" y="13731"/>
                  <a:pt x="17324" y="13731"/>
                </a:cubicBezTo>
                <a:cubicBezTo>
                  <a:pt x="16885" y="13731"/>
                  <a:pt x="16556" y="13863"/>
                  <a:pt x="16227" y="14258"/>
                </a:cubicBezTo>
                <a:close/>
                <a:moveTo>
                  <a:pt x="16885" y="14917"/>
                </a:moveTo>
                <a:cubicBezTo>
                  <a:pt x="16885" y="14917"/>
                  <a:pt x="16885" y="14917"/>
                  <a:pt x="16885" y="14917"/>
                </a:cubicBezTo>
                <a:cubicBezTo>
                  <a:pt x="16995" y="14785"/>
                  <a:pt x="17105" y="14785"/>
                  <a:pt x="17324" y="14785"/>
                </a:cubicBezTo>
                <a:cubicBezTo>
                  <a:pt x="17434" y="14785"/>
                  <a:pt x="17653" y="14785"/>
                  <a:pt x="17762" y="14917"/>
                </a:cubicBezTo>
                <a:cubicBezTo>
                  <a:pt x="17872" y="15048"/>
                  <a:pt x="17872" y="15312"/>
                  <a:pt x="17872" y="15443"/>
                </a:cubicBezTo>
                <a:cubicBezTo>
                  <a:pt x="17872" y="15707"/>
                  <a:pt x="17872" y="15839"/>
                  <a:pt x="17762" y="15970"/>
                </a:cubicBezTo>
                <a:cubicBezTo>
                  <a:pt x="17653" y="16102"/>
                  <a:pt x="17434" y="16234"/>
                  <a:pt x="17324" y="16234"/>
                </a:cubicBezTo>
                <a:cubicBezTo>
                  <a:pt x="17105" y="16234"/>
                  <a:pt x="16995" y="16102"/>
                  <a:pt x="16885" y="15970"/>
                </a:cubicBezTo>
                <a:cubicBezTo>
                  <a:pt x="16885" y="15970"/>
                  <a:pt x="16885" y="15970"/>
                  <a:pt x="16885" y="15970"/>
                </a:cubicBezTo>
                <a:cubicBezTo>
                  <a:pt x="16776" y="15839"/>
                  <a:pt x="16666" y="15707"/>
                  <a:pt x="16666" y="15443"/>
                </a:cubicBezTo>
                <a:cubicBezTo>
                  <a:pt x="16666" y="15312"/>
                  <a:pt x="16776" y="15048"/>
                  <a:pt x="16885" y="14917"/>
                </a:cubicBezTo>
                <a:close/>
              </a:path>
            </a:pathLst>
          </a:custGeom>
          <a:solidFill>
            <a:srgbClr val="73185A"/>
          </a:solidFill>
          <a:ln w="12700">
            <a:miter lim="400000"/>
          </a:ln>
        </p:spPr>
        <p:txBody>
          <a:bodyPr lIns="45719" rIns="45719"/>
          <a:lstStyle/>
          <a:p>
            <a:pPr>
              <a:defRPr>
                <a:solidFill>
                  <a:srgbClr val="73185A"/>
                </a:solidFill>
              </a:defRPr>
            </a:pPr>
          </a:p>
        </p:txBody>
      </p:sp>
      <p:sp>
        <p:nvSpPr>
          <p:cNvPr id="219" name="矩形 68"/>
          <p:cNvSpPr/>
          <p:nvPr/>
        </p:nvSpPr>
        <p:spPr>
          <a:xfrm>
            <a:off x="2116262" y="1605007"/>
            <a:ext cx="1584177" cy="2736304"/>
          </a:xfrm>
          <a:prstGeom prst="rect">
            <a:avLst/>
          </a:prstGeom>
          <a:ln w="6350">
            <a:solidFill>
              <a:srgbClr val="73185A"/>
            </a:solidFill>
            <a:miter/>
          </a:ln>
        </p:spPr>
        <p:txBody>
          <a:bodyPr lIns="45719" rIns="45719"/>
          <a:lstStyle/>
          <a:p>
            <a:pPr>
              <a:defRPr>
                <a:solidFill>
                  <a:srgbClr val="73185A"/>
                </a:solidFill>
              </a:defRPr>
            </a:pPr>
          </a:p>
        </p:txBody>
      </p:sp>
      <p:sp>
        <p:nvSpPr>
          <p:cNvPr id="220" name="矩形 71"/>
          <p:cNvSpPr txBox="1"/>
          <p:nvPr/>
        </p:nvSpPr>
        <p:spPr>
          <a:xfrm>
            <a:off x="2284778" y="2913602"/>
            <a:ext cx="1247141" cy="802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lnSpc>
                <a:spcPct val="150000"/>
              </a:lnSpc>
              <a:defRPr sz="1000">
                <a:solidFill>
                  <a:srgbClr val="73185A"/>
                </a:solidFill>
                <a:latin typeface="PingFang SC Regular"/>
                <a:ea typeface="PingFang SC Regular"/>
                <a:cs typeface="PingFang SC Regular"/>
                <a:sym typeface="PingFang SC Regular"/>
              </a:defRPr>
            </a:pPr>
            <a:r>
              <a:t>基于相似度的方法</a:t>
            </a:r>
            <a:endParaRPr>
              <a:latin typeface="Impact"/>
              <a:ea typeface="Impact"/>
              <a:cs typeface="Impact"/>
              <a:sym typeface="Impact"/>
            </a:endParaRPr>
          </a:p>
          <a:p>
            <a:pPr algn="ctr">
              <a:lnSpc>
                <a:spcPct val="150000"/>
              </a:lnSpc>
              <a:defRPr sz="1000">
                <a:solidFill>
                  <a:srgbClr val="73185A"/>
                </a:solidFill>
                <a:latin typeface="Impact"/>
                <a:ea typeface="Impact"/>
                <a:cs typeface="Impact"/>
                <a:sym typeface="Impact"/>
              </a:defRPr>
            </a:pPr>
            <a:r>
              <a:rPr>
                <a:latin typeface="PingFang SC Regular"/>
                <a:ea typeface="PingFang SC Regular"/>
                <a:cs typeface="PingFang SC Regular"/>
                <a:sym typeface="PingFang SC Regular"/>
              </a:rPr>
              <a:t>基于路径的方法</a:t>
            </a:r>
            <a:endParaRPr>
              <a:latin typeface="PingFang SC Regular"/>
              <a:ea typeface="PingFang SC Regular"/>
              <a:cs typeface="PingFang SC Regular"/>
              <a:sym typeface="PingFang SC Regular"/>
            </a:endParaRPr>
          </a:p>
          <a:p>
            <a:pPr algn="ctr">
              <a:lnSpc>
                <a:spcPct val="150000"/>
              </a:lnSpc>
              <a:defRPr sz="1000">
                <a:solidFill>
                  <a:srgbClr val="73185A"/>
                </a:solidFill>
                <a:latin typeface="PingFang SC Regular"/>
                <a:ea typeface="PingFang SC Regular"/>
                <a:cs typeface="PingFang SC Regular"/>
                <a:sym typeface="PingFang SC Regular"/>
              </a:defRPr>
            </a:pPr>
            <a:r>
              <a:t>基于矩阵分解的方法</a:t>
            </a:r>
          </a:p>
        </p:txBody>
      </p:sp>
      <p:sp>
        <p:nvSpPr>
          <p:cNvPr id="221" name="矩形 78"/>
          <p:cNvSpPr/>
          <p:nvPr/>
        </p:nvSpPr>
        <p:spPr>
          <a:xfrm>
            <a:off x="2116262" y="2440119"/>
            <a:ext cx="1584177" cy="343273"/>
          </a:xfrm>
          <a:prstGeom prst="rect">
            <a:avLst/>
          </a:prstGeom>
          <a:ln w="6350">
            <a:solidFill>
              <a:srgbClr val="73185A"/>
            </a:solidFill>
            <a:miter/>
          </a:ln>
        </p:spPr>
        <p:txBody>
          <a:bodyPr lIns="45719" rIns="45719"/>
          <a:lstStyle/>
          <a:p>
            <a:pPr>
              <a:defRPr>
                <a:solidFill>
                  <a:srgbClr val="73185A"/>
                </a:solidFill>
              </a:defRPr>
            </a:pPr>
          </a:p>
        </p:txBody>
      </p:sp>
      <p:sp>
        <p:nvSpPr>
          <p:cNvPr id="222" name="矩形 81"/>
          <p:cNvSpPr txBox="1"/>
          <p:nvPr/>
        </p:nvSpPr>
        <p:spPr>
          <a:xfrm>
            <a:off x="2339264" y="2469102"/>
            <a:ext cx="1138172"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rgbClr val="73185A"/>
                </a:solidFill>
                <a:effectLst>
                  <a:outerShdw sx="100000" sy="100000" kx="0" ky="0" algn="b" rotWithShape="0" blurRad="50800" dist="38100" dir="2700000">
                    <a:srgbClr val="000000">
                      <a:alpha val="30000"/>
                    </a:srgbClr>
                  </a:outerShdw>
                </a:effectLst>
                <a:latin typeface="PingFang SC Semibold"/>
                <a:ea typeface="PingFang SC Semibold"/>
                <a:cs typeface="PingFang SC Semibold"/>
                <a:sym typeface="PingFang SC Semibold"/>
              </a:defRPr>
            </a:lvl1pPr>
          </a:lstStyle>
          <a:p>
            <a:pPr>
              <a:defRPr>
                <a:latin typeface="Impact"/>
                <a:ea typeface="Impact"/>
                <a:cs typeface="Impact"/>
                <a:sym typeface="Impact"/>
              </a:defRPr>
            </a:pPr>
            <a:r>
              <a:rPr>
                <a:latin typeface="PingFang SC Semibold"/>
                <a:ea typeface="PingFang SC Semibold"/>
                <a:cs typeface="PingFang SC Semibold"/>
                <a:sym typeface="PingFang SC Semibold"/>
              </a:rPr>
              <a:t>相关工作调研</a:t>
            </a:r>
          </a:p>
        </p:txBody>
      </p:sp>
      <p:sp>
        <p:nvSpPr>
          <p:cNvPr id="223" name="Freeform 10"/>
          <p:cNvSpPr/>
          <p:nvPr/>
        </p:nvSpPr>
        <p:spPr>
          <a:xfrm>
            <a:off x="2800042" y="1954205"/>
            <a:ext cx="285979" cy="286290"/>
          </a:xfrm>
          <a:custGeom>
            <a:avLst/>
            <a:gdLst/>
            <a:ahLst/>
            <a:cxnLst>
              <a:cxn ang="0">
                <a:pos x="wd2" y="hd2"/>
              </a:cxn>
              <a:cxn ang="5400000">
                <a:pos x="wd2" y="hd2"/>
              </a:cxn>
              <a:cxn ang="10800000">
                <a:pos x="wd2" y="hd2"/>
              </a:cxn>
              <a:cxn ang="16200000">
                <a:pos x="wd2" y="hd2"/>
              </a:cxn>
            </a:cxnLst>
            <a:rect l="0" t="0" r="r" b="b"/>
            <a:pathLst>
              <a:path w="21533" h="21501" fill="norm" stroke="1" extrusionOk="0">
                <a:moveTo>
                  <a:pt x="7333" y="3975"/>
                </a:moveTo>
                <a:cubicBezTo>
                  <a:pt x="6933" y="4108"/>
                  <a:pt x="6667" y="4373"/>
                  <a:pt x="6267" y="4506"/>
                </a:cubicBezTo>
                <a:cubicBezTo>
                  <a:pt x="5867" y="4771"/>
                  <a:pt x="5600" y="5036"/>
                  <a:pt x="5333" y="5301"/>
                </a:cubicBezTo>
                <a:cubicBezTo>
                  <a:pt x="5067" y="5566"/>
                  <a:pt x="4800" y="5963"/>
                  <a:pt x="4533" y="6228"/>
                </a:cubicBezTo>
                <a:cubicBezTo>
                  <a:pt x="4267" y="6626"/>
                  <a:pt x="4133" y="7023"/>
                  <a:pt x="4000" y="7288"/>
                </a:cubicBezTo>
                <a:cubicBezTo>
                  <a:pt x="3867" y="7553"/>
                  <a:pt x="4000" y="7951"/>
                  <a:pt x="4267" y="8083"/>
                </a:cubicBezTo>
                <a:cubicBezTo>
                  <a:pt x="4533" y="8216"/>
                  <a:pt x="4800" y="8083"/>
                  <a:pt x="4933" y="7818"/>
                </a:cubicBezTo>
                <a:cubicBezTo>
                  <a:pt x="5067" y="7421"/>
                  <a:pt x="5200" y="7156"/>
                  <a:pt x="5467" y="6891"/>
                </a:cubicBezTo>
                <a:cubicBezTo>
                  <a:pt x="5600" y="6626"/>
                  <a:pt x="5867" y="6361"/>
                  <a:pt x="6133" y="6096"/>
                </a:cubicBezTo>
                <a:cubicBezTo>
                  <a:pt x="6400" y="5831"/>
                  <a:pt x="6533" y="5698"/>
                  <a:pt x="6933" y="5433"/>
                </a:cubicBezTo>
                <a:cubicBezTo>
                  <a:pt x="7200" y="5301"/>
                  <a:pt x="7467" y="5036"/>
                  <a:pt x="7733" y="4903"/>
                </a:cubicBezTo>
                <a:cubicBezTo>
                  <a:pt x="8000" y="4903"/>
                  <a:pt x="8133" y="4506"/>
                  <a:pt x="8000" y="4240"/>
                </a:cubicBezTo>
                <a:cubicBezTo>
                  <a:pt x="7867" y="3975"/>
                  <a:pt x="7600" y="3843"/>
                  <a:pt x="7333" y="3975"/>
                </a:cubicBezTo>
                <a:close/>
                <a:moveTo>
                  <a:pt x="21333" y="19877"/>
                </a:moveTo>
                <a:cubicBezTo>
                  <a:pt x="21333" y="19877"/>
                  <a:pt x="21333" y="19877"/>
                  <a:pt x="21333" y="19877"/>
                </a:cubicBezTo>
                <a:cubicBezTo>
                  <a:pt x="17333" y="16034"/>
                  <a:pt x="17333" y="16034"/>
                  <a:pt x="17333" y="16034"/>
                </a:cubicBezTo>
                <a:cubicBezTo>
                  <a:pt x="18000" y="15239"/>
                  <a:pt x="18533" y="14444"/>
                  <a:pt x="18933" y="13517"/>
                </a:cubicBezTo>
                <a:cubicBezTo>
                  <a:pt x="19333" y="12324"/>
                  <a:pt x="19600" y="11131"/>
                  <a:pt x="19600" y="9806"/>
                </a:cubicBezTo>
                <a:cubicBezTo>
                  <a:pt x="19600" y="8481"/>
                  <a:pt x="19333" y="7288"/>
                  <a:pt x="18933" y="6096"/>
                </a:cubicBezTo>
                <a:cubicBezTo>
                  <a:pt x="18933" y="6096"/>
                  <a:pt x="18933" y="6096"/>
                  <a:pt x="18933" y="6096"/>
                </a:cubicBezTo>
                <a:cubicBezTo>
                  <a:pt x="18400" y="4903"/>
                  <a:pt x="17733" y="3843"/>
                  <a:pt x="16800" y="2915"/>
                </a:cubicBezTo>
                <a:cubicBezTo>
                  <a:pt x="16800" y="2915"/>
                  <a:pt x="16800" y="2915"/>
                  <a:pt x="16800" y="2915"/>
                </a:cubicBezTo>
                <a:cubicBezTo>
                  <a:pt x="15867" y="1988"/>
                  <a:pt x="14800" y="1325"/>
                  <a:pt x="13600" y="795"/>
                </a:cubicBezTo>
                <a:cubicBezTo>
                  <a:pt x="12400" y="265"/>
                  <a:pt x="11200" y="0"/>
                  <a:pt x="9867" y="0"/>
                </a:cubicBezTo>
                <a:cubicBezTo>
                  <a:pt x="7067" y="0"/>
                  <a:pt x="4667" y="1060"/>
                  <a:pt x="2800" y="2915"/>
                </a:cubicBezTo>
                <a:cubicBezTo>
                  <a:pt x="2000" y="3843"/>
                  <a:pt x="1200" y="4903"/>
                  <a:pt x="800" y="6096"/>
                </a:cubicBezTo>
                <a:cubicBezTo>
                  <a:pt x="267" y="7288"/>
                  <a:pt x="0" y="8481"/>
                  <a:pt x="0" y="9806"/>
                </a:cubicBezTo>
                <a:cubicBezTo>
                  <a:pt x="0" y="11131"/>
                  <a:pt x="267" y="12324"/>
                  <a:pt x="667" y="13517"/>
                </a:cubicBezTo>
                <a:cubicBezTo>
                  <a:pt x="800" y="13517"/>
                  <a:pt x="800" y="13517"/>
                  <a:pt x="800" y="13517"/>
                </a:cubicBezTo>
                <a:cubicBezTo>
                  <a:pt x="1200" y="14709"/>
                  <a:pt x="2000" y="15769"/>
                  <a:pt x="2800" y="16697"/>
                </a:cubicBezTo>
                <a:cubicBezTo>
                  <a:pt x="2933" y="16697"/>
                  <a:pt x="2933" y="16697"/>
                  <a:pt x="2933" y="16697"/>
                </a:cubicBezTo>
                <a:cubicBezTo>
                  <a:pt x="3733" y="17625"/>
                  <a:pt x="4800" y="18287"/>
                  <a:pt x="6000" y="18817"/>
                </a:cubicBezTo>
                <a:cubicBezTo>
                  <a:pt x="6000" y="18817"/>
                  <a:pt x="6000" y="18817"/>
                  <a:pt x="6000" y="18817"/>
                </a:cubicBezTo>
                <a:cubicBezTo>
                  <a:pt x="6000" y="18817"/>
                  <a:pt x="6000" y="18817"/>
                  <a:pt x="6000" y="18817"/>
                </a:cubicBezTo>
                <a:cubicBezTo>
                  <a:pt x="7200" y="19347"/>
                  <a:pt x="8533" y="19612"/>
                  <a:pt x="9867" y="19612"/>
                </a:cubicBezTo>
                <a:cubicBezTo>
                  <a:pt x="11200" y="19612"/>
                  <a:pt x="12400" y="19347"/>
                  <a:pt x="13600" y="18817"/>
                </a:cubicBezTo>
                <a:cubicBezTo>
                  <a:pt x="14533" y="18420"/>
                  <a:pt x="15333" y="17890"/>
                  <a:pt x="16133" y="17360"/>
                </a:cubicBezTo>
                <a:cubicBezTo>
                  <a:pt x="20000" y="21202"/>
                  <a:pt x="20000" y="21202"/>
                  <a:pt x="20000" y="21202"/>
                </a:cubicBezTo>
                <a:cubicBezTo>
                  <a:pt x="20400" y="21600"/>
                  <a:pt x="20933" y="21600"/>
                  <a:pt x="21333" y="21202"/>
                </a:cubicBezTo>
                <a:cubicBezTo>
                  <a:pt x="21600" y="20805"/>
                  <a:pt x="21600" y="20275"/>
                  <a:pt x="21333" y="19877"/>
                </a:cubicBezTo>
                <a:close/>
                <a:moveTo>
                  <a:pt x="15467" y="15504"/>
                </a:moveTo>
                <a:cubicBezTo>
                  <a:pt x="15467" y="15504"/>
                  <a:pt x="15467" y="15504"/>
                  <a:pt x="15467" y="15504"/>
                </a:cubicBezTo>
                <a:cubicBezTo>
                  <a:pt x="15467" y="15504"/>
                  <a:pt x="15467" y="15504"/>
                  <a:pt x="15467" y="15504"/>
                </a:cubicBezTo>
                <a:cubicBezTo>
                  <a:pt x="14800" y="16167"/>
                  <a:pt x="13867" y="16829"/>
                  <a:pt x="12933" y="17227"/>
                </a:cubicBezTo>
                <a:cubicBezTo>
                  <a:pt x="12000" y="17625"/>
                  <a:pt x="10933" y="17757"/>
                  <a:pt x="9867" y="17757"/>
                </a:cubicBezTo>
                <a:cubicBezTo>
                  <a:pt x="8667" y="17757"/>
                  <a:pt x="7733" y="17625"/>
                  <a:pt x="6800" y="17227"/>
                </a:cubicBezTo>
                <a:cubicBezTo>
                  <a:pt x="6800" y="17227"/>
                  <a:pt x="6800" y="17227"/>
                  <a:pt x="6800" y="17227"/>
                </a:cubicBezTo>
                <a:cubicBezTo>
                  <a:pt x="5733" y="16829"/>
                  <a:pt x="4933" y="16167"/>
                  <a:pt x="4133" y="15504"/>
                </a:cubicBezTo>
                <a:cubicBezTo>
                  <a:pt x="4133" y="15504"/>
                  <a:pt x="4133" y="15504"/>
                  <a:pt x="4133" y="15504"/>
                </a:cubicBezTo>
                <a:cubicBezTo>
                  <a:pt x="4133" y="15504"/>
                  <a:pt x="4133" y="15504"/>
                  <a:pt x="4133" y="15504"/>
                </a:cubicBezTo>
                <a:cubicBezTo>
                  <a:pt x="3467" y="14709"/>
                  <a:pt x="2800" y="13782"/>
                  <a:pt x="2400" y="12854"/>
                </a:cubicBezTo>
                <a:cubicBezTo>
                  <a:pt x="2400" y="12854"/>
                  <a:pt x="2400" y="12854"/>
                  <a:pt x="2400" y="12854"/>
                </a:cubicBezTo>
                <a:cubicBezTo>
                  <a:pt x="2000" y="11926"/>
                  <a:pt x="1733" y="10866"/>
                  <a:pt x="1733" y="9806"/>
                </a:cubicBezTo>
                <a:cubicBezTo>
                  <a:pt x="1733" y="8746"/>
                  <a:pt x="2000" y="7686"/>
                  <a:pt x="2400" y="6758"/>
                </a:cubicBezTo>
                <a:cubicBezTo>
                  <a:pt x="2800" y="5831"/>
                  <a:pt x="3467" y="4903"/>
                  <a:pt x="4133" y="4108"/>
                </a:cubicBezTo>
                <a:cubicBezTo>
                  <a:pt x="5600" y="2783"/>
                  <a:pt x="7600" y="1855"/>
                  <a:pt x="9867" y="1855"/>
                </a:cubicBezTo>
                <a:cubicBezTo>
                  <a:pt x="10933" y="1855"/>
                  <a:pt x="12000" y="1988"/>
                  <a:pt x="12933" y="2385"/>
                </a:cubicBezTo>
                <a:cubicBezTo>
                  <a:pt x="13867" y="2783"/>
                  <a:pt x="14800" y="3445"/>
                  <a:pt x="15467" y="4108"/>
                </a:cubicBezTo>
                <a:cubicBezTo>
                  <a:pt x="15600" y="4240"/>
                  <a:pt x="15600" y="4240"/>
                  <a:pt x="15600" y="4240"/>
                </a:cubicBezTo>
                <a:cubicBezTo>
                  <a:pt x="16267" y="4903"/>
                  <a:pt x="16800" y="5831"/>
                  <a:pt x="17200" y="6758"/>
                </a:cubicBezTo>
                <a:cubicBezTo>
                  <a:pt x="17200" y="6758"/>
                  <a:pt x="17200" y="6758"/>
                  <a:pt x="17200" y="6758"/>
                </a:cubicBezTo>
                <a:cubicBezTo>
                  <a:pt x="17600" y="7686"/>
                  <a:pt x="17867" y="8746"/>
                  <a:pt x="17867" y="9806"/>
                </a:cubicBezTo>
                <a:cubicBezTo>
                  <a:pt x="17867" y="10866"/>
                  <a:pt x="17600" y="11926"/>
                  <a:pt x="17200" y="12854"/>
                </a:cubicBezTo>
                <a:cubicBezTo>
                  <a:pt x="16800" y="13782"/>
                  <a:pt x="16267" y="14709"/>
                  <a:pt x="15467" y="15504"/>
                </a:cubicBezTo>
                <a:close/>
                <a:moveTo>
                  <a:pt x="15600" y="9276"/>
                </a:moveTo>
                <a:cubicBezTo>
                  <a:pt x="15600" y="9276"/>
                  <a:pt x="15600" y="9276"/>
                  <a:pt x="15600" y="9276"/>
                </a:cubicBezTo>
                <a:cubicBezTo>
                  <a:pt x="15333" y="9276"/>
                  <a:pt x="15067" y="9541"/>
                  <a:pt x="15067" y="9806"/>
                </a:cubicBezTo>
                <a:cubicBezTo>
                  <a:pt x="15067" y="10469"/>
                  <a:pt x="14933" y="11131"/>
                  <a:pt x="14667" y="11794"/>
                </a:cubicBezTo>
                <a:cubicBezTo>
                  <a:pt x="14667" y="11794"/>
                  <a:pt x="14667" y="11794"/>
                  <a:pt x="14667" y="11794"/>
                </a:cubicBezTo>
                <a:cubicBezTo>
                  <a:pt x="14400" y="12456"/>
                  <a:pt x="14000" y="12987"/>
                  <a:pt x="13600" y="13517"/>
                </a:cubicBezTo>
                <a:cubicBezTo>
                  <a:pt x="13067" y="14047"/>
                  <a:pt x="12533" y="14444"/>
                  <a:pt x="11867" y="14709"/>
                </a:cubicBezTo>
                <a:cubicBezTo>
                  <a:pt x="11200" y="14974"/>
                  <a:pt x="10533" y="15107"/>
                  <a:pt x="9867" y="15107"/>
                </a:cubicBezTo>
                <a:cubicBezTo>
                  <a:pt x="9467" y="15107"/>
                  <a:pt x="9333" y="15239"/>
                  <a:pt x="9333" y="15637"/>
                </a:cubicBezTo>
                <a:cubicBezTo>
                  <a:pt x="9333" y="15902"/>
                  <a:pt x="9467" y="16167"/>
                  <a:pt x="9867" y="16167"/>
                </a:cubicBezTo>
                <a:cubicBezTo>
                  <a:pt x="10667" y="16167"/>
                  <a:pt x="11467" y="15902"/>
                  <a:pt x="12267" y="15637"/>
                </a:cubicBezTo>
                <a:cubicBezTo>
                  <a:pt x="13067" y="15372"/>
                  <a:pt x="13733" y="14842"/>
                  <a:pt x="14267" y="14312"/>
                </a:cubicBezTo>
                <a:cubicBezTo>
                  <a:pt x="14933" y="13649"/>
                  <a:pt x="15333" y="12987"/>
                  <a:pt x="15733" y="12191"/>
                </a:cubicBezTo>
                <a:cubicBezTo>
                  <a:pt x="15733" y="12191"/>
                  <a:pt x="15733" y="12191"/>
                  <a:pt x="15733" y="12191"/>
                </a:cubicBezTo>
                <a:cubicBezTo>
                  <a:pt x="16000" y="11396"/>
                  <a:pt x="16133" y="10601"/>
                  <a:pt x="16133" y="9806"/>
                </a:cubicBezTo>
                <a:cubicBezTo>
                  <a:pt x="16133" y="9541"/>
                  <a:pt x="16000" y="9276"/>
                  <a:pt x="15600" y="9276"/>
                </a:cubicBezTo>
                <a:close/>
              </a:path>
            </a:pathLst>
          </a:custGeom>
          <a:solidFill>
            <a:srgbClr val="73185A"/>
          </a:solidFill>
          <a:ln w="12700">
            <a:miter lim="400000"/>
          </a:ln>
        </p:spPr>
        <p:txBody>
          <a:bodyPr lIns="45719" rIns="45719"/>
          <a:lstStyle/>
          <a:p>
            <a:pPr>
              <a:defRPr>
                <a:solidFill>
                  <a:srgbClr val="73185A"/>
                </a:solidFill>
              </a:defRPr>
            </a:pP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8" name="TextBox 32"/>
          <p:cNvSpPr txBox="1"/>
          <p:nvPr/>
        </p:nvSpPr>
        <p:spPr>
          <a:xfrm>
            <a:off x="971599" y="2498948"/>
            <a:ext cx="7200801" cy="726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3600">
                <a:solidFill>
                  <a:srgbClr val="73185A"/>
                </a:solidFill>
                <a:effectLst>
                  <a:outerShdw sx="100000" sy="100000" kx="0" ky="0" algn="b" rotWithShape="0" blurRad="50800" dist="50800" dir="2700000">
                    <a:srgbClr val="17375E">
                      <a:alpha val="40000"/>
                    </a:srgbClr>
                  </a:outerShdw>
                </a:effectLst>
                <a:latin typeface="PingFang SC Regular"/>
                <a:ea typeface="PingFang SC Regular"/>
                <a:cs typeface="PingFang SC Regular"/>
                <a:sym typeface="PingFang SC Regular"/>
              </a:defRPr>
            </a:lvl1pPr>
          </a:lstStyle>
          <a:p>
            <a:pPr/>
            <a:r>
              <a:t>敬请各位老师批评指正</a:t>
            </a:r>
          </a:p>
        </p:txBody>
      </p:sp>
      <p:sp>
        <p:nvSpPr>
          <p:cNvPr id="729" name="圆角矩形 36"/>
          <p:cNvSpPr txBox="1"/>
          <p:nvPr/>
        </p:nvSpPr>
        <p:spPr>
          <a:xfrm>
            <a:off x="2555775" y="3324117"/>
            <a:ext cx="4032449"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73185A"/>
                </a:solidFill>
                <a:latin typeface="PingFang SC Regular"/>
                <a:ea typeface="PingFang SC Regular"/>
                <a:cs typeface="PingFang SC Regular"/>
                <a:sym typeface="PingFang SC Regular"/>
              </a:defRPr>
            </a:lvl1pPr>
          </a:lstStyle>
          <a:p>
            <a:pPr/>
            <a:r>
              <a:t>THANK YOU FOR WATCHING</a:t>
            </a:r>
          </a:p>
        </p:txBody>
      </p:sp>
      <p:grpSp>
        <p:nvGrpSpPr>
          <p:cNvPr id="732" name="组合 4"/>
          <p:cNvGrpSpPr/>
          <p:nvPr/>
        </p:nvGrpSpPr>
        <p:grpSpPr>
          <a:xfrm>
            <a:off x="2422897" y="554731"/>
            <a:ext cx="4093320" cy="1419171"/>
            <a:chOff x="0" y="0"/>
            <a:chExt cx="4093318" cy="1419170"/>
          </a:xfrm>
        </p:grpSpPr>
        <p:pic>
          <p:nvPicPr>
            <p:cNvPr id="730" name="图片 5" descr="图片 5"/>
            <p:cNvPicPr>
              <a:picLocks noChangeAspect="1"/>
            </p:cNvPicPr>
            <p:nvPr/>
          </p:nvPicPr>
          <p:blipFill>
            <a:blip r:embed="rId2">
              <a:extLst/>
            </a:blip>
            <a:stretch>
              <a:fillRect/>
            </a:stretch>
          </p:blipFill>
          <p:spPr>
            <a:xfrm>
              <a:off x="1618246" y="240377"/>
              <a:ext cx="2475073" cy="1069233"/>
            </a:xfrm>
            <a:prstGeom prst="rect">
              <a:avLst/>
            </a:prstGeom>
            <a:ln w="12700" cap="flat">
              <a:noFill/>
              <a:miter lim="400000"/>
            </a:ln>
            <a:effectLst/>
          </p:spPr>
        </p:pic>
        <p:pic>
          <p:nvPicPr>
            <p:cNvPr id="731" name="图片 6" descr="图片 6"/>
            <p:cNvPicPr>
              <a:picLocks noChangeAspect="1"/>
            </p:cNvPicPr>
            <p:nvPr/>
          </p:nvPicPr>
          <p:blipFill>
            <a:blip r:embed="rId3">
              <a:extLst/>
            </a:blip>
            <a:srcRect l="26815" t="22850" r="22233" b="33435"/>
            <a:stretch>
              <a:fillRect/>
            </a:stretch>
          </p:blipFill>
          <p:spPr>
            <a:xfrm>
              <a:off x="-1" y="-1"/>
              <a:ext cx="1368153" cy="1419172"/>
            </a:xfrm>
            <a:prstGeom prst="rect">
              <a:avLst/>
            </a:prstGeom>
            <a:ln w="12700" cap="flat">
              <a:noFill/>
              <a:miter lim="400000"/>
            </a:ln>
            <a:effectLst/>
          </p:spPr>
        </p:pic>
      </p:gr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728"/>
                                        </p:tgtEl>
                                        <p:attrNameLst>
                                          <p:attrName>style.visibility</p:attrName>
                                        </p:attrNameLst>
                                      </p:cBhvr>
                                      <p:to>
                                        <p:strVal val="visible"/>
                                      </p:to>
                                    </p:set>
                                    <p:anim calcmode="lin" valueType="num">
                                      <p:cBhvr>
                                        <p:cTn id="7" dur="500" fill="hold"/>
                                        <p:tgtEl>
                                          <p:spTgt spid="728"/>
                                        </p:tgtEl>
                                        <p:attrNameLst>
                                          <p:attrName>ppt_w</p:attrName>
                                        </p:attrNameLst>
                                      </p:cBhvr>
                                      <p:tavLst>
                                        <p:tav tm="0">
                                          <p:val>
                                            <p:fltVal val="0"/>
                                          </p:val>
                                        </p:tav>
                                        <p:tav tm="100000">
                                          <p:val>
                                            <p:strVal val="#ppt_w"/>
                                          </p:val>
                                        </p:tav>
                                      </p:tavLst>
                                    </p:anim>
                                    <p:anim calcmode="lin" valueType="num">
                                      <p:cBhvr>
                                        <p:cTn id="8" dur="500" fill="hold"/>
                                        <p:tgtEl>
                                          <p:spTgt spid="728"/>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Class="entr" nodeType="afterEffect" presetSubtype="16" presetID="23" grpId="2" fill="hold">
                                  <p:stCondLst>
                                    <p:cond delay="200"/>
                                  </p:stCondLst>
                                  <p:iterate type="el" backwards="0">
                                    <p:tmAbs val="0"/>
                                  </p:iterate>
                                  <p:childTnLst>
                                    <p:set>
                                      <p:cBhvr>
                                        <p:cTn id="11" fill="hold"/>
                                        <p:tgtEl>
                                          <p:spTgt spid="729"/>
                                        </p:tgtEl>
                                        <p:attrNameLst>
                                          <p:attrName>style.visibility</p:attrName>
                                        </p:attrNameLst>
                                      </p:cBhvr>
                                      <p:to>
                                        <p:strVal val="visible"/>
                                      </p:to>
                                    </p:set>
                                    <p:anim calcmode="lin" valueType="num">
                                      <p:cBhvr>
                                        <p:cTn id="12" dur="300" fill="hold"/>
                                        <p:tgtEl>
                                          <p:spTgt spid="729"/>
                                        </p:tgtEl>
                                        <p:attrNameLst>
                                          <p:attrName>ppt_w</p:attrName>
                                        </p:attrNameLst>
                                      </p:cBhvr>
                                      <p:tavLst>
                                        <p:tav tm="0">
                                          <p:val>
                                            <p:fltVal val="0"/>
                                          </p:val>
                                        </p:tav>
                                        <p:tav tm="100000">
                                          <p:val>
                                            <p:strVal val="#ppt_w"/>
                                          </p:val>
                                        </p:tav>
                                      </p:tavLst>
                                    </p:anim>
                                    <p:anim calcmode="lin" valueType="num">
                                      <p:cBhvr>
                                        <p:cTn id="13" dur="300" fill="hold"/>
                                        <p:tgtEl>
                                          <p:spTgt spid="72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29" grpId="2"/>
      <p:bldP build="whole" bldLvl="1" animBg="1" rev="0" advAuto="0" spid="728" grpId="1"/>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Freeform 10"/>
          <p:cNvSpPr/>
          <p:nvPr/>
        </p:nvSpPr>
        <p:spPr>
          <a:xfrm>
            <a:off x="-36513" y="1199683"/>
            <a:ext cx="4744073" cy="3947326"/>
          </a:xfrm>
          <a:custGeom>
            <a:avLst/>
            <a:gdLst/>
            <a:ahLst/>
            <a:cxnLst>
              <a:cxn ang="0">
                <a:pos x="wd2" y="hd2"/>
              </a:cxn>
              <a:cxn ang="5400000">
                <a:pos x="wd2" y="hd2"/>
              </a:cxn>
              <a:cxn ang="10800000">
                <a:pos x="wd2" y="hd2"/>
              </a:cxn>
              <a:cxn ang="16200000">
                <a:pos x="wd2" y="hd2"/>
              </a:cxn>
            </a:cxnLst>
            <a:rect l="0" t="0" r="r" b="b"/>
            <a:pathLst>
              <a:path w="21518" h="21409" fill="norm" stroke="1" extrusionOk="0">
                <a:moveTo>
                  <a:pt x="17473" y="660"/>
                </a:moveTo>
                <a:cubicBezTo>
                  <a:pt x="17364" y="195"/>
                  <a:pt x="16968" y="-93"/>
                  <a:pt x="16556" y="28"/>
                </a:cubicBezTo>
                <a:cubicBezTo>
                  <a:pt x="12164" y="1431"/>
                  <a:pt x="12164" y="1431"/>
                  <a:pt x="12164" y="1431"/>
                </a:cubicBezTo>
                <a:cubicBezTo>
                  <a:pt x="12032" y="1190"/>
                  <a:pt x="11807" y="1032"/>
                  <a:pt x="11542" y="1032"/>
                </a:cubicBezTo>
                <a:cubicBezTo>
                  <a:pt x="738" y="1032"/>
                  <a:pt x="738" y="1032"/>
                  <a:pt x="738" y="1032"/>
                </a:cubicBezTo>
                <a:cubicBezTo>
                  <a:pt x="334" y="1032"/>
                  <a:pt x="0" y="1431"/>
                  <a:pt x="0" y="1924"/>
                </a:cubicBezTo>
                <a:cubicBezTo>
                  <a:pt x="0" y="20513"/>
                  <a:pt x="0" y="20513"/>
                  <a:pt x="0" y="20513"/>
                </a:cubicBezTo>
                <a:cubicBezTo>
                  <a:pt x="0" y="21014"/>
                  <a:pt x="334" y="21405"/>
                  <a:pt x="738" y="21405"/>
                </a:cubicBezTo>
                <a:cubicBezTo>
                  <a:pt x="11542" y="21405"/>
                  <a:pt x="11542" y="21405"/>
                  <a:pt x="11542" y="21405"/>
                </a:cubicBezTo>
                <a:cubicBezTo>
                  <a:pt x="11954" y="21405"/>
                  <a:pt x="12281" y="21014"/>
                  <a:pt x="12281" y="20513"/>
                </a:cubicBezTo>
                <a:cubicBezTo>
                  <a:pt x="12281" y="9294"/>
                  <a:pt x="12281" y="9294"/>
                  <a:pt x="12281" y="9294"/>
                </a:cubicBezTo>
                <a:cubicBezTo>
                  <a:pt x="14846" y="20754"/>
                  <a:pt x="14846" y="20754"/>
                  <a:pt x="14846" y="20754"/>
                </a:cubicBezTo>
                <a:cubicBezTo>
                  <a:pt x="14947" y="21228"/>
                  <a:pt x="15359" y="21507"/>
                  <a:pt x="15755" y="21377"/>
                </a:cubicBezTo>
                <a:cubicBezTo>
                  <a:pt x="20963" y="19713"/>
                  <a:pt x="20963" y="19713"/>
                  <a:pt x="20963" y="19713"/>
                </a:cubicBezTo>
                <a:cubicBezTo>
                  <a:pt x="21367" y="19583"/>
                  <a:pt x="21600" y="19090"/>
                  <a:pt x="21491" y="18626"/>
                </a:cubicBezTo>
                <a:cubicBezTo>
                  <a:pt x="17473" y="660"/>
                  <a:pt x="17473" y="660"/>
                  <a:pt x="17473" y="660"/>
                </a:cubicBezTo>
                <a:close/>
                <a:moveTo>
                  <a:pt x="5690" y="19630"/>
                </a:moveTo>
                <a:cubicBezTo>
                  <a:pt x="5690" y="19630"/>
                  <a:pt x="5690" y="19630"/>
                  <a:pt x="5690" y="19630"/>
                </a:cubicBezTo>
                <a:cubicBezTo>
                  <a:pt x="1477" y="19630"/>
                  <a:pt x="1477" y="19630"/>
                  <a:pt x="1477" y="19630"/>
                </a:cubicBezTo>
                <a:cubicBezTo>
                  <a:pt x="1477" y="2807"/>
                  <a:pt x="1477" y="2807"/>
                  <a:pt x="1477" y="2807"/>
                </a:cubicBezTo>
                <a:cubicBezTo>
                  <a:pt x="5690" y="2807"/>
                  <a:pt x="5690" y="2807"/>
                  <a:pt x="5690" y="2807"/>
                </a:cubicBezTo>
                <a:cubicBezTo>
                  <a:pt x="5690" y="19630"/>
                  <a:pt x="5690" y="19630"/>
                  <a:pt x="5690" y="19630"/>
                </a:cubicBezTo>
                <a:close/>
                <a:moveTo>
                  <a:pt x="10796" y="19630"/>
                </a:moveTo>
                <a:cubicBezTo>
                  <a:pt x="10796" y="19630"/>
                  <a:pt x="10796" y="19630"/>
                  <a:pt x="10796" y="19630"/>
                </a:cubicBezTo>
                <a:cubicBezTo>
                  <a:pt x="6591" y="19630"/>
                  <a:pt x="6591" y="19630"/>
                  <a:pt x="6591" y="19630"/>
                </a:cubicBezTo>
                <a:cubicBezTo>
                  <a:pt x="6591" y="2807"/>
                  <a:pt x="6591" y="2807"/>
                  <a:pt x="6591" y="2807"/>
                </a:cubicBezTo>
                <a:cubicBezTo>
                  <a:pt x="10796" y="2807"/>
                  <a:pt x="10796" y="2807"/>
                  <a:pt x="10796" y="2807"/>
                </a:cubicBezTo>
                <a:cubicBezTo>
                  <a:pt x="10796" y="19630"/>
                  <a:pt x="10796" y="19630"/>
                  <a:pt x="10796" y="19630"/>
                </a:cubicBezTo>
                <a:close/>
                <a:moveTo>
                  <a:pt x="16089" y="19434"/>
                </a:moveTo>
                <a:cubicBezTo>
                  <a:pt x="16089" y="19434"/>
                  <a:pt x="16089" y="19434"/>
                  <a:pt x="16089" y="19434"/>
                </a:cubicBezTo>
                <a:cubicBezTo>
                  <a:pt x="12452" y="3197"/>
                  <a:pt x="12452" y="3197"/>
                  <a:pt x="12452" y="3197"/>
                </a:cubicBezTo>
                <a:cubicBezTo>
                  <a:pt x="16229" y="1970"/>
                  <a:pt x="16229" y="1970"/>
                  <a:pt x="16229" y="1970"/>
                </a:cubicBezTo>
                <a:cubicBezTo>
                  <a:pt x="19874" y="18217"/>
                  <a:pt x="19874" y="18217"/>
                  <a:pt x="19874" y="18217"/>
                </a:cubicBezTo>
                <a:cubicBezTo>
                  <a:pt x="16089" y="19434"/>
                  <a:pt x="16089" y="19434"/>
                  <a:pt x="16089" y="19434"/>
                </a:cubicBezTo>
                <a:close/>
                <a:moveTo>
                  <a:pt x="2479" y="17390"/>
                </a:moveTo>
                <a:cubicBezTo>
                  <a:pt x="2479" y="17390"/>
                  <a:pt x="2479" y="17390"/>
                  <a:pt x="2479" y="17390"/>
                </a:cubicBezTo>
                <a:cubicBezTo>
                  <a:pt x="2511" y="17427"/>
                  <a:pt x="2511" y="17427"/>
                  <a:pt x="2511" y="17427"/>
                </a:cubicBezTo>
                <a:cubicBezTo>
                  <a:pt x="2783" y="17761"/>
                  <a:pt x="3163" y="17957"/>
                  <a:pt x="3575" y="17957"/>
                </a:cubicBezTo>
                <a:cubicBezTo>
                  <a:pt x="3980" y="17957"/>
                  <a:pt x="4353" y="17761"/>
                  <a:pt x="4625" y="17455"/>
                </a:cubicBezTo>
                <a:cubicBezTo>
                  <a:pt x="4640" y="17427"/>
                  <a:pt x="4640" y="17427"/>
                  <a:pt x="4640" y="17427"/>
                </a:cubicBezTo>
                <a:cubicBezTo>
                  <a:pt x="4912" y="17111"/>
                  <a:pt x="5083" y="16665"/>
                  <a:pt x="5083" y="16163"/>
                </a:cubicBezTo>
                <a:cubicBezTo>
                  <a:pt x="5083" y="15661"/>
                  <a:pt x="4912" y="15215"/>
                  <a:pt x="4640" y="14889"/>
                </a:cubicBezTo>
                <a:cubicBezTo>
                  <a:pt x="4632" y="14889"/>
                  <a:pt x="4632" y="14889"/>
                  <a:pt x="4632" y="14889"/>
                </a:cubicBezTo>
                <a:cubicBezTo>
                  <a:pt x="4368" y="14564"/>
                  <a:pt x="3987" y="14350"/>
                  <a:pt x="3575" y="14350"/>
                </a:cubicBezTo>
                <a:cubicBezTo>
                  <a:pt x="3163" y="14350"/>
                  <a:pt x="2783" y="14564"/>
                  <a:pt x="2511" y="14889"/>
                </a:cubicBezTo>
                <a:cubicBezTo>
                  <a:pt x="2239" y="15215"/>
                  <a:pt x="2075" y="15661"/>
                  <a:pt x="2075" y="16163"/>
                </a:cubicBezTo>
                <a:cubicBezTo>
                  <a:pt x="2075" y="16637"/>
                  <a:pt x="2231" y="17074"/>
                  <a:pt x="2479" y="17390"/>
                </a:cubicBezTo>
                <a:close/>
                <a:moveTo>
                  <a:pt x="3132" y="15642"/>
                </a:moveTo>
                <a:cubicBezTo>
                  <a:pt x="3132" y="15642"/>
                  <a:pt x="3132" y="15642"/>
                  <a:pt x="3132" y="15642"/>
                </a:cubicBezTo>
                <a:cubicBezTo>
                  <a:pt x="3249" y="15503"/>
                  <a:pt x="3404" y="15429"/>
                  <a:pt x="3575" y="15429"/>
                </a:cubicBezTo>
                <a:cubicBezTo>
                  <a:pt x="3739" y="15429"/>
                  <a:pt x="3902" y="15503"/>
                  <a:pt x="4011" y="15642"/>
                </a:cubicBezTo>
                <a:cubicBezTo>
                  <a:pt x="4011" y="15642"/>
                  <a:pt x="4011" y="15642"/>
                  <a:pt x="4011" y="15642"/>
                </a:cubicBezTo>
                <a:cubicBezTo>
                  <a:pt x="4119" y="15782"/>
                  <a:pt x="4197" y="15958"/>
                  <a:pt x="4197" y="16163"/>
                </a:cubicBezTo>
                <a:cubicBezTo>
                  <a:pt x="4197" y="16367"/>
                  <a:pt x="4119" y="16544"/>
                  <a:pt x="4011" y="16683"/>
                </a:cubicBezTo>
                <a:cubicBezTo>
                  <a:pt x="3894" y="16823"/>
                  <a:pt x="3739" y="16897"/>
                  <a:pt x="3575" y="16897"/>
                </a:cubicBezTo>
                <a:cubicBezTo>
                  <a:pt x="3404" y="16897"/>
                  <a:pt x="3249" y="16813"/>
                  <a:pt x="3132" y="16683"/>
                </a:cubicBezTo>
                <a:cubicBezTo>
                  <a:pt x="3117" y="16665"/>
                  <a:pt x="3117" y="16665"/>
                  <a:pt x="3117" y="16665"/>
                </a:cubicBezTo>
                <a:cubicBezTo>
                  <a:pt x="3016" y="16535"/>
                  <a:pt x="2961" y="16358"/>
                  <a:pt x="2961" y="16163"/>
                </a:cubicBezTo>
                <a:cubicBezTo>
                  <a:pt x="2961" y="15958"/>
                  <a:pt x="3024" y="15782"/>
                  <a:pt x="3132" y="15642"/>
                </a:cubicBezTo>
                <a:close/>
                <a:moveTo>
                  <a:pt x="3443" y="11832"/>
                </a:moveTo>
                <a:cubicBezTo>
                  <a:pt x="3443" y="11832"/>
                  <a:pt x="3443" y="11832"/>
                  <a:pt x="3443" y="11832"/>
                </a:cubicBezTo>
                <a:cubicBezTo>
                  <a:pt x="3692" y="11832"/>
                  <a:pt x="3886" y="11590"/>
                  <a:pt x="3886" y="11293"/>
                </a:cubicBezTo>
                <a:cubicBezTo>
                  <a:pt x="3886" y="4870"/>
                  <a:pt x="3886" y="4870"/>
                  <a:pt x="3886" y="4870"/>
                </a:cubicBezTo>
                <a:cubicBezTo>
                  <a:pt x="3886" y="4582"/>
                  <a:pt x="3692" y="4340"/>
                  <a:pt x="3443" y="4340"/>
                </a:cubicBezTo>
                <a:cubicBezTo>
                  <a:pt x="3195" y="4340"/>
                  <a:pt x="3000" y="4582"/>
                  <a:pt x="3000" y="4870"/>
                </a:cubicBezTo>
                <a:cubicBezTo>
                  <a:pt x="3000" y="11293"/>
                  <a:pt x="3000" y="11293"/>
                  <a:pt x="3000" y="11293"/>
                </a:cubicBezTo>
                <a:cubicBezTo>
                  <a:pt x="3000" y="11590"/>
                  <a:pt x="3195" y="11832"/>
                  <a:pt x="3443" y="11832"/>
                </a:cubicBezTo>
                <a:close/>
                <a:moveTo>
                  <a:pt x="14675" y="4062"/>
                </a:moveTo>
                <a:cubicBezTo>
                  <a:pt x="14675" y="4062"/>
                  <a:pt x="14675" y="4062"/>
                  <a:pt x="14675" y="4062"/>
                </a:cubicBezTo>
                <a:cubicBezTo>
                  <a:pt x="14434" y="4127"/>
                  <a:pt x="14294" y="4433"/>
                  <a:pt x="14356" y="4712"/>
                </a:cubicBezTo>
                <a:cubicBezTo>
                  <a:pt x="15747" y="10911"/>
                  <a:pt x="15747" y="10911"/>
                  <a:pt x="15747" y="10911"/>
                </a:cubicBezTo>
                <a:cubicBezTo>
                  <a:pt x="15817" y="11190"/>
                  <a:pt x="16050" y="11367"/>
                  <a:pt x="16291" y="11283"/>
                </a:cubicBezTo>
                <a:cubicBezTo>
                  <a:pt x="16525" y="11218"/>
                  <a:pt x="16664" y="10921"/>
                  <a:pt x="16602" y="10633"/>
                </a:cubicBezTo>
                <a:cubicBezTo>
                  <a:pt x="15211" y="4433"/>
                  <a:pt x="15211" y="4433"/>
                  <a:pt x="15211" y="4433"/>
                </a:cubicBezTo>
                <a:cubicBezTo>
                  <a:pt x="15149" y="4145"/>
                  <a:pt x="14900" y="3978"/>
                  <a:pt x="14675" y="4062"/>
                </a:cubicBezTo>
                <a:close/>
                <a:moveTo>
                  <a:pt x="7508" y="17390"/>
                </a:moveTo>
                <a:cubicBezTo>
                  <a:pt x="7508" y="17390"/>
                  <a:pt x="7508" y="17390"/>
                  <a:pt x="7508" y="17390"/>
                </a:cubicBezTo>
                <a:cubicBezTo>
                  <a:pt x="7524" y="17427"/>
                  <a:pt x="7524" y="17427"/>
                  <a:pt x="7524" y="17427"/>
                </a:cubicBezTo>
                <a:cubicBezTo>
                  <a:pt x="7796" y="17761"/>
                  <a:pt x="8177" y="17957"/>
                  <a:pt x="8589" y="17957"/>
                </a:cubicBezTo>
                <a:cubicBezTo>
                  <a:pt x="9001" y="17957"/>
                  <a:pt x="9374" y="17761"/>
                  <a:pt x="9646" y="17455"/>
                </a:cubicBezTo>
                <a:cubicBezTo>
                  <a:pt x="9654" y="17427"/>
                  <a:pt x="9654" y="17427"/>
                  <a:pt x="9654" y="17427"/>
                </a:cubicBezTo>
                <a:cubicBezTo>
                  <a:pt x="9926" y="17111"/>
                  <a:pt x="10097" y="16665"/>
                  <a:pt x="10097" y="16163"/>
                </a:cubicBezTo>
                <a:cubicBezTo>
                  <a:pt x="10097" y="15661"/>
                  <a:pt x="9926" y="15215"/>
                  <a:pt x="9654" y="14889"/>
                </a:cubicBezTo>
                <a:cubicBezTo>
                  <a:pt x="9382" y="14564"/>
                  <a:pt x="9016" y="14350"/>
                  <a:pt x="8589" y="14350"/>
                </a:cubicBezTo>
                <a:cubicBezTo>
                  <a:pt x="8177" y="14350"/>
                  <a:pt x="7796" y="14564"/>
                  <a:pt x="7524" y="14889"/>
                </a:cubicBezTo>
                <a:cubicBezTo>
                  <a:pt x="7532" y="14889"/>
                  <a:pt x="7532" y="14889"/>
                  <a:pt x="7532" y="14889"/>
                </a:cubicBezTo>
                <a:cubicBezTo>
                  <a:pt x="7252" y="15215"/>
                  <a:pt x="7096" y="15661"/>
                  <a:pt x="7096" y="16163"/>
                </a:cubicBezTo>
                <a:cubicBezTo>
                  <a:pt x="7096" y="16637"/>
                  <a:pt x="7252" y="17074"/>
                  <a:pt x="7508" y="17390"/>
                </a:cubicBezTo>
                <a:close/>
                <a:moveTo>
                  <a:pt x="8153" y="15642"/>
                </a:moveTo>
                <a:cubicBezTo>
                  <a:pt x="8153" y="15642"/>
                  <a:pt x="8153" y="15642"/>
                  <a:pt x="8153" y="15642"/>
                </a:cubicBezTo>
                <a:cubicBezTo>
                  <a:pt x="8278" y="15503"/>
                  <a:pt x="8418" y="15429"/>
                  <a:pt x="8589" y="15429"/>
                </a:cubicBezTo>
                <a:cubicBezTo>
                  <a:pt x="8767" y="15429"/>
                  <a:pt x="8915" y="15503"/>
                  <a:pt x="9024" y="15642"/>
                </a:cubicBezTo>
                <a:cubicBezTo>
                  <a:pt x="9024" y="15642"/>
                  <a:pt x="9024" y="15642"/>
                  <a:pt x="9024" y="15642"/>
                </a:cubicBezTo>
                <a:cubicBezTo>
                  <a:pt x="9141" y="15782"/>
                  <a:pt x="9211" y="15958"/>
                  <a:pt x="9211" y="16163"/>
                </a:cubicBezTo>
                <a:cubicBezTo>
                  <a:pt x="9211" y="16367"/>
                  <a:pt x="9141" y="16544"/>
                  <a:pt x="9032" y="16683"/>
                </a:cubicBezTo>
                <a:cubicBezTo>
                  <a:pt x="9024" y="16683"/>
                  <a:pt x="9024" y="16683"/>
                  <a:pt x="9024" y="16683"/>
                </a:cubicBezTo>
                <a:cubicBezTo>
                  <a:pt x="8915" y="16823"/>
                  <a:pt x="8767" y="16897"/>
                  <a:pt x="8589" y="16897"/>
                </a:cubicBezTo>
                <a:cubicBezTo>
                  <a:pt x="8418" y="16897"/>
                  <a:pt x="8278" y="16813"/>
                  <a:pt x="8153" y="16683"/>
                </a:cubicBezTo>
                <a:cubicBezTo>
                  <a:pt x="8138" y="16665"/>
                  <a:pt x="8138" y="16665"/>
                  <a:pt x="8138" y="16665"/>
                </a:cubicBezTo>
                <a:cubicBezTo>
                  <a:pt x="8037" y="16535"/>
                  <a:pt x="7982" y="16358"/>
                  <a:pt x="7982" y="16163"/>
                </a:cubicBezTo>
                <a:cubicBezTo>
                  <a:pt x="7982" y="15958"/>
                  <a:pt x="8045" y="15782"/>
                  <a:pt x="8153" y="15642"/>
                </a:cubicBezTo>
                <a:close/>
                <a:moveTo>
                  <a:pt x="8837" y="11832"/>
                </a:moveTo>
                <a:cubicBezTo>
                  <a:pt x="8837" y="11832"/>
                  <a:pt x="8837" y="11832"/>
                  <a:pt x="8837" y="11832"/>
                </a:cubicBezTo>
                <a:cubicBezTo>
                  <a:pt x="9086" y="11832"/>
                  <a:pt x="9288" y="11590"/>
                  <a:pt x="9288" y="11293"/>
                </a:cubicBezTo>
                <a:cubicBezTo>
                  <a:pt x="9288" y="4870"/>
                  <a:pt x="9288" y="4870"/>
                  <a:pt x="9288" y="4870"/>
                </a:cubicBezTo>
                <a:cubicBezTo>
                  <a:pt x="9288" y="4582"/>
                  <a:pt x="9086" y="4340"/>
                  <a:pt x="8837" y="4340"/>
                </a:cubicBezTo>
                <a:cubicBezTo>
                  <a:pt x="8589" y="4340"/>
                  <a:pt x="8394" y="4582"/>
                  <a:pt x="8394" y="4870"/>
                </a:cubicBezTo>
                <a:cubicBezTo>
                  <a:pt x="8394" y="11293"/>
                  <a:pt x="8394" y="11293"/>
                  <a:pt x="8394" y="11293"/>
                </a:cubicBezTo>
                <a:cubicBezTo>
                  <a:pt x="8394" y="11590"/>
                  <a:pt x="8589" y="11832"/>
                  <a:pt x="8837" y="11832"/>
                </a:cubicBezTo>
                <a:close/>
                <a:moveTo>
                  <a:pt x="16229" y="14192"/>
                </a:moveTo>
                <a:cubicBezTo>
                  <a:pt x="16229" y="14192"/>
                  <a:pt x="16229" y="14192"/>
                  <a:pt x="16229" y="14192"/>
                </a:cubicBezTo>
                <a:cubicBezTo>
                  <a:pt x="15949" y="14518"/>
                  <a:pt x="15778" y="14955"/>
                  <a:pt x="15778" y="15475"/>
                </a:cubicBezTo>
                <a:cubicBezTo>
                  <a:pt x="15778" y="15949"/>
                  <a:pt x="15942" y="16386"/>
                  <a:pt x="16206" y="16702"/>
                </a:cubicBezTo>
                <a:cubicBezTo>
                  <a:pt x="16229" y="16739"/>
                  <a:pt x="16229" y="16739"/>
                  <a:pt x="16229" y="16739"/>
                </a:cubicBezTo>
                <a:cubicBezTo>
                  <a:pt x="16501" y="17055"/>
                  <a:pt x="16866" y="17269"/>
                  <a:pt x="17286" y="17269"/>
                </a:cubicBezTo>
                <a:cubicBezTo>
                  <a:pt x="17683" y="17269"/>
                  <a:pt x="18056" y="17074"/>
                  <a:pt x="18328" y="16758"/>
                </a:cubicBezTo>
                <a:cubicBezTo>
                  <a:pt x="18336" y="16748"/>
                  <a:pt x="18336" y="16748"/>
                  <a:pt x="18336" y="16748"/>
                </a:cubicBezTo>
                <a:cubicBezTo>
                  <a:pt x="18359" y="16730"/>
                  <a:pt x="18359" y="16730"/>
                  <a:pt x="18359" y="16730"/>
                </a:cubicBezTo>
                <a:cubicBezTo>
                  <a:pt x="18623" y="16404"/>
                  <a:pt x="18786" y="15958"/>
                  <a:pt x="18786" y="15475"/>
                </a:cubicBezTo>
                <a:cubicBezTo>
                  <a:pt x="18786" y="14955"/>
                  <a:pt x="18623" y="14518"/>
                  <a:pt x="18359" y="14192"/>
                </a:cubicBezTo>
                <a:cubicBezTo>
                  <a:pt x="18359" y="14192"/>
                  <a:pt x="18359" y="14192"/>
                  <a:pt x="18359" y="14192"/>
                </a:cubicBezTo>
                <a:cubicBezTo>
                  <a:pt x="18359" y="14192"/>
                  <a:pt x="18359" y="14192"/>
                  <a:pt x="18359" y="14192"/>
                </a:cubicBezTo>
                <a:cubicBezTo>
                  <a:pt x="18079" y="13867"/>
                  <a:pt x="17698" y="13663"/>
                  <a:pt x="17286" y="13663"/>
                </a:cubicBezTo>
                <a:cubicBezTo>
                  <a:pt x="16866" y="13663"/>
                  <a:pt x="16501" y="13867"/>
                  <a:pt x="16229" y="14192"/>
                </a:cubicBezTo>
                <a:close/>
                <a:moveTo>
                  <a:pt x="16851" y="14936"/>
                </a:moveTo>
                <a:cubicBezTo>
                  <a:pt x="16851" y="14936"/>
                  <a:pt x="16851" y="14936"/>
                  <a:pt x="16851" y="14936"/>
                </a:cubicBezTo>
                <a:cubicBezTo>
                  <a:pt x="16968" y="14806"/>
                  <a:pt x="17115" y="14731"/>
                  <a:pt x="17286" y="14731"/>
                </a:cubicBezTo>
                <a:cubicBezTo>
                  <a:pt x="17457" y="14731"/>
                  <a:pt x="17620" y="14806"/>
                  <a:pt x="17721" y="14936"/>
                </a:cubicBezTo>
                <a:cubicBezTo>
                  <a:pt x="17830" y="15075"/>
                  <a:pt x="17900" y="15261"/>
                  <a:pt x="17900" y="15475"/>
                </a:cubicBezTo>
                <a:cubicBezTo>
                  <a:pt x="17900" y="15661"/>
                  <a:pt x="17830" y="15847"/>
                  <a:pt x="17721" y="15986"/>
                </a:cubicBezTo>
                <a:cubicBezTo>
                  <a:pt x="17605" y="16116"/>
                  <a:pt x="17457" y="16209"/>
                  <a:pt x="17286" y="16209"/>
                </a:cubicBezTo>
                <a:cubicBezTo>
                  <a:pt x="17115" y="16209"/>
                  <a:pt x="16968" y="16116"/>
                  <a:pt x="16851" y="15986"/>
                </a:cubicBezTo>
                <a:cubicBezTo>
                  <a:pt x="16835" y="15958"/>
                  <a:pt x="16835" y="15958"/>
                  <a:pt x="16835" y="15958"/>
                </a:cubicBezTo>
                <a:cubicBezTo>
                  <a:pt x="16734" y="15828"/>
                  <a:pt x="16672" y="15652"/>
                  <a:pt x="16672" y="15475"/>
                </a:cubicBezTo>
                <a:cubicBezTo>
                  <a:pt x="16672" y="15261"/>
                  <a:pt x="16742" y="15075"/>
                  <a:pt x="16851" y="14936"/>
                </a:cubicBezTo>
                <a:close/>
              </a:path>
            </a:pathLst>
          </a:custGeom>
          <a:solidFill>
            <a:srgbClr val="73185A">
              <a:alpha val="5000"/>
            </a:srgbClr>
          </a:solidFill>
          <a:ln w="12700">
            <a:miter lim="400000"/>
          </a:ln>
        </p:spPr>
        <p:txBody>
          <a:bodyPr lIns="45719" rIns="45719"/>
          <a:lstStyle/>
          <a:p>
            <a:pPr>
              <a:defRPr>
                <a:solidFill>
                  <a:srgbClr val="73185A"/>
                </a:solidFill>
              </a:defRPr>
            </a:pPr>
          </a:p>
        </p:txBody>
      </p:sp>
      <p:sp>
        <p:nvSpPr>
          <p:cNvPr id="228" name="矩形 7"/>
          <p:cNvSpPr/>
          <p:nvPr/>
        </p:nvSpPr>
        <p:spPr>
          <a:xfrm>
            <a:off x="3851919" y="1994099"/>
            <a:ext cx="5292081" cy="1152129"/>
          </a:xfrm>
          <a:prstGeom prst="rect">
            <a:avLst/>
          </a:prstGeom>
          <a:ln w="6350">
            <a:solidFill>
              <a:srgbClr val="73185A"/>
            </a:solidFill>
            <a:miter/>
          </a:ln>
        </p:spPr>
        <p:txBody>
          <a:bodyPr lIns="45719" rIns="45719"/>
          <a:lstStyle/>
          <a:p>
            <a:pPr>
              <a:defRPr>
                <a:solidFill>
                  <a:srgbClr val="73185A"/>
                </a:solidFill>
              </a:defRPr>
            </a:pPr>
          </a:p>
        </p:txBody>
      </p:sp>
      <p:sp>
        <p:nvSpPr>
          <p:cNvPr id="229" name="圆角矩形 1"/>
          <p:cNvSpPr txBox="1"/>
          <p:nvPr/>
        </p:nvSpPr>
        <p:spPr>
          <a:xfrm>
            <a:off x="3923927" y="1472935"/>
            <a:ext cx="1080121" cy="510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2400">
                <a:solidFill>
                  <a:srgbClr val="73185A"/>
                </a:solidFill>
                <a:effectLst>
                  <a:outerShdw sx="100000" sy="100000" kx="0" ky="0" algn="b" rotWithShape="0" blurRad="50800" dist="50800" dir="2700000">
                    <a:srgbClr val="17375E">
                      <a:alpha val="40000"/>
                    </a:srgbClr>
                  </a:outerShdw>
                </a:effectLst>
                <a:latin typeface="PingFang SC Semibold"/>
                <a:ea typeface="PingFang SC Semibold"/>
                <a:cs typeface="PingFang SC Semibold"/>
                <a:sym typeface="PingFang SC Semibold"/>
              </a:defRPr>
            </a:lvl1pPr>
          </a:lstStyle>
          <a:p>
            <a:pPr/>
            <a:r>
              <a:t>绪 论</a:t>
            </a:r>
          </a:p>
        </p:txBody>
      </p:sp>
      <p:sp>
        <p:nvSpPr>
          <p:cNvPr id="230" name="矩形 2"/>
          <p:cNvSpPr txBox="1"/>
          <p:nvPr/>
        </p:nvSpPr>
        <p:spPr>
          <a:xfrm>
            <a:off x="2672327" y="1881356"/>
            <a:ext cx="1020513" cy="1120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6600">
                <a:ln w="6349">
                  <a:solidFill>
                    <a:srgbClr val="EFF6FC"/>
                  </a:solidFill>
                </a:ln>
                <a:solidFill>
                  <a:srgbClr val="73185A"/>
                </a:solidFill>
                <a:latin typeface="Impact"/>
                <a:ea typeface="Impact"/>
                <a:cs typeface="Impact"/>
                <a:sym typeface="Impact"/>
              </a:defRPr>
            </a:lvl1pPr>
          </a:lstStyle>
          <a:p>
            <a:pPr/>
            <a:r>
              <a:t>0 1</a:t>
            </a:r>
          </a:p>
        </p:txBody>
      </p:sp>
      <p:sp>
        <p:nvSpPr>
          <p:cNvPr id="231" name="矩形 3"/>
          <p:cNvSpPr txBox="1"/>
          <p:nvPr/>
        </p:nvSpPr>
        <p:spPr>
          <a:xfrm>
            <a:off x="3968559" y="2315210"/>
            <a:ext cx="1206882" cy="50038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171450" indent="-171450">
              <a:lnSpc>
                <a:spcPts val="1600"/>
              </a:lnSpc>
              <a:buClr>
                <a:srgbClr val="73185A"/>
              </a:buClr>
              <a:buSzPct val="100000"/>
              <a:buChar char="●"/>
              <a:defRPr sz="1000">
                <a:solidFill>
                  <a:srgbClr val="73185A"/>
                </a:solidFill>
                <a:latin typeface="PingFang SC Regular"/>
                <a:ea typeface="PingFang SC Regular"/>
                <a:cs typeface="PingFang SC Regular"/>
                <a:sym typeface="PingFang SC Regular"/>
              </a:defRPr>
            </a:pPr>
            <a:r>
              <a:t>研究背景及意义</a:t>
            </a:r>
          </a:p>
          <a:p>
            <a:pPr marL="171450" indent="-171450">
              <a:lnSpc>
                <a:spcPts val="1600"/>
              </a:lnSpc>
              <a:buClr>
                <a:srgbClr val="73185A"/>
              </a:buClr>
              <a:buSzPct val="100000"/>
              <a:buChar char="●"/>
              <a:defRPr sz="1000">
                <a:solidFill>
                  <a:srgbClr val="73185A"/>
                </a:solidFill>
                <a:latin typeface="PingFang SC Regular"/>
                <a:ea typeface="PingFang SC Regular"/>
                <a:cs typeface="PingFang SC Regular"/>
                <a:sym typeface="PingFang SC Regular"/>
              </a:defRPr>
            </a:pPr>
            <a:r>
              <a:t>实际应用场景</a:t>
            </a:r>
          </a:p>
        </p:txBody>
      </p:sp>
      <p:sp>
        <p:nvSpPr>
          <p:cNvPr id="232" name="矩形 4"/>
          <p:cNvSpPr txBox="1"/>
          <p:nvPr/>
        </p:nvSpPr>
        <p:spPr>
          <a:xfrm>
            <a:off x="2627783" y="2817460"/>
            <a:ext cx="1098532" cy="345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solidFill>
                  <a:srgbClr val="73185A"/>
                </a:solidFill>
                <a:latin typeface="PingFang SC Regular"/>
                <a:ea typeface="PingFang SC Regular"/>
                <a:cs typeface="PingFang SC Regular"/>
                <a:sym typeface="PingFang SC Regular"/>
              </a:defRPr>
            </a:lvl1pPr>
          </a:lstStyle>
          <a:p>
            <a:pPr/>
            <a:r>
              <a:t>PART ONE </a:t>
            </a:r>
          </a:p>
        </p:txBody>
      </p:sp>
    </p:spTree>
  </p:cSld>
  <p:clrMapOvr>
    <a:masterClrMapping/>
  </p:clrMapOvr>
  <mc:AlternateContent xmlns:mc="http://schemas.openxmlformats.org/markup-compatibility/2006">
    <mc:Choice xmlns:p14="http://schemas.microsoft.com/office/powerpoint/2010/main" Requires="p14">
      <p:transition spd="slow" advClick="1" p14:dur="1200">
        <p:pull dir="u"/>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Rectangle 27"/>
          <p:cNvSpPr txBox="1"/>
          <p:nvPr/>
        </p:nvSpPr>
        <p:spPr>
          <a:xfrm>
            <a:off x="1258055" y="1293042"/>
            <a:ext cx="2664298" cy="7112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nSpc>
                <a:spcPct val="150000"/>
              </a:lnSpc>
              <a:defRPr sz="1000">
                <a:solidFill>
                  <a:srgbClr val="73185A"/>
                </a:solidFill>
                <a:latin typeface="Arial"/>
                <a:ea typeface="Arial"/>
                <a:cs typeface="Arial"/>
                <a:sym typeface="Arial"/>
              </a:defRPr>
            </a:pPr>
            <a:r>
              <a:t>在网论中，</a:t>
            </a:r>
            <a:r>
              <a:rPr b="1"/>
              <a:t>复杂网络</a:t>
            </a:r>
            <a:r>
              <a:t>是由数量巨大的节点和节点之间错综复杂的关系共同构成的网络结构，现实中包括互联网、神经网络、社交网络等。</a:t>
            </a:r>
          </a:p>
        </p:txBody>
      </p:sp>
      <p:sp>
        <p:nvSpPr>
          <p:cNvPr id="237" name="Line 33"/>
          <p:cNvSpPr/>
          <p:nvPr/>
        </p:nvSpPr>
        <p:spPr>
          <a:xfrm flipH="1">
            <a:off x="4499991" y="770755"/>
            <a:ext cx="1" cy="3960002"/>
          </a:xfrm>
          <a:prstGeom prst="line">
            <a:avLst/>
          </a:prstGeom>
          <a:ln w="6350">
            <a:solidFill>
              <a:srgbClr val="A6A6A6"/>
            </a:solidFill>
          </a:ln>
        </p:spPr>
        <p:txBody>
          <a:bodyPr lIns="45719" rIns="45719"/>
          <a:lstStyle/>
          <a:p>
            <a:pPr/>
          </a:p>
        </p:txBody>
      </p:sp>
      <p:sp>
        <p:nvSpPr>
          <p:cNvPr id="238" name="Freeform 7"/>
          <p:cNvSpPr/>
          <p:nvPr/>
        </p:nvSpPr>
        <p:spPr>
          <a:xfrm>
            <a:off x="633933" y="1274812"/>
            <a:ext cx="425550" cy="3536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15612"/>
                  <a:pt x="0" y="15612"/>
                  <a:pt x="0" y="15612"/>
                </a:cubicBezTo>
                <a:cubicBezTo>
                  <a:pt x="0" y="12511"/>
                  <a:pt x="267" y="9945"/>
                  <a:pt x="889" y="7913"/>
                </a:cubicBezTo>
                <a:cubicBezTo>
                  <a:pt x="1511" y="5881"/>
                  <a:pt x="2578" y="4170"/>
                  <a:pt x="4089" y="2780"/>
                </a:cubicBezTo>
                <a:cubicBezTo>
                  <a:pt x="5689" y="1390"/>
                  <a:pt x="7378" y="535"/>
                  <a:pt x="9244" y="0"/>
                </a:cubicBezTo>
                <a:cubicBezTo>
                  <a:pt x="9244" y="4812"/>
                  <a:pt x="9244" y="4812"/>
                  <a:pt x="9244" y="4812"/>
                </a:cubicBezTo>
                <a:cubicBezTo>
                  <a:pt x="7911" y="5774"/>
                  <a:pt x="7111" y="6950"/>
                  <a:pt x="6933" y="8554"/>
                </a:cubicBezTo>
                <a:cubicBezTo>
                  <a:pt x="9244" y="8554"/>
                  <a:pt x="9244" y="8554"/>
                  <a:pt x="9244" y="8554"/>
                </a:cubicBezTo>
                <a:cubicBezTo>
                  <a:pt x="9244" y="21600"/>
                  <a:pt x="9244" y="21600"/>
                  <a:pt x="9244" y="21600"/>
                </a:cubicBezTo>
                <a:lnTo>
                  <a:pt x="0" y="21600"/>
                </a:lnTo>
                <a:close/>
                <a:moveTo>
                  <a:pt x="12356" y="21600"/>
                </a:moveTo>
                <a:cubicBezTo>
                  <a:pt x="12356" y="15612"/>
                  <a:pt x="12356" y="15612"/>
                  <a:pt x="12356" y="15612"/>
                </a:cubicBezTo>
                <a:cubicBezTo>
                  <a:pt x="12356" y="12511"/>
                  <a:pt x="12711" y="9945"/>
                  <a:pt x="13333" y="7913"/>
                </a:cubicBezTo>
                <a:cubicBezTo>
                  <a:pt x="13956" y="5881"/>
                  <a:pt x="15022" y="4170"/>
                  <a:pt x="16533" y="2780"/>
                </a:cubicBezTo>
                <a:cubicBezTo>
                  <a:pt x="18044" y="1390"/>
                  <a:pt x="19733" y="535"/>
                  <a:pt x="21600" y="0"/>
                </a:cubicBezTo>
                <a:cubicBezTo>
                  <a:pt x="21600" y="4812"/>
                  <a:pt x="21600" y="4812"/>
                  <a:pt x="21600" y="4812"/>
                </a:cubicBezTo>
                <a:cubicBezTo>
                  <a:pt x="20267" y="5774"/>
                  <a:pt x="19556" y="6950"/>
                  <a:pt x="19378" y="8554"/>
                </a:cubicBezTo>
                <a:cubicBezTo>
                  <a:pt x="21600" y="8554"/>
                  <a:pt x="21600" y="8554"/>
                  <a:pt x="21600" y="8554"/>
                </a:cubicBezTo>
                <a:cubicBezTo>
                  <a:pt x="21600" y="21600"/>
                  <a:pt x="21600" y="21600"/>
                  <a:pt x="21600" y="21600"/>
                </a:cubicBezTo>
                <a:lnTo>
                  <a:pt x="12356" y="21600"/>
                </a:lnTo>
                <a:close/>
              </a:path>
            </a:pathLst>
          </a:custGeom>
          <a:solidFill>
            <a:srgbClr val="73185A"/>
          </a:solidFill>
          <a:ln w="12700">
            <a:miter lim="400000"/>
          </a:ln>
        </p:spPr>
        <p:txBody>
          <a:bodyPr lIns="45719" rIns="45719"/>
          <a:lstStyle/>
          <a:p>
            <a:pPr/>
          </a:p>
        </p:txBody>
      </p:sp>
      <p:sp>
        <p:nvSpPr>
          <p:cNvPr id="239" name="矩形 13"/>
          <p:cNvSpPr txBox="1"/>
          <p:nvPr/>
        </p:nvSpPr>
        <p:spPr>
          <a:xfrm>
            <a:off x="320283" y="392787"/>
            <a:ext cx="1170941"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lnSpc>
                <a:spcPct val="150000"/>
              </a:lnSpc>
              <a:defRPr sz="1200">
                <a:solidFill>
                  <a:srgbClr val="73185A"/>
                </a:solidFill>
                <a:latin typeface="PingFang SC Regular"/>
                <a:ea typeface="PingFang SC Regular"/>
                <a:cs typeface="PingFang SC Regular"/>
                <a:sym typeface="PingFang SC Regular"/>
              </a:defRPr>
            </a:lvl1pPr>
          </a:lstStyle>
          <a:p>
            <a:pPr/>
            <a:r>
              <a:t>研究背景及意义</a:t>
            </a:r>
          </a:p>
        </p:txBody>
      </p:sp>
      <p:sp>
        <p:nvSpPr>
          <p:cNvPr id="240" name="灯片编号占位符 1"/>
          <p:cNvSpPr txBox="1"/>
          <p:nvPr>
            <p:ph type="sldNum" sz="quarter" idx="2"/>
          </p:nvPr>
        </p:nvSpPr>
        <p:spPr>
          <a:xfrm>
            <a:off x="8893610" y="4732656"/>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1" name="Rectangle 27"/>
          <p:cNvSpPr txBox="1"/>
          <p:nvPr/>
        </p:nvSpPr>
        <p:spPr>
          <a:xfrm>
            <a:off x="5076056" y="1182371"/>
            <a:ext cx="2912082" cy="98974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nSpc>
                <a:spcPct val="150000"/>
              </a:lnSpc>
              <a:defRPr sz="1000">
                <a:solidFill>
                  <a:srgbClr val="73185A"/>
                </a:solidFill>
                <a:latin typeface="PingFang SC Semibold"/>
                <a:ea typeface="PingFang SC Semibold"/>
                <a:cs typeface="PingFang SC Semibold"/>
                <a:sym typeface="PingFang SC Semibold"/>
              </a:defRPr>
            </a:pPr>
            <a:r>
              <a:t>链接预测</a:t>
            </a:r>
            <a:r>
              <a:rPr>
                <a:latin typeface="Apple Braille Outline 6 Dot"/>
                <a:ea typeface="Apple Braille Outline 6 Dot"/>
                <a:cs typeface="Apple Braille Outline 6 Dot"/>
                <a:sym typeface="Apple Braille Outline 6 Dot"/>
              </a:rPr>
              <a:t>（Link Prediction）</a:t>
            </a:r>
            <a:r>
              <a:rPr>
                <a:latin typeface="PingFang SC Regular"/>
                <a:ea typeface="PingFang SC Regular"/>
                <a:cs typeface="PingFang SC Regular"/>
                <a:sym typeface="PingFang SC Regular"/>
              </a:rPr>
              <a:t>是通过利用网络的拓扑结构、节点属性等信息来预测网络内两个不相连的点是否会建立链接。</a:t>
            </a:r>
            <a:endParaRPr sz="1200">
              <a:latin typeface="Times"/>
              <a:ea typeface="Times"/>
              <a:cs typeface="Times"/>
              <a:sym typeface="Times"/>
            </a:endParaRPr>
          </a:p>
        </p:txBody>
      </p:sp>
      <p:sp>
        <p:nvSpPr>
          <p:cNvPr id="242" name="Freeform 7"/>
          <p:cNvSpPr/>
          <p:nvPr/>
        </p:nvSpPr>
        <p:spPr>
          <a:xfrm rot="10800000">
            <a:off x="8178899" y="1274812"/>
            <a:ext cx="425550" cy="3536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15612"/>
                  <a:pt x="0" y="15612"/>
                  <a:pt x="0" y="15612"/>
                </a:cubicBezTo>
                <a:cubicBezTo>
                  <a:pt x="0" y="12511"/>
                  <a:pt x="267" y="9945"/>
                  <a:pt x="889" y="7913"/>
                </a:cubicBezTo>
                <a:cubicBezTo>
                  <a:pt x="1511" y="5881"/>
                  <a:pt x="2578" y="4170"/>
                  <a:pt x="4089" y="2780"/>
                </a:cubicBezTo>
                <a:cubicBezTo>
                  <a:pt x="5689" y="1390"/>
                  <a:pt x="7378" y="535"/>
                  <a:pt x="9244" y="0"/>
                </a:cubicBezTo>
                <a:cubicBezTo>
                  <a:pt x="9244" y="4812"/>
                  <a:pt x="9244" y="4812"/>
                  <a:pt x="9244" y="4812"/>
                </a:cubicBezTo>
                <a:cubicBezTo>
                  <a:pt x="7911" y="5774"/>
                  <a:pt x="7111" y="6950"/>
                  <a:pt x="6933" y="8554"/>
                </a:cubicBezTo>
                <a:cubicBezTo>
                  <a:pt x="9244" y="8554"/>
                  <a:pt x="9244" y="8554"/>
                  <a:pt x="9244" y="8554"/>
                </a:cubicBezTo>
                <a:cubicBezTo>
                  <a:pt x="9244" y="21600"/>
                  <a:pt x="9244" y="21600"/>
                  <a:pt x="9244" y="21600"/>
                </a:cubicBezTo>
                <a:lnTo>
                  <a:pt x="0" y="21600"/>
                </a:lnTo>
                <a:close/>
                <a:moveTo>
                  <a:pt x="12356" y="21600"/>
                </a:moveTo>
                <a:cubicBezTo>
                  <a:pt x="12356" y="15612"/>
                  <a:pt x="12356" y="15612"/>
                  <a:pt x="12356" y="15612"/>
                </a:cubicBezTo>
                <a:cubicBezTo>
                  <a:pt x="12356" y="12511"/>
                  <a:pt x="12711" y="9945"/>
                  <a:pt x="13333" y="7913"/>
                </a:cubicBezTo>
                <a:cubicBezTo>
                  <a:pt x="13956" y="5881"/>
                  <a:pt x="15022" y="4170"/>
                  <a:pt x="16533" y="2780"/>
                </a:cubicBezTo>
                <a:cubicBezTo>
                  <a:pt x="18044" y="1390"/>
                  <a:pt x="19733" y="535"/>
                  <a:pt x="21600" y="0"/>
                </a:cubicBezTo>
                <a:cubicBezTo>
                  <a:pt x="21600" y="4812"/>
                  <a:pt x="21600" y="4812"/>
                  <a:pt x="21600" y="4812"/>
                </a:cubicBezTo>
                <a:cubicBezTo>
                  <a:pt x="20267" y="5774"/>
                  <a:pt x="19556" y="6950"/>
                  <a:pt x="19378" y="8554"/>
                </a:cubicBezTo>
                <a:cubicBezTo>
                  <a:pt x="21600" y="8554"/>
                  <a:pt x="21600" y="8554"/>
                  <a:pt x="21600" y="8554"/>
                </a:cubicBezTo>
                <a:cubicBezTo>
                  <a:pt x="21600" y="21600"/>
                  <a:pt x="21600" y="21600"/>
                  <a:pt x="21600" y="21600"/>
                </a:cubicBezTo>
                <a:lnTo>
                  <a:pt x="12356" y="21600"/>
                </a:lnTo>
                <a:close/>
              </a:path>
            </a:pathLst>
          </a:custGeom>
          <a:solidFill>
            <a:srgbClr val="73185A"/>
          </a:solidFill>
          <a:ln w="12700">
            <a:miter lim="400000"/>
          </a:ln>
        </p:spPr>
        <p:txBody>
          <a:bodyPr lIns="45719" rIns="45719"/>
          <a:lstStyle/>
          <a:p>
            <a:pPr/>
          </a:p>
        </p:txBody>
      </p:sp>
      <p:sp>
        <p:nvSpPr>
          <p:cNvPr id="243" name="Rectangle 27"/>
          <p:cNvSpPr txBox="1"/>
          <p:nvPr/>
        </p:nvSpPr>
        <p:spPr>
          <a:xfrm>
            <a:off x="5125776" y="3099766"/>
            <a:ext cx="2912082" cy="1244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nSpc>
                <a:spcPct val="150000"/>
              </a:lnSpc>
              <a:defRPr sz="1000">
                <a:solidFill>
                  <a:srgbClr val="73185A"/>
                </a:solidFill>
                <a:latin typeface="Arial"/>
                <a:ea typeface="Arial"/>
                <a:cs typeface="Arial"/>
                <a:sym typeface="Arial"/>
              </a:defRPr>
            </a:pPr>
            <a:r>
              <a:rPr>
                <a:latin typeface="PingFang SC Regular"/>
                <a:ea typeface="PingFang SC Regular"/>
                <a:cs typeface="PingFang SC Regular"/>
                <a:sym typeface="PingFang SC Regular"/>
              </a:rPr>
              <a:t>药物-药物相互作用(DDI)是</a:t>
            </a:r>
            <a:r>
              <a:rPr>
                <a:latin typeface="PingFang SC Regular"/>
                <a:ea typeface="PingFang SC Regular"/>
                <a:cs typeface="PingFang SC Regular"/>
                <a:sym typeface="PingFang SC Regular"/>
              </a:rPr>
              <a:t>指当多种药物共同临床使用时彼此作用产生的反应，它是</a:t>
            </a:r>
            <a:r>
              <a:rPr>
                <a:latin typeface="PingFang SC Regular"/>
                <a:ea typeface="PingFang SC Regular"/>
                <a:cs typeface="PingFang SC Regular"/>
                <a:sym typeface="PingFang SC Regular"/>
              </a:rPr>
              <a:t>导致药物潜在危害反应的一个重要原因，</a:t>
            </a:r>
            <a:r>
              <a:rPr>
                <a:latin typeface="PingFang SC Regular"/>
                <a:ea typeface="PingFang SC Regular"/>
                <a:cs typeface="PingFang SC Regular"/>
                <a:sym typeface="PingFang SC Regular"/>
              </a:rPr>
              <a:t>对它的准确预测能够减少大量的药物试验和临床实验。</a:t>
            </a:r>
            <a:endParaRPr>
              <a:latin typeface="PingFang SC Regular"/>
              <a:ea typeface="PingFang SC Regular"/>
              <a:cs typeface="PingFang SC Regular"/>
              <a:sym typeface="PingFang SC Regular"/>
            </a:endParaRPr>
          </a:p>
        </p:txBody>
      </p:sp>
      <p:sp>
        <p:nvSpPr>
          <p:cNvPr id="244" name="Freeform 7"/>
          <p:cNvSpPr/>
          <p:nvPr/>
        </p:nvSpPr>
        <p:spPr>
          <a:xfrm>
            <a:off x="631436" y="3147019"/>
            <a:ext cx="425549" cy="3536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15612"/>
                  <a:pt x="0" y="15612"/>
                  <a:pt x="0" y="15612"/>
                </a:cubicBezTo>
                <a:cubicBezTo>
                  <a:pt x="0" y="12511"/>
                  <a:pt x="267" y="9945"/>
                  <a:pt x="889" y="7913"/>
                </a:cubicBezTo>
                <a:cubicBezTo>
                  <a:pt x="1511" y="5881"/>
                  <a:pt x="2578" y="4170"/>
                  <a:pt x="4089" y="2780"/>
                </a:cubicBezTo>
                <a:cubicBezTo>
                  <a:pt x="5689" y="1390"/>
                  <a:pt x="7378" y="535"/>
                  <a:pt x="9244" y="0"/>
                </a:cubicBezTo>
                <a:cubicBezTo>
                  <a:pt x="9244" y="4812"/>
                  <a:pt x="9244" y="4812"/>
                  <a:pt x="9244" y="4812"/>
                </a:cubicBezTo>
                <a:cubicBezTo>
                  <a:pt x="7911" y="5774"/>
                  <a:pt x="7111" y="6950"/>
                  <a:pt x="6933" y="8554"/>
                </a:cubicBezTo>
                <a:cubicBezTo>
                  <a:pt x="9244" y="8554"/>
                  <a:pt x="9244" y="8554"/>
                  <a:pt x="9244" y="8554"/>
                </a:cubicBezTo>
                <a:cubicBezTo>
                  <a:pt x="9244" y="21600"/>
                  <a:pt x="9244" y="21600"/>
                  <a:pt x="9244" y="21600"/>
                </a:cubicBezTo>
                <a:lnTo>
                  <a:pt x="0" y="21600"/>
                </a:lnTo>
                <a:close/>
                <a:moveTo>
                  <a:pt x="12356" y="21600"/>
                </a:moveTo>
                <a:cubicBezTo>
                  <a:pt x="12356" y="15612"/>
                  <a:pt x="12356" y="15612"/>
                  <a:pt x="12356" y="15612"/>
                </a:cubicBezTo>
                <a:cubicBezTo>
                  <a:pt x="12356" y="12511"/>
                  <a:pt x="12711" y="9945"/>
                  <a:pt x="13333" y="7913"/>
                </a:cubicBezTo>
                <a:cubicBezTo>
                  <a:pt x="13956" y="5881"/>
                  <a:pt x="15022" y="4170"/>
                  <a:pt x="16533" y="2780"/>
                </a:cubicBezTo>
                <a:cubicBezTo>
                  <a:pt x="18044" y="1390"/>
                  <a:pt x="19733" y="535"/>
                  <a:pt x="21600" y="0"/>
                </a:cubicBezTo>
                <a:cubicBezTo>
                  <a:pt x="21600" y="4812"/>
                  <a:pt x="21600" y="4812"/>
                  <a:pt x="21600" y="4812"/>
                </a:cubicBezTo>
                <a:cubicBezTo>
                  <a:pt x="20267" y="5774"/>
                  <a:pt x="19556" y="6950"/>
                  <a:pt x="19378" y="8554"/>
                </a:cubicBezTo>
                <a:cubicBezTo>
                  <a:pt x="21600" y="8554"/>
                  <a:pt x="21600" y="8554"/>
                  <a:pt x="21600" y="8554"/>
                </a:cubicBezTo>
                <a:cubicBezTo>
                  <a:pt x="21600" y="21600"/>
                  <a:pt x="21600" y="21600"/>
                  <a:pt x="21600" y="21600"/>
                </a:cubicBezTo>
                <a:lnTo>
                  <a:pt x="12356" y="21600"/>
                </a:lnTo>
                <a:close/>
              </a:path>
            </a:pathLst>
          </a:custGeom>
          <a:solidFill>
            <a:srgbClr val="73185A"/>
          </a:solidFill>
          <a:ln w="12700">
            <a:miter lim="400000"/>
          </a:ln>
        </p:spPr>
        <p:txBody>
          <a:bodyPr lIns="45719" rIns="45719"/>
          <a:lstStyle/>
          <a:p>
            <a:pPr/>
          </a:p>
        </p:txBody>
      </p:sp>
      <p:sp>
        <p:nvSpPr>
          <p:cNvPr id="245" name="Line 33"/>
          <p:cNvSpPr/>
          <p:nvPr/>
        </p:nvSpPr>
        <p:spPr>
          <a:xfrm>
            <a:off x="467543" y="2498948"/>
            <a:ext cx="8280922" cy="1"/>
          </a:xfrm>
          <a:prstGeom prst="line">
            <a:avLst/>
          </a:prstGeom>
          <a:ln w="6350">
            <a:solidFill>
              <a:srgbClr val="A6A6A6"/>
            </a:solidFill>
          </a:ln>
        </p:spPr>
        <p:txBody>
          <a:bodyPr lIns="45719" rIns="45719"/>
          <a:lstStyle/>
          <a:p>
            <a:pPr/>
          </a:p>
        </p:txBody>
      </p:sp>
      <p:sp>
        <p:nvSpPr>
          <p:cNvPr id="246" name="Rectangle 27"/>
          <p:cNvSpPr txBox="1"/>
          <p:nvPr/>
        </p:nvSpPr>
        <p:spPr>
          <a:xfrm>
            <a:off x="1258054" y="3085127"/>
            <a:ext cx="2912082" cy="101343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nSpc>
                <a:spcPct val="150000"/>
              </a:lnSpc>
              <a:defRPr sz="1000">
                <a:solidFill>
                  <a:srgbClr val="73185A"/>
                </a:solidFill>
                <a:latin typeface="PingFang SC Regular"/>
                <a:ea typeface="PingFang SC Regular"/>
                <a:cs typeface="PingFang SC Regular"/>
                <a:sym typeface="PingFang SC Regular"/>
              </a:defRPr>
            </a:pPr>
            <a:r>
              <a:t>流形学习</a:t>
            </a:r>
            <a:r>
              <a:rPr>
                <a:latin typeface="Apple Braille Outline 6 Dot"/>
                <a:ea typeface="Apple Braille Outline 6 Dot"/>
                <a:cs typeface="Apple Braille Outline 6 Dot"/>
                <a:sym typeface="Apple Braille Outline 6 Dot"/>
              </a:rPr>
              <a:t>（Manifold Learning）把数据看作低维空间中的高维嵌入，其中的经典算法LLE（Local Linear Embedding）将空间中每个点都由其k近邻点来线性表示。</a:t>
            </a:r>
          </a:p>
        </p:txBody>
      </p:sp>
      <p:sp>
        <p:nvSpPr>
          <p:cNvPr id="247" name="Freeform 7"/>
          <p:cNvSpPr/>
          <p:nvPr/>
        </p:nvSpPr>
        <p:spPr>
          <a:xfrm rot="10800000">
            <a:off x="8178899" y="3147019"/>
            <a:ext cx="425550" cy="3536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15612"/>
                  <a:pt x="0" y="15612"/>
                  <a:pt x="0" y="15612"/>
                </a:cubicBezTo>
                <a:cubicBezTo>
                  <a:pt x="0" y="12511"/>
                  <a:pt x="267" y="9945"/>
                  <a:pt x="889" y="7913"/>
                </a:cubicBezTo>
                <a:cubicBezTo>
                  <a:pt x="1511" y="5881"/>
                  <a:pt x="2578" y="4170"/>
                  <a:pt x="4089" y="2780"/>
                </a:cubicBezTo>
                <a:cubicBezTo>
                  <a:pt x="5689" y="1390"/>
                  <a:pt x="7378" y="535"/>
                  <a:pt x="9244" y="0"/>
                </a:cubicBezTo>
                <a:cubicBezTo>
                  <a:pt x="9244" y="4812"/>
                  <a:pt x="9244" y="4812"/>
                  <a:pt x="9244" y="4812"/>
                </a:cubicBezTo>
                <a:cubicBezTo>
                  <a:pt x="7911" y="5774"/>
                  <a:pt x="7111" y="6950"/>
                  <a:pt x="6933" y="8554"/>
                </a:cubicBezTo>
                <a:cubicBezTo>
                  <a:pt x="9244" y="8554"/>
                  <a:pt x="9244" y="8554"/>
                  <a:pt x="9244" y="8554"/>
                </a:cubicBezTo>
                <a:cubicBezTo>
                  <a:pt x="9244" y="21600"/>
                  <a:pt x="9244" y="21600"/>
                  <a:pt x="9244" y="21600"/>
                </a:cubicBezTo>
                <a:lnTo>
                  <a:pt x="0" y="21600"/>
                </a:lnTo>
                <a:close/>
                <a:moveTo>
                  <a:pt x="12356" y="21600"/>
                </a:moveTo>
                <a:cubicBezTo>
                  <a:pt x="12356" y="15612"/>
                  <a:pt x="12356" y="15612"/>
                  <a:pt x="12356" y="15612"/>
                </a:cubicBezTo>
                <a:cubicBezTo>
                  <a:pt x="12356" y="12511"/>
                  <a:pt x="12711" y="9945"/>
                  <a:pt x="13333" y="7913"/>
                </a:cubicBezTo>
                <a:cubicBezTo>
                  <a:pt x="13956" y="5881"/>
                  <a:pt x="15022" y="4170"/>
                  <a:pt x="16533" y="2780"/>
                </a:cubicBezTo>
                <a:cubicBezTo>
                  <a:pt x="18044" y="1390"/>
                  <a:pt x="19733" y="535"/>
                  <a:pt x="21600" y="0"/>
                </a:cubicBezTo>
                <a:cubicBezTo>
                  <a:pt x="21600" y="4812"/>
                  <a:pt x="21600" y="4812"/>
                  <a:pt x="21600" y="4812"/>
                </a:cubicBezTo>
                <a:cubicBezTo>
                  <a:pt x="20267" y="5774"/>
                  <a:pt x="19556" y="6950"/>
                  <a:pt x="19378" y="8554"/>
                </a:cubicBezTo>
                <a:cubicBezTo>
                  <a:pt x="21600" y="8554"/>
                  <a:pt x="21600" y="8554"/>
                  <a:pt x="21600" y="8554"/>
                </a:cubicBezTo>
                <a:cubicBezTo>
                  <a:pt x="21600" y="21600"/>
                  <a:pt x="21600" y="21600"/>
                  <a:pt x="21600" y="21600"/>
                </a:cubicBezTo>
                <a:lnTo>
                  <a:pt x="12356" y="21600"/>
                </a:lnTo>
                <a:close/>
              </a:path>
            </a:pathLst>
          </a:custGeom>
          <a:solidFill>
            <a:srgbClr val="73185A"/>
          </a:solidFill>
          <a:ln w="12700">
            <a:miter lim="400000"/>
          </a:ln>
        </p:spPr>
        <p:txBody>
          <a:bodyPr lIns="45719" rIns="45719"/>
          <a:lstStyle/>
          <a:p>
            <a:pPr/>
          </a:p>
        </p:txBody>
      </p:sp>
      <p:grpSp>
        <p:nvGrpSpPr>
          <p:cNvPr id="250" name="组合 8"/>
          <p:cNvGrpSpPr/>
          <p:nvPr/>
        </p:nvGrpSpPr>
        <p:grpSpPr>
          <a:xfrm>
            <a:off x="617548" y="842763"/>
            <a:ext cx="1508678" cy="310872"/>
            <a:chOff x="0" y="0"/>
            <a:chExt cx="1508677" cy="310870"/>
          </a:xfrm>
        </p:grpSpPr>
        <p:sp>
          <p:nvSpPr>
            <p:cNvPr id="248" name="矩形"/>
            <p:cNvSpPr/>
            <p:nvPr/>
          </p:nvSpPr>
          <p:spPr>
            <a:xfrm>
              <a:off x="-1" y="0"/>
              <a:ext cx="1508679" cy="310871"/>
            </a:xfrm>
            <a:prstGeom prst="rect">
              <a:avLst/>
            </a:prstGeom>
            <a:solidFill>
              <a:srgbClr val="73185A"/>
            </a:solidFill>
            <a:ln w="6350" cap="flat">
              <a:solidFill>
                <a:srgbClr val="FFFFFF"/>
              </a:solidFill>
              <a:prstDash val="solid"/>
              <a:miter lim="800000"/>
            </a:ln>
            <a:effectLst/>
          </p:spPr>
          <p:txBody>
            <a:bodyPr wrap="square" lIns="45719" tIns="45719" rIns="45719" bIns="45719" numCol="1" anchor="ctr">
              <a:noAutofit/>
            </a:bodyPr>
            <a:lstStyle/>
            <a:p>
              <a:pPr algn="ctr">
                <a:defRPr sz="1200">
                  <a:solidFill>
                    <a:srgbClr val="FFFFFF"/>
                  </a:solidFill>
                  <a:latin typeface="Impact"/>
                  <a:ea typeface="Impact"/>
                  <a:cs typeface="Impact"/>
                  <a:sym typeface="Impact"/>
                </a:defRPr>
              </a:pPr>
            </a:p>
          </p:txBody>
        </p:sp>
        <p:sp>
          <p:nvSpPr>
            <p:cNvPr id="249" name="复杂网络"/>
            <p:cNvSpPr txBox="1"/>
            <p:nvPr/>
          </p:nvSpPr>
          <p:spPr>
            <a:xfrm>
              <a:off x="-1" y="1765"/>
              <a:ext cx="1508679"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200">
                  <a:solidFill>
                    <a:srgbClr val="FFFFFF"/>
                  </a:solidFill>
                  <a:latin typeface="Impact"/>
                  <a:ea typeface="Impact"/>
                  <a:cs typeface="Impact"/>
                  <a:sym typeface="Impact"/>
                </a:defRPr>
              </a:pPr>
              <a:r>
                <a:rPr>
                  <a:latin typeface="PingFang SC Semibold"/>
                  <a:ea typeface="PingFang SC Semibold"/>
                  <a:cs typeface="PingFang SC Semibold"/>
                  <a:sym typeface="PingFang SC Semibold"/>
                </a:rPr>
                <a:t>            </a:t>
              </a:r>
              <a:r>
                <a:rPr>
                  <a:latin typeface="PingFang SC Semibold"/>
                  <a:ea typeface="PingFang SC Semibold"/>
                  <a:cs typeface="PingFang SC Semibold"/>
                  <a:sym typeface="PingFang SC Semibold"/>
                </a:rPr>
                <a:t>复杂网络</a:t>
              </a:r>
            </a:p>
          </p:txBody>
        </p:sp>
      </p:grpSp>
      <p:grpSp>
        <p:nvGrpSpPr>
          <p:cNvPr id="257" name="组合 11"/>
          <p:cNvGrpSpPr/>
          <p:nvPr/>
        </p:nvGrpSpPr>
        <p:grpSpPr>
          <a:xfrm>
            <a:off x="7092280" y="842763"/>
            <a:ext cx="1508678" cy="310872"/>
            <a:chOff x="0" y="0"/>
            <a:chExt cx="1508677" cy="310870"/>
          </a:xfrm>
        </p:grpSpPr>
        <p:grpSp>
          <p:nvGrpSpPr>
            <p:cNvPr id="253" name="矩形 20"/>
            <p:cNvGrpSpPr/>
            <p:nvPr/>
          </p:nvGrpSpPr>
          <p:grpSpPr>
            <a:xfrm>
              <a:off x="-1" y="0"/>
              <a:ext cx="1508679" cy="310871"/>
              <a:chOff x="0" y="0"/>
              <a:chExt cx="1508677" cy="310870"/>
            </a:xfrm>
          </p:grpSpPr>
          <p:sp>
            <p:nvSpPr>
              <p:cNvPr id="251" name="矩形"/>
              <p:cNvSpPr/>
              <p:nvPr/>
            </p:nvSpPr>
            <p:spPr>
              <a:xfrm>
                <a:off x="-1" y="0"/>
                <a:ext cx="1508679" cy="310871"/>
              </a:xfrm>
              <a:prstGeom prst="rect">
                <a:avLst/>
              </a:prstGeom>
              <a:solidFill>
                <a:srgbClr val="73185A"/>
              </a:solidFill>
              <a:ln w="6350" cap="flat">
                <a:solidFill>
                  <a:srgbClr val="FFFFFF"/>
                </a:solidFill>
                <a:prstDash val="solid"/>
                <a:miter lim="800000"/>
              </a:ln>
              <a:effectLst/>
            </p:spPr>
            <p:txBody>
              <a:bodyPr wrap="square" lIns="45719" tIns="45719" rIns="45719" bIns="45719" numCol="1" anchor="ctr">
                <a:noAutofit/>
              </a:bodyPr>
              <a:lstStyle/>
              <a:p>
                <a:pPr algn="ctr">
                  <a:defRPr sz="1200">
                    <a:solidFill>
                      <a:srgbClr val="FFFFFF"/>
                    </a:solidFill>
                    <a:latin typeface="Impact"/>
                    <a:ea typeface="Impact"/>
                    <a:cs typeface="Impact"/>
                    <a:sym typeface="Impact"/>
                  </a:defRPr>
                </a:pPr>
              </a:p>
            </p:txBody>
          </p:sp>
          <p:sp>
            <p:nvSpPr>
              <p:cNvPr id="252" name="链接预测"/>
              <p:cNvSpPr txBox="1"/>
              <p:nvPr/>
            </p:nvSpPr>
            <p:spPr>
              <a:xfrm>
                <a:off x="-1" y="1765"/>
                <a:ext cx="1508679"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200">
                    <a:solidFill>
                      <a:srgbClr val="FFFFFF"/>
                    </a:solidFill>
                    <a:latin typeface="Impact"/>
                    <a:ea typeface="Impact"/>
                    <a:cs typeface="Impact"/>
                    <a:sym typeface="Impact"/>
                  </a:defRPr>
                </a:pPr>
                <a:r>
                  <a:rPr>
                    <a:latin typeface="PingFang SC Semibold"/>
                    <a:ea typeface="PingFang SC Semibold"/>
                    <a:cs typeface="PingFang SC Semibold"/>
                    <a:sym typeface="PingFang SC Semibold"/>
                  </a:rPr>
                  <a:t>   </a:t>
                </a:r>
                <a:r>
                  <a:rPr>
                    <a:latin typeface="PingFang SC Semibold"/>
                    <a:ea typeface="PingFang SC Semibold"/>
                    <a:cs typeface="PingFang SC Semibold"/>
                    <a:sym typeface="PingFang SC Semibold"/>
                  </a:rPr>
                  <a:t>链接预测</a:t>
                </a:r>
              </a:p>
            </p:txBody>
          </p:sp>
        </p:grpSp>
        <p:grpSp>
          <p:nvGrpSpPr>
            <p:cNvPr id="256" name="图片 4"/>
            <p:cNvGrpSpPr/>
            <p:nvPr/>
          </p:nvGrpSpPr>
          <p:grpSpPr>
            <a:xfrm>
              <a:off x="252056" y="33922"/>
              <a:ext cx="252001" cy="252001"/>
              <a:chOff x="0" y="0"/>
              <a:chExt cx="252000" cy="252000"/>
            </a:xfrm>
          </p:grpSpPr>
          <p:sp>
            <p:nvSpPr>
              <p:cNvPr id="254" name="正方形"/>
              <p:cNvSpPr/>
              <p:nvPr/>
            </p:nvSpPr>
            <p:spPr>
              <a:xfrm>
                <a:off x="0" y="0"/>
                <a:ext cx="252001" cy="252001"/>
              </a:xfrm>
              <a:prstGeom prst="rect">
                <a:avLst/>
              </a:prstGeom>
              <a:solidFill>
                <a:srgbClr val="000000">
                  <a:alpha val="0"/>
                </a:srgbClr>
              </a:solidFill>
              <a:ln w="12700" cap="flat">
                <a:noFill/>
                <a:miter lim="400000"/>
              </a:ln>
              <a:effectLst/>
            </p:spPr>
            <p:txBody>
              <a:bodyPr wrap="square" lIns="45719" tIns="45719" rIns="45719" bIns="45719" numCol="1" anchor="ctr">
                <a:noAutofit/>
              </a:bodyPr>
              <a:lstStyle/>
              <a:p>
                <a:pPr/>
              </a:p>
            </p:txBody>
          </p:sp>
          <p:pic>
            <p:nvPicPr>
              <p:cNvPr id="255" name="image5.png" descr="image5.png"/>
              <p:cNvPicPr>
                <a:picLocks noChangeAspect="1"/>
              </p:cNvPicPr>
              <p:nvPr/>
            </p:nvPicPr>
            <p:blipFill>
              <a:blip r:embed="rId3">
                <a:extLst/>
              </a:blip>
              <a:stretch>
                <a:fillRect/>
              </a:stretch>
            </p:blipFill>
            <p:spPr>
              <a:xfrm>
                <a:off x="0" y="0"/>
                <a:ext cx="252001" cy="252001"/>
              </a:xfrm>
              <a:prstGeom prst="rect">
                <a:avLst/>
              </a:prstGeom>
              <a:ln w="12700" cap="flat">
                <a:noFill/>
                <a:miter lim="400000"/>
              </a:ln>
              <a:effectLst/>
            </p:spPr>
          </p:pic>
        </p:grpSp>
      </p:grpSp>
      <p:grpSp>
        <p:nvGrpSpPr>
          <p:cNvPr id="262" name="组合 14"/>
          <p:cNvGrpSpPr/>
          <p:nvPr/>
        </p:nvGrpSpPr>
        <p:grpSpPr>
          <a:xfrm>
            <a:off x="631436" y="2693919"/>
            <a:ext cx="1508678" cy="310872"/>
            <a:chOff x="0" y="0"/>
            <a:chExt cx="1508677" cy="310870"/>
          </a:xfrm>
        </p:grpSpPr>
        <p:grpSp>
          <p:nvGrpSpPr>
            <p:cNvPr id="260" name="矩形 27"/>
            <p:cNvGrpSpPr/>
            <p:nvPr/>
          </p:nvGrpSpPr>
          <p:grpSpPr>
            <a:xfrm>
              <a:off x="-1" y="0"/>
              <a:ext cx="1508679" cy="310871"/>
              <a:chOff x="0" y="0"/>
              <a:chExt cx="1508677" cy="310870"/>
            </a:xfrm>
          </p:grpSpPr>
          <p:sp>
            <p:nvSpPr>
              <p:cNvPr id="258" name="矩形"/>
              <p:cNvSpPr/>
              <p:nvPr/>
            </p:nvSpPr>
            <p:spPr>
              <a:xfrm>
                <a:off x="-1" y="0"/>
                <a:ext cx="1508679" cy="310871"/>
              </a:xfrm>
              <a:prstGeom prst="rect">
                <a:avLst/>
              </a:prstGeom>
              <a:solidFill>
                <a:srgbClr val="73185A"/>
              </a:solidFill>
              <a:ln w="6350" cap="flat">
                <a:solidFill>
                  <a:srgbClr val="FFFFFF"/>
                </a:solidFill>
                <a:prstDash val="solid"/>
                <a:miter lim="800000"/>
              </a:ln>
              <a:effectLst/>
            </p:spPr>
            <p:txBody>
              <a:bodyPr wrap="square" lIns="45719" tIns="45719" rIns="45719" bIns="45719" numCol="1" anchor="ctr">
                <a:noAutofit/>
              </a:bodyPr>
              <a:lstStyle/>
              <a:p>
                <a:pPr algn="ctr">
                  <a:defRPr sz="1200">
                    <a:solidFill>
                      <a:srgbClr val="FFFFFF"/>
                    </a:solidFill>
                    <a:latin typeface="Impact"/>
                    <a:ea typeface="Impact"/>
                    <a:cs typeface="Impact"/>
                    <a:sym typeface="Impact"/>
                  </a:defRPr>
                </a:pPr>
              </a:p>
            </p:txBody>
          </p:sp>
          <p:sp>
            <p:nvSpPr>
              <p:cNvPr id="259" name="流形学习"/>
              <p:cNvSpPr txBox="1"/>
              <p:nvPr/>
            </p:nvSpPr>
            <p:spPr>
              <a:xfrm>
                <a:off x="-1" y="1765"/>
                <a:ext cx="1508679"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200">
                    <a:solidFill>
                      <a:srgbClr val="FFFFFF"/>
                    </a:solidFill>
                    <a:latin typeface="Impact"/>
                    <a:ea typeface="Impact"/>
                    <a:cs typeface="Impact"/>
                    <a:sym typeface="Impact"/>
                  </a:defRPr>
                </a:pPr>
                <a:r>
                  <a:rPr>
                    <a:latin typeface="PingFang SC Semibold"/>
                    <a:ea typeface="PingFang SC Semibold"/>
                    <a:cs typeface="PingFang SC Semibold"/>
                    <a:sym typeface="PingFang SC Semibold"/>
                  </a:rPr>
                  <a:t>           </a:t>
                </a:r>
                <a:r>
                  <a:rPr>
                    <a:latin typeface="PingFang SC Semibold"/>
                    <a:ea typeface="PingFang SC Semibold"/>
                    <a:cs typeface="PingFang SC Semibold"/>
                    <a:sym typeface="PingFang SC Semibold"/>
                  </a:rPr>
                  <a:t>流形</a:t>
                </a:r>
                <a:r>
                  <a:rPr>
                    <a:latin typeface="PingFang SC Semibold"/>
                    <a:ea typeface="PingFang SC Semibold"/>
                    <a:cs typeface="PingFang SC Semibold"/>
                    <a:sym typeface="PingFang SC Semibold"/>
                  </a:rPr>
                  <a:t>学习</a:t>
                </a:r>
              </a:p>
            </p:txBody>
          </p:sp>
        </p:grpSp>
        <p:pic>
          <p:nvPicPr>
            <p:cNvPr id="261" name="图片 6" descr="图片 6"/>
            <p:cNvPicPr>
              <a:picLocks noChangeAspect="1"/>
            </p:cNvPicPr>
            <p:nvPr/>
          </p:nvPicPr>
          <p:blipFill>
            <a:blip r:embed="rId4">
              <a:extLst/>
            </a:blip>
            <a:stretch>
              <a:fillRect/>
            </a:stretch>
          </p:blipFill>
          <p:spPr>
            <a:xfrm>
              <a:off x="252056" y="33333"/>
              <a:ext cx="252001" cy="252001"/>
            </a:xfrm>
            <a:prstGeom prst="rect">
              <a:avLst/>
            </a:prstGeom>
            <a:ln w="12700" cap="flat">
              <a:noFill/>
              <a:miter lim="400000"/>
            </a:ln>
            <a:effectLst/>
          </p:spPr>
        </p:pic>
      </p:grpSp>
      <p:grpSp>
        <p:nvGrpSpPr>
          <p:cNvPr id="269" name="组合 12"/>
          <p:cNvGrpSpPr/>
          <p:nvPr/>
        </p:nvGrpSpPr>
        <p:grpSpPr>
          <a:xfrm>
            <a:off x="805757" y="886111"/>
            <a:ext cx="7795200" cy="2118680"/>
            <a:chOff x="-6142506" y="-1807807"/>
            <a:chExt cx="7795198" cy="2118678"/>
          </a:xfrm>
        </p:grpSpPr>
        <p:grpSp>
          <p:nvGrpSpPr>
            <p:cNvPr id="265" name="矩形 23"/>
            <p:cNvGrpSpPr/>
            <p:nvPr/>
          </p:nvGrpSpPr>
          <p:grpSpPr>
            <a:xfrm>
              <a:off x="0" y="0"/>
              <a:ext cx="1652692" cy="310871"/>
              <a:chOff x="0" y="0"/>
              <a:chExt cx="1652691" cy="310870"/>
            </a:xfrm>
          </p:grpSpPr>
          <p:sp>
            <p:nvSpPr>
              <p:cNvPr id="263" name="矩形"/>
              <p:cNvSpPr/>
              <p:nvPr/>
            </p:nvSpPr>
            <p:spPr>
              <a:xfrm>
                <a:off x="0" y="0"/>
                <a:ext cx="1652692" cy="310871"/>
              </a:xfrm>
              <a:prstGeom prst="rect">
                <a:avLst/>
              </a:prstGeom>
              <a:solidFill>
                <a:srgbClr val="73185A"/>
              </a:solidFill>
              <a:ln w="6350" cap="flat">
                <a:solidFill>
                  <a:srgbClr val="FFFFFF"/>
                </a:solidFill>
                <a:prstDash val="solid"/>
                <a:miter lim="800000"/>
              </a:ln>
              <a:effectLst/>
            </p:spPr>
            <p:txBody>
              <a:bodyPr wrap="square" lIns="45719" tIns="45719" rIns="45719" bIns="45719" numCol="1" anchor="ctr">
                <a:noAutofit/>
              </a:bodyPr>
              <a:lstStyle/>
              <a:p>
                <a:pPr algn="ctr">
                  <a:defRPr sz="1200">
                    <a:solidFill>
                      <a:srgbClr val="FFFFFF"/>
                    </a:solidFill>
                    <a:latin typeface="Impact"/>
                    <a:ea typeface="Impact"/>
                    <a:cs typeface="Impact"/>
                    <a:sym typeface="Impact"/>
                  </a:defRPr>
                </a:pPr>
              </a:p>
            </p:txBody>
          </p:sp>
          <p:sp>
            <p:nvSpPr>
              <p:cNvPr id="264" name="药物间相互作用"/>
              <p:cNvSpPr txBox="1"/>
              <p:nvPr/>
            </p:nvSpPr>
            <p:spPr>
              <a:xfrm>
                <a:off x="0" y="1765"/>
                <a:ext cx="1652692"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latin typeface="Impact"/>
                    <a:ea typeface="Impact"/>
                    <a:cs typeface="Impact"/>
                    <a:sym typeface="Impact"/>
                  </a:defRPr>
                </a:lvl1pPr>
              </a:lstStyle>
              <a:p>
                <a:pPr/>
                <a:r>
                  <a:t>         药物间相互作用</a:t>
                </a:r>
              </a:p>
            </p:txBody>
          </p:sp>
        </p:grpSp>
        <p:grpSp>
          <p:nvGrpSpPr>
            <p:cNvPr id="268" name="图片 7"/>
            <p:cNvGrpSpPr/>
            <p:nvPr/>
          </p:nvGrpSpPr>
          <p:grpSpPr>
            <a:xfrm>
              <a:off x="-6142507" y="-1807808"/>
              <a:ext cx="252001" cy="252001"/>
              <a:chOff x="0" y="0"/>
              <a:chExt cx="251999" cy="252000"/>
            </a:xfrm>
          </p:grpSpPr>
          <p:sp>
            <p:nvSpPr>
              <p:cNvPr id="266" name="正方形"/>
              <p:cNvSpPr/>
              <p:nvPr/>
            </p:nvSpPr>
            <p:spPr>
              <a:xfrm>
                <a:off x="0" y="0"/>
                <a:ext cx="252000" cy="252001"/>
              </a:xfrm>
              <a:prstGeom prst="rect">
                <a:avLst/>
              </a:prstGeom>
              <a:solidFill>
                <a:srgbClr val="000000">
                  <a:alpha val="0"/>
                </a:srgbClr>
              </a:solidFill>
              <a:ln w="12700" cap="flat">
                <a:noFill/>
                <a:miter lim="400000"/>
              </a:ln>
              <a:effectLst/>
            </p:spPr>
            <p:txBody>
              <a:bodyPr wrap="square" lIns="45719" tIns="45719" rIns="45719" bIns="45719" numCol="1" anchor="ctr">
                <a:noAutofit/>
              </a:bodyPr>
              <a:lstStyle/>
              <a:p>
                <a:pPr/>
              </a:p>
            </p:txBody>
          </p:sp>
          <p:pic>
            <p:nvPicPr>
              <p:cNvPr id="267" name="image7.png" descr="image7.png"/>
              <p:cNvPicPr>
                <a:picLocks noChangeAspect="1"/>
              </p:cNvPicPr>
              <p:nvPr/>
            </p:nvPicPr>
            <p:blipFill>
              <a:blip r:embed="rId5">
                <a:extLst/>
              </a:blip>
              <a:stretch>
                <a:fillRect/>
              </a:stretch>
            </p:blipFill>
            <p:spPr>
              <a:xfrm>
                <a:off x="0" y="0"/>
                <a:ext cx="252000" cy="252001"/>
              </a:xfrm>
              <a:prstGeom prst="rect">
                <a:avLst/>
              </a:prstGeom>
              <a:ln w="12700" cap="flat">
                <a:noFill/>
                <a:miter lim="400000"/>
              </a:ln>
              <a:effectLst/>
            </p:spPr>
          </p:pic>
        </p:grpSp>
      </p:grpSp>
      <p:pic>
        <p:nvPicPr>
          <p:cNvPr id="270" name="图片 3" descr="图片 3"/>
          <p:cNvPicPr>
            <a:picLocks noChangeAspect="1"/>
          </p:cNvPicPr>
          <p:nvPr/>
        </p:nvPicPr>
        <p:blipFill>
          <a:blip r:embed="rId6">
            <a:extLst/>
          </a:blip>
          <a:stretch>
            <a:fillRect/>
          </a:stretch>
        </p:blipFill>
        <p:spPr>
          <a:xfrm>
            <a:off x="7096935" y="2723354"/>
            <a:ext cx="252001" cy="252001"/>
          </a:xfrm>
          <a:prstGeom prst="rect">
            <a:avLst/>
          </a:prstGeom>
          <a:ln w="12700">
            <a:miter lim="400000"/>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Click="1" p14:dur="1200">
        <p15:prstTrans prst="pageCurlDouble"/>
      </p:transition>
    </mc:Choice>
    <mc:Choice xmlns:p14="http://schemas.microsoft.com/office/powerpoint/2010/main" Requires="p14">
      <p:transition spd="slow" advClick="1" p14:dur="1200">
        <p14:prism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4" name="任意多边形 1032"/>
          <p:cNvSpPr/>
          <p:nvPr/>
        </p:nvSpPr>
        <p:spPr>
          <a:xfrm>
            <a:off x="2997992" y="1378533"/>
            <a:ext cx="794381" cy="2647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0"/>
                </a:lnTo>
                <a:lnTo>
                  <a:pt x="0" y="0"/>
                </a:lnTo>
              </a:path>
            </a:pathLst>
          </a:custGeom>
          <a:ln w="6350">
            <a:solidFill>
              <a:srgbClr val="73185A"/>
            </a:solidFill>
            <a:headEnd type="oval"/>
            <a:tailEnd type="oval"/>
          </a:ln>
        </p:spPr>
        <p:txBody>
          <a:bodyPr lIns="45719" rIns="45719" anchor="ctr"/>
          <a:lstStyle/>
          <a:p>
            <a:pPr algn="ctr"/>
          </a:p>
        </p:txBody>
      </p:sp>
      <p:sp>
        <p:nvSpPr>
          <p:cNvPr id="275" name="任意多边形 88"/>
          <p:cNvSpPr/>
          <p:nvPr/>
        </p:nvSpPr>
        <p:spPr>
          <a:xfrm flipV="1">
            <a:off x="2727880" y="3105482"/>
            <a:ext cx="794381" cy="2728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0"/>
                </a:lnTo>
                <a:lnTo>
                  <a:pt x="0" y="0"/>
                </a:lnTo>
              </a:path>
            </a:pathLst>
          </a:custGeom>
          <a:ln w="6350">
            <a:solidFill>
              <a:srgbClr val="73185A"/>
            </a:solidFill>
            <a:headEnd type="oval"/>
            <a:tailEnd type="oval"/>
          </a:ln>
        </p:spPr>
        <p:txBody>
          <a:bodyPr lIns="45719" rIns="45719" anchor="ctr"/>
          <a:lstStyle/>
          <a:p>
            <a:pPr algn="ctr"/>
          </a:p>
        </p:txBody>
      </p:sp>
      <p:sp>
        <p:nvSpPr>
          <p:cNvPr id="276" name="椭圆 1023"/>
          <p:cNvSpPr/>
          <p:nvPr/>
        </p:nvSpPr>
        <p:spPr>
          <a:xfrm>
            <a:off x="4057363" y="1956073"/>
            <a:ext cx="1012605" cy="1012605"/>
          </a:xfrm>
          <a:prstGeom prst="ellipse">
            <a:avLst/>
          </a:prstGeom>
          <a:ln w="6350">
            <a:solidFill>
              <a:srgbClr val="73185A"/>
            </a:solidFill>
          </a:ln>
        </p:spPr>
        <p:txBody>
          <a:bodyPr lIns="45719" rIns="45719" anchor="ctr"/>
          <a:lstStyle/>
          <a:p>
            <a:pPr algn="ctr">
              <a:defRPr>
                <a:solidFill>
                  <a:srgbClr val="FFFFFF"/>
                </a:solidFill>
              </a:defRPr>
            </a:pPr>
          </a:p>
        </p:txBody>
      </p:sp>
      <p:grpSp>
        <p:nvGrpSpPr>
          <p:cNvPr id="281" name="组合 3"/>
          <p:cNvGrpSpPr/>
          <p:nvPr/>
        </p:nvGrpSpPr>
        <p:grpSpPr>
          <a:xfrm>
            <a:off x="3462304" y="1354299"/>
            <a:ext cx="2219396" cy="2222501"/>
            <a:chOff x="0" y="0"/>
            <a:chExt cx="2219394" cy="2222500"/>
          </a:xfrm>
        </p:grpSpPr>
        <p:sp>
          <p:nvSpPr>
            <p:cNvPr id="277" name="Freeform 31"/>
            <p:cNvSpPr/>
            <p:nvPr/>
          </p:nvSpPr>
          <p:spPr>
            <a:xfrm>
              <a:off x="1135062" y="1136650"/>
              <a:ext cx="1084333" cy="10858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477" y="0"/>
                  </a:moveTo>
                  <a:cubicBezTo>
                    <a:pt x="11477" y="0"/>
                    <a:pt x="11477" y="0"/>
                    <a:pt x="11477" y="0"/>
                  </a:cubicBezTo>
                  <a:cubicBezTo>
                    <a:pt x="11477" y="2994"/>
                    <a:pt x="10337" y="5917"/>
                    <a:pt x="8198" y="8055"/>
                  </a:cubicBezTo>
                  <a:cubicBezTo>
                    <a:pt x="7984" y="8269"/>
                    <a:pt x="7984" y="8269"/>
                    <a:pt x="7984" y="8269"/>
                  </a:cubicBezTo>
                  <a:cubicBezTo>
                    <a:pt x="5846" y="10337"/>
                    <a:pt x="2994" y="11477"/>
                    <a:pt x="0" y="11477"/>
                  </a:cubicBezTo>
                  <a:cubicBezTo>
                    <a:pt x="0" y="11477"/>
                    <a:pt x="0" y="11477"/>
                    <a:pt x="0" y="11477"/>
                  </a:cubicBezTo>
                  <a:cubicBezTo>
                    <a:pt x="0" y="21600"/>
                    <a:pt x="0" y="21600"/>
                    <a:pt x="0" y="21600"/>
                  </a:cubicBezTo>
                  <a:cubicBezTo>
                    <a:pt x="2210" y="21600"/>
                    <a:pt x="2210" y="21600"/>
                    <a:pt x="2210" y="21600"/>
                  </a:cubicBezTo>
                  <a:cubicBezTo>
                    <a:pt x="2352" y="21600"/>
                    <a:pt x="2566" y="21457"/>
                    <a:pt x="2638" y="21244"/>
                  </a:cubicBezTo>
                  <a:cubicBezTo>
                    <a:pt x="3992" y="17679"/>
                    <a:pt x="3992" y="17679"/>
                    <a:pt x="3992" y="17679"/>
                  </a:cubicBezTo>
                  <a:cubicBezTo>
                    <a:pt x="3992" y="17679"/>
                    <a:pt x="3992" y="17679"/>
                    <a:pt x="4063" y="17679"/>
                  </a:cubicBezTo>
                  <a:cubicBezTo>
                    <a:pt x="4705" y="17394"/>
                    <a:pt x="4705" y="17394"/>
                    <a:pt x="4705" y="17394"/>
                  </a:cubicBezTo>
                  <a:cubicBezTo>
                    <a:pt x="5489" y="17251"/>
                    <a:pt x="5489" y="17251"/>
                    <a:pt x="5489" y="17251"/>
                  </a:cubicBezTo>
                  <a:cubicBezTo>
                    <a:pt x="5489" y="17251"/>
                    <a:pt x="5489" y="17251"/>
                    <a:pt x="5489" y="17251"/>
                  </a:cubicBezTo>
                  <a:cubicBezTo>
                    <a:pt x="8412" y="19675"/>
                    <a:pt x="8412" y="19675"/>
                    <a:pt x="8412" y="19675"/>
                  </a:cubicBezTo>
                  <a:cubicBezTo>
                    <a:pt x="8626" y="19818"/>
                    <a:pt x="8840" y="19818"/>
                    <a:pt x="9053" y="19747"/>
                  </a:cubicBezTo>
                  <a:cubicBezTo>
                    <a:pt x="12760" y="17537"/>
                    <a:pt x="12760" y="17537"/>
                    <a:pt x="12760" y="17537"/>
                  </a:cubicBezTo>
                  <a:cubicBezTo>
                    <a:pt x="12903" y="17465"/>
                    <a:pt x="13046" y="17251"/>
                    <a:pt x="12974" y="17038"/>
                  </a:cubicBezTo>
                  <a:cubicBezTo>
                    <a:pt x="12333" y="13259"/>
                    <a:pt x="12333" y="13259"/>
                    <a:pt x="12333" y="13259"/>
                  </a:cubicBezTo>
                  <a:cubicBezTo>
                    <a:pt x="12333" y="13259"/>
                    <a:pt x="12333" y="13259"/>
                    <a:pt x="12333" y="13259"/>
                  </a:cubicBezTo>
                  <a:cubicBezTo>
                    <a:pt x="12832" y="12689"/>
                    <a:pt x="12832" y="12689"/>
                    <a:pt x="12832" y="12689"/>
                  </a:cubicBezTo>
                  <a:cubicBezTo>
                    <a:pt x="13259" y="12333"/>
                    <a:pt x="13259" y="12333"/>
                    <a:pt x="13259" y="12333"/>
                  </a:cubicBezTo>
                  <a:cubicBezTo>
                    <a:pt x="13259" y="12333"/>
                    <a:pt x="13259" y="12333"/>
                    <a:pt x="13259" y="12333"/>
                  </a:cubicBezTo>
                  <a:cubicBezTo>
                    <a:pt x="17038" y="12974"/>
                    <a:pt x="17038" y="12974"/>
                    <a:pt x="17038" y="12974"/>
                  </a:cubicBezTo>
                  <a:cubicBezTo>
                    <a:pt x="17109" y="12974"/>
                    <a:pt x="17109" y="12974"/>
                    <a:pt x="17109" y="12974"/>
                  </a:cubicBezTo>
                  <a:cubicBezTo>
                    <a:pt x="17323" y="12974"/>
                    <a:pt x="17465" y="12903"/>
                    <a:pt x="17608" y="12760"/>
                  </a:cubicBezTo>
                  <a:cubicBezTo>
                    <a:pt x="19747" y="8982"/>
                    <a:pt x="19747" y="8982"/>
                    <a:pt x="19747" y="8982"/>
                  </a:cubicBezTo>
                  <a:cubicBezTo>
                    <a:pt x="19889" y="8840"/>
                    <a:pt x="19818" y="8554"/>
                    <a:pt x="19675" y="8412"/>
                  </a:cubicBezTo>
                  <a:cubicBezTo>
                    <a:pt x="17251" y="5489"/>
                    <a:pt x="17251" y="5489"/>
                    <a:pt x="17251" y="5489"/>
                  </a:cubicBezTo>
                  <a:cubicBezTo>
                    <a:pt x="17251" y="5489"/>
                    <a:pt x="17251" y="5418"/>
                    <a:pt x="17251" y="5418"/>
                  </a:cubicBezTo>
                  <a:cubicBezTo>
                    <a:pt x="17465" y="4705"/>
                    <a:pt x="17465" y="4705"/>
                    <a:pt x="17465" y="4705"/>
                  </a:cubicBezTo>
                  <a:cubicBezTo>
                    <a:pt x="17679" y="3992"/>
                    <a:pt x="17679" y="3992"/>
                    <a:pt x="17679" y="3992"/>
                  </a:cubicBezTo>
                  <a:cubicBezTo>
                    <a:pt x="17679" y="3992"/>
                    <a:pt x="17679" y="3992"/>
                    <a:pt x="17679" y="3992"/>
                  </a:cubicBezTo>
                  <a:cubicBezTo>
                    <a:pt x="21244" y="2638"/>
                    <a:pt x="21244" y="2638"/>
                    <a:pt x="21244" y="2638"/>
                  </a:cubicBezTo>
                  <a:cubicBezTo>
                    <a:pt x="21457" y="2566"/>
                    <a:pt x="21600" y="2352"/>
                    <a:pt x="21600" y="2139"/>
                  </a:cubicBezTo>
                  <a:cubicBezTo>
                    <a:pt x="21600" y="0"/>
                    <a:pt x="21600" y="0"/>
                    <a:pt x="21600" y="0"/>
                  </a:cubicBezTo>
                  <a:lnTo>
                    <a:pt x="11477" y="0"/>
                  </a:lnTo>
                  <a:close/>
                </a:path>
              </a:pathLst>
            </a:custGeom>
            <a:solidFill>
              <a:srgbClr val="73185A"/>
            </a:solidFill>
            <a:ln w="6350" cap="flat">
              <a:solidFill>
                <a:srgbClr val="FFFFFF"/>
              </a:solidFill>
              <a:prstDash val="solid"/>
              <a:round/>
            </a:ln>
            <a:effectLst/>
          </p:spPr>
          <p:txBody>
            <a:bodyPr wrap="square" lIns="45719" tIns="45719" rIns="45719" bIns="45719" numCol="1" anchor="ctr">
              <a:noAutofit/>
            </a:bodyPr>
            <a:lstStyle/>
            <a:p>
              <a:pPr algn="ctr">
                <a:defRPr sz="1600">
                  <a:solidFill>
                    <a:srgbClr val="04D8A7"/>
                  </a:solidFill>
                  <a:latin typeface="Impact"/>
                  <a:ea typeface="Impact"/>
                  <a:cs typeface="Impact"/>
                  <a:sym typeface="Impact"/>
                </a:defRPr>
              </a:pPr>
            </a:p>
          </p:txBody>
        </p:sp>
        <p:sp>
          <p:nvSpPr>
            <p:cNvPr id="278" name="Freeform 32"/>
            <p:cNvSpPr/>
            <p:nvPr/>
          </p:nvSpPr>
          <p:spPr>
            <a:xfrm>
              <a:off x="-1" y="1136650"/>
              <a:ext cx="1084333" cy="10858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545" y="8198"/>
                  </a:moveTo>
                  <a:cubicBezTo>
                    <a:pt x="13331" y="7913"/>
                    <a:pt x="13331" y="7913"/>
                    <a:pt x="13331" y="7913"/>
                  </a:cubicBezTo>
                  <a:cubicBezTo>
                    <a:pt x="11263" y="5774"/>
                    <a:pt x="10123" y="2994"/>
                    <a:pt x="10123" y="0"/>
                  </a:cubicBezTo>
                  <a:cubicBezTo>
                    <a:pt x="10123" y="0"/>
                    <a:pt x="10123" y="0"/>
                    <a:pt x="10123" y="0"/>
                  </a:cubicBezTo>
                  <a:cubicBezTo>
                    <a:pt x="0" y="0"/>
                    <a:pt x="0" y="0"/>
                    <a:pt x="0" y="0"/>
                  </a:cubicBezTo>
                  <a:cubicBezTo>
                    <a:pt x="0" y="2139"/>
                    <a:pt x="0" y="2139"/>
                    <a:pt x="0" y="2139"/>
                  </a:cubicBezTo>
                  <a:cubicBezTo>
                    <a:pt x="0" y="2352"/>
                    <a:pt x="143" y="2566"/>
                    <a:pt x="356" y="2638"/>
                  </a:cubicBezTo>
                  <a:cubicBezTo>
                    <a:pt x="3921" y="3992"/>
                    <a:pt x="3921" y="3992"/>
                    <a:pt x="3921" y="3992"/>
                  </a:cubicBezTo>
                  <a:cubicBezTo>
                    <a:pt x="3921" y="3992"/>
                    <a:pt x="3921" y="3992"/>
                    <a:pt x="3992" y="3992"/>
                  </a:cubicBezTo>
                  <a:cubicBezTo>
                    <a:pt x="4206" y="4705"/>
                    <a:pt x="4206" y="4705"/>
                    <a:pt x="4206" y="4705"/>
                  </a:cubicBezTo>
                  <a:cubicBezTo>
                    <a:pt x="4349" y="5418"/>
                    <a:pt x="4349" y="5418"/>
                    <a:pt x="4349" y="5418"/>
                  </a:cubicBezTo>
                  <a:cubicBezTo>
                    <a:pt x="4349" y="5418"/>
                    <a:pt x="4349" y="5489"/>
                    <a:pt x="4349" y="5489"/>
                  </a:cubicBezTo>
                  <a:cubicBezTo>
                    <a:pt x="1925" y="8412"/>
                    <a:pt x="1925" y="8412"/>
                    <a:pt x="1925" y="8412"/>
                  </a:cubicBezTo>
                  <a:cubicBezTo>
                    <a:pt x="1782" y="8554"/>
                    <a:pt x="1782" y="8840"/>
                    <a:pt x="1853" y="8982"/>
                  </a:cubicBezTo>
                  <a:cubicBezTo>
                    <a:pt x="4063" y="12760"/>
                    <a:pt x="4063" y="12760"/>
                    <a:pt x="4063" y="12760"/>
                  </a:cubicBezTo>
                  <a:cubicBezTo>
                    <a:pt x="4135" y="12903"/>
                    <a:pt x="4277" y="12974"/>
                    <a:pt x="4491" y="12974"/>
                  </a:cubicBezTo>
                  <a:cubicBezTo>
                    <a:pt x="8341" y="12333"/>
                    <a:pt x="8341" y="12333"/>
                    <a:pt x="8341" y="12333"/>
                  </a:cubicBezTo>
                  <a:cubicBezTo>
                    <a:pt x="8341" y="12333"/>
                    <a:pt x="8341" y="12333"/>
                    <a:pt x="8341" y="12333"/>
                  </a:cubicBezTo>
                  <a:cubicBezTo>
                    <a:pt x="8341" y="12333"/>
                    <a:pt x="8341" y="12333"/>
                    <a:pt x="8412" y="12333"/>
                  </a:cubicBezTo>
                  <a:cubicBezTo>
                    <a:pt x="8982" y="12832"/>
                    <a:pt x="8982" y="12832"/>
                    <a:pt x="8982" y="12832"/>
                  </a:cubicBezTo>
                  <a:cubicBezTo>
                    <a:pt x="9267" y="13259"/>
                    <a:pt x="9267" y="13259"/>
                    <a:pt x="9267" y="13259"/>
                  </a:cubicBezTo>
                  <a:cubicBezTo>
                    <a:pt x="9339" y="13259"/>
                    <a:pt x="9339" y="13259"/>
                    <a:pt x="9339" y="13259"/>
                  </a:cubicBezTo>
                  <a:cubicBezTo>
                    <a:pt x="8697" y="17038"/>
                    <a:pt x="8697" y="17038"/>
                    <a:pt x="8697" y="17038"/>
                  </a:cubicBezTo>
                  <a:cubicBezTo>
                    <a:pt x="8626" y="17251"/>
                    <a:pt x="8697" y="17465"/>
                    <a:pt x="8911" y="17537"/>
                  </a:cubicBezTo>
                  <a:cubicBezTo>
                    <a:pt x="12618" y="19747"/>
                    <a:pt x="12618" y="19747"/>
                    <a:pt x="12618" y="19747"/>
                  </a:cubicBezTo>
                  <a:cubicBezTo>
                    <a:pt x="12689" y="19747"/>
                    <a:pt x="12760" y="19818"/>
                    <a:pt x="12832" y="19818"/>
                  </a:cubicBezTo>
                  <a:cubicBezTo>
                    <a:pt x="12903" y="19818"/>
                    <a:pt x="13046" y="19818"/>
                    <a:pt x="13188" y="19675"/>
                  </a:cubicBezTo>
                  <a:cubicBezTo>
                    <a:pt x="16111" y="17323"/>
                    <a:pt x="16111" y="17323"/>
                    <a:pt x="16111" y="17323"/>
                  </a:cubicBezTo>
                  <a:cubicBezTo>
                    <a:pt x="16182" y="17251"/>
                    <a:pt x="16182" y="17251"/>
                    <a:pt x="16182" y="17251"/>
                  </a:cubicBezTo>
                  <a:cubicBezTo>
                    <a:pt x="16182" y="17251"/>
                    <a:pt x="16182" y="17251"/>
                    <a:pt x="16182" y="17251"/>
                  </a:cubicBezTo>
                  <a:cubicBezTo>
                    <a:pt x="16895" y="17394"/>
                    <a:pt x="16895" y="17394"/>
                    <a:pt x="16895" y="17394"/>
                  </a:cubicBezTo>
                  <a:cubicBezTo>
                    <a:pt x="17608" y="17679"/>
                    <a:pt x="17608" y="17679"/>
                    <a:pt x="17608" y="17679"/>
                  </a:cubicBezTo>
                  <a:cubicBezTo>
                    <a:pt x="17679" y="17679"/>
                    <a:pt x="17679" y="17679"/>
                    <a:pt x="17679" y="17679"/>
                  </a:cubicBezTo>
                  <a:cubicBezTo>
                    <a:pt x="17679" y="17679"/>
                    <a:pt x="17679" y="17679"/>
                    <a:pt x="17679" y="17679"/>
                  </a:cubicBezTo>
                  <a:cubicBezTo>
                    <a:pt x="18962" y="21244"/>
                    <a:pt x="18962" y="21244"/>
                    <a:pt x="18962" y="21244"/>
                  </a:cubicBezTo>
                  <a:cubicBezTo>
                    <a:pt x="19034" y="21457"/>
                    <a:pt x="19248" y="21600"/>
                    <a:pt x="19461" y="21600"/>
                  </a:cubicBezTo>
                  <a:cubicBezTo>
                    <a:pt x="21600" y="21600"/>
                    <a:pt x="21600" y="21600"/>
                    <a:pt x="21600" y="21600"/>
                  </a:cubicBezTo>
                  <a:cubicBezTo>
                    <a:pt x="21600" y="11477"/>
                    <a:pt x="21600" y="11477"/>
                    <a:pt x="21600" y="11477"/>
                  </a:cubicBezTo>
                  <a:cubicBezTo>
                    <a:pt x="18606" y="11477"/>
                    <a:pt x="15754" y="10337"/>
                    <a:pt x="13545" y="8198"/>
                  </a:cubicBezTo>
                  <a:close/>
                </a:path>
              </a:pathLst>
            </a:custGeom>
            <a:solidFill>
              <a:srgbClr val="73185A"/>
            </a:solidFill>
            <a:ln w="6350" cap="flat">
              <a:solidFill>
                <a:srgbClr val="D9D9D9"/>
              </a:solidFill>
              <a:prstDash val="solid"/>
              <a:round/>
            </a:ln>
            <a:effectLst/>
          </p:spPr>
          <p:txBody>
            <a:bodyPr wrap="square" lIns="45719" tIns="45719" rIns="45719" bIns="45719" numCol="1" anchor="ctr">
              <a:noAutofit/>
            </a:bodyPr>
            <a:lstStyle/>
            <a:p>
              <a:pPr algn="ctr">
                <a:defRPr sz="1600">
                  <a:solidFill>
                    <a:srgbClr val="04D8A7"/>
                  </a:solidFill>
                  <a:latin typeface="Impact"/>
                  <a:ea typeface="Impact"/>
                  <a:cs typeface="Impact"/>
                  <a:sym typeface="Impact"/>
                </a:defRPr>
              </a:pPr>
            </a:p>
          </p:txBody>
        </p:sp>
        <p:sp>
          <p:nvSpPr>
            <p:cNvPr id="279" name="Freeform 33"/>
            <p:cNvSpPr/>
            <p:nvPr/>
          </p:nvSpPr>
          <p:spPr>
            <a:xfrm>
              <a:off x="-1" y="-1"/>
              <a:ext cx="1084333" cy="1085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402" y="13545"/>
                  </a:moveTo>
                  <a:cubicBezTo>
                    <a:pt x="13687" y="13259"/>
                    <a:pt x="13687" y="13259"/>
                    <a:pt x="13687" y="13259"/>
                  </a:cubicBezTo>
                  <a:cubicBezTo>
                    <a:pt x="13687" y="13259"/>
                    <a:pt x="13687" y="13259"/>
                    <a:pt x="13687" y="13259"/>
                  </a:cubicBezTo>
                  <a:cubicBezTo>
                    <a:pt x="15826" y="11192"/>
                    <a:pt x="18677" y="10123"/>
                    <a:pt x="21600" y="10123"/>
                  </a:cubicBezTo>
                  <a:cubicBezTo>
                    <a:pt x="21600" y="10123"/>
                    <a:pt x="21600" y="10123"/>
                    <a:pt x="21600" y="10123"/>
                  </a:cubicBezTo>
                  <a:cubicBezTo>
                    <a:pt x="21600" y="0"/>
                    <a:pt x="21600" y="0"/>
                    <a:pt x="21600" y="0"/>
                  </a:cubicBezTo>
                  <a:cubicBezTo>
                    <a:pt x="19461" y="0"/>
                    <a:pt x="19461" y="0"/>
                    <a:pt x="19461" y="0"/>
                  </a:cubicBezTo>
                  <a:cubicBezTo>
                    <a:pt x="19248" y="0"/>
                    <a:pt x="19034" y="143"/>
                    <a:pt x="18962" y="356"/>
                  </a:cubicBezTo>
                  <a:cubicBezTo>
                    <a:pt x="17608" y="3921"/>
                    <a:pt x="17608" y="3921"/>
                    <a:pt x="17608" y="3921"/>
                  </a:cubicBezTo>
                  <a:cubicBezTo>
                    <a:pt x="17608" y="3921"/>
                    <a:pt x="17608" y="3921"/>
                    <a:pt x="17608" y="3921"/>
                  </a:cubicBezTo>
                  <a:cubicBezTo>
                    <a:pt x="16895" y="4135"/>
                    <a:pt x="16895" y="4135"/>
                    <a:pt x="16895" y="4135"/>
                  </a:cubicBezTo>
                  <a:cubicBezTo>
                    <a:pt x="16182" y="4349"/>
                    <a:pt x="16182" y="4349"/>
                    <a:pt x="16182" y="4349"/>
                  </a:cubicBezTo>
                  <a:cubicBezTo>
                    <a:pt x="16182" y="4349"/>
                    <a:pt x="16111" y="4349"/>
                    <a:pt x="16111" y="4349"/>
                  </a:cubicBezTo>
                  <a:cubicBezTo>
                    <a:pt x="13188" y="1925"/>
                    <a:pt x="13188" y="1925"/>
                    <a:pt x="13188" y="1925"/>
                  </a:cubicBezTo>
                  <a:cubicBezTo>
                    <a:pt x="13046" y="1782"/>
                    <a:pt x="12760" y="1711"/>
                    <a:pt x="12547" y="1853"/>
                  </a:cubicBezTo>
                  <a:cubicBezTo>
                    <a:pt x="8840" y="3992"/>
                    <a:pt x="8840" y="3992"/>
                    <a:pt x="8840" y="3992"/>
                  </a:cubicBezTo>
                  <a:cubicBezTo>
                    <a:pt x="8697" y="4135"/>
                    <a:pt x="8554" y="4349"/>
                    <a:pt x="8626" y="4562"/>
                  </a:cubicBezTo>
                  <a:cubicBezTo>
                    <a:pt x="9267" y="8341"/>
                    <a:pt x="9267" y="8341"/>
                    <a:pt x="9267" y="8341"/>
                  </a:cubicBezTo>
                  <a:cubicBezTo>
                    <a:pt x="9267" y="8341"/>
                    <a:pt x="9267" y="8341"/>
                    <a:pt x="9267" y="8341"/>
                  </a:cubicBezTo>
                  <a:cubicBezTo>
                    <a:pt x="8697" y="8982"/>
                    <a:pt x="8697" y="8982"/>
                    <a:pt x="8697" y="8982"/>
                  </a:cubicBezTo>
                  <a:cubicBezTo>
                    <a:pt x="8412" y="9267"/>
                    <a:pt x="8412" y="9267"/>
                    <a:pt x="8412" y="9267"/>
                  </a:cubicBezTo>
                  <a:cubicBezTo>
                    <a:pt x="8341" y="9267"/>
                    <a:pt x="8341" y="9267"/>
                    <a:pt x="8341" y="9267"/>
                  </a:cubicBezTo>
                  <a:cubicBezTo>
                    <a:pt x="4562" y="8626"/>
                    <a:pt x="4562" y="8626"/>
                    <a:pt x="4562" y="8626"/>
                  </a:cubicBezTo>
                  <a:cubicBezTo>
                    <a:pt x="4491" y="8626"/>
                    <a:pt x="4491" y="8626"/>
                    <a:pt x="4491" y="8626"/>
                  </a:cubicBezTo>
                  <a:cubicBezTo>
                    <a:pt x="4277" y="8626"/>
                    <a:pt x="4135" y="8697"/>
                    <a:pt x="4063" y="8911"/>
                  </a:cubicBezTo>
                  <a:cubicBezTo>
                    <a:pt x="1853" y="12618"/>
                    <a:pt x="1853" y="12618"/>
                    <a:pt x="1853" y="12618"/>
                  </a:cubicBezTo>
                  <a:cubicBezTo>
                    <a:pt x="1782" y="12760"/>
                    <a:pt x="1782" y="13046"/>
                    <a:pt x="1925" y="13188"/>
                  </a:cubicBezTo>
                  <a:cubicBezTo>
                    <a:pt x="4349" y="16111"/>
                    <a:pt x="4349" y="16111"/>
                    <a:pt x="4349" y="16111"/>
                  </a:cubicBezTo>
                  <a:cubicBezTo>
                    <a:pt x="4349" y="16111"/>
                    <a:pt x="4349" y="16182"/>
                    <a:pt x="4349" y="16182"/>
                  </a:cubicBezTo>
                  <a:cubicBezTo>
                    <a:pt x="4206" y="16895"/>
                    <a:pt x="4206" y="16895"/>
                    <a:pt x="4206" y="16895"/>
                  </a:cubicBezTo>
                  <a:cubicBezTo>
                    <a:pt x="3992" y="17608"/>
                    <a:pt x="3992" y="17608"/>
                    <a:pt x="3992" y="17608"/>
                  </a:cubicBezTo>
                  <a:cubicBezTo>
                    <a:pt x="3921" y="17608"/>
                    <a:pt x="3921" y="17608"/>
                    <a:pt x="3921" y="17608"/>
                  </a:cubicBezTo>
                  <a:cubicBezTo>
                    <a:pt x="356" y="18962"/>
                    <a:pt x="356" y="18962"/>
                    <a:pt x="356" y="18962"/>
                  </a:cubicBezTo>
                  <a:cubicBezTo>
                    <a:pt x="143" y="19034"/>
                    <a:pt x="0" y="19248"/>
                    <a:pt x="0" y="19461"/>
                  </a:cubicBezTo>
                  <a:cubicBezTo>
                    <a:pt x="0" y="21600"/>
                    <a:pt x="0" y="21600"/>
                    <a:pt x="0" y="21600"/>
                  </a:cubicBezTo>
                  <a:cubicBezTo>
                    <a:pt x="10123" y="21600"/>
                    <a:pt x="10123" y="21600"/>
                    <a:pt x="10123" y="21600"/>
                  </a:cubicBezTo>
                  <a:cubicBezTo>
                    <a:pt x="10123" y="18535"/>
                    <a:pt x="11263" y="15683"/>
                    <a:pt x="13402" y="13545"/>
                  </a:cubicBezTo>
                  <a:close/>
                </a:path>
              </a:pathLst>
            </a:custGeom>
            <a:solidFill>
              <a:srgbClr val="73185A"/>
            </a:solidFill>
            <a:ln w="6350" cap="flat">
              <a:solidFill>
                <a:srgbClr val="FFFFFF"/>
              </a:solidFill>
              <a:prstDash val="solid"/>
              <a:round/>
            </a:ln>
            <a:effectLst/>
          </p:spPr>
          <p:txBody>
            <a:bodyPr wrap="square" lIns="45719" tIns="45719" rIns="45719" bIns="45719" numCol="1" anchor="ctr">
              <a:noAutofit/>
            </a:bodyPr>
            <a:lstStyle/>
            <a:p>
              <a:pPr algn="ctr">
                <a:defRPr sz="1600">
                  <a:solidFill>
                    <a:srgbClr val="04D8A7"/>
                  </a:solidFill>
                  <a:latin typeface="Impact"/>
                  <a:ea typeface="Impact"/>
                  <a:cs typeface="Impact"/>
                  <a:sym typeface="Impact"/>
                </a:defRPr>
              </a:pPr>
            </a:p>
          </p:txBody>
        </p:sp>
        <p:sp>
          <p:nvSpPr>
            <p:cNvPr id="280" name="Freeform 34"/>
            <p:cNvSpPr/>
            <p:nvPr/>
          </p:nvSpPr>
          <p:spPr>
            <a:xfrm>
              <a:off x="1135062" y="-1"/>
              <a:ext cx="1084333" cy="1085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055" y="13402"/>
                  </a:moveTo>
                  <a:cubicBezTo>
                    <a:pt x="8127" y="13473"/>
                    <a:pt x="8127" y="13473"/>
                    <a:pt x="8127" y="13473"/>
                  </a:cubicBezTo>
                  <a:cubicBezTo>
                    <a:pt x="8269" y="13616"/>
                    <a:pt x="8269" y="13616"/>
                    <a:pt x="8269" y="13616"/>
                  </a:cubicBezTo>
                  <a:cubicBezTo>
                    <a:pt x="10337" y="15754"/>
                    <a:pt x="11477" y="18606"/>
                    <a:pt x="11477" y="21600"/>
                  </a:cubicBezTo>
                  <a:cubicBezTo>
                    <a:pt x="21600" y="21600"/>
                    <a:pt x="21600" y="21600"/>
                    <a:pt x="21600" y="21600"/>
                  </a:cubicBezTo>
                  <a:cubicBezTo>
                    <a:pt x="21600" y="19461"/>
                    <a:pt x="21600" y="19461"/>
                    <a:pt x="21600" y="19461"/>
                  </a:cubicBezTo>
                  <a:cubicBezTo>
                    <a:pt x="21600" y="19248"/>
                    <a:pt x="21457" y="19034"/>
                    <a:pt x="21244" y="18962"/>
                  </a:cubicBezTo>
                  <a:cubicBezTo>
                    <a:pt x="17679" y="17608"/>
                    <a:pt x="17679" y="17608"/>
                    <a:pt x="17679" y="17608"/>
                  </a:cubicBezTo>
                  <a:cubicBezTo>
                    <a:pt x="17679" y="17608"/>
                    <a:pt x="17679" y="17608"/>
                    <a:pt x="17679" y="17608"/>
                  </a:cubicBezTo>
                  <a:cubicBezTo>
                    <a:pt x="17465" y="16895"/>
                    <a:pt x="17465" y="16895"/>
                    <a:pt x="17465" y="16895"/>
                  </a:cubicBezTo>
                  <a:cubicBezTo>
                    <a:pt x="17251" y="16182"/>
                    <a:pt x="17251" y="16182"/>
                    <a:pt x="17251" y="16182"/>
                  </a:cubicBezTo>
                  <a:cubicBezTo>
                    <a:pt x="17251" y="16182"/>
                    <a:pt x="17251" y="16111"/>
                    <a:pt x="17251" y="16111"/>
                  </a:cubicBezTo>
                  <a:cubicBezTo>
                    <a:pt x="19675" y="13188"/>
                    <a:pt x="19675" y="13188"/>
                    <a:pt x="19675" y="13188"/>
                  </a:cubicBezTo>
                  <a:cubicBezTo>
                    <a:pt x="19818" y="13046"/>
                    <a:pt x="19889" y="12760"/>
                    <a:pt x="19747" y="12618"/>
                  </a:cubicBezTo>
                  <a:cubicBezTo>
                    <a:pt x="17608" y="8911"/>
                    <a:pt x="17608" y="8911"/>
                    <a:pt x="17608" y="8911"/>
                  </a:cubicBezTo>
                  <a:cubicBezTo>
                    <a:pt x="17465" y="8697"/>
                    <a:pt x="17323" y="8626"/>
                    <a:pt x="17109" y="8626"/>
                  </a:cubicBezTo>
                  <a:cubicBezTo>
                    <a:pt x="13259" y="9267"/>
                    <a:pt x="13259" y="9267"/>
                    <a:pt x="13259" y="9267"/>
                  </a:cubicBezTo>
                  <a:cubicBezTo>
                    <a:pt x="13259" y="9267"/>
                    <a:pt x="13259" y="9267"/>
                    <a:pt x="13259" y="9267"/>
                  </a:cubicBezTo>
                  <a:cubicBezTo>
                    <a:pt x="12760" y="8840"/>
                    <a:pt x="12760" y="8840"/>
                    <a:pt x="12760" y="8840"/>
                  </a:cubicBezTo>
                  <a:cubicBezTo>
                    <a:pt x="12333" y="8341"/>
                    <a:pt x="12333" y="8341"/>
                    <a:pt x="12333" y="8341"/>
                  </a:cubicBezTo>
                  <a:cubicBezTo>
                    <a:pt x="12333" y="8341"/>
                    <a:pt x="12333" y="8341"/>
                    <a:pt x="12333" y="8341"/>
                  </a:cubicBezTo>
                  <a:cubicBezTo>
                    <a:pt x="12333" y="8341"/>
                    <a:pt x="12333" y="8341"/>
                    <a:pt x="12333" y="8341"/>
                  </a:cubicBezTo>
                  <a:cubicBezTo>
                    <a:pt x="12974" y="4562"/>
                    <a:pt x="12974" y="4562"/>
                    <a:pt x="12974" y="4562"/>
                  </a:cubicBezTo>
                  <a:cubicBezTo>
                    <a:pt x="12974" y="4349"/>
                    <a:pt x="12903" y="4135"/>
                    <a:pt x="12689" y="3992"/>
                  </a:cubicBezTo>
                  <a:cubicBezTo>
                    <a:pt x="8982" y="1853"/>
                    <a:pt x="8982" y="1853"/>
                    <a:pt x="8982" y="1853"/>
                  </a:cubicBezTo>
                  <a:cubicBezTo>
                    <a:pt x="8911" y="1782"/>
                    <a:pt x="8840" y="1782"/>
                    <a:pt x="8768" y="1782"/>
                  </a:cubicBezTo>
                  <a:cubicBezTo>
                    <a:pt x="8697" y="1782"/>
                    <a:pt x="8554" y="1782"/>
                    <a:pt x="8412" y="1925"/>
                  </a:cubicBezTo>
                  <a:cubicBezTo>
                    <a:pt x="5489" y="4277"/>
                    <a:pt x="5489" y="4277"/>
                    <a:pt x="5489" y="4277"/>
                  </a:cubicBezTo>
                  <a:cubicBezTo>
                    <a:pt x="5489" y="4349"/>
                    <a:pt x="5489" y="4349"/>
                    <a:pt x="5489" y="4349"/>
                  </a:cubicBezTo>
                  <a:cubicBezTo>
                    <a:pt x="5418" y="4349"/>
                    <a:pt x="5418" y="4349"/>
                    <a:pt x="5418" y="4349"/>
                  </a:cubicBezTo>
                  <a:cubicBezTo>
                    <a:pt x="4705" y="4135"/>
                    <a:pt x="4705" y="4135"/>
                    <a:pt x="4705" y="4135"/>
                  </a:cubicBezTo>
                  <a:cubicBezTo>
                    <a:pt x="3992" y="3921"/>
                    <a:pt x="3992" y="3921"/>
                    <a:pt x="3992" y="3921"/>
                  </a:cubicBezTo>
                  <a:cubicBezTo>
                    <a:pt x="3992" y="3921"/>
                    <a:pt x="3992" y="3921"/>
                    <a:pt x="3992" y="3921"/>
                  </a:cubicBezTo>
                  <a:cubicBezTo>
                    <a:pt x="2638" y="356"/>
                    <a:pt x="2638" y="356"/>
                    <a:pt x="2638" y="356"/>
                  </a:cubicBezTo>
                  <a:cubicBezTo>
                    <a:pt x="2566" y="143"/>
                    <a:pt x="2352" y="0"/>
                    <a:pt x="2139" y="0"/>
                  </a:cubicBezTo>
                  <a:cubicBezTo>
                    <a:pt x="0" y="0"/>
                    <a:pt x="0" y="0"/>
                    <a:pt x="0" y="0"/>
                  </a:cubicBezTo>
                  <a:cubicBezTo>
                    <a:pt x="0" y="10123"/>
                    <a:pt x="0" y="10123"/>
                    <a:pt x="0" y="10123"/>
                  </a:cubicBezTo>
                  <a:cubicBezTo>
                    <a:pt x="3065" y="10123"/>
                    <a:pt x="5917" y="11263"/>
                    <a:pt x="8055" y="13402"/>
                  </a:cubicBezTo>
                  <a:close/>
                </a:path>
              </a:pathLst>
            </a:custGeom>
            <a:solidFill>
              <a:srgbClr val="73185A"/>
            </a:solidFill>
            <a:ln w="6350" cap="flat">
              <a:solidFill>
                <a:srgbClr val="D9D9D9"/>
              </a:solidFill>
              <a:prstDash val="solid"/>
              <a:round/>
            </a:ln>
            <a:effectLst/>
          </p:spPr>
          <p:txBody>
            <a:bodyPr wrap="square" lIns="45719" tIns="45719" rIns="45719" bIns="45719" numCol="1" anchor="ctr">
              <a:noAutofit/>
            </a:bodyPr>
            <a:lstStyle/>
            <a:p>
              <a:pPr algn="ctr">
                <a:defRPr sz="1600">
                  <a:solidFill>
                    <a:srgbClr val="FFFFFF"/>
                  </a:solidFill>
                  <a:latin typeface="Impact"/>
                  <a:ea typeface="Impact"/>
                  <a:cs typeface="Impact"/>
                  <a:sym typeface="Impact"/>
                </a:defRPr>
              </a:pPr>
            </a:p>
          </p:txBody>
        </p:sp>
      </p:grpSp>
      <p:grpSp>
        <p:nvGrpSpPr>
          <p:cNvPr id="300" name="组合 28"/>
          <p:cNvGrpSpPr/>
          <p:nvPr/>
        </p:nvGrpSpPr>
        <p:grpSpPr>
          <a:xfrm>
            <a:off x="1773311" y="3421031"/>
            <a:ext cx="3634143" cy="2325076"/>
            <a:chOff x="0" y="0"/>
            <a:chExt cx="3634142" cy="2325074"/>
          </a:xfrm>
        </p:grpSpPr>
        <p:sp>
          <p:nvSpPr>
            <p:cNvPr id="282" name="Freeform 10"/>
            <p:cNvSpPr/>
            <p:nvPr/>
          </p:nvSpPr>
          <p:spPr>
            <a:xfrm>
              <a:off x="2928013" y="-1"/>
              <a:ext cx="694397" cy="392709"/>
            </a:xfrm>
            <a:custGeom>
              <a:avLst/>
              <a:gdLst/>
              <a:ahLst/>
              <a:cxnLst>
                <a:cxn ang="0">
                  <a:pos x="wd2" y="hd2"/>
                </a:cxn>
                <a:cxn ang="5400000">
                  <a:pos x="wd2" y="hd2"/>
                </a:cxn>
                <a:cxn ang="10800000">
                  <a:pos x="wd2" y="hd2"/>
                </a:cxn>
                <a:cxn ang="16200000">
                  <a:pos x="wd2" y="hd2"/>
                </a:cxn>
              </a:cxnLst>
              <a:rect l="0" t="0" r="r" b="b"/>
              <a:pathLst>
                <a:path w="20969" h="19044" fill="norm" stroke="1" extrusionOk="0">
                  <a:moveTo>
                    <a:pt x="20852" y="2371"/>
                  </a:moveTo>
                  <a:cubicBezTo>
                    <a:pt x="20010" y="271"/>
                    <a:pt x="16644" y="-2429"/>
                    <a:pt x="12904" y="4171"/>
                  </a:cubicBezTo>
                  <a:cubicBezTo>
                    <a:pt x="12717" y="4471"/>
                    <a:pt x="11969" y="6121"/>
                    <a:pt x="11782" y="6271"/>
                  </a:cubicBezTo>
                  <a:cubicBezTo>
                    <a:pt x="10940" y="7771"/>
                    <a:pt x="10660" y="8071"/>
                    <a:pt x="9912" y="9271"/>
                  </a:cubicBezTo>
                  <a:cubicBezTo>
                    <a:pt x="9164" y="10471"/>
                    <a:pt x="8509" y="11971"/>
                    <a:pt x="8416" y="12121"/>
                  </a:cubicBezTo>
                  <a:cubicBezTo>
                    <a:pt x="8229" y="12421"/>
                    <a:pt x="7481" y="13171"/>
                    <a:pt x="6919" y="13771"/>
                  </a:cubicBezTo>
                  <a:cubicBezTo>
                    <a:pt x="4956" y="16021"/>
                    <a:pt x="0" y="18721"/>
                    <a:pt x="0" y="18721"/>
                  </a:cubicBezTo>
                  <a:cubicBezTo>
                    <a:pt x="561" y="18871"/>
                    <a:pt x="1309" y="18871"/>
                    <a:pt x="2338" y="18721"/>
                  </a:cubicBezTo>
                  <a:cubicBezTo>
                    <a:pt x="2151" y="18871"/>
                    <a:pt x="2057" y="19021"/>
                    <a:pt x="2057" y="19021"/>
                  </a:cubicBezTo>
                  <a:cubicBezTo>
                    <a:pt x="3273" y="19171"/>
                    <a:pt x="6265" y="18571"/>
                    <a:pt x="9257" y="17221"/>
                  </a:cubicBezTo>
                  <a:cubicBezTo>
                    <a:pt x="12156" y="16321"/>
                    <a:pt x="14868" y="14671"/>
                    <a:pt x="16083" y="12571"/>
                  </a:cubicBezTo>
                  <a:cubicBezTo>
                    <a:pt x="18608" y="7921"/>
                    <a:pt x="21600" y="4171"/>
                    <a:pt x="20852" y="2371"/>
                  </a:cubicBezTo>
                  <a:close/>
                </a:path>
              </a:pathLst>
            </a:custGeom>
            <a:solidFill>
              <a:srgbClr val="DBB58F"/>
            </a:solidFill>
            <a:ln w="12700" cap="flat">
              <a:noFill/>
              <a:miter lim="400000"/>
            </a:ln>
            <a:effectLst/>
          </p:spPr>
          <p:txBody>
            <a:bodyPr wrap="square" lIns="45719" tIns="45719" rIns="45719" bIns="45719" numCol="1" anchor="t">
              <a:noAutofit/>
            </a:bodyPr>
            <a:lstStyle/>
            <a:p>
              <a:pPr>
                <a:defRPr>
                  <a:effectLst>
                    <a:outerShdw sx="100000" sy="100000" kx="0" ky="0" algn="b" rotWithShape="0" blurRad="50800" dist="38100" dir="2700000">
                      <a:srgbClr val="000000">
                        <a:alpha val="40000"/>
                      </a:srgbClr>
                    </a:outerShdw>
                  </a:effectLst>
                </a:defRPr>
              </a:pPr>
            </a:p>
          </p:txBody>
        </p:sp>
        <p:sp>
          <p:nvSpPr>
            <p:cNvPr id="283" name="Freeform 11"/>
            <p:cNvSpPr/>
            <p:nvPr/>
          </p:nvSpPr>
          <p:spPr>
            <a:xfrm>
              <a:off x="1705714" y="39550"/>
              <a:ext cx="1928429" cy="865406"/>
            </a:xfrm>
            <a:custGeom>
              <a:avLst/>
              <a:gdLst/>
              <a:ahLst/>
              <a:cxnLst>
                <a:cxn ang="0">
                  <a:pos x="wd2" y="hd2"/>
                </a:cxn>
                <a:cxn ang="5400000">
                  <a:pos x="wd2" y="hd2"/>
                </a:cxn>
                <a:cxn ang="10800000">
                  <a:pos x="wd2" y="hd2"/>
                </a:cxn>
                <a:cxn ang="16200000">
                  <a:pos x="wd2" y="hd2"/>
                </a:cxn>
              </a:cxnLst>
              <a:rect l="0" t="0" r="r" b="b"/>
              <a:pathLst>
                <a:path w="21600" h="21076" fill="norm" stroke="1" extrusionOk="0">
                  <a:moveTo>
                    <a:pt x="21600" y="2637"/>
                  </a:moveTo>
                  <a:cubicBezTo>
                    <a:pt x="21427" y="1583"/>
                    <a:pt x="20005" y="-524"/>
                    <a:pt x="18584" y="2938"/>
                  </a:cubicBezTo>
                  <a:cubicBezTo>
                    <a:pt x="18376" y="3465"/>
                    <a:pt x="18202" y="4142"/>
                    <a:pt x="18168" y="4142"/>
                  </a:cubicBezTo>
                  <a:cubicBezTo>
                    <a:pt x="17890" y="4142"/>
                    <a:pt x="16919" y="5497"/>
                    <a:pt x="16399" y="6400"/>
                  </a:cubicBezTo>
                  <a:cubicBezTo>
                    <a:pt x="15983" y="6701"/>
                    <a:pt x="14458" y="7002"/>
                    <a:pt x="13799" y="7604"/>
                  </a:cubicBezTo>
                  <a:cubicBezTo>
                    <a:pt x="13730" y="7679"/>
                    <a:pt x="12794" y="7077"/>
                    <a:pt x="12274" y="7002"/>
                  </a:cubicBezTo>
                  <a:cubicBezTo>
                    <a:pt x="11129" y="6701"/>
                    <a:pt x="10089" y="7077"/>
                    <a:pt x="9708" y="6551"/>
                  </a:cubicBezTo>
                  <a:cubicBezTo>
                    <a:pt x="8876" y="5497"/>
                    <a:pt x="8841" y="5723"/>
                    <a:pt x="12308" y="5497"/>
                  </a:cubicBezTo>
                  <a:cubicBezTo>
                    <a:pt x="14007" y="5346"/>
                    <a:pt x="14631" y="4970"/>
                    <a:pt x="14909" y="3841"/>
                  </a:cubicBezTo>
                  <a:cubicBezTo>
                    <a:pt x="15186" y="2787"/>
                    <a:pt x="14943" y="831"/>
                    <a:pt x="14354" y="379"/>
                  </a:cubicBezTo>
                  <a:cubicBezTo>
                    <a:pt x="13418" y="-449"/>
                    <a:pt x="11719" y="304"/>
                    <a:pt x="10055" y="530"/>
                  </a:cubicBezTo>
                  <a:cubicBezTo>
                    <a:pt x="8425" y="78"/>
                    <a:pt x="6900" y="-72"/>
                    <a:pt x="5686" y="454"/>
                  </a:cubicBezTo>
                  <a:cubicBezTo>
                    <a:pt x="4611" y="981"/>
                    <a:pt x="3398" y="2261"/>
                    <a:pt x="2427" y="4142"/>
                  </a:cubicBezTo>
                  <a:cubicBezTo>
                    <a:pt x="1872" y="5196"/>
                    <a:pt x="971" y="6927"/>
                    <a:pt x="139" y="8432"/>
                  </a:cubicBezTo>
                  <a:cubicBezTo>
                    <a:pt x="312" y="8959"/>
                    <a:pt x="312" y="8959"/>
                    <a:pt x="312" y="8959"/>
                  </a:cubicBezTo>
                  <a:cubicBezTo>
                    <a:pt x="139" y="9260"/>
                    <a:pt x="35" y="9486"/>
                    <a:pt x="0" y="9636"/>
                  </a:cubicBezTo>
                  <a:cubicBezTo>
                    <a:pt x="2115" y="21076"/>
                    <a:pt x="2115" y="21076"/>
                    <a:pt x="2115" y="21076"/>
                  </a:cubicBezTo>
                  <a:cubicBezTo>
                    <a:pt x="2600" y="20173"/>
                    <a:pt x="2982" y="19270"/>
                    <a:pt x="3363" y="18442"/>
                  </a:cubicBezTo>
                  <a:cubicBezTo>
                    <a:pt x="3571" y="19119"/>
                    <a:pt x="3571" y="19119"/>
                    <a:pt x="3571" y="19119"/>
                  </a:cubicBezTo>
                  <a:cubicBezTo>
                    <a:pt x="3987" y="17388"/>
                    <a:pt x="5235" y="15657"/>
                    <a:pt x="5478" y="15582"/>
                  </a:cubicBezTo>
                  <a:cubicBezTo>
                    <a:pt x="7870" y="14378"/>
                    <a:pt x="9604" y="14302"/>
                    <a:pt x="12447" y="14453"/>
                  </a:cubicBezTo>
                  <a:cubicBezTo>
                    <a:pt x="12620" y="14453"/>
                    <a:pt x="13071" y="14152"/>
                    <a:pt x="13314" y="13926"/>
                  </a:cubicBezTo>
                  <a:cubicBezTo>
                    <a:pt x="14804" y="12421"/>
                    <a:pt x="16607" y="12571"/>
                    <a:pt x="17821" y="11217"/>
                  </a:cubicBezTo>
                  <a:cubicBezTo>
                    <a:pt x="18445" y="9561"/>
                    <a:pt x="19693" y="7454"/>
                    <a:pt x="20421" y="5798"/>
                  </a:cubicBezTo>
                  <a:cubicBezTo>
                    <a:pt x="20768" y="4970"/>
                    <a:pt x="21288" y="3691"/>
                    <a:pt x="21427" y="3314"/>
                  </a:cubicBezTo>
                  <a:cubicBezTo>
                    <a:pt x="21461" y="3239"/>
                    <a:pt x="21600" y="2863"/>
                    <a:pt x="21600" y="2637"/>
                  </a:cubicBezTo>
                  <a:close/>
                </a:path>
              </a:pathLst>
            </a:custGeom>
            <a:solidFill>
              <a:srgbClr val="F8D5AC"/>
            </a:solidFill>
            <a:ln w="12700" cap="flat">
              <a:noFill/>
              <a:miter lim="400000"/>
            </a:ln>
            <a:effectLst/>
          </p:spPr>
          <p:txBody>
            <a:bodyPr wrap="square" lIns="45719" tIns="45719" rIns="45719" bIns="45719" numCol="1" anchor="t">
              <a:noAutofit/>
            </a:bodyPr>
            <a:lstStyle/>
            <a:p>
              <a:pPr>
                <a:defRPr>
                  <a:effectLst>
                    <a:outerShdw sx="100000" sy="100000" kx="0" ky="0" algn="b" rotWithShape="0" blurRad="50800" dist="38100" dir="2700000">
                      <a:srgbClr val="000000">
                        <a:alpha val="40000"/>
                      </a:srgbClr>
                    </a:outerShdw>
                  </a:effectLst>
                </a:defRPr>
              </a:pPr>
            </a:p>
          </p:txBody>
        </p:sp>
        <p:sp>
          <p:nvSpPr>
            <p:cNvPr id="284" name="Freeform 12"/>
            <p:cNvSpPr/>
            <p:nvPr/>
          </p:nvSpPr>
          <p:spPr>
            <a:xfrm>
              <a:off x="2877561" y="79609"/>
              <a:ext cx="140906" cy="126284"/>
            </a:xfrm>
            <a:custGeom>
              <a:avLst/>
              <a:gdLst/>
              <a:ahLst/>
              <a:cxnLst>
                <a:cxn ang="0">
                  <a:pos x="wd2" y="hd2"/>
                </a:cxn>
                <a:cxn ang="5400000">
                  <a:pos x="wd2" y="hd2"/>
                </a:cxn>
                <a:cxn ang="10800000">
                  <a:pos x="wd2" y="hd2"/>
                </a:cxn>
                <a:cxn ang="16200000">
                  <a:pos x="wd2" y="hd2"/>
                </a:cxn>
              </a:cxnLst>
              <a:rect l="0" t="0" r="r" b="b"/>
              <a:pathLst>
                <a:path w="19688" h="21031" fill="norm" stroke="1" extrusionOk="0">
                  <a:moveTo>
                    <a:pt x="16092" y="0"/>
                  </a:moveTo>
                  <a:cubicBezTo>
                    <a:pt x="10908" y="514"/>
                    <a:pt x="6156" y="514"/>
                    <a:pt x="3132" y="1029"/>
                  </a:cubicBezTo>
                  <a:cubicBezTo>
                    <a:pt x="-1188" y="1543"/>
                    <a:pt x="-756" y="16971"/>
                    <a:pt x="2700" y="20571"/>
                  </a:cubicBezTo>
                  <a:cubicBezTo>
                    <a:pt x="6156" y="21086"/>
                    <a:pt x="14364" y="21600"/>
                    <a:pt x="17388" y="19543"/>
                  </a:cubicBezTo>
                  <a:cubicBezTo>
                    <a:pt x="17388" y="19543"/>
                    <a:pt x="18684" y="18514"/>
                    <a:pt x="19116" y="15429"/>
                  </a:cubicBezTo>
                  <a:cubicBezTo>
                    <a:pt x="20412" y="8229"/>
                    <a:pt x="19548" y="1543"/>
                    <a:pt x="16092" y="0"/>
                  </a:cubicBezTo>
                  <a:close/>
                </a:path>
              </a:pathLst>
            </a:custGeom>
            <a:solidFill>
              <a:srgbClr val="FFFFFF"/>
            </a:solidFill>
            <a:ln w="12700" cap="flat">
              <a:noFill/>
              <a:miter lim="400000"/>
            </a:ln>
            <a:effectLst/>
          </p:spPr>
          <p:txBody>
            <a:bodyPr wrap="square" lIns="45719" tIns="45719" rIns="45719" bIns="45719" numCol="1" anchor="t">
              <a:noAutofit/>
            </a:bodyPr>
            <a:lstStyle/>
            <a:p>
              <a:pPr>
                <a:defRPr>
                  <a:effectLst>
                    <a:outerShdw sx="100000" sy="100000" kx="0" ky="0" algn="b" rotWithShape="0" blurRad="50800" dist="38100" dir="2700000">
                      <a:srgbClr val="000000">
                        <a:alpha val="40000"/>
                      </a:srgbClr>
                    </a:outerShdw>
                  </a:effectLst>
                </a:defRPr>
              </a:pPr>
            </a:p>
          </p:txBody>
        </p:sp>
        <p:sp>
          <p:nvSpPr>
            <p:cNvPr id="285" name="Freeform 13"/>
            <p:cNvSpPr/>
            <p:nvPr/>
          </p:nvSpPr>
          <p:spPr>
            <a:xfrm>
              <a:off x="3513031" y="151372"/>
              <a:ext cx="105391" cy="126059"/>
            </a:xfrm>
            <a:custGeom>
              <a:avLst/>
              <a:gdLst/>
              <a:ahLst/>
              <a:cxnLst>
                <a:cxn ang="0">
                  <a:pos x="wd2" y="hd2"/>
                </a:cxn>
                <a:cxn ang="5400000">
                  <a:pos x="wd2" y="hd2"/>
                </a:cxn>
                <a:cxn ang="10800000">
                  <a:pos x="wd2" y="hd2"/>
                </a:cxn>
                <a:cxn ang="16200000">
                  <a:pos x="wd2" y="hd2"/>
                </a:cxn>
              </a:cxnLst>
              <a:rect l="0" t="0" r="r" b="b"/>
              <a:pathLst>
                <a:path w="18887" h="19984" fill="norm" stroke="1" extrusionOk="0">
                  <a:moveTo>
                    <a:pt x="10025" y="348"/>
                  </a:moveTo>
                  <a:cubicBezTo>
                    <a:pt x="10025" y="348"/>
                    <a:pt x="6149" y="4275"/>
                    <a:pt x="1718" y="10166"/>
                  </a:cubicBezTo>
                  <a:cubicBezTo>
                    <a:pt x="-2713" y="16548"/>
                    <a:pt x="2825" y="19984"/>
                    <a:pt x="2825" y="19984"/>
                  </a:cubicBezTo>
                  <a:cubicBezTo>
                    <a:pt x="18887" y="3784"/>
                    <a:pt x="18887" y="3784"/>
                    <a:pt x="18887" y="3784"/>
                  </a:cubicBezTo>
                  <a:cubicBezTo>
                    <a:pt x="12795" y="-1616"/>
                    <a:pt x="10025" y="348"/>
                    <a:pt x="10025" y="348"/>
                  </a:cubicBezTo>
                  <a:close/>
                </a:path>
              </a:pathLst>
            </a:custGeom>
            <a:solidFill>
              <a:srgbClr val="FFFFFF"/>
            </a:solidFill>
            <a:ln w="12700" cap="flat">
              <a:noFill/>
              <a:miter lim="400000"/>
            </a:ln>
            <a:effectLst/>
          </p:spPr>
          <p:txBody>
            <a:bodyPr wrap="square" lIns="45719" tIns="45719" rIns="45719" bIns="45719" numCol="1" anchor="t">
              <a:noAutofit/>
            </a:bodyPr>
            <a:lstStyle/>
            <a:p>
              <a:pPr>
                <a:defRPr>
                  <a:effectLst>
                    <a:outerShdw sx="100000" sy="100000" kx="0" ky="0" algn="b" rotWithShape="0" blurRad="50800" dist="38100" dir="2700000">
                      <a:srgbClr val="000000">
                        <a:alpha val="40000"/>
                      </a:srgbClr>
                    </a:outerShdw>
                  </a:effectLst>
                </a:defRPr>
              </a:pPr>
            </a:p>
          </p:txBody>
        </p:sp>
        <p:sp>
          <p:nvSpPr>
            <p:cNvPr id="286" name="Freeform 14"/>
            <p:cNvSpPr/>
            <p:nvPr/>
          </p:nvSpPr>
          <p:spPr>
            <a:xfrm>
              <a:off x="433635" y="318042"/>
              <a:ext cx="1705716" cy="1633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5768"/>
                  </a:moveTo>
                  <a:lnTo>
                    <a:pt x="16540" y="0"/>
                  </a:lnTo>
                  <a:lnTo>
                    <a:pt x="0" y="15832"/>
                  </a:lnTo>
                  <a:lnTo>
                    <a:pt x="5060" y="21600"/>
                  </a:lnTo>
                  <a:lnTo>
                    <a:pt x="21600" y="5768"/>
                  </a:lnTo>
                  <a:close/>
                </a:path>
              </a:pathLst>
            </a:custGeom>
            <a:solidFill>
              <a:srgbClr val="FFFFFF"/>
            </a:solidFill>
            <a:ln w="12700" cap="flat">
              <a:noFill/>
              <a:miter lim="400000"/>
            </a:ln>
            <a:effectLst/>
          </p:spPr>
          <p:txBody>
            <a:bodyPr wrap="square" lIns="45719" tIns="45719" rIns="45719" bIns="45719" numCol="1" anchor="t">
              <a:noAutofit/>
            </a:bodyPr>
            <a:lstStyle/>
            <a:p>
              <a:pPr>
                <a:defRPr>
                  <a:effectLst>
                    <a:outerShdw sx="100000" sy="100000" kx="0" ky="0" algn="b" rotWithShape="0" blurRad="50800" dist="38100" dir="2700000">
                      <a:srgbClr val="000000">
                        <a:alpha val="40000"/>
                      </a:srgbClr>
                    </a:outerShdw>
                  </a:effectLst>
                </a:defRPr>
              </a:pPr>
            </a:p>
          </p:txBody>
        </p:sp>
        <p:sp>
          <p:nvSpPr>
            <p:cNvPr id="287" name="Freeform 15"/>
            <p:cNvSpPr/>
            <p:nvPr/>
          </p:nvSpPr>
          <p:spPr>
            <a:xfrm>
              <a:off x="0" y="386166"/>
              <a:ext cx="2037164" cy="19389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5371"/>
                  </a:moveTo>
                  <a:lnTo>
                    <a:pt x="16905" y="0"/>
                  </a:lnTo>
                  <a:lnTo>
                    <a:pt x="0" y="16258"/>
                  </a:lnTo>
                  <a:lnTo>
                    <a:pt x="4667" y="21600"/>
                  </a:lnTo>
                  <a:lnTo>
                    <a:pt x="21600" y="5371"/>
                  </a:lnTo>
                  <a:close/>
                </a:path>
              </a:pathLst>
            </a:custGeom>
            <a:solidFill>
              <a:srgbClr val="000000"/>
            </a:solidFill>
            <a:ln w="12700" cap="flat">
              <a:noFill/>
              <a:miter lim="400000"/>
            </a:ln>
            <a:effectLst/>
          </p:spPr>
          <p:txBody>
            <a:bodyPr wrap="square" lIns="45719" tIns="45719" rIns="45719" bIns="45719" numCol="1" anchor="t">
              <a:noAutofit/>
            </a:bodyPr>
            <a:lstStyle/>
            <a:p>
              <a:pPr>
                <a:defRPr>
                  <a:effectLst>
                    <a:outerShdw sx="100000" sy="100000" kx="0" ky="0" algn="b" rotWithShape="0" blurRad="50800" dist="38100" dir="2700000">
                      <a:srgbClr val="000000">
                        <a:alpha val="40000"/>
                      </a:srgbClr>
                    </a:outerShdw>
                  </a:effectLst>
                </a:defRPr>
              </a:pPr>
            </a:p>
          </p:txBody>
        </p:sp>
        <p:sp>
          <p:nvSpPr>
            <p:cNvPr id="288" name="Freeform 16"/>
            <p:cNvSpPr/>
            <p:nvPr/>
          </p:nvSpPr>
          <p:spPr>
            <a:xfrm>
              <a:off x="0" y="386166"/>
              <a:ext cx="1748949" cy="1627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243"/>
                  </a:moveTo>
                  <a:lnTo>
                    <a:pt x="19691" y="0"/>
                  </a:lnTo>
                  <a:lnTo>
                    <a:pt x="0" y="19374"/>
                  </a:lnTo>
                  <a:lnTo>
                    <a:pt x="1925" y="21600"/>
                  </a:lnTo>
                  <a:lnTo>
                    <a:pt x="21600" y="2243"/>
                  </a:lnTo>
                  <a:close/>
                </a:path>
              </a:pathLst>
            </a:custGeom>
            <a:solidFill>
              <a:srgbClr val="262626"/>
            </a:solidFill>
            <a:ln w="12700" cap="flat">
              <a:noFill/>
              <a:miter lim="400000"/>
            </a:ln>
            <a:effectLst/>
          </p:spPr>
          <p:txBody>
            <a:bodyPr wrap="square" lIns="45719" tIns="45719" rIns="45719" bIns="45719" numCol="1" anchor="t">
              <a:noAutofit/>
            </a:bodyPr>
            <a:lstStyle/>
            <a:p>
              <a:pPr>
                <a:defRPr>
                  <a:effectLst>
                    <a:outerShdw sx="100000" sy="100000" kx="0" ky="0" algn="b" rotWithShape="0" blurRad="50800" dist="38100" dir="2700000">
                      <a:srgbClr val="000000">
                        <a:alpha val="40000"/>
                      </a:srgbClr>
                    </a:outerShdw>
                  </a:effectLst>
                </a:defRPr>
              </a:pPr>
            </a:p>
          </p:txBody>
        </p:sp>
        <p:grpSp>
          <p:nvGrpSpPr>
            <p:cNvPr id="299" name="组合 27"/>
            <p:cNvGrpSpPr/>
            <p:nvPr/>
          </p:nvGrpSpPr>
          <p:grpSpPr>
            <a:xfrm>
              <a:off x="1444375" y="482694"/>
              <a:ext cx="172673" cy="164789"/>
              <a:chOff x="0" y="0"/>
              <a:chExt cx="172672" cy="164787"/>
            </a:xfrm>
          </p:grpSpPr>
          <p:sp>
            <p:nvSpPr>
              <p:cNvPr id="289" name="Freeform 17"/>
              <p:cNvSpPr/>
              <p:nvPr/>
            </p:nvSpPr>
            <p:spPr>
              <a:xfrm>
                <a:off x="89084" y="-1"/>
                <a:ext cx="83589" cy="83589"/>
              </a:xfrm>
              <a:custGeom>
                <a:avLst/>
                <a:gdLst/>
                <a:ahLst/>
                <a:cxnLst>
                  <a:cxn ang="0">
                    <a:pos x="wd2" y="hd2"/>
                  </a:cxn>
                  <a:cxn ang="5400000">
                    <a:pos x="wd2" y="hd2"/>
                  </a:cxn>
                  <a:cxn ang="10800000">
                    <a:pos x="wd2" y="hd2"/>
                  </a:cxn>
                  <a:cxn ang="16200000">
                    <a:pos x="wd2" y="hd2"/>
                  </a:cxn>
                </a:cxnLst>
                <a:rect l="0" t="0" r="r" b="b"/>
                <a:pathLst>
                  <a:path w="19411" h="19411" fill="norm" stroke="1" extrusionOk="0">
                    <a:moveTo>
                      <a:pt x="6851" y="320"/>
                    </a:moveTo>
                    <a:cubicBezTo>
                      <a:pt x="1811" y="1760"/>
                      <a:pt x="-1069" y="7520"/>
                      <a:pt x="371" y="12560"/>
                    </a:cubicBezTo>
                    <a:cubicBezTo>
                      <a:pt x="1811" y="17600"/>
                      <a:pt x="6851" y="20480"/>
                      <a:pt x="11891" y="19040"/>
                    </a:cubicBezTo>
                    <a:cubicBezTo>
                      <a:pt x="16931" y="17600"/>
                      <a:pt x="20531" y="12560"/>
                      <a:pt x="19091" y="7520"/>
                    </a:cubicBezTo>
                    <a:cubicBezTo>
                      <a:pt x="17651" y="2480"/>
                      <a:pt x="11891" y="-1120"/>
                      <a:pt x="6851" y="320"/>
                    </a:cubicBezTo>
                    <a:close/>
                  </a:path>
                </a:pathLst>
              </a:custGeom>
              <a:solidFill>
                <a:srgbClr val="FFFFFF"/>
              </a:solidFill>
              <a:ln w="12700" cap="flat">
                <a:noFill/>
                <a:miter lim="400000"/>
              </a:ln>
              <a:effectLst/>
            </p:spPr>
            <p:txBody>
              <a:bodyPr wrap="square" lIns="45719" tIns="45719" rIns="45719" bIns="45719" numCol="1" anchor="t">
                <a:noAutofit/>
              </a:bodyPr>
              <a:lstStyle/>
              <a:p>
                <a:pPr>
                  <a:defRPr>
                    <a:effectLst>
                      <a:outerShdw sx="100000" sy="100000" kx="0" ky="0" algn="b" rotWithShape="0" blurRad="50800" dist="38100" dir="2700000">
                        <a:srgbClr val="000000">
                          <a:alpha val="40000"/>
                        </a:srgbClr>
                      </a:outerShdw>
                    </a:effectLst>
                  </a:defRPr>
                </a:pPr>
              </a:p>
            </p:txBody>
          </p:sp>
          <p:sp>
            <p:nvSpPr>
              <p:cNvPr id="290" name="Freeform 18"/>
              <p:cNvSpPr/>
              <p:nvPr/>
            </p:nvSpPr>
            <p:spPr>
              <a:xfrm>
                <a:off x="131642" y="20067"/>
                <a:ext cx="15722" cy="16552"/>
              </a:xfrm>
              <a:custGeom>
                <a:avLst/>
                <a:gdLst/>
                <a:ahLst/>
                <a:cxnLst>
                  <a:cxn ang="0">
                    <a:pos x="wd2" y="hd2"/>
                  </a:cxn>
                  <a:cxn ang="5400000">
                    <a:pos x="wd2" y="hd2"/>
                  </a:cxn>
                  <a:cxn ang="10800000">
                    <a:pos x="wd2" y="hd2"/>
                  </a:cxn>
                  <a:cxn ang="16200000">
                    <a:pos x="wd2" y="hd2"/>
                  </a:cxn>
                </a:cxnLst>
                <a:rect l="0" t="0" r="r" b="b"/>
                <a:pathLst>
                  <a:path w="21600" h="19491" fill="norm" stroke="1" extrusionOk="0">
                    <a:moveTo>
                      <a:pt x="8640" y="0"/>
                    </a:moveTo>
                    <a:cubicBezTo>
                      <a:pt x="0" y="3600"/>
                      <a:pt x="0" y="7200"/>
                      <a:pt x="0" y="14400"/>
                    </a:cubicBezTo>
                    <a:cubicBezTo>
                      <a:pt x="0" y="18000"/>
                      <a:pt x="8640" y="21600"/>
                      <a:pt x="12960" y="18000"/>
                    </a:cubicBezTo>
                    <a:cubicBezTo>
                      <a:pt x="21600" y="18000"/>
                      <a:pt x="21600" y="14400"/>
                      <a:pt x="21600" y="7200"/>
                    </a:cubicBezTo>
                    <a:cubicBezTo>
                      <a:pt x="21600" y="3600"/>
                      <a:pt x="12960" y="0"/>
                      <a:pt x="8640" y="0"/>
                    </a:cubicBezTo>
                    <a:close/>
                  </a:path>
                </a:pathLst>
              </a:custGeom>
              <a:solidFill>
                <a:srgbClr val="000000"/>
              </a:solidFill>
              <a:ln w="12700" cap="flat">
                <a:noFill/>
                <a:miter lim="400000"/>
              </a:ln>
              <a:effectLst/>
            </p:spPr>
            <p:txBody>
              <a:bodyPr wrap="square" lIns="45719" tIns="45719" rIns="45719" bIns="45719" numCol="1" anchor="t">
                <a:noAutofit/>
              </a:bodyPr>
              <a:lstStyle/>
              <a:p>
                <a:pPr>
                  <a:defRPr>
                    <a:effectLst>
                      <a:outerShdw sx="100000" sy="100000" kx="0" ky="0" algn="b" rotWithShape="0" blurRad="50800" dist="38100" dir="2700000">
                        <a:srgbClr val="000000">
                          <a:alpha val="40000"/>
                        </a:srgbClr>
                      </a:outerShdw>
                    </a:effectLst>
                  </a:defRPr>
                </a:pPr>
              </a:p>
            </p:txBody>
          </p:sp>
          <p:sp>
            <p:nvSpPr>
              <p:cNvPr id="291" name="Freeform 19"/>
              <p:cNvSpPr/>
              <p:nvPr/>
            </p:nvSpPr>
            <p:spPr>
              <a:xfrm>
                <a:off x="136120" y="40399"/>
                <a:ext cx="16484" cy="17662"/>
              </a:xfrm>
              <a:custGeom>
                <a:avLst/>
                <a:gdLst/>
                <a:ahLst/>
                <a:cxnLst>
                  <a:cxn ang="0">
                    <a:pos x="wd2" y="hd2"/>
                  </a:cxn>
                  <a:cxn ang="5400000">
                    <a:pos x="wd2" y="hd2"/>
                  </a:cxn>
                  <a:cxn ang="10800000">
                    <a:pos x="wd2" y="hd2"/>
                  </a:cxn>
                  <a:cxn ang="16200000">
                    <a:pos x="wd2" y="hd2"/>
                  </a:cxn>
                </a:cxnLst>
                <a:rect l="0" t="0" r="r" b="b"/>
                <a:pathLst>
                  <a:path w="19412" h="19412" fill="norm" stroke="1" extrusionOk="0">
                    <a:moveTo>
                      <a:pt x="8612" y="1412"/>
                    </a:moveTo>
                    <a:cubicBezTo>
                      <a:pt x="1412" y="1412"/>
                      <a:pt x="-2188" y="8612"/>
                      <a:pt x="1412" y="12212"/>
                    </a:cubicBezTo>
                    <a:cubicBezTo>
                      <a:pt x="1412" y="15812"/>
                      <a:pt x="8612" y="19412"/>
                      <a:pt x="12212" y="19412"/>
                    </a:cubicBezTo>
                    <a:cubicBezTo>
                      <a:pt x="15812" y="15812"/>
                      <a:pt x="19412" y="12212"/>
                      <a:pt x="19412" y="8612"/>
                    </a:cubicBezTo>
                    <a:cubicBezTo>
                      <a:pt x="15812" y="1412"/>
                      <a:pt x="12212" y="-2188"/>
                      <a:pt x="8612" y="1412"/>
                    </a:cubicBezTo>
                    <a:close/>
                  </a:path>
                </a:pathLst>
              </a:custGeom>
              <a:solidFill>
                <a:srgbClr val="000000"/>
              </a:solidFill>
              <a:ln w="12700" cap="flat">
                <a:noFill/>
                <a:miter lim="400000"/>
              </a:ln>
              <a:effectLst/>
            </p:spPr>
            <p:txBody>
              <a:bodyPr wrap="square" lIns="45719" tIns="45719" rIns="45719" bIns="45719" numCol="1" anchor="t">
                <a:noAutofit/>
              </a:bodyPr>
              <a:lstStyle/>
              <a:p>
                <a:pPr>
                  <a:defRPr>
                    <a:effectLst>
                      <a:outerShdw sx="100000" sy="100000" kx="0" ky="0" algn="b" rotWithShape="0" blurRad="50800" dist="38100" dir="2700000">
                        <a:srgbClr val="000000">
                          <a:alpha val="40000"/>
                        </a:srgbClr>
                      </a:outerShdw>
                    </a:effectLst>
                  </a:defRPr>
                </a:pPr>
              </a:p>
            </p:txBody>
          </p:sp>
          <p:sp>
            <p:nvSpPr>
              <p:cNvPr id="292" name="Freeform 20"/>
              <p:cNvSpPr/>
              <p:nvPr/>
            </p:nvSpPr>
            <p:spPr>
              <a:xfrm>
                <a:off x="109371" y="26618"/>
                <a:ext cx="15722" cy="16551"/>
              </a:xfrm>
              <a:custGeom>
                <a:avLst/>
                <a:gdLst/>
                <a:ahLst/>
                <a:cxnLst>
                  <a:cxn ang="0">
                    <a:pos x="wd2" y="hd2"/>
                  </a:cxn>
                  <a:cxn ang="5400000">
                    <a:pos x="wd2" y="hd2"/>
                  </a:cxn>
                  <a:cxn ang="10800000">
                    <a:pos x="wd2" y="hd2"/>
                  </a:cxn>
                  <a:cxn ang="16200000">
                    <a:pos x="wd2" y="hd2"/>
                  </a:cxn>
                </a:cxnLst>
                <a:rect l="0" t="0" r="r" b="b"/>
                <a:pathLst>
                  <a:path w="21600" h="19491" fill="norm" stroke="1" extrusionOk="0">
                    <a:moveTo>
                      <a:pt x="8640" y="0"/>
                    </a:moveTo>
                    <a:cubicBezTo>
                      <a:pt x="0" y="3600"/>
                      <a:pt x="0" y="7200"/>
                      <a:pt x="0" y="14400"/>
                    </a:cubicBezTo>
                    <a:cubicBezTo>
                      <a:pt x="0" y="18000"/>
                      <a:pt x="8640" y="21600"/>
                      <a:pt x="12960" y="18000"/>
                    </a:cubicBezTo>
                    <a:cubicBezTo>
                      <a:pt x="17280" y="18000"/>
                      <a:pt x="21600" y="14400"/>
                      <a:pt x="21600" y="7200"/>
                    </a:cubicBezTo>
                    <a:cubicBezTo>
                      <a:pt x="21600" y="3600"/>
                      <a:pt x="12960" y="0"/>
                      <a:pt x="8640" y="0"/>
                    </a:cubicBezTo>
                    <a:close/>
                  </a:path>
                </a:pathLst>
              </a:custGeom>
              <a:solidFill>
                <a:srgbClr val="000000"/>
              </a:solidFill>
              <a:ln w="12700" cap="flat">
                <a:noFill/>
                <a:miter lim="400000"/>
              </a:ln>
              <a:effectLst/>
            </p:spPr>
            <p:txBody>
              <a:bodyPr wrap="square" lIns="45719" tIns="45719" rIns="45719" bIns="45719" numCol="1" anchor="t">
                <a:noAutofit/>
              </a:bodyPr>
              <a:lstStyle/>
              <a:p>
                <a:pPr>
                  <a:defRPr>
                    <a:effectLst>
                      <a:outerShdw sx="100000" sy="100000" kx="0" ky="0" algn="b" rotWithShape="0" blurRad="50800" dist="38100" dir="2700000">
                        <a:srgbClr val="000000">
                          <a:alpha val="40000"/>
                        </a:srgbClr>
                      </a:outerShdw>
                    </a:effectLst>
                  </a:defRPr>
                </a:pPr>
              </a:p>
            </p:txBody>
          </p:sp>
          <p:sp>
            <p:nvSpPr>
              <p:cNvPr id="293" name="Freeform 21"/>
              <p:cNvSpPr/>
              <p:nvPr/>
            </p:nvSpPr>
            <p:spPr>
              <a:xfrm>
                <a:off x="115092" y="46817"/>
                <a:ext cx="16551" cy="16484"/>
              </a:xfrm>
              <a:custGeom>
                <a:avLst/>
                <a:gdLst/>
                <a:ahLst/>
                <a:cxnLst>
                  <a:cxn ang="0">
                    <a:pos x="wd2" y="hd2"/>
                  </a:cxn>
                  <a:cxn ang="5400000">
                    <a:pos x="wd2" y="hd2"/>
                  </a:cxn>
                  <a:cxn ang="10800000">
                    <a:pos x="wd2" y="hd2"/>
                  </a:cxn>
                  <a:cxn ang="16200000">
                    <a:pos x="wd2" y="hd2"/>
                  </a:cxn>
                </a:cxnLst>
                <a:rect l="0" t="0" r="r" b="b"/>
                <a:pathLst>
                  <a:path w="19491" h="19412" fill="norm" stroke="1" extrusionOk="0">
                    <a:moveTo>
                      <a:pt x="5091" y="1412"/>
                    </a:moveTo>
                    <a:cubicBezTo>
                      <a:pt x="1491" y="1412"/>
                      <a:pt x="-2109" y="8612"/>
                      <a:pt x="1491" y="12212"/>
                    </a:cubicBezTo>
                    <a:cubicBezTo>
                      <a:pt x="1491" y="15812"/>
                      <a:pt x="5091" y="19412"/>
                      <a:pt x="12291" y="19412"/>
                    </a:cubicBezTo>
                    <a:cubicBezTo>
                      <a:pt x="15891" y="15812"/>
                      <a:pt x="19491" y="12212"/>
                      <a:pt x="19491" y="8612"/>
                    </a:cubicBezTo>
                    <a:cubicBezTo>
                      <a:pt x="15891" y="1412"/>
                      <a:pt x="12291" y="-2188"/>
                      <a:pt x="5091" y="1412"/>
                    </a:cubicBezTo>
                    <a:close/>
                  </a:path>
                </a:pathLst>
              </a:custGeom>
              <a:solidFill>
                <a:srgbClr val="000000"/>
              </a:solidFill>
              <a:ln w="12700" cap="flat">
                <a:noFill/>
                <a:miter lim="400000"/>
              </a:ln>
              <a:effectLst/>
            </p:spPr>
            <p:txBody>
              <a:bodyPr wrap="square" lIns="45719" tIns="45719" rIns="45719" bIns="45719" numCol="1" anchor="t">
                <a:noAutofit/>
              </a:bodyPr>
              <a:lstStyle/>
              <a:p>
                <a:pPr>
                  <a:defRPr>
                    <a:effectLst>
                      <a:outerShdw sx="100000" sy="100000" kx="0" ky="0" algn="b" rotWithShape="0" blurRad="50800" dist="38100" dir="2700000">
                        <a:srgbClr val="000000">
                          <a:alpha val="40000"/>
                        </a:srgbClr>
                      </a:outerShdw>
                    </a:effectLst>
                  </a:defRPr>
                </a:pPr>
              </a:p>
            </p:txBody>
          </p:sp>
          <p:sp>
            <p:nvSpPr>
              <p:cNvPr id="294" name="Freeform 22"/>
              <p:cNvSpPr/>
              <p:nvPr/>
            </p:nvSpPr>
            <p:spPr>
              <a:xfrm>
                <a:off x="0" y="83650"/>
                <a:ext cx="83588" cy="81138"/>
              </a:xfrm>
              <a:custGeom>
                <a:avLst/>
                <a:gdLst/>
                <a:ahLst/>
                <a:cxnLst>
                  <a:cxn ang="0">
                    <a:pos x="wd2" y="hd2"/>
                  </a:cxn>
                  <a:cxn ang="5400000">
                    <a:pos x="wd2" y="hd2"/>
                  </a:cxn>
                  <a:cxn ang="10800000">
                    <a:pos x="wd2" y="hd2"/>
                  </a:cxn>
                  <a:cxn ang="16200000">
                    <a:pos x="wd2" y="hd2"/>
                  </a:cxn>
                </a:cxnLst>
                <a:rect l="0" t="0" r="r" b="b"/>
                <a:pathLst>
                  <a:path w="19411" h="19388" fill="norm" stroke="1" extrusionOk="0">
                    <a:moveTo>
                      <a:pt x="6851" y="384"/>
                    </a:moveTo>
                    <a:cubicBezTo>
                      <a:pt x="1811" y="1873"/>
                      <a:pt x="-1069" y="7087"/>
                      <a:pt x="371" y="12301"/>
                    </a:cubicBezTo>
                    <a:cubicBezTo>
                      <a:pt x="1811" y="17515"/>
                      <a:pt x="6851" y="20494"/>
                      <a:pt x="11891" y="19004"/>
                    </a:cubicBezTo>
                    <a:cubicBezTo>
                      <a:pt x="16931" y="17515"/>
                      <a:pt x="20531" y="12301"/>
                      <a:pt x="19091" y="7087"/>
                    </a:cubicBezTo>
                    <a:cubicBezTo>
                      <a:pt x="17651" y="1873"/>
                      <a:pt x="11891" y="-1106"/>
                      <a:pt x="6851" y="384"/>
                    </a:cubicBezTo>
                    <a:close/>
                  </a:path>
                </a:pathLst>
              </a:custGeom>
              <a:solidFill>
                <a:srgbClr val="FFFFFF"/>
              </a:solidFill>
              <a:ln w="12700" cap="flat">
                <a:noFill/>
                <a:miter lim="400000"/>
              </a:ln>
              <a:effectLst/>
            </p:spPr>
            <p:txBody>
              <a:bodyPr wrap="square" lIns="45719" tIns="45719" rIns="45719" bIns="45719" numCol="1" anchor="t">
                <a:noAutofit/>
              </a:bodyPr>
              <a:lstStyle/>
              <a:p>
                <a:pPr>
                  <a:defRPr>
                    <a:effectLst>
                      <a:outerShdw sx="100000" sy="100000" kx="0" ky="0" algn="b" rotWithShape="0" blurRad="50800" dist="38100" dir="2700000">
                        <a:srgbClr val="000000">
                          <a:alpha val="40000"/>
                        </a:srgbClr>
                      </a:outerShdw>
                    </a:effectLst>
                  </a:defRPr>
                </a:pPr>
              </a:p>
            </p:txBody>
          </p:sp>
          <p:sp>
            <p:nvSpPr>
              <p:cNvPr id="295" name="Freeform 23"/>
              <p:cNvSpPr/>
              <p:nvPr/>
            </p:nvSpPr>
            <p:spPr>
              <a:xfrm>
                <a:off x="41247" y="103912"/>
                <a:ext cx="15722" cy="157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640" y="0"/>
                    </a:moveTo>
                    <a:cubicBezTo>
                      <a:pt x="4320" y="0"/>
                      <a:pt x="0" y="8640"/>
                      <a:pt x="0" y="12960"/>
                    </a:cubicBezTo>
                    <a:cubicBezTo>
                      <a:pt x="0" y="21600"/>
                      <a:pt x="8640" y="21600"/>
                      <a:pt x="12960" y="21600"/>
                    </a:cubicBezTo>
                    <a:cubicBezTo>
                      <a:pt x="21600" y="21600"/>
                      <a:pt x="21600" y="12960"/>
                      <a:pt x="21600" y="8640"/>
                    </a:cubicBezTo>
                    <a:cubicBezTo>
                      <a:pt x="21600" y="0"/>
                      <a:pt x="12960" y="0"/>
                      <a:pt x="8640" y="0"/>
                    </a:cubicBezTo>
                    <a:close/>
                  </a:path>
                </a:pathLst>
              </a:custGeom>
              <a:solidFill>
                <a:srgbClr val="000000"/>
              </a:solidFill>
              <a:ln w="12700" cap="flat">
                <a:noFill/>
                <a:miter lim="400000"/>
              </a:ln>
              <a:effectLst/>
            </p:spPr>
            <p:txBody>
              <a:bodyPr wrap="square" lIns="45719" tIns="45719" rIns="45719" bIns="45719" numCol="1" anchor="t">
                <a:noAutofit/>
              </a:bodyPr>
              <a:lstStyle/>
              <a:p>
                <a:pPr>
                  <a:defRPr>
                    <a:effectLst>
                      <a:outerShdw sx="100000" sy="100000" kx="0" ky="0" algn="b" rotWithShape="0" blurRad="50800" dist="38100" dir="2700000">
                        <a:srgbClr val="000000">
                          <a:alpha val="40000"/>
                        </a:srgbClr>
                      </a:outerShdw>
                    </a:effectLst>
                  </a:defRPr>
                </a:pPr>
              </a:p>
            </p:txBody>
          </p:sp>
          <p:sp>
            <p:nvSpPr>
              <p:cNvPr id="296" name="Freeform 24"/>
              <p:cNvSpPr/>
              <p:nvPr/>
            </p:nvSpPr>
            <p:spPr>
              <a:xfrm>
                <a:off x="47035" y="122253"/>
                <a:ext cx="16485" cy="16551"/>
              </a:xfrm>
              <a:custGeom>
                <a:avLst/>
                <a:gdLst/>
                <a:ahLst/>
                <a:cxnLst>
                  <a:cxn ang="0">
                    <a:pos x="wd2" y="hd2"/>
                  </a:cxn>
                  <a:cxn ang="5400000">
                    <a:pos x="wd2" y="hd2"/>
                  </a:cxn>
                  <a:cxn ang="10800000">
                    <a:pos x="wd2" y="hd2"/>
                  </a:cxn>
                  <a:cxn ang="16200000">
                    <a:pos x="wd2" y="hd2"/>
                  </a:cxn>
                </a:cxnLst>
                <a:rect l="0" t="0" r="r" b="b"/>
                <a:pathLst>
                  <a:path w="19412" h="19491" fill="norm" stroke="1" extrusionOk="0">
                    <a:moveTo>
                      <a:pt x="8612" y="0"/>
                    </a:moveTo>
                    <a:cubicBezTo>
                      <a:pt x="1412" y="3600"/>
                      <a:pt x="-2188" y="7200"/>
                      <a:pt x="1412" y="14400"/>
                    </a:cubicBezTo>
                    <a:cubicBezTo>
                      <a:pt x="1412" y="18000"/>
                      <a:pt x="8612" y="21600"/>
                      <a:pt x="12212" y="18000"/>
                    </a:cubicBezTo>
                    <a:cubicBezTo>
                      <a:pt x="15812" y="18000"/>
                      <a:pt x="19412" y="14400"/>
                      <a:pt x="19412" y="7200"/>
                    </a:cubicBezTo>
                    <a:cubicBezTo>
                      <a:pt x="15812" y="3600"/>
                      <a:pt x="12212" y="0"/>
                      <a:pt x="8612" y="0"/>
                    </a:cubicBezTo>
                    <a:close/>
                  </a:path>
                </a:pathLst>
              </a:custGeom>
              <a:solidFill>
                <a:srgbClr val="000000"/>
              </a:solidFill>
              <a:ln w="12700" cap="flat">
                <a:noFill/>
                <a:miter lim="400000"/>
              </a:ln>
              <a:effectLst/>
            </p:spPr>
            <p:txBody>
              <a:bodyPr wrap="square" lIns="45719" tIns="45719" rIns="45719" bIns="45719" numCol="1" anchor="t">
                <a:noAutofit/>
              </a:bodyPr>
              <a:lstStyle/>
              <a:p>
                <a:pPr>
                  <a:defRPr>
                    <a:effectLst>
                      <a:outerShdw sx="100000" sy="100000" kx="0" ky="0" algn="b" rotWithShape="0" blurRad="50800" dist="38100" dir="2700000">
                        <a:srgbClr val="000000">
                          <a:alpha val="40000"/>
                        </a:srgbClr>
                      </a:outerShdw>
                    </a:effectLst>
                  </a:defRPr>
                </a:pPr>
              </a:p>
            </p:txBody>
          </p:sp>
          <p:sp>
            <p:nvSpPr>
              <p:cNvPr id="297" name="Freeform 25"/>
              <p:cNvSpPr/>
              <p:nvPr/>
            </p:nvSpPr>
            <p:spPr>
              <a:xfrm>
                <a:off x="20286" y="110463"/>
                <a:ext cx="15722" cy="157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640" y="0"/>
                    </a:moveTo>
                    <a:cubicBezTo>
                      <a:pt x="0" y="0"/>
                      <a:pt x="0" y="8640"/>
                      <a:pt x="0" y="12960"/>
                    </a:cubicBezTo>
                    <a:cubicBezTo>
                      <a:pt x="0" y="17280"/>
                      <a:pt x="8640" y="21600"/>
                      <a:pt x="12960" y="21600"/>
                    </a:cubicBezTo>
                    <a:cubicBezTo>
                      <a:pt x="17280" y="21600"/>
                      <a:pt x="21600" y="12960"/>
                      <a:pt x="21600" y="8640"/>
                    </a:cubicBezTo>
                    <a:cubicBezTo>
                      <a:pt x="21600" y="0"/>
                      <a:pt x="12960" y="0"/>
                      <a:pt x="8640" y="0"/>
                    </a:cubicBezTo>
                    <a:close/>
                  </a:path>
                </a:pathLst>
              </a:custGeom>
              <a:solidFill>
                <a:srgbClr val="000000"/>
              </a:solidFill>
              <a:ln w="12700" cap="flat">
                <a:noFill/>
                <a:miter lim="400000"/>
              </a:ln>
              <a:effectLst/>
            </p:spPr>
            <p:txBody>
              <a:bodyPr wrap="square" lIns="45719" tIns="45719" rIns="45719" bIns="45719" numCol="1" anchor="t">
                <a:noAutofit/>
              </a:bodyPr>
              <a:lstStyle/>
              <a:p>
                <a:pPr>
                  <a:defRPr>
                    <a:effectLst>
                      <a:outerShdw sx="100000" sy="100000" kx="0" ky="0" algn="b" rotWithShape="0" blurRad="50800" dist="38100" dir="2700000">
                        <a:srgbClr val="000000">
                          <a:alpha val="40000"/>
                        </a:srgbClr>
                      </a:outerShdw>
                    </a:effectLst>
                  </a:defRPr>
                </a:pPr>
              </a:p>
            </p:txBody>
          </p:sp>
          <p:sp>
            <p:nvSpPr>
              <p:cNvPr id="298" name="Freeform 26"/>
              <p:cNvSpPr/>
              <p:nvPr/>
            </p:nvSpPr>
            <p:spPr>
              <a:xfrm>
                <a:off x="24763" y="128804"/>
                <a:ext cx="16485" cy="16551"/>
              </a:xfrm>
              <a:custGeom>
                <a:avLst/>
                <a:gdLst/>
                <a:ahLst/>
                <a:cxnLst>
                  <a:cxn ang="0">
                    <a:pos x="wd2" y="hd2"/>
                  </a:cxn>
                  <a:cxn ang="5400000">
                    <a:pos x="wd2" y="hd2"/>
                  </a:cxn>
                  <a:cxn ang="10800000">
                    <a:pos x="wd2" y="hd2"/>
                  </a:cxn>
                  <a:cxn ang="16200000">
                    <a:pos x="wd2" y="hd2"/>
                  </a:cxn>
                </a:cxnLst>
                <a:rect l="0" t="0" r="r" b="b"/>
                <a:pathLst>
                  <a:path w="19412" h="19491" fill="norm" stroke="1" extrusionOk="0">
                    <a:moveTo>
                      <a:pt x="8612" y="0"/>
                    </a:moveTo>
                    <a:cubicBezTo>
                      <a:pt x="1412" y="3600"/>
                      <a:pt x="-2188" y="7200"/>
                      <a:pt x="1412" y="14400"/>
                    </a:cubicBezTo>
                    <a:cubicBezTo>
                      <a:pt x="1412" y="18000"/>
                      <a:pt x="8612" y="21600"/>
                      <a:pt x="12212" y="18000"/>
                    </a:cubicBezTo>
                    <a:cubicBezTo>
                      <a:pt x="15812" y="18000"/>
                      <a:pt x="19412" y="14400"/>
                      <a:pt x="19412" y="7200"/>
                    </a:cubicBezTo>
                    <a:cubicBezTo>
                      <a:pt x="15812" y="3600"/>
                      <a:pt x="12212" y="0"/>
                      <a:pt x="8612" y="0"/>
                    </a:cubicBezTo>
                    <a:close/>
                  </a:path>
                </a:pathLst>
              </a:custGeom>
              <a:solidFill>
                <a:srgbClr val="000000"/>
              </a:solidFill>
              <a:ln w="12700" cap="flat">
                <a:noFill/>
                <a:miter lim="400000"/>
              </a:ln>
              <a:effectLst/>
            </p:spPr>
            <p:txBody>
              <a:bodyPr wrap="square" lIns="45719" tIns="45719" rIns="45719" bIns="45719" numCol="1" anchor="t">
                <a:noAutofit/>
              </a:bodyPr>
              <a:lstStyle/>
              <a:p>
                <a:pPr>
                  <a:defRPr>
                    <a:effectLst>
                      <a:outerShdw sx="100000" sy="100000" kx="0" ky="0" algn="b" rotWithShape="0" blurRad="50800" dist="38100" dir="2700000">
                        <a:srgbClr val="000000">
                          <a:alpha val="40000"/>
                        </a:srgbClr>
                      </a:outerShdw>
                    </a:effectLst>
                  </a:defRPr>
                </a:pPr>
              </a:p>
            </p:txBody>
          </p:sp>
        </p:grpSp>
      </p:grpSp>
      <p:sp>
        <p:nvSpPr>
          <p:cNvPr id="301" name="矩形 48"/>
          <p:cNvSpPr txBox="1"/>
          <p:nvPr/>
        </p:nvSpPr>
        <p:spPr>
          <a:xfrm>
            <a:off x="3880668" y="1737940"/>
            <a:ext cx="233125"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2000">
                <a:solidFill>
                  <a:srgbClr val="FFFFFF"/>
                </a:solidFill>
                <a:latin typeface="Impact"/>
                <a:ea typeface="Impact"/>
                <a:cs typeface="Impact"/>
                <a:sym typeface="Impact"/>
              </a:defRPr>
            </a:lvl1pPr>
          </a:lstStyle>
          <a:p>
            <a:pPr/>
            <a:r>
              <a:t>A</a:t>
            </a:r>
          </a:p>
        </p:txBody>
      </p:sp>
      <p:sp>
        <p:nvSpPr>
          <p:cNvPr id="302" name="矩形 49"/>
          <p:cNvSpPr txBox="1"/>
          <p:nvPr/>
        </p:nvSpPr>
        <p:spPr>
          <a:xfrm>
            <a:off x="5036377" y="1737940"/>
            <a:ext cx="244412"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2000">
                <a:solidFill>
                  <a:srgbClr val="FFFFFF"/>
                </a:solidFill>
                <a:latin typeface="Impact"/>
                <a:ea typeface="Impact"/>
                <a:cs typeface="Impact"/>
                <a:sym typeface="Impact"/>
              </a:defRPr>
            </a:lvl1pPr>
          </a:lstStyle>
          <a:p>
            <a:pPr/>
            <a:r>
              <a:t>B</a:t>
            </a:r>
          </a:p>
        </p:txBody>
      </p:sp>
      <p:sp>
        <p:nvSpPr>
          <p:cNvPr id="303" name="矩形 51"/>
          <p:cNvSpPr txBox="1"/>
          <p:nvPr/>
        </p:nvSpPr>
        <p:spPr>
          <a:xfrm>
            <a:off x="3881375" y="2768787"/>
            <a:ext cx="244535"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2000">
                <a:solidFill>
                  <a:srgbClr val="FFFFFF"/>
                </a:solidFill>
                <a:latin typeface="Impact"/>
                <a:ea typeface="Impact"/>
                <a:cs typeface="Impact"/>
                <a:sym typeface="Impact"/>
              </a:defRPr>
            </a:lvl1pPr>
          </a:lstStyle>
          <a:p>
            <a:pPr/>
            <a:r>
              <a:t>D</a:t>
            </a:r>
          </a:p>
        </p:txBody>
      </p:sp>
      <p:sp>
        <p:nvSpPr>
          <p:cNvPr id="304" name="矩形 52"/>
          <p:cNvSpPr txBox="1"/>
          <p:nvPr/>
        </p:nvSpPr>
        <p:spPr>
          <a:xfrm>
            <a:off x="5036191" y="2768787"/>
            <a:ext cx="244783"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2000">
                <a:solidFill>
                  <a:srgbClr val="FFFFFF"/>
                </a:solidFill>
                <a:latin typeface="Impact"/>
                <a:ea typeface="Impact"/>
                <a:cs typeface="Impact"/>
                <a:sym typeface="Impact"/>
              </a:defRPr>
            </a:lvl1pPr>
          </a:lstStyle>
          <a:p>
            <a:pPr/>
            <a:r>
              <a:t>C</a:t>
            </a:r>
          </a:p>
        </p:txBody>
      </p:sp>
      <p:sp>
        <p:nvSpPr>
          <p:cNvPr id="305" name="矩形 86"/>
          <p:cNvSpPr txBox="1"/>
          <p:nvPr/>
        </p:nvSpPr>
        <p:spPr>
          <a:xfrm>
            <a:off x="4159249" y="2267650"/>
            <a:ext cx="825501" cy="279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ct val="150000"/>
              </a:lnSpc>
              <a:defRPr sz="1600">
                <a:solidFill>
                  <a:srgbClr val="73185A"/>
                </a:solidFill>
                <a:latin typeface="PingFang SC Semibold"/>
                <a:ea typeface="PingFang SC Semibold"/>
                <a:cs typeface="PingFang SC Semibold"/>
                <a:sym typeface="PingFang SC Semibold"/>
              </a:defRPr>
            </a:lvl1pPr>
          </a:lstStyle>
          <a:p>
            <a:pPr/>
            <a:r>
              <a:t>应用场景</a:t>
            </a:r>
          </a:p>
        </p:txBody>
      </p:sp>
      <p:sp>
        <p:nvSpPr>
          <p:cNvPr id="306" name="任意多边形 89"/>
          <p:cNvSpPr/>
          <p:nvPr/>
        </p:nvSpPr>
        <p:spPr>
          <a:xfrm flipH="1">
            <a:off x="5385260" y="1378533"/>
            <a:ext cx="808667" cy="2647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0"/>
                </a:lnTo>
                <a:lnTo>
                  <a:pt x="0" y="0"/>
                </a:lnTo>
              </a:path>
            </a:pathLst>
          </a:custGeom>
          <a:ln w="6350">
            <a:solidFill>
              <a:srgbClr val="73185A"/>
            </a:solidFill>
            <a:headEnd type="oval"/>
            <a:tailEnd type="oval"/>
          </a:ln>
        </p:spPr>
        <p:txBody>
          <a:bodyPr lIns="45719" rIns="45719" anchor="ctr"/>
          <a:lstStyle/>
          <a:p>
            <a:pPr algn="ctr"/>
          </a:p>
        </p:txBody>
      </p:sp>
      <p:sp>
        <p:nvSpPr>
          <p:cNvPr id="307" name="任意多边形 91"/>
          <p:cNvSpPr/>
          <p:nvPr/>
        </p:nvSpPr>
        <p:spPr>
          <a:xfrm flipH="1" flipV="1">
            <a:off x="5638800" y="3105482"/>
            <a:ext cx="804253" cy="2631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0"/>
                </a:lnTo>
                <a:lnTo>
                  <a:pt x="0" y="0"/>
                </a:lnTo>
              </a:path>
            </a:pathLst>
          </a:custGeom>
          <a:ln w="6350">
            <a:solidFill>
              <a:srgbClr val="73185A"/>
            </a:solidFill>
            <a:headEnd type="oval"/>
            <a:tailEnd type="oval"/>
          </a:ln>
        </p:spPr>
        <p:txBody>
          <a:bodyPr lIns="45719" rIns="45719" anchor="ctr"/>
          <a:lstStyle/>
          <a:p>
            <a:pPr algn="ctr"/>
          </a:p>
        </p:txBody>
      </p:sp>
      <p:sp>
        <p:nvSpPr>
          <p:cNvPr id="308" name="Rectangle 66"/>
          <p:cNvSpPr txBox="1"/>
          <p:nvPr/>
        </p:nvSpPr>
        <p:spPr>
          <a:xfrm>
            <a:off x="6300192" y="1595128"/>
            <a:ext cx="2088233" cy="711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a:lnSpc>
                <a:spcPct val="150000"/>
              </a:lnSpc>
              <a:defRPr sz="1000">
                <a:solidFill>
                  <a:srgbClr val="73185A"/>
                </a:solidFill>
                <a:latin typeface="PingFang SC Regular"/>
                <a:ea typeface="PingFang SC Regular"/>
                <a:cs typeface="PingFang SC Regular"/>
                <a:sym typeface="PingFang SC Regular"/>
              </a:defRPr>
            </a:lvl1pPr>
          </a:lstStyle>
          <a:p>
            <a:pPr/>
            <a:r>
              <a:t>若将已知的药物间相互作用关系构建为矩阵，再利用上其它相关信息后就可预测出未被发现的药物间相互作用</a:t>
            </a:r>
          </a:p>
        </p:txBody>
      </p:sp>
      <p:grpSp>
        <p:nvGrpSpPr>
          <p:cNvPr id="311" name="圆角矩形 93"/>
          <p:cNvGrpSpPr/>
          <p:nvPr/>
        </p:nvGrpSpPr>
        <p:grpSpPr>
          <a:xfrm>
            <a:off x="6300192" y="1253198"/>
            <a:ext cx="1052376" cy="269241"/>
            <a:chOff x="0" y="0"/>
            <a:chExt cx="1052375" cy="269240"/>
          </a:xfrm>
        </p:grpSpPr>
        <p:sp>
          <p:nvSpPr>
            <p:cNvPr id="309" name="矩形"/>
            <p:cNvSpPr/>
            <p:nvPr/>
          </p:nvSpPr>
          <p:spPr>
            <a:xfrm>
              <a:off x="0" y="11506"/>
              <a:ext cx="1052376" cy="246227"/>
            </a:xfrm>
            <a:prstGeom prst="roundRect">
              <a:avLst>
                <a:gd name="adj" fmla="val 0"/>
              </a:avLst>
            </a:prstGeom>
            <a:solidFill>
              <a:srgbClr val="73185A"/>
            </a:solidFill>
            <a:ln w="6350" cap="flat">
              <a:solidFill>
                <a:srgbClr val="FFFFFF"/>
              </a:solidFill>
              <a:prstDash val="solid"/>
              <a:round/>
            </a:ln>
            <a:effectLst/>
          </p:spPr>
          <p:txBody>
            <a:bodyPr wrap="square" lIns="45719" tIns="45719" rIns="45719" bIns="45719" numCol="1" anchor="ctr">
              <a:noAutofit/>
            </a:bodyPr>
            <a:lstStyle/>
            <a:p>
              <a:pPr algn="ctr">
                <a:defRPr sz="1000">
                  <a:solidFill>
                    <a:srgbClr val="FFFFFF"/>
                  </a:solidFill>
                  <a:latin typeface="Impact"/>
                  <a:ea typeface="Impact"/>
                  <a:cs typeface="Impact"/>
                  <a:sym typeface="Impact"/>
                </a:defRPr>
              </a:pPr>
            </a:p>
          </p:txBody>
        </p:sp>
        <p:sp>
          <p:nvSpPr>
            <p:cNvPr id="310" name="药物间关联预测"/>
            <p:cNvSpPr txBox="1"/>
            <p:nvPr/>
          </p:nvSpPr>
          <p:spPr>
            <a:xfrm>
              <a:off x="0" y="0"/>
              <a:ext cx="1052376" cy="269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solidFill>
                    <a:srgbClr val="FFFFFF"/>
                  </a:solidFill>
                  <a:latin typeface="PingFang SC Semibold"/>
                  <a:ea typeface="PingFang SC Semibold"/>
                  <a:cs typeface="PingFang SC Semibold"/>
                  <a:sym typeface="PingFang SC Semibold"/>
                </a:defRPr>
              </a:lvl1pPr>
            </a:lstStyle>
            <a:p>
              <a:pPr/>
              <a:r>
                <a:t>药物间关联预测</a:t>
              </a:r>
            </a:p>
          </p:txBody>
        </p:sp>
      </p:grpSp>
      <p:sp>
        <p:nvSpPr>
          <p:cNvPr id="312" name="Rectangle 66"/>
          <p:cNvSpPr txBox="1"/>
          <p:nvPr/>
        </p:nvSpPr>
        <p:spPr>
          <a:xfrm>
            <a:off x="6300192" y="3582677"/>
            <a:ext cx="2219396" cy="711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a:lnSpc>
                <a:spcPct val="150000"/>
              </a:lnSpc>
              <a:defRPr sz="1000">
                <a:solidFill>
                  <a:srgbClr val="73185A"/>
                </a:solidFill>
                <a:latin typeface="PingFang SC Regular"/>
                <a:ea typeface="PingFang SC Regular"/>
                <a:cs typeface="PingFang SC Regular"/>
                <a:sym typeface="PingFang SC Regular"/>
              </a:defRPr>
            </a:lvl1pPr>
          </a:lstStyle>
          <a:p>
            <a:pPr>
              <a:defRPr>
                <a:latin typeface="Arial"/>
                <a:ea typeface="Arial"/>
                <a:cs typeface="Arial"/>
                <a:sym typeface="Arial"/>
              </a:defRPr>
            </a:pPr>
            <a:r>
              <a:rPr>
                <a:latin typeface="PingFang SC Regular"/>
                <a:ea typeface="PingFang SC Regular"/>
                <a:cs typeface="PingFang SC Regular"/>
                <a:sym typeface="PingFang SC Regular"/>
              </a:rPr>
              <a:t>预测作者间的合作关系、消除冗余数据提高信息检索效率、构建推荐系统、重新规划航班线路等。</a:t>
            </a:r>
          </a:p>
        </p:txBody>
      </p:sp>
      <p:grpSp>
        <p:nvGrpSpPr>
          <p:cNvPr id="315" name="圆角矩形 95"/>
          <p:cNvGrpSpPr/>
          <p:nvPr/>
        </p:nvGrpSpPr>
        <p:grpSpPr>
          <a:xfrm>
            <a:off x="6565169" y="3240747"/>
            <a:ext cx="1103176" cy="269241"/>
            <a:chOff x="0" y="0"/>
            <a:chExt cx="1103175" cy="269240"/>
          </a:xfrm>
        </p:grpSpPr>
        <p:sp>
          <p:nvSpPr>
            <p:cNvPr id="313" name="矩形"/>
            <p:cNvSpPr/>
            <p:nvPr/>
          </p:nvSpPr>
          <p:spPr>
            <a:xfrm>
              <a:off x="0" y="11506"/>
              <a:ext cx="1103176" cy="246227"/>
            </a:xfrm>
            <a:prstGeom prst="roundRect">
              <a:avLst>
                <a:gd name="adj" fmla="val 0"/>
              </a:avLst>
            </a:prstGeom>
            <a:solidFill>
              <a:srgbClr val="73185A"/>
            </a:solidFill>
            <a:ln w="6350" cap="flat">
              <a:solidFill>
                <a:srgbClr val="FFFFFF"/>
              </a:solidFill>
              <a:prstDash val="solid"/>
              <a:round/>
            </a:ln>
            <a:effectLst/>
          </p:spPr>
          <p:txBody>
            <a:bodyPr wrap="square" lIns="45719" tIns="45719" rIns="45719" bIns="45719" numCol="1" anchor="ctr">
              <a:noAutofit/>
            </a:bodyPr>
            <a:lstStyle/>
            <a:p>
              <a:pPr algn="ctr">
                <a:defRPr sz="1000">
                  <a:solidFill>
                    <a:srgbClr val="FFFFFF"/>
                  </a:solidFill>
                  <a:latin typeface="Impact"/>
                  <a:ea typeface="Impact"/>
                  <a:cs typeface="Impact"/>
                  <a:sym typeface="Impact"/>
                </a:defRPr>
              </a:pPr>
            </a:p>
          </p:txBody>
        </p:sp>
        <p:sp>
          <p:nvSpPr>
            <p:cNvPr id="314" name="其他应用"/>
            <p:cNvSpPr txBox="1"/>
            <p:nvPr/>
          </p:nvSpPr>
          <p:spPr>
            <a:xfrm>
              <a:off x="0" y="0"/>
              <a:ext cx="1103176" cy="269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solidFill>
                    <a:srgbClr val="FFFFFF"/>
                  </a:solidFill>
                  <a:latin typeface="PingFang SC Semibold"/>
                  <a:ea typeface="PingFang SC Semibold"/>
                  <a:cs typeface="PingFang SC Semibold"/>
                  <a:sym typeface="PingFang SC Semibold"/>
                </a:defRPr>
              </a:lvl1pPr>
            </a:lstStyle>
            <a:p>
              <a:pPr>
                <a:defRPr>
                  <a:latin typeface="Impact"/>
                  <a:ea typeface="Impact"/>
                  <a:cs typeface="Impact"/>
                  <a:sym typeface="Impact"/>
                </a:defRPr>
              </a:pPr>
              <a:r>
                <a:rPr>
                  <a:latin typeface="PingFang SC Semibold"/>
                  <a:ea typeface="PingFang SC Semibold"/>
                  <a:cs typeface="PingFang SC Semibold"/>
                  <a:sym typeface="PingFang SC Semibold"/>
                </a:rPr>
                <a:t>其他应用</a:t>
              </a:r>
            </a:p>
          </p:txBody>
        </p:sp>
      </p:grpSp>
      <p:sp>
        <p:nvSpPr>
          <p:cNvPr id="316" name="Rectangle 66"/>
          <p:cNvSpPr txBox="1"/>
          <p:nvPr/>
        </p:nvSpPr>
        <p:spPr>
          <a:xfrm>
            <a:off x="492234" y="1595128"/>
            <a:ext cx="2351578" cy="711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a:lnSpc>
                <a:spcPct val="150000"/>
              </a:lnSpc>
              <a:defRPr sz="1000">
                <a:solidFill>
                  <a:srgbClr val="73185A"/>
                </a:solidFill>
                <a:latin typeface="PingFang SC Regular"/>
                <a:ea typeface="PingFang SC Regular"/>
                <a:cs typeface="PingFang SC Regular"/>
                <a:sym typeface="PingFang SC Regular"/>
              </a:defRPr>
            </a:lvl1pPr>
          </a:lstStyle>
          <a:p>
            <a:pPr>
              <a:defRPr>
                <a:latin typeface="Arial"/>
                <a:ea typeface="Arial"/>
                <a:cs typeface="Arial"/>
                <a:sym typeface="Arial"/>
              </a:defRPr>
            </a:pPr>
            <a:r>
              <a:rPr>
                <a:latin typeface="PingFang SC Regular"/>
                <a:ea typeface="PingFang SC Regular"/>
                <a:cs typeface="PingFang SC Regular"/>
                <a:sym typeface="PingFang SC Regular"/>
              </a:rPr>
              <a:t>将社会中每个人的社交关系构建为矩阵后在其上进行链接预测就有可能找到潜在的朋友关系甚至预测出未来的朋友</a:t>
            </a:r>
          </a:p>
        </p:txBody>
      </p:sp>
      <p:grpSp>
        <p:nvGrpSpPr>
          <p:cNvPr id="319" name="圆角矩形 97"/>
          <p:cNvGrpSpPr/>
          <p:nvPr/>
        </p:nvGrpSpPr>
        <p:grpSpPr>
          <a:xfrm>
            <a:off x="1804391" y="1253198"/>
            <a:ext cx="1052377" cy="269241"/>
            <a:chOff x="0" y="0"/>
            <a:chExt cx="1052375" cy="269240"/>
          </a:xfrm>
        </p:grpSpPr>
        <p:sp>
          <p:nvSpPr>
            <p:cNvPr id="317" name="矩形"/>
            <p:cNvSpPr/>
            <p:nvPr/>
          </p:nvSpPr>
          <p:spPr>
            <a:xfrm>
              <a:off x="0" y="11506"/>
              <a:ext cx="1052376" cy="246227"/>
            </a:xfrm>
            <a:prstGeom prst="roundRect">
              <a:avLst>
                <a:gd name="adj" fmla="val 0"/>
              </a:avLst>
            </a:prstGeom>
            <a:solidFill>
              <a:srgbClr val="73185A"/>
            </a:solidFill>
            <a:ln w="6350" cap="flat">
              <a:solidFill>
                <a:srgbClr val="FFFFFF"/>
              </a:solidFill>
              <a:prstDash val="solid"/>
              <a:round/>
            </a:ln>
            <a:effectLst/>
          </p:spPr>
          <p:txBody>
            <a:bodyPr wrap="square" lIns="45719" tIns="45719" rIns="45719" bIns="45719" numCol="1" anchor="ctr">
              <a:noAutofit/>
            </a:bodyPr>
            <a:lstStyle/>
            <a:p>
              <a:pPr algn="ctr">
                <a:defRPr sz="1000">
                  <a:solidFill>
                    <a:srgbClr val="FFFFFF"/>
                  </a:solidFill>
                  <a:latin typeface="Impact"/>
                  <a:ea typeface="Impact"/>
                  <a:cs typeface="Impact"/>
                  <a:sym typeface="Impact"/>
                </a:defRPr>
              </a:pPr>
            </a:p>
          </p:txBody>
        </p:sp>
        <p:sp>
          <p:nvSpPr>
            <p:cNvPr id="318" name="社交关系预测"/>
            <p:cNvSpPr txBox="1"/>
            <p:nvPr/>
          </p:nvSpPr>
          <p:spPr>
            <a:xfrm>
              <a:off x="0" y="0"/>
              <a:ext cx="1052376" cy="269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solidFill>
                    <a:srgbClr val="FFFFFF"/>
                  </a:solidFill>
                  <a:latin typeface="PingFang SC Semibold"/>
                  <a:ea typeface="PingFang SC Semibold"/>
                  <a:cs typeface="PingFang SC Semibold"/>
                  <a:sym typeface="PingFang SC Semibold"/>
                </a:defRPr>
              </a:lvl1pPr>
            </a:lstStyle>
            <a:p>
              <a:pPr/>
              <a:r>
                <a:t>社交关系预测</a:t>
              </a:r>
            </a:p>
          </p:txBody>
        </p:sp>
      </p:grpSp>
      <p:sp>
        <p:nvSpPr>
          <p:cNvPr id="320" name="Rectangle 66"/>
          <p:cNvSpPr txBox="1"/>
          <p:nvPr/>
        </p:nvSpPr>
        <p:spPr>
          <a:xfrm>
            <a:off x="537055" y="3582677"/>
            <a:ext cx="2088234" cy="711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a:lnSpc>
                <a:spcPct val="150000"/>
              </a:lnSpc>
              <a:defRPr sz="1000">
                <a:solidFill>
                  <a:srgbClr val="73185A"/>
                </a:solidFill>
                <a:latin typeface="PingFang SC Regular"/>
                <a:ea typeface="PingFang SC Regular"/>
                <a:cs typeface="PingFang SC Regular"/>
                <a:sym typeface="PingFang SC Regular"/>
              </a:defRPr>
            </a:lvl1pPr>
          </a:lstStyle>
          <a:p>
            <a:pPr/>
            <a:r>
              <a:t>致病基因往往成组出现，若将不同基因间的致病关系映射为矩阵后就有可能找到其它未被发现的致病基因</a:t>
            </a:r>
          </a:p>
        </p:txBody>
      </p:sp>
      <p:grpSp>
        <p:nvGrpSpPr>
          <p:cNvPr id="323" name="圆角矩形 99"/>
          <p:cNvGrpSpPr/>
          <p:nvPr/>
        </p:nvGrpSpPr>
        <p:grpSpPr>
          <a:xfrm>
            <a:off x="1508605" y="3240747"/>
            <a:ext cx="1052376" cy="269241"/>
            <a:chOff x="0" y="0"/>
            <a:chExt cx="1052375" cy="269240"/>
          </a:xfrm>
        </p:grpSpPr>
        <p:sp>
          <p:nvSpPr>
            <p:cNvPr id="321" name="矩形"/>
            <p:cNvSpPr/>
            <p:nvPr/>
          </p:nvSpPr>
          <p:spPr>
            <a:xfrm>
              <a:off x="0" y="11506"/>
              <a:ext cx="1052376" cy="246227"/>
            </a:xfrm>
            <a:prstGeom prst="roundRect">
              <a:avLst>
                <a:gd name="adj" fmla="val 0"/>
              </a:avLst>
            </a:prstGeom>
            <a:solidFill>
              <a:srgbClr val="73185A"/>
            </a:solidFill>
            <a:ln w="6350" cap="flat">
              <a:solidFill>
                <a:srgbClr val="FFFFFF"/>
              </a:solidFill>
              <a:prstDash val="solid"/>
              <a:round/>
            </a:ln>
            <a:effectLst/>
          </p:spPr>
          <p:txBody>
            <a:bodyPr wrap="square" lIns="45719" tIns="45719" rIns="45719" bIns="45719" numCol="1" anchor="ctr">
              <a:noAutofit/>
            </a:bodyPr>
            <a:lstStyle/>
            <a:p>
              <a:pPr algn="ctr">
                <a:defRPr sz="1000">
                  <a:solidFill>
                    <a:srgbClr val="FFFFFF"/>
                  </a:solidFill>
                  <a:latin typeface="Impact"/>
                  <a:ea typeface="Impact"/>
                  <a:cs typeface="Impact"/>
                  <a:sym typeface="Impact"/>
                </a:defRPr>
              </a:pPr>
            </a:p>
          </p:txBody>
        </p:sp>
        <p:sp>
          <p:nvSpPr>
            <p:cNvPr id="322" name="致病基因挖掘"/>
            <p:cNvSpPr txBox="1"/>
            <p:nvPr/>
          </p:nvSpPr>
          <p:spPr>
            <a:xfrm>
              <a:off x="0" y="0"/>
              <a:ext cx="1052376" cy="269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solidFill>
                    <a:srgbClr val="FFFFFF"/>
                  </a:solidFill>
                  <a:latin typeface="PingFang SC Semibold"/>
                  <a:ea typeface="PingFang SC Semibold"/>
                  <a:cs typeface="PingFang SC Semibold"/>
                  <a:sym typeface="PingFang SC Semibold"/>
                </a:defRPr>
              </a:lvl1pPr>
            </a:lstStyle>
            <a:p>
              <a:pPr>
                <a:defRPr>
                  <a:latin typeface="Impact"/>
                  <a:ea typeface="Impact"/>
                  <a:cs typeface="Impact"/>
                  <a:sym typeface="Impact"/>
                </a:defRPr>
              </a:pPr>
              <a:r>
                <a:rPr>
                  <a:latin typeface="PingFang SC Semibold"/>
                  <a:ea typeface="PingFang SC Semibold"/>
                  <a:cs typeface="PingFang SC Semibold"/>
                  <a:sym typeface="PingFang SC Semibold"/>
                </a:rPr>
                <a:t>致病基因挖掘</a:t>
              </a:r>
            </a:p>
          </p:txBody>
        </p:sp>
      </p:grpSp>
      <p:sp>
        <p:nvSpPr>
          <p:cNvPr id="324" name="矩形 50"/>
          <p:cNvSpPr txBox="1"/>
          <p:nvPr/>
        </p:nvSpPr>
        <p:spPr>
          <a:xfrm>
            <a:off x="366262" y="389189"/>
            <a:ext cx="1018541"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nSpc>
                <a:spcPct val="150000"/>
              </a:lnSpc>
              <a:defRPr sz="1200">
                <a:solidFill>
                  <a:srgbClr val="73185A"/>
                </a:solidFill>
                <a:latin typeface="PingFang SC Regular"/>
                <a:ea typeface="PingFang SC Regular"/>
                <a:cs typeface="PingFang SC Regular"/>
                <a:sym typeface="PingFang SC Regular"/>
              </a:defRPr>
            </a:lvl1pPr>
          </a:lstStyle>
          <a:p>
            <a:pPr/>
            <a:r>
              <a:t>实际应用场景</a:t>
            </a:r>
          </a:p>
        </p:txBody>
      </p:sp>
      <p:sp>
        <p:nvSpPr>
          <p:cNvPr id="325" name="灯片编号占位符 1"/>
          <p:cNvSpPr txBox="1"/>
          <p:nvPr>
            <p:ph type="sldNum" sz="quarter" idx="2"/>
          </p:nvPr>
        </p:nvSpPr>
        <p:spPr>
          <a:xfrm>
            <a:off x="8893610" y="4732656"/>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Click="1" p14:dur="1200">
        <p15:prstTrans prst="pageCurlDouble"/>
      </p:transition>
    </mc:Choice>
    <mc:Choice xmlns:p14="http://schemas.microsoft.com/office/powerpoint/2010/main" Requires="p14">
      <p:transition spd="slow" advClick="1" p14:dur="1200">
        <p14:prism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9" name="Freeform 7"/>
          <p:cNvSpPr/>
          <p:nvPr/>
        </p:nvSpPr>
        <p:spPr>
          <a:xfrm>
            <a:off x="-1" y="1216694"/>
            <a:ext cx="3910225" cy="3909380"/>
          </a:xfrm>
          <a:custGeom>
            <a:avLst/>
            <a:gdLst/>
            <a:ahLst/>
            <a:cxnLst>
              <a:cxn ang="0">
                <a:pos x="wd2" y="hd2"/>
              </a:cxn>
              <a:cxn ang="5400000">
                <a:pos x="wd2" y="hd2"/>
              </a:cxn>
              <a:cxn ang="10800000">
                <a:pos x="wd2" y="hd2"/>
              </a:cxn>
              <a:cxn ang="16200000">
                <a:pos x="wd2" y="hd2"/>
              </a:cxn>
            </a:cxnLst>
            <a:rect l="0" t="0" r="r" b="b"/>
            <a:pathLst>
              <a:path w="21513" h="21513" fill="norm" stroke="1" extrusionOk="0">
                <a:moveTo>
                  <a:pt x="7335" y="3960"/>
                </a:moveTo>
                <a:cubicBezTo>
                  <a:pt x="6958" y="4130"/>
                  <a:pt x="6600" y="4309"/>
                  <a:pt x="6260" y="4544"/>
                </a:cubicBezTo>
                <a:cubicBezTo>
                  <a:pt x="5930" y="4771"/>
                  <a:pt x="5600" y="5035"/>
                  <a:pt x="5318" y="5318"/>
                </a:cubicBezTo>
                <a:cubicBezTo>
                  <a:pt x="5025" y="5619"/>
                  <a:pt x="4771" y="5930"/>
                  <a:pt x="4544" y="6260"/>
                </a:cubicBezTo>
                <a:cubicBezTo>
                  <a:pt x="4328" y="6600"/>
                  <a:pt x="4120" y="6958"/>
                  <a:pt x="3960" y="7335"/>
                </a:cubicBezTo>
                <a:cubicBezTo>
                  <a:pt x="3856" y="7609"/>
                  <a:pt x="3979" y="7929"/>
                  <a:pt x="4252" y="8042"/>
                </a:cubicBezTo>
                <a:cubicBezTo>
                  <a:pt x="4526" y="8165"/>
                  <a:pt x="4837" y="8033"/>
                  <a:pt x="4950" y="7769"/>
                </a:cubicBezTo>
                <a:cubicBezTo>
                  <a:pt x="5091" y="7458"/>
                  <a:pt x="5261" y="7156"/>
                  <a:pt x="5431" y="6873"/>
                </a:cubicBezTo>
                <a:cubicBezTo>
                  <a:pt x="5629" y="6581"/>
                  <a:pt x="5845" y="6307"/>
                  <a:pt x="6081" y="6081"/>
                </a:cubicBezTo>
                <a:cubicBezTo>
                  <a:pt x="6336" y="5836"/>
                  <a:pt x="6590" y="5619"/>
                  <a:pt x="6873" y="5440"/>
                </a:cubicBezTo>
                <a:cubicBezTo>
                  <a:pt x="7156" y="5242"/>
                  <a:pt x="7448" y="5082"/>
                  <a:pt x="7759" y="4950"/>
                </a:cubicBezTo>
                <a:cubicBezTo>
                  <a:pt x="8033" y="4837"/>
                  <a:pt x="8165" y="4516"/>
                  <a:pt x="8042" y="4243"/>
                </a:cubicBezTo>
                <a:cubicBezTo>
                  <a:pt x="7929" y="3969"/>
                  <a:pt x="7609" y="3847"/>
                  <a:pt x="7335" y="3960"/>
                </a:cubicBezTo>
                <a:close/>
                <a:moveTo>
                  <a:pt x="21251" y="19969"/>
                </a:moveTo>
                <a:cubicBezTo>
                  <a:pt x="21251" y="19969"/>
                  <a:pt x="21251" y="19969"/>
                  <a:pt x="21251" y="19969"/>
                </a:cubicBezTo>
                <a:cubicBezTo>
                  <a:pt x="17357" y="16085"/>
                  <a:pt x="17357" y="16085"/>
                  <a:pt x="17357" y="16085"/>
                </a:cubicBezTo>
                <a:cubicBezTo>
                  <a:pt x="17989" y="15330"/>
                  <a:pt x="18508" y="14482"/>
                  <a:pt x="18885" y="13577"/>
                </a:cubicBezTo>
                <a:cubicBezTo>
                  <a:pt x="19366" y="12398"/>
                  <a:pt x="19639" y="11144"/>
                  <a:pt x="19639" y="9805"/>
                </a:cubicBezTo>
                <a:cubicBezTo>
                  <a:pt x="19639" y="8504"/>
                  <a:pt x="19366" y="7250"/>
                  <a:pt x="18904" y="6109"/>
                </a:cubicBezTo>
                <a:cubicBezTo>
                  <a:pt x="18885" y="6062"/>
                  <a:pt x="18885" y="6062"/>
                  <a:pt x="18885" y="6062"/>
                </a:cubicBezTo>
                <a:cubicBezTo>
                  <a:pt x="18385" y="4884"/>
                  <a:pt x="17687" y="3809"/>
                  <a:pt x="16792" y="2913"/>
                </a:cubicBezTo>
                <a:cubicBezTo>
                  <a:pt x="16754" y="2876"/>
                  <a:pt x="16754" y="2876"/>
                  <a:pt x="16754" y="2876"/>
                </a:cubicBezTo>
                <a:cubicBezTo>
                  <a:pt x="15849" y="1961"/>
                  <a:pt x="14774" y="1235"/>
                  <a:pt x="13567" y="735"/>
                </a:cubicBezTo>
                <a:cubicBezTo>
                  <a:pt x="12398" y="264"/>
                  <a:pt x="11135" y="0"/>
                  <a:pt x="9815" y="0"/>
                </a:cubicBezTo>
                <a:cubicBezTo>
                  <a:pt x="7099" y="0"/>
                  <a:pt x="4648" y="1084"/>
                  <a:pt x="2866" y="2876"/>
                </a:cubicBezTo>
                <a:cubicBezTo>
                  <a:pt x="1961" y="3771"/>
                  <a:pt x="1245" y="4856"/>
                  <a:pt x="745" y="6062"/>
                </a:cubicBezTo>
                <a:cubicBezTo>
                  <a:pt x="255" y="7222"/>
                  <a:pt x="0" y="8495"/>
                  <a:pt x="0" y="9805"/>
                </a:cubicBezTo>
                <a:cubicBezTo>
                  <a:pt x="0" y="11116"/>
                  <a:pt x="255" y="12370"/>
                  <a:pt x="726" y="13511"/>
                </a:cubicBezTo>
                <a:cubicBezTo>
                  <a:pt x="745" y="13577"/>
                  <a:pt x="745" y="13577"/>
                  <a:pt x="745" y="13577"/>
                </a:cubicBezTo>
                <a:cubicBezTo>
                  <a:pt x="1245" y="14765"/>
                  <a:pt x="1961" y="15839"/>
                  <a:pt x="2866" y="16744"/>
                </a:cubicBezTo>
                <a:cubicBezTo>
                  <a:pt x="2876" y="16744"/>
                  <a:pt x="2876" y="16744"/>
                  <a:pt x="2876" y="16744"/>
                </a:cubicBezTo>
                <a:cubicBezTo>
                  <a:pt x="3781" y="17650"/>
                  <a:pt x="4856" y="18385"/>
                  <a:pt x="6062" y="18885"/>
                </a:cubicBezTo>
                <a:cubicBezTo>
                  <a:pt x="6062" y="18875"/>
                  <a:pt x="6062" y="18875"/>
                  <a:pt x="6062" y="18875"/>
                </a:cubicBezTo>
                <a:cubicBezTo>
                  <a:pt x="6062" y="18885"/>
                  <a:pt x="6062" y="18885"/>
                  <a:pt x="6062" y="18885"/>
                </a:cubicBezTo>
                <a:cubicBezTo>
                  <a:pt x="7231" y="19356"/>
                  <a:pt x="8495" y="19630"/>
                  <a:pt x="9815" y="19630"/>
                </a:cubicBezTo>
                <a:cubicBezTo>
                  <a:pt x="11135" y="19630"/>
                  <a:pt x="12398" y="19356"/>
                  <a:pt x="13567" y="18885"/>
                </a:cubicBezTo>
                <a:cubicBezTo>
                  <a:pt x="14482" y="18508"/>
                  <a:pt x="15340" y="17970"/>
                  <a:pt x="16085" y="17348"/>
                </a:cubicBezTo>
                <a:cubicBezTo>
                  <a:pt x="19978" y="21261"/>
                  <a:pt x="19978" y="21261"/>
                  <a:pt x="19978" y="21261"/>
                </a:cubicBezTo>
                <a:cubicBezTo>
                  <a:pt x="20337" y="21600"/>
                  <a:pt x="20902" y="21600"/>
                  <a:pt x="21251" y="21242"/>
                </a:cubicBezTo>
                <a:cubicBezTo>
                  <a:pt x="21600" y="20883"/>
                  <a:pt x="21600" y="20327"/>
                  <a:pt x="21251" y="19969"/>
                </a:cubicBezTo>
                <a:close/>
                <a:moveTo>
                  <a:pt x="15491" y="15481"/>
                </a:moveTo>
                <a:cubicBezTo>
                  <a:pt x="15491" y="15481"/>
                  <a:pt x="15491" y="15481"/>
                  <a:pt x="15491" y="15481"/>
                </a:cubicBezTo>
                <a:cubicBezTo>
                  <a:pt x="15462" y="15500"/>
                  <a:pt x="15462" y="15500"/>
                  <a:pt x="15462" y="15500"/>
                </a:cubicBezTo>
                <a:cubicBezTo>
                  <a:pt x="14736" y="16226"/>
                  <a:pt x="13850" y="16820"/>
                  <a:pt x="12879" y="17216"/>
                </a:cubicBezTo>
                <a:cubicBezTo>
                  <a:pt x="11936" y="17612"/>
                  <a:pt x="10899" y="17819"/>
                  <a:pt x="9815" y="17819"/>
                </a:cubicBezTo>
                <a:cubicBezTo>
                  <a:pt x="8721" y="17819"/>
                  <a:pt x="7693" y="17612"/>
                  <a:pt x="6751" y="17216"/>
                </a:cubicBezTo>
                <a:cubicBezTo>
                  <a:pt x="6751" y="17216"/>
                  <a:pt x="6751" y="17216"/>
                  <a:pt x="6751" y="17216"/>
                </a:cubicBezTo>
                <a:cubicBezTo>
                  <a:pt x="5761" y="16820"/>
                  <a:pt x="4884" y="16216"/>
                  <a:pt x="4148" y="15481"/>
                </a:cubicBezTo>
                <a:cubicBezTo>
                  <a:pt x="4148" y="15481"/>
                  <a:pt x="4148" y="15481"/>
                  <a:pt x="4148" y="15481"/>
                </a:cubicBezTo>
                <a:cubicBezTo>
                  <a:pt x="4148" y="15481"/>
                  <a:pt x="4148" y="15481"/>
                  <a:pt x="4148" y="15481"/>
                </a:cubicBezTo>
                <a:cubicBezTo>
                  <a:pt x="3413" y="14727"/>
                  <a:pt x="2819" y="13841"/>
                  <a:pt x="2404" y="12879"/>
                </a:cubicBezTo>
                <a:cubicBezTo>
                  <a:pt x="2385" y="12832"/>
                  <a:pt x="2385" y="12832"/>
                  <a:pt x="2385" y="12832"/>
                </a:cubicBezTo>
                <a:cubicBezTo>
                  <a:pt x="2008" y="11908"/>
                  <a:pt x="1801" y="10880"/>
                  <a:pt x="1801" y="9805"/>
                </a:cubicBezTo>
                <a:cubicBezTo>
                  <a:pt x="1801" y="8721"/>
                  <a:pt x="2027" y="7684"/>
                  <a:pt x="2404" y="6741"/>
                </a:cubicBezTo>
                <a:cubicBezTo>
                  <a:pt x="2800" y="5770"/>
                  <a:pt x="3404" y="4884"/>
                  <a:pt x="4148" y="4148"/>
                </a:cubicBezTo>
                <a:cubicBezTo>
                  <a:pt x="5591" y="2696"/>
                  <a:pt x="7590" y="1801"/>
                  <a:pt x="9815" y="1801"/>
                </a:cubicBezTo>
                <a:cubicBezTo>
                  <a:pt x="10899" y="1801"/>
                  <a:pt x="11946" y="2008"/>
                  <a:pt x="12879" y="2404"/>
                </a:cubicBezTo>
                <a:cubicBezTo>
                  <a:pt x="13850" y="2819"/>
                  <a:pt x="14736" y="3404"/>
                  <a:pt x="15481" y="4148"/>
                </a:cubicBezTo>
                <a:cubicBezTo>
                  <a:pt x="15528" y="4186"/>
                  <a:pt x="15528" y="4186"/>
                  <a:pt x="15528" y="4186"/>
                </a:cubicBezTo>
                <a:cubicBezTo>
                  <a:pt x="16235" y="4912"/>
                  <a:pt x="16810" y="5779"/>
                  <a:pt x="17235" y="6741"/>
                </a:cubicBezTo>
                <a:cubicBezTo>
                  <a:pt x="17244" y="6779"/>
                  <a:pt x="17244" y="6779"/>
                  <a:pt x="17244" y="6779"/>
                </a:cubicBezTo>
                <a:cubicBezTo>
                  <a:pt x="17621" y="7731"/>
                  <a:pt x="17829" y="8740"/>
                  <a:pt x="17829" y="9805"/>
                </a:cubicBezTo>
                <a:cubicBezTo>
                  <a:pt x="17829" y="10899"/>
                  <a:pt x="17612" y="11936"/>
                  <a:pt x="17235" y="12879"/>
                </a:cubicBezTo>
                <a:cubicBezTo>
                  <a:pt x="16810" y="13850"/>
                  <a:pt x="16216" y="14736"/>
                  <a:pt x="15491" y="15481"/>
                </a:cubicBezTo>
                <a:close/>
                <a:moveTo>
                  <a:pt x="15623" y="9277"/>
                </a:moveTo>
                <a:cubicBezTo>
                  <a:pt x="15623" y="9277"/>
                  <a:pt x="15623" y="9277"/>
                  <a:pt x="15623" y="9277"/>
                </a:cubicBezTo>
                <a:cubicBezTo>
                  <a:pt x="15321" y="9277"/>
                  <a:pt x="15095" y="9513"/>
                  <a:pt x="15095" y="9805"/>
                </a:cubicBezTo>
                <a:cubicBezTo>
                  <a:pt x="15095" y="10503"/>
                  <a:pt x="14944" y="11191"/>
                  <a:pt x="14680" y="11823"/>
                </a:cubicBezTo>
                <a:cubicBezTo>
                  <a:pt x="14670" y="11842"/>
                  <a:pt x="14670" y="11842"/>
                  <a:pt x="14670" y="11842"/>
                </a:cubicBezTo>
                <a:cubicBezTo>
                  <a:pt x="14416" y="12464"/>
                  <a:pt x="14039" y="13039"/>
                  <a:pt x="13548" y="13529"/>
                </a:cubicBezTo>
                <a:cubicBezTo>
                  <a:pt x="13039" y="14048"/>
                  <a:pt x="12464" y="14425"/>
                  <a:pt x="11832" y="14680"/>
                </a:cubicBezTo>
                <a:cubicBezTo>
                  <a:pt x="11191" y="14953"/>
                  <a:pt x="10494" y="15085"/>
                  <a:pt x="9815" y="15085"/>
                </a:cubicBezTo>
                <a:cubicBezTo>
                  <a:pt x="9522" y="15085"/>
                  <a:pt x="9268" y="15321"/>
                  <a:pt x="9268" y="15623"/>
                </a:cubicBezTo>
                <a:cubicBezTo>
                  <a:pt x="9268" y="15915"/>
                  <a:pt x="9522" y="16169"/>
                  <a:pt x="9815" y="16169"/>
                </a:cubicBezTo>
                <a:cubicBezTo>
                  <a:pt x="10644" y="16169"/>
                  <a:pt x="11465" y="16000"/>
                  <a:pt x="12238" y="15670"/>
                </a:cubicBezTo>
                <a:cubicBezTo>
                  <a:pt x="12992" y="15359"/>
                  <a:pt x="13699" y="14906"/>
                  <a:pt x="14312" y="14303"/>
                </a:cubicBezTo>
                <a:cubicBezTo>
                  <a:pt x="14906" y="13709"/>
                  <a:pt x="15359" y="13001"/>
                  <a:pt x="15679" y="12257"/>
                </a:cubicBezTo>
                <a:cubicBezTo>
                  <a:pt x="15679" y="12238"/>
                  <a:pt x="15679" y="12238"/>
                  <a:pt x="15679" y="12238"/>
                </a:cubicBezTo>
                <a:cubicBezTo>
                  <a:pt x="16000" y="11465"/>
                  <a:pt x="16169" y="10644"/>
                  <a:pt x="16169" y="9805"/>
                </a:cubicBezTo>
                <a:cubicBezTo>
                  <a:pt x="16169" y="9513"/>
                  <a:pt x="15915" y="9277"/>
                  <a:pt x="15623" y="9277"/>
                </a:cubicBezTo>
                <a:close/>
              </a:path>
            </a:pathLst>
          </a:custGeom>
          <a:solidFill>
            <a:srgbClr val="73185A">
              <a:alpha val="5000"/>
            </a:srgbClr>
          </a:solidFill>
          <a:ln w="12700">
            <a:miter lim="400000"/>
          </a:ln>
        </p:spPr>
        <p:txBody>
          <a:bodyPr lIns="45719" rIns="45719"/>
          <a:lstStyle/>
          <a:p>
            <a:pPr>
              <a:defRPr>
                <a:solidFill>
                  <a:srgbClr val="73185A"/>
                </a:solidFill>
              </a:defRPr>
            </a:pPr>
          </a:p>
        </p:txBody>
      </p:sp>
      <p:sp>
        <p:nvSpPr>
          <p:cNvPr id="330" name="矩形 7"/>
          <p:cNvSpPr/>
          <p:nvPr/>
        </p:nvSpPr>
        <p:spPr>
          <a:xfrm>
            <a:off x="3851919" y="1994099"/>
            <a:ext cx="5292081" cy="1152129"/>
          </a:xfrm>
          <a:prstGeom prst="rect">
            <a:avLst/>
          </a:prstGeom>
          <a:ln w="6350">
            <a:solidFill>
              <a:srgbClr val="73185A"/>
            </a:solidFill>
            <a:miter/>
          </a:ln>
        </p:spPr>
        <p:txBody>
          <a:bodyPr lIns="45719" rIns="45719"/>
          <a:lstStyle/>
          <a:p>
            <a:pPr>
              <a:defRPr>
                <a:solidFill>
                  <a:srgbClr val="73185A"/>
                </a:solidFill>
              </a:defRPr>
            </a:pPr>
          </a:p>
        </p:txBody>
      </p:sp>
      <p:sp>
        <p:nvSpPr>
          <p:cNvPr id="331" name="圆角矩形 1"/>
          <p:cNvSpPr txBox="1"/>
          <p:nvPr/>
        </p:nvSpPr>
        <p:spPr>
          <a:xfrm>
            <a:off x="3923927" y="1472935"/>
            <a:ext cx="3672261" cy="510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2400">
                <a:solidFill>
                  <a:srgbClr val="73185A"/>
                </a:solidFill>
                <a:effectLst>
                  <a:outerShdw sx="100000" sy="100000" kx="0" ky="0" algn="b" rotWithShape="0" blurRad="50800" dist="50800" dir="2700000">
                    <a:srgbClr val="17375E">
                      <a:alpha val="40000"/>
                    </a:srgbClr>
                  </a:outerShdw>
                </a:effectLst>
                <a:latin typeface="PingFang SC Semibold"/>
                <a:ea typeface="PingFang SC Semibold"/>
                <a:cs typeface="PingFang SC Semibold"/>
                <a:sym typeface="PingFang SC Semibold"/>
              </a:defRPr>
            </a:lvl1pPr>
          </a:lstStyle>
          <a:p>
            <a:pPr/>
            <a:r>
              <a:t>相关工作调研</a:t>
            </a:r>
          </a:p>
        </p:txBody>
      </p:sp>
      <p:sp>
        <p:nvSpPr>
          <p:cNvPr id="332" name="矩形 2"/>
          <p:cNvSpPr txBox="1"/>
          <p:nvPr/>
        </p:nvSpPr>
        <p:spPr>
          <a:xfrm>
            <a:off x="2621577" y="1881356"/>
            <a:ext cx="1122014" cy="1120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6600">
                <a:ln w="6349">
                  <a:solidFill>
                    <a:srgbClr val="EFF6FC"/>
                  </a:solidFill>
                </a:ln>
                <a:solidFill>
                  <a:srgbClr val="73185A"/>
                </a:solidFill>
                <a:latin typeface="Impact"/>
                <a:ea typeface="Impact"/>
                <a:cs typeface="Impact"/>
                <a:sym typeface="Impact"/>
              </a:defRPr>
            </a:lvl1pPr>
          </a:lstStyle>
          <a:p>
            <a:pPr/>
            <a:r>
              <a:t>0 2</a:t>
            </a:r>
          </a:p>
        </p:txBody>
      </p:sp>
      <p:sp>
        <p:nvSpPr>
          <p:cNvPr id="333" name="矩形 3"/>
          <p:cNvSpPr txBox="1"/>
          <p:nvPr/>
        </p:nvSpPr>
        <p:spPr>
          <a:xfrm>
            <a:off x="3924143" y="2226606"/>
            <a:ext cx="1418591" cy="70358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171450" indent="-171450">
              <a:lnSpc>
                <a:spcPts val="1600"/>
              </a:lnSpc>
              <a:buClr>
                <a:srgbClr val="73185A"/>
              </a:buClr>
              <a:buSzPct val="100000"/>
              <a:buChar char="●"/>
              <a:defRPr sz="1000">
                <a:solidFill>
                  <a:srgbClr val="73185A"/>
                </a:solidFill>
                <a:latin typeface="PingFang SC Regular"/>
                <a:ea typeface="PingFang SC Regular"/>
                <a:cs typeface="PingFang SC Regular"/>
                <a:sym typeface="PingFang SC Regular"/>
              </a:defRPr>
            </a:pPr>
            <a:r>
              <a:t>基于相似度的方法</a:t>
            </a:r>
          </a:p>
          <a:p>
            <a:pPr marL="171450" indent="-171450">
              <a:lnSpc>
                <a:spcPts val="1600"/>
              </a:lnSpc>
              <a:buClr>
                <a:srgbClr val="73185A"/>
              </a:buClr>
              <a:buSzPct val="100000"/>
              <a:buChar char="●"/>
              <a:defRPr sz="1000">
                <a:solidFill>
                  <a:srgbClr val="73185A"/>
                </a:solidFill>
                <a:latin typeface="PingFang SC Regular"/>
                <a:ea typeface="PingFang SC Regular"/>
                <a:cs typeface="PingFang SC Regular"/>
                <a:sym typeface="PingFang SC Regular"/>
              </a:defRPr>
            </a:pPr>
            <a:r>
              <a:t>基于路径的方法</a:t>
            </a:r>
          </a:p>
          <a:p>
            <a:pPr marL="171450" indent="-171450">
              <a:lnSpc>
                <a:spcPts val="1600"/>
              </a:lnSpc>
              <a:buClr>
                <a:srgbClr val="73185A"/>
              </a:buClr>
              <a:buSzPct val="100000"/>
              <a:buChar char="●"/>
              <a:defRPr sz="1000">
                <a:solidFill>
                  <a:srgbClr val="73185A"/>
                </a:solidFill>
                <a:latin typeface="PingFang SC Regular"/>
                <a:ea typeface="PingFang SC Regular"/>
                <a:cs typeface="PingFang SC Regular"/>
                <a:sym typeface="PingFang SC Regular"/>
              </a:defRPr>
            </a:pPr>
            <a:r>
              <a:t>基于矩阵分解的方法</a:t>
            </a:r>
          </a:p>
        </p:txBody>
      </p:sp>
      <p:sp>
        <p:nvSpPr>
          <p:cNvPr id="334" name="矩形 4"/>
          <p:cNvSpPr txBox="1"/>
          <p:nvPr/>
        </p:nvSpPr>
        <p:spPr>
          <a:xfrm>
            <a:off x="2574187" y="2817460"/>
            <a:ext cx="1205727" cy="345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solidFill>
                  <a:srgbClr val="73185A"/>
                </a:solidFill>
                <a:latin typeface="PingFang SC Regular"/>
                <a:ea typeface="PingFang SC Regular"/>
                <a:cs typeface="PingFang SC Regular"/>
                <a:sym typeface="PingFang SC Regular"/>
              </a:defRPr>
            </a:lvl1pPr>
          </a:lstStyle>
          <a:p>
            <a:pPr/>
            <a:r>
              <a:t>PART TWO</a:t>
            </a:r>
          </a:p>
        </p:txBody>
      </p:sp>
    </p:spTree>
  </p:cSld>
  <p:clrMapOvr>
    <a:masterClrMapping/>
  </p:clrMapOvr>
  <mc:AlternateContent xmlns:mc="http://schemas.openxmlformats.org/markup-compatibility/2006">
    <mc:Choice xmlns:p14="http://schemas.microsoft.com/office/powerpoint/2010/main" Requires="p14">
      <p:transition spd="slow" advClick="1" p14:dur="1200">
        <p:pull dir="u"/>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8" name="矩形 120"/>
          <p:cNvSpPr txBox="1"/>
          <p:nvPr/>
        </p:nvSpPr>
        <p:spPr>
          <a:xfrm>
            <a:off x="2393473" y="391407"/>
            <a:ext cx="713741"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nSpc>
                <a:spcPct val="150000"/>
              </a:lnSpc>
              <a:defRPr sz="1200">
                <a:solidFill>
                  <a:srgbClr val="73185A"/>
                </a:solidFill>
                <a:latin typeface="PingFang SC Regular"/>
                <a:ea typeface="PingFang SC Regular"/>
                <a:cs typeface="PingFang SC Regular"/>
                <a:sym typeface="PingFang SC Regular"/>
              </a:defRPr>
            </a:lvl1pPr>
          </a:lstStyle>
          <a:p>
            <a:pPr/>
            <a:r>
              <a:t>相关算法</a:t>
            </a:r>
          </a:p>
        </p:txBody>
      </p:sp>
      <p:sp>
        <p:nvSpPr>
          <p:cNvPr id="339" name="灯片编号占位符 1"/>
          <p:cNvSpPr txBox="1"/>
          <p:nvPr>
            <p:ph type="sldNum" sz="quarter" idx="2"/>
          </p:nvPr>
        </p:nvSpPr>
        <p:spPr>
          <a:xfrm>
            <a:off x="8893610" y="4732656"/>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0" name="Freeform 104"/>
          <p:cNvSpPr/>
          <p:nvPr/>
        </p:nvSpPr>
        <p:spPr>
          <a:xfrm>
            <a:off x="3574734" y="1653022"/>
            <a:ext cx="911226" cy="28043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path>
            </a:pathLst>
          </a:custGeom>
          <a:ln w="6350">
            <a:solidFill>
              <a:srgbClr val="73185A"/>
            </a:solidFill>
            <a:headEnd type="oval"/>
          </a:ln>
        </p:spPr>
        <p:txBody>
          <a:bodyPr lIns="45719" rIns="45719" anchor="ctr"/>
          <a:lstStyle/>
          <a:p>
            <a:pPr algn="ctr">
              <a:defRPr b="1"/>
            </a:pPr>
          </a:p>
        </p:txBody>
      </p:sp>
      <p:sp>
        <p:nvSpPr>
          <p:cNvPr id="341" name="Freeform 105"/>
          <p:cNvSpPr/>
          <p:nvPr/>
        </p:nvSpPr>
        <p:spPr>
          <a:xfrm>
            <a:off x="3090547" y="3454091"/>
            <a:ext cx="1344614" cy="9064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path>
            </a:pathLst>
          </a:custGeom>
          <a:ln w="6350">
            <a:solidFill>
              <a:srgbClr val="73185A"/>
            </a:solidFill>
            <a:headEnd type="oval"/>
          </a:ln>
        </p:spPr>
        <p:txBody>
          <a:bodyPr lIns="45719" rIns="45719" anchor="ctr"/>
          <a:lstStyle/>
          <a:p>
            <a:pPr algn="ctr">
              <a:defRPr b="1"/>
            </a:pPr>
          </a:p>
        </p:txBody>
      </p:sp>
      <p:sp>
        <p:nvSpPr>
          <p:cNvPr id="342" name="Freeform 106"/>
          <p:cNvSpPr/>
          <p:nvPr/>
        </p:nvSpPr>
        <p:spPr>
          <a:xfrm>
            <a:off x="4613857" y="2645044"/>
            <a:ext cx="912814" cy="18123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21600"/>
                </a:lnTo>
              </a:path>
            </a:pathLst>
          </a:custGeom>
          <a:ln w="6350">
            <a:solidFill>
              <a:srgbClr val="73185A"/>
            </a:solidFill>
            <a:headEnd type="oval"/>
          </a:ln>
        </p:spPr>
        <p:txBody>
          <a:bodyPr lIns="45719" rIns="45719" anchor="ctr"/>
          <a:lstStyle/>
          <a:p>
            <a:pPr algn="ctr">
              <a:defRPr b="1"/>
            </a:pPr>
          </a:p>
        </p:txBody>
      </p:sp>
      <p:grpSp>
        <p:nvGrpSpPr>
          <p:cNvPr id="348" name="组合 126"/>
          <p:cNvGrpSpPr/>
          <p:nvPr/>
        </p:nvGrpSpPr>
        <p:grpSpPr>
          <a:xfrm>
            <a:off x="3371444" y="1130795"/>
            <a:ext cx="406581" cy="407844"/>
            <a:chOff x="0" y="0"/>
            <a:chExt cx="406579" cy="407842"/>
          </a:xfrm>
        </p:grpSpPr>
        <p:sp>
          <p:nvSpPr>
            <p:cNvPr id="343" name="Freeform 109"/>
            <p:cNvSpPr/>
            <p:nvPr/>
          </p:nvSpPr>
          <p:spPr>
            <a:xfrm>
              <a:off x="128792" y="-1"/>
              <a:ext cx="148996" cy="4078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96" y="0"/>
                  </a:moveTo>
                  <a:cubicBezTo>
                    <a:pt x="4779" y="0"/>
                    <a:pt x="0" y="4855"/>
                    <a:pt x="0" y="10765"/>
                  </a:cubicBezTo>
                  <a:cubicBezTo>
                    <a:pt x="0" y="16745"/>
                    <a:pt x="4779" y="21600"/>
                    <a:pt x="10896" y="21600"/>
                  </a:cubicBezTo>
                  <a:cubicBezTo>
                    <a:pt x="16821" y="21600"/>
                    <a:pt x="21600" y="16745"/>
                    <a:pt x="21600" y="10765"/>
                  </a:cubicBezTo>
                  <a:cubicBezTo>
                    <a:pt x="21600" y="4855"/>
                    <a:pt x="16821" y="0"/>
                    <a:pt x="10896" y="0"/>
                  </a:cubicBezTo>
                  <a:close/>
                  <a:moveTo>
                    <a:pt x="10896" y="19841"/>
                  </a:moveTo>
                  <a:cubicBezTo>
                    <a:pt x="5735" y="19841"/>
                    <a:pt x="1720" y="15760"/>
                    <a:pt x="1720" y="10765"/>
                  </a:cubicBezTo>
                  <a:cubicBezTo>
                    <a:pt x="1720" y="5769"/>
                    <a:pt x="5735" y="1759"/>
                    <a:pt x="10896" y="1759"/>
                  </a:cubicBezTo>
                  <a:cubicBezTo>
                    <a:pt x="15865" y="1759"/>
                    <a:pt x="19880" y="5769"/>
                    <a:pt x="19880" y="10765"/>
                  </a:cubicBezTo>
                  <a:cubicBezTo>
                    <a:pt x="19880" y="15760"/>
                    <a:pt x="15865" y="19841"/>
                    <a:pt x="10896" y="19841"/>
                  </a:cubicBezTo>
                  <a:close/>
                </a:path>
              </a:pathLst>
            </a:custGeom>
            <a:solidFill>
              <a:srgbClr val="73185A"/>
            </a:solidFill>
            <a:ln w="12700" cap="flat">
              <a:noFill/>
              <a:miter lim="400000"/>
            </a:ln>
            <a:effectLst/>
          </p:spPr>
          <p:txBody>
            <a:bodyPr wrap="square" lIns="45719" tIns="45719" rIns="45719" bIns="45719" numCol="1" anchor="t">
              <a:noAutofit/>
            </a:bodyPr>
            <a:lstStyle/>
            <a:p>
              <a:pPr>
                <a:defRPr b="1"/>
              </a:pPr>
            </a:p>
          </p:txBody>
        </p:sp>
        <p:sp>
          <p:nvSpPr>
            <p:cNvPr id="344" name="Freeform 110"/>
            <p:cNvSpPr/>
            <p:nvPr/>
          </p:nvSpPr>
          <p:spPr>
            <a:xfrm>
              <a:off x="-1" y="128792"/>
              <a:ext cx="406581" cy="1502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704"/>
                  </a:moveTo>
                  <a:cubicBezTo>
                    <a:pt x="21600" y="4779"/>
                    <a:pt x="16745" y="0"/>
                    <a:pt x="10835" y="0"/>
                  </a:cubicBezTo>
                  <a:cubicBezTo>
                    <a:pt x="4855" y="0"/>
                    <a:pt x="0" y="4779"/>
                    <a:pt x="0" y="10704"/>
                  </a:cubicBezTo>
                  <a:cubicBezTo>
                    <a:pt x="0" y="16821"/>
                    <a:pt x="4855" y="21600"/>
                    <a:pt x="10835" y="21600"/>
                  </a:cubicBezTo>
                  <a:cubicBezTo>
                    <a:pt x="16745" y="21600"/>
                    <a:pt x="21600" y="16821"/>
                    <a:pt x="21600" y="10704"/>
                  </a:cubicBezTo>
                  <a:close/>
                  <a:moveTo>
                    <a:pt x="1759" y="10704"/>
                  </a:moveTo>
                  <a:cubicBezTo>
                    <a:pt x="1759" y="5735"/>
                    <a:pt x="5840" y="1720"/>
                    <a:pt x="10835" y="1720"/>
                  </a:cubicBezTo>
                  <a:cubicBezTo>
                    <a:pt x="15831" y="1720"/>
                    <a:pt x="19841" y="5735"/>
                    <a:pt x="19841" y="10704"/>
                  </a:cubicBezTo>
                  <a:cubicBezTo>
                    <a:pt x="19841" y="15674"/>
                    <a:pt x="15831" y="19880"/>
                    <a:pt x="10835" y="19880"/>
                  </a:cubicBezTo>
                  <a:cubicBezTo>
                    <a:pt x="5840" y="19880"/>
                    <a:pt x="1759" y="15674"/>
                    <a:pt x="1759" y="10704"/>
                  </a:cubicBezTo>
                  <a:close/>
                </a:path>
              </a:pathLst>
            </a:custGeom>
            <a:solidFill>
              <a:srgbClr val="73185A"/>
            </a:solidFill>
            <a:ln w="12700" cap="flat">
              <a:noFill/>
              <a:miter lim="400000"/>
            </a:ln>
            <a:effectLst/>
          </p:spPr>
          <p:txBody>
            <a:bodyPr wrap="square" lIns="45719" tIns="45719" rIns="45719" bIns="45719" numCol="1" anchor="t">
              <a:noAutofit/>
            </a:bodyPr>
            <a:lstStyle/>
            <a:p>
              <a:pPr>
                <a:defRPr b="1"/>
              </a:pPr>
            </a:p>
          </p:txBody>
        </p:sp>
        <p:sp>
          <p:nvSpPr>
            <p:cNvPr id="345" name="Freeform 111"/>
            <p:cNvSpPr/>
            <p:nvPr/>
          </p:nvSpPr>
          <p:spPr>
            <a:xfrm>
              <a:off x="50081" y="49988"/>
              <a:ext cx="306432" cy="307702"/>
            </a:xfrm>
            <a:custGeom>
              <a:avLst/>
              <a:gdLst/>
              <a:ahLst/>
              <a:cxnLst>
                <a:cxn ang="0">
                  <a:pos x="wd2" y="hd2"/>
                </a:cxn>
                <a:cxn ang="5400000">
                  <a:pos x="wd2" y="hd2"/>
                </a:cxn>
                <a:cxn ang="10800000">
                  <a:pos x="wd2" y="hd2"/>
                </a:cxn>
                <a:cxn ang="16200000">
                  <a:pos x="wd2" y="hd2"/>
                </a:cxn>
              </a:cxnLst>
              <a:rect l="0" t="0" r="r" b="b"/>
              <a:pathLst>
                <a:path w="19131" h="19141" fill="norm" stroke="1" extrusionOk="0">
                  <a:moveTo>
                    <a:pt x="18544" y="597"/>
                  </a:moveTo>
                  <a:cubicBezTo>
                    <a:pt x="16724" y="-1224"/>
                    <a:pt x="11179" y="1259"/>
                    <a:pt x="6296" y="6224"/>
                  </a:cubicBezTo>
                  <a:cubicBezTo>
                    <a:pt x="1331" y="11190"/>
                    <a:pt x="-1235" y="16735"/>
                    <a:pt x="586" y="18555"/>
                  </a:cubicBezTo>
                  <a:cubicBezTo>
                    <a:pt x="2406" y="20376"/>
                    <a:pt x="7951" y="17810"/>
                    <a:pt x="12917" y="12845"/>
                  </a:cubicBezTo>
                  <a:cubicBezTo>
                    <a:pt x="17799" y="7879"/>
                    <a:pt x="20365" y="2417"/>
                    <a:pt x="18544" y="597"/>
                  </a:cubicBezTo>
                  <a:close/>
                  <a:moveTo>
                    <a:pt x="2075" y="17066"/>
                  </a:moveTo>
                  <a:cubicBezTo>
                    <a:pt x="503" y="15576"/>
                    <a:pt x="2655" y="10942"/>
                    <a:pt x="6793" y="6804"/>
                  </a:cubicBezTo>
                  <a:cubicBezTo>
                    <a:pt x="10931" y="2666"/>
                    <a:pt x="15565" y="514"/>
                    <a:pt x="17055" y="2004"/>
                  </a:cubicBezTo>
                  <a:cubicBezTo>
                    <a:pt x="18627" y="3576"/>
                    <a:pt x="16475" y="8210"/>
                    <a:pt x="12337" y="12348"/>
                  </a:cubicBezTo>
                  <a:cubicBezTo>
                    <a:pt x="8199" y="16486"/>
                    <a:pt x="3565" y="18638"/>
                    <a:pt x="2075" y="17066"/>
                  </a:cubicBezTo>
                  <a:close/>
                </a:path>
              </a:pathLst>
            </a:custGeom>
            <a:solidFill>
              <a:srgbClr val="73185A"/>
            </a:solidFill>
            <a:ln w="12700" cap="flat">
              <a:noFill/>
              <a:miter lim="400000"/>
            </a:ln>
            <a:effectLst/>
          </p:spPr>
          <p:txBody>
            <a:bodyPr wrap="square" lIns="45719" tIns="45719" rIns="45719" bIns="45719" numCol="1" anchor="t">
              <a:noAutofit/>
            </a:bodyPr>
            <a:lstStyle/>
            <a:p>
              <a:pPr>
                <a:defRPr b="1"/>
              </a:pPr>
            </a:p>
          </p:txBody>
        </p:sp>
        <p:sp>
          <p:nvSpPr>
            <p:cNvPr id="346" name="Freeform 112"/>
            <p:cNvSpPr/>
            <p:nvPr/>
          </p:nvSpPr>
          <p:spPr>
            <a:xfrm>
              <a:off x="50081" y="49988"/>
              <a:ext cx="306432" cy="307702"/>
            </a:xfrm>
            <a:custGeom>
              <a:avLst/>
              <a:gdLst/>
              <a:ahLst/>
              <a:cxnLst>
                <a:cxn ang="0">
                  <a:pos x="wd2" y="hd2"/>
                </a:cxn>
                <a:cxn ang="5400000">
                  <a:pos x="wd2" y="hd2"/>
                </a:cxn>
                <a:cxn ang="10800000">
                  <a:pos x="wd2" y="hd2"/>
                </a:cxn>
                <a:cxn ang="16200000">
                  <a:pos x="wd2" y="hd2"/>
                </a:cxn>
              </a:cxnLst>
              <a:rect l="0" t="0" r="r" b="b"/>
              <a:pathLst>
                <a:path w="19131" h="19141" fill="norm" stroke="1" extrusionOk="0">
                  <a:moveTo>
                    <a:pt x="18544" y="18555"/>
                  </a:moveTo>
                  <a:cubicBezTo>
                    <a:pt x="20365" y="16735"/>
                    <a:pt x="17799" y="11190"/>
                    <a:pt x="12917" y="6224"/>
                  </a:cubicBezTo>
                  <a:cubicBezTo>
                    <a:pt x="7951" y="1259"/>
                    <a:pt x="2406" y="-1224"/>
                    <a:pt x="586" y="597"/>
                  </a:cubicBezTo>
                  <a:cubicBezTo>
                    <a:pt x="-1235" y="2417"/>
                    <a:pt x="1331" y="7879"/>
                    <a:pt x="6296" y="12845"/>
                  </a:cubicBezTo>
                  <a:cubicBezTo>
                    <a:pt x="11179" y="17810"/>
                    <a:pt x="16724" y="20376"/>
                    <a:pt x="18544" y="18555"/>
                  </a:cubicBezTo>
                  <a:close/>
                  <a:moveTo>
                    <a:pt x="2075" y="2004"/>
                  </a:moveTo>
                  <a:cubicBezTo>
                    <a:pt x="3565" y="514"/>
                    <a:pt x="8199" y="2666"/>
                    <a:pt x="12337" y="6804"/>
                  </a:cubicBezTo>
                  <a:cubicBezTo>
                    <a:pt x="16475" y="10942"/>
                    <a:pt x="18627" y="15576"/>
                    <a:pt x="17055" y="17066"/>
                  </a:cubicBezTo>
                  <a:cubicBezTo>
                    <a:pt x="15565" y="18638"/>
                    <a:pt x="10931" y="16486"/>
                    <a:pt x="6793" y="12348"/>
                  </a:cubicBezTo>
                  <a:cubicBezTo>
                    <a:pt x="2655" y="8210"/>
                    <a:pt x="503" y="3576"/>
                    <a:pt x="2075" y="2004"/>
                  </a:cubicBezTo>
                  <a:close/>
                </a:path>
              </a:pathLst>
            </a:custGeom>
            <a:solidFill>
              <a:srgbClr val="73185A"/>
            </a:solidFill>
            <a:ln w="12700" cap="flat">
              <a:noFill/>
              <a:miter lim="400000"/>
            </a:ln>
            <a:effectLst/>
          </p:spPr>
          <p:txBody>
            <a:bodyPr wrap="square" lIns="45719" tIns="45719" rIns="45719" bIns="45719" numCol="1" anchor="t">
              <a:noAutofit/>
            </a:bodyPr>
            <a:lstStyle/>
            <a:p>
              <a:pPr>
                <a:defRPr b="1"/>
              </a:pPr>
            </a:p>
          </p:txBody>
        </p:sp>
        <p:sp>
          <p:nvSpPr>
            <p:cNvPr id="347" name="Oval 113"/>
            <p:cNvSpPr/>
            <p:nvPr/>
          </p:nvSpPr>
          <p:spPr>
            <a:xfrm>
              <a:off x="171723" y="172985"/>
              <a:ext cx="63135" cy="61873"/>
            </a:xfrm>
            <a:prstGeom prst="ellipse">
              <a:avLst/>
            </a:prstGeom>
            <a:solidFill>
              <a:srgbClr val="73185A"/>
            </a:solidFill>
            <a:ln w="12700" cap="flat">
              <a:noFill/>
              <a:miter lim="400000"/>
            </a:ln>
            <a:effectLst/>
          </p:spPr>
          <p:txBody>
            <a:bodyPr wrap="square" lIns="45719" tIns="45719" rIns="45719" bIns="45719" numCol="1" anchor="t">
              <a:noAutofit/>
            </a:bodyPr>
            <a:lstStyle/>
            <a:p>
              <a:pPr>
                <a:defRPr b="1"/>
              </a:pPr>
            </a:p>
          </p:txBody>
        </p:sp>
      </p:grpSp>
      <p:sp>
        <p:nvSpPr>
          <p:cNvPr id="349" name="Freeform 80"/>
          <p:cNvSpPr/>
          <p:nvPr/>
        </p:nvSpPr>
        <p:spPr>
          <a:xfrm flipH="1">
            <a:off x="2902904" y="2992238"/>
            <a:ext cx="390526" cy="320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82" y="0"/>
                </a:moveTo>
                <a:cubicBezTo>
                  <a:pt x="882" y="0"/>
                  <a:pt x="882" y="0"/>
                  <a:pt x="882" y="0"/>
                </a:cubicBezTo>
                <a:cubicBezTo>
                  <a:pt x="20718" y="0"/>
                  <a:pt x="20718" y="0"/>
                  <a:pt x="20718" y="0"/>
                </a:cubicBezTo>
                <a:cubicBezTo>
                  <a:pt x="21159" y="0"/>
                  <a:pt x="21600" y="354"/>
                  <a:pt x="21600" y="885"/>
                </a:cubicBezTo>
                <a:cubicBezTo>
                  <a:pt x="21600" y="885"/>
                  <a:pt x="21600" y="885"/>
                  <a:pt x="21600" y="885"/>
                </a:cubicBezTo>
                <a:cubicBezTo>
                  <a:pt x="21600" y="18236"/>
                  <a:pt x="21600" y="18236"/>
                  <a:pt x="21600" y="18236"/>
                </a:cubicBezTo>
                <a:cubicBezTo>
                  <a:pt x="21600" y="18767"/>
                  <a:pt x="21159" y="19121"/>
                  <a:pt x="20718" y="19121"/>
                </a:cubicBezTo>
                <a:cubicBezTo>
                  <a:pt x="20718" y="19121"/>
                  <a:pt x="20718" y="19121"/>
                  <a:pt x="20718" y="19121"/>
                </a:cubicBezTo>
                <a:cubicBezTo>
                  <a:pt x="11608" y="19121"/>
                  <a:pt x="11608" y="19121"/>
                  <a:pt x="11608" y="19121"/>
                </a:cubicBezTo>
                <a:cubicBezTo>
                  <a:pt x="11608" y="20361"/>
                  <a:pt x="11608" y="20361"/>
                  <a:pt x="11608" y="20361"/>
                </a:cubicBezTo>
                <a:cubicBezTo>
                  <a:pt x="11608" y="20361"/>
                  <a:pt x="11608" y="20361"/>
                  <a:pt x="11608" y="20361"/>
                </a:cubicBezTo>
                <a:cubicBezTo>
                  <a:pt x="16163" y="20361"/>
                  <a:pt x="16163" y="20361"/>
                  <a:pt x="16163" y="20361"/>
                </a:cubicBezTo>
                <a:cubicBezTo>
                  <a:pt x="16457" y="20361"/>
                  <a:pt x="16751" y="20715"/>
                  <a:pt x="16751" y="21069"/>
                </a:cubicBezTo>
                <a:cubicBezTo>
                  <a:pt x="16751" y="21246"/>
                  <a:pt x="16457" y="21600"/>
                  <a:pt x="16163" y="21600"/>
                </a:cubicBezTo>
                <a:cubicBezTo>
                  <a:pt x="5290" y="21600"/>
                  <a:pt x="5290" y="21600"/>
                  <a:pt x="5290" y="21600"/>
                </a:cubicBezTo>
                <a:cubicBezTo>
                  <a:pt x="5143" y="21600"/>
                  <a:pt x="4849" y="21246"/>
                  <a:pt x="4849" y="21069"/>
                </a:cubicBezTo>
                <a:cubicBezTo>
                  <a:pt x="4849" y="20715"/>
                  <a:pt x="5143" y="20361"/>
                  <a:pt x="5290" y="20361"/>
                </a:cubicBezTo>
                <a:cubicBezTo>
                  <a:pt x="9992" y="20361"/>
                  <a:pt x="9992" y="20361"/>
                  <a:pt x="9992" y="20361"/>
                </a:cubicBezTo>
                <a:cubicBezTo>
                  <a:pt x="9992" y="20361"/>
                  <a:pt x="9992" y="20361"/>
                  <a:pt x="9992" y="20361"/>
                </a:cubicBezTo>
                <a:cubicBezTo>
                  <a:pt x="9992" y="19121"/>
                  <a:pt x="9992" y="19121"/>
                  <a:pt x="9992" y="19121"/>
                </a:cubicBezTo>
                <a:cubicBezTo>
                  <a:pt x="882" y="19121"/>
                  <a:pt x="882" y="19121"/>
                  <a:pt x="882" y="19121"/>
                </a:cubicBezTo>
                <a:cubicBezTo>
                  <a:pt x="294" y="19121"/>
                  <a:pt x="0" y="18767"/>
                  <a:pt x="0" y="18236"/>
                </a:cubicBezTo>
                <a:cubicBezTo>
                  <a:pt x="0" y="18236"/>
                  <a:pt x="0" y="18236"/>
                  <a:pt x="0" y="18236"/>
                </a:cubicBezTo>
                <a:cubicBezTo>
                  <a:pt x="0" y="885"/>
                  <a:pt x="0" y="885"/>
                  <a:pt x="0" y="885"/>
                </a:cubicBezTo>
                <a:cubicBezTo>
                  <a:pt x="0" y="354"/>
                  <a:pt x="294" y="0"/>
                  <a:pt x="882" y="0"/>
                </a:cubicBezTo>
                <a:close/>
                <a:moveTo>
                  <a:pt x="18367" y="14341"/>
                </a:moveTo>
                <a:cubicBezTo>
                  <a:pt x="18367" y="14341"/>
                  <a:pt x="18367" y="14341"/>
                  <a:pt x="18367" y="14341"/>
                </a:cubicBezTo>
                <a:cubicBezTo>
                  <a:pt x="18955" y="14341"/>
                  <a:pt x="19249" y="14872"/>
                  <a:pt x="19249" y="15403"/>
                </a:cubicBezTo>
                <a:cubicBezTo>
                  <a:pt x="19249" y="15934"/>
                  <a:pt x="18955" y="16466"/>
                  <a:pt x="18367" y="16466"/>
                </a:cubicBezTo>
                <a:cubicBezTo>
                  <a:pt x="17927" y="16466"/>
                  <a:pt x="17633" y="15934"/>
                  <a:pt x="17633" y="15403"/>
                </a:cubicBezTo>
                <a:cubicBezTo>
                  <a:pt x="17633" y="14872"/>
                  <a:pt x="17927" y="14341"/>
                  <a:pt x="18367" y="14341"/>
                </a:cubicBezTo>
                <a:close/>
                <a:moveTo>
                  <a:pt x="19837" y="1948"/>
                </a:moveTo>
                <a:cubicBezTo>
                  <a:pt x="19837" y="1948"/>
                  <a:pt x="19837" y="1948"/>
                  <a:pt x="19837" y="1948"/>
                </a:cubicBezTo>
                <a:cubicBezTo>
                  <a:pt x="1616" y="1948"/>
                  <a:pt x="1616" y="1948"/>
                  <a:pt x="1616" y="1948"/>
                </a:cubicBezTo>
                <a:cubicBezTo>
                  <a:pt x="1616" y="7082"/>
                  <a:pt x="1616" y="12039"/>
                  <a:pt x="1616" y="17174"/>
                </a:cubicBezTo>
                <a:cubicBezTo>
                  <a:pt x="7788" y="17174"/>
                  <a:pt x="13812" y="17174"/>
                  <a:pt x="19837" y="17174"/>
                </a:cubicBezTo>
                <a:cubicBezTo>
                  <a:pt x="19837" y="12039"/>
                  <a:pt x="19837" y="7082"/>
                  <a:pt x="19837" y="1948"/>
                </a:cubicBezTo>
                <a:close/>
              </a:path>
            </a:pathLst>
          </a:custGeom>
          <a:solidFill>
            <a:srgbClr val="73185A"/>
          </a:solidFill>
          <a:ln w="12700">
            <a:miter lim="400000"/>
          </a:ln>
        </p:spPr>
        <p:txBody>
          <a:bodyPr lIns="45719" rIns="45719"/>
          <a:lstStyle/>
          <a:p>
            <a:pPr>
              <a:defRPr b="1"/>
            </a:pPr>
          </a:p>
        </p:txBody>
      </p:sp>
      <p:sp>
        <p:nvSpPr>
          <p:cNvPr id="350" name="Rectangle 66"/>
          <p:cNvSpPr txBox="1"/>
          <p:nvPr/>
        </p:nvSpPr>
        <p:spPr>
          <a:xfrm>
            <a:off x="5938026" y="2380764"/>
            <a:ext cx="2088233" cy="711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a:lnSpc>
                <a:spcPct val="150000"/>
              </a:lnSpc>
              <a:defRPr sz="1000">
                <a:solidFill>
                  <a:srgbClr val="73185A"/>
                </a:solidFill>
                <a:latin typeface="PingFang SC Regular"/>
                <a:ea typeface="PingFang SC Regular"/>
                <a:cs typeface="PingFang SC Regular"/>
                <a:sym typeface="PingFang SC Regular"/>
              </a:defRPr>
            </a:lvl1pPr>
          </a:lstStyle>
          <a:p>
            <a:pPr>
              <a:defRPr>
                <a:latin typeface="Arial"/>
                <a:ea typeface="Arial"/>
                <a:cs typeface="Arial"/>
                <a:sym typeface="Arial"/>
              </a:defRPr>
            </a:pPr>
            <a:r>
              <a:rPr>
                <a:latin typeface="PingFang SC Regular"/>
                <a:ea typeface="PingFang SC Regular"/>
                <a:cs typeface="PingFang SC Regular"/>
                <a:sym typeface="PingFang SC Regular"/>
              </a:rPr>
              <a:t>将问题矩阵分解为两个或多个隐变量矩阵，利用二者相乘的结果再反推出原问题矩阵，达到预测的目的。</a:t>
            </a:r>
          </a:p>
        </p:txBody>
      </p:sp>
      <p:grpSp>
        <p:nvGrpSpPr>
          <p:cNvPr id="353" name="圆角矩形 134"/>
          <p:cNvGrpSpPr/>
          <p:nvPr/>
        </p:nvGrpSpPr>
        <p:grpSpPr>
          <a:xfrm>
            <a:off x="5938026" y="2038835"/>
            <a:ext cx="1872209" cy="269241"/>
            <a:chOff x="0" y="0"/>
            <a:chExt cx="1872208" cy="269240"/>
          </a:xfrm>
        </p:grpSpPr>
        <p:sp>
          <p:nvSpPr>
            <p:cNvPr id="351" name="矩形"/>
            <p:cNvSpPr/>
            <p:nvPr/>
          </p:nvSpPr>
          <p:spPr>
            <a:xfrm>
              <a:off x="0" y="11506"/>
              <a:ext cx="1872209" cy="246227"/>
            </a:xfrm>
            <a:prstGeom prst="roundRect">
              <a:avLst>
                <a:gd name="adj" fmla="val 0"/>
              </a:avLst>
            </a:prstGeom>
            <a:solidFill>
              <a:srgbClr val="73185A"/>
            </a:solidFill>
            <a:ln w="6350" cap="flat">
              <a:solidFill>
                <a:srgbClr val="FFFFFF"/>
              </a:solidFill>
              <a:prstDash val="solid"/>
              <a:round/>
            </a:ln>
            <a:effectLst/>
          </p:spPr>
          <p:txBody>
            <a:bodyPr wrap="square" lIns="45719" tIns="45719" rIns="45719" bIns="45719" numCol="1" anchor="ctr">
              <a:noAutofit/>
            </a:bodyPr>
            <a:lstStyle/>
            <a:p>
              <a:pPr algn="ctr">
                <a:defRPr sz="1000">
                  <a:solidFill>
                    <a:srgbClr val="FFFFFF"/>
                  </a:solidFill>
                  <a:latin typeface="Impact"/>
                  <a:ea typeface="Impact"/>
                  <a:cs typeface="Impact"/>
                  <a:sym typeface="Impact"/>
                </a:defRPr>
              </a:pPr>
            </a:p>
          </p:txBody>
        </p:sp>
        <p:sp>
          <p:nvSpPr>
            <p:cNvPr id="352" name="基于矩阵分解的方法"/>
            <p:cNvSpPr txBox="1"/>
            <p:nvPr/>
          </p:nvSpPr>
          <p:spPr>
            <a:xfrm>
              <a:off x="0" y="0"/>
              <a:ext cx="1872209" cy="269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000">
                  <a:solidFill>
                    <a:srgbClr val="FFFFFF"/>
                  </a:solidFill>
                  <a:latin typeface="Impact"/>
                  <a:ea typeface="Impact"/>
                  <a:cs typeface="Impact"/>
                  <a:sym typeface="Impact"/>
                </a:defRPr>
              </a:pPr>
              <a:r>
                <a:rPr>
                  <a:latin typeface="PingFang SC Semibold"/>
                  <a:ea typeface="PingFang SC Semibold"/>
                  <a:cs typeface="PingFang SC Semibold"/>
                  <a:sym typeface="PingFang SC Semibold"/>
                </a:rPr>
                <a:t>基于矩阵分解</a:t>
              </a:r>
              <a:r>
                <a:rPr>
                  <a:latin typeface="PingFang SC Semibold"/>
                  <a:ea typeface="PingFang SC Semibold"/>
                  <a:cs typeface="PingFang SC Semibold"/>
                  <a:sym typeface="PingFang SC Semibold"/>
                </a:rPr>
                <a:t>的</a:t>
              </a:r>
              <a:r>
                <a:rPr>
                  <a:latin typeface="PingFang SC Semibold"/>
                  <a:ea typeface="PingFang SC Semibold"/>
                  <a:cs typeface="PingFang SC Semibold"/>
                  <a:sym typeface="PingFang SC Semibold"/>
                </a:rPr>
                <a:t>方法</a:t>
              </a:r>
            </a:p>
          </p:txBody>
        </p:sp>
      </p:grpSp>
      <p:sp>
        <p:nvSpPr>
          <p:cNvPr id="354" name="Rectangle 66"/>
          <p:cNvSpPr txBox="1"/>
          <p:nvPr/>
        </p:nvSpPr>
        <p:spPr>
          <a:xfrm>
            <a:off x="613771" y="1511091"/>
            <a:ext cx="2642648" cy="711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a:lnSpc>
                <a:spcPct val="150000"/>
              </a:lnSpc>
              <a:defRPr sz="1000">
                <a:solidFill>
                  <a:srgbClr val="73185A"/>
                </a:solidFill>
                <a:latin typeface="PingFang SC Regular"/>
                <a:ea typeface="PingFang SC Regular"/>
                <a:cs typeface="PingFang SC Regular"/>
                <a:sym typeface="PingFang SC Regular"/>
              </a:defRPr>
            </a:lvl1pPr>
          </a:lstStyle>
          <a:p>
            <a:pPr>
              <a:defRPr>
                <a:latin typeface="Arial"/>
                <a:ea typeface="Arial"/>
                <a:cs typeface="Arial"/>
                <a:sym typeface="Arial"/>
              </a:defRPr>
            </a:pPr>
            <a:r>
              <a:rPr>
                <a:latin typeface="PingFang SC Regular"/>
                <a:ea typeface="PingFang SC Regular"/>
                <a:cs typeface="PingFang SC Regular"/>
                <a:sym typeface="PingFang SC Regular"/>
              </a:rPr>
              <a:t>定义节点间的相似度，并认为相似度越高的两个节点越容易产生链接，如经典算法CN将节点间的共同邻居数量当作相似度并依此预测。</a:t>
            </a:r>
          </a:p>
        </p:txBody>
      </p:sp>
      <p:grpSp>
        <p:nvGrpSpPr>
          <p:cNvPr id="357" name="圆角矩形 138"/>
          <p:cNvGrpSpPr/>
          <p:nvPr/>
        </p:nvGrpSpPr>
        <p:grpSpPr>
          <a:xfrm>
            <a:off x="1475655" y="1169162"/>
            <a:ext cx="1724926" cy="269241"/>
            <a:chOff x="0" y="0"/>
            <a:chExt cx="1724924" cy="269240"/>
          </a:xfrm>
        </p:grpSpPr>
        <p:sp>
          <p:nvSpPr>
            <p:cNvPr id="355" name="矩形"/>
            <p:cNvSpPr/>
            <p:nvPr/>
          </p:nvSpPr>
          <p:spPr>
            <a:xfrm>
              <a:off x="0" y="11506"/>
              <a:ext cx="1724925" cy="246227"/>
            </a:xfrm>
            <a:prstGeom prst="roundRect">
              <a:avLst>
                <a:gd name="adj" fmla="val 0"/>
              </a:avLst>
            </a:prstGeom>
            <a:solidFill>
              <a:srgbClr val="73185A"/>
            </a:solidFill>
            <a:ln w="6350" cap="flat">
              <a:solidFill>
                <a:srgbClr val="FFFFFF"/>
              </a:solidFill>
              <a:prstDash val="solid"/>
              <a:round/>
            </a:ln>
            <a:effectLst/>
          </p:spPr>
          <p:txBody>
            <a:bodyPr wrap="square" lIns="45719" tIns="45719" rIns="45719" bIns="45719" numCol="1" anchor="ctr">
              <a:noAutofit/>
            </a:bodyPr>
            <a:lstStyle/>
            <a:p>
              <a:pPr algn="ctr">
                <a:defRPr sz="1000">
                  <a:solidFill>
                    <a:srgbClr val="FFFFFF"/>
                  </a:solidFill>
                  <a:latin typeface="Impact"/>
                  <a:ea typeface="Impact"/>
                  <a:cs typeface="Impact"/>
                  <a:sym typeface="Impact"/>
                </a:defRPr>
              </a:pPr>
            </a:p>
          </p:txBody>
        </p:sp>
        <p:sp>
          <p:nvSpPr>
            <p:cNvPr id="356" name="基于相似度的方法"/>
            <p:cNvSpPr txBox="1"/>
            <p:nvPr/>
          </p:nvSpPr>
          <p:spPr>
            <a:xfrm>
              <a:off x="0" y="0"/>
              <a:ext cx="1724925" cy="269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solidFill>
                    <a:srgbClr val="FFFFFF"/>
                  </a:solidFill>
                  <a:latin typeface="PingFang SC Semibold"/>
                  <a:ea typeface="PingFang SC Semibold"/>
                  <a:cs typeface="PingFang SC Semibold"/>
                  <a:sym typeface="PingFang SC Semibold"/>
                </a:defRPr>
              </a:lvl1pPr>
            </a:lstStyle>
            <a:p>
              <a:pPr>
                <a:defRPr>
                  <a:latin typeface="Impact"/>
                  <a:ea typeface="Impact"/>
                  <a:cs typeface="Impact"/>
                  <a:sym typeface="Impact"/>
                </a:defRPr>
              </a:pPr>
              <a:r>
                <a:rPr>
                  <a:latin typeface="PingFang SC Semibold"/>
                  <a:ea typeface="PingFang SC Semibold"/>
                  <a:cs typeface="PingFang SC Semibold"/>
                  <a:sym typeface="PingFang SC Semibold"/>
                </a:rPr>
                <a:t>基于相似度的方法</a:t>
              </a:r>
            </a:p>
          </p:txBody>
        </p:sp>
      </p:grpSp>
      <p:sp>
        <p:nvSpPr>
          <p:cNvPr id="358" name="Rectangle 66"/>
          <p:cNvSpPr txBox="1"/>
          <p:nvPr/>
        </p:nvSpPr>
        <p:spPr>
          <a:xfrm>
            <a:off x="613771" y="3294172"/>
            <a:ext cx="2088234" cy="98621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just">
              <a:lnSpc>
                <a:spcPct val="150000"/>
              </a:lnSpc>
              <a:defRPr sz="1000">
                <a:solidFill>
                  <a:srgbClr val="73185A"/>
                </a:solidFill>
                <a:latin typeface="Arial"/>
                <a:ea typeface="Arial"/>
                <a:cs typeface="Arial"/>
                <a:sym typeface="Arial"/>
              </a:defRPr>
            </a:pPr>
            <a:r>
              <a:rPr>
                <a:latin typeface="PingFang SC Regular"/>
                <a:ea typeface="PingFang SC Regular"/>
                <a:cs typeface="PingFang SC Regular"/>
                <a:sym typeface="PingFang SC Regular"/>
              </a:rPr>
              <a:t>该类算法更多关注网络的拓扑结构，如</a:t>
            </a:r>
            <a:r>
              <a:t>Scellato等人根据路径的长度、端点的属性等信息定义了一个“路径熵”并依此进行预测。</a:t>
            </a:r>
          </a:p>
        </p:txBody>
      </p:sp>
      <p:grpSp>
        <p:nvGrpSpPr>
          <p:cNvPr id="361" name="圆角矩形 140"/>
          <p:cNvGrpSpPr/>
          <p:nvPr/>
        </p:nvGrpSpPr>
        <p:grpSpPr>
          <a:xfrm>
            <a:off x="827585" y="2952241"/>
            <a:ext cx="1874421" cy="269241"/>
            <a:chOff x="0" y="0"/>
            <a:chExt cx="1874420" cy="269240"/>
          </a:xfrm>
        </p:grpSpPr>
        <p:sp>
          <p:nvSpPr>
            <p:cNvPr id="359" name="矩形"/>
            <p:cNvSpPr/>
            <p:nvPr/>
          </p:nvSpPr>
          <p:spPr>
            <a:xfrm>
              <a:off x="0" y="11506"/>
              <a:ext cx="1874421" cy="246227"/>
            </a:xfrm>
            <a:prstGeom prst="roundRect">
              <a:avLst>
                <a:gd name="adj" fmla="val 0"/>
              </a:avLst>
            </a:prstGeom>
            <a:solidFill>
              <a:srgbClr val="73185A"/>
            </a:solidFill>
            <a:ln w="6350" cap="flat">
              <a:solidFill>
                <a:srgbClr val="FFFFFF"/>
              </a:solidFill>
              <a:prstDash val="solid"/>
              <a:round/>
            </a:ln>
            <a:effectLst/>
          </p:spPr>
          <p:txBody>
            <a:bodyPr wrap="square" lIns="45719" tIns="45719" rIns="45719" bIns="45719" numCol="1" anchor="ctr">
              <a:noAutofit/>
            </a:bodyPr>
            <a:lstStyle/>
            <a:p>
              <a:pPr algn="ctr">
                <a:defRPr sz="1000">
                  <a:solidFill>
                    <a:srgbClr val="FFFFFF"/>
                  </a:solidFill>
                  <a:latin typeface="Impact"/>
                  <a:ea typeface="Impact"/>
                  <a:cs typeface="Impact"/>
                  <a:sym typeface="Impact"/>
                </a:defRPr>
              </a:pPr>
            </a:p>
          </p:txBody>
        </p:sp>
        <p:sp>
          <p:nvSpPr>
            <p:cNvPr id="360" name="基于路径的方法"/>
            <p:cNvSpPr txBox="1"/>
            <p:nvPr/>
          </p:nvSpPr>
          <p:spPr>
            <a:xfrm>
              <a:off x="0" y="0"/>
              <a:ext cx="1874421" cy="269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000">
                  <a:solidFill>
                    <a:srgbClr val="FFFFFF"/>
                  </a:solidFill>
                  <a:latin typeface="Impact"/>
                  <a:ea typeface="Impact"/>
                  <a:cs typeface="Impact"/>
                  <a:sym typeface="Impact"/>
                </a:defRPr>
              </a:pPr>
              <a:r>
                <a:rPr>
                  <a:latin typeface="PingFang SC Semibold"/>
                  <a:ea typeface="PingFang SC Semibold"/>
                  <a:cs typeface="PingFang SC Semibold"/>
                  <a:sym typeface="PingFang SC Semibold"/>
                </a:rPr>
                <a:t>基于</a:t>
              </a:r>
              <a:r>
                <a:rPr>
                  <a:latin typeface="PingFang SC Semibold"/>
                  <a:ea typeface="PingFang SC Semibold"/>
                  <a:cs typeface="PingFang SC Semibold"/>
                  <a:sym typeface="PingFang SC Semibold"/>
                </a:rPr>
                <a:t>路径的方法</a:t>
              </a:r>
            </a:p>
          </p:txBody>
        </p:sp>
      </p:grpSp>
      <p:grpSp>
        <p:nvGrpSpPr>
          <p:cNvPr id="369" name="组合 141"/>
          <p:cNvGrpSpPr/>
          <p:nvPr/>
        </p:nvGrpSpPr>
        <p:grpSpPr>
          <a:xfrm>
            <a:off x="4360547" y="1322079"/>
            <a:ext cx="417514" cy="3160714"/>
            <a:chOff x="0" y="0"/>
            <a:chExt cx="417512" cy="3160713"/>
          </a:xfrm>
        </p:grpSpPr>
        <p:sp>
          <p:nvSpPr>
            <p:cNvPr id="362" name="Freeform 96"/>
            <p:cNvSpPr/>
            <p:nvPr/>
          </p:nvSpPr>
          <p:spPr>
            <a:xfrm>
              <a:off x="12700" y="0"/>
              <a:ext cx="392113" cy="682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9059"/>
                  </a:moveTo>
                  <a:cubicBezTo>
                    <a:pt x="21600" y="20488"/>
                    <a:pt x="19670" y="21600"/>
                    <a:pt x="17188" y="21600"/>
                  </a:cubicBezTo>
                  <a:cubicBezTo>
                    <a:pt x="4412" y="21600"/>
                    <a:pt x="4412" y="21600"/>
                    <a:pt x="4412" y="21600"/>
                  </a:cubicBezTo>
                  <a:cubicBezTo>
                    <a:pt x="1930" y="21600"/>
                    <a:pt x="0" y="20488"/>
                    <a:pt x="0" y="19059"/>
                  </a:cubicBezTo>
                  <a:cubicBezTo>
                    <a:pt x="0" y="2541"/>
                    <a:pt x="0" y="2541"/>
                    <a:pt x="0" y="2541"/>
                  </a:cubicBezTo>
                  <a:cubicBezTo>
                    <a:pt x="0" y="1112"/>
                    <a:pt x="1930" y="0"/>
                    <a:pt x="4412" y="0"/>
                  </a:cubicBezTo>
                  <a:cubicBezTo>
                    <a:pt x="17188" y="0"/>
                    <a:pt x="17188" y="0"/>
                    <a:pt x="17188" y="0"/>
                  </a:cubicBezTo>
                  <a:cubicBezTo>
                    <a:pt x="19670" y="0"/>
                    <a:pt x="21600" y="1112"/>
                    <a:pt x="21600" y="2541"/>
                  </a:cubicBezTo>
                  <a:lnTo>
                    <a:pt x="21600" y="19059"/>
                  </a:lnTo>
                  <a:close/>
                </a:path>
              </a:pathLst>
            </a:custGeom>
            <a:solidFill>
              <a:srgbClr val="73185A"/>
            </a:solidFill>
            <a:ln w="12700" cap="flat">
              <a:noFill/>
              <a:miter lim="400000"/>
            </a:ln>
            <a:effectLst/>
          </p:spPr>
          <p:txBody>
            <a:bodyPr wrap="square" lIns="45719" tIns="45719" rIns="45719" bIns="45719" numCol="1" anchor="t">
              <a:noAutofit/>
            </a:bodyPr>
            <a:lstStyle/>
            <a:p>
              <a:pPr>
                <a:defRPr b="1"/>
              </a:pPr>
            </a:p>
          </p:txBody>
        </p:sp>
        <p:sp>
          <p:nvSpPr>
            <p:cNvPr id="363" name="Rectangle 97"/>
            <p:cNvSpPr/>
            <p:nvPr/>
          </p:nvSpPr>
          <p:spPr>
            <a:xfrm>
              <a:off x="0" y="222250"/>
              <a:ext cx="417513" cy="2393951"/>
            </a:xfrm>
            <a:prstGeom prst="rect">
              <a:avLst/>
            </a:prstGeom>
            <a:solidFill>
              <a:srgbClr val="73185A"/>
            </a:solidFill>
            <a:ln w="12700" cap="flat">
              <a:noFill/>
              <a:miter lim="400000"/>
            </a:ln>
            <a:effectLst/>
          </p:spPr>
          <p:txBody>
            <a:bodyPr wrap="square" lIns="45719" tIns="45719" rIns="45719" bIns="45719" numCol="1" anchor="t">
              <a:noAutofit/>
            </a:bodyPr>
            <a:lstStyle/>
            <a:p>
              <a:pPr>
                <a:defRPr b="1"/>
              </a:pPr>
            </a:p>
          </p:txBody>
        </p:sp>
        <p:sp>
          <p:nvSpPr>
            <p:cNvPr id="364" name="Rectangle 98"/>
            <p:cNvSpPr/>
            <p:nvPr/>
          </p:nvSpPr>
          <p:spPr>
            <a:xfrm>
              <a:off x="25400" y="222250"/>
              <a:ext cx="120650" cy="2393951"/>
            </a:xfrm>
            <a:prstGeom prst="rect">
              <a:avLst/>
            </a:prstGeom>
            <a:solidFill>
              <a:srgbClr val="F2F2F2"/>
            </a:solidFill>
            <a:ln w="12700" cap="flat">
              <a:noFill/>
              <a:miter lim="400000"/>
            </a:ln>
            <a:effectLst/>
          </p:spPr>
          <p:txBody>
            <a:bodyPr wrap="square" lIns="45719" tIns="45719" rIns="45719" bIns="45719" numCol="1" anchor="t">
              <a:noAutofit/>
            </a:bodyPr>
            <a:lstStyle/>
            <a:p>
              <a:pPr>
                <a:defRPr b="1"/>
              </a:pPr>
            </a:p>
          </p:txBody>
        </p:sp>
        <p:sp>
          <p:nvSpPr>
            <p:cNvPr id="365" name="Rectangle 99"/>
            <p:cNvSpPr/>
            <p:nvPr/>
          </p:nvSpPr>
          <p:spPr>
            <a:xfrm>
              <a:off x="268286" y="222250"/>
              <a:ext cx="119064" cy="2393951"/>
            </a:xfrm>
            <a:prstGeom prst="rect">
              <a:avLst/>
            </a:prstGeom>
            <a:solidFill>
              <a:srgbClr val="F2F2F2"/>
            </a:solidFill>
            <a:ln w="12700" cap="flat">
              <a:noFill/>
              <a:miter lim="400000"/>
            </a:ln>
            <a:effectLst/>
          </p:spPr>
          <p:txBody>
            <a:bodyPr wrap="square" lIns="45719" tIns="45719" rIns="45719" bIns="45719" numCol="1" anchor="t">
              <a:noAutofit/>
            </a:bodyPr>
            <a:lstStyle/>
            <a:p>
              <a:pPr>
                <a:defRPr b="1"/>
              </a:pPr>
            </a:p>
          </p:txBody>
        </p:sp>
        <p:sp>
          <p:nvSpPr>
            <p:cNvPr id="366" name="Rectangle 100"/>
            <p:cNvSpPr/>
            <p:nvPr/>
          </p:nvSpPr>
          <p:spPr>
            <a:xfrm>
              <a:off x="142079" y="222250"/>
              <a:ext cx="127796" cy="2393951"/>
            </a:xfrm>
            <a:prstGeom prst="rect">
              <a:avLst/>
            </a:prstGeom>
            <a:solidFill>
              <a:srgbClr val="73185A"/>
            </a:solidFill>
            <a:ln w="12700" cap="flat">
              <a:noFill/>
              <a:miter lim="400000"/>
            </a:ln>
            <a:effectLst/>
          </p:spPr>
          <p:txBody>
            <a:bodyPr wrap="square" lIns="45719" tIns="45719" rIns="45719" bIns="45719" numCol="1" anchor="t">
              <a:noAutofit/>
            </a:bodyPr>
            <a:lstStyle/>
            <a:p>
              <a:pPr>
                <a:defRPr b="1"/>
              </a:pPr>
            </a:p>
          </p:txBody>
        </p:sp>
        <p:sp>
          <p:nvSpPr>
            <p:cNvPr id="367" name="Freeform 101"/>
            <p:cNvSpPr/>
            <p:nvPr/>
          </p:nvSpPr>
          <p:spPr>
            <a:xfrm>
              <a:off x="0" y="2616200"/>
              <a:ext cx="417513" cy="3333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435" y="21600"/>
                  </a:lnTo>
                  <a:lnTo>
                    <a:pt x="17001" y="21600"/>
                  </a:lnTo>
                  <a:lnTo>
                    <a:pt x="21600" y="0"/>
                  </a:lnTo>
                  <a:lnTo>
                    <a:pt x="0" y="0"/>
                  </a:lnTo>
                  <a:close/>
                </a:path>
              </a:pathLst>
            </a:custGeom>
            <a:solidFill>
              <a:srgbClr val="73185A"/>
            </a:solidFill>
            <a:ln w="12700" cap="flat">
              <a:noFill/>
              <a:miter lim="400000"/>
            </a:ln>
            <a:effectLst/>
          </p:spPr>
          <p:txBody>
            <a:bodyPr wrap="square" lIns="45719" tIns="45719" rIns="45719" bIns="45719" numCol="1" anchor="t">
              <a:noAutofit/>
            </a:bodyPr>
            <a:lstStyle/>
            <a:p>
              <a:pPr>
                <a:defRPr b="1"/>
              </a:pPr>
            </a:p>
          </p:txBody>
        </p:sp>
        <p:sp>
          <p:nvSpPr>
            <p:cNvPr id="368" name="Freeform 102"/>
            <p:cNvSpPr/>
            <p:nvPr/>
          </p:nvSpPr>
          <p:spPr>
            <a:xfrm>
              <a:off x="85725" y="2949575"/>
              <a:ext cx="242888" cy="2111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0" y="0"/>
                    <a:pt x="0" y="0"/>
                    <a:pt x="0" y="0"/>
                  </a:cubicBezTo>
                  <a:cubicBezTo>
                    <a:pt x="5214" y="15257"/>
                    <a:pt x="5214" y="15257"/>
                    <a:pt x="5214" y="15257"/>
                  </a:cubicBezTo>
                  <a:cubicBezTo>
                    <a:pt x="5363" y="18857"/>
                    <a:pt x="7895" y="21600"/>
                    <a:pt x="11023" y="21600"/>
                  </a:cubicBezTo>
                  <a:cubicBezTo>
                    <a:pt x="14003" y="21600"/>
                    <a:pt x="16535" y="18686"/>
                    <a:pt x="16684" y="15257"/>
                  </a:cubicBezTo>
                  <a:lnTo>
                    <a:pt x="21600" y="0"/>
                  </a:lnTo>
                  <a:close/>
                </a:path>
              </a:pathLst>
            </a:custGeom>
            <a:solidFill>
              <a:srgbClr val="73185A"/>
            </a:solidFill>
            <a:ln w="12700" cap="flat">
              <a:noFill/>
              <a:miter lim="400000"/>
            </a:ln>
            <a:effectLst/>
          </p:spPr>
          <p:txBody>
            <a:bodyPr wrap="square" lIns="45719" tIns="45719" rIns="45719" bIns="45719" numCol="1" anchor="t">
              <a:noAutofit/>
            </a:bodyPr>
            <a:lstStyle/>
            <a:p>
              <a:pPr>
                <a:defRPr b="1"/>
              </a:pPr>
            </a:p>
          </p:txBody>
        </p:sp>
      </p:grpSp>
      <p:sp>
        <p:nvSpPr>
          <p:cNvPr id="370" name="Freeform 11"/>
          <p:cNvSpPr/>
          <p:nvPr/>
        </p:nvSpPr>
        <p:spPr>
          <a:xfrm>
            <a:off x="5350381" y="2138896"/>
            <a:ext cx="432001" cy="432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20" y="9936"/>
                </a:moveTo>
                <a:cubicBezTo>
                  <a:pt x="20304" y="9936"/>
                  <a:pt x="19656" y="9936"/>
                  <a:pt x="19440" y="9936"/>
                </a:cubicBezTo>
                <a:cubicBezTo>
                  <a:pt x="18846" y="9936"/>
                  <a:pt x="18360" y="10314"/>
                  <a:pt x="18360" y="10800"/>
                </a:cubicBezTo>
                <a:cubicBezTo>
                  <a:pt x="18360" y="11286"/>
                  <a:pt x="18846" y="11664"/>
                  <a:pt x="19440" y="11664"/>
                </a:cubicBezTo>
                <a:cubicBezTo>
                  <a:pt x="19656" y="11664"/>
                  <a:pt x="20304" y="11664"/>
                  <a:pt x="20520" y="11664"/>
                </a:cubicBezTo>
                <a:cubicBezTo>
                  <a:pt x="21114" y="11664"/>
                  <a:pt x="21600" y="11286"/>
                  <a:pt x="21600" y="10800"/>
                </a:cubicBezTo>
                <a:cubicBezTo>
                  <a:pt x="21600" y="10314"/>
                  <a:pt x="21114" y="9936"/>
                  <a:pt x="20520" y="9936"/>
                </a:cubicBezTo>
                <a:close/>
                <a:moveTo>
                  <a:pt x="10800" y="4860"/>
                </a:moveTo>
                <a:cubicBezTo>
                  <a:pt x="7506" y="4860"/>
                  <a:pt x="4860" y="7506"/>
                  <a:pt x="4860" y="10800"/>
                </a:cubicBezTo>
                <a:cubicBezTo>
                  <a:pt x="4860" y="14094"/>
                  <a:pt x="7506" y="16740"/>
                  <a:pt x="10800" y="16740"/>
                </a:cubicBezTo>
                <a:cubicBezTo>
                  <a:pt x="14094" y="16740"/>
                  <a:pt x="16740" y="14094"/>
                  <a:pt x="16740" y="10800"/>
                </a:cubicBezTo>
                <a:cubicBezTo>
                  <a:pt x="16740" y="7506"/>
                  <a:pt x="14094" y="4860"/>
                  <a:pt x="10800" y="4860"/>
                </a:cubicBezTo>
                <a:close/>
                <a:moveTo>
                  <a:pt x="10800" y="15120"/>
                </a:moveTo>
                <a:cubicBezTo>
                  <a:pt x="8424" y="15120"/>
                  <a:pt x="6480" y="13176"/>
                  <a:pt x="6480" y="10800"/>
                </a:cubicBezTo>
                <a:cubicBezTo>
                  <a:pt x="6480" y="8424"/>
                  <a:pt x="8424" y="6480"/>
                  <a:pt x="10800" y="6480"/>
                </a:cubicBezTo>
                <a:cubicBezTo>
                  <a:pt x="13176" y="6480"/>
                  <a:pt x="15120" y="8424"/>
                  <a:pt x="15120" y="10800"/>
                </a:cubicBezTo>
                <a:cubicBezTo>
                  <a:pt x="15120" y="13176"/>
                  <a:pt x="13176" y="15120"/>
                  <a:pt x="10800" y="15120"/>
                </a:cubicBezTo>
                <a:close/>
                <a:moveTo>
                  <a:pt x="3186" y="10800"/>
                </a:moveTo>
                <a:cubicBezTo>
                  <a:pt x="3186" y="10314"/>
                  <a:pt x="2754" y="9936"/>
                  <a:pt x="2160" y="9936"/>
                </a:cubicBezTo>
                <a:cubicBezTo>
                  <a:pt x="1944" y="9936"/>
                  <a:pt x="1242" y="9936"/>
                  <a:pt x="1080" y="9936"/>
                </a:cubicBezTo>
                <a:cubicBezTo>
                  <a:pt x="486" y="9936"/>
                  <a:pt x="0" y="10314"/>
                  <a:pt x="0" y="10800"/>
                </a:cubicBezTo>
                <a:cubicBezTo>
                  <a:pt x="0" y="11286"/>
                  <a:pt x="486" y="11664"/>
                  <a:pt x="1080" y="11664"/>
                </a:cubicBezTo>
                <a:cubicBezTo>
                  <a:pt x="1242" y="11664"/>
                  <a:pt x="1944" y="11664"/>
                  <a:pt x="2160" y="11664"/>
                </a:cubicBezTo>
                <a:cubicBezTo>
                  <a:pt x="2754" y="11664"/>
                  <a:pt x="3186" y="11286"/>
                  <a:pt x="3186" y="10800"/>
                </a:cubicBezTo>
                <a:close/>
                <a:moveTo>
                  <a:pt x="10800" y="3240"/>
                </a:moveTo>
                <a:cubicBezTo>
                  <a:pt x="11286" y="3240"/>
                  <a:pt x="11664" y="2754"/>
                  <a:pt x="11664" y="2160"/>
                </a:cubicBezTo>
                <a:cubicBezTo>
                  <a:pt x="11664" y="1944"/>
                  <a:pt x="11664" y="1296"/>
                  <a:pt x="11664" y="1080"/>
                </a:cubicBezTo>
                <a:cubicBezTo>
                  <a:pt x="11664" y="486"/>
                  <a:pt x="11286" y="0"/>
                  <a:pt x="10800" y="0"/>
                </a:cubicBezTo>
                <a:cubicBezTo>
                  <a:pt x="10314" y="0"/>
                  <a:pt x="9936" y="486"/>
                  <a:pt x="9936" y="1080"/>
                </a:cubicBezTo>
                <a:cubicBezTo>
                  <a:pt x="9936" y="1296"/>
                  <a:pt x="9936" y="1944"/>
                  <a:pt x="9936" y="2160"/>
                </a:cubicBezTo>
                <a:cubicBezTo>
                  <a:pt x="9936" y="2754"/>
                  <a:pt x="10314" y="3240"/>
                  <a:pt x="10800" y="3240"/>
                </a:cubicBezTo>
                <a:close/>
                <a:moveTo>
                  <a:pt x="10800" y="18360"/>
                </a:moveTo>
                <a:cubicBezTo>
                  <a:pt x="10314" y="18360"/>
                  <a:pt x="9936" y="18846"/>
                  <a:pt x="9936" y="19440"/>
                </a:cubicBezTo>
                <a:cubicBezTo>
                  <a:pt x="9936" y="19656"/>
                  <a:pt x="9936" y="20304"/>
                  <a:pt x="9936" y="20520"/>
                </a:cubicBezTo>
                <a:cubicBezTo>
                  <a:pt x="9936" y="21114"/>
                  <a:pt x="10314" y="21600"/>
                  <a:pt x="10800" y="21600"/>
                </a:cubicBezTo>
                <a:cubicBezTo>
                  <a:pt x="11286" y="21600"/>
                  <a:pt x="11664" y="21114"/>
                  <a:pt x="11664" y="20520"/>
                </a:cubicBezTo>
                <a:cubicBezTo>
                  <a:pt x="11664" y="20304"/>
                  <a:pt x="11664" y="19656"/>
                  <a:pt x="11664" y="19440"/>
                </a:cubicBezTo>
                <a:cubicBezTo>
                  <a:pt x="11664" y="18846"/>
                  <a:pt x="11286" y="18360"/>
                  <a:pt x="10800" y="18360"/>
                </a:cubicBezTo>
                <a:close/>
                <a:moveTo>
                  <a:pt x="18738" y="4050"/>
                </a:moveTo>
                <a:cubicBezTo>
                  <a:pt x="19170" y="3618"/>
                  <a:pt x="19224" y="3024"/>
                  <a:pt x="18900" y="2700"/>
                </a:cubicBezTo>
                <a:cubicBezTo>
                  <a:pt x="18576" y="2376"/>
                  <a:pt x="17928" y="2430"/>
                  <a:pt x="17496" y="2862"/>
                </a:cubicBezTo>
                <a:cubicBezTo>
                  <a:pt x="17388" y="2970"/>
                  <a:pt x="16902" y="3456"/>
                  <a:pt x="16740" y="3618"/>
                </a:cubicBezTo>
                <a:cubicBezTo>
                  <a:pt x="16362" y="3996"/>
                  <a:pt x="16254" y="4644"/>
                  <a:pt x="16632" y="4968"/>
                </a:cubicBezTo>
                <a:cubicBezTo>
                  <a:pt x="16956" y="5292"/>
                  <a:pt x="17550" y="5238"/>
                  <a:pt x="17982" y="4806"/>
                </a:cubicBezTo>
                <a:cubicBezTo>
                  <a:pt x="18090" y="4698"/>
                  <a:pt x="18630" y="4158"/>
                  <a:pt x="18738" y="4050"/>
                </a:cubicBezTo>
                <a:close/>
                <a:moveTo>
                  <a:pt x="3564" y="16794"/>
                </a:moveTo>
                <a:cubicBezTo>
                  <a:pt x="3456" y="16902"/>
                  <a:pt x="2970" y="17388"/>
                  <a:pt x="2808" y="17550"/>
                </a:cubicBezTo>
                <a:cubicBezTo>
                  <a:pt x="2430" y="17928"/>
                  <a:pt x="2322" y="18576"/>
                  <a:pt x="2700" y="18900"/>
                </a:cubicBezTo>
                <a:cubicBezTo>
                  <a:pt x="3024" y="19224"/>
                  <a:pt x="3618" y="19170"/>
                  <a:pt x="4050" y="18738"/>
                </a:cubicBezTo>
                <a:cubicBezTo>
                  <a:pt x="4158" y="18630"/>
                  <a:pt x="4698" y="18090"/>
                  <a:pt x="4806" y="17982"/>
                </a:cubicBezTo>
                <a:cubicBezTo>
                  <a:pt x="5238" y="17550"/>
                  <a:pt x="5292" y="16956"/>
                  <a:pt x="4968" y="16632"/>
                </a:cubicBezTo>
                <a:cubicBezTo>
                  <a:pt x="4644" y="16308"/>
                  <a:pt x="3996" y="16362"/>
                  <a:pt x="3564" y="16794"/>
                </a:cubicBezTo>
                <a:close/>
                <a:moveTo>
                  <a:pt x="4050" y="2862"/>
                </a:moveTo>
                <a:cubicBezTo>
                  <a:pt x="3618" y="2430"/>
                  <a:pt x="3024" y="2376"/>
                  <a:pt x="2700" y="2700"/>
                </a:cubicBezTo>
                <a:cubicBezTo>
                  <a:pt x="2322" y="3024"/>
                  <a:pt x="2430" y="3618"/>
                  <a:pt x="2808" y="4050"/>
                </a:cubicBezTo>
                <a:cubicBezTo>
                  <a:pt x="2970" y="4158"/>
                  <a:pt x="3456" y="4698"/>
                  <a:pt x="3564" y="4806"/>
                </a:cubicBezTo>
                <a:cubicBezTo>
                  <a:pt x="3996" y="5238"/>
                  <a:pt x="4644" y="5292"/>
                  <a:pt x="4968" y="4968"/>
                </a:cubicBezTo>
                <a:cubicBezTo>
                  <a:pt x="5292" y="4644"/>
                  <a:pt x="5238" y="3996"/>
                  <a:pt x="4806" y="3618"/>
                </a:cubicBezTo>
                <a:cubicBezTo>
                  <a:pt x="4698" y="3456"/>
                  <a:pt x="4158" y="2970"/>
                  <a:pt x="4050" y="2862"/>
                </a:cubicBezTo>
                <a:close/>
                <a:moveTo>
                  <a:pt x="16740" y="17982"/>
                </a:moveTo>
                <a:cubicBezTo>
                  <a:pt x="16902" y="18090"/>
                  <a:pt x="17388" y="18630"/>
                  <a:pt x="17496" y="18738"/>
                </a:cubicBezTo>
                <a:cubicBezTo>
                  <a:pt x="17928" y="19170"/>
                  <a:pt x="18576" y="19224"/>
                  <a:pt x="18900" y="18900"/>
                </a:cubicBezTo>
                <a:cubicBezTo>
                  <a:pt x="19224" y="18576"/>
                  <a:pt x="19170" y="17928"/>
                  <a:pt x="18738" y="17550"/>
                </a:cubicBezTo>
                <a:cubicBezTo>
                  <a:pt x="18630" y="17388"/>
                  <a:pt x="18090" y="16902"/>
                  <a:pt x="17982" y="16794"/>
                </a:cubicBezTo>
                <a:cubicBezTo>
                  <a:pt x="17550" y="16362"/>
                  <a:pt x="16956" y="16308"/>
                  <a:pt x="16632" y="16632"/>
                </a:cubicBezTo>
                <a:cubicBezTo>
                  <a:pt x="16254" y="16956"/>
                  <a:pt x="16362" y="17550"/>
                  <a:pt x="16740" y="17982"/>
                </a:cubicBezTo>
                <a:close/>
              </a:path>
            </a:pathLst>
          </a:custGeom>
          <a:solidFill>
            <a:srgbClr val="73185A"/>
          </a:solidFill>
          <a:ln w="12700">
            <a:miter lim="400000"/>
          </a:ln>
        </p:spPr>
        <p:txBody>
          <a:bodyPr lIns="45719" rIns="45719"/>
          <a:lstStyle/>
          <a:p>
            <a:pPr>
              <a:defRPr>
                <a:solidFill>
                  <a:srgbClr val="FFFFFF"/>
                </a:solidFill>
                <a:latin typeface="PingFang SC Regular"/>
                <a:ea typeface="PingFang SC Regular"/>
                <a:cs typeface="PingFang SC Regular"/>
                <a:sym typeface="PingFang SC Regular"/>
              </a:defRPr>
            </a:p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Click="1" p14:dur="1200">
        <p15:prstTrans prst="pageCurlDouble"/>
      </p:transition>
    </mc:Choice>
    <mc:Choice xmlns:p14="http://schemas.microsoft.com/office/powerpoint/2010/main" Requires="p14">
      <p:transition spd="slow" advClick="1" p14:dur="1200">
        <p14:prism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4" name="Freeform 9"/>
          <p:cNvSpPr/>
          <p:nvPr/>
        </p:nvSpPr>
        <p:spPr>
          <a:xfrm>
            <a:off x="-1701" y="934853"/>
            <a:ext cx="2904806" cy="4192117"/>
          </a:xfrm>
          <a:custGeom>
            <a:avLst/>
            <a:gdLst/>
            <a:ahLst/>
            <a:cxnLst>
              <a:cxn ang="0">
                <a:pos x="wd2" y="hd2"/>
              </a:cxn>
              <a:cxn ang="5400000">
                <a:pos x="wd2" y="hd2"/>
              </a:cxn>
              <a:cxn ang="10800000">
                <a:pos x="wd2" y="hd2"/>
              </a:cxn>
              <a:cxn ang="16200000">
                <a:pos x="wd2" y="hd2"/>
              </a:cxn>
            </a:cxnLst>
            <a:rect l="0" t="0" r="r" b="b"/>
            <a:pathLst>
              <a:path w="21403" h="21523" fill="norm" stroke="1" extrusionOk="0">
                <a:moveTo>
                  <a:pt x="1273" y="15292"/>
                </a:moveTo>
                <a:cubicBezTo>
                  <a:pt x="856" y="15292"/>
                  <a:pt x="541" y="15072"/>
                  <a:pt x="541" y="14790"/>
                </a:cubicBezTo>
                <a:cubicBezTo>
                  <a:pt x="541" y="14509"/>
                  <a:pt x="856" y="14289"/>
                  <a:pt x="1273" y="14289"/>
                </a:cubicBezTo>
                <a:cubicBezTo>
                  <a:pt x="4063" y="14289"/>
                  <a:pt x="4063" y="14289"/>
                  <a:pt x="4063" y="14289"/>
                </a:cubicBezTo>
                <a:cubicBezTo>
                  <a:pt x="7396" y="9449"/>
                  <a:pt x="7396" y="9449"/>
                  <a:pt x="7396" y="9449"/>
                </a:cubicBezTo>
                <a:cubicBezTo>
                  <a:pt x="7181" y="9335"/>
                  <a:pt x="6967" y="9212"/>
                  <a:pt x="6765" y="9080"/>
                </a:cubicBezTo>
                <a:cubicBezTo>
                  <a:pt x="6765" y="9080"/>
                  <a:pt x="6765" y="9080"/>
                  <a:pt x="6765" y="9080"/>
                </a:cubicBezTo>
                <a:cubicBezTo>
                  <a:pt x="6765" y="9080"/>
                  <a:pt x="6765" y="9080"/>
                  <a:pt x="6765" y="9080"/>
                </a:cubicBezTo>
                <a:cubicBezTo>
                  <a:pt x="5755" y="8367"/>
                  <a:pt x="5136" y="7417"/>
                  <a:pt x="5136" y="6335"/>
                </a:cubicBezTo>
                <a:cubicBezTo>
                  <a:pt x="5136" y="5270"/>
                  <a:pt x="5755" y="4294"/>
                  <a:pt x="6765" y="3590"/>
                </a:cubicBezTo>
                <a:cubicBezTo>
                  <a:pt x="6828" y="3546"/>
                  <a:pt x="6828" y="3546"/>
                  <a:pt x="6828" y="3546"/>
                </a:cubicBezTo>
                <a:cubicBezTo>
                  <a:pt x="7547" y="3062"/>
                  <a:pt x="8469" y="2710"/>
                  <a:pt x="9491" y="2560"/>
                </a:cubicBezTo>
                <a:cubicBezTo>
                  <a:pt x="9491" y="836"/>
                  <a:pt x="9491" y="836"/>
                  <a:pt x="9491" y="836"/>
                </a:cubicBezTo>
                <a:cubicBezTo>
                  <a:pt x="9491" y="378"/>
                  <a:pt x="10034" y="0"/>
                  <a:pt x="10703" y="0"/>
                </a:cubicBezTo>
                <a:cubicBezTo>
                  <a:pt x="11360" y="0"/>
                  <a:pt x="11903" y="378"/>
                  <a:pt x="11903" y="836"/>
                </a:cubicBezTo>
                <a:cubicBezTo>
                  <a:pt x="11903" y="2560"/>
                  <a:pt x="11903" y="2560"/>
                  <a:pt x="11903" y="2560"/>
                </a:cubicBezTo>
                <a:cubicBezTo>
                  <a:pt x="12950" y="2710"/>
                  <a:pt x="13885" y="3071"/>
                  <a:pt x="14629" y="3590"/>
                </a:cubicBezTo>
                <a:cubicBezTo>
                  <a:pt x="15639" y="4294"/>
                  <a:pt x="16271" y="5270"/>
                  <a:pt x="16271" y="6335"/>
                </a:cubicBezTo>
                <a:cubicBezTo>
                  <a:pt x="16271" y="7417"/>
                  <a:pt x="15639" y="8367"/>
                  <a:pt x="14629" y="9080"/>
                </a:cubicBezTo>
                <a:cubicBezTo>
                  <a:pt x="14579" y="9124"/>
                  <a:pt x="14579" y="9124"/>
                  <a:pt x="14579" y="9124"/>
                </a:cubicBezTo>
                <a:cubicBezTo>
                  <a:pt x="14390" y="9229"/>
                  <a:pt x="14200" y="9353"/>
                  <a:pt x="13986" y="9449"/>
                </a:cubicBezTo>
                <a:cubicBezTo>
                  <a:pt x="17344" y="14289"/>
                  <a:pt x="17344" y="14289"/>
                  <a:pt x="17344" y="14289"/>
                </a:cubicBezTo>
                <a:cubicBezTo>
                  <a:pt x="20134" y="14289"/>
                  <a:pt x="20134" y="14289"/>
                  <a:pt x="20134" y="14289"/>
                </a:cubicBezTo>
                <a:cubicBezTo>
                  <a:pt x="20538" y="14289"/>
                  <a:pt x="20853" y="14509"/>
                  <a:pt x="20853" y="14790"/>
                </a:cubicBezTo>
                <a:cubicBezTo>
                  <a:pt x="20853" y="15072"/>
                  <a:pt x="20538" y="15292"/>
                  <a:pt x="20134" y="15292"/>
                </a:cubicBezTo>
                <a:cubicBezTo>
                  <a:pt x="18051" y="15292"/>
                  <a:pt x="18051" y="15292"/>
                  <a:pt x="18051" y="15292"/>
                </a:cubicBezTo>
                <a:cubicBezTo>
                  <a:pt x="20550" y="18890"/>
                  <a:pt x="20550" y="18890"/>
                  <a:pt x="20550" y="18890"/>
                </a:cubicBezTo>
                <a:cubicBezTo>
                  <a:pt x="20702" y="19145"/>
                  <a:pt x="20702" y="19427"/>
                  <a:pt x="20538" y="19647"/>
                </a:cubicBezTo>
                <a:cubicBezTo>
                  <a:pt x="20815" y="20043"/>
                  <a:pt x="20815" y="20043"/>
                  <a:pt x="20815" y="20043"/>
                </a:cubicBezTo>
                <a:cubicBezTo>
                  <a:pt x="21333" y="20799"/>
                  <a:pt x="21333" y="20799"/>
                  <a:pt x="21333" y="20799"/>
                </a:cubicBezTo>
                <a:cubicBezTo>
                  <a:pt x="21497" y="21046"/>
                  <a:pt x="21371" y="21354"/>
                  <a:pt x="20992" y="21468"/>
                </a:cubicBezTo>
                <a:cubicBezTo>
                  <a:pt x="20639" y="21600"/>
                  <a:pt x="20209" y="21486"/>
                  <a:pt x="20033" y="21230"/>
                </a:cubicBezTo>
                <a:cubicBezTo>
                  <a:pt x="19528" y="20483"/>
                  <a:pt x="19528" y="20483"/>
                  <a:pt x="19528" y="20483"/>
                </a:cubicBezTo>
                <a:cubicBezTo>
                  <a:pt x="19237" y="20087"/>
                  <a:pt x="19237" y="20087"/>
                  <a:pt x="19237" y="20087"/>
                </a:cubicBezTo>
                <a:cubicBezTo>
                  <a:pt x="18871" y="20043"/>
                  <a:pt x="18543" y="19876"/>
                  <a:pt x="18379" y="19629"/>
                </a:cubicBezTo>
                <a:cubicBezTo>
                  <a:pt x="15374" y="15292"/>
                  <a:pt x="15374" y="15292"/>
                  <a:pt x="15374" y="15292"/>
                </a:cubicBezTo>
                <a:cubicBezTo>
                  <a:pt x="11903" y="15292"/>
                  <a:pt x="11903" y="15292"/>
                  <a:pt x="11903" y="15292"/>
                </a:cubicBezTo>
                <a:cubicBezTo>
                  <a:pt x="11903" y="15934"/>
                  <a:pt x="11903" y="15934"/>
                  <a:pt x="11903" y="15934"/>
                </a:cubicBezTo>
                <a:cubicBezTo>
                  <a:pt x="11903" y="16391"/>
                  <a:pt x="11360" y="16778"/>
                  <a:pt x="10703" y="16778"/>
                </a:cubicBezTo>
                <a:cubicBezTo>
                  <a:pt x="10034" y="16778"/>
                  <a:pt x="9491" y="16391"/>
                  <a:pt x="9491" y="15934"/>
                </a:cubicBezTo>
                <a:cubicBezTo>
                  <a:pt x="9491" y="15292"/>
                  <a:pt x="9491" y="15292"/>
                  <a:pt x="9491" y="15292"/>
                </a:cubicBezTo>
                <a:cubicBezTo>
                  <a:pt x="6020" y="15292"/>
                  <a:pt x="6020" y="15292"/>
                  <a:pt x="6020" y="15292"/>
                </a:cubicBezTo>
                <a:cubicBezTo>
                  <a:pt x="3003" y="19629"/>
                  <a:pt x="3003" y="19629"/>
                  <a:pt x="3003" y="19629"/>
                </a:cubicBezTo>
                <a:cubicBezTo>
                  <a:pt x="2864" y="19876"/>
                  <a:pt x="2523" y="20043"/>
                  <a:pt x="2169" y="20087"/>
                </a:cubicBezTo>
                <a:cubicBezTo>
                  <a:pt x="1892" y="20483"/>
                  <a:pt x="1892" y="20483"/>
                  <a:pt x="1892" y="20483"/>
                </a:cubicBezTo>
                <a:cubicBezTo>
                  <a:pt x="1374" y="21230"/>
                  <a:pt x="1374" y="21230"/>
                  <a:pt x="1374" y="21230"/>
                </a:cubicBezTo>
                <a:cubicBezTo>
                  <a:pt x="1197" y="21486"/>
                  <a:pt x="768" y="21600"/>
                  <a:pt x="415" y="21468"/>
                </a:cubicBezTo>
                <a:cubicBezTo>
                  <a:pt x="48" y="21354"/>
                  <a:pt x="-103" y="21046"/>
                  <a:pt x="74" y="20799"/>
                </a:cubicBezTo>
                <a:cubicBezTo>
                  <a:pt x="604" y="20043"/>
                  <a:pt x="604" y="20043"/>
                  <a:pt x="604" y="20043"/>
                </a:cubicBezTo>
                <a:cubicBezTo>
                  <a:pt x="869" y="19647"/>
                  <a:pt x="869" y="19647"/>
                  <a:pt x="869" y="19647"/>
                </a:cubicBezTo>
                <a:cubicBezTo>
                  <a:pt x="692" y="19427"/>
                  <a:pt x="680" y="19145"/>
                  <a:pt x="856" y="18890"/>
                </a:cubicBezTo>
                <a:cubicBezTo>
                  <a:pt x="3343" y="15292"/>
                  <a:pt x="3343" y="15292"/>
                  <a:pt x="3343" y="15292"/>
                </a:cubicBezTo>
                <a:cubicBezTo>
                  <a:pt x="1273" y="15292"/>
                  <a:pt x="1273" y="15292"/>
                  <a:pt x="1273" y="15292"/>
                </a:cubicBezTo>
                <a:close/>
                <a:moveTo>
                  <a:pt x="9491" y="14289"/>
                </a:moveTo>
                <a:cubicBezTo>
                  <a:pt x="9491" y="14289"/>
                  <a:pt x="9491" y="14289"/>
                  <a:pt x="9491" y="14289"/>
                </a:cubicBezTo>
                <a:cubicBezTo>
                  <a:pt x="9491" y="13637"/>
                  <a:pt x="9491" y="13637"/>
                  <a:pt x="9491" y="13637"/>
                </a:cubicBezTo>
                <a:cubicBezTo>
                  <a:pt x="9491" y="13180"/>
                  <a:pt x="10034" y="12802"/>
                  <a:pt x="10703" y="12802"/>
                </a:cubicBezTo>
                <a:cubicBezTo>
                  <a:pt x="11360" y="12802"/>
                  <a:pt x="11903" y="13180"/>
                  <a:pt x="11903" y="13637"/>
                </a:cubicBezTo>
                <a:cubicBezTo>
                  <a:pt x="11903" y="14289"/>
                  <a:pt x="11903" y="14289"/>
                  <a:pt x="11903" y="14289"/>
                </a:cubicBezTo>
                <a:cubicBezTo>
                  <a:pt x="14667" y="14289"/>
                  <a:pt x="14667" y="14289"/>
                  <a:pt x="14667" y="14289"/>
                </a:cubicBezTo>
                <a:cubicBezTo>
                  <a:pt x="11789" y="10136"/>
                  <a:pt x="11789" y="10136"/>
                  <a:pt x="11789" y="10136"/>
                </a:cubicBezTo>
                <a:cubicBezTo>
                  <a:pt x="11082" y="10233"/>
                  <a:pt x="10312" y="10233"/>
                  <a:pt x="9605" y="10136"/>
                </a:cubicBezTo>
                <a:cubicBezTo>
                  <a:pt x="6727" y="14289"/>
                  <a:pt x="6727" y="14289"/>
                  <a:pt x="6727" y="14289"/>
                </a:cubicBezTo>
                <a:cubicBezTo>
                  <a:pt x="9491" y="14289"/>
                  <a:pt x="9491" y="14289"/>
                  <a:pt x="9491" y="14289"/>
                </a:cubicBezTo>
                <a:close/>
                <a:moveTo>
                  <a:pt x="12925" y="4778"/>
                </a:moveTo>
                <a:cubicBezTo>
                  <a:pt x="12925" y="4778"/>
                  <a:pt x="12925" y="4778"/>
                  <a:pt x="12925" y="4778"/>
                </a:cubicBezTo>
                <a:cubicBezTo>
                  <a:pt x="11713" y="3933"/>
                  <a:pt x="9756" y="3915"/>
                  <a:pt x="8519" y="4742"/>
                </a:cubicBezTo>
                <a:cubicBezTo>
                  <a:pt x="8469" y="4778"/>
                  <a:pt x="8469" y="4778"/>
                  <a:pt x="8469" y="4778"/>
                </a:cubicBezTo>
                <a:cubicBezTo>
                  <a:pt x="7901" y="5182"/>
                  <a:pt x="7547" y="5728"/>
                  <a:pt x="7547" y="6335"/>
                </a:cubicBezTo>
                <a:cubicBezTo>
                  <a:pt x="7547" y="6942"/>
                  <a:pt x="7901" y="7496"/>
                  <a:pt x="8469" y="7892"/>
                </a:cubicBezTo>
                <a:cubicBezTo>
                  <a:pt x="9365" y="8517"/>
                  <a:pt x="10766" y="8702"/>
                  <a:pt x="11940" y="8350"/>
                </a:cubicBezTo>
                <a:cubicBezTo>
                  <a:pt x="11966" y="8350"/>
                  <a:pt x="11966" y="8350"/>
                  <a:pt x="11966" y="8350"/>
                </a:cubicBezTo>
                <a:cubicBezTo>
                  <a:pt x="12294" y="8253"/>
                  <a:pt x="12610" y="8112"/>
                  <a:pt x="12875" y="7927"/>
                </a:cubicBezTo>
                <a:cubicBezTo>
                  <a:pt x="12925" y="7892"/>
                  <a:pt x="12925" y="7892"/>
                  <a:pt x="12925" y="7892"/>
                </a:cubicBezTo>
                <a:cubicBezTo>
                  <a:pt x="13481" y="7496"/>
                  <a:pt x="13847" y="6942"/>
                  <a:pt x="13847" y="6335"/>
                </a:cubicBezTo>
                <a:cubicBezTo>
                  <a:pt x="13847" y="5728"/>
                  <a:pt x="13481" y="5182"/>
                  <a:pt x="12925" y="4778"/>
                </a:cubicBezTo>
                <a:cubicBezTo>
                  <a:pt x="12925" y="4778"/>
                  <a:pt x="12925" y="4778"/>
                  <a:pt x="12925" y="4778"/>
                </a:cubicBezTo>
                <a:close/>
              </a:path>
            </a:pathLst>
          </a:custGeom>
          <a:solidFill>
            <a:srgbClr val="73185A">
              <a:alpha val="5000"/>
            </a:srgbClr>
          </a:solidFill>
          <a:ln w="12700">
            <a:miter lim="400000"/>
          </a:ln>
        </p:spPr>
        <p:txBody>
          <a:bodyPr lIns="45719" rIns="45719"/>
          <a:lstStyle/>
          <a:p>
            <a:pPr>
              <a:defRPr>
                <a:solidFill>
                  <a:srgbClr val="73185A"/>
                </a:solidFill>
              </a:defRPr>
            </a:pPr>
          </a:p>
        </p:txBody>
      </p:sp>
      <p:sp>
        <p:nvSpPr>
          <p:cNvPr id="375" name="矩形 7"/>
          <p:cNvSpPr/>
          <p:nvPr/>
        </p:nvSpPr>
        <p:spPr>
          <a:xfrm>
            <a:off x="3851919" y="1994099"/>
            <a:ext cx="5292081" cy="1152129"/>
          </a:xfrm>
          <a:prstGeom prst="rect">
            <a:avLst/>
          </a:prstGeom>
          <a:ln w="6350">
            <a:solidFill>
              <a:srgbClr val="73185A"/>
            </a:solidFill>
            <a:miter/>
          </a:ln>
        </p:spPr>
        <p:txBody>
          <a:bodyPr lIns="45719" rIns="45719"/>
          <a:lstStyle/>
          <a:p>
            <a:pPr>
              <a:defRPr>
                <a:solidFill>
                  <a:srgbClr val="73185A"/>
                </a:solidFill>
              </a:defRPr>
            </a:pPr>
          </a:p>
        </p:txBody>
      </p:sp>
      <p:sp>
        <p:nvSpPr>
          <p:cNvPr id="376" name="圆角矩形 1"/>
          <p:cNvSpPr txBox="1"/>
          <p:nvPr/>
        </p:nvSpPr>
        <p:spPr>
          <a:xfrm>
            <a:off x="3923927" y="1472936"/>
            <a:ext cx="3672261" cy="510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2400">
                <a:solidFill>
                  <a:srgbClr val="73185A"/>
                </a:solidFill>
                <a:effectLst>
                  <a:outerShdw sx="100000" sy="100000" kx="0" ky="0" algn="b" rotWithShape="0" blurRad="50800" dist="50800" dir="2700000">
                    <a:srgbClr val="17375E">
                      <a:alpha val="40000"/>
                    </a:srgbClr>
                  </a:outerShdw>
                </a:effectLst>
                <a:latin typeface="PingFang SC Semibold"/>
                <a:ea typeface="PingFang SC Semibold"/>
                <a:cs typeface="PingFang SC Semibold"/>
                <a:sym typeface="PingFang SC Semibold"/>
              </a:defRPr>
            </a:lvl1pPr>
          </a:lstStyle>
          <a:p>
            <a:pPr/>
            <a:r>
              <a:t>算法介绍</a:t>
            </a:r>
          </a:p>
        </p:txBody>
      </p:sp>
      <p:sp>
        <p:nvSpPr>
          <p:cNvPr id="377" name="矩形 2"/>
          <p:cNvSpPr txBox="1"/>
          <p:nvPr/>
        </p:nvSpPr>
        <p:spPr>
          <a:xfrm>
            <a:off x="2609708" y="1881356"/>
            <a:ext cx="1145752" cy="1120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6600">
                <a:ln w="6349">
                  <a:solidFill>
                    <a:srgbClr val="EFF6FC"/>
                  </a:solidFill>
                </a:ln>
                <a:solidFill>
                  <a:srgbClr val="73185A"/>
                </a:solidFill>
                <a:latin typeface="Impact"/>
                <a:ea typeface="Impact"/>
                <a:cs typeface="Impact"/>
                <a:sym typeface="Impact"/>
              </a:defRPr>
            </a:lvl1pPr>
          </a:lstStyle>
          <a:p>
            <a:pPr/>
            <a:r>
              <a:t>0 3</a:t>
            </a:r>
          </a:p>
        </p:txBody>
      </p:sp>
      <p:sp>
        <p:nvSpPr>
          <p:cNvPr id="378" name="矩形 3"/>
          <p:cNvSpPr txBox="1"/>
          <p:nvPr/>
        </p:nvSpPr>
        <p:spPr>
          <a:xfrm>
            <a:off x="3923927" y="2191236"/>
            <a:ext cx="1079882" cy="70358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171450" indent="-171450">
              <a:lnSpc>
                <a:spcPts val="1600"/>
              </a:lnSpc>
              <a:buClr>
                <a:srgbClr val="73185A"/>
              </a:buClr>
              <a:buSzPct val="100000"/>
              <a:buChar char="●"/>
              <a:defRPr sz="1000">
                <a:solidFill>
                  <a:srgbClr val="73185A"/>
                </a:solidFill>
                <a:latin typeface="PingFang SC Regular"/>
                <a:ea typeface="PingFang SC Regular"/>
                <a:cs typeface="PingFang SC Regular"/>
                <a:sym typeface="PingFang SC Regular"/>
              </a:defRPr>
            </a:pPr>
            <a:r>
              <a:t>先验约束</a:t>
            </a:r>
          </a:p>
          <a:p>
            <a:pPr marL="171450" indent="-171450">
              <a:lnSpc>
                <a:spcPts val="1600"/>
              </a:lnSpc>
              <a:buClr>
                <a:srgbClr val="73185A"/>
              </a:buClr>
              <a:buSzPct val="100000"/>
              <a:buChar char="●"/>
              <a:defRPr sz="1000">
                <a:solidFill>
                  <a:srgbClr val="73185A"/>
                </a:solidFill>
                <a:latin typeface="PingFang SC Regular"/>
                <a:ea typeface="PingFang SC Regular"/>
                <a:cs typeface="PingFang SC Regular"/>
                <a:sym typeface="PingFang SC Regular"/>
              </a:defRPr>
            </a:pPr>
            <a:r>
              <a:t>重构线性流形</a:t>
            </a:r>
          </a:p>
          <a:p>
            <a:pPr marL="171450" indent="-171450">
              <a:lnSpc>
                <a:spcPts val="1600"/>
              </a:lnSpc>
              <a:buClr>
                <a:srgbClr val="73185A"/>
              </a:buClr>
              <a:buSzPct val="100000"/>
              <a:buChar char="●"/>
              <a:defRPr sz="1000">
                <a:solidFill>
                  <a:srgbClr val="73185A"/>
                </a:solidFill>
                <a:latin typeface="PingFang SC Regular"/>
                <a:ea typeface="PingFang SC Regular"/>
                <a:cs typeface="PingFang SC Regular"/>
                <a:sym typeface="PingFang SC Regular"/>
              </a:defRPr>
            </a:pPr>
            <a:r>
              <a:t>协同学习</a:t>
            </a:r>
          </a:p>
        </p:txBody>
      </p:sp>
      <p:sp>
        <p:nvSpPr>
          <p:cNvPr id="379" name="矩形 4"/>
          <p:cNvSpPr txBox="1"/>
          <p:nvPr/>
        </p:nvSpPr>
        <p:spPr>
          <a:xfrm>
            <a:off x="2502180" y="2817460"/>
            <a:ext cx="1349741"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solidFill>
                  <a:srgbClr val="73185A"/>
                </a:solidFill>
                <a:latin typeface="PingFang SC Regular"/>
                <a:ea typeface="PingFang SC Regular"/>
                <a:cs typeface="PingFang SC Regular"/>
                <a:sym typeface="PingFang SC Regular"/>
              </a:defRPr>
            </a:lvl1pPr>
          </a:lstStyle>
          <a:p>
            <a:pPr/>
            <a:r>
              <a:t>PART THREE</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Click="1" p14:dur="1200">
        <p15:prstTrans prst="pageCurlDouble"/>
      </p:transition>
    </mc:Choice>
    <mc:Choice xmlns:p14="http://schemas.microsoft.com/office/powerpoint/2010/main" Requires="p14">
      <p:transition spd="slow" advClick="1" p14:dur="1200">
        <p14:prism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3" name="矩形 53"/>
          <p:cNvSpPr txBox="1"/>
          <p:nvPr/>
        </p:nvSpPr>
        <p:spPr>
          <a:xfrm>
            <a:off x="4215129" y="374394"/>
            <a:ext cx="713741"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nSpc>
                <a:spcPct val="150000"/>
              </a:lnSpc>
              <a:defRPr sz="1200">
                <a:solidFill>
                  <a:srgbClr val="73185A"/>
                </a:solidFill>
                <a:latin typeface="PingFang SC Regular"/>
                <a:ea typeface="PingFang SC Regular"/>
                <a:cs typeface="PingFang SC Regular"/>
                <a:sym typeface="PingFang SC Regular"/>
              </a:defRPr>
            </a:lvl1pPr>
          </a:lstStyle>
          <a:p>
            <a:pPr/>
            <a:r>
              <a:t>先验约束</a:t>
            </a:r>
          </a:p>
        </p:txBody>
      </p:sp>
      <p:sp>
        <p:nvSpPr>
          <p:cNvPr id="384" name="灯片编号占位符 1"/>
          <p:cNvSpPr txBox="1"/>
          <p:nvPr>
            <p:ph type="sldNum" sz="quarter" idx="2"/>
          </p:nvPr>
        </p:nvSpPr>
        <p:spPr>
          <a:xfrm>
            <a:off x="8893610" y="4732656"/>
            <a:ext cx="184062"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85" name="Line 33"/>
          <p:cNvSpPr/>
          <p:nvPr/>
        </p:nvSpPr>
        <p:spPr>
          <a:xfrm flipH="1">
            <a:off x="104707" y="373611"/>
            <a:ext cx="1" cy="3816001"/>
          </a:xfrm>
          <a:prstGeom prst="line">
            <a:avLst/>
          </a:prstGeom>
          <a:ln w="6350">
            <a:solidFill>
              <a:srgbClr val="A6A6A6"/>
            </a:solidFill>
          </a:ln>
        </p:spPr>
        <p:txBody>
          <a:bodyPr lIns="45719" rIns="45719"/>
          <a:lstStyle/>
          <a:p>
            <a:pPr/>
          </a:p>
        </p:txBody>
      </p:sp>
      <p:sp>
        <p:nvSpPr>
          <p:cNvPr id="386" name="圆角矩形 60"/>
          <p:cNvSpPr txBox="1"/>
          <p:nvPr/>
        </p:nvSpPr>
        <p:spPr>
          <a:xfrm>
            <a:off x="251520" y="815257"/>
            <a:ext cx="3417562"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b="1" sz="1200">
                <a:solidFill>
                  <a:srgbClr val="73185A"/>
                </a:solidFill>
                <a:latin typeface="Times New Roman"/>
                <a:ea typeface="Times New Roman"/>
                <a:cs typeface="Times New Roman"/>
                <a:sym typeface="Times New Roman"/>
              </a:defRPr>
            </a:lvl1pPr>
          </a:lstStyle>
          <a:p>
            <a:pPr/>
            <a:r>
              <a:t>LLE+SSC：每个点都可由其余所有点线性表出</a:t>
            </a:r>
          </a:p>
        </p:txBody>
      </p:sp>
      <p:sp>
        <p:nvSpPr>
          <p:cNvPr id="387" name="Freeform 9"/>
          <p:cNvSpPr/>
          <p:nvPr/>
        </p:nvSpPr>
        <p:spPr>
          <a:xfrm rot="19469485">
            <a:off x="27455" y="834722"/>
            <a:ext cx="324000" cy="324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689" y="18790"/>
                </a:moveTo>
                <a:cubicBezTo>
                  <a:pt x="13689" y="19030"/>
                  <a:pt x="13422" y="19271"/>
                  <a:pt x="13067" y="19271"/>
                </a:cubicBezTo>
                <a:cubicBezTo>
                  <a:pt x="8533" y="19271"/>
                  <a:pt x="8533" y="19271"/>
                  <a:pt x="8533" y="19271"/>
                </a:cubicBezTo>
                <a:cubicBezTo>
                  <a:pt x="8178" y="19271"/>
                  <a:pt x="8000" y="19030"/>
                  <a:pt x="8000" y="18790"/>
                </a:cubicBezTo>
                <a:cubicBezTo>
                  <a:pt x="8000" y="18468"/>
                  <a:pt x="8178" y="18228"/>
                  <a:pt x="8533" y="18228"/>
                </a:cubicBezTo>
                <a:cubicBezTo>
                  <a:pt x="13067" y="18228"/>
                  <a:pt x="13067" y="18228"/>
                  <a:pt x="13067" y="18228"/>
                </a:cubicBezTo>
                <a:cubicBezTo>
                  <a:pt x="13422" y="18228"/>
                  <a:pt x="13689" y="18468"/>
                  <a:pt x="13689" y="18790"/>
                </a:cubicBezTo>
                <a:close/>
                <a:moveTo>
                  <a:pt x="13067" y="19512"/>
                </a:moveTo>
                <a:cubicBezTo>
                  <a:pt x="8533" y="19512"/>
                  <a:pt x="8533" y="19512"/>
                  <a:pt x="8533" y="19512"/>
                </a:cubicBezTo>
                <a:cubicBezTo>
                  <a:pt x="8178" y="19512"/>
                  <a:pt x="7911" y="19833"/>
                  <a:pt x="8000" y="20235"/>
                </a:cubicBezTo>
                <a:cubicBezTo>
                  <a:pt x="8089" y="20396"/>
                  <a:pt x="8267" y="20556"/>
                  <a:pt x="8533" y="20556"/>
                </a:cubicBezTo>
                <a:cubicBezTo>
                  <a:pt x="8533" y="20556"/>
                  <a:pt x="8533" y="20556"/>
                  <a:pt x="8533" y="20556"/>
                </a:cubicBezTo>
                <a:cubicBezTo>
                  <a:pt x="8889" y="20556"/>
                  <a:pt x="9156" y="20717"/>
                  <a:pt x="9333" y="20958"/>
                </a:cubicBezTo>
                <a:cubicBezTo>
                  <a:pt x="9333" y="21038"/>
                  <a:pt x="9333" y="21038"/>
                  <a:pt x="9333" y="21038"/>
                </a:cubicBezTo>
                <a:cubicBezTo>
                  <a:pt x="9511" y="21359"/>
                  <a:pt x="9956" y="21600"/>
                  <a:pt x="10400" y="21600"/>
                </a:cubicBezTo>
                <a:cubicBezTo>
                  <a:pt x="11200" y="21600"/>
                  <a:pt x="11200" y="21600"/>
                  <a:pt x="11200" y="21600"/>
                </a:cubicBezTo>
                <a:cubicBezTo>
                  <a:pt x="11644" y="21600"/>
                  <a:pt x="12089" y="21359"/>
                  <a:pt x="12267" y="21038"/>
                </a:cubicBezTo>
                <a:cubicBezTo>
                  <a:pt x="12267" y="20958"/>
                  <a:pt x="12267" y="20958"/>
                  <a:pt x="12267" y="20958"/>
                </a:cubicBezTo>
                <a:cubicBezTo>
                  <a:pt x="12444" y="20717"/>
                  <a:pt x="12711" y="20556"/>
                  <a:pt x="13067" y="20556"/>
                </a:cubicBezTo>
                <a:cubicBezTo>
                  <a:pt x="13067" y="20556"/>
                  <a:pt x="13067" y="20556"/>
                  <a:pt x="13067" y="20556"/>
                </a:cubicBezTo>
                <a:cubicBezTo>
                  <a:pt x="13333" y="20556"/>
                  <a:pt x="13511" y="20396"/>
                  <a:pt x="13600" y="20235"/>
                </a:cubicBezTo>
                <a:cubicBezTo>
                  <a:pt x="13778" y="19833"/>
                  <a:pt x="13422" y="19512"/>
                  <a:pt x="13067" y="19512"/>
                </a:cubicBezTo>
                <a:close/>
                <a:moveTo>
                  <a:pt x="10844" y="3051"/>
                </a:moveTo>
                <a:cubicBezTo>
                  <a:pt x="11111" y="3051"/>
                  <a:pt x="11378" y="2891"/>
                  <a:pt x="11378" y="2570"/>
                </a:cubicBezTo>
                <a:cubicBezTo>
                  <a:pt x="11378" y="482"/>
                  <a:pt x="11378" y="482"/>
                  <a:pt x="11378" y="482"/>
                </a:cubicBezTo>
                <a:cubicBezTo>
                  <a:pt x="11378" y="241"/>
                  <a:pt x="11111" y="0"/>
                  <a:pt x="10844" y="0"/>
                </a:cubicBezTo>
                <a:cubicBezTo>
                  <a:pt x="10489" y="0"/>
                  <a:pt x="10222" y="241"/>
                  <a:pt x="10222" y="482"/>
                </a:cubicBezTo>
                <a:cubicBezTo>
                  <a:pt x="10222" y="2570"/>
                  <a:pt x="10222" y="2570"/>
                  <a:pt x="10222" y="2570"/>
                </a:cubicBezTo>
                <a:cubicBezTo>
                  <a:pt x="10222" y="2891"/>
                  <a:pt x="10489" y="3051"/>
                  <a:pt x="10844" y="3051"/>
                </a:cubicBezTo>
                <a:close/>
                <a:moveTo>
                  <a:pt x="4800" y="5059"/>
                </a:moveTo>
                <a:cubicBezTo>
                  <a:pt x="4889" y="5139"/>
                  <a:pt x="5067" y="5219"/>
                  <a:pt x="5156" y="5219"/>
                </a:cubicBezTo>
                <a:cubicBezTo>
                  <a:pt x="5333" y="5219"/>
                  <a:pt x="5511" y="5139"/>
                  <a:pt x="5600" y="5059"/>
                </a:cubicBezTo>
                <a:cubicBezTo>
                  <a:pt x="5778" y="4818"/>
                  <a:pt x="5778" y="4497"/>
                  <a:pt x="5600" y="4336"/>
                </a:cubicBezTo>
                <a:cubicBezTo>
                  <a:pt x="4000" y="2891"/>
                  <a:pt x="4000" y="2891"/>
                  <a:pt x="4000" y="2891"/>
                </a:cubicBezTo>
                <a:cubicBezTo>
                  <a:pt x="3733" y="2650"/>
                  <a:pt x="3378" y="2650"/>
                  <a:pt x="3200" y="2891"/>
                </a:cubicBezTo>
                <a:cubicBezTo>
                  <a:pt x="2933" y="3051"/>
                  <a:pt x="2933" y="3372"/>
                  <a:pt x="3200" y="3613"/>
                </a:cubicBezTo>
                <a:lnTo>
                  <a:pt x="4800" y="5059"/>
                </a:lnTo>
                <a:close/>
                <a:moveTo>
                  <a:pt x="3378" y="9796"/>
                </a:moveTo>
                <a:cubicBezTo>
                  <a:pt x="3378" y="9475"/>
                  <a:pt x="3200" y="9234"/>
                  <a:pt x="2844" y="9234"/>
                </a:cubicBezTo>
                <a:cubicBezTo>
                  <a:pt x="533" y="9234"/>
                  <a:pt x="533" y="9234"/>
                  <a:pt x="533" y="9234"/>
                </a:cubicBezTo>
                <a:cubicBezTo>
                  <a:pt x="267" y="9234"/>
                  <a:pt x="0" y="9475"/>
                  <a:pt x="0" y="9796"/>
                </a:cubicBezTo>
                <a:cubicBezTo>
                  <a:pt x="0" y="10037"/>
                  <a:pt x="267" y="10278"/>
                  <a:pt x="533" y="10278"/>
                </a:cubicBezTo>
                <a:cubicBezTo>
                  <a:pt x="2844" y="10278"/>
                  <a:pt x="2844" y="10278"/>
                  <a:pt x="2844" y="10278"/>
                </a:cubicBezTo>
                <a:cubicBezTo>
                  <a:pt x="3200" y="10278"/>
                  <a:pt x="3378" y="10037"/>
                  <a:pt x="3378" y="9796"/>
                </a:cubicBezTo>
                <a:close/>
                <a:moveTo>
                  <a:pt x="4800" y="14454"/>
                </a:moveTo>
                <a:cubicBezTo>
                  <a:pt x="3200" y="15979"/>
                  <a:pt x="3200" y="15979"/>
                  <a:pt x="3200" y="15979"/>
                </a:cubicBezTo>
                <a:cubicBezTo>
                  <a:pt x="2933" y="16140"/>
                  <a:pt x="2933" y="16461"/>
                  <a:pt x="3200" y="16702"/>
                </a:cubicBezTo>
                <a:cubicBezTo>
                  <a:pt x="3289" y="16782"/>
                  <a:pt x="3467" y="16782"/>
                  <a:pt x="3556" y="16782"/>
                </a:cubicBezTo>
                <a:cubicBezTo>
                  <a:pt x="3733" y="16782"/>
                  <a:pt x="3822" y="16782"/>
                  <a:pt x="4000" y="16702"/>
                </a:cubicBezTo>
                <a:cubicBezTo>
                  <a:pt x="5600" y="15176"/>
                  <a:pt x="5600" y="15176"/>
                  <a:pt x="5600" y="15176"/>
                </a:cubicBezTo>
                <a:cubicBezTo>
                  <a:pt x="5778" y="15016"/>
                  <a:pt x="5778" y="14694"/>
                  <a:pt x="5600" y="14454"/>
                </a:cubicBezTo>
                <a:cubicBezTo>
                  <a:pt x="5333" y="14293"/>
                  <a:pt x="4978" y="14293"/>
                  <a:pt x="4800" y="14454"/>
                </a:cubicBezTo>
                <a:close/>
                <a:moveTo>
                  <a:pt x="16800" y="14454"/>
                </a:moveTo>
                <a:cubicBezTo>
                  <a:pt x="16622" y="14293"/>
                  <a:pt x="16267" y="14293"/>
                  <a:pt x="16000" y="14454"/>
                </a:cubicBezTo>
                <a:cubicBezTo>
                  <a:pt x="15822" y="14694"/>
                  <a:pt x="15822" y="15016"/>
                  <a:pt x="16000" y="15176"/>
                </a:cubicBezTo>
                <a:cubicBezTo>
                  <a:pt x="17689" y="16702"/>
                  <a:pt x="17689" y="16702"/>
                  <a:pt x="17689" y="16702"/>
                </a:cubicBezTo>
                <a:cubicBezTo>
                  <a:pt x="17778" y="16782"/>
                  <a:pt x="17867" y="16782"/>
                  <a:pt x="18044" y="16782"/>
                </a:cubicBezTo>
                <a:cubicBezTo>
                  <a:pt x="18222" y="16782"/>
                  <a:pt x="18311" y="16782"/>
                  <a:pt x="18489" y="16702"/>
                </a:cubicBezTo>
                <a:cubicBezTo>
                  <a:pt x="18667" y="16461"/>
                  <a:pt x="18667" y="16140"/>
                  <a:pt x="18489" y="15979"/>
                </a:cubicBezTo>
                <a:lnTo>
                  <a:pt x="16800" y="14454"/>
                </a:lnTo>
                <a:close/>
                <a:moveTo>
                  <a:pt x="21067" y="9234"/>
                </a:moveTo>
                <a:cubicBezTo>
                  <a:pt x="18756" y="9234"/>
                  <a:pt x="18756" y="9234"/>
                  <a:pt x="18756" y="9234"/>
                </a:cubicBezTo>
                <a:cubicBezTo>
                  <a:pt x="18489" y="9234"/>
                  <a:pt x="18222" y="9475"/>
                  <a:pt x="18222" y="9796"/>
                </a:cubicBezTo>
                <a:cubicBezTo>
                  <a:pt x="18222" y="10037"/>
                  <a:pt x="18489" y="10278"/>
                  <a:pt x="18756" y="10278"/>
                </a:cubicBezTo>
                <a:cubicBezTo>
                  <a:pt x="21067" y="10278"/>
                  <a:pt x="21067" y="10278"/>
                  <a:pt x="21067" y="10278"/>
                </a:cubicBezTo>
                <a:cubicBezTo>
                  <a:pt x="21333" y="10278"/>
                  <a:pt x="21600" y="10037"/>
                  <a:pt x="21600" y="9796"/>
                </a:cubicBezTo>
                <a:cubicBezTo>
                  <a:pt x="21600" y="9475"/>
                  <a:pt x="21333" y="9234"/>
                  <a:pt x="21067" y="9234"/>
                </a:cubicBezTo>
                <a:close/>
                <a:moveTo>
                  <a:pt x="16444" y="5219"/>
                </a:moveTo>
                <a:cubicBezTo>
                  <a:pt x="16622" y="5219"/>
                  <a:pt x="16711" y="5139"/>
                  <a:pt x="16800" y="5059"/>
                </a:cubicBezTo>
                <a:cubicBezTo>
                  <a:pt x="18489" y="3613"/>
                  <a:pt x="18489" y="3613"/>
                  <a:pt x="18489" y="3613"/>
                </a:cubicBezTo>
                <a:cubicBezTo>
                  <a:pt x="18667" y="3372"/>
                  <a:pt x="18667" y="3051"/>
                  <a:pt x="18489" y="2891"/>
                </a:cubicBezTo>
                <a:cubicBezTo>
                  <a:pt x="18222" y="2650"/>
                  <a:pt x="17867" y="2650"/>
                  <a:pt x="17689" y="2891"/>
                </a:cubicBezTo>
                <a:cubicBezTo>
                  <a:pt x="16000" y="4336"/>
                  <a:pt x="16000" y="4336"/>
                  <a:pt x="16000" y="4336"/>
                </a:cubicBezTo>
                <a:cubicBezTo>
                  <a:pt x="15822" y="4497"/>
                  <a:pt x="15822" y="4818"/>
                  <a:pt x="16000" y="5059"/>
                </a:cubicBezTo>
                <a:cubicBezTo>
                  <a:pt x="16178" y="5139"/>
                  <a:pt x="16267" y="5219"/>
                  <a:pt x="16444" y="5219"/>
                </a:cubicBezTo>
                <a:close/>
                <a:moveTo>
                  <a:pt x="13689" y="17505"/>
                </a:moveTo>
                <a:cubicBezTo>
                  <a:pt x="13689" y="17746"/>
                  <a:pt x="13422" y="17987"/>
                  <a:pt x="13067" y="17987"/>
                </a:cubicBezTo>
                <a:cubicBezTo>
                  <a:pt x="8533" y="17987"/>
                  <a:pt x="8533" y="17987"/>
                  <a:pt x="8533" y="17987"/>
                </a:cubicBezTo>
                <a:cubicBezTo>
                  <a:pt x="8178" y="17987"/>
                  <a:pt x="8000" y="17746"/>
                  <a:pt x="8000" y="17505"/>
                </a:cubicBezTo>
                <a:cubicBezTo>
                  <a:pt x="8000" y="17184"/>
                  <a:pt x="8178" y="16943"/>
                  <a:pt x="8533" y="16943"/>
                </a:cubicBezTo>
                <a:cubicBezTo>
                  <a:pt x="8178" y="14052"/>
                  <a:pt x="4800" y="13410"/>
                  <a:pt x="4800" y="10037"/>
                </a:cubicBezTo>
                <a:cubicBezTo>
                  <a:pt x="4800" y="7066"/>
                  <a:pt x="7467" y="4657"/>
                  <a:pt x="10844" y="4657"/>
                </a:cubicBezTo>
                <a:cubicBezTo>
                  <a:pt x="14133" y="4657"/>
                  <a:pt x="16800" y="7066"/>
                  <a:pt x="16800" y="10037"/>
                </a:cubicBezTo>
                <a:cubicBezTo>
                  <a:pt x="16800" y="13410"/>
                  <a:pt x="13511" y="14052"/>
                  <a:pt x="13156" y="16943"/>
                </a:cubicBezTo>
                <a:cubicBezTo>
                  <a:pt x="13422" y="16943"/>
                  <a:pt x="13689" y="17184"/>
                  <a:pt x="13689" y="17505"/>
                </a:cubicBezTo>
                <a:close/>
                <a:moveTo>
                  <a:pt x="9511" y="6103"/>
                </a:moveTo>
                <a:cubicBezTo>
                  <a:pt x="9422" y="5862"/>
                  <a:pt x="9156" y="5781"/>
                  <a:pt x="8978" y="5862"/>
                </a:cubicBezTo>
                <a:cubicBezTo>
                  <a:pt x="7467" y="6424"/>
                  <a:pt x="6400" y="7548"/>
                  <a:pt x="5956" y="8913"/>
                </a:cubicBezTo>
                <a:cubicBezTo>
                  <a:pt x="5956" y="9074"/>
                  <a:pt x="6044" y="9314"/>
                  <a:pt x="6311" y="9395"/>
                </a:cubicBezTo>
                <a:cubicBezTo>
                  <a:pt x="6311" y="9395"/>
                  <a:pt x="6400" y="9395"/>
                  <a:pt x="6400" y="9395"/>
                </a:cubicBezTo>
                <a:cubicBezTo>
                  <a:pt x="6578" y="9395"/>
                  <a:pt x="6756" y="9234"/>
                  <a:pt x="6844" y="9074"/>
                </a:cubicBezTo>
                <a:cubicBezTo>
                  <a:pt x="7111" y="7949"/>
                  <a:pt x="8089" y="6986"/>
                  <a:pt x="9244" y="6584"/>
                </a:cubicBezTo>
                <a:cubicBezTo>
                  <a:pt x="9511" y="6504"/>
                  <a:pt x="9600" y="6263"/>
                  <a:pt x="9511" y="6103"/>
                </a:cubicBezTo>
                <a:close/>
              </a:path>
            </a:pathLst>
          </a:custGeom>
          <a:solidFill>
            <a:srgbClr val="73185A"/>
          </a:solidFill>
          <a:ln w="12700">
            <a:miter lim="400000"/>
          </a:ln>
        </p:spPr>
        <p:txBody>
          <a:bodyPr lIns="45719" rIns="45719"/>
          <a:lstStyle/>
          <a:p>
            <a:pPr>
              <a:defRPr>
                <a:solidFill>
                  <a:srgbClr val="595959"/>
                </a:solidFill>
              </a:defRPr>
            </a:pPr>
          </a:p>
        </p:txBody>
      </p:sp>
      <p:grpSp>
        <p:nvGrpSpPr>
          <p:cNvPr id="390" name="组合 8"/>
          <p:cNvGrpSpPr/>
          <p:nvPr/>
        </p:nvGrpSpPr>
        <p:grpSpPr>
          <a:xfrm>
            <a:off x="356714" y="1078673"/>
            <a:ext cx="3168000" cy="40501"/>
            <a:chOff x="0" y="0"/>
            <a:chExt cx="3167999" cy="40500"/>
          </a:xfrm>
        </p:grpSpPr>
        <p:sp>
          <p:nvSpPr>
            <p:cNvPr id="388" name="矩形 9"/>
            <p:cNvSpPr/>
            <p:nvPr/>
          </p:nvSpPr>
          <p:spPr>
            <a:xfrm>
              <a:off x="-1" y="-1"/>
              <a:ext cx="875329" cy="40501"/>
            </a:xfrm>
            <a:prstGeom prst="rect">
              <a:avLst/>
            </a:prstGeom>
            <a:solidFill>
              <a:srgbClr val="03CCCE"/>
            </a:solidFill>
            <a:ln w="12700" cap="flat">
              <a:noFill/>
              <a:miter lim="400000"/>
            </a:ln>
            <a:effectLst/>
          </p:spPr>
          <p:txBody>
            <a:bodyPr wrap="square" lIns="45719" tIns="45719" rIns="45719" bIns="45719" numCol="1" anchor="ctr">
              <a:noAutofit/>
            </a:bodyPr>
            <a:lstStyle/>
            <a:p>
              <a:pPr algn="ctr">
                <a:defRPr>
                  <a:solidFill>
                    <a:srgbClr val="93CDDD"/>
                  </a:solidFill>
                  <a:latin typeface="PingFang SC Regular"/>
                  <a:ea typeface="PingFang SC Regular"/>
                  <a:cs typeface="PingFang SC Regular"/>
                  <a:sym typeface="PingFang SC Regular"/>
                </a:defRPr>
              </a:pPr>
            </a:p>
          </p:txBody>
        </p:sp>
        <p:sp>
          <p:nvSpPr>
            <p:cNvPr id="389" name="矩形 10"/>
            <p:cNvSpPr/>
            <p:nvPr/>
          </p:nvSpPr>
          <p:spPr>
            <a:xfrm>
              <a:off x="850954" y="-1"/>
              <a:ext cx="2317046" cy="40501"/>
            </a:xfrm>
            <a:prstGeom prst="rect">
              <a:avLst/>
            </a:prstGeom>
            <a:solidFill>
              <a:srgbClr val="73185A"/>
            </a:solidFill>
            <a:ln w="12700" cap="flat">
              <a:noFill/>
              <a:miter lim="400000"/>
            </a:ln>
            <a:effectLst/>
          </p:spPr>
          <p:txBody>
            <a:bodyPr wrap="square" lIns="45719" tIns="45719" rIns="45719" bIns="45719" numCol="1" anchor="ctr">
              <a:noAutofit/>
            </a:bodyPr>
            <a:lstStyle/>
            <a:p>
              <a:pPr algn="ctr">
                <a:defRPr>
                  <a:solidFill>
                    <a:srgbClr val="93CDDD"/>
                  </a:solidFill>
                  <a:latin typeface="PingFang SC Regular"/>
                  <a:ea typeface="PingFang SC Regular"/>
                  <a:cs typeface="PingFang SC Regular"/>
                  <a:sym typeface="PingFang SC Regular"/>
                </a:defRPr>
              </a:pPr>
            </a:p>
          </p:txBody>
        </p:sp>
      </p:grpSp>
      <p:sp>
        <p:nvSpPr>
          <p:cNvPr id="391" name="矩形 17"/>
          <p:cNvSpPr txBox="1"/>
          <p:nvPr/>
        </p:nvSpPr>
        <p:spPr>
          <a:xfrm>
            <a:off x="121782" y="1234708"/>
            <a:ext cx="3073049" cy="121818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b="1" sz="1100">
                <a:solidFill>
                  <a:srgbClr val="73185A"/>
                </a:solidFill>
                <a:latin typeface="Arial"/>
                <a:ea typeface="Arial"/>
                <a:cs typeface="Arial"/>
                <a:sym typeface="Arial"/>
              </a:defRPr>
            </a:lvl1pPr>
          </a:lstStyle>
          <a:p>
            <a:pPr/>
            <a:r>
              <a:t>LLE算法中将每个点都用其k近邻点线性表出，从而构建出全局的自表达矩阵；SSC将每个点都用子空间中所有点线性表出。综合两者后便可得到对于先验数据的约束：</a:t>
            </a:r>
          </a:p>
        </p:txBody>
      </p:sp>
      <p:sp>
        <p:nvSpPr>
          <p:cNvPr id="392" name="矩形 17"/>
          <p:cNvSpPr txBox="1"/>
          <p:nvPr/>
        </p:nvSpPr>
        <p:spPr>
          <a:xfrm>
            <a:off x="121782" y="3107891"/>
            <a:ext cx="3073049" cy="904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b="1" sz="1100">
                <a:solidFill>
                  <a:srgbClr val="73185A"/>
                </a:solidFill>
                <a:latin typeface="Arial"/>
                <a:ea typeface="Arial"/>
                <a:cs typeface="Arial"/>
                <a:sym typeface="Arial"/>
              </a:defRPr>
            </a:lvl1pPr>
          </a:lstStyle>
          <a:p>
            <a:pPr/>
            <a:r>
              <a:t>构建新的自表达矩阵是为了在之后利用它重构流形时可不断富化该矩阵，从而达到链接预测的目的。</a:t>
            </a:r>
          </a:p>
        </p:txBody>
      </p:sp>
      <p:pic>
        <p:nvPicPr>
          <p:cNvPr id="393" name="global_manifold.pdf" descr="global_manifold.pdf"/>
          <p:cNvPicPr>
            <a:picLocks noChangeAspect="1"/>
          </p:cNvPicPr>
          <p:nvPr/>
        </p:nvPicPr>
        <p:blipFill>
          <a:blip r:embed="rId3">
            <a:extLst/>
          </a:blip>
          <a:srcRect l="84" t="0" r="2941" b="0"/>
          <a:stretch>
            <a:fillRect/>
          </a:stretch>
        </p:blipFill>
        <p:spPr>
          <a:xfrm>
            <a:off x="3704974" y="1505759"/>
            <a:ext cx="5396781" cy="2384604"/>
          </a:xfrm>
          <a:prstGeom prst="rect">
            <a:avLst/>
          </a:prstGeom>
          <a:ln w="12700">
            <a:miter lim="400000"/>
          </a:ln>
        </p:spPr>
      </p:pic>
      <p:pic>
        <p:nvPicPr>
          <p:cNvPr id="394" name="图像" descr="图像"/>
          <p:cNvPicPr>
            <a:picLocks noChangeAspect="1"/>
          </p:cNvPicPr>
          <p:nvPr/>
        </p:nvPicPr>
        <p:blipFill>
          <a:blip r:embed="rId4">
            <a:extLst/>
          </a:blip>
          <a:stretch>
            <a:fillRect/>
          </a:stretch>
        </p:blipFill>
        <p:spPr>
          <a:xfrm>
            <a:off x="743906" y="3929242"/>
            <a:ext cx="1828801" cy="939801"/>
          </a:xfrm>
          <a:prstGeom prst="rect">
            <a:avLst/>
          </a:prstGeom>
          <a:ln w="12700">
            <a:miter lim="400000"/>
          </a:ln>
        </p:spPr>
      </p:pic>
      <p:pic>
        <p:nvPicPr>
          <p:cNvPr id="395" name="图像" descr="图像"/>
          <p:cNvPicPr>
            <a:picLocks noChangeAspect="1"/>
          </p:cNvPicPr>
          <p:nvPr/>
        </p:nvPicPr>
        <p:blipFill>
          <a:blip r:embed="rId5">
            <a:extLst/>
          </a:blip>
          <a:stretch>
            <a:fillRect/>
          </a:stretch>
        </p:blipFill>
        <p:spPr>
          <a:xfrm>
            <a:off x="1124906" y="2546606"/>
            <a:ext cx="1066801" cy="419101"/>
          </a:xfrm>
          <a:prstGeom prst="rect">
            <a:avLst/>
          </a:prstGeom>
          <a:ln w="12700">
            <a:miter lim="400000"/>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Click="1" p14:dur="1200">
        <p15:prstTrans prst="pageCurlDouble"/>
      </p:transition>
    </mc:Choice>
    <mc:Choice xmlns:p14="http://schemas.microsoft.com/office/powerpoint/2010/main" Requires="p14">
      <p:transition spd="slow" advClick="1" p14:dur="1200">
        <p14:prism dir="l"/>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