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4"/>
  </p:handoutMasterIdLst>
  <p:sldIdLst>
    <p:sldId id="256" r:id="rId3"/>
    <p:sldId id="257" r:id="rId4"/>
    <p:sldId id="323" r:id="rId5"/>
    <p:sldId id="263" r:id="rId7"/>
    <p:sldId id="324" r:id="rId8"/>
    <p:sldId id="368" r:id="rId9"/>
    <p:sldId id="367" r:id="rId10"/>
    <p:sldId id="264" r:id="rId11"/>
    <p:sldId id="413" r:id="rId12"/>
    <p:sldId id="414" r:id="rId13"/>
  </p:sldIdLst>
  <p:sldSz cx="24384000" cy="13716000"/>
  <p:notesSz cx="6858000" cy="9144000"/>
  <p:defaultTextStyle>
    <a:lvl1pPr algn="ctr" defTabSz="825500">
      <a:defRPr sz="5000">
        <a:solidFill>
          <a:srgbClr val="FFFFFF"/>
        </a:solidFill>
        <a:latin typeface="+mn-lt"/>
        <a:ea typeface="+mn-ea"/>
        <a:cs typeface="+mn-cs"/>
        <a:sym typeface="Helvetica Light"/>
      </a:defRPr>
    </a:lvl1pPr>
    <a:lvl2pPr indent="228600" algn="ctr" defTabSz="825500">
      <a:defRPr sz="5000">
        <a:solidFill>
          <a:srgbClr val="FFFFFF"/>
        </a:solidFill>
        <a:latin typeface="+mn-lt"/>
        <a:ea typeface="+mn-ea"/>
        <a:cs typeface="+mn-cs"/>
        <a:sym typeface="Helvetica Light"/>
      </a:defRPr>
    </a:lvl2pPr>
    <a:lvl3pPr indent="457200" algn="ctr" defTabSz="825500">
      <a:defRPr sz="5000">
        <a:solidFill>
          <a:srgbClr val="FFFFFF"/>
        </a:solidFill>
        <a:latin typeface="+mn-lt"/>
        <a:ea typeface="+mn-ea"/>
        <a:cs typeface="+mn-cs"/>
        <a:sym typeface="Helvetica Light"/>
      </a:defRPr>
    </a:lvl3pPr>
    <a:lvl4pPr indent="685800" algn="ctr" defTabSz="825500">
      <a:defRPr sz="5000">
        <a:solidFill>
          <a:srgbClr val="FFFFFF"/>
        </a:solidFill>
        <a:latin typeface="+mn-lt"/>
        <a:ea typeface="+mn-ea"/>
        <a:cs typeface="+mn-cs"/>
        <a:sym typeface="Helvetica Light"/>
      </a:defRPr>
    </a:lvl4pPr>
    <a:lvl5pPr indent="914400" algn="ctr" defTabSz="825500">
      <a:defRPr sz="5000">
        <a:solidFill>
          <a:srgbClr val="FFFFFF"/>
        </a:solidFill>
        <a:latin typeface="+mn-lt"/>
        <a:ea typeface="+mn-ea"/>
        <a:cs typeface="+mn-cs"/>
        <a:sym typeface="Helvetica Light"/>
      </a:defRPr>
    </a:lvl5pPr>
    <a:lvl6pPr indent="1143000" algn="ctr" defTabSz="825500">
      <a:defRPr sz="5000">
        <a:solidFill>
          <a:srgbClr val="FFFFFF"/>
        </a:solidFill>
        <a:latin typeface="+mn-lt"/>
        <a:ea typeface="+mn-ea"/>
        <a:cs typeface="+mn-cs"/>
        <a:sym typeface="Helvetica Light"/>
      </a:defRPr>
    </a:lvl6pPr>
    <a:lvl7pPr indent="1371600" algn="ctr" defTabSz="825500">
      <a:defRPr sz="5000">
        <a:solidFill>
          <a:srgbClr val="FFFFFF"/>
        </a:solidFill>
        <a:latin typeface="+mn-lt"/>
        <a:ea typeface="+mn-ea"/>
        <a:cs typeface="+mn-cs"/>
        <a:sym typeface="Helvetica Light"/>
      </a:defRPr>
    </a:lvl7pPr>
    <a:lvl8pPr indent="1600200" algn="ctr" defTabSz="825500">
      <a:defRPr sz="5000">
        <a:solidFill>
          <a:srgbClr val="FFFFFF"/>
        </a:solidFill>
        <a:latin typeface="+mn-lt"/>
        <a:ea typeface="+mn-ea"/>
        <a:cs typeface="+mn-cs"/>
        <a:sym typeface="Helvetica Light"/>
      </a:defRPr>
    </a:lvl8pPr>
    <a:lvl9pPr indent="1828800" algn="ctr" defTabSz="825500">
      <a:defRPr sz="5000">
        <a:solidFill>
          <a:srgbClr val="FFFFFF"/>
        </a:solidFill>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1F35"/>
    <a:srgbClr val="9A6B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pPr lvl="0"/>
          </a:p>
        </p:txBody>
      </p:sp>
      <p:sp>
        <p:nvSpPr>
          <p:cNvPr id="41" name="Shape 41"/>
          <p:cNvSpPr>
            <a:spLocks noGrp="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aşlık ve Altyazı">
    <p:bg>
      <p:bgPr>
        <a:solidFill>
          <a:srgbClr val="E6E4E8"/>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Alıntı">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ğraf">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oş">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ğraf - Yatay">
    <p:spTree>
      <p:nvGrpSpPr>
        <p:cNvPr id="1" name=""/>
        <p:cNvGrpSpPr/>
        <p:nvPr/>
      </p:nvGrpSpPr>
      <p:grpSpPr>
        <a:xfrm>
          <a:off x="0" y="0"/>
          <a:ext cx="0" cy="0"/>
          <a:chOff x="0" y="0"/>
          <a:chExt cx="0" cy="0"/>
        </a:xfrm>
      </p:grpSpPr>
      <p:sp>
        <p:nvSpPr>
          <p:cNvPr id="6" name="Shape 6"/>
          <p:cNvSpPr>
            <a:spLocks noGrp="1"/>
          </p:cNvSpPr>
          <p:nvPr>
            <p:ph type="title" hasCustomPrompt="1"/>
          </p:nvPr>
        </p:nvSpPr>
        <p:spPr>
          <a:xfrm>
            <a:off x="635000" y="9448800"/>
            <a:ext cx="23114000" cy="2006600"/>
          </a:xfrm>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7" name="Shape 7"/>
          <p:cNvSpPr>
            <a:spLocks noGrp="1"/>
          </p:cNvSpPr>
          <p:nvPr>
            <p:ph type="body"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solidFill>
                  <a:srgbClr val="000000"/>
                </a:solidFill>
              </a:defRPr>
            </a:pPr>
            <a:r>
              <a:rPr sz="4400">
                <a:solidFill>
                  <a:srgbClr val="FFFFFF"/>
                </a:solidFill>
              </a:rPr>
              <a:t>Gövde Düzeyi Bir</a:t>
            </a:r>
            <a:endParaRPr sz="4400">
              <a:solidFill>
                <a:srgbClr val="FFFFFF"/>
              </a:solidFill>
            </a:endParaRPr>
          </a:p>
          <a:p>
            <a:pPr lvl="1">
              <a:defRPr sz="1800">
                <a:solidFill>
                  <a:srgbClr val="000000"/>
                </a:solidFill>
              </a:defRPr>
            </a:pPr>
            <a:r>
              <a:rPr sz="4400">
                <a:solidFill>
                  <a:srgbClr val="FFFFFF"/>
                </a:solidFill>
              </a:rPr>
              <a:t>Gövde Düzeyi İki</a:t>
            </a:r>
            <a:endParaRPr sz="4400">
              <a:solidFill>
                <a:srgbClr val="FFFFFF"/>
              </a:solidFill>
            </a:endParaRPr>
          </a:p>
          <a:p>
            <a:pPr lvl="2">
              <a:defRPr sz="1800">
                <a:solidFill>
                  <a:srgbClr val="000000"/>
                </a:solidFill>
              </a:defRPr>
            </a:pPr>
            <a:r>
              <a:rPr sz="4400">
                <a:solidFill>
                  <a:srgbClr val="FFFFFF"/>
                </a:solidFill>
              </a:rPr>
              <a:t>Gövde Düzeyi Üç</a:t>
            </a:r>
            <a:endParaRPr sz="4400">
              <a:solidFill>
                <a:srgbClr val="FFFFFF"/>
              </a:solidFill>
            </a:endParaRPr>
          </a:p>
          <a:p>
            <a:pPr lvl="3">
              <a:defRPr sz="1800">
                <a:solidFill>
                  <a:srgbClr val="000000"/>
                </a:solidFill>
              </a:defRPr>
            </a:pPr>
            <a:r>
              <a:rPr sz="4400">
                <a:solidFill>
                  <a:srgbClr val="FFFFFF"/>
                </a:solidFill>
              </a:rPr>
              <a:t>Gövde Düzeyi Dört</a:t>
            </a:r>
            <a:endParaRPr sz="4400">
              <a:solidFill>
                <a:srgbClr val="FFFFFF"/>
              </a:solidFill>
            </a:endParaRPr>
          </a:p>
          <a:p>
            <a:pPr lvl="4">
              <a:defRPr sz="1800">
                <a:solidFill>
                  <a:srgbClr val="000000"/>
                </a:solidFill>
              </a:defRPr>
            </a:pPr>
            <a:r>
              <a:rPr sz="4400">
                <a:solidFill>
                  <a:srgbClr val="FFFFFF"/>
                </a:solidFill>
              </a:rPr>
              <a:t>Gövde Düzeyi Beş</a:t>
            </a:r>
            <a:endParaRPr sz="44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aşlık - Orta">
    <p:bg>
      <p:bgPr>
        <a:solidFill>
          <a:srgbClr val="E6E4E8"/>
        </a:solidFill>
        <a:effectLst/>
      </p:bgPr>
    </p:bg>
    <p:spTree>
      <p:nvGrpSpPr>
        <p:cNvPr id="1" name=""/>
        <p:cNvGrpSpPr/>
        <p:nvPr/>
      </p:nvGrpSpPr>
      <p:grpSpPr>
        <a:xfrm>
          <a:off x="0" y="0"/>
          <a:ext cx="0" cy="0"/>
          <a:chOff x="0" y="0"/>
          <a:chExt cx="0" cy="0"/>
        </a:xfrm>
      </p:grpSpPr>
      <p:sp>
        <p:nvSpPr>
          <p:cNvPr id="10" name="Shape 10"/>
          <p:cNvSpPr/>
          <p:nvPr/>
        </p:nvSpPr>
        <p:spPr>
          <a:xfrm>
            <a:off x="2591" y="1964511"/>
            <a:ext cx="24378816" cy="1"/>
          </a:xfrm>
          <a:prstGeom prst="line">
            <a:avLst/>
          </a:prstGeom>
          <a:ln w="12700">
            <a:solidFill>
              <a:srgbClr val="4F5761"/>
            </a:solidFill>
            <a:miter lim="400000"/>
          </a:ln>
        </p:spPr>
        <p:txBody>
          <a:bodyPr lIns="0" tIns="0" rIns="0" bIns="0" anchor="ctr"/>
          <a:lstStyle/>
          <a:p>
            <a:pPr lvl="0">
              <a:defRPr sz="3600"/>
            </a:p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ğraf - Düşey">
    <p:spTree>
      <p:nvGrpSpPr>
        <p:cNvPr id="1" name=""/>
        <p:cNvGrpSpPr/>
        <p:nvPr/>
      </p:nvGrpSpPr>
      <p:grpSpPr>
        <a:xfrm>
          <a:off x="0" y="0"/>
          <a:ext cx="0" cy="0"/>
          <a:chOff x="0" y="0"/>
          <a:chExt cx="0" cy="0"/>
        </a:xfrm>
      </p:grpSpPr>
      <p:sp>
        <p:nvSpPr>
          <p:cNvPr id="24" name="Shape 24"/>
          <p:cNvSpPr>
            <a:spLocks noGrp="1"/>
          </p:cNvSpPr>
          <p:nvPr>
            <p:ph type="title" hasCustomPrompt="1"/>
          </p:nvPr>
        </p:nvSpPr>
        <p:spPr>
          <a:xfrm>
            <a:off x="1651000" y="952500"/>
            <a:ext cx="10223500" cy="5549900"/>
          </a:xfrm>
          <a:prstGeom prst="rect">
            <a:avLst/>
          </a:prstGeom>
        </p:spPr>
        <p:txBody>
          <a:bodyPr anchor="b"/>
          <a:lstStyle>
            <a:lvl1pPr>
              <a:defRPr sz="8400"/>
            </a:lvl1pPr>
          </a:lstStyle>
          <a:p>
            <a:pPr lvl="0">
              <a:defRPr sz="1800">
                <a:solidFill>
                  <a:srgbClr val="000000"/>
                </a:solidFill>
              </a:defRPr>
            </a:pPr>
            <a:r>
              <a:rPr sz="8400">
                <a:solidFill>
                  <a:srgbClr val="FFFFFF"/>
                </a:solidFill>
              </a:rPr>
              <a:t>Başlık Metni</a:t>
            </a:r>
            <a:endParaRPr sz="8400">
              <a:solidFill>
                <a:srgbClr val="FFFFFF"/>
              </a:solidFill>
            </a:endParaRPr>
          </a:p>
        </p:txBody>
      </p:sp>
      <p:sp>
        <p:nvSpPr>
          <p:cNvPr id="25" name="Shape 25"/>
          <p:cNvSpPr>
            <a:spLocks noGrp="1"/>
          </p:cNvSpPr>
          <p:nvPr>
            <p:ph type="body" idx="1" hasCustomPrompt="1"/>
          </p:nvPr>
        </p:nvSpPr>
        <p:spPr>
          <a:xfrm>
            <a:off x="1651000" y="6692900"/>
            <a:ext cx="10223500" cy="57277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solidFill>
                  <a:srgbClr val="000000"/>
                </a:solidFill>
              </a:defRPr>
            </a:pPr>
            <a:r>
              <a:rPr sz="4400">
                <a:solidFill>
                  <a:srgbClr val="FFFFFF"/>
                </a:solidFill>
              </a:rPr>
              <a:t>Gövde Düzeyi Bir</a:t>
            </a:r>
            <a:endParaRPr sz="4400">
              <a:solidFill>
                <a:srgbClr val="FFFFFF"/>
              </a:solidFill>
            </a:endParaRPr>
          </a:p>
          <a:p>
            <a:pPr lvl="1">
              <a:defRPr sz="1800">
                <a:solidFill>
                  <a:srgbClr val="000000"/>
                </a:solidFill>
              </a:defRPr>
            </a:pPr>
            <a:r>
              <a:rPr sz="4400">
                <a:solidFill>
                  <a:srgbClr val="FFFFFF"/>
                </a:solidFill>
              </a:rPr>
              <a:t>Gövde Düzeyi İki</a:t>
            </a:r>
            <a:endParaRPr sz="4400">
              <a:solidFill>
                <a:srgbClr val="FFFFFF"/>
              </a:solidFill>
            </a:endParaRPr>
          </a:p>
          <a:p>
            <a:pPr lvl="2">
              <a:defRPr sz="1800">
                <a:solidFill>
                  <a:srgbClr val="000000"/>
                </a:solidFill>
              </a:defRPr>
            </a:pPr>
            <a:r>
              <a:rPr sz="4400">
                <a:solidFill>
                  <a:srgbClr val="FFFFFF"/>
                </a:solidFill>
              </a:rPr>
              <a:t>Gövde Düzeyi Üç</a:t>
            </a:r>
            <a:endParaRPr sz="4400">
              <a:solidFill>
                <a:srgbClr val="FFFFFF"/>
              </a:solidFill>
            </a:endParaRPr>
          </a:p>
          <a:p>
            <a:pPr lvl="3">
              <a:defRPr sz="1800">
                <a:solidFill>
                  <a:srgbClr val="000000"/>
                </a:solidFill>
              </a:defRPr>
            </a:pPr>
            <a:r>
              <a:rPr sz="4400">
                <a:solidFill>
                  <a:srgbClr val="FFFFFF"/>
                </a:solidFill>
              </a:rPr>
              <a:t>Gövde Düzeyi Dört</a:t>
            </a:r>
            <a:endParaRPr sz="4400">
              <a:solidFill>
                <a:srgbClr val="FFFFFF"/>
              </a:solidFill>
            </a:endParaRPr>
          </a:p>
          <a:p>
            <a:pPr lvl="4">
              <a:defRPr sz="1800">
                <a:solidFill>
                  <a:srgbClr val="000000"/>
                </a:solidFill>
              </a:defRPr>
            </a:pPr>
            <a:r>
              <a:rPr sz="4400">
                <a:solidFill>
                  <a:srgbClr val="FFFFFF"/>
                </a:solidFill>
              </a:rPr>
              <a:t>Gövde Düzeyi Beş</a:t>
            </a:r>
            <a:endParaRPr sz="44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aşlık - Üst">
    <p:spTree>
      <p:nvGrpSpPr>
        <p:cNvPr id="1" name=""/>
        <p:cNvGrpSpPr/>
        <p:nvPr/>
      </p:nvGrpSpPr>
      <p:grpSpPr>
        <a:xfrm>
          <a:off x="0" y="0"/>
          <a:ext cx="0" cy="0"/>
          <a:chOff x="0" y="0"/>
          <a:chExt cx="0" cy="0"/>
        </a:xfrm>
      </p:grpSpPr>
      <p:sp>
        <p:nvSpPr>
          <p:cNvPr id="27" name="Shape 27"/>
          <p:cNvSpPr>
            <a:spLocks noGrp="1"/>
          </p:cNvSpPr>
          <p:nvPr>
            <p:ph type="title" hasCustomPrompt="1"/>
          </p:nvPr>
        </p:nvSpPr>
        <p:spPr>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aşlık ve Madde İşaretleri">
    <p:spTree>
      <p:nvGrpSpPr>
        <p:cNvPr id="1" name=""/>
        <p:cNvGrpSpPr/>
        <p:nvPr/>
      </p:nvGrpSpPr>
      <p:grpSpPr>
        <a:xfrm>
          <a:off x="0" y="0"/>
          <a:ext cx="0" cy="0"/>
          <a:chOff x="0" y="0"/>
          <a:chExt cx="0" cy="0"/>
        </a:xfrm>
      </p:grpSpPr>
      <p:sp>
        <p:nvSpPr>
          <p:cNvPr id="29" name="Shape 29"/>
          <p:cNvSpPr>
            <a:spLocks noGrp="1"/>
          </p:cNvSpPr>
          <p:nvPr>
            <p:ph type="title" hasCustomPrompt="1"/>
          </p:nvPr>
        </p:nvSpPr>
        <p:spPr>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30" name="Shape 30"/>
          <p:cNvSpPr>
            <a:spLocks noGrp="1"/>
          </p:cNvSpPr>
          <p:nvPr>
            <p:ph type="body" idx="1" hasCustomPrompt="1"/>
          </p:nvPr>
        </p:nvSpPr>
        <p:spPr>
          <a:prstGeom prst="rect">
            <a:avLst/>
          </a:prstGeom>
        </p:spPr>
        <p:txBody>
          <a:bodyPr/>
          <a:lstStyle/>
          <a:p>
            <a:pPr lvl="0">
              <a:defRPr sz="1800">
                <a:solidFill>
                  <a:srgbClr val="000000"/>
                </a:solidFill>
              </a:defRPr>
            </a:pPr>
            <a:r>
              <a:rPr sz="5200">
                <a:solidFill>
                  <a:srgbClr val="FFFFFF"/>
                </a:solidFill>
              </a:rPr>
              <a:t>Gövde Düzeyi Bir</a:t>
            </a:r>
            <a:endParaRPr sz="5200">
              <a:solidFill>
                <a:srgbClr val="FFFFFF"/>
              </a:solidFill>
            </a:endParaRPr>
          </a:p>
          <a:p>
            <a:pPr lvl="1">
              <a:defRPr sz="1800">
                <a:solidFill>
                  <a:srgbClr val="000000"/>
                </a:solidFill>
              </a:defRPr>
            </a:pPr>
            <a:r>
              <a:rPr sz="5200">
                <a:solidFill>
                  <a:srgbClr val="FFFFFF"/>
                </a:solidFill>
              </a:rPr>
              <a:t>Gövde Düzeyi İki</a:t>
            </a:r>
            <a:endParaRPr sz="5200">
              <a:solidFill>
                <a:srgbClr val="FFFFFF"/>
              </a:solidFill>
            </a:endParaRPr>
          </a:p>
          <a:p>
            <a:pPr lvl="2">
              <a:defRPr sz="1800">
                <a:solidFill>
                  <a:srgbClr val="000000"/>
                </a:solidFill>
              </a:defRPr>
            </a:pPr>
            <a:r>
              <a:rPr sz="5200">
                <a:solidFill>
                  <a:srgbClr val="FFFFFF"/>
                </a:solidFill>
              </a:rPr>
              <a:t>Gövde Düzeyi Üç</a:t>
            </a:r>
            <a:endParaRPr sz="5200">
              <a:solidFill>
                <a:srgbClr val="FFFFFF"/>
              </a:solidFill>
            </a:endParaRPr>
          </a:p>
          <a:p>
            <a:pPr lvl="3">
              <a:defRPr sz="1800">
                <a:solidFill>
                  <a:srgbClr val="000000"/>
                </a:solidFill>
              </a:defRPr>
            </a:pPr>
            <a:r>
              <a:rPr sz="5200">
                <a:solidFill>
                  <a:srgbClr val="FFFFFF"/>
                </a:solidFill>
              </a:rPr>
              <a:t>Gövde Düzeyi Dört</a:t>
            </a:r>
            <a:endParaRPr sz="5200">
              <a:solidFill>
                <a:srgbClr val="FFFFFF"/>
              </a:solidFill>
            </a:endParaRPr>
          </a:p>
          <a:p>
            <a:pPr lvl="4">
              <a:defRPr sz="1800">
                <a:solidFill>
                  <a:srgbClr val="000000"/>
                </a:solidFill>
              </a:defRPr>
            </a:pPr>
            <a:r>
              <a:rPr sz="5200">
                <a:solidFill>
                  <a:srgbClr val="FFFFFF"/>
                </a:solidFill>
              </a:rPr>
              <a:t>Gövde Düzeyi Beş</a:t>
            </a:r>
            <a:endParaRPr sz="52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aşlık, Madde İşaretleri ve Fotoğraf">
    <p:spTree>
      <p:nvGrpSpPr>
        <p:cNvPr id="1" name=""/>
        <p:cNvGrpSpPr/>
        <p:nvPr/>
      </p:nvGrpSpPr>
      <p:grpSpPr>
        <a:xfrm>
          <a:off x="0" y="0"/>
          <a:ext cx="0" cy="0"/>
          <a:chOff x="0" y="0"/>
          <a:chExt cx="0" cy="0"/>
        </a:xfrm>
      </p:grpSpPr>
      <p:sp>
        <p:nvSpPr>
          <p:cNvPr id="32" name="Shape 32"/>
          <p:cNvSpPr>
            <a:spLocks noGrp="1"/>
          </p:cNvSpPr>
          <p:nvPr>
            <p:ph type="title" hasCustomPrompt="1"/>
          </p:nvPr>
        </p:nvSpPr>
        <p:spPr>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33" name="Shape 33"/>
          <p:cNvSpPr>
            <a:spLocks noGrp="1"/>
          </p:cNvSpPr>
          <p:nvPr>
            <p:ph type="body" idx="1" hasCustomPrompt="1"/>
          </p:nvPr>
        </p:nvSpPr>
        <p:spPr>
          <a:xfrm>
            <a:off x="1689100" y="3149600"/>
            <a:ext cx="10223500" cy="92964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lvl="0">
              <a:defRPr sz="1800">
                <a:solidFill>
                  <a:srgbClr val="000000"/>
                </a:solidFill>
              </a:defRPr>
            </a:pPr>
            <a:r>
              <a:rPr sz="4500">
                <a:solidFill>
                  <a:srgbClr val="FFFFFF"/>
                </a:solidFill>
              </a:rPr>
              <a:t>Gövde Düzeyi Bir</a:t>
            </a:r>
            <a:endParaRPr sz="4500">
              <a:solidFill>
                <a:srgbClr val="FFFFFF"/>
              </a:solidFill>
            </a:endParaRPr>
          </a:p>
          <a:p>
            <a:pPr lvl="1">
              <a:defRPr sz="1800">
                <a:solidFill>
                  <a:srgbClr val="000000"/>
                </a:solidFill>
              </a:defRPr>
            </a:pPr>
            <a:r>
              <a:rPr sz="4500">
                <a:solidFill>
                  <a:srgbClr val="FFFFFF"/>
                </a:solidFill>
              </a:rPr>
              <a:t>Gövde Düzeyi İki</a:t>
            </a:r>
            <a:endParaRPr sz="4500">
              <a:solidFill>
                <a:srgbClr val="FFFFFF"/>
              </a:solidFill>
            </a:endParaRPr>
          </a:p>
          <a:p>
            <a:pPr lvl="2">
              <a:defRPr sz="1800">
                <a:solidFill>
                  <a:srgbClr val="000000"/>
                </a:solidFill>
              </a:defRPr>
            </a:pPr>
            <a:r>
              <a:rPr sz="4500">
                <a:solidFill>
                  <a:srgbClr val="FFFFFF"/>
                </a:solidFill>
              </a:rPr>
              <a:t>Gövde Düzeyi Üç</a:t>
            </a:r>
            <a:endParaRPr sz="4500">
              <a:solidFill>
                <a:srgbClr val="FFFFFF"/>
              </a:solidFill>
            </a:endParaRPr>
          </a:p>
          <a:p>
            <a:pPr lvl="3">
              <a:defRPr sz="1800">
                <a:solidFill>
                  <a:srgbClr val="000000"/>
                </a:solidFill>
              </a:defRPr>
            </a:pPr>
            <a:r>
              <a:rPr sz="4500">
                <a:solidFill>
                  <a:srgbClr val="FFFFFF"/>
                </a:solidFill>
              </a:rPr>
              <a:t>Gövde Düzeyi Dört</a:t>
            </a:r>
            <a:endParaRPr sz="4500">
              <a:solidFill>
                <a:srgbClr val="FFFFFF"/>
              </a:solidFill>
            </a:endParaRPr>
          </a:p>
          <a:p>
            <a:pPr lvl="4">
              <a:defRPr sz="1800">
                <a:solidFill>
                  <a:srgbClr val="000000"/>
                </a:solidFill>
              </a:defRPr>
            </a:pPr>
            <a:r>
              <a:rPr sz="4500">
                <a:solidFill>
                  <a:srgbClr val="FFFFFF"/>
                </a:solidFill>
              </a:rPr>
              <a:t>Gövde Düzeyi Beş</a:t>
            </a:r>
            <a:endParaRPr sz="45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Madde İşaretleri">
    <p:spTree>
      <p:nvGrpSpPr>
        <p:cNvPr id="1" name=""/>
        <p:cNvGrpSpPr/>
        <p:nvPr/>
      </p:nvGrpSpPr>
      <p:grpSpPr>
        <a:xfrm>
          <a:off x="0" y="0"/>
          <a:ext cx="0" cy="0"/>
          <a:chOff x="0" y="0"/>
          <a:chExt cx="0" cy="0"/>
        </a:xfrm>
      </p:grpSpPr>
      <p:sp>
        <p:nvSpPr>
          <p:cNvPr id="35" name="Shape 35"/>
          <p:cNvSpPr>
            <a:spLocks noGrp="1"/>
          </p:cNvSpPr>
          <p:nvPr>
            <p:ph type="body" idx="1" hasCustomPrompt="1"/>
          </p:nvPr>
        </p:nvSpPr>
        <p:spPr>
          <a:xfrm>
            <a:off x="1689100" y="1778000"/>
            <a:ext cx="21005800" cy="10172700"/>
          </a:xfrm>
          <a:prstGeom prst="rect">
            <a:avLst/>
          </a:prstGeom>
        </p:spPr>
        <p:txBody>
          <a:bodyPr/>
          <a:lstStyle/>
          <a:p>
            <a:pPr lvl="0">
              <a:defRPr sz="1800">
                <a:solidFill>
                  <a:srgbClr val="000000"/>
                </a:solidFill>
              </a:defRPr>
            </a:pPr>
            <a:r>
              <a:rPr sz="5200">
                <a:solidFill>
                  <a:srgbClr val="FFFFFF"/>
                </a:solidFill>
              </a:rPr>
              <a:t>Gövde Düzeyi Bir</a:t>
            </a:r>
            <a:endParaRPr sz="5200">
              <a:solidFill>
                <a:srgbClr val="FFFFFF"/>
              </a:solidFill>
            </a:endParaRPr>
          </a:p>
          <a:p>
            <a:pPr lvl="1">
              <a:defRPr sz="1800">
                <a:solidFill>
                  <a:srgbClr val="000000"/>
                </a:solidFill>
              </a:defRPr>
            </a:pPr>
            <a:r>
              <a:rPr sz="5200">
                <a:solidFill>
                  <a:srgbClr val="FFFFFF"/>
                </a:solidFill>
              </a:rPr>
              <a:t>Gövde Düzeyi İki</a:t>
            </a:r>
            <a:endParaRPr sz="5200">
              <a:solidFill>
                <a:srgbClr val="FFFFFF"/>
              </a:solidFill>
            </a:endParaRPr>
          </a:p>
          <a:p>
            <a:pPr lvl="2">
              <a:defRPr sz="1800">
                <a:solidFill>
                  <a:srgbClr val="000000"/>
                </a:solidFill>
              </a:defRPr>
            </a:pPr>
            <a:r>
              <a:rPr sz="5200">
                <a:solidFill>
                  <a:srgbClr val="FFFFFF"/>
                </a:solidFill>
              </a:rPr>
              <a:t>Gövde Düzeyi Üç</a:t>
            </a:r>
            <a:endParaRPr sz="5200">
              <a:solidFill>
                <a:srgbClr val="FFFFFF"/>
              </a:solidFill>
            </a:endParaRPr>
          </a:p>
          <a:p>
            <a:pPr lvl="3">
              <a:defRPr sz="1800">
                <a:solidFill>
                  <a:srgbClr val="000000"/>
                </a:solidFill>
              </a:defRPr>
            </a:pPr>
            <a:r>
              <a:rPr sz="5200">
                <a:solidFill>
                  <a:srgbClr val="FFFFFF"/>
                </a:solidFill>
              </a:rPr>
              <a:t>Gövde Düzeyi Dört</a:t>
            </a:r>
            <a:endParaRPr sz="5200">
              <a:solidFill>
                <a:srgbClr val="FFFFFF"/>
              </a:solidFill>
            </a:endParaRPr>
          </a:p>
          <a:p>
            <a:pPr lvl="4">
              <a:defRPr sz="1800">
                <a:solidFill>
                  <a:srgbClr val="000000"/>
                </a:solidFill>
              </a:defRPr>
            </a:pPr>
            <a:r>
              <a:rPr sz="5200">
                <a:solidFill>
                  <a:srgbClr val="FFFFFF"/>
                </a:solidFill>
              </a:rPr>
              <a:t>Gövde Düzeyi Beş</a:t>
            </a:r>
            <a:endParaRPr sz="52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ğraf - 3 Yukarı">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p:spPr>
        <p:txBody>
          <a:bodyPr lIns="0" tIns="0" rIns="0" bIns="0" anchor="ctr">
            <a:normAutofit/>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3" name="Shape 3"/>
          <p:cNvSpPr>
            <a:spLocks noGrp="1"/>
          </p:cNvSpPr>
          <p:nvPr>
            <p:ph type="body" idx="1"/>
          </p:nvPr>
        </p:nvSpPr>
        <p:spPr>
          <a:xfrm>
            <a:off x="1689100" y="3149600"/>
            <a:ext cx="21005800" cy="9296400"/>
          </a:xfrm>
          <a:prstGeom prst="rect">
            <a:avLst/>
          </a:prstGeom>
          <a:ln w="12700">
            <a:miter lim="400000"/>
          </a:ln>
        </p:spPr>
        <p:txBody>
          <a:bodyPr lIns="0" tIns="0" rIns="0" bIns="0" anchor="ctr">
            <a:normAutofit/>
          </a:bodyPr>
          <a:lstStyle/>
          <a:p>
            <a:pPr lvl="0">
              <a:defRPr sz="1800">
                <a:solidFill>
                  <a:srgbClr val="000000"/>
                </a:solidFill>
              </a:defRPr>
            </a:pPr>
            <a:r>
              <a:rPr sz="5200">
                <a:solidFill>
                  <a:srgbClr val="FFFFFF"/>
                </a:solidFill>
              </a:rPr>
              <a:t>Gövde Düzeyi Bir</a:t>
            </a:r>
            <a:endParaRPr sz="5200">
              <a:solidFill>
                <a:srgbClr val="FFFFFF"/>
              </a:solidFill>
            </a:endParaRPr>
          </a:p>
          <a:p>
            <a:pPr lvl="1">
              <a:defRPr sz="1800">
                <a:solidFill>
                  <a:srgbClr val="000000"/>
                </a:solidFill>
              </a:defRPr>
            </a:pPr>
            <a:r>
              <a:rPr sz="5200">
                <a:solidFill>
                  <a:srgbClr val="FFFFFF"/>
                </a:solidFill>
              </a:rPr>
              <a:t>Gövde Düzeyi İki</a:t>
            </a:r>
            <a:endParaRPr sz="5200">
              <a:solidFill>
                <a:srgbClr val="FFFFFF"/>
              </a:solidFill>
            </a:endParaRPr>
          </a:p>
          <a:p>
            <a:pPr lvl="2">
              <a:defRPr sz="1800">
                <a:solidFill>
                  <a:srgbClr val="000000"/>
                </a:solidFill>
              </a:defRPr>
            </a:pPr>
            <a:r>
              <a:rPr sz="5200">
                <a:solidFill>
                  <a:srgbClr val="FFFFFF"/>
                </a:solidFill>
              </a:rPr>
              <a:t>Gövde Düzeyi Üç</a:t>
            </a:r>
            <a:endParaRPr sz="5200">
              <a:solidFill>
                <a:srgbClr val="FFFFFF"/>
              </a:solidFill>
            </a:endParaRPr>
          </a:p>
          <a:p>
            <a:pPr lvl="3">
              <a:defRPr sz="1800">
                <a:solidFill>
                  <a:srgbClr val="000000"/>
                </a:solidFill>
              </a:defRPr>
            </a:pPr>
            <a:r>
              <a:rPr sz="5200">
                <a:solidFill>
                  <a:srgbClr val="FFFFFF"/>
                </a:solidFill>
              </a:rPr>
              <a:t>Gövde Düzeyi Dört</a:t>
            </a:r>
            <a:endParaRPr sz="5200">
              <a:solidFill>
                <a:srgbClr val="FFFFFF"/>
              </a:solidFill>
            </a:endParaRPr>
          </a:p>
          <a:p>
            <a:pPr lvl="4">
              <a:defRPr sz="1800">
                <a:solidFill>
                  <a:srgbClr val="000000"/>
                </a:solidFill>
              </a:defRPr>
            </a:pPr>
            <a:r>
              <a:rPr sz="5200">
                <a:solidFill>
                  <a:srgbClr val="FFFFFF"/>
                </a:solidFill>
              </a:rPr>
              <a:t>Gövde Düzeyi Beş</a:t>
            </a:r>
            <a:endParaRPr sz="5200">
              <a:solidFill>
                <a:srgbClr val="FFFFFF"/>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xStyles>
    <p:titleStyle>
      <a:lvl1pPr algn="ctr" defTabSz="825500">
        <a:defRPr sz="11200">
          <a:solidFill>
            <a:srgbClr val="FFFFFF"/>
          </a:solidFill>
          <a:latin typeface="+mn-lt"/>
          <a:ea typeface="+mn-ea"/>
          <a:cs typeface="+mn-cs"/>
          <a:sym typeface="Helvetica Light"/>
        </a:defRPr>
      </a:lvl1pPr>
      <a:lvl2pPr indent="228600" algn="ctr" defTabSz="825500">
        <a:defRPr sz="11200">
          <a:solidFill>
            <a:srgbClr val="FFFFFF"/>
          </a:solidFill>
          <a:latin typeface="+mn-lt"/>
          <a:ea typeface="+mn-ea"/>
          <a:cs typeface="+mn-cs"/>
          <a:sym typeface="Helvetica Light"/>
        </a:defRPr>
      </a:lvl2pPr>
      <a:lvl3pPr indent="457200" algn="ctr" defTabSz="825500">
        <a:defRPr sz="11200">
          <a:solidFill>
            <a:srgbClr val="FFFFFF"/>
          </a:solidFill>
          <a:latin typeface="+mn-lt"/>
          <a:ea typeface="+mn-ea"/>
          <a:cs typeface="+mn-cs"/>
          <a:sym typeface="Helvetica Light"/>
        </a:defRPr>
      </a:lvl3pPr>
      <a:lvl4pPr indent="685800" algn="ctr" defTabSz="825500">
        <a:defRPr sz="11200">
          <a:solidFill>
            <a:srgbClr val="FFFFFF"/>
          </a:solidFill>
          <a:latin typeface="+mn-lt"/>
          <a:ea typeface="+mn-ea"/>
          <a:cs typeface="+mn-cs"/>
          <a:sym typeface="Helvetica Light"/>
        </a:defRPr>
      </a:lvl4pPr>
      <a:lvl5pPr indent="914400" algn="ctr" defTabSz="825500">
        <a:defRPr sz="11200">
          <a:solidFill>
            <a:srgbClr val="FFFFFF"/>
          </a:solidFill>
          <a:latin typeface="+mn-lt"/>
          <a:ea typeface="+mn-ea"/>
          <a:cs typeface="+mn-cs"/>
          <a:sym typeface="Helvetica Light"/>
        </a:defRPr>
      </a:lvl5pPr>
      <a:lvl6pPr indent="1143000" algn="ctr" defTabSz="825500">
        <a:defRPr sz="11200">
          <a:solidFill>
            <a:srgbClr val="FFFFFF"/>
          </a:solidFill>
          <a:latin typeface="+mn-lt"/>
          <a:ea typeface="+mn-ea"/>
          <a:cs typeface="+mn-cs"/>
          <a:sym typeface="Helvetica Light"/>
        </a:defRPr>
      </a:lvl6pPr>
      <a:lvl7pPr indent="1371600" algn="ctr" defTabSz="825500">
        <a:defRPr sz="11200">
          <a:solidFill>
            <a:srgbClr val="FFFFFF"/>
          </a:solidFill>
          <a:latin typeface="+mn-lt"/>
          <a:ea typeface="+mn-ea"/>
          <a:cs typeface="+mn-cs"/>
          <a:sym typeface="Helvetica Light"/>
        </a:defRPr>
      </a:lvl7pPr>
      <a:lvl8pPr indent="1600200" algn="ctr" defTabSz="825500">
        <a:defRPr sz="11200">
          <a:solidFill>
            <a:srgbClr val="FFFFFF"/>
          </a:solidFill>
          <a:latin typeface="+mn-lt"/>
          <a:ea typeface="+mn-ea"/>
          <a:cs typeface="+mn-cs"/>
          <a:sym typeface="Helvetica Light"/>
        </a:defRPr>
      </a:lvl8pPr>
      <a:lvl9pPr indent="1828800" algn="ctr" defTabSz="825500">
        <a:defRPr sz="11200">
          <a:solidFill>
            <a:srgbClr val="FFFFFF"/>
          </a:solidFill>
          <a:latin typeface="+mn-lt"/>
          <a:ea typeface="+mn-ea"/>
          <a:cs typeface="+mn-cs"/>
          <a:sym typeface="Helvetica Light"/>
        </a:defRPr>
      </a:lvl9pPr>
    </p:titleStyle>
    <p:bodyStyle>
      <a:lvl1pPr marL="635000" indent="-635000" defTabSz="825500">
        <a:spcBef>
          <a:spcPts val="5900"/>
        </a:spcBef>
        <a:buSzPct val="75000"/>
        <a:buChar char="•"/>
        <a:defRPr sz="5200">
          <a:solidFill>
            <a:srgbClr val="FFFFFF"/>
          </a:solidFill>
          <a:latin typeface="+mn-lt"/>
          <a:ea typeface="+mn-ea"/>
          <a:cs typeface="+mn-cs"/>
          <a:sym typeface="Helvetica Light"/>
        </a:defRPr>
      </a:lvl1pPr>
      <a:lvl2pPr marL="1270000" indent="-635000" defTabSz="825500">
        <a:spcBef>
          <a:spcPts val="5900"/>
        </a:spcBef>
        <a:buSzPct val="75000"/>
        <a:buChar char="•"/>
        <a:defRPr sz="5200">
          <a:solidFill>
            <a:srgbClr val="FFFFFF"/>
          </a:solidFill>
          <a:latin typeface="+mn-lt"/>
          <a:ea typeface="+mn-ea"/>
          <a:cs typeface="+mn-cs"/>
          <a:sym typeface="Helvetica Light"/>
        </a:defRPr>
      </a:lvl2pPr>
      <a:lvl3pPr marL="1905000" indent="-635000" defTabSz="825500">
        <a:spcBef>
          <a:spcPts val="5900"/>
        </a:spcBef>
        <a:buSzPct val="75000"/>
        <a:buChar char="•"/>
        <a:defRPr sz="5200">
          <a:solidFill>
            <a:srgbClr val="FFFFFF"/>
          </a:solidFill>
          <a:latin typeface="+mn-lt"/>
          <a:ea typeface="+mn-ea"/>
          <a:cs typeface="+mn-cs"/>
          <a:sym typeface="Helvetica Light"/>
        </a:defRPr>
      </a:lvl3pPr>
      <a:lvl4pPr marL="2540000" indent="-635000" defTabSz="825500">
        <a:spcBef>
          <a:spcPts val="5900"/>
        </a:spcBef>
        <a:buSzPct val="75000"/>
        <a:buChar char="•"/>
        <a:defRPr sz="5200">
          <a:solidFill>
            <a:srgbClr val="FFFFFF"/>
          </a:solidFill>
          <a:latin typeface="+mn-lt"/>
          <a:ea typeface="+mn-ea"/>
          <a:cs typeface="+mn-cs"/>
          <a:sym typeface="Helvetica Light"/>
        </a:defRPr>
      </a:lvl4pPr>
      <a:lvl5pPr marL="3175000" indent="-635000" defTabSz="825500">
        <a:spcBef>
          <a:spcPts val="5900"/>
        </a:spcBef>
        <a:buSzPct val="75000"/>
        <a:buChar char="•"/>
        <a:defRPr sz="52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p:bodyStyle>
    <p:otherStyle>
      <a:lvl1pPr algn="ctr" defTabSz="825500">
        <a:defRPr sz="2400">
          <a:solidFill>
            <a:schemeClr val="tx1"/>
          </a:solidFill>
          <a:latin typeface="+mn-lt"/>
          <a:ea typeface="+mn-ea"/>
          <a:cs typeface="+mn-cs"/>
          <a:sym typeface="Helvetica Light"/>
        </a:defRPr>
      </a:lvl1pPr>
      <a:lvl2pPr indent="228600" algn="ctr" defTabSz="825500">
        <a:defRPr sz="2400">
          <a:solidFill>
            <a:schemeClr val="tx1"/>
          </a:solidFill>
          <a:latin typeface="+mn-lt"/>
          <a:ea typeface="+mn-ea"/>
          <a:cs typeface="+mn-cs"/>
          <a:sym typeface="Helvetica Light"/>
        </a:defRPr>
      </a:lvl2pPr>
      <a:lvl3pPr indent="457200" algn="ctr" defTabSz="825500">
        <a:defRPr sz="2400">
          <a:solidFill>
            <a:schemeClr val="tx1"/>
          </a:solidFill>
          <a:latin typeface="+mn-lt"/>
          <a:ea typeface="+mn-ea"/>
          <a:cs typeface="+mn-cs"/>
          <a:sym typeface="Helvetica Light"/>
        </a:defRPr>
      </a:lvl3pPr>
      <a:lvl4pPr indent="685800" algn="ctr" defTabSz="825500">
        <a:defRPr sz="2400">
          <a:solidFill>
            <a:schemeClr val="tx1"/>
          </a:solidFill>
          <a:latin typeface="+mn-lt"/>
          <a:ea typeface="+mn-ea"/>
          <a:cs typeface="+mn-cs"/>
          <a:sym typeface="Helvetica Light"/>
        </a:defRPr>
      </a:lvl4pPr>
      <a:lvl5pPr indent="914400" algn="ctr" defTabSz="825500">
        <a:defRPr sz="2400">
          <a:solidFill>
            <a:schemeClr val="tx1"/>
          </a:solidFill>
          <a:latin typeface="+mn-lt"/>
          <a:ea typeface="+mn-ea"/>
          <a:cs typeface="+mn-cs"/>
          <a:sym typeface="Helvetica Light"/>
        </a:defRPr>
      </a:lvl5pPr>
      <a:lvl6pPr indent="1143000" algn="ctr" defTabSz="825500">
        <a:defRPr sz="2400">
          <a:solidFill>
            <a:schemeClr val="tx1"/>
          </a:solidFill>
          <a:latin typeface="+mn-lt"/>
          <a:ea typeface="+mn-ea"/>
          <a:cs typeface="+mn-cs"/>
          <a:sym typeface="Helvetica Light"/>
        </a:defRPr>
      </a:lvl6pPr>
      <a:lvl7pPr indent="1371600" algn="ctr" defTabSz="825500">
        <a:defRPr sz="2400">
          <a:solidFill>
            <a:schemeClr val="tx1"/>
          </a:solidFill>
          <a:latin typeface="+mn-lt"/>
          <a:ea typeface="+mn-ea"/>
          <a:cs typeface="+mn-cs"/>
          <a:sym typeface="Helvetica Light"/>
        </a:defRPr>
      </a:lvl7pPr>
      <a:lvl8pPr indent="1600200" algn="ctr" defTabSz="825500">
        <a:defRPr sz="2400">
          <a:solidFill>
            <a:schemeClr val="tx1"/>
          </a:solidFill>
          <a:latin typeface="+mn-lt"/>
          <a:ea typeface="+mn-ea"/>
          <a:cs typeface="+mn-cs"/>
          <a:sym typeface="Helvetica Light"/>
        </a:defRPr>
      </a:lvl8pPr>
      <a:lvl9pPr indent="1828800" algn="ctr" defTabSz="825500">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3460792" y="5733534"/>
            <a:ext cx="16560800" cy="1209040"/>
          </a:xfrm>
          <a:prstGeom prst="rect">
            <a:avLst/>
          </a:prstGeom>
          <a:ln w="12700">
            <a:miter lim="400000"/>
          </a:ln>
        </p:spPr>
        <p:txBody>
          <a:bodyPr wrap="none" lIns="50800" tIns="50800" rIns="50800" bIns="50800" anchor="ctr">
            <a:spAutoFit/>
          </a:bodyPr>
          <a:lstStyle/>
          <a:p>
            <a:pPr lvl="0">
              <a:defRPr sz="1800">
                <a:solidFill>
                  <a:srgbClr val="000000"/>
                </a:solidFill>
              </a:defRPr>
            </a:pPr>
            <a:r>
              <a:rPr lang="zh-CN" altLang="en-US" sz="7200" dirty="0">
                <a:solidFill>
                  <a:srgbClr val="4F5761"/>
                </a:solidFill>
                <a:cs typeface="+mn-ea"/>
                <a:sym typeface="+mn-lt"/>
              </a:rPr>
              <a:t>面向协同线性流形学习的实验设计与分析</a:t>
            </a:r>
            <a:endParaRPr lang="zh-CN" altLang="en-US" sz="7200" dirty="0">
              <a:solidFill>
                <a:srgbClr val="4F5761"/>
              </a:solidFill>
              <a:cs typeface="+mn-ea"/>
              <a:sym typeface="+mn-lt"/>
            </a:endParaRPr>
          </a:p>
        </p:txBody>
      </p:sp>
      <p:sp>
        <p:nvSpPr>
          <p:cNvPr id="44" name="Shape 44"/>
          <p:cNvSpPr/>
          <p:nvPr/>
        </p:nvSpPr>
        <p:spPr>
          <a:xfrm>
            <a:off x="10267992" y="7268199"/>
            <a:ext cx="2946400" cy="593725"/>
          </a:xfrm>
          <a:prstGeom prst="rect">
            <a:avLst/>
          </a:prstGeom>
          <a:ln w="12700">
            <a:miter lim="400000"/>
          </a:ln>
        </p:spPr>
        <p:txBody>
          <a:bodyPr wrap="none" lIns="50800" tIns="50800" rIns="50800" bIns="50800" anchor="ctr">
            <a:spAutoFit/>
          </a:bodyPr>
          <a:lstStyle>
            <a:lvl1pPr>
              <a:defRPr sz="3000" b="1">
                <a:solidFill>
                  <a:srgbClr val="4F5761"/>
                </a:solidFill>
                <a:latin typeface="Lato"/>
                <a:ea typeface="Lato"/>
                <a:cs typeface="Lato"/>
                <a:sym typeface="Lato"/>
              </a:defRPr>
            </a:lvl1pPr>
          </a:lstStyle>
          <a:p>
            <a:pPr lvl="0">
              <a:defRPr sz="1800" b="0">
                <a:solidFill>
                  <a:srgbClr val="000000"/>
                </a:solidFill>
              </a:defRPr>
            </a:pPr>
            <a:r>
              <a:rPr lang="zh-CN" altLang="en-US" sz="3200" dirty="0">
                <a:latin typeface="+mn-lt"/>
                <a:ea typeface="+mn-ea"/>
                <a:cs typeface="+mn-ea"/>
                <a:sym typeface="+mn-lt"/>
              </a:rPr>
              <a:t>演讲人：陈齐翔</a:t>
            </a:r>
            <a:endParaRPr lang="zh-CN" altLang="en-US" sz="3200" dirty="0">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7219992" y="5670514"/>
            <a:ext cx="9042400" cy="1455420"/>
          </a:xfrm>
          <a:prstGeom prst="rect">
            <a:avLst/>
          </a:prstGeom>
          <a:ln w="12700">
            <a:miter lim="400000"/>
          </a:ln>
        </p:spPr>
        <p:txBody>
          <a:bodyPr wrap="none" lIns="50800" tIns="50800" rIns="50800" bIns="50800" anchor="ctr">
            <a:spAutoFit/>
          </a:bodyPr>
          <a:lstStyle/>
          <a:p>
            <a:pPr lvl="0">
              <a:defRPr sz="1800">
                <a:solidFill>
                  <a:srgbClr val="000000"/>
                </a:solidFill>
              </a:defRPr>
            </a:pPr>
            <a:r>
              <a:rPr lang="zh-CN" altLang="en-US" sz="8800" dirty="0">
                <a:solidFill>
                  <a:srgbClr val="560F24"/>
                </a:solidFill>
                <a:cs typeface="+mn-ea"/>
                <a:sym typeface="+mn-lt"/>
              </a:rPr>
              <a:t>敬请老师批评指正</a:t>
            </a:r>
            <a:endParaRPr lang="zh-CN" altLang="en-US" sz="8800" dirty="0">
              <a:solidFill>
                <a:srgbClr val="560F24"/>
              </a:solidFill>
              <a:cs typeface="+mn-ea"/>
              <a:sym typeface="+mn-lt"/>
            </a:endParaRPr>
          </a:p>
        </p:txBody>
      </p:sp>
      <p:sp>
        <p:nvSpPr>
          <p:cNvPr id="44" name="Shape 44"/>
          <p:cNvSpPr/>
          <p:nvPr/>
        </p:nvSpPr>
        <p:spPr>
          <a:xfrm>
            <a:off x="10675027" y="7379958"/>
            <a:ext cx="2133600" cy="593725"/>
          </a:xfrm>
          <a:prstGeom prst="rect">
            <a:avLst/>
          </a:prstGeom>
          <a:ln w="12700">
            <a:miter lim="400000"/>
          </a:ln>
        </p:spPr>
        <p:txBody>
          <a:bodyPr wrap="none" lIns="50800" tIns="50800" rIns="50800" bIns="50800" anchor="ctr">
            <a:spAutoFit/>
          </a:bodyPr>
          <a:lstStyle>
            <a:lvl1pPr>
              <a:defRPr sz="3000" b="1">
                <a:solidFill>
                  <a:srgbClr val="4F5761"/>
                </a:solidFill>
                <a:latin typeface="Lato"/>
                <a:ea typeface="Lato"/>
                <a:cs typeface="Lato"/>
                <a:sym typeface="Lato"/>
              </a:defRPr>
            </a:lvl1pPr>
          </a:lstStyle>
          <a:p>
            <a:pPr lvl="0">
              <a:defRPr sz="1800" b="0">
                <a:solidFill>
                  <a:srgbClr val="000000"/>
                </a:solidFill>
              </a:defRPr>
            </a:pPr>
            <a:r>
              <a:rPr lang="zh-CN" altLang="en-US" sz="3200" dirty="0">
                <a:latin typeface="+mn-lt"/>
                <a:ea typeface="+mn-ea"/>
                <a:cs typeface="+mn-ea"/>
                <a:sym typeface="+mn-lt"/>
              </a:rPr>
              <a:t>感谢观赏！</a:t>
            </a:r>
            <a:endParaRPr lang="zh-CN" altLang="en-US" sz="3200" dirty="0">
              <a:latin typeface="+mn-lt"/>
              <a:ea typeface="+mn-ea"/>
              <a:cs typeface="+mn-ea"/>
              <a:sym typeface="+mn-lt"/>
            </a:endParaRPr>
          </a:p>
        </p:txBody>
      </p:sp>
      <p:grpSp>
        <p:nvGrpSpPr>
          <p:cNvPr id="48" name="Group 48"/>
          <p:cNvGrpSpPr/>
          <p:nvPr/>
        </p:nvGrpSpPr>
        <p:grpSpPr>
          <a:xfrm>
            <a:off x="1838728" y="12974578"/>
            <a:ext cx="482601" cy="482601"/>
            <a:chOff x="0" y="0"/>
            <a:chExt cx="482600" cy="482600"/>
          </a:xfrm>
        </p:grpSpPr>
        <p:sp>
          <p:nvSpPr>
            <p:cNvPr id="46" name="Shape 46"/>
            <p:cNvSpPr/>
            <p:nvPr/>
          </p:nvSpPr>
          <p:spPr>
            <a:xfrm>
              <a:off x="0" y="0"/>
              <a:ext cx="482600" cy="482600"/>
            </a:xfrm>
            <a:prstGeom prst="rect">
              <a:avLst/>
            </a:prstGeom>
            <a:solidFill>
              <a:srgbClr val="4F5761"/>
            </a:solidFill>
            <a:ln w="12700" cap="flat">
              <a:noFill/>
              <a:miter lim="400000"/>
            </a:ln>
            <a:effectLst/>
          </p:spPr>
          <p:txBody>
            <a:bodyPr wrap="square" lIns="0" tIns="0" rIns="0" bIns="0" numCol="1" anchor="ctr">
              <a:noAutofit/>
            </a:bodyPr>
            <a:lstStyle/>
            <a:p>
              <a:pPr lvl="0">
                <a:defRPr sz="3600"/>
              </a:pPr>
              <a:endParaRPr>
                <a:cs typeface="+mn-ea"/>
                <a:sym typeface="+mn-lt"/>
              </a:endParaRPr>
            </a:p>
          </p:txBody>
        </p:sp>
        <p:sp>
          <p:nvSpPr>
            <p:cNvPr id="47" name="Shape 47"/>
            <p:cNvSpPr/>
            <p:nvPr/>
          </p:nvSpPr>
          <p:spPr>
            <a:xfrm>
              <a:off x="94596" y="28058"/>
              <a:ext cx="293408" cy="426484"/>
            </a:xfrm>
            <a:prstGeom prst="rect">
              <a:avLst/>
            </a:prstGeom>
            <a:noFill/>
            <a:ln w="12700" cap="flat">
              <a:noFill/>
              <a:miter lim="400000"/>
            </a:ln>
            <a:effectLst/>
          </p:spPr>
          <p:txBody>
            <a:bodyPr wrap="square" lIns="0" tIns="0" rIns="0" bIns="0" numCol="1" anchor="ctr">
              <a:noAutofit/>
            </a:bodyPr>
            <a:lstStyle>
              <a:lvl1pPr>
                <a:defRPr sz="2400">
                  <a:solidFill>
                    <a:srgbClr val="E5E5E8"/>
                  </a:solidFill>
                  <a:latin typeface="FontAwesome"/>
                  <a:ea typeface="FontAwesome"/>
                  <a:cs typeface="FontAwesome"/>
                  <a:sym typeface="FontAwesome"/>
                </a:defRPr>
              </a:lvl1pPr>
            </a:lstStyle>
            <a:p>
              <a:pPr lvl="0">
                <a:defRPr sz="1800">
                  <a:solidFill>
                    <a:srgbClr val="000000"/>
                  </a:solidFill>
                </a:defRPr>
              </a:pPr>
              <a:r>
                <a:rPr sz="2400">
                  <a:solidFill>
                    <a:srgbClr val="E5E5E8"/>
                  </a:solidFill>
                  <a:latin typeface="+mn-lt"/>
                  <a:ea typeface="+mn-ea"/>
                  <a:cs typeface="+mn-ea"/>
                  <a:sym typeface="+mn-lt"/>
                </a:rPr>
                <a:t></a:t>
              </a:r>
              <a:endParaRPr sz="2400">
                <a:solidFill>
                  <a:srgbClr val="E5E5E8"/>
                </a:solidFill>
                <a:latin typeface="+mn-lt"/>
                <a:ea typeface="+mn-ea"/>
                <a:cs typeface="+mn-ea"/>
                <a:sym typeface="+mn-lt"/>
              </a:endParaRPr>
            </a:p>
          </p:txBody>
        </p:sp>
      </p:grpSp>
      <p:grpSp>
        <p:nvGrpSpPr>
          <p:cNvPr id="51" name="Group 51"/>
          <p:cNvGrpSpPr/>
          <p:nvPr/>
        </p:nvGrpSpPr>
        <p:grpSpPr>
          <a:xfrm>
            <a:off x="2912435" y="12974578"/>
            <a:ext cx="482601" cy="482601"/>
            <a:chOff x="0" y="0"/>
            <a:chExt cx="482600" cy="482600"/>
          </a:xfrm>
        </p:grpSpPr>
        <p:sp>
          <p:nvSpPr>
            <p:cNvPr id="49" name="Shape 49"/>
            <p:cNvSpPr/>
            <p:nvPr/>
          </p:nvSpPr>
          <p:spPr>
            <a:xfrm>
              <a:off x="0" y="0"/>
              <a:ext cx="482600" cy="482600"/>
            </a:xfrm>
            <a:prstGeom prst="rect">
              <a:avLst/>
            </a:prstGeom>
            <a:solidFill>
              <a:srgbClr val="4F5761"/>
            </a:solidFill>
            <a:ln w="12700" cap="flat">
              <a:noFill/>
              <a:miter lim="400000"/>
            </a:ln>
            <a:effectLst/>
          </p:spPr>
          <p:txBody>
            <a:bodyPr wrap="square" lIns="0" tIns="0" rIns="0" bIns="0" numCol="1" anchor="ctr">
              <a:noAutofit/>
            </a:bodyPr>
            <a:lstStyle/>
            <a:p>
              <a:pPr lvl="0">
                <a:defRPr sz="3600"/>
              </a:pPr>
              <a:endParaRPr>
                <a:cs typeface="+mn-ea"/>
                <a:sym typeface="+mn-lt"/>
              </a:endParaRPr>
            </a:p>
          </p:txBody>
        </p:sp>
        <p:sp>
          <p:nvSpPr>
            <p:cNvPr id="50" name="Shape 50"/>
            <p:cNvSpPr/>
            <p:nvPr/>
          </p:nvSpPr>
          <p:spPr>
            <a:xfrm>
              <a:off x="75356" y="61727"/>
              <a:ext cx="331888" cy="359146"/>
            </a:xfrm>
            <a:prstGeom prst="rect">
              <a:avLst/>
            </a:prstGeom>
            <a:noFill/>
            <a:ln w="12700" cap="flat">
              <a:noFill/>
              <a:miter lim="400000"/>
            </a:ln>
            <a:effectLst/>
          </p:spPr>
          <p:txBody>
            <a:bodyPr wrap="square" lIns="0" tIns="0" rIns="0" bIns="0" numCol="1" anchor="ctr">
              <a:noAutofit/>
            </a:bodyPr>
            <a:lstStyle>
              <a:lvl1pPr>
                <a:defRPr sz="2400">
                  <a:solidFill>
                    <a:srgbClr val="E6E4E8"/>
                  </a:solidFill>
                  <a:latin typeface="FontAwesome"/>
                  <a:ea typeface="FontAwesome"/>
                  <a:cs typeface="FontAwesome"/>
                  <a:sym typeface="FontAwesome"/>
                </a:defRPr>
              </a:lvl1pPr>
            </a:lstStyle>
            <a:p>
              <a:pPr lvl="0">
                <a:defRPr sz="1800">
                  <a:solidFill>
                    <a:srgbClr val="000000"/>
                  </a:solidFill>
                </a:defRPr>
              </a:pPr>
              <a:r>
                <a:rPr sz="2400">
                  <a:solidFill>
                    <a:srgbClr val="E6E4E8"/>
                  </a:solidFill>
                  <a:latin typeface="+mn-lt"/>
                  <a:ea typeface="+mn-ea"/>
                  <a:cs typeface="+mn-ea"/>
                  <a:sym typeface="+mn-lt"/>
                </a:rPr>
                <a:t></a:t>
              </a:r>
              <a:endParaRPr sz="2400">
                <a:solidFill>
                  <a:srgbClr val="E6E4E8"/>
                </a:solidFill>
                <a:latin typeface="+mn-lt"/>
                <a:ea typeface="+mn-ea"/>
                <a:cs typeface="+mn-ea"/>
                <a:sym typeface="+mn-lt"/>
              </a:endParaRPr>
            </a:p>
          </p:txBody>
        </p:sp>
      </p:grpSp>
      <p:grpSp>
        <p:nvGrpSpPr>
          <p:cNvPr id="54" name="Group 54"/>
          <p:cNvGrpSpPr/>
          <p:nvPr/>
        </p:nvGrpSpPr>
        <p:grpSpPr>
          <a:xfrm>
            <a:off x="765021" y="12946126"/>
            <a:ext cx="482601" cy="482601"/>
            <a:chOff x="0" y="0"/>
            <a:chExt cx="482600" cy="482600"/>
          </a:xfrm>
        </p:grpSpPr>
        <p:sp>
          <p:nvSpPr>
            <p:cNvPr id="52" name="Shape 52"/>
            <p:cNvSpPr/>
            <p:nvPr/>
          </p:nvSpPr>
          <p:spPr>
            <a:xfrm>
              <a:off x="0" y="0"/>
              <a:ext cx="482600" cy="482600"/>
            </a:xfrm>
            <a:prstGeom prst="rect">
              <a:avLst/>
            </a:prstGeom>
            <a:solidFill>
              <a:srgbClr val="4F5761"/>
            </a:solidFill>
            <a:ln w="12700" cap="flat">
              <a:noFill/>
              <a:miter lim="400000"/>
            </a:ln>
            <a:effectLst/>
          </p:spPr>
          <p:txBody>
            <a:bodyPr wrap="square" lIns="0" tIns="0" rIns="0" bIns="0" numCol="1" anchor="ctr">
              <a:noAutofit/>
            </a:bodyPr>
            <a:lstStyle/>
            <a:p>
              <a:pPr lvl="0">
                <a:defRPr sz="3600"/>
              </a:pPr>
              <a:endParaRPr>
                <a:cs typeface="+mn-ea"/>
                <a:sym typeface="+mn-lt"/>
              </a:endParaRPr>
            </a:p>
          </p:txBody>
        </p:sp>
        <p:sp>
          <p:nvSpPr>
            <p:cNvPr id="53" name="Shape 53"/>
            <p:cNvSpPr/>
            <p:nvPr/>
          </p:nvSpPr>
          <p:spPr>
            <a:xfrm>
              <a:off x="60525" y="56116"/>
              <a:ext cx="361550" cy="370368"/>
            </a:xfrm>
            <a:prstGeom prst="rect">
              <a:avLst/>
            </a:prstGeom>
            <a:noFill/>
            <a:ln w="12700" cap="flat">
              <a:noFill/>
              <a:miter lim="400000"/>
            </a:ln>
            <a:effectLst/>
          </p:spPr>
          <p:txBody>
            <a:bodyPr wrap="square" lIns="0" tIns="0" rIns="0" bIns="0" numCol="1" anchor="ctr">
              <a:noAutofit/>
            </a:bodyPr>
            <a:lstStyle>
              <a:lvl1pPr>
                <a:defRPr sz="2500">
                  <a:solidFill>
                    <a:srgbClr val="E6E4E8"/>
                  </a:solidFill>
                  <a:latin typeface="FontAwesome"/>
                  <a:ea typeface="FontAwesome"/>
                  <a:cs typeface="FontAwesome"/>
                  <a:sym typeface="FontAwesome"/>
                </a:defRPr>
              </a:lvl1pPr>
            </a:lstStyle>
            <a:p>
              <a:pPr lvl="0">
                <a:defRPr sz="1800">
                  <a:solidFill>
                    <a:srgbClr val="000000"/>
                  </a:solidFill>
                </a:defRPr>
              </a:pPr>
              <a:r>
                <a:rPr sz="2500">
                  <a:solidFill>
                    <a:srgbClr val="E6E4E8"/>
                  </a:solidFill>
                  <a:latin typeface="+mn-lt"/>
                  <a:ea typeface="+mn-ea"/>
                  <a:cs typeface="+mn-ea"/>
                  <a:sym typeface="+mn-lt"/>
                </a:rPr>
                <a:t></a:t>
              </a:r>
              <a:endParaRPr sz="2500">
                <a:solidFill>
                  <a:srgbClr val="E6E4E8"/>
                </a:solidFill>
                <a:latin typeface="+mn-lt"/>
                <a:ea typeface="+mn-ea"/>
                <a:cs typeface="+mn-ea"/>
                <a:sym typeface="+mn-lt"/>
              </a:endParaRPr>
            </a:p>
          </p:txBody>
        </p:sp>
      </p:grpSp>
      <p:sp>
        <p:nvSpPr>
          <p:cNvPr id="55" name="Shape 55"/>
          <p:cNvSpPr/>
          <p:nvPr/>
        </p:nvSpPr>
        <p:spPr>
          <a:xfrm>
            <a:off x="7913147" y="12992981"/>
            <a:ext cx="769392" cy="502702"/>
          </a:xfrm>
          <a:prstGeom prst="rect">
            <a:avLst/>
          </a:prstGeom>
          <a:ln w="12700">
            <a:miter lim="400000"/>
          </a:ln>
        </p:spPr>
        <p:txBody>
          <a:bodyPr lIns="50800" tIns="50800" rIns="50800" bIns="50800" anchor="ctr">
            <a:spAutoFit/>
          </a:bodyPr>
          <a:lstStyle>
            <a:lvl1pPr>
              <a:defRPr sz="2600">
                <a:solidFill>
                  <a:srgbClr val="4F5761"/>
                </a:solidFill>
                <a:latin typeface="FontAwesome"/>
                <a:ea typeface="FontAwesome"/>
                <a:cs typeface="FontAwesome"/>
                <a:sym typeface="FontAwesome"/>
              </a:defRPr>
            </a:lvl1pPr>
          </a:lstStyle>
          <a:p>
            <a:pPr lvl="0">
              <a:defRPr sz="1800">
                <a:solidFill>
                  <a:srgbClr val="000000"/>
                </a:solidFill>
              </a:defRPr>
            </a:pPr>
            <a:r>
              <a:rPr sz="2600">
                <a:solidFill>
                  <a:srgbClr val="4F5761"/>
                </a:solidFill>
                <a:latin typeface="+mn-lt"/>
                <a:ea typeface="+mn-ea"/>
                <a:cs typeface="+mn-ea"/>
                <a:sym typeface="+mn-lt"/>
              </a:rPr>
              <a:t></a:t>
            </a:r>
            <a:endParaRPr sz="26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p:nvPr/>
        </p:nvSpPr>
        <p:spPr>
          <a:xfrm>
            <a:off x="9858375" y="3340735"/>
            <a:ext cx="4667250" cy="47466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59" name="Shape 59"/>
          <p:cNvSpPr/>
          <p:nvPr/>
        </p:nvSpPr>
        <p:spPr>
          <a:xfrm>
            <a:off x="10084969" y="3646571"/>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60" name="Shape 60"/>
          <p:cNvSpPr/>
          <p:nvPr/>
        </p:nvSpPr>
        <p:spPr>
          <a:xfrm>
            <a:off x="10197437" y="5395877"/>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第一章 绪论</a:t>
            </a:r>
            <a:endParaRPr lang="zh-CN" altLang="en-US" sz="4000" dirty="0">
              <a:solidFill>
                <a:schemeClr val="bg1">
                  <a:lumMod val="65000"/>
                  <a:lumOff val="35000"/>
                </a:schemeClr>
              </a:solidFill>
              <a:cs typeface="+mn-ea"/>
              <a:sym typeface="+mn-lt"/>
            </a:endParaRPr>
          </a:p>
        </p:txBody>
      </p:sp>
      <p:sp>
        <p:nvSpPr>
          <p:cNvPr id="61" name="Shape 61"/>
          <p:cNvSpPr/>
          <p:nvPr/>
        </p:nvSpPr>
        <p:spPr>
          <a:xfrm>
            <a:off x="5081566" y="9613129"/>
            <a:ext cx="14220868" cy="470535"/>
          </a:xfrm>
          <a:prstGeom prst="rect">
            <a:avLst/>
          </a:prstGeom>
          <a:ln w="12700">
            <a:miter lim="400000"/>
          </a:ln>
        </p:spPr>
        <p:txBody>
          <a:bodyPr lIns="50800" tIns="50800" rIns="50800" bIns="50800" anchor="ctr">
            <a:spAutoFit/>
          </a:bodyPr>
          <a:lstStyle/>
          <a:p>
            <a:pPr lvl="0">
              <a:defRPr sz="1800">
                <a:solidFill>
                  <a:srgbClr val="000000"/>
                </a:solidFill>
              </a:defRPr>
            </a:pPr>
            <a:r>
              <a:rPr sz="2400" dirty="0">
                <a:solidFill>
                  <a:srgbClr val="6F1F35"/>
                </a:solidFill>
                <a:cs typeface="+mn-ea"/>
                <a:sym typeface="+mn-lt"/>
              </a:rPr>
              <a:t># </a:t>
            </a:r>
            <a:r>
              <a:rPr lang="zh-CN" sz="2400" dirty="0" err="1">
                <a:solidFill>
                  <a:srgbClr val="4F5761"/>
                </a:solidFill>
                <a:cs typeface="+mn-ea"/>
                <a:sym typeface="+mn-lt"/>
              </a:rPr>
              <a:t>简单介绍链接预测相关研究的背景和本篇论文的研究目的</a:t>
            </a:r>
            <a:endParaRPr lang="zh-CN" sz="2400" dirty="0" err="1">
              <a:solidFill>
                <a:srgbClr val="4F5761"/>
              </a:solidFill>
              <a:cs typeface="+mn-ea"/>
              <a:sym typeface="+mn-lt"/>
            </a:endParaRPr>
          </a:p>
        </p:txBody>
      </p:sp>
      <p:sp>
        <p:nvSpPr>
          <p:cNvPr id="62" name="Shape 62"/>
          <p:cNvSpPr/>
          <p:nvPr/>
        </p:nvSpPr>
        <p:spPr>
          <a:xfrm>
            <a:off x="11858575" y="5014305"/>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Shape 474"/>
          <p:cNvSpPr/>
          <p:nvPr/>
        </p:nvSpPr>
        <p:spPr>
          <a:xfrm>
            <a:off x="-23495" y="-52070"/>
            <a:ext cx="12078970" cy="13820140"/>
          </a:xfrm>
          <a:prstGeom prst="rect">
            <a:avLst/>
          </a:prstGeom>
          <a:solidFill>
            <a:srgbClr val="4F5761"/>
          </a:solidFill>
          <a:ln w="12700">
            <a:miter lim="400000"/>
          </a:ln>
        </p:spPr>
        <p:txBody>
          <a:bodyPr lIns="0" tIns="0" rIns="0" bIns="0" anchor="ctr"/>
          <a:lstStyle>
            <a:lvl1pPr>
              <a:defRPr sz="3600"/>
            </a:lvl1pPr>
          </a:lstStyle>
          <a:p>
            <a:pPr lvl="0">
              <a:defRPr sz="1800">
                <a:solidFill>
                  <a:srgbClr val="000000"/>
                </a:solidFill>
              </a:defRPr>
            </a:pPr>
            <a:endParaRPr lang="zh-CN" sz="4800">
              <a:solidFill>
                <a:srgbClr val="FFFFFF"/>
              </a:solidFill>
              <a:cs typeface="+mn-ea"/>
              <a:sym typeface="+mn-lt"/>
            </a:endParaRPr>
          </a:p>
        </p:txBody>
      </p:sp>
      <p:sp>
        <p:nvSpPr>
          <p:cNvPr id="475" name="Shape 475"/>
          <p:cNvSpPr/>
          <p:nvPr/>
        </p:nvSpPr>
        <p:spPr>
          <a:xfrm>
            <a:off x="13346448" y="1042351"/>
            <a:ext cx="10649974" cy="768985"/>
          </a:xfrm>
          <a:prstGeom prst="rect">
            <a:avLst/>
          </a:prstGeom>
          <a:ln w="12700">
            <a:miter lim="400000"/>
          </a:ln>
        </p:spPr>
        <p:txBody>
          <a:bodyPr lIns="0" tIns="0" rIns="0" bIns="0" anchor="ctr">
            <a:spAutoFit/>
          </a:bodyPr>
          <a:lstStyle>
            <a:lvl1pPr>
              <a:defRPr sz="6000" b="1">
                <a:solidFill>
                  <a:srgbClr val="6A3D10"/>
                </a:solidFill>
                <a:latin typeface="Lato"/>
                <a:ea typeface="Lato"/>
                <a:cs typeface="Lato"/>
                <a:sym typeface="Lato"/>
              </a:defRPr>
            </a:lvl1pPr>
          </a:lstStyle>
          <a:p>
            <a:pPr lvl="0">
              <a:defRPr sz="1800" b="0">
                <a:solidFill>
                  <a:srgbClr val="000000"/>
                </a:solidFill>
              </a:defRPr>
            </a:pPr>
            <a:r>
              <a:rPr lang="zh-CN" sz="5000" b="1">
                <a:solidFill>
                  <a:srgbClr val="6A3D10"/>
                </a:solidFill>
                <a:latin typeface="+mn-lt"/>
                <a:ea typeface="+mn-ea"/>
                <a:cs typeface="+mn-ea"/>
                <a:sym typeface="+mn-lt"/>
              </a:rPr>
              <a:t>研究目的</a:t>
            </a:r>
            <a:endParaRPr lang="zh-CN" sz="5000" b="1">
              <a:solidFill>
                <a:srgbClr val="6A3D10"/>
              </a:solidFill>
              <a:latin typeface="+mn-lt"/>
              <a:ea typeface="+mn-ea"/>
              <a:cs typeface="+mn-ea"/>
              <a:sym typeface="+mn-lt"/>
            </a:endParaRPr>
          </a:p>
        </p:txBody>
      </p:sp>
      <p:sp>
        <p:nvSpPr>
          <p:cNvPr id="2" name="文本框 1"/>
          <p:cNvSpPr txBox="1"/>
          <p:nvPr/>
        </p:nvSpPr>
        <p:spPr>
          <a:xfrm>
            <a:off x="4065905" y="1017588"/>
            <a:ext cx="3900805" cy="8705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1"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FFFFFF"/>
                </a:solidFill>
                <a:effectLst/>
                <a:uFillTx/>
                <a:latin typeface="+mn-lt"/>
                <a:ea typeface="+mn-ea"/>
                <a:cs typeface="+mn-cs"/>
                <a:sym typeface="Helvetica Light"/>
              </a:rPr>
              <a:t>研究背景</a:t>
            </a:r>
            <a:endParaRPr kumimoji="0" lang="zh-CN" altLang="en-US" sz="5000" b="0" i="0" u="none" strike="noStrike" cap="none" spc="0" normalizeH="0" baseline="0">
              <a:ln>
                <a:noFill/>
              </a:ln>
              <a:solidFill>
                <a:srgbClr val="FFFFFF"/>
              </a:solidFill>
              <a:effectLst/>
              <a:uFillTx/>
              <a:latin typeface="+mn-lt"/>
              <a:ea typeface="+mn-ea"/>
              <a:cs typeface="+mn-cs"/>
              <a:sym typeface="Helvetica Light"/>
            </a:endParaRPr>
          </a:p>
        </p:txBody>
      </p:sp>
      <p:sp>
        <p:nvSpPr>
          <p:cNvPr id="5" name="文本框 4"/>
          <p:cNvSpPr txBox="1"/>
          <p:nvPr/>
        </p:nvSpPr>
        <p:spPr>
          <a:xfrm>
            <a:off x="12858750" y="2593023"/>
            <a:ext cx="11104245" cy="20713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1" hangingPunct="0">
              <a:lnSpc>
                <a:spcPct val="100000"/>
              </a:lnSpc>
              <a:spcBef>
                <a:spcPts val="0"/>
              </a:spcBef>
              <a:spcAft>
                <a:spcPts val="0"/>
              </a:spcAft>
              <a:buClrTx/>
              <a:buSzTx/>
              <a:buFontTx/>
              <a:buNone/>
            </a:pPr>
            <a:r>
              <a:rPr lang="en-US" altLang="zh-CN" sz="3200">
                <a:solidFill>
                  <a:srgbClr val="4F5761"/>
                </a:solidFill>
                <a:cs typeface="+mn-ea"/>
                <a:sym typeface="+mn-lt"/>
              </a:rPr>
              <a:t>	</a:t>
            </a:r>
            <a:r>
              <a:rPr lang="zh-CN" sz="3200">
                <a:solidFill>
                  <a:srgbClr val="4F5761"/>
                </a:solidFill>
                <a:cs typeface="+mn-ea"/>
                <a:sym typeface="+mn-lt"/>
              </a:rPr>
              <a:t>近年来涌现了大量优秀的链接预测算法，但很常见的一个问题就是，</a:t>
            </a:r>
            <a:r>
              <a:rPr lang="zh-CN" sz="3200">
                <a:solidFill>
                  <a:srgbClr val="6F1F35"/>
                </a:solidFill>
                <a:cs typeface="+mn-ea"/>
                <a:sym typeface="+mn-lt"/>
              </a:rPr>
              <a:t>与算法相关的实验较匮乏。</a:t>
            </a:r>
            <a:r>
              <a:rPr lang="zh-CN" sz="3200">
                <a:solidFill>
                  <a:srgbClr val="4F5761"/>
                </a:solidFill>
                <a:cs typeface="+mn-ea"/>
                <a:sym typeface="+mn-lt"/>
              </a:rPr>
              <a:t>因此，本篇论文以</a:t>
            </a:r>
            <a:r>
              <a:rPr lang="en-US" altLang="zh-CN" sz="3200">
                <a:solidFill>
                  <a:srgbClr val="4F5761"/>
                </a:solidFill>
                <a:cs typeface="+mn-ea"/>
                <a:sym typeface="+mn-lt"/>
              </a:rPr>
              <a:t>CLML</a:t>
            </a:r>
            <a:r>
              <a:rPr lang="zh-CN" altLang="en-US" sz="3200">
                <a:solidFill>
                  <a:srgbClr val="4F5761"/>
                </a:solidFill>
                <a:cs typeface="+mn-ea"/>
                <a:sym typeface="+mn-lt"/>
              </a:rPr>
              <a:t>算法为例，在分析了该算法后为其设计了一系列实验来验证算法性能，并利用实验分析了影响算法性能的一些因素。</a:t>
            </a:r>
            <a:endParaRPr kumimoji="0" lang="zh-CN" altLang="en-US" sz="3200" b="0" i="0" u="none" strike="noStrike" cap="none" spc="0" normalizeH="0" baseline="0">
              <a:ln>
                <a:noFill/>
              </a:ln>
              <a:solidFill>
                <a:srgbClr val="4F5761"/>
              </a:solidFill>
              <a:effectLst/>
              <a:uFillTx/>
              <a:latin typeface="+mn-lt"/>
              <a:ea typeface="+mn-ea"/>
              <a:cs typeface="+mn-ea"/>
              <a:sym typeface="+mn-lt"/>
            </a:endParaRPr>
          </a:p>
        </p:txBody>
      </p:sp>
      <p:sp>
        <p:nvSpPr>
          <p:cNvPr id="8" name="文本框 7"/>
          <p:cNvSpPr txBox="1"/>
          <p:nvPr/>
        </p:nvSpPr>
        <p:spPr>
          <a:xfrm>
            <a:off x="624205" y="2593023"/>
            <a:ext cx="11132185" cy="20713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1" hangingPunct="0">
              <a:lnSpc>
                <a:spcPct val="100000"/>
              </a:lnSpc>
              <a:spcBef>
                <a:spcPts val="0"/>
              </a:spcBef>
              <a:spcAft>
                <a:spcPts val="0"/>
              </a:spcAft>
              <a:buClrTx/>
              <a:buSzTx/>
              <a:buFontTx/>
              <a:buNone/>
            </a:pPr>
            <a:r>
              <a:rPr lang="en-US" altLang="zh-CN" sz="3200">
                <a:solidFill>
                  <a:schemeClr val="tx1"/>
                </a:solidFill>
                <a:cs typeface="+mn-ea"/>
                <a:sym typeface="+mn-lt"/>
              </a:rPr>
              <a:t>	</a:t>
            </a:r>
            <a:r>
              <a:rPr lang="zh-CN" sz="3200">
                <a:solidFill>
                  <a:schemeClr val="tx1"/>
                </a:solidFill>
                <a:cs typeface="+mn-ea"/>
                <a:sym typeface="+mn-lt"/>
              </a:rPr>
              <a:t>现实中许多问题都可建模为复杂网络，例如社交关系网络、药物关联网络、飞行航线网络等。但建模后的大部分网络都或多或少存在数据缺失问题，而好的链接预测算法不仅能补全大部分缺失数据，甚至还能预测出未来可能出现的数据。</a:t>
            </a:r>
            <a:endParaRPr lang="zh-CN" sz="3200">
              <a:solidFill>
                <a:schemeClr val="tx1"/>
              </a:solidFill>
              <a:cs typeface="+mn-ea"/>
              <a:sym typeface="+mn-lt"/>
            </a:endParaRPr>
          </a:p>
        </p:txBody>
      </p:sp>
      <p:pic>
        <p:nvPicPr>
          <p:cNvPr id="9" name="图片 8"/>
          <p:cNvPicPr>
            <a:picLocks noChangeAspect="1"/>
          </p:cNvPicPr>
          <p:nvPr/>
        </p:nvPicPr>
        <p:blipFill>
          <a:blip r:embed="rId1"/>
          <a:stretch>
            <a:fillRect/>
          </a:stretch>
        </p:blipFill>
        <p:spPr>
          <a:xfrm>
            <a:off x="2844800" y="5692775"/>
            <a:ext cx="6691630" cy="66916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nvSpPr>
        <p:spPr>
          <a:xfrm>
            <a:off x="9858375" y="3390900"/>
            <a:ext cx="4667250" cy="46964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123" name="Shape 123"/>
          <p:cNvSpPr/>
          <p:nvPr/>
        </p:nvSpPr>
        <p:spPr>
          <a:xfrm>
            <a:off x="10084969" y="3646571"/>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124" name="Shape 124"/>
          <p:cNvSpPr/>
          <p:nvPr/>
        </p:nvSpPr>
        <p:spPr>
          <a:xfrm>
            <a:off x="10233118" y="5395464"/>
            <a:ext cx="3917764"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第二章 算法介绍</a:t>
            </a:r>
            <a:endParaRPr lang="zh-CN" altLang="en-US" sz="4000" dirty="0">
              <a:solidFill>
                <a:schemeClr val="bg1">
                  <a:lumMod val="65000"/>
                  <a:lumOff val="35000"/>
                </a:schemeClr>
              </a:solidFill>
              <a:cs typeface="+mn-ea"/>
              <a:sym typeface="+mn-lt"/>
            </a:endParaRPr>
          </a:p>
        </p:txBody>
      </p:sp>
      <p:sp>
        <p:nvSpPr>
          <p:cNvPr id="125" name="Shape 125"/>
          <p:cNvSpPr/>
          <p:nvPr/>
        </p:nvSpPr>
        <p:spPr>
          <a:xfrm>
            <a:off x="5081566" y="9641582"/>
            <a:ext cx="14220868" cy="470535"/>
          </a:xfrm>
          <a:prstGeom prst="rect">
            <a:avLst/>
          </a:prstGeom>
          <a:ln w="12700">
            <a:miter lim="400000"/>
          </a:ln>
        </p:spPr>
        <p:txBody>
          <a:bodyPr lIns="50800" tIns="50800" rIns="50800" bIns="50800" anchor="ctr">
            <a:spAutoFit/>
          </a:bodyPr>
          <a:lstStyle/>
          <a:p>
            <a:pPr lvl="0">
              <a:defRPr sz="1800">
                <a:solidFill>
                  <a:srgbClr val="000000"/>
                </a:solidFill>
              </a:defRPr>
            </a:pPr>
            <a:r>
              <a:rPr sz="2400">
                <a:solidFill>
                  <a:srgbClr val="6F1F35"/>
                </a:solidFill>
                <a:cs typeface="+mn-ea"/>
                <a:sym typeface="+mn-lt"/>
              </a:rPr>
              <a:t>#</a:t>
            </a:r>
            <a:r>
              <a:rPr lang="zh-CN" sz="2400">
                <a:solidFill>
                  <a:srgbClr val="4F5761"/>
                </a:solidFill>
                <a:cs typeface="+mn-ea"/>
                <a:sym typeface="+mn-lt"/>
              </a:rPr>
              <a:t>简单介绍实验所用的</a:t>
            </a:r>
            <a:r>
              <a:rPr lang="en-US" altLang="zh-CN" sz="2400">
                <a:solidFill>
                  <a:srgbClr val="4F5761"/>
                </a:solidFill>
                <a:cs typeface="+mn-ea"/>
                <a:sym typeface="+mn-lt"/>
              </a:rPr>
              <a:t>CLML</a:t>
            </a:r>
            <a:r>
              <a:rPr lang="zh-CN" altLang="en-US" sz="2400">
                <a:solidFill>
                  <a:srgbClr val="4F5761"/>
                </a:solidFill>
                <a:cs typeface="+mn-ea"/>
                <a:sym typeface="+mn-lt"/>
              </a:rPr>
              <a:t>算法</a:t>
            </a:r>
            <a:endParaRPr lang="zh-CN" altLang="en-US" sz="2400">
              <a:solidFill>
                <a:srgbClr val="4F5761"/>
              </a:solidFill>
              <a:cs typeface="+mn-ea"/>
              <a:sym typeface="+mn-lt"/>
            </a:endParaRPr>
          </a:p>
        </p:txBody>
      </p:sp>
      <p:sp>
        <p:nvSpPr>
          <p:cNvPr id="126" name="Shape 126"/>
          <p:cNvSpPr/>
          <p:nvPr/>
        </p:nvSpPr>
        <p:spPr>
          <a:xfrm>
            <a:off x="11858575" y="5011544"/>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sldNum" sz="quarter" idx="4294967295"/>
          </p:nvPr>
        </p:nvSpPr>
        <p:spPr>
          <a:xfrm>
            <a:off x="23848993" y="13015731"/>
            <a:ext cx="36228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143" name="Shape 143"/>
          <p:cNvSpPr/>
          <p:nvPr/>
        </p:nvSpPr>
        <p:spPr>
          <a:xfrm>
            <a:off x="3253531" y="4895788"/>
            <a:ext cx="1270001" cy="1270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5761"/>
          </a:solidFill>
          <a:ln w="12700">
            <a:miter lim="400000"/>
          </a:ln>
        </p:spPr>
        <p:txBody>
          <a:bodyPr lIns="0" tIns="0" rIns="0" bIns="0" anchor="ctr"/>
          <a:lstStyle/>
          <a:p>
            <a:pPr lvl="0">
              <a:defRPr sz="3600"/>
            </a:pPr>
            <a:endParaRPr>
              <a:cs typeface="+mn-ea"/>
              <a:sym typeface="+mn-lt"/>
            </a:endParaRPr>
          </a:p>
        </p:txBody>
      </p:sp>
      <p:sp>
        <p:nvSpPr>
          <p:cNvPr id="144" name="Shape 144"/>
          <p:cNvSpPr/>
          <p:nvPr/>
        </p:nvSpPr>
        <p:spPr>
          <a:xfrm>
            <a:off x="3626277" y="5023106"/>
            <a:ext cx="524510" cy="1015365"/>
          </a:xfrm>
          <a:prstGeom prst="rect">
            <a:avLst/>
          </a:prstGeom>
          <a:ln w="12700">
            <a:miter lim="400000"/>
          </a:ln>
        </p:spPr>
        <p:txBody>
          <a:bodyPr wrap="none" lIns="0" tIns="0" rIns="0" bIns="0" anchor="ctr">
            <a:spAutoFit/>
          </a:bodyPr>
          <a:lstStyle>
            <a:lvl1pPr>
              <a:defRPr sz="3200">
                <a:solidFill>
                  <a:srgbClr val="E6E4E8"/>
                </a:solidFill>
                <a:latin typeface="FontAwesome"/>
                <a:ea typeface="FontAwesome"/>
                <a:cs typeface="FontAwesome"/>
                <a:sym typeface="FontAwesome"/>
              </a:defRPr>
            </a:lvl1pPr>
          </a:lstStyle>
          <a:p>
            <a:pPr lvl="0">
              <a:defRPr sz="1800">
                <a:solidFill>
                  <a:srgbClr val="000000"/>
                </a:solidFill>
              </a:defRPr>
            </a:pPr>
            <a:r>
              <a:rPr lang="en-US" sz="6600" b="1">
                <a:solidFill>
                  <a:srgbClr val="E6E4E8"/>
                </a:solidFill>
                <a:latin typeface="+mn-ea"/>
                <a:ea typeface="楷体-简" panose="02010600040101010101" charset="-122"/>
                <a:cs typeface="+mn-ea"/>
                <a:sym typeface="+mn-lt"/>
              </a:rPr>
              <a:t>1</a:t>
            </a:r>
            <a:endParaRPr lang="en-US" sz="6600" b="1">
              <a:solidFill>
                <a:srgbClr val="E6E4E8"/>
              </a:solidFill>
              <a:latin typeface="+mn-ea"/>
              <a:ea typeface="楷体-简" panose="02010600040101010101" charset="-122"/>
              <a:cs typeface="+mn-ea"/>
              <a:sym typeface="+mn-lt"/>
            </a:endParaRPr>
          </a:p>
        </p:txBody>
      </p:sp>
      <p:sp>
        <p:nvSpPr>
          <p:cNvPr id="145" name="Shape 145"/>
          <p:cNvSpPr/>
          <p:nvPr/>
        </p:nvSpPr>
        <p:spPr>
          <a:xfrm>
            <a:off x="1402583" y="6622733"/>
            <a:ext cx="4971897" cy="470535"/>
          </a:xfrm>
          <a:prstGeom prst="rect">
            <a:avLst/>
          </a:prstGeom>
          <a:ln w="12700">
            <a:miter lim="400000"/>
          </a:ln>
        </p:spPr>
        <p:txBody>
          <a:bodyPr lIns="50800" tIns="50800" rIns="50800" bIns="50800" anchor="ctr">
            <a:spAutoFit/>
          </a:bodyPr>
          <a:lstStyle/>
          <a:p>
            <a:pPr lvl="0">
              <a:defRPr sz="1800" b="0">
                <a:solidFill>
                  <a:srgbClr val="000000"/>
                </a:solidFill>
              </a:defRPr>
            </a:pPr>
            <a:r>
              <a:rPr lang="zh-CN" altLang="en-US" sz="2400" dirty="0">
                <a:cs typeface="+mn-ea"/>
                <a:sym typeface="+mn-lt"/>
              </a:rPr>
              <a:t>先验数据约束</a:t>
            </a:r>
            <a:endParaRPr lang="zh-CN" altLang="en-US" sz="2400" dirty="0">
              <a:cs typeface="+mn-ea"/>
              <a:sym typeface="+mn-lt"/>
            </a:endParaRPr>
          </a:p>
        </p:txBody>
      </p:sp>
      <p:sp>
        <p:nvSpPr>
          <p:cNvPr id="146" name="Shape 146"/>
          <p:cNvSpPr/>
          <p:nvPr/>
        </p:nvSpPr>
        <p:spPr>
          <a:xfrm>
            <a:off x="11765024" y="4958734"/>
            <a:ext cx="1270001" cy="1270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5761"/>
          </a:solidFill>
          <a:ln w="12700">
            <a:miter lim="400000"/>
          </a:ln>
        </p:spPr>
        <p:txBody>
          <a:bodyPr lIns="0" tIns="0" rIns="0" bIns="0" anchor="ctr"/>
          <a:lstStyle/>
          <a:p>
            <a:pPr lvl="0">
              <a:defRPr sz="3600"/>
            </a:pPr>
            <a:endParaRPr>
              <a:cs typeface="+mn-ea"/>
              <a:sym typeface="+mn-lt"/>
            </a:endParaRPr>
          </a:p>
        </p:txBody>
      </p:sp>
      <p:sp>
        <p:nvSpPr>
          <p:cNvPr id="147" name="Shape 147"/>
          <p:cNvSpPr/>
          <p:nvPr/>
        </p:nvSpPr>
        <p:spPr>
          <a:xfrm>
            <a:off x="1195690" y="7525365"/>
            <a:ext cx="5385683" cy="716915"/>
          </a:xfrm>
          <a:prstGeom prst="rect">
            <a:avLst/>
          </a:prstGeom>
          <a:ln w="12700">
            <a:miter lim="400000"/>
          </a:ln>
        </p:spPr>
        <p:txBody>
          <a:bodyPr lIns="50800" tIns="50800" rIns="50800" bIns="50800" anchor="ctr">
            <a:spAutoFit/>
          </a:bodyPr>
          <a:lstStyle>
            <a:lvl1pPr>
              <a:defRPr sz="2000">
                <a:solidFill>
                  <a:srgbClr val="4F5761"/>
                </a:solidFill>
                <a:latin typeface="Lato"/>
                <a:ea typeface="Lato"/>
                <a:cs typeface="Lato"/>
                <a:sym typeface="Lato"/>
              </a:defRPr>
            </a:lvl1pPr>
          </a:lstStyle>
          <a:p>
            <a:pPr lvl="0">
              <a:defRPr sz="1800">
                <a:solidFill>
                  <a:srgbClr val="000000"/>
                </a:solidFill>
              </a:defRPr>
            </a:pPr>
            <a:r>
              <a:rPr lang="zh-CN" sz="2000">
                <a:solidFill>
                  <a:srgbClr val="4F5761"/>
                </a:solidFill>
                <a:latin typeface="+mn-lt"/>
                <a:ea typeface="+mn-ea"/>
                <a:cs typeface="+mn-ea"/>
                <a:sym typeface="+mn-lt"/>
              </a:rPr>
              <a:t>令先验数据自表达，使学习后的矩阵在满足一致性约束的同时又能挖掘出新的关联。</a:t>
            </a:r>
            <a:endParaRPr lang="zh-CN" sz="2000">
              <a:solidFill>
                <a:srgbClr val="4F5761"/>
              </a:solidFill>
              <a:latin typeface="+mn-lt"/>
              <a:ea typeface="+mn-ea"/>
              <a:cs typeface="+mn-ea"/>
              <a:sym typeface="+mn-lt"/>
            </a:endParaRPr>
          </a:p>
        </p:txBody>
      </p:sp>
      <p:sp>
        <p:nvSpPr>
          <p:cNvPr id="148" name="Shape 148"/>
          <p:cNvSpPr/>
          <p:nvPr/>
        </p:nvSpPr>
        <p:spPr>
          <a:xfrm>
            <a:off x="19860468" y="4958734"/>
            <a:ext cx="1270001" cy="1270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5761"/>
          </a:solidFill>
          <a:ln w="12700">
            <a:miter lim="400000"/>
          </a:ln>
        </p:spPr>
        <p:txBody>
          <a:bodyPr lIns="0" tIns="0" rIns="0" bIns="0" anchor="ctr"/>
          <a:lstStyle/>
          <a:p>
            <a:pPr lvl="0">
              <a:defRPr sz="3600"/>
            </a:pPr>
            <a:r>
              <a:rPr lang="en-US" sz="6000" b="1">
                <a:cs typeface="+mn-ea"/>
                <a:sym typeface="+mn-lt"/>
              </a:rPr>
              <a:t>3</a:t>
            </a:r>
            <a:endParaRPr lang="en-US" sz="6000" b="1">
              <a:cs typeface="+mn-ea"/>
              <a:sym typeface="+mn-lt"/>
            </a:endParaRPr>
          </a:p>
        </p:txBody>
      </p:sp>
      <p:sp>
        <p:nvSpPr>
          <p:cNvPr id="149" name="Shape 149"/>
          <p:cNvSpPr/>
          <p:nvPr/>
        </p:nvSpPr>
        <p:spPr>
          <a:xfrm>
            <a:off x="11964207" y="5077604"/>
            <a:ext cx="871635" cy="1015365"/>
          </a:xfrm>
          <a:prstGeom prst="rect">
            <a:avLst/>
          </a:prstGeom>
          <a:ln w="12700">
            <a:miter lim="400000"/>
          </a:ln>
        </p:spPr>
        <p:txBody>
          <a:bodyPr lIns="0" tIns="0" rIns="0" bIns="0" anchor="ctr">
            <a:spAutoFit/>
          </a:bodyPr>
          <a:lstStyle>
            <a:lvl1pPr>
              <a:defRPr sz="3200">
                <a:solidFill>
                  <a:srgbClr val="E6E4E8"/>
                </a:solidFill>
                <a:latin typeface="FontAwesome"/>
                <a:ea typeface="FontAwesome"/>
                <a:cs typeface="FontAwesome"/>
                <a:sym typeface="FontAwesome"/>
              </a:defRPr>
            </a:lvl1pPr>
          </a:lstStyle>
          <a:p>
            <a:pPr lvl="0">
              <a:defRPr sz="1800">
                <a:solidFill>
                  <a:srgbClr val="000000"/>
                </a:solidFill>
              </a:defRPr>
            </a:pPr>
            <a:r>
              <a:rPr lang="en-US" sz="6600" b="1">
                <a:solidFill>
                  <a:srgbClr val="E6E4E8"/>
                </a:solidFill>
                <a:latin typeface="+mn-ea"/>
                <a:ea typeface="楷体-简" panose="02010600040101010101" charset="-122"/>
                <a:cs typeface="+mn-ea"/>
                <a:sym typeface="+mn-lt"/>
              </a:rPr>
              <a:t>2</a:t>
            </a:r>
            <a:endParaRPr lang="en-US" sz="6600" b="1">
              <a:solidFill>
                <a:srgbClr val="E6E4E8"/>
              </a:solidFill>
              <a:latin typeface="+mn-ea"/>
              <a:ea typeface="楷体-简" panose="02010600040101010101" charset="-122"/>
              <a:cs typeface="+mn-ea"/>
              <a:sym typeface="+mn-lt"/>
            </a:endParaRPr>
          </a:p>
        </p:txBody>
      </p:sp>
      <p:sp>
        <p:nvSpPr>
          <p:cNvPr id="150" name="Shape 150"/>
          <p:cNvSpPr/>
          <p:nvPr/>
        </p:nvSpPr>
        <p:spPr>
          <a:xfrm>
            <a:off x="9707184" y="6668770"/>
            <a:ext cx="5385681" cy="378460"/>
          </a:xfrm>
          <a:prstGeom prst="rect">
            <a:avLst/>
          </a:prstGeom>
          <a:ln w="12700">
            <a:miter lim="400000"/>
          </a:ln>
        </p:spPr>
        <p:txBody>
          <a:bodyPr lIns="50800" tIns="50800" rIns="50800" bIns="50800" anchor="ctr">
            <a:spAutoFit/>
          </a:bodyPr>
          <a:lstStyle>
            <a:lvl1pPr>
              <a:defRPr sz="2400" b="1">
                <a:solidFill>
                  <a:srgbClr val="4F5761"/>
                </a:solidFill>
                <a:latin typeface="Lato"/>
                <a:ea typeface="Lato"/>
                <a:cs typeface="Lato"/>
                <a:sym typeface="Lato"/>
              </a:defRPr>
            </a:lvl1pPr>
          </a:lstStyle>
          <a:p>
            <a:pPr lvl="0">
              <a:defRPr sz="1800" b="0">
                <a:solidFill>
                  <a:srgbClr val="000000"/>
                </a:solidFill>
              </a:defRPr>
            </a:pPr>
            <a:r>
              <a:rPr lang="zh-CN" altLang="en-US" dirty="0">
                <a:latin typeface="+mn-lt"/>
                <a:ea typeface="+mn-ea"/>
                <a:cs typeface="+mn-ea"/>
                <a:sym typeface="+mn-lt"/>
              </a:rPr>
              <a:t>重构线性流形</a:t>
            </a:r>
            <a:endParaRPr sz="2400" b="1" dirty="0">
              <a:solidFill>
                <a:srgbClr val="4F5761"/>
              </a:solidFill>
              <a:latin typeface="+mn-lt"/>
              <a:ea typeface="+mn-ea"/>
              <a:cs typeface="+mn-ea"/>
              <a:sym typeface="+mn-lt"/>
            </a:endParaRPr>
          </a:p>
        </p:txBody>
      </p:sp>
      <p:sp>
        <p:nvSpPr>
          <p:cNvPr id="151" name="Shape 151"/>
          <p:cNvSpPr/>
          <p:nvPr/>
        </p:nvSpPr>
        <p:spPr>
          <a:xfrm>
            <a:off x="20290284" y="5347513"/>
            <a:ext cx="410369" cy="492443"/>
          </a:xfrm>
          <a:prstGeom prst="rect">
            <a:avLst/>
          </a:prstGeom>
          <a:ln w="12700">
            <a:miter lim="400000"/>
          </a:ln>
        </p:spPr>
        <p:txBody>
          <a:bodyPr wrap="none" lIns="0" tIns="0" rIns="0" bIns="0" anchor="ctr">
            <a:spAutoFit/>
          </a:bodyPr>
          <a:lstStyle>
            <a:lvl1pPr>
              <a:defRPr sz="3200">
                <a:solidFill>
                  <a:srgbClr val="E6E4E8"/>
                </a:solidFill>
                <a:latin typeface="FontAwesome"/>
                <a:ea typeface="FontAwesome"/>
                <a:cs typeface="FontAwesome"/>
                <a:sym typeface="FontAwesome"/>
              </a:defRPr>
            </a:lvl1pPr>
          </a:lstStyle>
          <a:p>
            <a:pPr lvl="0">
              <a:defRPr sz="1800">
                <a:solidFill>
                  <a:srgbClr val="000000"/>
                </a:solidFill>
              </a:defRPr>
            </a:pPr>
            <a:r>
              <a:rPr sz="3200">
                <a:solidFill>
                  <a:srgbClr val="E6E4E8"/>
                </a:solidFill>
                <a:latin typeface="+mn-lt"/>
                <a:ea typeface="+mn-ea"/>
                <a:cs typeface="+mn-ea"/>
                <a:sym typeface="+mn-lt"/>
              </a:rPr>
              <a:t></a:t>
            </a:r>
            <a:endParaRPr sz="3200">
              <a:solidFill>
                <a:srgbClr val="E6E4E8"/>
              </a:solidFill>
              <a:latin typeface="+mn-lt"/>
              <a:ea typeface="+mn-ea"/>
              <a:cs typeface="+mn-ea"/>
              <a:sym typeface="+mn-lt"/>
            </a:endParaRPr>
          </a:p>
        </p:txBody>
      </p:sp>
      <p:sp>
        <p:nvSpPr>
          <p:cNvPr id="152" name="Shape 152"/>
          <p:cNvSpPr/>
          <p:nvPr/>
        </p:nvSpPr>
        <p:spPr>
          <a:xfrm>
            <a:off x="17802626" y="6668770"/>
            <a:ext cx="5385684" cy="378460"/>
          </a:xfrm>
          <a:prstGeom prst="rect">
            <a:avLst/>
          </a:prstGeom>
          <a:ln w="12700">
            <a:miter lim="400000"/>
          </a:ln>
        </p:spPr>
        <p:txBody>
          <a:bodyPr lIns="50800" tIns="50800" rIns="50800" bIns="50800" anchor="ctr">
            <a:spAutoFit/>
          </a:bodyPr>
          <a:lstStyle>
            <a:lvl1pPr>
              <a:defRPr sz="2400" b="1">
                <a:solidFill>
                  <a:srgbClr val="6F1F35"/>
                </a:solidFill>
                <a:latin typeface="Lato"/>
                <a:ea typeface="Lato"/>
                <a:cs typeface="Lato"/>
                <a:sym typeface="Lato"/>
              </a:defRPr>
            </a:lvl1pPr>
          </a:lstStyle>
          <a:p>
            <a:pPr lvl="0">
              <a:defRPr sz="1800" b="0">
                <a:solidFill>
                  <a:srgbClr val="000000"/>
                </a:solidFill>
              </a:defRPr>
            </a:pPr>
            <a:r>
              <a:rPr lang="zh-CN" altLang="en-US" dirty="0">
                <a:latin typeface="+mn-lt"/>
                <a:ea typeface="+mn-ea"/>
                <a:cs typeface="+mn-ea"/>
                <a:sym typeface="+mn-lt"/>
              </a:rPr>
              <a:t>协同学习</a:t>
            </a:r>
            <a:endParaRPr lang="zh-CN" altLang="en-US" dirty="0">
              <a:latin typeface="+mn-lt"/>
              <a:ea typeface="+mn-ea"/>
              <a:cs typeface="+mn-ea"/>
              <a:sym typeface="+mn-lt"/>
            </a:endParaRPr>
          </a:p>
        </p:txBody>
      </p:sp>
      <p:sp>
        <p:nvSpPr>
          <p:cNvPr id="153" name="Shape 153"/>
          <p:cNvSpPr/>
          <p:nvPr/>
        </p:nvSpPr>
        <p:spPr>
          <a:xfrm>
            <a:off x="7964209" y="4128001"/>
            <a:ext cx="1" cy="5459998"/>
          </a:xfrm>
          <a:prstGeom prst="line">
            <a:avLst/>
          </a:prstGeom>
          <a:ln w="12700">
            <a:solidFill>
              <a:srgbClr val="4F5761"/>
            </a:solidFill>
            <a:miter lim="400000"/>
          </a:ln>
          <a:effectLst>
            <a:outerShdw blurRad="63500" dist="25400" dir="5400000" rotWithShape="0">
              <a:srgbClr val="6F1F35">
                <a:alpha val="50000"/>
              </a:srgbClr>
            </a:outerShdw>
          </a:effectLst>
        </p:spPr>
        <p:txBody>
          <a:bodyPr lIns="0" tIns="0" rIns="0" bIns="0" anchor="ctr"/>
          <a:lstStyle/>
          <a:p>
            <a:pPr lvl="0">
              <a:defRPr sz="3600">
                <a:solidFill>
                  <a:srgbClr val="182029"/>
                </a:solidFill>
              </a:defRPr>
            </a:pPr>
            <a:endParaRPr>
              <a:cs typeface="+mn-ea"/>
              <a:sym typeface="+mn-lt"/>
            </a:endParaRPr>
          </a:p>
        </p:txBody>
      </p:sp>
      <p:sp>
        <p:nvSpPr>
          <p:cNvPr id="154" name="Shape 154"/>
          <p:cNvSpPr/>
          <p:nvPr/>
        </p:nvSpPr>
        <p:spPr>
          <a:xfrm>
            <a:off x="16348154" y="4128001"/>
            <a:ext cx="1" cy="5459998"/>
          </a:xfrm>
          <a:prstGeom prst="line">
            <a:avLst/>
          </a:prstGeom>
          <a:ln w="12700">
            <a:solidFill>
              <a:srgbClr val="4F5761"/>
            </a:solidFill>
            <a:miter lim="400000"/>
          </a:ln>
          <a:effectLst>
            <a:outerShdw blurRad="63500" dist="25400" dir="5400000" rotWithShape="0">
              <a:srgbClr val="6F1F35">
                <a:alpha val="50000"/>
              </a:srgbClr>
            </a:outerShdw>
          </a:effectLst>
        </p:spPr>
        <p:txBody>
          <a:bodyPr lIns="0" tIns="0" rIns="0" bIns="0" anchor="ctr"/>
          <a:lstStyle/>
          <a:p>
            <a:pPr lvl="0">
              <a:defRPr sz="3600">
                <a:solidFill>
                  <a:srgbClr val="182029"/>
                </a:solidFill>
              </a:defRPr>
            </a:pPr>
            <a:endParaRPr>
              <a:cs typeface="+mn-ea"/>
              <a:sym typeface="+mn-lt"/>
            </a:endParaRPr>
          </a:p>
        </p:txBody>
      </p:sp>
      <p:sp>
        <p:nvSpPr>
          <p:cNvPr id="155" name="Shape 155"/>
          <p:cNvSpPr/>
          <p:nvPr/>
        </p:nvSpPr>
        <p:spPr>
          <a:xfrm>
            <a:off x="799737" y="1344286"/>
            <a:ext cx="5606415" cy="368935"/>
          </a:xfrm>
          <a:prstGeom prst="rect">
            <a:avLst/>
          </a:prstGeom>
          <a:ln w="12700">
            <a:miter lim="400000"/>
          </a:ln>
        </p:spPr>
        <p:txBody>
          <a:bodyPr wrap="none" lIns="0" tIns="0" rIns="0" bIns="0">
            <a:spAutoFit/>
          </a:bodyPr>
          <a:lstStyle>
            <a:lvl1pPr algn="l">
              <a:defRPr sz="2400">
                <a:solidFill>
                  <a:srgbClr val="4F5761"/>
                </a:solidFill>
                <a:latin typeface="Lato"/>
                <a:ea typeface="Lato"/>
                <a:cs typeface="Lato"/>
                <a:sym typeface="Lato"/>
              </a:defRPr>
            </a:lvl1pPr>
          </a:lstStyle>
          <a:p>
            <a:pPr lvl="0">
              <a:defRPr sz="1800">
                <a:solidFill>
                  <a:srgbClr val="000000"/>
                </a:solidFill>
              </a:defRPr>
            </a:pPr>
            <a:r>
              <a:rPr lang="en-US" sz="2400">
                <a:solidFill>
                  <a:srgbClr val="4F5761"/>
                </a:solidFill>
                <a:latin typeface="+mn-lt"/>
                <a:ea typeface="+mn-ea"/>
                <a:cs typeface="+mn-ea"/>
                <a:sym typeface="+mn-lt"/>
              </a:rPr>
              <a:t>Collaborative Linear Manifold Learning</a:t>
            </a:r>
            <a:endParaRPr lang="en-US" sz="2400">
              <a:solidFill>
                <a:srgbClr val="4F5761"/>
              </a:solidFill>
              <a:latin typeface="+mn-lt"/>
              <a:ea typeface="+mn-ea"/>
              <a:cs typeface="+mn-ea"/>
              <a:sym typeface="+mn-lt"/>
            </a:endParaRPr>
          </a:p>
        </p:txBody>
      </p:sp>
      <p:sp>
        <p:nvSpPr>
          <p:cNvPr id="156" name="Shape 156"/>
          <p:cNvSpPr/>
          <p:nvPr/>
        </p:nvSpPr>
        <p:spPr>
          <a:xfrm>
            <a:off x="799648" y="565947"/>
            <a:ext cx="3918585" cy="778510"/>
          </a:xfrm>
          <a:prstGeom prst="rect">
            <a:avLst/>
          </a:prstGeom>
          <a:ln w="12700">
            <a:miter lim="400000"/>
          </a:ln>
        </p:spPr>
        <p:txBody>
          <a:bodyPr wrap="none" lIns="50800" tIns="50800" rIns="50800" bIns="50800" anchor="ctr">
            <a:spAutoFit/>
          </a:bodyPr>
          <a:lstStyle/>
          <a:p>
            <a:pPr lvl="0">
              <a:defRPr sz="1800">
                <a:solidFill>
                  <a:srgbClr val="000000"/>
                </a:solidFill>
              </a:defRPr>
            </a:pPr>
            <a:r>
              <a:rPr lang="en-US" altLang="zh-CN" sz="4400" dirty="0">
                <a:solidFill>
                  <a:srgbClr val="4F5761"/>
                </a:solidFill>
                <a:cs typeface="+mn-ea"/>
                <a:sym typeface="+mn-lt"/>
              </a:rPr>
              <a:t>CLML</a:t>
            </a:r>
            <a:r>
              <a:rPr lang="zh-CN" altLang="en-US" sz="4400" dirty="0">
                <a:solidFill>
                  <a:srgbClr val="4F5761"/>
                </a:solidFill>
                <a:cs typeface="+mn-ea"/>
                <a:sym typeface="+mn-lt"/>
              </a:rPr>
              <a:t>算法介绍</a:t>
            </a:r>
            <a:endParaRPr sz="4400" dirty="0">
              <a:solidFill>
                <a:srgbClr val="6F1F35"/>
              </a:solidFill>
              <a:cs typeface="+mn-ea"/>
              <a:sym typeface="+mn-lt"/>
            </a:endParaRPr>
          </a:p>
        </p:txBody>
      </p:sp>
      <p:sp>
        <p:nvSpPr>
          <p:cNvPr id="157" name="Shape 157"/>
          <p:cNvSpPr/>
          <p:nvPr/>
        </p:nvSpPr>
        <p:spPr>
          <a:xfrm>
            <a:off x="9707182" y="7525364"/>
            <a:ext cx="5385684" cy="716915"/>
          </a:xfrm>
          <a:prstGeom prst="rect">
            <a:avLst/>
          </a:prstGeom>
          <a:ln w="12700">
            <a:miter lim="400000"/>
          </a:ln>
        </p:spPr>
        <p:txBody>
          <a:bodyPr lIns="50800" tIns="50800" rIns="50800" bIns="50800" anchor="ctr">
            <a:spAutoFit/>
          </a:bodyPr>
          <a:lstStyle>
            <a:lvl1pPr>
              <a:defRPr sz="2000">
                <a:solidFill>
                  <a:srgbClr val="4F5761"/>
                </a:solidFill>
                <a:latin typeface="Lato"/>
                <a:ea typeface="Lato"/>
                <a:cs typeface="Lato"/>
                <a:sym typeface="Lato"/>
              </a:defRPr>
            </a:lvl1pPr>
          </a:lstStyle>
          <a:p>
            <a:pPr lvl="0">
              <a:defRPr sz="1800">
                <a:solidFill>
                  <a:srgbClr val="000000"/>
                </a:solidFill>
              </a:defRPr>
            </a:pPr>
            <a:r>
              <a:rPr lang="zh-CN" sz="2000">
                <a:solidFill>
                  <a:srgbClr val="4F5761"/>
                </a:solidFill>
                <a:latin typeface="+mn-lt"/>
                <a:ea typeface="+mn-ea"/>
                <a:cs typeface="+mn-ea"/>
                <a:sym typeface="+mn-lt"/>
              </a:rPr>
              <a:t>使用目标矩阵重构关联矩阵，利用重构后两个矩阵结构的一致性构造损失函数。</a:t>
            </a:r>
            <a:endParaRPr lang="zh-CN" sz="2000">
              <a:solidFill>
                <a:srgbClr val="4F5761"/>
              </a:solidFill>
              <a:latin typeface="+mn-lt"/>
              <a:ea typeface="+mn-ea"/>
              <a:cs typeface="+mn-ea"/>
              <a:sym typeface="+mn-lt"/>
            </a:endParaRPr>
          </a:p>
        </p:txBody>
      </p:sp>
      <p:sp>
        <p:nvSpPr>
          <p:cNvPr id="158" name="Shape 158"/>
          <p:cNvSpPr/>
          <p:nvPr/>
        </p:nvSpPr>
        <p:spPr>
          <a:xfrm>
            <a:off x="17802626" y="7525364"/>
            <a:ext cx="5385684" cy="716915"/>
          </a:xfrm>
          <a:prstGeom prst="rect">
            <a:avLst/>
          </a:prstGeom>
          <a:ln w="12700">
            <a:miter lim="400000"/>
          </a:ln>
        </p:spPr>
        <p:txBody>
          <a:bodyPr lIns="50800" tIns="50800" rIns="50800" bIns="50800" anchor="ctr">
            <a:spAutoFit/>
          </a:bodyPr>
          <a:lstStyle>
            <a:lvl1pPr>
              <a:defRPr sz="2000">
                <a:solidFill>
                  <a:srgbClr val="4F5761"/>
                </a:solidFill>
                <a:latin typeface="Lato"/>
                <a:ea typeface="Lato"/>
                <a:cs typeface="Lato"/>
                <a:sym typeface="Lato"/>
              </a:defRPr>
            </a:lvl1pPr>
          </a:lstStyle>
          <a:p>
            <a:pPr lvl="0">
              <a:defRPr sz="1800">
                <a:solidFill>
                  <a:srgbClr val="000000"/>
                </a:solidFill>
              </a:defRPr>
            </a:pPr>
            <a:r>
              <a:rPr lang="zh-CN" sz="2000">
                <a:solidFill>
                  <a:srgbClr val="4F5761"/>
                </a:solidFill>
                <a:latin typeface="+mn-lt"/>
                <a:ea typeface="+mn-ea"/>
                <a:cs typeface="+mn-ea"/>
                <a:sym typeface="+mn-lt"/>
              </a:rPr>
              <a:t>引入辅助信息构造双流形结构，利用两个流形结构的一致性构造新的双边协同学习模型。</a:t>
            </a:r>
            <a:endParaRPr lang="zh-CN" sz="2000">
              <a:solidFill>
                <a:srgbClr val="4F5761"/>
              </a:solidFill>
              <a:latin typeface="+mn-lt"/>
              <a:ea typeface="+mn-ea"/>
              <a:cs typeface="+mn-ea"/>
              <a:sym typeface="+mn-lt"/>
            </a:endParaRPr>
          </a:p>
        </p:txBody>
      </p:sp>
      <p:pic>
        <p:nvPicPr>
          <p:cNvPr id="425" name="图像" descr="图像"/>
          <p:cNvPicPr>
            <a:picLocks noChangeAspect="1"/>
          </p:cNvPicPr>
          <p:nvPr/>
        </p:nvPicPr>
        <p:blipFill>
          <a:blip r:embed="rId1"/>
          <a:stretch>
            <a:fillRect/>
          </a:stretch>
        </p:blipFill>
        <p:spPr>
          <a:xfrm>
            <a:off x="5973445" y="10701655"/>
            <a:ext cx="12436475" cy="2134235"/>
          </a:xfrm>
          <a:prstGeom prst="rect">
            <a:avLst/>
          </a:prstGeom>
          <a:ln w="12700">
            <a:miter lim="4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nvSpPr>
        <p:spPr>
          <a:xfrm>
            <a:off x="9858375" y="3390265"/>
            <a:ext cx="4667250" cy="46970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123" name="Shape 123"/>
          <p:cNvSpPr/>
          <p:nvPr/>
        </p:nvSpPr>
        <p:spPr>
          <a:xfrm>
            <a:off x="10084969" y="3647206"/>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124" name="Shape 124"/>
          <p:cNvSpPr/>
          <p:nvPr/>
        </p:nvSpPr>
        <p:spPr>
          <a:xfrm>
            <a:off x="10233118" y="5395464"/>
            <a:ext cx="3917764"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第三章 相关实验</a:t>
            </a:r>
            <a:endParaRPr lang="zh-CN" altLang="en-US" sz="4000" dirty="0">
              <a:solidFill>
                <a:schemeClr val="bg1">
                  <a:lumMod val="65000"/>
                  <a:lumOff val="35000"/>
                </a:schemeClr>
              </a:solidFill>
              <a:cs typeface="+mn-ea"/>
              <a:sym typeface="+mn-lt"/>
            </a:endParaRPr>
          </a:p>
        </p:txBody>
      </p:sp>
      <p:sp>
        <p:nvSpPr>
          <p:cNvPr id="125" name="Shape 125"/>
          <p:cNvSpPr/>
          <p:nvPr/>
        </p:nvSpPr>
        <p:spPr>
          <a:xfrm>
            <a:off x="5081566" y="9641582"/>
            <a:ext cx="14220868" cy="470535"/>
          </a:xfrm>
          <a:prstGeom prst="rect">
            <a:avLst/>
          </a:prstGeom>
          <a:ln w="12700">
            <a:miter lim="400000"/>
          </a:ln>
        </p:spPr>
        <p:txBody>
          <a:bodyPr lIns="50800" tIns="50800" rIns="50800" bIns="50800" anchor="ctr">
            <a:spAutoFit/>
          </a:bodyPr>
          <a:lstStyle/>
          <a:p>
            <a:pPr lvl="0">
              <a:defRPr sz="1800">
                <a:solidFill>
                  <a:srgbClr val="000000"/>
                </a:solidFill>
              </a:defRPr>
            </a:pPr>
            <a:r>
              <a:rPr sz="2400">
                <a:solidFill>
                  <a:srgbClr val="6F1F35"/>
                </a:solidFill>
                <a:cs typeface="+mn-ea"/>
                <a:sym typeface="+mn-lt"/>
              </a:rPr>
              <a:t># </a:t>
            </a:r>
            <a:r>
              <a:rPr lang="zh-CN" altLang="en-US" sz="2400">
                <a:solidFill>
                  <a:srgbClr val="4F5761"/>
                </a:solidFill>
                <a:cs typeface="+mn-ea"/>
                <a:sym typeface="+mn-lt"/>
              </a:rPr>
              <a:t>设计了一系列实验来检验算法性能以及分析了影响性能的因素</a:t>
            </a:r>
            <a:endParaRPr lang="zh-CN" altLang="en-US" sz="2400">
              <a:solidFill>
                <a:srgbClr val="4F5761"/>
              </a:solidFill>
              <a:cs typeface="+mn-ea"/>
              <a:sym typeface="+mn-lt"/>
            </a:endParaRPr>
          </a:p>
        </p:txBody>
      </p:sp>
      <p:sp>
        <p:nvSpPr>
          <p:cNvPr id="126" name="Shape 126"/>
          <p:cNvSpPr/>
          <p:nvPr/>
        </p:nvSpPr>
        <p:spPr>
          <a:xfrm>
            <a:off x="11858575" y="5011544"/>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sldNum" sz="quarter" idx="4294967295"/>
          </p:nvPr>
        </p:nvSpPr>
        <p:spPr>
          <a:xfrm>
            <a:off x="23939563" y="13015731"/>
            <a:ext cx="18114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72" name="Shape 72"/>
          <p:cNvSpPr/>
          <p:nvPr/>
        </p:nvSpPr>
        <p:spPr>
          <a:xfrm>
            <a:off x="808536" y="992883"/>
            <a:ext cx="23131144" cy="676910"/>
          </a:xfrm>
          <a:prstGeom prst="rect">
            <a:avLst/>
          </a:prstGeom>
          <a:ln w="12700">
            <a:miter lim="400000"/>
          </a:ln>
        </p:spPr>
        <p:txBody>
          <a:bodyPr lIns="0" tIns="0" rIns="0" bIns="0">
            <a:spAutoFit/>
          </a:bodyPr>
          <a:lstStyle/>
          <a:p>
            <a:pPr lvl="0" algn="l">
              <a:defRPr sz="1800">
                <a:solidFill>
                  <a:srgbClr val="000000"/>
                </a:solidFill>
              </a:defRPr>
            </a:pPr>
            <a:r>
              <a:rPr lang="zh-CN" altLang="en-US" sz="4400" dirty="0">
                <a:solidFill>
                  <a:srgbClr val="6F1F35"/>
                </a:solidFill>
                <a:cs typeface="+mn-ea"/>
                <a:sym typeface="+mn-lt"/>
              </a:rPr>
              <a:t>实验一：弗里德曼检验</a:t>
            </a:r>
            <a:endParaRPr lang="zh-CN" altLang="en-US" sz="4400" dirty="0">
              <a:solidFill>
                <a:srgbClr val="6F1F35"/>
              </a:solidFill>
              <a:cs typeface="+mn-ea"/>
              <a:sym typeface="+mn-lt"/>
            </a:endParaRPr>
          </a:p>
        </p:txBody>
      </p:sp>
      <p:sp>
        <p:nvSpPr>
          <p:cNvPr id="74" name="Shape 74"/>
          <p:cNvSpPr/>
          <p:nvPr/>
        </p:nvSpPr>
        <p:spPr>
          <a:xfrm>
            <a:off x="4771642" y="10230348"/>
            <a:ext cx="15204553" cy="1934612"/>
          </a:xfrm>
          <a:prstGeom prst="rect">
            <a:avLst/>
          </a:prstGeom>
          <a:ln w="12700">
            <a:miter lim="400000"/>
          </a:ln>
        </p:spPr>
        <p:txBody>
          <a:bodyPr lIns="50800" tIns="50800" rIns="50800" bIns="50800" anchor="ctr"/>
          <a:lstStyle>
            <a:lvl1pPr algn="l">
              <a:defRPr sz="2200">
                <a:solidFill>
                  <a:srgbClr val="4F5761"/>
                </a:solidFill>
                <a:latin typeface="Lato"/>
                <a:ea typeface="Lato"/>
                <a:cs typeface="Lato"/>
                <a:sym typeface="Lato"/>
              </a:defRPr>
            </a:lvl1pPr>
          </a:lstStyle>
          <a:p>
            <a:pPr lvl="0">
              <a:defRPr sz="1800">
                <a:solidFill>
                  <a:srgbClr val="000000"/>
                </a:solidFill>
              </a:defRPr>
            </a:pPr>
            <a:r>
              <a:rPr lang="en-US" altLang="zh-CN" sz="3200" dirty="0" err="1">
                <a:solidFill>
                  <a:srgbClr val="4F5761"/>
                </a:solidFill>
                <a:latin typeface="+mn-lt"/>
                <a:ea typeface="+mn-ea"/>
                <a:cs typeface="+mn-ea"/>
                <a:sym typeface="+mn-lt"/>
              </a:rPr>
              <a:t>	</a:t>
            </a:r>
            <a:r>
              <a:rPr lang="zh-CN" sz="3200" dirty="0" err="1">
                <a:solidFill>
                  <a:srgbClr val="4F5761"/>
                </a:solidFill>
                <a:latin typeface="+mn-lt"/>
                <a:ea typeface="+mn-ea"/>
                <a:cs typeface="+mn-ea"/>
                <a:sym typeface="+mn-lt"/>
              </a:rPr>
              <a:t>仅通过对比表格数据得到算法较优的结论并不严谨，还需要通过统计分析给出统计意义上的结论。为此，论文又进行了弗里德曼检验，计算出了临界值域后得到了上述图中的结果。从图中可直观的看出，</a:t>
            </a:r>
            <a:r>
              <a:rPr lang="en-US" altLang="zh-CN" sz="3200" dirty="0" err="1">
                <a:solidFill>
                  <a:srgbClr val="4F5761"/>
                </a:solidFill>
                <a:latin typeface="+mn-lt"/>
                <a:ea typeface="+mn-ea"/>
                <a:cs typeface="+mn-ea"/>
                <a:sym typeface="+mn-lt"/>
              </a:rPr>
              <a:t>CLML</a:t>
            </a:r>
            <a:r>
              <a:rPr lang="zh-CN" altLang="en-US" sz="3200" dirty="0" err="1">
                <a:solidFill>
                  <a:srgbClr val="4F5761"/>
                </a:solidFill>
                <a:latin typeface="+mn-lt"/>
                <a:ea typeface="+mn-ea"/>
                <a:cs typeface="+mn-ea"/>
                <a:sym typeface="+mn-lt"/>
              </a:rPr>
              <a:t>与大部分算法有着显著差别，而与基于矩阵分解的算法差别不显著，但平均仍较优。</a:t>
            </a:r>
            <a:endParaRPr lang="zh-CN" altLang="en-US" sz="3200" dirty="0" err="1">
              <a:solidFill>
                <a:srgbClr val="4F5761"/>
              </a:solidFill>
              <a:latin typeface="+mn-lt"/>
              <a:ea typeface="+mn-ea"/>
              <a:cs typeface="+mn-ea"/>
              <a:sym typeface="+mn-lt"/>
            </a:endParaRPr>
          </a:p>
        </p:txBody>
      </p:sp>
      <p:sp>
        <p:nvSpPr>
          <p:cNvPr id="75" name="Shape 75"/>
          <p:cNvSpPr/>
          <p:nvPr/>
        </p:nvSpPr>
        <p:spPr>
          <a:xfrm>
            <a:off x="7362873" y="6491182"/>
            <a:ext cx="395593" cy="404625"/>
          </a:xfrm>
          <a:prstGeom prst="rect">
            <a:avLst/>
          </a:prstGeom>
          <a:ln w="12700">
            <a:miter lim="400000"/>
          </a:ln>
        </p:spPr>
        <p:txBody>
          <a:bodyPr lIns="50800" tIns="50800" rIns="50800" bIns="50800" anchor="ctr"/>
          <a:lstStyle>
            <a:lvl1pPr>
              <a:defRPr sz="2400">
                <a:solidFill>
                  <a:srgbClr val="6F1F35"/>
                </a:solidFill>
                <a:latin typeface="FontAwesome"/>
                <a:ea typeface="FontAwesome"/>
                <a:cs typeface="FontAwesome"/>
                <a:sym typeface="FontAwesome"/>
              </a:defRPr>
            </a:lvl1pPr>
          </a:lstStyle>
          <a:p>
            <a:pPr lvl="0">
              <a:defRPr sz="1800">
                <a:solidFill>
                  <a:srgbClr val="000000"/>
                </a:solidFill>
              </a:defRPr>
            </a:pPr>
            <a:r>
              <a:rPr sz="2400" dirty="0">
                <a:solidFill>
                  <a:srgbClr val="6F1F35"/>
                </a:solidFill>
                <a:latin typeface="+mn-lt"/>
                <a:ea typeface="+mn-ea"/>
                <a:cs typeface="+mn-ea"/>
                <a:sym typeface="+mn-lt"/>
              </a:rPr>
              <a:t></a:t>
            </a:r>
            <a:endParaRPr sz="2400" dirty="0">
              <a:solidFill>
                <a:srgbClr val="6F1F35"/>
              </a:solidFill>
              <a:latin typeface="+mn-lt"/>
              <a:ea typeface="+mn-ea"/>
              <a:cs typeface="+mn-ea"/>
              <a:sym typeface="+mn-lt"/>
            </a:endParaRPr>
          </a:p>
        </p:txBody>
      </p:sp>
      <p:sp>
        <p:nvSpPr>
          <p:cNvPr id="76" name="Shape 76"/>
          <p:cNvSpPr/>
          <p:nvPr/>
        </p:nvSpPr>
        <p:spPr>
          <a:xfrm>
            <a:off x="8292945" y="7962056"/>
            <a:ext cx="395594" cy="404626"/>
          </a:xfrm>
          <a:prstGeom prst="rect">
            <a:avLst/>
          </a:prstGeom>
          <a:ln w="12700">
            <a:miter lim="400000"/>
          </a:ln>
        </p:spPr>
        <p:txBody>
          <a:bodyPr lIns="50800" tIns="50800" rIns="50800" bIns="50800" anchor="ctr"/>
          <a:lstStyle>
            <a:lvl1pPr>
              <a:defRPr sz="2400">
                <a:solidFill>
                  <a:srgbClr val="6F1F35"/>
                </a:solidFill>
                <a:latin typeface="FontAwesome"/>
                <a:ea typeface="FontAwesome"/>
                <a:cs typeface="FontAwesome"/>
                <a:sym typeface="FontAwesome"/>
              </a:defRPr>
            </a:lvl1pPr>
          </a:lstStyle>
          <a:p>
            <a:pPr lvl="0">
              <a:defRPr sz="1800">
                <a:solidFill>
                  <a:srgbClr val="000000"/>
                </a:solidFill>
              </a:defRPr>
            </a:pPr>
            <a:r>
              <a:rPr sz="2400">
                <a:solidFill>
                  <a:srgbClr val="6F1F35"/>
                </a:solidFill>
                <a:latin typeface="+mn-lt"/>
                <a:ea typeface="+mn-ea"/>
                <a:cs typeface="+mn-ea"/>
                <a:sym typeface="+mn-lt"/>
              </a:rPr>
              <a:t></a:t>
            </a:r>
            <a:endParaRPr sz="2400">
              <a:solidFill>
                <a:srgbClr val="6F1F35"/>
              </a:solidFill>
              <a:latin typeface="+mn-lt"/>
              <a:ea typeface="+mn-ea"/>
              <a:cs typeface="+mn-ea"/>
              <a:sym typeface="+mn-lt"/>
            </a:endParaRPr>
          </a:p>
        </p:txBody>
      </p:sp>
      <p:pic>
        <p:nvPicPr>
          <p:cNvPr id="464" name="post_hoc.pdf" descr="post_hoc.pdf"/>
          <p:cNvPicPr>
            <a:picLocks noChangeAspect="1"/>
          </p:cNvPicPr>
          <p:nvPr/>
        </p:nvPicPr>
        <p:blipFill>
          <a:blip r:embed="rId1"/>
          <a:srcRect l="10786" t="11915" r="5953" b="11915"/>
          <a:stretch>
            <a:fillRect/>
          </a:stretch>
        </p:blipFill>
        <p:spPr>
          <a:xfrm>
            <a:off x="4078605" y="2818130"/>
            <a:ext cx="16226790" cy="6776085"/>
          </a:xfrm>
          <a:prstGeom prst="rect">
            <a:avLst/>
          </a:prstGeom>
          <a:ln w="12700">
            <a:miter lim="4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sldNum" sz="quarter" idx="4294967295"/>
          </p:nvPr>
        </p:nvSpPr>
        <p:spPr>
          <a:xfrm>
            <a:off x="23939563" y="13015731"/>
            <a:ext cx="18114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130" name="Shape 130"/>
          <p:cNvSpPr/>
          <p:nvPr/>
        </p:nvSpPr>
        <p:spPr>
          <a:xfrm>
            <a:off x="832985" y="912657"/>
            <a:ext cx="23287320" cy="77851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4400" dirty="0">
                <a:solidFill>
                  <a:srgbClr val="6F1F35"/>
                </a:solidFill>
                <a:cs typeface="+mn-ea"/>
                <a:sym typeface="+mn-lt"/>
              </a:rPr>
              <a:t>实验二：聚类系数与算法性能的关系</a:t>
            </a:r>
            <a:endParaRPr lang="zh-CN" sz="4400" dirty="0">
              <a:solidFill>
                <a:srgbClr val="6F1F35"/>
              </a:solidFill>
              <a:cs typeface="+mn-ea"/>
              <a:sym typeface="+mn-lt"/>
            </a:endParaRPr>
          </a:p>
        </p:txBody>
      </p:sp>
      <p:pic>
        <p:nvPicPr>
          <p:cNvPr id="481" name="CC.pdf" descr="CC.pdf"/>
          <p:cNvPicPr>
            <a:picLocks noChangeAspect="1"/>
          </p:cNvPicPr>
          <p:nvPr/>
        </p:nvPicPr>
        <p:blipFill>
          <a:blip r:embed="rId1"/>
          <a:srcRect l="2712" r="2712"/>
          <a:stretch>
            <a:fillRect/>
          </a:stretch>
        </p:blipFill>
        <p:spPr>
          <a:xfrm>
            <a:off x="1438275" y="4248785"/>
            <a:ext cx="11995150" cy="6723380"/>
          </a:xfrm>
          <a:prstGeom prst="rect">
            <a:avLst/>
          </a:prstGeom>
          <a:ln w="12700">
            <a:miter lim="400000"/>
            <a:headEnd/>
            <a:tailEnd/>
          </a:ln>
        </p:spPr>
      </p:pic>
      <p:sp>
        <p:nvSpPr>
          <p:cNvPr id="588" name="Shape 588"/>
          <p:cNvSpPr/>
          <p:nvPr/>
        </p:nvSpPr>
        <p:spPr>
          <a:xfrm>
            <a:off x="14380845" y="4848860"/>
            <a:ext cx="7237095" cy="1477010"/>
          </a:xfrm>
          <a:prstGeom prst="rect">
            <a:avLst/>
          </a:prstGeom>
          <a:ln w="12700">
            <a:miter lim="400000"/>
          </a:ln>
        </p:spPr>
        <p:txBody>
          <a:bodyPr wrap="square" lIns="0" tIns="0" rIns="0" bIns="0">
            <a:spAutoFit/>
          </a:bodyPr>
          <a:lstStyle>
            <a:lvl1pPr algn="l">
              <a:defRPr sz="2000">
                <a:solidFill>
                  <a:srgbClr val="4F5761"/>
                </a:solidFill>
                <a:latin typeface="Lato"/>
                <a:ea typeface="Lato"/>
                <a:cs typeface="Lato"/>
                <a:sym typeface="Lato"/>
              </a:defRPr>
            </a:lvl1pPr>
          </a:lstStyle>
          <a:p>
            <a:pPr lvl="0">
              <a:defRPr sz="1800">
                <a:solidFill>
                  <a:srgbClr val="000000"/>
                </a:solidFill>
              </a:defRPr>
            </a:pPr>
            <a:r>
              <a:rPr lang="zh-CN" altLang="en-US" sz="2400" dirty="0" err="1">
                <a:solidFill>
                  <a:srgbClr val="4F5761"/>
                </a:solidFill>
                <a:latin typeface="+mn-lt"/>
                <a:ea typeface="+mn-ea"/>
                <a:cs typeface="+mn-ea"/>
                <a:sym typeface="+mn-lt"/>
              </a:rPr>
              <a:t>我们每次随机从</a:t>
            </a:r>
            <a:r>
              <a:rPr lang="en-US" altLang="zh-CN" sz="2400" dirty="0" err="1">
                <a:solidFill>
                  <a:srgbClr val="4F5761"/>
                </a:solidFill>
                <a:latin typeface="+mn-lt"/>
                <a:ea typeface="+mn-ea"/>
                <a:cs typeface="+mn-ea"/>
                <a:sym typeface="+mn-lt"/>
              </a:rPr>
              <a:t>Yelp</a:t>
            </a:r>
            <a:r>
              <a:rPr lang="zh-CN" altLang="en-US" sz="2400" dirty="0" err="1">
                <a:solidFill>
                  <a:srgbClr val="4F5761"/>
                </a:solidFill>
                <a:latin typeface="+mn-lt"/>
                <a:ea typeface="+mn-ea"/>
                <a:cs typeface="+mn-ea"/>
                <a:sym typeface="+mn-lt"/>
              </a:rPr>
              <a:t>数据集选择数据构成固定大小的子集，计算该子集的聚类系数并对子集依次使用不同的算法进行预测得到该算法的</a:t>
            </a:r>
            <a:r>
              <a:rPr lang="en-US" altLang="zh-CN" sz="2400" dirty="0" err="1">
                <a:solidFill>
                  <a:srgbClr val="4F5761"/>
                </a:solidFill>
                <a:latin typeface="+mn-lt"/>
                <a:ea typeface="+mn-ea"/>
                <a:cs typeface="+mn-ea"/>
                <a:sym typeface="+mn-lt"/>
              </a:rPr>
              <a:t>AUC</a:t>
            </a:r>
            <a:r>
              <a:rPr lang="zh-CN" altLang="en-US" sz="2400" dirty="0" err="1">
                <a:solidFill>
                  <a:srgbClr val="4F5761"/>
                </a:solidFill>
                <a:latin typeface="+mn-lt"/>
                <a:ea typeface="+mn-ea"/>
                <a:cs typeface="+mn-ea"/>
                <a:sym typeface="+mn-lt"/>
              </a:rPr>
              <a:t>值。重复多次后，我们得到了如上图所示的折线图。</a:t>
            </a:r>
            <a:endParaRPr lang="zh-CN" altLang="en-US" sz="2400" dirty="0" err="1">
              <a:solidFill>
                <a:srgbClr val="4F5761"/>
              </a:solidFill>
              <a:latin typeface="+mn-lt"/>
              <a:ea typeface="+mn-ea"/>
              <a:cs typeface="+mn-ea"/>
              <a:sym typeface="+mn-lt"/>
            </a:endParaRPr>
          </a:p>
        </p:txBody>
      </p:sp>
      <p:sp>
        <p:nvSpPr>
          <p:cNvPr id="589" name="Shape 589"/>
          <p:cNvSpPr/>
          <p:nvPr/>
        </p:nvSpPr>
        <p:spPr>
          <a:xfrm>
            <a:off x="14368082" y="4261059"/>
            <a:ext cx="6632669" cy="65532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3600" b="1">
                <a:solidFill>
                  <a:srgbClr val="4F5761"/>
                </a:solidFill>
                <a:cs typeface="+mn-ea"/>
                <a:sym typeface="+mn-lt"/>
              </a:rPr>
              <a:t>实验步骤</a:t>
            </a:r>
            <a:r>
              <a:rPr sz="3600" b="1">
                <a:solidFill>
                  <a:srgbClr val="4F5761"/>
                </a:solidFill>
                <a:cs typeface="+mn-ea"/>
                <a:sym typeface="+mn-lt"/>
              </a:rPr>
              <a:t> </a:t>
            </a:r>
            <a:r>
              <a:rPr sz="3600" b="1">
                <a:solidFill>
                  <a:srgbClr val="6F1F35"/>
                </a:solidFill>
                <a:cs typeface="+mn-ea"/>
                <a:sym typeface="+mn-lt"/>
              </a:rPr>
              <a:t># 1</a:t>
            </a:r>
            <a:endParaRPr sz="3600" b="1">
              <a:solidFill>
                <a:srgbClr val="6F1F35"/>
              </a:solidFill>
              <a:cs typeface="+mn-ea"/>
              <a:sym typeface="+mn-lt"/>
            </a:endParaRPr>
          </a:p>
        </p:txBody>
      </p:sp>
      <p:sp>
        <p:nvSpPr>
          <p:cNvPr id="6" name="Shape 588"/>
          <p:cNvSpPr/>
          <p:nvPr/>
        </p:nvSpPr>
        <p:spPr>
          <a:xfrm>
            <a:off x="14384020" y="7932420"/>
            <a:ext cx="7237095" cy="368935"/>
          </a:xfrm>
          <a:prstGeom prst="rect">
            <a:avLst/>
          </a:prstGeom>
          <a:ln w="12700">
            <a:miter lim="400000"/>
          </a:ln>
        </p:spPr>
        <p:txBody>
          <a:bodyPr wrap="square" lIns="0" tIns="0" rIns="0" bIns="0">
            <a:spAutoFit/>
          </a:bodyPr>
          <a:lstStyle>
            <a:lvl1pPr algn="l">
              <a:defRPr sz="2000">
                <a:solidFill>
                  <a:srgbClr val="4F5761"/>
                </a:solidFill>
                <a:latin typeface="Lato"/>
                <a:ea typeface="Lato"/>
                <a:cs typeface="Lato"/>
                <a:sym typeface="Lato"/>
              </a:defRPr>
            </a:lvl1pPr>
          </a:lstStyle>
          <a:p>
            <a:pPr lvl="0">
              <a:defRPr sz="1800">
                <a:solidFill>
                  <a:srgbClr val="000000"/>
                </a:solidFill>
              </a:defRPr>
            </a:pPr>
            <a:r>
              <a:rPr lang="zh-CN" altLang="en-US" sz="2400" dirty="0" err="1">
                <a:solidFill>
                  <a:srgbClr val="4F5761"/>
                </a:solidFill>
                <a:latin typeface="+mn-lt"/>
                <a:ea typeface="+mn-ea"/>
                <a:cs typeface="+mn-ea"/>
                <a:sym typeface="+mn-lt"/>
              </a:rPr>
              <a:t>聚类系数高的网络结构对预测结果有一定的</a:t>
            </a:r>
            <a:r>
              <a:rPr lang="zh-CN" altLang="en-US" sz="2400" dirty="0" err="1">
                <a:solidFill>
                  <a:srgbClr val="4F5761"/>
                </a:solidFill>
                <a:latin typeface="+mn-lt"/>
                <a:ea typeface="+mn-ea"/>
                <a:cs typeface="+mn-ea"/>
                <a:sym typeface="+mn-lt"/>
              </a:rPr>
              <a:t>促进作用。</a:t>
            </a:r>
            <a:endParaRPr lang="zh-CN" altLang="en-US" sz="2400" dirty="0" err="1">
              <a:solidFill>
                <a:srgbClr val="4F5761"/>
              </a:solidFill>
              <a:latin typeface="+mn-lt"/>
              <a:ea typeface="+mn-ea"/>
              <a:cs typeface="+mn-ea"/>
              <a:sym typeface="+mn-lt"/>
            </a:endParaRPr>
          </a:p>
        </p:txBody>
      </p:sp>
      <p:sp>
        <p:nvSpPr>
          <p:cNvPr id="7" name="Shape 589"/>
          <p:cNvSpPr/>
          <p:nvPr/>
        </p:nvSpPr>
        <p:spPr>
          <a:xfrm>
            <a:off x="14383957" y="7277309"/>
            <a:ext cx="6632669" cy="65532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3600" b="1">
                <a:solidFill>
                  <a:srgbClr val="4F5761"/>
                </a:solidFill>
                <a:cs typeface="+mn-ea"/>
                <a:sym typeface="+mn-lt"/>
              </a:rPr>
              <a:t>实验结果</a:t>
            </a:r>
            <a:r>
              <a:rPr sz="3600" b="1">
                <a:solidFill>
                  <a:srgbClr val="4F5761"/>
                </a:solidFill>
                <a:cs typeface="+mn-ea"/>
                <a:sym typeface="+mn-lt"/>
              </a:rPr>
              <a:t> </a:t>
            </a:r>
            <a:r>
              <a:rPr sz="3600" b="1">
                <a:solidFill>
                  <a:srgbClr val="6F1F35"/>
                </a:solidFill>
                <a:cs typeface="+mn-ea"/>
                <a:sym typeface="+mn-lt"/>
              </a:rPr>
              <a:t># </a:t>
            </a:r>
            <a:r>
              <a:rPr lang="en-US" sz="3600" b="1">
                <a:solidFill>
                  <a:srgbClr val="6F1F35"/>
                </a:solidFill>
                <a:cs typeface="+mn-ea"/>
                <a:sym typeface="+mn-lt"/>
              </a:rPr>
              <a:t>2</a:t>
            </a:r>
            <a:endParaRPr lang="en-US" sz="3600" b="1">
              <a:solidFill>
                <a:srgbClr val="6F1F35"/>
              </a:solidFill>
              <a:cs typeface="+mn-ea"/>
              <a:sym typeface="+mn-lt"/>
            </a:endParaRPr>
          </a:p>
        </p:txBody>
      </p:sp>
      <p:sp>
        <p:nvSpPr>
          <p:cNvPr id="8" name="Shape 588"/>
          <p:cNvSpPr/>
          <p:nvPr/>
        </p:nvSpPr>
        <p:spPr>
          <a:xfrm>
            <a:off x="14377670" y="9681845"/>
            <a:ext cx="7237095" cy="738505"/>
          </a:xfrm>
          <a:prstGeom prst="rect">
            <a:avLst/>
          </a:prstGeom>
          <a:ln w="12700">
            <a:miter lim="400000"/>
          </a:ln>
        </p:spPr>
        <p:txBody>
          <a:bodyPr wrap="square" lIns="0" tIns="0" rIns="0" bIns="0">
            <a:spAutoFit/>
          </a:bodyPr>
          <a:lstStyle>
            <a:lvl1pPr algn="l">
              <a:defRPr sz="2000">
                <a:solidFill>
                  <a:srgbClr val="4F5761"/>
                </a:solidFill>
                <a:latin typeface="Lato"/>
                <a:ea typeface="Lato"/>
                <a:cs typeface="Lato"/>
                <a:sym typeface="Lato"/>
              </a:defRPr>
            </a:lvl1pPr>
          </a:lstStyle>
          <a:p>
            <a:pPr lvl="0">
              <a:defRPr sz="1800">
                <a:solidFill>
                  <a:srgbClr val="000000"/>
                </a:solidFill>
              </a:defRPr>
            </a:pPr>
            <a:r>
              <a:rPr lang="zh-CN" altLang="en-US" sz="2400" dirty="0" err="1">
                <a:solidFill>
                  <a:srgbClr val="4F5761"/>
                </a:solidFill>
                <a:latin typeface="+mn-lt"/>
                <a:ea typeface="+mn-ea"/>
                <a:cs typeface="+mn-ea"/>
                <a:sym typeface="+mn-lt"/>
              </a:rPr>
              <a:t>与其它算法相比，</a:t>
            </a:r>
            <a:r>
              <a:rPr lang="en-US" altLang="zh-CN" sz="2400" dirty="0" err="1">
                <a:solidFill>
                  <a:srgbClr val="4F5761"/>
                </a:solidFill>
                <a:latin typeface="+mn-lt"/>
                <a:ea typeface="+mn-ea"/>
                <a:cs typeface="+mn-ea"/>
                <a:sym typeface="+mn-lt"/>
              </a:rPr>
              <a:t>CLML</a:t>
            </a:r>
            <a:r>
              <a:rPr lang="zh-CN" altLang="en-US" sz="2400" dirty="0" err="1">
                <a:solidFill>
                  <a:srgbClr val="4F5761"/>
                </a:solidFill>
                <a:latin typeface="+mn-lt"/>
                <a:ea typeface="+mn-ea"/>
                <a:cs typeface="+mn-ea"/>
                <a:sym typeface="+mn-lt"/>
              </a:rPr>
              <a:t>算法在网络</a:t>
            </a:r>
            <a:r>
              <a:rPr lang="zh-CN" altLang="en-US" sz="2400" dirty="0" err="1">
                <a:solidFill>
                  <a:srgbClr val="4F5761"/>
                </a:solidFill>
                <a:latin typeface="+mn-lt"/>
                <a:ea typeface="+mn-ea"/>
                <a:cs typeface="+mn-ea"/>
                <a:sym typeface="+mn-lt"/>
              </a:rPr>
              <a:t>聚类系数上升时，预测准确率的提升效果更显著</a:t>
            </a:r>
            <a:r>
              <a:rPr lang="zh-CN" altLang="en-US" sz="2400" dirty="0" err="1">
                <a:solidFill>
                  <a:srgbClr val="4F5761"/>
                </a:solidFill>
                <a:latin typeface="+mn-lt"/>
                <a:ea typeface="+mn-ea"/>
                <a:cs typeface="+mn-ea"/>
                <a:sym typeface="+mn-lt"/>
              </a:rPr>
              <a:t>。</a:t>
            </a:r>
            <a:endParaRPr lang="zh-CN" altLang="en-US" sz="2400" dirty="0" err="1">
              <a:solidFill>
                <a:srgbClr val="4F5761"/>
              </a:solidFill>
              <a:latin typeface="+mn-lt"/>
              <a:ea typeface="+mn-ea"/>
              <a:cs typeface="+mn-ea"/>
              <a:sym typeface="+mn-lt"/>
            </a:endParaRPr>
          </a:p>
        </p:txBody>
      </p:sp>
      <p:sp>
        <p:nvSpPr>
          <p:cNvPr id="9" name="Shape 589"/>
          <p:cNvSpPr/>
          <p:nvPr/>
        </p:nvSpPr>
        <p:spPr>
          <a:xfrm>
            <a:off x="14377607" y="9026734"/>
            <a:ext cx="6632669" cy="65532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3600" b="1">
                <a:solidFill>
                  <a:srgbClr val="4F5761"/>
                </a:solidFill>
                <a:cs typeface="+mn-ea"/>
                <a:sym typeface="+mn-lt"/>
              </a:rPr>
              <a:t>实验结果</a:t>
            </a:r>
            <a:r>
              <a:rPr sz="3600" b="1">
                <a:solidFill>
                  <a:srgbClr val="4F5761"/>
                </a:solidFill>
                <a:cs typeface="+mn-ea"/>
                <a:sym typeface="+mn-lt"/>
              </a:rPr>
              <a:t> </a:t>
            </a:r>
            <a:r>
              <a:rPr sz="3600" b="1">
                <a:solidFill>
                  <a:srgbClr val="6F1F35"/>
                </a:solidFill>
                <a:cs typeface="+mn-ea"/>
                <a:sym typeface="+mn-lt"/>
              </a:rPr>
              <a:t># </a:t>
            </a:r>
            <a:r>
              <a:rPr lang="en-US" sz="3600" b="1">
                <a:solidFill>
                  <a:srgbClr val="6F1F35"/>
                </a:solidFill>
                <a:cs typeface="+mn-ea"/>
                <a:sym typeface="+mn-lt"/>
              </a:rPr>
              <a:t>3</a:t>
            </a:r>
            <a:endParaRPr lang="en-US" sz="3600" b="1">
              <a:solidFill>
                <a:srgbClr val="6F1F35"/>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Shape 544"/>
          <p:cNvSpPr>
            <a:spLocks noGrp="1"/>
          </p:cNvSpPr>
          <p:nvPr>
            <p:ph type="sldNum" sz="quarter" idx="4294967295"/>
          </p:nvPr>
        </p:nvSpPr>
        <p:spPr>
          <a:xfrm>
            <a:off x="23848993" y="13015731"/>
            <a:ext cx="36228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546" name="Shape 546"/>
          <p:cNvSpPr/>
          <p:nvPr/>
        </p:nvSpPr>
        <p:spPr>
          <a:xfrm>
            <a:off x="891400" y="990127"/>
            <a:ext cx="23713401" cy="77851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4400">
                <a:solidFill>
                  <a:srgbClr val="6F1F35"/>
                </a:solidFill>
                <a:cs typeface="+mn-ea"/>
                <a:sym typeface="+mn-lt"/>
              </a:rPr>
              <a:t>实验三：案例分析</a:t>
            </a:r>
            <a:r>
              <a:rPr lang="en-US" altLang="zh-CN" sz="4400">
                <a:solidFill>
                  <a:srgbClr val="6F1F35"/>
                </a:solidFill>
                <a:cs typeface="+mn-ea"/>
                <a:sym typeface="+mn-lt"/>
              </a:rPr>
              <a:t>&amp;</a:t>
            </a:r>
            <a:r>
              <a:rPr lang="zh-CN" altLang="en-US" sz="4400">
                <a:solidFill>
                  <a:srgbClr val="6F1F35"/>
                </a:solidFill>
                <a:cs typeface="+mn-ea"/>
                <a:sym typeface="+mn-lt"/>
              </a:rPr>
              <a:t>网络可视化</a:t>
            </a:r>
            <a:endParaRPr sz="4400">
              <a:solidFill>
                <a:srgbClr val="6F1F35"/>
              </a:solidFill>
              <a:cs typeface="+mn-ea"/>
              <a:sym typeface="+mn-lt"/>
            </a:endParaRPr>
          </a:p>
        </p:txBody>
      </p:sp>
      <p:sp>
        <p:nvSpPr>
          <p:cNvPr id="547" name="Shape 547"/>
          <p:cNvSpPr/>
          <p:nvPr/>
        </p:nvSpPr>
        <p:spPr>
          <a:xfrm flipV="1">
            <a:off x="458807" y="7562468"/>
            <a:ext cx="23466386" cy="1"/>
          </a:xfrm>
          <a:prstGeom prst="line">
            <a:avLst/>
          </a:prstGeom>
          <a:ln w="50800">
            <a:solidFill>
              <a:srgbClr val="6F1F35"/>
            </a:solidFill>
            <a:prstDash val="sysDot"/>
            <a:miter lim="400000"/>
          </a:ln>
        </p:spPr>
        <p:txBody>
          <a:bodyPr lIns="0" tIns="0" rIns="0" bIns="0" anchor="ctr"/>
          <a:lstStyle/>
          <a:p>
            <a:pPr lvl="0">
              <a:defRPr sz="3600"/>
            </a:pPr>
            <a:endParaRPr>
              <a:cs typeface="+mn-ea"/>
              <a:sym typeface="+mn-lt"/>
            </a:endParaRPr>
          </a:p>
        </p:txBody>
      </p:sp>
      <p:sp>
        <p:nvSpPr>
          <p:cNvPr id="548" name="Shape 548"/>
          <p:cNvSpPr/>
          <p:nvPr/>
        </p:nvSpPr>
        <p:spPr>
          <a:xfrm>
            <a:off x="10619105" y="3818890"/>
            <a:ext cx="5528310" cy="2153920"/>
          </a:xfrm>
          <a:prstGeom prst="rect">
            <a:avLst/>
          </a:prstGeom>
          <a:ln w="12700">
            <a:miter lim="400000"/>
          </a:ln>
        </p:spPr>
        <p:txBody>
          <a:bodyPr wrap="square" lIns="0" tIns="0" rIns="0" bIns="0">
            <a:spAutoFit/>
          </a:bodyPr>
          <a:lstStyle>
            <a:lvl1pPr algn="l">
              <a:defRPr sz="2400">
                <a:solidFill>
                  <a:srgbClr val="4F5761"/>
                </a:solidFill>
                <a:latin typeface="Lato"/>
                <a:ea typeface="Lato"/>
                <a:cs typeface="Lato"/>
                <a:sym typeface="Lato"/>
              </a:defRPr>
            </a:lvl1pPr>
          </a:lstStyle>
          <a:p>
            <a:pPr lvl="0">
              <a:defRPr sz="1800">
                <a:solidFill>
                  <a:srgbClr val="000000"/>
                </a:solidFill>
              </a:defRPr>
            </a:pPr>
            <a:r>
              <a:rPr lang="zh-CN" sz="2800">
                <a:solidFill>
                  <a:srgbClr val="4F5761"/>
                </a:solidFill>
                <a:latin typeface="+mn-lt"/>
                <a:ea typeface="+mn-ea"/>
                <a:cs typeface="+mn-ea"/>
                <a:sym typeface="+mn-lt"/>
              </a:rPr>
              <a:t>我们以药物</a:t>
            </a:r>
            <a:r>
              <a:rPr lang="en-US" altLang="zh-CN" sz="2800">
                <a:solidFill>
                  <a:srgbClr val="4F5761"/>
                </a:solidFill>
                <a:latin typeface="+mn-lt"/>
                <a:ea typeface="+mn-ea"/>
                <a:cs typeface="+mn-ea"/>
                <a:sym typeface="+mn-lt"/>
              </a:rPr>
              <a:t>-</a:t>
            </a:r>
            <a:r>
              <a:rPr lang="zh-CN" altLang="en-US" sz="2800">
                <a:solidFill>
                  <a:srgbClr val="4F5761"/>
                </a:solidFill>
                <a:latin typeface="+mn-lt"/>
                <a:ea typeface="+mn-ea"/>
                <a:cs typeface="+mn-ea"/>
                <a:sym typeface="+mn-lt"/>
              </a:rPr>
              <a:t>药物关联数据为例，挑选出了预测结果中前十个最有可能发生的关联（非先验数据），表中加粗行代表通过其它渠道被验证为真实存在的药物间关联。</a:t>
            </a:r>
            <a:endParaRPr lang="zh-CN" altLang="en-US" sz="2800">
              <a:solidFill>
                <a:srgbClr val="4F5761"/>
              </a:solidFill>
              <a:latin typeface="+mn-lt"/>
              <a:ea typeface="+mn-ea"/>
              <a:cs typeface="+mn-ea"/>
              <a:sym typeface="+mn-lt"/>
            </a:endParaRPr>
          </a:p>
        </p:txBody>
      </p:sp>
      <p:sp>
        <p:nvSpPr>
          <p:cNvPr id="549" name="Shape 549"/>
          <p:cNvSpPr/>
          <p:nvPr/>
        </p:nvSpPr>
        <p:spPr>
          <a:xfrm>
            <a:off x="16963672" y="3603582"/>
            <a:ext cx="5650472" cy="2585085"/>
          </a:xfrm>
          <a:prstGeom prst="rect">
            <a:avLst/>
          </a:prstGeom>
          <a:ln w="12700">
            <a:miter lim="400000"/>
          </a:ln>
        </p:spPr>
        <p:txBody>
          <a:bodyPr lIns="0" tIns="0" rIns="0" bIns="0">
            <a:spAutoFit/>
          </a:bodyPr>
          <a:lstStyle>
            <a:lvl1pPr algn="l">
              <a:defRPr sz="2000">
                <a:solidFill>
                  <a:srgbClr val="4F5761"/>
                </a:solidFill>
                <a:latin typeface="Lato Light"/>
                <a:ea typeface="Lato Light"/>
                <a:cs typeface="Lato Light"/>
                <a:sym typeface="Lato Light"/>
              </a:defRPr>
            </a:lvl1pPr>
          </a:lstStyle>
          <a:p>
            <a:pPr lvl="0">
              <a:defRPr sz="1800">
                <a:solidFill>
                  <a:srgbClr val="000000"/>
                </a:solidFill>
              </a:defRPr>
            </a:pPr>
            <a:r>
              <a:rPr lang="zh-CN" sz="2800">
                <a:solidFill>
                  <a:srgbClr val="4F5761"/>
                </a:solidFill>
                <a:latin typeface="+mn-lt"/>
                <a:ea typeface="+mn-ea"/>
                <a:cs typeface="+mn-ea"/>
                <a:sym typeface="+mn-lt"/>
              </a:rPr>
              <a:t>表中第七行我们预测出了一例帕罗西丁和盐酸多奈哌齐的相互作用。其中，前者是一类被广泛认为极易发生药物互作的抗抑郁药物，它和后者共同使用时会抑制药物的代谢作用，从而相互影响药效。</a:t>
            </a:r>
            <a:endParaRPr lang="zh-CN" sz="2800">
              <a:solidFill>
                <a:srgbClr val="4F5761"/>
              </a:solidFill>
              <a:latin typeface="+mn-lt"/>
              <a:ea typeface="+mn-ea"/>
              <a:cs typeface="+mn-ea"/>
              <a:sym typeface="+mn-lt"/>
            </a:endParaRPr>
          </a:p>
        </p:txBody>
      </p:sp>
      <p:sp>
        <p:nvSpPr>
          <p:cNvPr id="551" name="Shape 551"/>
          <p:cNvSpPr/>
          <p:nvPr/>
        </p:nvSpPr>
        <p:spPr>
          <a:xfrm>
            <a:off x="2694305" y="10090150"/>
            <a:ext cx="7555230" cy="1723390"/>
          </a:xfrm>
          <a:prstGeom prst="rect">
            <a:avLst/>
          </a:prstGeom>
          <a:ln w="12700">
            <a:miter lim="400000"/>
          </a:ln>
        </p:spPr>
        <p:txBody>
          <a:bodyPr wrap="square" lIns="0" tIns="0" rIns="0" bIns="0">
            <a:spAutoFit/>
          </a:bodyPr>
          <a:lstStyle>
            <a:lvl1pPr algn="l">
              <a:defRPr sz="2000">
                <a:solidFill>
                  <a:srgbClr val="4F5761"/>
                </a:solidFill>
                <a:latin typeface="Lato Light"/>
                <a:ea typeface="Lato Light"/>
                <a:cs typeface="Lato Light"/>
                <a:sym typeface="Lato Light"/>
              </a:defRPr>
            </a:lvl1pPr>
          </a:lstStyle>
          <a:p>
            <a:pPr lvl="0">
              <a:defRPr sz="1800">
                <a:solidFill>
                  <a:srgbClr val="000000"/>
                </a:solidFill>
              </a:defRPr>
            </a:pPr>
            <a:r>
              <a:rPr lang="zh-CN" sz="2800">
                <a:solidFill>
                  <a:srgbClr val="4F5761"/>
                </a:solidFill>
                <a:latin typeface="+mn-lt"/>
                <a:ea typeface="+mn-ea"/>
                <a:cs typeface="+mn-ea"/>
                <a:sym typeface="+mn-lt"/>
              </a:rPr>
              <a:t>以表中涉及的药物为例，我们找到了与之相关的所有药物并依此画出了如右图所示的药物</a:t>
            </a:r>
            <a:r>
              <a:rPr lang="en-US" altLang="zh-CN" sz="2800">
                <a:solidFill>
                  <a:srgbClr val="4F5761"/>
                </a:solidFill>
                <a:latin typeface="+mn-lt"/>
                <a:ea typeface="+mn-ea"/>
                <a:cs typeface="+mn-ea"/>
                <a:sym typeface="+mn-lt"/>
              </a:rPr>
              <a:t>-</a:t>
            </a:r>
            <a:r>
              <a:rPr lang="zh-CN" altLang="en-US" sz="2800">
                <a:solidFill>
                  <a:srgbClr val="4F5761"/>
                </a:solidFill>
                <a:latin typeface="+mn-lt"/>
                <a:ea typeface="+mn-ea"/>
                <a:cs typeface="+mn-ea"/>
                <a:sym typeface="+mn-lt"/>
              </a:rPr>
              <a:t>药物关联网络。从图中可直观地看出预测药物的度分布以及相互间的关系。</a:t>
            </a:r>
            <a:endParaRPr lang="zh-CN" altLang="en-US" sz="2800">
              <a:solidFill>
                <a:srgbClr val="4F5761"/>
              </a:solidFill>
              <a:latin typeface="+mn-lt"/>
              <a:ea typeface="+mn-ea"/>
              <a:cs typeface="+mn-ea"/>
              <a:sym typeface="+mn-lt"/>
            </a:endParaRPr>
          </a:p>
        </p:txBody>
      </p:sp>
      <p:pic>
        <p:nvPicPr>
          <p:cNvPr id="498" name="图像" descr="图像"/>
          <p:cNvPicPr>
            <a:picLocks noChangeAspect="1"/>
          </p:cNvPicPr>
          <p:nvPr/>
        </p:nvPicPr>
        <p:blipFill>
          <a:blip r:embed="rId1"/>
          <a:stretch>
            <a:fillRect/>
          </a:stretch>
        </p:blipFill>
        <p:spPr>
          <a:xfrm>
            <a:off x="1527810" y="2060575"/>
            <a:ext cx="7938135" cy="5379720"/>
          </a:xfrm>
          <a:prstGeom prst="rect">
            <a:avLst/>
          </a:prstGeom>
          <a:ln w="12700">
            <a:miter lim="400000"/>
            <a:headEnd/>
            <a:tailEnd/>
          </a:ln>
        </p:spPr>
      </p:pic>
      <p:pic>
        <p:nvPicPr>
          <p:cNvPr id="495" name="network.pdf" descr="network.pdf"/>
          <p:cNvPicPr>
            <a:picLocks noChangeAspect="1"/>
          </p:cNvPicPr>
          <p:nvPr/>
        </p:nvPicPr>
        <p:blipFill>
          <a:blip r:embed="rId2"/>
          <a:srcRect l="3476" r="3476"/>
          <a:stretch>
            <a:fillRect/>
          </a:stretch>
        </p:blipFill>
        <p:spPr>
          <a:xfrm>
            <a:off x="12642215" y="8246110"/>
            <a:ext cx="10309225" cy="5412105"/>
          </a:xfrm>
          <a:prstGeom prst="rect">
            <a:avLst/>
          </a:prstGeom>
          <a:ln w="12700">
            <a:miter lim="4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1"/>
                                        </p:tgtEl>
                                        <p:attrNameLst>
                                          <p:attrName>style.visibility</p:attrName>
                                        </p:attrNameLst>
                                      </p:cBhvr>
                                      <p:to>
                                        <p:strVal val="visible"/>
                                      </p:to>
                                    </p:set>
                                    <p:anim calcmode="lin" valueType="num">
                                      <p:cBhvr additive="base">
                                        <p:cTn id="7" dur="500" fill="hold"/>
                                        <p:tgtEl>
                                          <p:spTgt spid="551"/>
                                        </p:tgtEl>
                                        <p:attrNameLst>
                                          <p:attrName>ppt_x</p:attrName>
                                        </p:attrNameLst>
                                      </p:cBhvr>
                                      <p:tavLst>
                                        <p:tav tm="0">
                                          <p:val>
                                            <p:strVal val="#ppt_x"/>
                                          </p:val>
                                        </p:tav>
                                        <p:tav tm="100000">
                                          <p:val>
                                            <p:strVal val="#ppt_x"/>
                                          </p:val>
                                        </p:tav>
                                      </p:tavLst>
                                    </p:anim>
                                    <p:anim calcmode="lin" valueType="num">
                                      <p:cBhvr additive="base">
                                        <p:cTn id="8" dur="500" fill="hold"/>
                                        <p:tgtEl>
                                          <p:spTgt spid="5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5"/>
                                        </p:tgtEl>
                                        <p:attrNameLst>
                                          <p:attrName>style.visibility</p:attrName>
                                        </p:attrNameLst>
                                      </p:cBhvr>
                                      <p:to>
                                        <p:strVal val="visible"/>
                                      </p:to>
                                    </p:set>
                                    <p:anim calcmode="lin" valueType="num">
                                      <p:cBhvr additive="base">
                                        <p:cTn id="11" dur="500" fill="hold"/>
                                        <p:tgtEl>
                                          <p:spTgt spid="495"/>
                                        </p:tgtEl>
                                        <p:attrNameLst>
                                          <p:attrName>ppt_x</p:attrName>
                                        </p:attrNameLst>
                                      </p:cBhvr>
                                      <p:tavLst>
                                        <p:tav tm="0">
                                          <p:val>
                                            <p:strVal val="#ppt_x"/>
                                          </p:val>
                                        </p:tav>
                                        <p:tav tm="100000">
                                          <p:val>
                                            <p:strVal val="#ppt_x"/>
                                          </p:val>
                                        </p:tav>
                                      </p:tavLst>
                                    </p:anim>
                                    <p:anim calcmode="lin" valueType="num">
                                      <p:cBhvr additive="base">
                                        <p:cTn id="12" dur="500" fill="hold"/>
                                        <p:tgtEl>
                                          <p:spTgt spid="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temp">
      <a:majorFont>
        <a:latin typeface="微软雅黑"/>
        <a:ea typeface="微软雅黑"/>
        <a:cs typeface=""/>
      </a:majorFont>
      <a:minorFont>
        <a:latin typeface="微软雅黑"/>
        <a:ea typeface="微软雅黑"/>
        <a:cs typeface=""/>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1118</Words>
  <Application>WPS 演示</Application>
  <PresentationFormat>自定义</PresentationFormat>
  <Paragraphs>104</Paragraphs>
  <Slides>10</Slides>
  <Notes>0</Notes>
  <HiddenSlides>0</HiddenSlides>
  <MMClips>1</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方正书宋_GBK</vt:lpstr>
      <vt:lpstr>Wingdings</vt:lpstr>
      <vt:lpstr>Helvetica Light</vt:lpstr>
      <vt:lpstr>Helvetica Neue</vt:lpstr>
      <vt:lpstr>Lato</vt:lpstr>
      <vt:lpstr>FontAwesome</vt:lpstr>
      <vt:lpstr>楷体-简</vt:lpstr>
      <vt:lpstr>Lato Light</vt:lpstr>
      <vt:lpstr>Helvetica</vt:lpstr>
      <vt:lpstr>微软雅黑</vt:lpstr>
      <vt:lpstr>汉仪旗黑KW</vt:lpstr>
      <vt:lpstr>微软雅黑</vt:lpstr>
      <vt:lpstr>宋体</vt:lpstr>
      <vt:lpstr>Arial Unicode MS</vt:lpstr>
      <vt:lpstr>汉仪书宋二KW</vt:lpstr>
      <vt:lpstr>Thonburi</vt:lpstr>
      <vt:lpstr>Black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毕业答辩类</dc:title>
  <dc:creator/>
  <cp:keywords>RP</cp:keywords>
  <dc:description>RP</dc:description>
  <dc:subject>RP</dc:subject>
  <cp:category>RP</cp:category>
  <cp:lastModifiedBy>jason</cp:lastModifiedBy>
  <cp:revision>6</cp:revision>
  <dcterms:created xsi:type="dcterms:W3CDTF">2019-05-24T14:41:40Z</dcterms:created>
  <dcterms:modified xsi:type="dcterms:W3CDTF">2019-05-24T14:41:40Z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