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20"/>
  </p:notesMasterIdLst>
  <p:sldIdLst>
    <p:sldId id="256" r:id="rId2"/>
    <p:sldId id="272" r:id="rId3"/>
    <p:sldId id="259" r:id="rId4"/>
    <p:sldId id="258" r:id="rId5"/>
    <p:sldId id="260" r:id="rId6"/>
    <p:sldId id="277" r:id="rId7"/>
    <p:sldId id="261" r:id="rId8"/>
    <p:sldId id="262" r:id="rId9"/>
    <p:sldId id="263" r:id="rId10"/>
    <p:sldId id="273" r:id="rId11"/>
    <p:sldId id="274" r:id="rId12"/>
    <p:sldId id="275" r:id="rId13"/>
    <p:sldId id="278" r:id="rId14"/>
    <p:sldId id="279" r:id="rId15"/>
    <p:sldId id="264" r:id="rId16"/>
    <p:sldId id="280" r:id="rId17"/>
    <p:sldId id="271" r:id="rId18"/>
    <p:sldId id="267"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1666" y="-283"/>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312DA6-9063-43CD-A5CF-CDF79CA50556}" type="datetimeFigureOut">
              <a:rPr lang="en-US" smtClean="0"/>
              <a:pPr/>
              <a:t>3/7/2024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CDF508-9388-4C05-AEBF-D15C485397C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6ADC67C-3B85-4A19-ACEF-82621EAADF4B}" type="datetimeFigureOut">
              <a:rPr lang="en-US" smtClean="0"/>
              <a:pPr/>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39EE88-6B19-4215-9A53-B54BE7E7677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ADC67C-3B85-4A19-ACEF-82621EAADF4B}" type="datetimeFigureOut">
              <a:rPr lang="en-US" smtClean="0"/>
              <a:pPr/>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39EE88-6B19-4215-9A53-B54BE7E7677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ADC67C-3B85-4A19-ACEF-82621EAADF4B}" type="datetimeFigureOut">
              <a:rPr lang="en-US" smtClean="0"/>
              <a:pPr/>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39EE88-6B19-4215-9A53-B54BE7E7677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ADC67C-3B85-4A19-ACEF-82621EAADF4B}" type="datetimeFigureOut">
              <a:rPr lang="en-US" smtClean="0"/>
              <a:pPr/>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39EE88-6B19-4215-9A53-B54BE7E7677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ADC67C-3B85-4A19-ACEF-82621EAADF4B}" type="datetimeFigureOut">
              <a:rPr lang="en-US" smtClean="0"/>
              <a:pPr/>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39EE88-6B19-4215-9A53-B54BE7E7677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6ADC67C-3B85-4A19-ACEF-82621EAADF4B}" type="datetimeFigureOut">
              <a:rPr lang="en-US" smtClean="0"/>
              <a:pPr/>
              <a:t>3/7/2024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39EE88-6B19-4215-9A53-B54BE7E7677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6ADC67C-3B85-4A19-ACEF-82621EAADF4B}" type="datetimeFigureOut">
              <a:rPr lang="en-US" smtClean="0"/>
              <a:pPr/>
              <a:t>3/7/2024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39EE88-6B19-4215-9A53-B54BE7E7677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6ADC67C-3B85-4A19-ACEF-82621EAADF4B}" type="datetimeFigureOut">
              <a:rPr lang="en-US" smtClean="0"/>
              <a:pPr/>
              <a:t>3/7/2024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39EE88-6B19-4215-9A53-B54BE7E7677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ADC67C-3B85-4A19-ACEF-82621EAADF4B}" type="datetimeFigureOut">
              <a:rPr lang="en-US" smtClean="0"/>
              <a:pPr/>
              <a:t>3/7/2024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39EE88-6B19-4215-9A53-B54BE7E7677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ADC67C-3B85-4A19-ACEF-82621EAADF4B}" type="datetimeFigureOut">
              <a:rPr lang="en-US" smtClean="0"/>
              <a:pPr/>
              <a:t>3/7/2024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39EE88-6B19-4215-9A53-B54BE7E7677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ADC67C-3B85-4A19-ACEF-82621EAADF4B}" type="datetimeFigureOut">
              <a:rPr lang="en-US" smtClean="0"/>
              <a:pPr/>
              <a:t>3/7/2024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39EE88-6B19-4215-9A53-B54BE7E7677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ADC67C-3B85-4A19-ACEF-82621EAADF4B}" type="datetimeFigureOut">
              <a:rPr lang="en-US" smtClean="0"/>
              <a:pPr/>
              <a:t>3/7/2024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39EE88-6B19-4215-9A53-B54BE7E7677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1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0.sv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s://intellipaat.com/blog/what-is-natural-language-processing/"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4" name="Picture 3" descr="ds theme5.jpg"/>
          <p:cNvPicPr>
            <a:picLocks noChangeAspect="1"/>
          </p:cNvPicPr>
          <p:nvPr/>
        </p:nvPicPr>
        <p:blipFill>
          <a:blip r:embed="rId2" cstate="print"/>
          <a:stretch>
            <a:fillRect/>
          </a:stretch>
        </p:blipFill>
        <p:spPr>
          <a:xfrm>
            <a:off x="-857288" y="0"/>
            <a:ext cx="10358510" cy="6858000"/>
          </a:xfrm>
          <a:prstGeom prst="rect">
            <a:avLst/>
          </a:prstGeom>
        </p:spPr>
      </p:pic>
      <p:sp>
        <p:nvSpPr>
          <p:cNvPr id="5" name="TextBox 4"/>
          <p:cNvSpPr txBox="1"/>
          <p:nvPr/>
        </p:nvSpPr>
        <p:spPr>
          <a:xfrm>
            <a:off x="-500098" y="1097238"/>
            <a:ext cx="5929354" cy="4832092"/>
          </a:xfrm>
          <a:prstGeom prst="rect">
            <a:avLst/>
          </a:prstGeom>
          <a:noFill/>
        </p:spPr>
        <p:txBody>
          <a:bodyPr wrap="square" rtlCol="0">
            <a:spAutoFit/>
          </a:bodyPr>
          <a:lstStyle/>
          <a:p>
            <a:r>
              <a:rPr lang="en-US" sz="3200" dirty="0" smtClean="0">
                <a:solidFill>
                  <a:schemeClr val="tx1">
                    <a:lumMod val="95000"/>
                  </a:schemeClr>
                </a:solidFill>
              </a:rPr>
              <a:t>      </a:t>
            </a:r>
            <a:r>
              <a:rPr lang="en-US" sz="3200" dirty="0" smtClean="0">
                <a:solidFill>
                  <a:schemeClr val="bg1"/>
                </a:solidFill>
              </a:rPr>
              <a:t>                   </a:t>
            </a:r>
            <a:r>
              <a:rPr lang="en-US" sz="4800" dirty="0" smtClean="0">
                <a:solidFill>
                  <a:schemeClr val="bg1"/>
                </a:solidFill>
              </a:rPr>
              <a:t>A </a:t>
            </a:r>
          </a:p>
          <a:p>
            <a:r>
              <a:rPr lang="en-US" sz="3200" dirty="0" smtClean="0">
                <a:solidFill>
                  <a:schemeClr val="bg1"/>
                </a:solidFill>
              </a:rPr>
              <a:t>         </a:t>
            </a:r>
            <a:r>
              <a:rPr lang="en-US" sz="4000" dirty="0" smtClean="0">
                <a:solidFill>
                  <a:schemeClr val="bg1"/>
                </a:solidFill>
              </a:rPr>
              <a:t>project based on</a:t>
            </a:r>
          </a:p>
          <a:p>
            <a:r>
              <a:rPr lang="en-US" sz="4000" dirty="0" smtClean="0">
                <a:solidFill>
                  <a:schemeClr val="bg1"/>
                </a:solidFill>
              </a:rPr>
              <a:t> </a:t>
            </a:r>
          </a:p>
          <a:p>
            <a:r>
              <a:rPr lang="en-US" sz="3200" dirty="0">
                <a:solidFill>
                  <a:schemeClr val="bg1"/>
                </a:solidFill>
              </a:rPr>
              <a:t> </a:t>
            </a:r>
            <a:r>
              <a:rPr lang="en-US" sz="5400" dirty="0" smtClean="0">
                <a:solidFill>
                  <a:schemeClr val="bg1"/>
                </a:solidFill>
              </a:rPr>
              <a:t>        RESUME</a:t>
            </a:r>
          </a:p>
          <a:p>
            <a:r>
              <a:rPr lang="en-US" sz="5400" dirty="0" smtClean="0">
                <a:solidFill>
                  <a:schemeClr val="bg1"/>
                </a:solidFill>
              </a:rPr>
              <a:t>   CLASSIFICATION</a:t>
            </a:r>
          </a:p>
          <a:p>
            <a:r>
              <a:rPr lang="en-US" sz="5400" dirty="0">
                <a:solidFill>
                  <a:schemeClr val="bg1"/>
                </a:solidFill>
              </a:rPr>
              <a:t> </a:t>
            </a:r>
            <a:r>
              <a:rPr lang="en-US" sz="5400" dirty="0" smtClean="0">
                <a:solidFill>
                  <a:schemeClr val="bg1"/>
                </a:solidFill>
              </a:rPr>
              <a:t>    </a:t>
            </a:r>
          </a:p>
          <a:p>
            <a:endParaRPr lang="en-US" dirty="0">
              <a:solidFill>
                <a:schemeClr val="bg1"/>
              </a:solidFill>
            </a:endParaRPr>
          </a:p>
        </p:txBody>
      </p:sp>
      <p:pic>
        <p:nvPicPr>
          <p:cNvPr id="6" name="Picture 1"/>
          <p:cNvPicPr>
            <a:picLocks noChangeAspect="1" noChangeArrowheads="1"/>
          </p:cNvPicPr>
          <p:nvPr/>
        </p:nvPicPr>
        <p:blipFill>
          <a:blip r:embed="rId3"/>
          <a:srcRect/>
          <a:stretch>
            <a:fillRect/>
          </a:stretch>
        </p:blipFill>
        <p:spPr bwMode="auto">
          <a:xfrm>
            <a:off x="8001024" y="214290"/>
            <a:ext cx="1317625" cy="525463"/>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9698" name="Picture 2"/>
          <p:cNvPicPr>
            <a:picLocks noChangeAspect="1" noChangeArrowheads="1"/>
          </p:cNvPicPr>
          <p:nvPr/>
        </p:nvPicPr>
        <p:blipFill>
          <a:blip r:embed="rId2"/>
          <a:srcRect/>
          <a:stretch>
            <a:fillRect/>
          </a:stretch>
        </p:blipFill>
        <p:spPr bwMode="auto">
          <a:xfrm>
            <a:off x="0" y="-24"/>
            <a:ext cx="9144000" cy="6858024"/>
          </a:xfrm>
          <a:prstGeom prst="rect">
            <a:avLst/>
          </a:prstGeom>
          <a:noFill/>
          <a:ln w="9525">
            <a:noFill/>
            <a:miter lim="800000"/>
            <a:headEnd/>
            <a:tailEnd/>
          </a:ln>
          <a:effectLst/>
        </p:spPr>
      </p:pic>
      <p:sp>
        <p:nvSpPr>
          <p:cNvPr id="5" name="TextBox 4"/>
          <p:cNvSpPr txBox="1"/>
          <p:nvPr/>
        </p:nvSpPr>
        <p:spPr>
          <a:xfrm>
            <a:off x="357158" y="285728"/>
            <a:ext cx="3643338" cy="461665"/>
          </a:xfrm>
          <a:prstGeom prst="rect">
            <a:avLst/>
          </a:prstGeom>
          <a:noFill/>
        </p:spPr>
        <p:txBody>
          <a:bodyPr wrap="square" rtlCol="0">
            <a:spAutoFit/>
          </a:bodyPr>
          <a:lstStyle/>
          <a:p>
            <a:r>
              <a:rPr lang="en-US" sz="2400" b="1" dirty="0" smtClean="0"/>
              <a:t>MODELLING :-</a:t>
            </a:r>
            <a:endParaRPr lang="en-US" sz="2400" b="1" dirty="0"/>
          </a:p>
        </p:txBody>
      </p:sp>
      <p:pic>
        <p:nvPicPr>
          <p:cNvPr id="6" name="Picture 1"/>
          <p:cNvPicPr>
            <a:picLocks noChangeAspect="1" noChangeArrowheads="1"/>
          </p:cNvPicPr>
          <p:nvPr/>
        </p:nvPicPr>
        <p:blipFill>
          <a:blip r:embed="rId3"/>
          <a:srcRect/>
          <a:stretch>
            <a:fillRect/>
          </a:stretch>
        </p:blipFill>
        <p:spPr bwMode="auto">
          <a:xfrm>
            <a:off x="7643834" y="142852"/>
            <a:ext cx="1317625" cy="525463"/>
          </a:xfrm>
          <a:prstGeom prst="rect">
            <a:avLst/>
          </a:prstGeom>
          <a:noFill/>
          <a:ln w="9525">
            <a:noFill/>
            <a:miter lim="800000"/>
            <a:headEnd/>
            <a:tailEnd/>
          </a:ln>
          <a:effectLst/>
        </p:spPr>
      </p:pic>
      <p:pic>
        <p:nvPicPr>
          <p:cNvPr id="5122" name="Picture 2"/>
          <p:cNvPicPr>
            <a:picLocks noChangeAspect="1" noChangeArrowheads="1"/>
          </p:cNvPicPr>
          <p:nvPr/>
        </p:nvPicPr>
        <p:blipFill>
          <a:blip r:embed="rId4"/>
          <a:srcRect/>
          <a:stretch>
            <a:fillRect/>
          </a:stretch>
        </p:blipFill>
        <p:spPr bwMode="auto">
          <a:xfrm>
            <a:off x="214282" y="1000108"/>
            <a:ext cx="6438900" cy="2643206"/>
          </a:xfrm>
          <a:prstGeom prst="rect">
            <a:avLst/>
          </a:prstGeom>
          <a:noFill/>
          <a:ln w="9525">
            <a:noFill/>
            <a:miter lim="800000"/>
            <a:headEnd/>
            <a:tailEnd/>
          </a:ln>
          <a:effectLst/>
        </p:spPr>
      </p:pic>
      <p:sp>
        <p:nvSpPr>
          <p:cNvPr id="8" name="TextBox 7"/>
          <p:cNvSpPr txBox="1"/>
          <p:nvPr/>
        </p:nvSpPr>
        <p:spPr>
          <a:xfrm>
            <a:off x="6643702" y="2100196"/>
            <a:ext cx="2857520" cy="461665"/>
          </a:xfrm>
          <a:prstGeom prst="rect">
            <a:avLst/>
          </a:prstGeom>
          <a:noFill/>
        </p:spPr>
        <p:txBody>
          <a:bodyPr wrap="square" rtlCol="0">
            <a:spAutoFit/>
          </a:bodyPr>
          <a:lstStyle/>
          <a:p>
            <a:r>
              <a:rPr lang="en-US" sz="2400" b="1" dirty="0" smtClean="0"/>
              <a:t>Logistic Regression</a:t>
            </a:r>
            <a:endParaRPr lang="en-US" sz="2400" b="1" dirty="0"/>
          </a:p>
        </p:txBody>
      </p:sp>
      <p:pic>
        <p:nvPicPr>
          <p:cNvPr id="5124" name="Picture 4"/>
          <p:cNvPicPr>
            <a:picLocks noChangeAspect="1" noChangeArrowheads="1"/>
          </p:cNvPicPr>
          <p:nvPr/>
        </p:nvPicPr>
        <p:blipFill>
          <a:blip r:embed="rId5"/>
          <a:srcRect/>
          <a:stretch>
            <a:fillRect/>
          </a:stretch>
        </p:blipFill>
        <p:spPr bwMode="auto">
          <a:xfrm>
            <a:off x="2643174" y="3929066"/>
            <a:ext cx="6348413" cy="2538413"/>
          </a:xfrm>
          <a:prstGeom prst="rect">
            <a:avLst/>
          </a:prstGeom>
          <a:noFill/>
          <a:ln w="9525">
            <a:noFill/>
            <a:miter lim="800000"/>
            <a:headEnd/>
            <a:tailEnd/>
          </a:ln>
          <a:effectLst/>
        </p:spPr>
      </p:pic>
      <p:sp>
        <p:nvSpPr>
          <p:cNvPr id="11" name="TextBox 10"/>
          <p:cNvSpPr txBox="1"/>
          <p:nvPr/>
        </p:nvSpPr>
        <p:spPr>
          <a:xfrm>
            <a:off x="214282" y="4643446"/>
            <a:ext cx="3071834" cy="1200329"/>
          </a:xfrm>
          <a:prstGeom prst="rect">
            <a:avLst/>
          </a:prstGeom>
          <a:noFill/>
        </p:spPr>
        <p:txBody>
          <a:bodyPr wrap="square" rtlCol="0">
            <a:spAutoFit/>
          </a:bodyPr>
          <a:lstStyle/>
          <a:p>
            <a:r>
              <a:rPr lang="en-US" sz="2400" b="1" dirty="0" smtClean="0"/>
              <a:t>Support Vector </a:t>
            </a:r>
          </a:p>
          <a:p>
            <a:r>
              <a:rPr lang="en-US" sz="2400" b="1" dirty="0" smtClean="0"/>
              <a:t>     Machine     Classifier(SVC)</a:t>
            </a:r>
            <a:endParaRPr lang="en-US" sz="24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7650"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pic>
        <p:nvPicPr>
          <p:cNvPr id="5" name="Picture 1"/>
          <p:cNvPicPr>
            <a:picLocks noChangeAspect="1" noChangeArrowheads="1"/>
          </p:cNvPicPr>
          <p:nvPr/>
        </p:nvPicPr>
        <p:blipFill>
          <a:blip r:embed="rId3"/>
          <a:srcRect/>
          <a:stretch>
            <a:fillRect/>
          </a:stretch>
        </p:blipFill>
        <p:spPr bwMode="auto">
          <a:xfrm>
            <a:off x="7643834" y="142852"/>
            <a:ext cx="1317625" cy="525463"/>
          </a:xfrm>
          <a:prstGeom prst="rect">
            <a:avLst/>
          </a:prstGeom>
          <a:noFill/>
          <a:ln w="9525">
            <a:noFill/>
            <a:miter lim="800000"/>
            <a:headEnd/>
            <a:tailEnd/>
          </a:ln>
          <a:effectLst/>
        </p:spPr>
      </p:pic>
      <p:sp>
        <p:nvSpPr>
          <p:cNvPr id="6" name="TextBox 5"/>
          <p:cNvSpPr txBox="1"/>
          <p:nvPr/>
        </p:nvSpPr>
        <p:spPr>
          <a:xfrm>
            <a:off x="6429388" y="1139595"/>
            <a:ext cx="2500330" cy="830997"/>
          </a:xfrm>
          <a:prstGeom prst="rect">
            <a:avLst/>
          </a:prstGeom>
          <a:noFill/>
        </p:spPr>
        <p:txBody>
          <a:bodyPr wrap="square" rtlCol="0">
            <a:spAutoFit/>
          </a:bodyPr>
          <a:lstStyle/>
          <a:p>
            <a:r>
              <a:rPr lang="en-US" sz="2400" b="1" dirty="0" smtClean="0"/>
              <a:t>Random Forest        Classifier</a:t>
            </a:r>
            <a:endParaRPr lang="en-US" sz="2400" b="1" dirty="0"/>
          </a:p>
        </p:txBody>
      </p:sp>
      <p:pic>
        <p:nvPicPr>
          <p:cNvPr id="6146" name="Picture 2"/>
          <p:cNvPicPr>
            <a:picLocks noChangeAspect="1" noChangeArrowheads="1"/>
          </p:cNvPicPr>
          <p:nvPr/>
        </p:nvPicPr>
        <p:blipFill>
          <a:blip r:embed="rId4"/>
          <a:srcRect/>
          <a:stretch>
            <a:fillRect/>
          </a:stretch>
        </p:blipFill>
        <p:spPr bwMode="auto">
          <a:xfrm>
            <a:off x="285720" y="285728"/>
            <a:ext cx="6096000" cy="2857520"/>
          </a:xfrm>
          <a:prstGeom prst="rect">
            <a:avLst/>
          </a:prstGeom>
          <a:noFill/>
          <a:ln w="9525">
            <a:noFill/>
            <a:miter lim="800000"/>
            <a:headEnd/>
            <a:tailEnd/>
          </a:ln>
          <a:effectLst/>
        </p:spPr>
      </p:pic>
      <p:pic>
        <p:nvPicPr>
          <p:cNvPr id="6147" name="Picture 3"/>
          <p:cNvPicPr>
            <a:picLocks noChangeAspect="1" noChangeArrowheads="1"/>
          </p:cNvPicPr>
          <p:nvPr/>
        </p:nvPicPr>
        <p:blipFill>
          <a:blip r:embed="rId5"/>
          <a:srcRect/>
          <a:stretch>
            <a:fillRect/>
          </a:stretch>
        </p:blipFill>
        <p:spPr bwMode="auto">
          <a:xfrm>
            <a:off x="2571736" y="3643314"/>
            <a:ext cx="6370637" cy="3000396"/>
          </a:xfrm>
          <a:prstGeom prst="rect">
            <a:avLst/>
          </a:prstGeom>
          <a:noFill/>
          <a:ln w="9525">
            <a:noFill/>
            <a:miter lim="800000"/>
            <a:headEnd/>
            <a:tailEnd/>
          </a:ln>
          <a:effectLst/>
        </p:spPr>
      </p:pic>
      <p:sp>
        <p:nvSpPr>
          <p:cNvPr id="10" name="TextBox 9"/>
          <p:cNvSpPr txBox="1"/>
          <p:nvPr/>
        </p:nvSpPr>
        <p:spPr>
          <a:xfrm>
            <a:off x="142844" y="4598267"/>
            <a:ext cx="2143140" cy="830997"/>
          </a:xfrm>
          <a:prstGeom prst="rect">
            <a:avLst/>
          </a:prstGeom>
          <a:noFill/>
        </p:spPr>
        <p:txBody>
          <a:bodyPr wrap="square" rtlCol="0">
            <a:spAutoFit/>
          </a:bodyPr>
          <a:lstStyle/>
          <a:p>
            <a:r>
              <a:rPr lang="en-US" sz="2400" b="1" dirty="0" smtClean="0"/>
              <a:t>Naive-</a:t>
            </a:r>
            <a:r>
              <a:rPr lang="en-US" sz="2400" b="1" dirty="0" err="1" smtClean="0"/>
              <a:t>Bayes</a:t>
            </a:r>
            <a:r>
              <a:rPr lang="en-US" sz="2400" b="1" dirty="0" smtClean="0"/>
              <a:t> Classifier</a:t>
            </a:r>
            <a:endParaRPr lang="en-US" sz="24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28674"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
        <p:nvSpPr>
          <p:cNvPr id="5" name="TextBox 4"/>
          <p:cNvSpPr txBox="1"/>
          <p:nvPr/>
        </p:nvSpPr>
        <p:spPr>
          <a:xfrm>
            <a:off x="6572264" y="1106558"/>
            <a:ext cx="2357454" cy="1107996"/>
          </a:xfrm>
          <a:prstGeom prst="rect">
            <a:avLst/>
          </a:prstGeom>
          <a:noFill/>
        </p:spPr>
        <p:txBody>
          <a:bodyPr wrap="square" rtlCol="0">
            <a:spAutoFit/>
          </a:bodyPr>
          <a:lstStyle/>
          <a:p>
            <a:r>
              <a:rPr lang="en-US" sz="2400" b="1" dirty="0" smtClean="0"/>
              <a:t>Decision Tree Classifier</a:t>
            </a:r>
          </a:p>
          <a:p>
            <a:endParaRPr lang="en-US" dirty="0"/>
          </a:p>
        </p:txBody>
      </p:sp>
      <p:pic>
        <p:nvPicPr>
          <p:cNvPr id="7171" name="Picture 3"/>
          <p:cNvPicPr>
            <a:picLocks noChangeAspect="1" noChangeArrowheads="1"/>
          </p:cNvPicPr>
          <p:nvPr/>
        </p:nvPicPr>
        <p:blipFill>
          <a:blip r:embed="rId3"/>
          <a:srcRect/>
          <a:stretch>
            <a:fillRect/>
          </a:stretch>
        </p:blipFill>
        <p:spPr bwMode="auto">
          <a:xfrm>
            <a:off x="214282" y="285728"/>
            <a:ext cx="6272213" cy="2786082"/>
          </a:xfrm>
          <a:prstGeom prst="rect">
            <a:avLst/>
          </a:prstGeom>
          <a:noFill/>
          <a:ln w="9525">
            <a:noFill/>
            <a:miter lim="800000"/>
            <a:headEnd/>
            <a:tailEnd/>
          </a:ln>
          <a:effectLst/>
        </p:spPr>
      </p:pic>
      <p:pic>
        <p:nvPicPr>
          <p:cNvPr id="7172" name="Picture 4"/>
          <p:cNvPicPr>
            <a:picLocks noChangeAspect="1" noChangeArrowheads="1"/>
          </p:cNvPicPr>
          <p:nvPr/>
        </p:nvPicPr>
        <p:blipFill>
          <a:blip r:embed="rId4"/>
          <a:srcRect/>
          <a:stretch>
            <a:fillRect/>
          </a:stretch>
        </p:blipFill>
        <p:spPr bwMode="auto">
          <a:xfrm>
            <a:off x="2786050" y="3714752"/>
            <a:ext cx="6196013" cy="2786082"/>
          </a:xfrm>
          <a:prstGeom prst="rect">
            <a:avLst/>
          </a:prstGeom>
          <a:noFill/>
          <a:ln w="9525">
            <a:noFill/>
            <a:miter lim="800000"/>
            <a:headEnd/>
            <a:tailEnd/>
          </a:ln>
          <a:effectLst/>
        </p:spPr>
      </p:pic>
      <p:sp>
        <p:nvSpPr>
          <p:cNvPr id="10" name="TextBox 9"/>
          <p:cNvSpPr txBox="1"/>
          <p:nvPr/>
        </p:nvSpPr>
        <p:spPr>
          <a:xfrm>
            <a:off x="214282" y="4824723"/>
            <a:ext cx="2928958" cy="461665"/>
          </a:xfrm>
          <a:prstGeom prst="rect">
            <a:avLst/>
          </a:prstGeom>
          <a:noFill/>
        </p:spPr>
        <p:txBody>
          <a:bodyPr wrap="square" rtlCol="0">
            <a:spAutoFit/>
          </a:bodyPr>
          <a:lstStyle/>
          <a:p>
            <a:r>
              <a:rPr lang="en-US" sz="2400" b="1" dirty="0" err="1" smtClean="0"/>
              <a:t>AdaBoost</a:t>
            </a:r>
            <a:r>
              <a:rPr lang="en-US" sz="2400" b="1" dirty="0" smtClean="0"/>
              <a:t> Classifier</a:t>
            </a:r>
            <a:endParaRPr lang="en-US" sz="2400" b="1" dirty="0"/>
          </a:p>
        </p:txBody>
      </p:sp>
      <p:pic>
        <p:nvPicPr>
          <p:cNvPr id="11" name="Picture 1"/>
          <p:cNvPicPr>
            <a:picLocks noChangeAspect="1" noChangeArrowheads="1"/>
          </p:cNvPicPr>
          <p:nvPr/>
        </p:nvPicPr>
        <p:blipFill>
          <a:blip r:embed="rId5"/>
          <a:srcRect/>
          <a:stretch>
            <a:fillRect/>
          </a:stretch>
        </p:blipFill>
        <p:spPr bwMode="auto">
          <a:xfrm>
            <a:off x="7643834" y="142852"/>
            <a:ext cx="1317625" cy="525463"/>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p:cNvPicPr>
            <a:picLocks noGrp="1" noChangeAspect="1" noChangeArrowheads="1"/>
          </p:cNvPicPr>
          <p:nvPr>
            <p:ph idx="1"/>
          </p:nvPr>
        </p:nvPicPr>
        <p:blipFill>
          <a:blip r:embed="rId2"/>
          <a:srcRect/>
          <a:stretch>
            <a:fillRect/>
          </a:stretch>
        </p:blipFill>
        <p:spPr bwMode="auto">
          <a:xfrm>
            <a:off x="1" y="0"/>
            <a:ext cx="9143999" cy="6858000"/>
          </a:xfrm>
          <a:prstGeom prst="rect">
            <a:avLst/>
          </a:prstGeom>
          <a:noFill/>
          <a:ln w="9525">
            <a:noFill/>
            <a:miter lim="800000"/>
            <a:headEnd/>
            <a:tailEnd/>
          </a:ln>
          <a:effectLst/>
        </p:spPr>
      </p:pic>
      <p:sp>
        <p:nvSpPr>
          <p:cNvPr id="8" name="TextBox 7"/>
          <p:cNvSpPr txBox="1"/>
          <p:nvPr/>
        </p:nvSpPr>
        <p:spPr>
          <a:xfrm>
            <a:off x="6643702" y="1000108"/>
            <a:ext cx="2500298" cy="1107996"/>
          </a:xfrm>
          <a:prstGeom prst="rect">
            <a:avLst/>
          </a:prstGeom>
          <a:noFill/>
        </p:spPr>
        <p:txBody>
          <a:bodyPr wrap="square" rtlCol="0">
            <a:spAutoFit/>
          </a:bodyPr>
          <a:lstStyle/>
          <a:p>
            <a:r>
              <a:rPr lang="en-US" sz="2400" b="1" dirty="0" smtClean="0"/>
              <a:t>Gradient</a:t>
            </a:r>
          </a:p>
          <a:p>
            <a:r>
              <a:rPr lang="en-US" sz="2400" b="1" dirty="0" smtClean="0"/>
              <a:t>Boosting Classifier</a:t>
            </a:r>
          </a:p>
          <a:p>
            <a:endParaRPr lang="en-US" dirty="0"/>
          </a:p>
        </p:txBody>
      </p:sp>
      <p:sp>
        <p:nvSpPr>
          <p:cNvPr id="9" name="TextBox 8"/>
          <p:cNvSpPr txBox="1"/>
          <p:nvPr/>
        </p:nvSpPr>
        <p:spPr>
          <a:xfrm>
            <a:off x="428596" y="4500570"/>
            <a:ext cx="1857388" cy="830997"/>
          </a:xfrm>
          <a:prstGeom prst="rect">
            <a:avLst/>
          </a:prstGeom>
          <a:noFill/>
        </p:spPr>
        <p:txBody>
          <a:bodyPr wrap="square" rtlCol="0">
            <a:spAutoFit/>
          </a:bodyPr>
          <a:lstStyle/>
          <a:p>
            <a:r>
              <a:rPr lang="en-US" sz="2400" b="1" dirty="0" err="1" smtClean="0"/>
              <a:t>XGBoost</a:t>
            </a:r>
            <a:r>
              <a:rPr lang="en-US" sz="2400" b="1" dirty="0" smtClean="0"/>
              <a:t> Classifier</a:t>
            </a:r>
            <a:endParaRPr lang="en-US" sz="2400" b="1" dirty="0"/>
          </a:p>
        </p:txBody>
      </p:sp>
      <p:pic>
        <p:nvPicPr>
          <p:cNvPr id="8197" name="Picture 5"/>
          <p:cNvPicPr>
            <a:picLocks noChangeAspect="1" noChangeArrowheads="1"/>
          </p:cNvPicPr>
          <p:nvPr/>
        </p:nvPicPr>
        <p:blipFill>
          <a:blip r:embed="rId3"/>
          <a:srcRect/>
          <a:stretch>
            <a:fillRect/>
          </a:stretch>
        </p:blipFill>
        <p:spPr bwMode="auto">
          <a:xfrm>
            <a:off x="106740" y="357166"/>
            <a:ext cx="6443256" cy="2643189"/>
          </a:xfrm>
          <a:prstGeom prst="rect">
            <a:avLst/>
          </a:prstGeom>
          <a:noFill/>
          <a:ln w="9525">
            <a:noFill/>
            <a:miter lim="800000"/>
            <a:headEnd/>
            <a:tailEnd/>
          </a:ln>
          <a:effectLst/>
        </p:spPr>
      </p:pic>
      <p:pic>
        <p:nvPicPr>
          <p:cNvPr id="8198" name="Picture 6"/>
          <p:cNvPicPr>
            <a:picLocks noChangeAspect="1" noChangeArrowheads="1"/>
          </p:cNvPicPr>
          <p:nvPr/>
        </p:nvPicPr>
        <p:blipFill>
          <a:blip r:embed="rId4"/>
          <a:srcRect/>
          <a:stretch>
            <a:fillRect/>
          </a:stretch>
        </p:blipFill>
        <p:spPr bwMode="auto">
          <a:xfrm>
            <a:off x="2357422" y="3714752"/>
            <a:ext cx="6572296" cy="2857520"/>
          </a:xfrm>
          <a:prstGeom prst="rect">
            <a:avLst/>
          </a:prstGeom>
          <a:noFill/>
          <a:ln w="9525">
            <a:noFill/>
            <a:miter lim="800000"/>
            <a:headEnd/>
            <a:tailEnd/>
          </a:ln>
          <a:effectLst/>
        </p:spPr>
      </p:pic>
      <p:pic>
        <p:nvPicPr>
          <p:cNvPr id="12" name="Picture 1"/>
          <p:cNvPicPr>
            <a:picLocks noChangeAspect="1" noChangeArrowheads="1"/>
          </p:cNvPicPr>
          <p:nvPr/>
        </p:nvPicPr>
        <p:blipFill>
          <a:blip r:embed="rId5"/>
          <a:srcRect/>
          <a:stretch>
            <a:fillRect/>
          </a:stretch>
        </p:blipFill>
        <p:spPr bwMode="auto">
          <a:xfrm>
            <a:off x="7643834" y="142852"/>
            <a:ext cx="1317625" cy="525463"/>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9218"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
        <p:nvSpPr>
          <p:cNvPr id="5" name="TextBox 4"/>
          <p:cNvSpPr txBox="1"/>
          <p:nvPr/>
        </p:nvSpPr>
        <p:spPr>
          <a:xfrm>
            <a:off x="6643702" y="1026367"/>
            <a:ext cx="2214578" cy="830997"/>
          </a:xfrm>
          <a:prstGeom prst="rect">
            <a:avLst/>
          </a:prstGeom>
          <a:noFill/>
        </p:spPr>
        <p:txBody>
          <a:bodyPr wrap="square" rtlCol="0">
            <a:spAutoFit/>
          </a:bodyPr>
          <a:lstStyle/>
          <a:p>
            <a:r>
              <a:rPr lang="en-US" sz="2400" b="1" dirty="0" smtClean="0"/>
              <a:t>LGBM-Boosting Classifier</a:t>
            </a:r>
            <a:endParaRPr lang="en-US" sz="2400" b="1" dirty="0"/>
          </a:p>
        </p:txBody>
      </p:sp>
      <p:pic>
        <p:nvPicPr>
          <p:cNvPr id="9219" name="Picture 3"/>
          <p:cNvPicPr>
            <a:picLocks noChangeAspect="1" noChangeArrowheads="1"/>
          </p:cNvPicPr>
          <p:nvPr/>
        </p:nvPicPr>
        <p:blipFill>
          <a:blip r:embed="rId3"/>
          <a:srcRect/>
          <a:stretch>
            <a:fillRect/>
          </a:stretch>
        </p:blipFill>
        <p:spPr bwMode="auto">
          <a:xfrm>
            <a:off x="214282" y="214290"/>
            <a:ext cx="6286500" cy="2446337"/>
          </a:xfrm>
          <a:prstGeom prst="rect">
            <a:avLst/>
          </a:prstGeom>
          <a:noFill/>
          <a:ln w="9525">
            <a:noFill/>
            <a:miter lim="800000"/>
            <a:headEnd/>
            <a:tailEnd/>
          </a:ln>
          <a:effectLst/>
        </p:spPr>
      </p:pic>
      <p:pic>
        <p:nvPicPr>
          <p:cNvPr id="9220" name="Picture 4"/>
          <p:cNvPicPr>
            <a:picLocks noChangeAspect="1" noChangeArrowheads="1"/>
          </p:cNvPicPr>
          <p:nvPr/>
        </p:nvPicPr>
        <p:blipFill>
          <a:blip r:embed="rId4"/>
          <a:srcRect/>
          <a:stretch>
            <a:fillRect/>
          </a:stretch>
        </p:blipFill>
        <p:spPr bwMode="auto">
          <a:xfrm>
            <a:off x="428596" y="2928934"/>
            <a:ext cx="8215370" cy="3714776"/>
          </a:xfrm>
          <a:prstGeom prst="rect">
            <a:avLst/>
          </a:prstGeom>
          <a:noFill/>
          <a:ln w="9525">
            <a:noFill/>
            <a:miter lim="800000"/>
            <a:headEnd/>
            <a:tailEnd/>
          </a:ln>
          <a:effectLst/>
        </p:spPr>
      </p:pic>
      <p:pic>
        <p:nvPicPr>
          <p:cNvPr id="8" name="Picture 1"/>
          <p:cNvPicPr>
            <a:picLocks noChangeAspect="1" noChangeArrowheads="1"/>
          </p:cNvPicPr>
          <p:nvPr/>
        </p:nvPicPr>
        <p:blipFill>
          <a:blip r:embed="rId5"/>
          <a:srcRect/>
          <a:stretch>
            <a:fillRect/>
          </a:stretch>
        </p:blipFill>
        <p:spPr bwMode="auto">
          <a:xfrm>
            <a:off x="7643834" y="142852"/>
            <a:ext cx="1317625" cy="525463"/>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tx1">
                    <a:lumMod val="95000"/>
                    <a:lumOff val="5000"/>
                  </a:schemeClr>
                </a:solidFill>
              </a:rPr>
              <a:t>Model Deployment</a:t>
            </a:r>
            <a:r>
              <a:rPr lang="en-IN" b="1" dirty="0" smtClean="0">
                <a:solidFill>
                  <a:schemeClr val="tx1">
                    <a:lumMod val="95000"/>
                    <a:lumOff val="5000"/>
                  </a:schemeClr>
                </a:solidFill>
              </a:rPr>
              <a:t/>
            </a:r>
            <a:br>
              <a:rPr lang="en-IN" b="1" dirty="0" smtClean="0">
                <a:solidFill>
                  <a:schemeClr val="tx1">
                    <a:lumMod val="95000"/>
                    <a:lumOff val="5000"/>
                  </a:schemeClr>
                </a:solidFill>
              </a:rPr>
            </a:b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214282" y="214290"/>
            <a:ext cx="8643998" cy="6357982"/>
          </a:xfrm>
          <a:prstGeom prst="rect">
            <a:avLst/>
          </a:prstGeom>
          <a:noFill/>
          <a:ln w="9525">
            <a:noFill/>
            <a:miter lim="800000"/>
            <a:headEnd/>
            <a:tailEnd/>
          </a:ln>
          <a:effectLst/>
        </p:spPr>
      </p:pic>
      <p:sp>
        <p:nvSpPr>
          <p:cNvPr id="8" name="TextBox 7"/>
          <p:cNvSpPr txBox="1"/>
          <p:nvPr/>
        </p:nvSpPr>
        <p:spPr>
          <a:xfrm>
            <a:off x="642910" y="571480"/>
            <a:ext cx="7215238" cy="461665"/>
          </a:xfrm>
          <a:prstGeom prst="rect">
            <a:avLst/>
          </a:prstGeom>
          <a:noFill/>
        </p:spPr>
        <p:txBody>
          <a:bodyPr wrap="square" rtlCol="0">
            <a:spAutoFit/>
          </a:bodyPr>
          <a:lstStyle/>
          <a:p>
            <a:r>
              <a:rPr lang="en-US" sz="2400" b="1" u="sng" dirty="0" smtClean="0"/>
              <a:t>What is MODEL DEPLOYMENT</a:t>
            </a:r>
            <a:endParaRPr lang="en-US" sz="2400" b="1" u="sng" dirty="0"/>
          </a:p>
        </p:txBody>
      </p:sp>
      <p:sp>
        <p:nvSpPr>
          <p:cNvPr id="9" name="TextBox 8"/>
          <p:cNvSpPr txBox="1"/>
          <p:nvPr/>
        </p:nvSpPr>
        <p:spPr>
          <a:xfrm>
            <a:off x="428596" y="1142984"/>
            <a:ext cx="8215370" cy="2862322"/>
          </a:xfrm>
          <a:prstGeom prst="rect">
            <a:avLst/>
          </a:prstGeom>
          <a:noFill/>
        </p:spPr>
        <p:txBody>
          <a:bodyPr wrap="square" rtlCol="0">
            <a:spAutoFit/>
          </a:bodyPr>
          <a:lstStyle/>
          <a:p>
            <a:pPr>
              <a:buFont typeface="Wingdings" pitchFamily="2" charset="2"/>
              <a:buChar char="Ø"/>
            </a:pPr>
            <a:r>
              <a:rPr lang="en-US" dirty="0" smtClean="0"/>
              <a:t> Deploying </a:t>
            </a:r>
            <a:r>
              <a:rPr lang="en-US" dirty="0"/>
              <a:t>a machine learning model, also known as model deployment, simply </a:t>
            </a:r>
            <a:r>
              <a:rPr lang="en-US" dirty="0" smtClean="0"/>
              <a:t>  means </a:t>
            </a:r>
            <a:r>
              <a:rPr lang="en-US" dirty="0"/>
              <a:t>integrating a machine learning model into an existing production environment where it can take in an input and return an output. The purpose of deploying your model is so that you can make the </a:t>
            </a:r>
            <a:r>
              <a:rPr lang="en-US" dirty="0" smtClean="0"/>
              <a:t>prediction from </a:t>
            </a:r>
            <a:r>
              <a:rPr lang="en-US" dirty="0"/>
              <a:t>a trained machine learning model available to others, whether that be users, management or other systems. </a:t>
            </a:r>
            <a:endParaRPr lang="en-US" dirty="0" smtClean="0"/>
          </a:p>
          <a:p>
            <a:pPr>
              <a:buFont typeface="Wingdings" pitchFamily="2" charset="2"/>
              <a:buChar char="Ø"/>
            </a:pPr>
            <a:endParaRPr lang="en-US" dirty="0"/>
          </a:p>
          <a:p>
            <a:pPr>
              <a:buFont typeface="Wingdings" pitchFamily="2" charset="2"/>
              <a:buChar char="Ø"/>
            </a:pPr>
            <a:r>
              <a:rPr lang="en-US" dirty="0" smtClean="0"/>
              <a:t> Model </a:t>
            </a:r>
            <a:r>
              <a:rPr lang="en-US" dirty="0"/>
              <a:t>deployment is closely related to machine learning systems architecture, which refers to the arrangement and interactions of software components within a system to achieve a predefined goal.</a:t>
            </a:r>
          </a:p>
          <a:p>
            <a:endParaRPr lang="en-US" dirty="0"/>
          </a:p>
        </p:txBody>
      </p:sp>
      <p:pic>
        <p:nvPicPr>
          <p:cNvPr id="10" name="Picture 9" descr="deplyoment.jpg"/>
          <p:cNvPicPr>
            <a:picLocks noChangeAspect="1"/>
          </p:cNvPicPr>
          <p:nvPr/>
        </p:nvPicPr>
        <p:blipFill>
          <a:blip r:embed="rId3"/>
          <a:stretch>
            <a:fillRect/>
          </a:stretch>
        </p:blipFill>
        <p:spPr>
          <a:xfrm>
            <a:off x="642910" y="4714884"/>
            <a:ext cx="4857784" cy="17859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p:cNvPicPr>
            <a:picLocks noGrp="1" noChangeAspect="1" noChangeArrowheads="1"/>
          </p:cNvPicPr>
          <p:nvPr>
            <p:ph idx="1"/>
          </p:nvPr>
        </p:nvPicPr>
        <p:blipFill>
          <a:blip r:embed="rId2"/>
          <a:srcRect/>
          <a:stretch>
            <a:fillRect/>
          </a:stretch>
        </p:blipFill>
        <p:spPr bwMode="auto">
          <a:xfrm>
            <a:off x="0" y="0"/>
            <a:ext cx="9143999" cy="6858000"/>
          </a:xfrm>
          <a:prstGeom prst="rect">
            <a:avLst/>
          </a:prstGeom>
          <a:noFill/>
          <a:ln w="9525">
            <a:noFill/>
            <a:miter lim="800000"/>
            <a:headEnd/>
            <a:tailEnd/>
          </a:ln>
          <a:effectLst/>
        </p:spPr>
      </p:pic>
      <p:pic>
        <p:nvPicPr>
          <p:cNvPr id="1026" name="Picture 2" descr="C:\Users\Saswatee Das\Downloads\WhatsApp Image 2024-03-03 at 11.22.58 AM.jpeg"/>
          <p:cNvPicPr>
            <a:picLocks noChangeAspect="1" noChangeArrowheads="1"/>
          </p:cNvPicPr>
          <p:nvPr/>
        </p:nvPicPr>
        <p:blipFill>
          <a:blip r:embed="rId3"/>
          <a:srcRect/>
          <a:stretch>
            <a:fillRect/>
          </a:stretch>
        </p:blipFill>
        <p:spPr bwMode="auto">
          <a:xfrm>
            <a:off x="285720" y="214290"/>
            <a:ext cx="8578850" cy="599442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pic>
        <p:nvPicPr>
          <p:cNvPr id="5" name="Picture 4" descr="WhatsApp Image 2024-03-03 at 11.22.59 AM.jpeg"/>
          <p:cNvPicPr>
            <a:picLocks noChangeAspect="1"/>
          </p:cNvPicPr>
          <p:nvPr/>
        </p:nvPicPr>
        <p:blipFill>
          <a:blip r:embed="rId3"/>
          <a:stretch>
            <a:fillRect/>
          </a:stretch>
        </p:blipFill>
        <p:spPr>
          <a:xfrm>
            <a:off x="428596" y="214290"/>
            <a:ext cx="7845020" cy="278608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descr="WhatsApp Image 2024-03-03 at 11.22.59 AM (1).jpeg"/>
          <p:cNvPicPr>
            <a:picLocks noChangeAspect="1"/>
          </p:cNvPicPr>
          <p:nvPr/>
        </p:nvPicPr>
        <p:blipFill>
          <a:blip r:embed="rId4"/>
          <a:stretch>
            <a:fillRect/>
          </a:stretch>
        </p:blipFill>
        <p:spPr>
          <a:xfrm>
            <a:off x="500034" y="3143248"/>
            <a:ext cx="7858180" cy="34032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
          <p:cNvPicPr>
            <a:picLocks noChangeAspect="1" noChangeArrowheads="1"/>
          </p:cNvPicPr>
          <p:nvPr/>
        </p:nvPicPr>
        <p:blipFill>
          <a:blip r:embed="rId2"/>
          <a:srcRect/>
          <a:stretch>
            <a:fillRect/>
          </a:stretch>
        </p:blipFill>
        <p:spPr bwMode="auto">
          <a:xfrm>
            <a:off x="7572396" y="142852"/>
            <a:ext cx="1317625" cy="525463"/>
          </a:xfrm>
          <a:prstGeom prst="rect">
            <a:avLst/>
          </a:prstGeom>
          <a:noFill/>
          <a:ln w="9525">
            <a:noFill/>
            <a:miter lim="800000"/>
            <a:headEnd/>
            <a:tailEnd/>
          </a:ln>
          <a:effectLst/>
        </p:spPr>
      </p:pic>
      <p:pic>
        <p:nvPicPr>
          <p:cNvPr id="8" name="Picture 7" descr="ds final.jpg"/>
          <p:cNvPicPr>
            <a:picLocks noChangeAspect="1"/>
          </p:cNvPicPr>
          <p:nvPr/>
        </p:nvPicPr>
        <p:blipFill>
          <a:blip r:embed="rId3"/>
          <a:stretch>
            <a:fillRect/>
          </a:stretch>
        </p:blipFill>
        <p:spPr>
          <a:xfrm>
            <a:off x="0" y="0"/>
            <a:ext cx="9144000" cy="6858000"/>
          </a:xfrm>
          <a:prstGeom prst="rect">
            <a:avLst/>
          </a:prstGeom>
        </p:spPr>
      </p:pic>
      <p:sp>
        <p:nvSpPr>
          <p:cNvPr id="9" name="TextBox 8"/>
          <p:cNvSpPr txBox="1"/>
          <p:nvPr/>
        </p:nvSpPr>
        <p:spPr>
          <a:xfrm>
            <a:off x="2643174" y="2857496"/>
            <a:ext cx="5072098" cy="923330"/>
          </a:xfrm>
          <a:prstGeom prst="rect">
            <a:avLst/>
          </a:prstGeom>
          <a:noFill/>
        </p:spPr>
        <p:txBody>
          <a:bodyPr wrap="square" rtlCol="0">
            <a:spAutoFit/>
          </a:bodyPr>
          <a:lstStyle/>
          <a:p>
            <a:r>
              <a:rPr lang="en-US" sz="5400" dirty="0" smtClean="0">
                <a:latin typeface="Cooper Black" pitchFamily="18" charset="0"/>
              </a:rPr>
              <a:t>THANK YOU</a:t>
            </a:r>
            <a:endParaRPr lang="en-US" sz="5400" dirty="0">
              <a:latin typeface="Cooper Black"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7170" name="Picture 2"/>
          <p:cNvPicPr>
            <a:picLocks noChangeAspect="1" noChangeArrowheads="1"/>
          </p:cNvPicPr>
          <p:nvPr/>
        </p:nvPicPr>
        <p:blipFill>
          <a:blip r:embed="rId2"/>
          <a:srcRect/>
          <a:stretch>
            <a:fillRect/>
          </a:stretch>
        </p:blipFill>
        <p:spPr bwMode="auto">
          <a:xfrm>
            <a:off x="-32" y="-24"/>
            <a:ext cx="9144000" cy="6858000"/>
          </a:xfrm>
          <a:prstGeom prst="rect">
            <a:avLst/>
          </a:prstGeom>
          <a:noFill/>
          <a:ln w="9525">
            <a:noFill/>
            <a:miter lim="800000"/>
            <a:headEnd/>
            <a:tailEnd/>
          </a:ln>
          <a:effectLst/>
        </p:spPr>
      </p:pic>
      <p:sp>
        <p:nvSpPr>
          <p:cNvPr id="5" name="Rectangle 4"/>
          <p:cNvSpPr/>
          <p:nvPr/>
        </p:nvSpPr>
        <p:spPr>
          <a:xfrm>
            <a:off x="428596" y="214291"/>
            <a:ext cx="6429404" cy="1200329"/>
          </a:xfrm>
          <a:prstGeom prst="rect">
            <a:avLst/>
          </a:prstGeom>
        </p:spPr>
        <p:txBody>
          <a:bodyPr wrap="square">
            <a:spAutoFit/>
          </a:bodyPr>
          <a:lstStyle/>
          <a:p>
            <a:r>
              <a:rPr lang="en-US" sz="3600" b="1" dirty="0" smtClean="0"/>
              <a:t>Group Number - 04</a:t>
            </a:r>
          </a:p>
          <a:p>
            <a:r>
              <a:rPr lang="en-US" sz="3600" b="1" dirty="0" smtClean="0"/>
              <a:t>Guider – </a:t>
            </a:r>
            <a:r>
              <a:rPr lang="en-US" sz="3600" b="1" dirty="0" err="1" smtClean="0"/>
              <a:t>Adhvaith</a:t>
            </a:r>
            <a:r>
              <a:rPr lang="en-US" sz="3600" b="1" dirty="0" smtClean="0"/>
              <a:t> Sir</a:t>
            </a:r>
            <a:endParaRPr lang="en-US" sz="3600" dirty="0"/>
          </a:p>
        </p:txBody>
      </p:sp>
      <p:sp>
        <p:nvSpPr>
          <p:cNvPr id="6" name="Rectangle 5"/>
          <p:cNvSpPr/>
          <p:nvPr/>
        </p:nvSpPr>
        <p:spPr>
          <a:xfrm>
            <a:off x="1643042" y="1928802"/>
            <a:ext cx="5286412" cy="3416320"/>
          </a:xfrm>
          <a:prstGeom prst="rect">
            <a:avLst/>
          </a:prstGeom>
        </p:spPr>
        <p:txBody>
          <a:bodyPr wrap="square">
            <a:spAutoFit/>
          </a:bodyPr>
          <a:lstStyle/>
          <a:p>
            <a:pPr marL="457200" indent="-457200"/>
            <a:r>
              <a:rPr lang="en-IN" sz="2400" b="1" dirty="0" smtClean="0">
                <a:latin typeface="Californian FB" pitchFamily="18" charset="0"/>
              </a:rPr>
              <a:t>TEAM MEMBERS :</a:t>
            </a:r>
          </a:p>
          <a:p>
            <a:pPr marL="457200" indent="-457200"/>
            <a:endParaRPr lang="en-IN" sz="2400" b="1" dirty="0" smtClean="0">
              <a:latin typeface="Californian FB" pitchFamily="18" charset="0"/>
            </a:endParaRPr>
          </a:p>
          <a:p>
            <a:pPr marL="457200" indent="-457200">
              <a:buFont typeface="+mj-lt"/>
              <a:buAutoNum type="arabicPeriod"/>
            </a:pPr>
            <a:r>
              <a:rPr lang="en-IN" sz="2400" b="1" dirty="0" smtClean="0">
                <a:latin typeface="Californian FB" pitchFamily="18" charset="0"/>
              </a:rPr>
              <a:t>Amrutwad Anuja Pandurang</a:t>
            </a:r>
          </a:p>
          <a:p>
            <a:pPr marL="457200" indent="-457200">
              <a:buFont typeface="+mj-lt"/>
              <a:buAutoNum type="arabicPeriod"/>
            </a:pPr>
            <a:r>
              <a:rPr lang="en-IN" sz="2400" b="1" dirty="0" smtClean="0">
                <a:latin typeface="Californian FB" pitchFamily="18" charset="0"/>
              </a:rPr>
              <a:t>Ashwinikumar Mukteshwar Singh</a:t>
            </a:r>
          </a:p>
          <a:p>
            <a:pPr marL="457200" indent="-457200">
              <a:buFont typeface="+mj-lt"/>
              <a:buAutoNum type="arabicPeriod"/>
            </a:pPr>
            <a:r>
              <a:rPr lang="en-IN" sz="2400" b="1" dirty="0" err="1" smtClean="0">
                <a:latin typeface="Californian FB" pitchFamily="18" charset="0"/>
              </a:rPr>
              <a:t>Mandar</a:t>
            </a:r>
            <a:r>
              <a:rPr lang="en-IN" sz="2400" b="1" dirty="0" smtClean="0">
                <a:latin typeface="Californian FB" pitchFamily="18" charset="0"/>
              </a:rPr>
              <a:t> </a:t>
            </a:r>
            <a:r>
              <a:rPr lang="en-IN" sz="2400" b="1" dirty="0" smtClean="0">
                <a:latin typeface="Californian FB" pitchFamily="18" charset="0"/>
              </a:rPr>
              <a:t>Santosh Bhere</a:t>
            </a:r>
          </a:p>
          <a:p>
            <a:pPr marL="457200" indent="-457200">
              <a:buFont typeface="+mj-lt"/>
              <a:buAutoNum type="arabicPeriod"/>
            </a:pPr>
            <a:r>
              <a:rPr lang="en-IN" sz="2400" b="1" dirty="0" smtClean="0">
                <a:latin typeface="Californian FB" pitchFamily="18" charset="0"/>
              </a:rPr>
              <a:t>Navgire Kirankumar Prakash</a:t>
            </a:r>
            <a:endParaRPr lang="en-US" sz="2400" b="1" dirty="0" smtClean="0">
              <a:latin typeface="Californian FB" pitchFamily="18" charset="0"/>
            </a:endParaRPr>
          </a:p>
          <a:p>
            <a:pPr marL="457200" indent="-457200">
              <a:buFont typeface="+mj-lt"/>
              <a:buAutoNum type="arabicPeriod"/>
            </a:pPr>
            <a:r>
              <a:rPr lang="en-IN" sz="2400" b="1" dirty="0" smtClean="0">
                <a:latin typeface="Californian FB" pitchFamily="18" charset="0"/>
              </a:rPr>
              <a:t>Omkar Satish Kumbhar</a:t>
            </a:r>
          </a:p>
          <a:p>
            <a:pPr marL="457200" indent="-457200">
              <a:buFont typeface="+mj-lt"/>
              <a:buAutoNum type="arabicPeriod"/>
            </a:pPr>
            <a:r>
              <a:rPr lang="en-IN" sz="2400" b="1" dirty="0" smtClean="0">
                <a:latin typeface="Californian FB" pitchFamily="18" charset="0"/>
              </a:rPr>
              <a:t>Rushikesh Panditrao Dhumal</a:t>
            </a:r>
          </a:p>
          <a:p>
            <a:pPr marL="457200" indent="-457200">
              <a:buFont typeface="+mj-lt"/>
              <a:buAutoNum type="arabicPeriod"/>
            </a:pPr>
            <a:r>
              <a:rPr lang="en-IN" sz="2400" b="1" dirty="0" smtClean="0">
                <a:latin typeface="Californian FB" pitchFamily="18" charset="0"/>
              </a:rPr>
              <a:t>Saswatee Das</a:t>
            </a:r>
            <a:endParaRPr lang="en-IN" sz="2400" b="1" dirty="0">
              <a:latin typeface="Californian FB" pitchFamily="18" charset="0"/>
            </a:endParaRPr>
          </a:p>
        </p:txBody>
      </p:sp>
      <p:pic>
        <p:nvPicPr>
          <p:cNvPr id="7172" name="Picture 4" descr="https://tse2.mm.bing.net/th?id=OIP.MSnoZZgyTrjRuTVk44N_7AHaFn&amp;pid=Api&amp;P=0&amp;h=180"/>
          <p:cNvPicPr>
            <a:picLocks noChangeAspect="1" noChangeArrowheads="1"/>
          </p:cNvPicPr>
          <p:nvPr/>
        </p:nvPicPr>
        <p:blipFill>
          <a:blip r:embed="rId3"/>
          <a:srcRect/>
          <a:stretch>
            <a:fillRect/>
          </a:stretch>
        </p:blipFill>
        <p:spPr bwMode="auto">
          <a:xfrm>
            <a:off x="6500826" y="5000636"/>
            <a:ext cx="2500330" cy="1714500"/>
          </a:xfrm>
          <a:prstGeom prst="rect">
            <a:avLst/>
          </a:prstGeom>
          <a:noFill/>
        </p:spPr>
      </p:pic>
      <p:pic>
        <p:nvPicPr>
          <p:cNvPr id="8" name="Picture 1"/>
          <p:cNvPicPr>
            <a:picLocks noChangeAspect="1" noChangeArrowheads="1"/>
          </p:cNvPicPr>
          <p:nvPr/>
        </p:nvPicPr>
        <p:blipFill>
          <a:blip r:embed="rId4"/>
          <a:srcRect/>
          <a:stretch>
            <a:fillRect/>
          </a:stretch>
        </p:blipFill>
        <p:spPr bwMode="auto">
          <a:xfrm>
            <a:off x="7572396" y="142852"/>
            <a:ext cx="1317625" cy="525463"/>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285720" y="285728"/>
            <a:ext cx="4000528" cy="1371429"/>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214283" y="1785926"/>
            <a:ext cx="8643997" cy="4714908"/>
          </a:xfrm>
          <a:prstGeom prst="rect">
            <a:avLst/>
          </a:prstGeom>
          <a:noFill/>
          <a:ln w="9525">
            <a:noFill/>
            <a:miter lim="800000"/>
            <a:headEnd/>
            <a:tailEnd/>
          </a:ln>
          <a:effectLst/>
        </p:spPr>
      </p:pic>
      <p:sp>
        <p:nvSpPr>
          <p:cNvPr id="9" name="Rectangle 8"/>
          <p:cNvSpPr/>
          <p:nvPr/>
        </p:nvSpPr>
        <p:spPr>
          <a:xfrm>
            <a:off x="428596" y="1928802"/>
            <a:ext cx="8072494" cy="3416320"/>
          </a:xfrm>
          <a:prstGeom prst="rect">
            <a:avLst/>
          </a:prstGeom>
        </p:spPr>
        <p:txBody>
          <a:bodyPr wrap="square">
            <a:spAutoFit/>
          </a:bodyPr>
          <a:lstStyle/>
          <a:p>
            <a:r>
              <a:rPr lang="en-US" b="1" dirty="0"/>
              <a:t>What is natural language processing (NLP) in data science?</a:t>
            </a:r>
          </a:p>
          <a:p>
            <a:pPr fontAlgn="t"/>
            <a:r>
              <a:rPr lang="en-US" dirty="0"/>
              <a:t>Natural Language Processing or NLP in data science is the automatic manipulation of natural languages, like speech and text, by using software that helps computers observe, analyze, understand, and derive valuable meaning from natural or human-spoken languages</a:t>
            </a:r>
            <a:r>
              <a:rPr lang="en-US" dirty="0" smtClean="0"/>
              <a:t>.</a:t>
            </a:r>
          </a:p>
          <a:p>
            <a:pPr fontAlgn="t"/>
            <a:endParaRPr lang="en-US" dirty="0" smtClean="0"/>
          </a:p>
          <a:p>
            <a:pPr fontAlgn="t"/>
            <a:endParaRPr lang="en-US" dirty="0"/>
          </a:p>
          <a:p>
            <a:pPr fontAlgn="t"/>
            <a:r>
              <a:rPr lang="en-US" b="1" dirty="0"/>
              <a:t>What is NLP project ?</a:t>
            </a:r>
          </a:p>
          <a:p>
            <a:pPr fontAlgn="t"/>
            <a:r>
              <a:rPr lang="en-US" dirty="0"/>
              <a:t>An NLP project's ultimate objective is to develop a model or system that can handle natural language data in a way that is precise, effective, and practical for a given job or application. This may involve enhancing </a:t>
            </a:r>
            <a:r>
              <a:rPr lang="en-US" dirty="0" err="1"/>
              <a:t>chatbot</a:t>
            </a:r>
            <a:r>
              <a:rPr lang="en-US" dirty="0"/>
              <a:t> functionality, speech recognition, language translation, and a variety of other uses.</a:t>
            </a:r>
          </a:p>
        </p:txBody>
      </p:sp>
      <p:pic>
        <p:nvPicPr>
          <p:cNvPr id="10" name="Picture 1"/>
          <p:cNvPicPr>
            <a:picLocks noChangeAspect="1" noChangeArrowheads="1"/>
          </p:cNvPicPr>
          <p:nvPr/>
        </p:nvPicPr>
        <p:blipFill>
          <a:blip r:embed="rId4"/>
          <a:srcRect/>
          <a:stretch>
            <a:fillRect/>
          </a:stretch>
        </p:blipFill>
        <p:spPr bwMode="auto">
          <a:xfrm>
            <a:off x="7643834" y="142852"/>
            <a:ext cx="1317625" cy="525463"/>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h2.jpg"/>
          <p:cNvPicPr>
            <a:picLocks noGrp="1" noChangeAspect="1"/>
          </p:cNvPicPr>
          <p:nvPr>
            <p:ph idx="1"/>
          </p:nvPr>
        </p:nvPicPr>
        <p:blipFill>
          <a:blip r:embed="rId2"/>
          <a:stretch>
            <a:fillRect/>
          </a:stretch>
        </p:blipFill>
        <p:spPr>
          <a:xfrm>
            <a:off x="714348" y="642918"/>
            <a:ext cx="7858180" cy="5572163"/>
          </a:xfrm>
        </p:spPr>
      </p:pic>
      <p:sp>
        <p:nvSpPr>
          <p:cNvPr id="7" name="Rectangle 6"/>
          <p:cNvSpPr/>
          <p:nvPr/>
        </p:nvSpPr>
        <p:spPr>
          <a:xfrm>
            <a:off x="3857620" y="785794"/>
            <a:ext cx="4357718" cy="3539430"/>
          </a:xfrm>
          <a:prstGeom prst="rect">
            <a:avLst/>
          </a:prstGeom>
        </p:spPr>
        <p:txBody>
          <a:bodyPr wrap="square">
            <a:spAutoFit/>
          </a:bodyPr>
          <a:lstStyle/>
          <a:p>
            <a:pPr marL="342900" indent="-342900"/>
            <a:r>
              <a:rPr lang="en-US" sz="2800" b="1" u="sng" dirty="0" smtClean="0">
                <a:solidFill>
                  <a:schemeClr val="tx1">
                    <a:lumMod val="95000"/>
                    <a:lumOff val="5000"/>
                  </a:schemeClr>
                </a:solidFill>
              </a:rPr>
              <a:t>STEPS</a:t>
            </a:r>
            <a:r>
              <a:rPr lang="en-US" sz="2800" b="1" dirty="0" smtClean="0">
                <a:solidFill>
                  <a:schemeClr val="tx1">
                    <a:lumMod val="95000"/>
                    <a:lumOff val="5000"/>
                  </a:schemeClr>
                </a:solidFill>
              </a:rPr>
              <a:t> </a:t>
            </a:r>
          </a:p>
          <a:p>
            <a:pPr marL="342900" indent="-342900"/>
            <a:endParaRPr lang="en-US" sz="2800" b="1" dirty="0" smtClean="0">
              <a:solidFill>
                <a:schemeClr val="tx1">
                  <a:lumMod val="95000"/>
                  <a:lumOff val="5000"/>
                </a:schemeClr>
              </a:solidFill>
            </a:endParaRPr>
          </a:p>
          <a:p>
            <a:pPr marL="342900" indent="-342900">
              <a:buAutoNum type="arabicPeriod"/>
            </a:pPr>
            <a:r>
              <a:rPr lang="en-US" sz="2400" b="1" dirty="0" smtClean="0">
                <a:solidFill>
                  <a:schemeClr val="tx1">
                    <a:lumMod val="95000"/>
                    <a:lumOff val="5000"/>
                  </a:schemeClr>
                </a:solidFill>
              </a:rPr>
              <a:t>Importing and Cleaning data</a:t>
            </a:r>
          </a:p>
          <a:p>
            <a:pPr marL="342900" indent="-342900">
              <a:buAutoNum type="arabicPeriod"/>
            </a:pPr>
            <a:r>
              <a:rPr lang="en-US" sz="2400" b="1" dirty="0" smtClean="0">
                <a:solidFill>
                  <a:schemeClr val="tx1">
                    <a:lumMod val="95000"/>
                    <a:lumOff val="5000"/>
                  </a:schemeClr>
                </a:solidFill>
              </a:rPr>
              <a:t>EDA</a:t>
            </a:r>
          </a:p>
          <a:p>
            <a:pPr marL="342900" indent="-342900">
              <a:buAutoNum type="arabicPeriod"/>
            </a:pPr>
            <a:r>
              <a:rPr lang="en-US" sz="2400" b="1" dirty="0" smtClean="0">
                <a:solidFill>
                  <a:schemeClr val="tx1">
                    <a:lumMod val="95000"/>
                    <a:lumOff val="5000"/>
                  </a:schemeClr>
                </a:solidFill>
              </a:rPr>
              <a:t>Data visualization</a:t>
            </a:r>
          </a:p>
          <a:p>
            <a:pPr marL="342900" indent="-342900">
              <a:buAutoNum type="arabicPeriod"/>
            </a:pPr>
            <a:r>
              <a:rPr lang="en-US" sz="2400" b="1" dirty="0" smtClean="0">
                <a:solidFill>
                  <a:schemeClr val="tx1">
                    <a:lumMod val="95000"/>
                    <a:lumOff val="5000"/>
                  </a:schemeClr>
                </a:solidFill>
              </a:rPr>
              <a:t>Creating and Training the Model</a:t>
            </a:r>
          </a:p>
          <a:p>
            <a:pPr marL="342900" indent="-342900">
              <a:buAutoNum type="arabicPeriod"/>
            </a:pPr>
            <a:r>
              <a:rPr lang="en-US" sz="2400" b="1" dirty="0" smtClean="0">
                <a:solidFill>
                  <a:schemeClr val="tx1">
                    <a:lumMod val="95000"/>
                    <a:lumOff val="5000"/>
                  </a:schemeClr>
                </a:solidFill>
              </a:rPr>
              <a:t>Model Evaluation </a:t>
            </a:r>
          </a:p>
          <a:p>
            <a:pPr marL="342900" indent="-342900">
              <a:buAutoNum type="arabicPeriod"/>
            </a:pPr>
            <a:r>
              <a:rPr lang="en-US" sz="2400" b="1" dirty="0" smtClean="0">
                <a:solidFill>
                  <a:schemeClr val="tx1">
                    <a:lumMod val="95000"/>
                    <a:lumOff val="5000"/>
                  </a:schemeClr>
                </a:solidFill>
              </a:rPr>
              <a:t>Model Deployment</a:t>
            </a:r>
            <a:endParaRPr lang="en-IN" sz="2400" b="1" dirty="0">
              <a:solidFill>
                <a:schemeClr val="tx1">
                  <a:lumMod val="95000"/>
                  <a:lumOff val="5000"/>
                </a:schemeClr>
              </a:solidFill>
            </a:endParaRPr>
          </a:p>
        </p:txBody>
      </p:sp>
      <p:pic>
        <p:nvPicPr>
          <p:cNvPr id="8" name="Picture Placeholder 84">
            <a:extLst>
              <a:ext uri="{FF2B5EF4-FFF2-40B4-BE49-F238E27FC236}">
                <a16:creationId xmlns="" xmlns:a16="http://schemas.microsoft.com/office/drawing/2014/main" id="{5F504F4B-B907-03AA-A3FD-1528A7B7487B}"/>
              </a:ext>
              <a:ext uri="{C183D7F6-B498-43B3-948B-1728B52AA6E4}">
                <adec:decorative xmlns="" xmlns:adec="http://schemas.microsoft.com/office/drawing/2017/decorative" val="1"/>
              </a:ext>
            </a:extLst>
          </p:cNvPr>
          <p:cNvPicPr>
            <a:picLocks noChangeAspect="1"/>
          </p:cNvPicPr>
          <p:nvPr/>
        </p:nvPicPr>
        <p:blipFill rotWithShape="1">
          <a:blip r:embed="rId3" cstate="print">
            <a:extLst>
              <a:ext uri="{96DAC541-7B7A-43D3-8B79-37D633B846F1}">
                <asvg:svgBlip xmlns="" xmlns:asvg="http://schemas.microsoft.com/office/drawing/2016/SVG/main" r:embed="rId4"/>
              </a:ext>
            </a:extLst>
          </a:blip>
          <a:srcRect l="-28275" t="-29639" r="-28275" b="-29639"/>
          <a:stretch/>
        </p:blipFill>
        <p:spPr>
          <a:xfrm>
            <a:off x="4857752" y="500042"/>
            <a:ext cx="1094116" cy="1113108"/>
          </a:xfrm>
          <a:prstGeom prst="ellipse">
            <a:avLst/>
          </a:prstGeom>
        </p:spPr>
      </p:pic>
      <p:pic>
        <p:nvPicPr>
          <p:cNvPr id="9" name="Picture 1"/>
          <p:cNvPicPr>
            <a:picLocks noChangeAspect="1" noChangeArrowheads="1"/>
          </p:cNvPicPr>
          <p:nvPr/>
        </p:nvPicPr>
        <p:blipFill>
          <a:blip r:embed="rId5"/>
          <a:srcRect/>
          <a:stretch>
            <a:fillRect/>
          </a:stretch>
        </p:blipFill>
        <p:spPr bwMode="auto">
          <a:xfrm>
            <a:off x="7643834" y="0"/>
            <a:ext cx="1317625" cy="525463"/>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4" name="Picture 1"/>
          <p:cNvPicPr>
            <a:picLocks noChangeAspect="1" noChangeArrowheads="1"/>
          </p:cNvPicPr>
          <p:nvPr/>
        </p:nvPicPr>
        <p:blipFill>
          <a:blip r:embed="rId2"/>
          <a:srcRect/>
          <a:stretch>
            <a:fillRect/>
          </a:stretch>
        </p:blipFill>
        <p:spPr bwMode="auto">
          <a:xfrm>
            <a:off x="7643834" y="142852"/>
            <a:ext cx="1317625" cy="525463"/>
          </a:xfrm>
          <a:prstGeom prst="rect">
            <a:avLst/>
          </a:prstGeom>
          <a:noFill/>
          <a:ln w="9525">
            <a:noFill/>
            <a:miter lim="800000"/>
            <a:headEnd/>
            <a:tailEnd/>
          </a:ln>
          <a:effectLst/>
        </p:spPr>
      </p:pic>
      <p:pic>
        <p:nvPicPr>
          <p:cNvPr id="11265" name="Picture 1"/>
          <p:cNvPicPr>
            <a:picLocks noChangeAspect="1" noChangeArrowheads="1"/>
          </p:cNvPicPr>
          <p:nvPr/>
        </p:nvPicPr>
        <p:blipFill>
          <a:blip r:embed="rId3"/>
          <a:srcRect/>
          <a:stretch>
            <a:fillRect/>
          </a:stretch>
        </p:blipFill>
        <p:spPr bwMode="auto">
          <a:xfrm>
            <a:off x="-357222" y="-428652"/>
            <a:ext cx="9501222" cy="7500990"/>
          </a:xfrm>
          <a:prstGeom prst="rect">
            <a:avLst/>
          </a:prstGeom>
          <a:noFill/>
          <a:ln w="9525">
            <a:noFill/>
            <a:miter lim="800000"/>
            <a:headEnd/>
            <a:tailEnd/>
          </a:ln>
          <a:effectLst/>
        </p:spPr>
      </p:pic>
      <p:sp>
        <p:nvSpPr>
          <p:cNvPr id="6" name="TextBox 5"/>
          <p:cNvSpPr txBox="1"/>
          <p:nvPr/>
        </p:nvSpPr>
        <p:spPr>
          <a:xfrm>
            <a:off x="-214346" y="-132171"/>
            <a:ext cx="8929750" cy="1846659"/>
          </a:xfrm>
          <a:prstGeom prst="rect">
            <a:avLst/>
          </a:prstGeom>
          <a:noFill/>
        </p:spPr>
        <p:txBody>
          <a:bodyPr wrap="square" rtlCol="0">
            <a:spAutoFit/>
          </a:bodyPr>
          <a:lstStyle/>
          <a:p>
            <a:r>
              <a:rPr lang="en-US" sz="2400" b="1" dirty="0" smtClean="0"/>
              <a:t>TOKENIZATION in NLP:</a:t>
            </a:r>
          </a:p>
          <a:p>
            <a:endParaRPr lang="en-US" sz="2400" b="1" dirty="0" smtClean="0"/>
          </a:p>
          <a:p>
            <a:pPr>
              <a:buFont typeface="Arial" pitchFamily="34" charset="0"/>
              <a:buChar char="•"/>
            </a:pPr>
            <a:r>
              <a:rPr lang="en-US" sz="2400" dirty="0" smtClean="0"/>
              <a:t> Tokenization breaks text into smaller parts for easier machine analysis, helping machines understand human language.</a:t>
            </a:r>
            <a:endParaRPr lang="en-US" sz="2400" b="1" dirty="0" smtClean="0"/>
          </a:p>
          <a:p>
            <a:endParaRPr lang="en-US" dirty="0"/>
          </a:p>
        </p:txBody>
      </p:sp>
      <p:pic>
        <p:nvPicPr>
          <p:cNvPr id="2050" name="Picture 2"/>
          <p:cNvPicPr>
            <a:picLocks noChangeAspect="1" noChangeArrowheads="1"/>
          </p:cNvPicPr>
          <p:nvPr/>
        </p:nvPicPr>
        <p:blipFill>
          <a:blip r:embed="rId4"/>
          <a:srcRect/>
          <a:stretch>
            <a:fillRect/>
          </a:stretch>
        </p:blipFill>
        <p:spPr bwMode="auto">
          <a:xfrm>
            <a:off x="142844" y="1785926"/>
            <a:ext cx="8501122" cy="3429024"/>
          </a:xfrm>
          <a:prstGeom prst="rect">
            <a:avLst/>
          </a:prstGeom>
          <a:noFill/>
          <a:ln w="9525">
            <a:noFill/>
            <a:miter lim="800000"/>
            <a:headEnd/>
            <a:tailEnd/>
          </a:ln>
          <a:effectLst/>
        </p:spPr>
      </p:pic>
      <p:pic>
        <p:nvPicPr>
          <p:cNvPr id="8" name="Picture 1"/>
          <p:cNvPicPr>
            <a:picLocks noChangeAspect="1" noChangeArrowheads="1"/>
          </p:cNvPicPr>
          <p:nvPr/>
        </p:nvPicPr>
        <p:blipFill>
          <a:blip r:embed="rId2"/>
          <a:srcRect/>
          <a:stretch>
            <a:fillRect/>
          </a:stretch>
        </p:blipFill>
        <p:spPr bwMode="auto">
          <a:xfrm>
            <a:off x="7500958" y="-262732"/>
            <a:ext cx="1317625" cy="525463"/>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0" y="0"/>
            <a:ext cx="9143999" cy="6858000"/>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642910" y="2285992"/>
            <a:ext cx="7786742" cy="4019834"/>
          </a:xfrm>
          <a:prstGeom prst="rect">
            <a:avLst/>
          </a:prstGeom>
          <a:noFill/>
          <a:ln w="9525">
            <a:noFill/>
            <a:miter lim="800000"/>
            <a:headEnd/>
            <a:tailEnd/>
          </a:ln>
          <a:effectLst/>
        </p:spPr>
      </p:pic>
      <p:sp>
        <p:nvSpPr>
          <p:cNvPr id="6" name="TextBox 5"/>
          <p:cNvSpPr txBox="1"/>
          <p:nvPr/>
        </p:nvSpPr>
        <p:spPr>
          <a:xfrm>
            <a:off x="357158" y="285728"/>
            <a:ext cx="7786742" cy="1754326"/>
          </a:xfrm>
          <a:prstGeom prst="rect">
            <a:avLst/>
          </a:prstGeom>
          <a:noFill/>
        </p:spPr>
        <p:txBody>
          <a:bodyPr wrap="square" rtlCol="0">
            <a:spAutoFit/>
          </a:bodyPr>
          <a:lstStyle/>
          <a:p>
            <a:r>
              <a:rPr lang="en-US" sz="2400" b="1" dirty="0" smtClean="0"/>
              <a:t>REMOVING STOPWORDS :-</a:t>
            </a:r>
          </a:p>
          <a:p>
            <a:endParaRPr lang="en-US" sz="2400" b="1" dirty="0" smtClean="0"/>
          </a:p>
          <a:p>
            <a:pPr>
              <a:buFont typeface="Arial" pitchFamily="34" charset="0"/>
              <a:buChar char="•"/>
            </a:pPr>
            <a:r>
              <a:rPr lang="en-US" sz="2000" dirty="0" smtClean="0"/>
              <a:t> To remove stop words, create a list of words to remove, tokenize the text data, check each token against the stop word list, and can stop words from the text data.</a:t>
            </a:r>
            <a:endParaRPr lang="en-US" sz="2000" b="1" dirty="0"/>
          </a:p>
        </p:txBody>
      </p:sp>
      <p:pic>
        <p:nvPicPr>
          <p:cNvPr id="7" name="Picture 1"/>
          <p:cNvPicPr>
            <a:picLocks noChangeAspect="1" noChangeArrowheads="1"/>
          </p:cNvPicPr>
          <p:nvPr/>
        </p:nvPicPr>
        <p:blipFill>
          <a:blip r:embed="rId4"/>
          <a:srcRect/>
          <a:stretch>
            <a:fillRect/>
          </a:stretch>
        </p:blipFill>
        <p:spPr bwMode="auto">
          <a:xfrm>
            <a:off x="7643834" y="142852"/>
            <a:ext cx="1317625" cy="525463"/>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endParaRPr lang="en-US" dirty="0"/>
          </a:p>
        </p:txBody>
      </p:sp>
      <p:pic>
        <p:nvPicPr>
          <p:cNvPr id="10241" name="Picture 1"/>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pic>
        <p:nvPicPr>
          <p:cNvPr id="6" name="Picture 1"/>
          <p:cNvPicPr>
            <a:picLocks noChangeAspect="1" noChangeArrowheads="1"/>
          </p:cNvPicPr>
          <p:nvPr/>
        </p:nvPicPr>
        <p:blipFill>
          <a:blip r:embed="rId3"/>
          <a:srcRect/>
          <a:stretch>
            <a:fillRect/>
          </a:stretch>
        </p:blipFill>
        <p:spPr bwMode="auto">
          <a:xfrm>
            <a:off x="7643834" y="142852"/>
            <a:ext cx="1317625" cy="525463"/>
          </a:xfrm>
          <a:prstGeom prst="rect">
            <a:avLst/>
          </a:prstGeom>
          <a:noFill/>
          <a:ln w="9525">
            <a:noFill/>
            <a:miter lim="800000"/>
            <a:headEnd/>
            <a:tailEnd/>
          </a:ln>
          <a:effectLst/>
        </p:spPr>
      </p:pic>
      <p:sp>
        <p:nvSpPr>
          <p:cNvPr id="7" name="TextBox 6"/>
          <p:cNvSpPr txBox="1"/>
          <p:nvPr/>
        </p:nvSpPr>
        <p:spPr>
          <a:xfrm>
            <a:off x="357158" y="142852"/>
            <a:ext cx="3429024" cy="461665"/>
          </a:xfrm>
          <a:prstGeom prst="rect">
            <a:avLst/>
          </a:prstGeom>
          <a:noFill/>
        </p:spPr>
        <p:txBody>
          <a:bodyPr wrap="square" rtlCol="0">
            <a:spAutoFit/>
          </a:bodyPr>
          <a:lstStyle/>
          <a:p>
            <a:r>
              <a:rPr lang="en-US" sz="2400" b="1" dirty="0" smtClean="0"/>
              <a:t>LEMATIZATION in NLP :-</a:t>
            </a:r>
            <a:endParaRPr lang="en-US" sz="2400" b="1" dirty="0"/>
          </a:p>
        </p:txBody>
      </p:sp>
      <p:sp>
        <p:nvSpPr>
          <p:cNvPr id="8" name="TextBox 7"/>
          <p:cNvSpPr txBox="1"/>
          <p:nvPr/>
        </p:nvSpPr>
        <p:spPr>
          <a:xfrm>
            <a:off x="285720" y="714356"/>
            <a:ext cx="8072494" cy="1938992"/>
          </a:xfrm>
          <a:prstGeom prst="rect">
            <a:avLst/>
          </a:prstGeom>
          <a:noFill/>
        </p:spPr>
        <p:txBody>
          <a:bodyPr wrap="square" rtlCol="0">
            <a:spAutoFit/>
          </a:bodyPr>
          <a:lstStyle/>
          <a:p>
            <a:pPr>
              <a:buFont typeface="Arial" pitchFamily="34" charset="0"/>
              <a:buChar char="•"/>
            </a:pPr>
            <a:r>
              <a:rPr lang="en-US" sz="2000" dirty="0" smtClean="0"/>
              <a:t> Lemmatization</a:t>
            </a:r>
            <a:r>
              <a:rPr lang="en-US" sz="2000" dirty="0"/>
              <a:t>, in </a:t>
            </a:r>
            <a:r>
              <a:rPr lang="en-US" sz="2000" dirty="0">
                <a:hlinkClick r:id="rId4"/>
              </a:rPr>
              <a:t>Natural Language Processing</a:t>
            </a:r>
            <a:r>
              <a:rPr lang="en-US" sz="2000" dirty="0"/>
              <a:t> (NLP), is a linguistic </a:t>
            </a:r>
            <a:r>
              <a:rPr lang="en-US" sz="2000" dirty="0" smtClean="0"/>
              <a:t>  process </a:t>
            </a:r>
            <a:r>
              <a:rPr lang="en-US" sz="2000" dirty="0"/>
              <a:t>used to reduce words to their base or canonical form, known as the lemma. </a:t>
            </a:r>
          </a:p>
          <a:p>
            <a:pPr>
              <a:buFont typeface="Arial" pitchFamily="34" charset="0"/>
              <a:buChar char="•"/>
            </a:pPr>
            <a:r>
              <a:rPr lang="en-US" sz="2000" dirty="0" smtClean="0"/>
              <a:t>This </a:t>
            </a:r>
            <a:r>
              <a:rPr lang="en-US" sz="2000" dirty="0"/>
              <a:t>technique helps systems understand the complex meanings of words in various settings, leading to more accurate information retrieval and analysis.</a:t>
            </a:r>
          </a:p>
        </p:txBody>
      </p:sp>
      <p:pic>
        <p:nvPicPr>
          <p:cNvPr id="10243" name="Picture 3"/>
          <p:cNvPicPr>
            <a:picLocks noChangeAspect="1" noChangeArrowheads="1"/>
          </p:cNvPicPr>
          <p:nvPr/>
        </p:nvPicPr>
        <p:blipFill>
          <a:blip r:embed="rId5"/>
          <a:srcRect/>
          <a:stretch>
            <a:fillRect/>
          </a:stretch>
        </p:blipFill>
        <p:spPr bwMode="auto">
          <a:xfrm>
            <a:off x="500034" y="2714620"/>
            <a:ext cx="8143932" cy="392909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1"/>
          <p:cNvPicPr>
            <a:picLocks noChangeAspect="1" noChangeArrowheads="1"/>
          </p:cNvPicPr>
          <p:nvPr/>
        </p:nvPicPr>
        <p:blipFill>
          <a:blip r:embed="rId2"/>
          <a:srcRect/>
          <a:stretch>
            <a:fillRect/>
          </a:stretch>
        </p:blipFill>
        <p:spPr bwMode="auto">
          <a:xfrm>
            <a:off x="7643834" y="142852"/>
            <a:ext cx="1317625" cy="525463"/>
          </a:xfrm>
          <a:prstGeom prst="rect">
            <a:avLst/>
          </a:prstGeom>
          <a:noFill/>
          <a:ln w="9525">
            <a:noFill/>
            <a:miter lim="800000"/>
            <a:headEnd/>
            <a:tailEnd/>
          </a:ln>
          <a:effectLst/>
        </p:spPr>
      </p:pic>
      <p:pic>
        <p:nvPicPr>
          <p:cNvPr id="9217" name="Picture 1"/>
          <p:cNvPicPr>
            <a:picLocks noChangeAspect="1" noChangeArrowheads="1"/>
          </p:cNvPicPr>
          <p:nvPr/>
        </p:nvPicPr>
        <p:blipFill>
          <a:blip r:embed="rId3"/>
          <a:srcRect/>
          <a:stretch>
            <a:fillRect/>
          </a:stretch>
        </p:blipFill>
        <p:spPr bwMode="auto">
          <a:xfrm>
            <a:off x="0" y="0"/>
            <a:ext cx="9144000" cy="6858000"/>
          </a:xfrm>
          <a:prstGeom prst="rect">
            <a:avLst/>
          </a:prstGeom>
          <a:noFill/>
          <a:ln w="9525">
            <a:noFill/>
            <a:miter lim="800000"/>
            <a:headEnd/>
            <a:tailEnd/>
          </a:ln>
          <a:effectLst/>
        </p:spPr>
      </p:pic>
      <p:sp>
        <p:nvSpPr>
          <p:cNvPr id="9" name="TextBox 8"/>
          <p:cNvSpPr txBox="1"/>
          <p:nvPr/>
        </p:nvSpPr>
        <p:spPr>
          <a:xfrm>
            <a:off x="285720" y="142852"/>
            <a:ext cx="6286544" cy="461665"/>
          </a:xfrm>
          <a:prstGeom prst="rect">
            <a:avLst/>
          </a:prstGeom>
          <a:noFill/>
        </p:spPr>
        <p:txBody>
          <a:bodyPr wrap="square" rtlCol="0">
            <a:spAutoFit/>
          </a:bodyPr>
          <a:lstStyle/>
          <a:p>
            <a:r>
              <a:rPr lang="en-US" sz="2400" b="1" dirty="0" smtClean="0"/>
              <a:t>STEMMING in NLP :-</a:t>
            </a:r>
            <a:endParaRPr lang="en-US" sz="2400" b="1" dirty="0"/>
          </a:p>
        </p:txBody>
      </p:sp>
      <p:sp>
        <p:nvSpPr>
          <p:cNvPr id="10" name="TextBox 9"/>
          <p:cNvSpPr txBox="1"/>
          <p:nvPr/>
        </p:nvSpPr>
        <p:spPr>
          <a:xfrm>
            <a:off x="214282" y="714356"/>
            <a:ext cx="8572560" cy="2246769"/>
          </a:xfrm>
          <a:prstGeom prst="rect">
            <a:avLst/>
          </a:prstGeom>
          <a:noFill/>
        </p:spPr>
        <p:txBody>
          <a:bodyPr wrap="square" rtlCol="0">
            <a:spAutoFit/>
          </a:bodyPr>
          <a:lstStyle/>
          <a:p>
            <a:pPr>
              <a:buFont typeface="Arial" pitchFamily="34" charset="0"/>
              <a:buChar char="•"/>
            </a:pPr>
            <a:r>
              <a:rPr lang="en-US" sz="2000" dirty="0" smtClean="0"/>
              <a:t> In </a:t>
            </a:r>
            <a:r>
              <a:rPr lang="en-US" sz="2000" dirty="0"/>
              <a:t>natural language processing (NLP), stemming is a text normalization technique that involves reducing words to their base or root form by removing suffixes. </a:t>
            </a:r>
            <a:endParaRPr lang="en-US" sz="2000" dirty="0" smtClean="0"/>
          </a:p>
          <a:p>
            <a:pPr>
              <a:buFont typeface="Arial" pitchFamily="34" charset="0"/>
              <a:buChar char="•"/>
            </a:pPr>
            <a:r>
              <a:rPr lang="en-US" sz="2000" dirty="0"/>
              <a:t> </a:t>
            </a:r>
            <a:r>
              <a:rPr lang="en-US" sz="2000" dirty="0" smtClean="0"/>
              <a:t>The </a:t>
            </a:r>
            <a:r>
              <a:rPr lang="en-US" sz="2000" dirty="0"/>
              <a:t>goal of stemming is to simplify words to their common linguistic root, so variations of a word, such as plurals or verb conjugations, are treated as the same word</a:t>
            </a:r>
            <a:r>
              <a:rPr lang="en-US" sz="2000" dirty="0" smtClean="0"/>
              <a:t>.</a:t>
            </a:r>
          </a:p>
          <a:p>
            <a:endParaRPr lang="en-US" sz="2000" dirty="0"/>
          </a:p>
        </p:txBody>
      </p:sp>
      <p:pic>
        <p:nvPicPr>
          <p:cNvPr id="9220" name="Picture 4"/>
          <p:cNvPicPr>
            <a:picLocks noChangeAspect="1" noChangeArrowheads="1"/>
          </p:cNvPicPr>
          <p:nvPr/>
        </p:nvPicPr>
        <p:blipFill>
          <a:blip r:embed="rId4"/>
          <a:srcRect/>
          <a:stretch>
            <a:fillRect/>
          </a:stretch>
        </p:blipFill>
        <p:spPr bwMode="auto">
          <a:xfrm>
            <a:off x="428596" y="2714620"/>
            <a:ext cx="8286808" cy="3857652"/>
          </a:xfrm>
          <a:prstGeom prst="rect">
            <a:avLst/>
          </a:prstGeom>
          <a:noFill/>
          <a:ln w="9525">
            <a:noFill/>
            <a:miter lim="800000"/>
            <a:headEnd/>
            <a:tailEnd/>
          </a:ln>
          <a:effectLst/>
        </p:spPr>
      </p:pic>
      <p:pic>
        <p:nvPicPr>
          <p:cNvPr id="13" name="Picture 1"/>
          <p:cNvPicPr>
            <a:picLocks noChangeAspect="1" noChangeArrowheads="1"/>
          </p:cNvPicPr>
          <p:nvPr/>
        </p:nvPicPr>
        <p:blipFill>
          <a:blip r:embed="rId2"/>
          <a:srcRect/>
          <a:stretch>
            <a:fillRect/>
          </a:stretch>
        </p:blipFill>
        <p:spPr bwMode="auto">
          <a:xfrm>
            <a:off x="7643834" y="142852"/>
            <a:ext cx="1317625" cy="525463"/>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8193" name="Picture 1"/>
          <p:cNvPicPr>
            <a:picLocks noChangeAspect="1" noChangeArrowheads="1"/>
          </p:cNvPicPr>
          <p:nvPr/>
        </p:nvPicPr>
        <p:blipFill>
          <a:blip r:embed="rId2"/>
          <a:srcRect/>
          <a:stretch>
            <a:fillRect/>
          </a:stretch>
        </p:blipFill>
        <p:spPr bwMode="auto">
          <a:xfrm>
            <a:off x="-1214478" y="-357214"/>
            <a:ext cx="11001452" cy="7929618"/>
          </a:xfrm>
          <a:prstGeom prst="rect">
            <a:avLst/>
          </a:prstGeom>
          <a:noFill/>
          <a:ln w="9525">
            <a:noFill/>
            <a:miter lim="800000"/>
            <a:headEnd/>
            <a:tailEnd/>
          </a:ln>
          <a:effectLst/>
        </p:spPr>
      </p:pic>
      <p:sp>
        <p:nvSpPr>
          <p:cNvPr id="5" name="TextBox 4"/>
          <p:cNvSpPr txBox="1"/>
          <p:nvPr/>
        </p:nvSpPr>
        <p:spPr>
          <a:xfrm>
            <a:off x="-1000164" y="-142900"/>
            <a:ext cx="9787006" cy="1661993"/>
          </a:xfrm>
          <a:prstGeom prst="rect">
            <a:avLst/>
          </a:prstGeom>
          <a:noFill/>
        </p:spPr>
        <p:txBody>
          <a:bodyPr wrap="square" rtlCol="0">
            <a:spAutoFit/>
          </a:bodyPr>
          <a:lstStyle/>
          <a:p>
            <a:r>
              <a:rPr lang="en-US" sz="2400" b="1" dirty="0" smtClean="0"/>
              <a:t>Count Vectorization in NLP :-</a:t>
            </a:r>
          </a:p>
          <a:p>
            <a:endParaRPr lang="en-US" dirty="0" smtClean="0"/>
          </a:p>
          <a:p>
            <a:pPr>
              <a:buFont typeface="Arial" pitchFamily="34" charset="0"/>
              <a:buChar char="•"/>
            </a:pPr>
            <a:r>
              <a:rPr lang="en-US" dirty="0" smtClean="0"/>
              <a:t> </a:t>
            </a:r>
            <a:r>
              <a:rPr lang="en-US" sz="2000" dirty="0" smtClean="0"/>
              <a:t>Machines </a:t>
            </a:r>
            <a:r>
              <a:rPr lang="en-US" sz="2000" dirty="0"/>
              <a:t>cannot understand characters and words. So when dealing with text data we need to represent it in numbers to be understood by the machine. </a:t>
            </a:r>
            <a:r>
              <a:rPr lang="en-US" sz="2000" dirty="0" smtClean="0"/>
              <a:t>Count vectorization </a:t>
            </a:r>
            <a:r>
              <a:rPr lang="en-US" sz="2000" dirty="0"/>
              <a:t>is a method to convert text to numerical data.</a:t>
            </a:r>
          </a:p>
        </p:txBody>
      </p:sp>
      <p:pic>
        <p:nvPicPr>
          <p:cNvPr id="6" name="Picture 1"/>
          <p:cNvPicPr>
            <a:picLocks noChangeAspect="1" noChangeArrowheads="1"/>
          </p:cNvPicPr>
          <p:nvPr/>
        </p:nvPicPr>
        <p:blipFill>
          <a:blip r:embed="rId3"/>
          <a:srcRect/>
          <a:stretch>
            <a:fillRect/>
          </a:stretch>
        </p:blipFill>
        <p:spPr bwMode="auto">
          <a:xfrm>
            <a:off x="8143900" y="-262732"/>
            <a:ext cx="1317625" cy="525463"/>
          </a:xfrm>
          <a:prstGeom prst="rect">
            <a:avLst/>
          </a:prstGeom>
          <a:noFill/>
          <a:ln w="9525">
            <a:noFill/>
            <a:miter lim="800000"/>
            <a:headEnd/>
            <a:tailEnd/>
          </a:ln>
          <a:effectLst/>
        </p:spPr>
      </p:pic>
      <p:pic>
        <p:nvPicPr>
          <p:cNvPr id="8194" name="Picture 2"/>
          <p:cNvPicPr>
            <a:picLocks noChangeAspect="1" noChangeArrowheads="1"/>
          </p:cNvPicPr>
          <p:nvPr/>
        </p:nvPicPr>
        <p:blipFill>
          <a:blip r:embed="rId4"/>
          <a:srcRect/>
          <a:stretch>
            <a:fillRect/>
          </a:stretch>
        </p:blipFill>
        <p:spPr bwMode="auto">
          <a:xfrm>
            <a:off x="-571568" y="1571612"/>
            <a:ext cx="9715568" cy="1928826"/>
          </a:xfrm>
          <a:prstGeom prst="rect">
            <a:avLst/>
          </a:prstGeom>
          <a:noFill/>
          <a:ln w="9525">
            <a:noFill/>
            <a:miter lim="800000"/>
            <a:headEnd/>
            <a:tailEnd/>
          </a:ln>
          <a:effectLst/>
        </p:spPr>
      </p:pic>
      <p:pic>
        <p:nvPicPr>
          <p:cNvPr id="1026" name="Picture 2"/>
          <p:cNvPicPr>
            <a:picLocks noChangeAspect="1" noChangeArrowheads="1"/>
          </p:cNvPicPr>
          <p:nvPr/>
        </p:nvPicPr>
        <p:blipFill>
          <a:blip r:embed="rId5"/>
          <a:srcRect/>
          <a:stretch>
            <a:fillRect/>
          </a:stretch>
        </p:blipFill>
        <p:spPr bwMode="auto">
          <a:xfrm>
            <a:off x="-571568" y="3857628"/>
            <a:ext cx="9715568" cy="3429024"/>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526</TotalTime>
  <Words>296</Words>
  <Application>Microsoft Office PowerPoint</Application>
  <PresentationFormat>On-screen Show (4:3)</PresentationFormat>
  <Paragraphs>65</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Slide 1</vt:lpstr>
      <vt:lpstr>Slide 2</vt:lpstr>
      <vt:lpstr>Slide 3</vt:lpstr>
      <vt:lpstr>Slide 4</vt:lpstr>
      <vt:lpstr>Slide 5</vt:lpstr>
      <vt:lpstr>Slide 6</vt:lpstr>
      <vt:lpstr> </vt:lpstr>
      <vt:lpstr>Slide 8</vt:lpstr>
      <vt:lpstr>Slide 9</vt:lpstr>
      <vt:lpstr>Slide 10</vt:lpstr>
      <vt:lpstr>Slide 11</vt:lpstr>
      <vt:lpstr>Slide 12</vt:lpstr>
      <vt:lpstr>Slide 13</vt:lpstr>
      <vt:lpstr>Slide 14</vt:lpstr>
      <vt:lpstr>Model Deployment </vt:lpstr>
      <vt:lpstr>Slide 16</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Saswatee Das</dc:creator>
  <cp:lastModifiedBy>Saswatee Das</cp:lastModifiedBy>
  <cp:revision>41</cp:revision>
  <dcterms:created xsi:type="dcterms:W3CDTF">2024-03-03T08:05:35Z</dcterms:created>
  <dcterms:modified xsi:type="dcterms:W3CDTF">2024-03-07T12:20:55Z</dcterms:modified>
</cp:coreProperties>
</file>