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30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40" autoAdjust="0"/>
  </p:normalViewPr>
  <p:slideViewPr>
    <p:cSldViewPr>
      <p:cViewPr>
        <p:scale>
          <a:sx n="75" d="100"/>
          <a:sy n="75" d="100"/>
        </p:scale>
        <p:origin x="-1637" y="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FA40E-4001-47BE-8AD1-2957FACEC7A7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54FF6-6B74-4E8C-99EA-3F988228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3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840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Входе проектирования архитектуры и структуры программного продукта было установлено, что программный продукт, решающий данную задачу, должен состоять как минимум из трех составляющих: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-приложение, которое должно предоставлять возможность создавать, редактировать и удалять анкеты, а так же проводить вычисления над собранными результатами анкетирования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-сайт, который необходим для заполнения анкет</a:t>
            </a: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серверное приложения, обрабатывающее запросы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-приложения, а так же для работы с БД. 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474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было построено при помощи WPF, Главным плюсом данной технологии является то, что существенная часть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элементов управления ложиться на графический процессор, что значительно ускоряет работу приложений.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СУБД выбран 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данная СУБД неоднократно доказывала свое превосходство при работе в связки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 же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-приложениями.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разработки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-сайта была применена технология ASP.NET – платформа, в состав которой входит: веб-сервисы, программная инфраструктура и модель программирования.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упрощения передачи данных, а так же их обработки, была использована библиотека JSON. Данные передаются в виде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-строк.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Данное ПО разрабатывалось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#, а так же применялся язык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разработке веб-сайта.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01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данной структурной схеме можно увидеть из каких компонентов состоит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-приложение: авторизация, работа с данными, обработка результатов анкетирования и вывод результатов на экран.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240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-приложение входит: авторизация, работа с сервером и вывод анкет.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Серверное приложение имеет модули обработки запросов, работы с базами данных и логирование основных действий пользователя.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90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следующей схеме изображена структуру меню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-приложения. Для того, чтобы попасть в меню системы, для начала пользователь должен пройти авторизацию, после чего из меню открывается доступ ко всем основным объектам системы таким, как анкеты, предприятия и направления. Выбрав объект, пользователю предоставляется возможность произвести над объектом какое-то действие.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19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 изображает основные классы системы и связи между ними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68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Сетевое взаимодействие разработанной системы организовано таким образом, что сервер получает запросы от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 в виде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-строк, после обработки запросов, обращается к Базе Данных, и в ответ отправляет клиентам запрашиваемые данные или информацию об обработке запроса.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218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-диаграмме описан процесс обработки запроса клиента сервером.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5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0-схема отображает общую работу системы. На ней мы видим, что входными параметрами является Логин и пароль пользователя, Направление, название предприятия, и ответы на вопросы, а на выходе мы получает приоритет задач.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53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следующем слайде описывается с помощью функциональной схемы общая работа с основными объектами системы.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77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Целью данной работы является разработка сетевого приложения, предназначенного для автоматизации процесса анкетирования и обработки его результатов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50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 из цели данной работы были поставлены следующие задачи: </a:t>
            </a:r>
          </a:p>
          <a:p>
            <a:pPr lv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и проанализировать предметную область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Спроектировать структуру и архитектуру разрабатываемого ПО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программный продукт, соответствующий теме работы 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Протестировать разработанное ПО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0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Анкетирование предназначено для того, чтобы определить приоритетные направления деятельности предприятий, а также для выявления уровня сложности задач, с которыми должен справиться молодой специалист. Ряду предприятий предлагается принять участие в анкетировании. Предположительно от предприятия анкетирование проходят как минимум 3 сотрудника.  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приведен пример фрагмента анкеты. Так же пример анкеты можно увидеть в приложении А. Анкета состоит из двух частей: информативная, где описывается цель и правила анкетирования и… 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2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часть, в которой непосредственно находятся вопросы. Основная часть анкеты разбита на некоторое количество блоков (на слайде пример такого блока), вопросы конкретного блока затрагивают какую-то определенную задачу (на слайде задача блока подчеркнута). 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каждый вопрос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 выбрать один из трех вариантов ответов. Варианты ответов представлены уровнями умения самостоятельно решать профессиональные задачи.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самого легкого первого уровня, до самого тяжелого 3-его уровня.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07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 из предметной области, весь процесс выявления приоритета профессиональных задач можно разделить на следующие этапы: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Формирование анкет работниками вузов для каждого направления, по которым будет проводиться анкетирование;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На следующем этапе проводится сбор результатов анкетирования, то есть сформированные анкеты рассылаются по предприятиям, на которых назначаются ответственные сотрудники, и эти сотрудники должны будут пройти анкетирование.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После сбора данных, проводится обработка результатов, проведенного анкетирования методом расслоенного эксперимента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И на основе результатов обработки данных проводиться завершающий этап построения приоритета профессиональных задач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02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завершения последнего этапа, программный продукт должен уметь строить гистограмму, которая визуализирует приоритет профессиональных задач конкретного направления.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25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изучены существующие программные аналоги создания и обработки анкет.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их достоинств и недостатков, а так же на основе требований заказчика была сформулирована постановка задачи...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54FF6-6B74-4E8C-99EA-3F9882284A7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3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54FE-A4D7-45E1-94A8-C247ADC87808}" type="datetime1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99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4070-87B3-4B89-813C-C96D5ED02536}" type="datetime1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71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19F6-E08B-49D9-BBDC-5F4D6B1E3284}" type="datetime1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5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4168-97CC-47F4-BC03-A32EEA76FF41}" type="datetime1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6C0022-5533-4A99-B5B6-97EAE40688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19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8783-6F62-401C-86D9-734B30D3EAF3}" type="datetime1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3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3749-EF50-4DEC-8148-955655D3F32F}" type="datetime1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8D56-06A6-4EAE-B1C3-D05D22A480EA}" type="datetime1">
              <a:rPr lang="ru-RU" smtClean="0"/>
              <a:t>02.07.2019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7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22BE-7BCC-4920-9346-9DD0069F7D63}" type="datetime1">
              <a:rPr lang="ru-RU" smtClean="0"/>
              <a:t>02.07.2019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10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1E98-3B19-4E30-88AE-9E680E267646}" type="datetime1">
              <a:rPr lang="ru-RU" smtClean="0"/>
              <a:t>02.07.2019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17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E5AD-22B4-45EA-A003-EE32E397EF99}" type="datetime1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73A1-7625-4779-8017-011207F154B6}" type="datetime1">
              <a:rPr lang="ru-RU" smtClean="0"/>
              <a:t>02.07.2019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7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9C16-9E8A-48F9-AED4-4C8B1C7CB2A5}" type="datetime1">
              <a:rPr lang="ru-RU" smtClean="0"/>
              <a:t>02.07.2019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6C0022-5533-4A99-B5B6-97EAE406889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6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649"/>
            <a:ext cx="9144000" cy="1656183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БАКАЛАВРСКАЯ РАБОТА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4608512"/>
          </a:xfrm>
        </p:spPr>
        <p:txBody>
          <a:bodyPr/>
          <a:lstStyle/>
          <a:p>
            <a:endParaRPr lang="ru-RU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ПРИЛОЖЕНИЕ ДЛЯ АВТОМАТИЗАЦИИ </a:t>
            </a:r>
          </a:p>
          <a:p>
            <a:pPr>
              <a:lnSpc>
                <a:spcPct val="150000"/>
              </a:lnSpc>
            </a:pPr>
            <a:r>
              <a:rPr lang="ru-RU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АНКЕТИРОВАНИЯ И ОБРАБОТКИ ДАННЫХ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458112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Кодос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Николаевич</a:t>
            </a:r>
          </a:p>
          <a:p>
            <a:pPr algn="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Кирсанова</a:t>
            </a:r>
          </a:p>
          <a:p>
            <a:pPr algn="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Алла Владимировна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19672" y="3284984"/>
            <a:ext cx="5868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аправление 09.03.04 «Программная инженерия»</a:t>
            </a:r>
          </a:p>
          <a:p>
            <a:pPr algn="ctr"/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рофиль «Разработка программно-информационных систем»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3" y="4654277"/>
            <a:ext cx="2973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ИТ15ДР62ПИ1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87623" y="5383936"/>
            <a:ext cx="2256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руководитель,</a:t>
            </a:r>
          </a:p>
          <a:p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.п.н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370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D861307-0CF7-4C65-87B7-1F9B4324B16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144001" cy="119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02" y="1988840"/>
            <a:ext cx="8508594" cy="354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Picture 4" descr="C:\Users\Admin\Desktop\jso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73" y="5013175"/>
            <a:ext cx="2795414" cy="13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-51767" y="7665"/>
            <a:ext cx="9180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 descr="C:\Users\Admin\Desktop\Mysq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18778"/>
            <a:ext cx="2952328" cy="152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\Desktop\JavaScrip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65" y="2952765"/>
            <a:ext cx="1650913" cy="16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\Desktop\wpf-logo-17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28" y="1285890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min\Desktop\aspne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28" y="3247694"/>
            <a:ext cx="1944216" cy="151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dmin\Desktop\csharp_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94" y="996397"/>
            <a:ext cx="1689372" cy="168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36512" y="188640"/>
            <a:ext cx="9180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</a:p>
          <a:p>
            <a:pPr algn="ctr"/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" y="2204864"/>
            <a:ext cx="8981076" cy="330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36512" y="188640"/>
            <a:ext cx="9180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</a:p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серверного приложения</a:t>
            </a:r>
            <a:endParaRPr lang="ru-RU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09" y="1688802"/>
            <a:ext cx="70675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1" y="4077072"/>
            <a:ext cx="72104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2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Учёба\ИТИ\4курс\Курсовая\Схемы\Меню_систем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3"/>
            <a:ext cx="8352928" cy="554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36512" y="188640"/>
            <a:ext cx="9180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меню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699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36512" y="188640"/>
            <a:ext cx="9180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7128792" cy="561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5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36512" y="188640"/>
            <a:ext cx="9180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сетевого взаимодействия</a:t>
            </a:r>
            <a:endParaRPr lang="ru-RU" sz="3600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175551" cy="29885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331640" y="4797153"/>
            <a:ext cx="6480720" cy="1656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протокол передачи данных 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3528" y="4365103"/>
            <a:ext cx="3240360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windows-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endParaRPr lang="ru-RU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36512" y="188640"/>
            <a:ext cx="9180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3600" dirty="0"/>
          </a:p>
        </p:txBody>
      </p:sp>
      <p:pic>
        <p:nvPicPr>
          <p:cNvPr id="6" name="Picture 2" descr="D:\Учёба\ИТИ\4курс\Курсовая\Схемы\Диаграмма последовательност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7327479" cy="48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36512" y="188640"/>
            <a:ext cx="9180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ru-RU" sz="3600" dirty="0"/>
          </a:p>
        </p:txBody>
      </p:sp>
      <p:pic>
        <p:nvPicPr>
          <p:cNvPr id="6" name="Picture 2" descr="D:\Учёба\ИТИ\4курс\Курсовая\Схемы\IDEF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4970"/>
            <a:ext cx="9100206" cy="547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36512" y="188640"/>
            <a:ext cx="9180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</a:t>
            </a:r>
            <a:endParaRPr lang="ru-RU" sz="3600" dirty="0"/>
          </a:p>
        </p:txBody>
      </p:sp>
      <p:pic>
        <p:nvPicPr>
          <p:cNvPr id="6" name="Picture 2" descr="Функциональная схем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98662"/>
            <a:ext cx="583264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0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98155"/>
            <a:ext cx="8229600" cy="293104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сетевое приложение, предназначенное для автоматизации процесса анкетирования и обработки его результатов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5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D861307-0CF7-4C65-87B7-1F9B4324B162}"/>
              </a:ext>
            </a:extLst>
          </p:cNvPr>
          <p:cNvSpPr txBox="1">
            <a:spLocks/>
          </p:cNvSpPr>
          <p:nvPr/>
        </p:nvSpPr>
        <p:spPr>
          <a:xfrm>
            <a:off x="-1" y="-99392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 </a:t>
            </a:r>
          </a:p>
          <a:p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7" y="1256547"/>
            <a:ext cx="7966943" cy="505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8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D861307-0CF7-4C65-87B7-1F9B4324B162}"/>
              </a:ext>
            </a:extLst>
          </p:cNvPr>
          <p:cNvSpPr txBox="1">
            <a:spLocks/>
          </p:cNvSpPr>
          <p:nvPr/>
        </p:nvSpPr>
        <p:spPr>
          <a:xfrm>
            <a:off x="-1" y="-99392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7FA777ED-DC60-4CB7-8756-822B9C9B3117}"/>
              </a:ext>
            </a:extLst>
          </p:cNvPr>
          <p:cNvSpPr txBox="1">
            <a:spLocks/>
          </p:cNvSpPr>
          <p:nvPr/>
        </p:nvSpPr>
        <p:spPr>
          <a:xfrm>
            <a:off x="1835696" y="1556792"/>
            <a:ext cx="5760640" cy="3822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Изучение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 анализ предметной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области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Проектирование структуры и архитектуры разрабатываемого ПО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Реализация программы для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автоматизации обработки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анкетирования промышленных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предприятий нашего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региона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Тестирование разработанного ПО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D861307-0CF7-4C65-87B7-1F9B4324B162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9144001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анкетирования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C:\Users\Admin\Desktop\Opros-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70" y="1989791"/>
            <a:ext cx="2088232" cy="260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\Desktop\calculatio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2705">
            <a:off x="5045907" y="3444625"/>
            <a:ext cx="1337390" cy="13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\Desktop\предприятие-png-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744" y="3264499"/>
            <a:ext cx="1697641" cy="16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D861307-0CF7-4C65-87B7-1F9B4324B162}"/>
              </a:ext>
            </a:extLst>
          </p:cNvPr>
          <p:cNvSpPr txBox="1">
            <a:spLocks/>
          </p:cNvSpPr>
          <p:nvPr/>
        </p:nvSpPr>
        <p:spPr>
          <a:xfrm>
            <a:off x="-1" y="-99392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Анкеты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6" y="1226171"/>
            <a:ext cx="846508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9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D861307-0CF7-4C65-87B7-1F9B4324B162}"/>
              </a:ext>
            </a:extLst>
          </p:cNvPr>
          <p:cNvSpPr txBox="1">
            <a:spLocks/>
          </p:cNvSpPr>
          <p:nvPr/>
        </p:nvSpPr>
        <p:spPr>
          <a:xfrm>
            <a:off x="-1" y="-99392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Анкеты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22" y="980728"/>
            <a:ext cx="6978551" cy="525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283968" y="1143412"/>
            <a:ext cx="313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D861307-0CF7-4C65-87B7-1F9B4324B162}"/>
              </a:ext>
            </a:extLst>
          </p:cNvPr>
          <p:cNvSpPr txBox="1">
            <a:spLocks/>
          </p:cNvSpPr>
          <p:nvPr/>
        </p:nvSpPr>
        <p:spPr>
          <a:xfrm>
            <a:off x="0" y="216025"/>
            <a:ext cx="9144001" cy="119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определения требований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выпускникам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7FA777ED-DC60-4CB7-8756-822B9C9B3117}"/>
              </a:ext>
            </a:extLst>
          </p:cNvPr>
          <p:cNvSpPr txBox="1">
            <a:spLocks/>
          </p:cNvSpPr>
          <p:nvPr/>
        </p:nvSpPr>
        <p:spPr>
          <a:xfrm>
            <a:off x="1475656" y="1700808"/>
            <a:ext cx="6780790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ф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ормирование анкет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которые будут заполнять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работодатели;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сбор данных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(анкетирование предприятий);	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бработка результатов анкетирования методом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расслоенного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эксперимента;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построение приоритета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профессиональных задач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которые должен уметь решать будущий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специалист.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D861307-0CF7-4C65-87B7-1F9B4324B162}"/>
              </a:ext>
            </a:extLst>
          </p:cNvPr>
          <p:cNvSpPr txBox="1">
            <a:spLocks/>
          </p:cNvSpPr>
          <p:nvPr/>
        </p:nvSpPr>
        <p:spPr>
          <a:xfrm>
            <a:off x="-1" y="-99392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 задач для направления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«Технологические машины и оборудования»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3" y="1628800"/>
            <a:ext cx="87534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0022-5533-4A99-B5B6-97EAE4068899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2D861307-0CF7-4C65-87B7-1F9B4324B162}"/>
              </a:ext>
            </a:extLst>
          </p:cNvPr>
          <p:cNvSpPr txBox="1">
            <a:spLocks/>
          </p:cNvSpPr>
          <p:nvPr/>
        </p:nvSpPr>
        <p:spPr>
          <a:xfrm>
            <a:off x="-1" y="-99392"/>
            <a:ext cx="9144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аналоги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Аналог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63296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Аналог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64904"/>
            <a:ext cx="4953000" cy="352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0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959</Words>
  <Application>Microsoft Office PowerPoint</Application>
  <PresentationFormat>Экран (4:3)</PresentationFormat>
  <Paragraphs>125</Paragraphs>
  <Slides>20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ВЫПУСКНАЯ КВАЛИФИКАЦИОННАЯ РАБОТА БАКАЛАВРСКАЯ РАБОТА </vt:lpstr>
      <vt:lpstr>Цель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Приднестровский государственный университет им. Т.Г. Шевченко Кафедра программного обеспечения вычислительной техники  и автоматизированных систем</dc:title>
  <dc:creator>Пользователь Windows</dc:creator>
  <cp:lastModifiedBy>Пользователь Windows</cp:lastModifiedBy>
  <cp:revision>143</cp:revision>
  <dcterms:created xsi:type="dcterms:W3CDTF">2018-06-19T08:45:00Z</dcterms:created>
  <dcterms:modified xsi:type="dcterms:W3CDTF">2019-07-02T03:40:20Z</dcterms:modified>
</cp:coreProperties>
</file>