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9291" autoAdjust="0"/>
  </p:normalViewPr>
  <p:slideViewPr>
    <p:cSldViewPr>
      <p:cViewPr varScale="1">
        <p:scale>
          <a:sx n="75" d="100"/>
          <a:sy n="75" d="100"/>
        </p:scale>
        <p:origin x="86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326A22-3E1F-435D-92D5-F58452BD4913}" type="datetimeFigureOut">
              <a:rPr lang="en-US" smtClean="0"/>
              <a:t>10/23/2024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A4B354-D1B0-4E61-A475-EE764D65D978}" type="slidenum">
              <a:rPr lang="en-US" smtClean="0"/>
              <a:t>‹#›</a:t>
            </a:fld>
            <a:endParaRPr lang="en-US"/>
          </a:p>
        </p:txBody>
      </p:sp>
    </p:spTree>
    <p:extLst>
      <p:ext uri="{BB962C8B-B14F-4D97-AF65-F5344CB8AC3E}">
        <p14:creationId xmlns:p14="http://schemas.microsoft.com/office/powerpoint/2010/main" val="252775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1</a:t>
            </a:fld>
            <a:endParaRPr lang="en-US"/>
          </a:p>
        </p:txBody>
      </p:sp>
    </p:spTree>
    <p:extLst>
      <p:ext uri="{BB962C8B-B14F-4D97-AF65-F5344CB8AC3E}">
        <p14:creationId xmlns:p14="http://schemas.microsoft.com/office/powerpoint/2010/main" val="100833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A4B354-D1B0-4E61-A475-EE764D65D978}" type="slidenum">
              <a:rPr lang="en-US" smtClean="0"/>
              <a:t>9</a:t>
            </a:fld>
            <a:endParaRPr lang="en-US"/>
          </a:p>
        </p:txBody>
      </p:sp>
    </p:spTree>
    <p:extLst>
      <p:ext uri="{BB962C8B-B14F-4D97-AF65-F5344CB8AC3E}">
        <p14:creationId xmlns:p14="http://schemas.microsoft.com/office/powerpoint/2010/main" val="24717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multi-factor-authentication"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162425" y="3918485"/>
            <a:ext cx="5181600" cy="382156"/>
          </a:xfrm>
          <a:prstGeom prst="rect">
            <a:avLst/>
          </a:prstGeom>
        </p:spPr>
        <p:txBody>
          <a:bodyPr vert="horz" wrap="square" lIns="0" tIns="12700" rIns="0" bIns="0" rtlCol="0">
            <a:spAutoFit/>
          </a:bodyPr>
          <a:lstStyle/>
          <a:p>
            <a:pPr marL="12700">
              <a:lnSpc>
                <a:spcPct val="100000"/>
              </a:lnSpc>
              <a:spcBef>
                <a:spcPts val="100"/>
              </a:spcBef>
            </a:pPr>
            <a:r>
              <a:rPr lang="en-US" sz="2400" b="1" spc="-5" dirty="0">
                <a:solidFill>
                  <a:schemeClr val="accent5">
                    <a:lumMod val="75000"/>
                  </a:schemeClr>
                </a:solidFill>
                <a:latin typeface="Trebuchet MS"/>
                <a:cs typeface="Trebuchet MS"/>
              </a:rPr>
              <a:t>KEY LOGGER AND SECURITY</a:t>
            </a:r>
            <a:endParaRPr sz="2400" dirty="0">
              <a:solidFill>
                <a:schemeClr val="accent5">
                  <a:lumMod val="7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86DB39BD-7FCB-4590-81FA-A3D124BC1958}"/>
              </a:ext>
            </a:extLst>
          </p:cNvPr>
          <p:cNvSpPr>
            <a:spLocks noGrp="1"/>
          </p:cNvSpPr>
          <p:nvPr>
            <p:ph type="ctrTitle"/>
          </p:nvPr>
        </p:nvSpPr>
        <p:spPr>
          <a:xfrm>
            <a:off x="2194970" y="2956460"/>
            <a:ext cx="6467475" cy="553998"/>
          </a:xfrm>
        </p:spPr>
        <p:txBody>
          <a:bodyPr/>
          <a:lstStyle/>
          <a:p>
            <a:r>
              <a:rPr lang="en-US" sz="3600" dirty="0"/>
              <a:t>        </a:t>
            </a:r>
            <a:r>
              <a:rPr lang="en-US" sz="3600"/>
              <a:t>NAGETI KULADEEP </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76400" y="6487307"/>
            <a:ext cx="76200" cy="177800"/>
          </a:xfrm>
          <a:prstGeom prst="rect">
            <a:avLst/>
          </a:prstGeom>
        </p:spPr>
      </p:pic>
      <p:sp>
        <p:nvSpPr>
          <p:cNvPr id="7" name="object 7"/>
          <p:cNvSpPr txBox="1">
            <a:spLocks noGrp="1"/>
          </p:cNvSpPr>
          <p:nvPr>
            <p:ph type="title"/>
          </p:nvPr>
        </p:nvSpPr>
        <p:spPr>
          <a:xfrm>
            <a:off x="685800" y="539776"/>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93CCF579-6910-4467-A066-DA1696E31D67}"/>
              </a:ext>
            </a:extLst>
          </p:cNvPr>
          <p:cNvSpPr txBox="1"/>
          <p:nvPr/>
        </p:nvSpPr>
        <p:spPr>
          <a:xfrm>
            <a:off x="533400" y="1691812"/>
            <a:ext cx="8743950" cy="3693319"/>
          </a:xfrm>
          <a:prstGeom prst="rect">
            <a:avLst/>
          </a:prstGeom>
          <a:noFill/>
        </p:spPr>
        <p:txBody>
          <a:bodyPr wrap="square">
            <a:spAutoFit/>
          </a:bodyPr>
          <a:lstStyle/>
          <a:p>
            <a:r>
              <a:rPr lang="en-US" dirty="0"/>
              <a:t>                               The best way to protect your devices from keylogging is to use a high-quality antivirus or firewall. You can also take other precautions to make an infection less likely. </a:t>
            </a:r>
          </a:p>
          <a:p>
            <a:r>
              <a:rPr lang="en-US" dirty="0"/>
              <a:t>                                </a:t>
            </a:r>
          </a:p>
          <a:p>
            <a:r>
              <a:rPr lang="en-US" dirty="0"/>
              <a:t>                                You may use a password manager to generate highly complex passwords—in addition to enabling you to see and manage your passwords. In many cases, these programs are able to auto-fill your passwords, which allows you to bypass using the keyboard altogether. </a:t>
            </a:r>
          </a:p>
          <a:p>
            <a:endParaRPr lang="en-US" dirty="0"/>
          </a:p>
          <a:p>
            <a:endParaRPr lang="en-US" dirty="0"/>
          </a:p>
          <a:p>
            <a:r>
              <a:rPr lang="en-US" dirty="0"/>
              <a:t>                                  </a:t>
            </a:r>
            <a:r>
              <a:rPr lang="en-US" b="0" i="0" dirty="0">
                <a:solidFill>
                  <a:srgbClr val="000000"/>
                </a:solidFill>
                <a:effectLst/>
                <a:latin typeface="Inter"/>
              </a:rPr>
              <a:t>In addition, use</a:t>
            </a:r>
            <a:r>
              <a:rPr lang="en-US" b="0" i="0" dirty="0">
                <a:effectLst/>
                <a:latin typeface="Inter"/>
              </a:rPr>
              <a:t> </a:t>
            </a:r>
            <a:r>
              <a:rPr lang="en-US" i="0" u="none" strike="noStrike" dirty="0">
                <a:effectLst/>
                <a:latin typeface="Inter"/>
                <a:hlinkClick r:id="rId3">
                  <a:extLst>
                    <a:ext uri="{A12FA001-AC4F-418D-AE19-62706E023703}">
                      <ahyp:hlinkClr xmlns:ahyp="http://schemas.microsoft.com/office/drawing/2018/hyperlinkcolor" val="tx"/>
                    </a:ext>
                  </a:extLst>
                </a:hlinkClick>
              </a:rPr>
              <a:t>multi-factor authentication (MFA)</a:t>
            </a:r>
            <a:r>
              <a:rPr lang="en-US" u="none" strike="noStrike" dirty="0">
                <a:latin typeface="Inter"/>
              </a:rPr>
              <a:t> </a:t>
            </a:r>
            <a:r>
              <a:rPr lang="en-US" b="0" i="0" dirty="0">
                <a:solidFill>
                  <a:srgbClr val="000000"/>
                </a:solidFill>
                <a:effectLst/>
                <a:latin typeface="Inter"/>
              </a:rPr>
              <a:t>when you have the option. A keylogger may deduce your password, but  the second phase of the authentication process may deter them.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007250" y="2176354"/>
            <a:ext cx="8091874" cy="1678665"/>
          </a:xfrm>
          <a:prstGeom prst="rect">
            <a:avLst/>
          </a:prstGeom>
        </p:spPr>
        <p:txBody>
          <a:bodyPr vert="horz" wrap="square" lIns="0" tIns="16510" rIns="0" bIns="0" rtlCol="0">
            <a:spAutoFit/>
          </a:bodyPr>
          <a:lstStyle/>
          <a:p>
            <a:pPr marL="12700">
              <a:lnSpc>
                <a:spcPct val="100000"/>
              </a:lnSpc>
              <a:spcBef>
                <a:spcPts val="130"/>
              </a:spcBef>
            </a:pPr>
            <a:r>
              <a:rPr lang="en-US" sz="5400" spc="5" dirty="0"/>
              <a:t>KEY LOGGER AND SECURITY</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14" y="25837"/>
            <a:ext cx="12407113"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buFont typeface="+mj-lt"/>
              <a:buAutoNum type="arabicPeriod"/>
            </a:pP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688795" y="1552406"/>
            <a:ext cx="9456038" cy="5016816"/>
            <a:chOff x="466725" y="1897159"/>
            <a:chExt cx="17069949" cy="4808441"/>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14598091" y="1897159"/>
              <a:ext cx="2938583" cy="3255958"/>
            </a:xfrm>
            <a:prstGeom prst="rect">
              <a:avLst/>
            </a:prstGeom>
          </p:spPr>
        </p:pic>
      </p:grpSp>
      <p:sp>
        <p:nvSpPr>
          <p:cNvPr id="21" name="object 21"/>
          <p:cNvSpPr txBox="1">
            <a:spLocks noGrp="1"/>
          </p:cNvSpPr>
          <p:nvPr>
            <p:ph type="title"/>
          </p:nvPr>
        </p:nvSpPr>
        <p:spPr>
          <a:xfrm>
            <a:off x="612344" y="648500"/>
            <a:ext cx="1967329"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0B425253-4F17-4365-A0FC-9BA7E832C98B}"/>
              </a:ext>
            </a:extLst>
          </p:cNvPr>
          <p:cNvSpPr txBox="1"/>
          <p:nvPr/>
        </p:nvSpPr>
        <p:spPr>
          <a:xfrm>
            <a:off x="534591" y="1328767"/>
            <a:ext cx="8356855" cy="4524315"/>
          </a:xfrm>
          <a:prstGeom prst="rect">
            <a:avLst/>
          </a:prstGeom>
          <a:noFill/>
        </p:spPr>
        <p:txBody>
          <a:bodyPr wrap="square" rtlCol="0">
            <a:spAutoFit/>
          </a:bodyPr>
          <a:lstStyle/>
          <a:p>
            <a:endParaRPr lang="en-US" dirty="0"/>
          </a:p>
          <a:p>
            <a:r>
              <a:rPr lang="en-US" b="1" dirty="0"/>
              <a:t>                 </a:t>
            </a:r>
            <a:r>
              <a:rPr lang="en-US" dirty="0"/>
              <a:t>Ethical hackers and security professionals may use keyloggers to test the security of systems and identify vulnerabilities that could be exploited by malicious actors. </a:t>
            </a:r>
          </a:p>
          <a:p>
            <a:endParaRPr lang="en-US" dirty="0"/>
          </a:p>
          <a:p>
            <a:r>
              <a:rPr lang="en-US" dirty="0"/>
              <a:t>               In legitimate contexts, keyloggers may be used by employers to monitor employee activities on company-owned devices to ensure productivity and compliance with company policies.</a:t>
            </a:r>
          </a:p>
          <a:p>
            <a:pPr>
              <a:buFont typeface="+mj-lt"/>
              <a:buAutoNum type="arabicPeriod"/>
            </a:pPr>
            <a:endParaRPr lang="en-US" dirty="0"/>
          </a:p>
          <a:p>
            <a:r>
              <a:rPr lang="en-US" dirty="0"/>
              <a:t>               Keyloggers are sometimes used for surveillance purposes, either by law enforcement agencies conducting investigations or by individuals seeking to monitor others without their knowledge or consent.</a:t>
            </a:r>
          </a:p>
          <a:p>
            <a:pPr>
              <a:buFont typeface="+mj-lt"/>
              <a:buAutoNum type="arabicPeriod"/>
            </a:pPr>
            <a:endParaRPr lang="en-US" dirty="0"/>
          </a:p>
          <a:p>
            <a:r>
              <a:rPr lang="en-US" b="1" dirty="0"/>
              <a:t>               </a:t>
            </a:r>
            <a:r>
              <a:rPr lang="en-US" dirty="0"/>
              <a:t>In forensic investigations, keyloggers may be used to gather evidence of unauthorized activities or to reconstruct actions taken on a compromised system.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2819400"/>
            <a:ext cx="3505200" cy="36385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527714"/>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
            <a:extLst>
              <a:ext uri="{FF2B5EF4-FFF2-40B4-BE49-F238E27FC236}">
                <a16:creationId xmlns:a16="http://schemas.microsoft.com/office/drawing/2014/main" id="{2AFB36CD-77EF-43DA-9640-54377AC4B888}"/>
              </a:ext>
            </a:extLst>
          </p:cNvPr>
          <p:cNvSpPr>
            <a:spLocks noGrp="1" noChangeArrowheads="1"/>
          </p:cNvSpPr>
          <p:nvPr>
            <p:ph type="body" idx="1"/>
          </p:nvPr>
        </p:nvSpPr>
        <p:spPr bwMode="auto">
          <a:xfrm>
            <a:off x="381000" y="1535448"/>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project overview of a keylogger involves outlining its purpose and objectives clearly. For instance, if it's aimed at monitoring employee activities for security purposes within a company, the keylogger would focus on capturing keystrokes and possibly screenshots discreetly.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security is paramount, so encryption and secure storage methods are implemented to protect sensitive information like passwords.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Ethical considerations such as obtaining consent and ensuring compliance with privacy laws are crucial aspects addressed in the project. Testing and validation procedures are also conducted to ensure the keylogger functions effectively.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Throughout the project, documentation is maintained, and ethical reviews are considered to ensure the project aligns with responsible use practices.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67827" y="3833989"/>
            <a:ext cx="2590799" cy="2971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85800" y="152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15D28E3A-3F03-4B0B-A8E2-4838C22BCAE6}"/>
              </a:ext>
            </a:extLst>
          </p:cNvPr>
          <p:cNvSpPr txBox="1"/>
          <p:nvPr/>
        </p:nvSpPr>
        <p:spPr>
          <a:xfrm>
            <a:off x="685800" y="1447800"/>
            <a:ext cx="6468788" cy="4801314"/>
          </a:xfrm>
          <a:prstGeom prst="rect">
            <a:avLst/>
          </a:prstGeom>
          <a:noFill/>
        </p:spPr>
        <p:txBody>
          <a:bodyPr wrap="square" rtlCol="0">
            <a:spAutoFit/>
          </a:bodyPr>
          <a:lstStyle/>
          <a:p>
            <a:pPr algn="l"/>
            <a:r>
              <a:rPr lang="en-US" dirty="0">
                <a:solidFill>
                  <a:srgbClr val="040C28"/>
                </a:solidFill>
                <a:latin typeface="Google Sans"/>
              </a:rPr>
              <a:t>1.T</a:t>
            </a:r>
            <a:r>
              <a:rPr lang="en-US" b="0" i="0" dirty="0">
                <a:solidFill>
                  <a:srgbClr val="040C28"/>
                </a:solidFill>
                <a:effectLst/>
                <a:latin typeface="Google Sans"/>
              </a:rPr>
              <a:t>he keyloggers can be detected using antiviruses</a:t>
            </a:r>
            <a:r>
              <a:rPr lang="en-US" b="0" i="0" dirty="0">
                <a:solidFill>
                  <a:srgbClr val="202124"/>
                </a:solidFill>
                <a:effectLst/>
                <a:latin typeface="Google Sans"/>
              </a:rPr>
              <a:t>. Installation of hardware keyloggers is difficult without the knowledge of the owner of the system.</a:t>
            </a:r>
          </a:p>
          <a:p>
            <a:pPr algn="l"/>
            <a:endParaRPr lang="en-US" dirty="0">
              <a:solidFill>
                <a:srgbClr val="202124"/>
              </a:solidFill>
              <a:latin typeface="Google Sans"/>
            </a:endParaRPr>
          </a:p>
          <a:p>
            <a:pPr algn="l"/>
            <a:r>
              <a:rPr lang="en-US" dirty="0">
                <a:solidFill>
                  <a:srgbClr val="202124"/>
                </a:solidFill>
                <a:latin typeface="Google Sans"/>
              </a:rPr>
              <a:t>2.T</a:t>
            </a:r>
            <a:r>
              <a:rPr lang="en-US" b="0" i="0" dirty="0">
                <a:solidFill>
                  <a:srgbClr val="202124"/>
                </a:solidFill>
                <a:effectLst/>
                <a:latin typeface="Google Sans"/>
              </a:rPr>
              <a:t>he expectation of privacy and can lead to identity theft, financial loss, or personal embarrassment if the captured information falls into the wrong hands.</a:t>
            </a:r>
          </a:p>
          <a:p>
            <a:pPr algn="l"/>
            <a:endParaRPr lang="en-US" dirty="0">
              <a:solidFill>
                <a:srgbClr val="202124"/>
              </a:solidFill>
              <a:latin typeface="Google Sans"/>
            </a:endParaRPr>
          </a:p>
          <a:p>
            <a:pPr algn="l"/>
            <a:r>
              <a:rPr lang="en-US" b="0" i="0" dirty="0">
                <a:solidFill>
                  <a:srgbClr val="202124"/>
                </a:solidFill>
                <a:effectLst/>
                <a:latin typeface="Google Sans"/>
              </a:rPr>
              <a:t>3.If a keylogger is installed on a device, it can capture all keystrokes, bypassing encryption and other security measures intended to protect data.</a:t>
            </a:r>
          </a:p>
          <a:p>
            <a:pPr algn="l"/>
            <a:endParaRPr lang="en-US" dirty="0">
              <a:solidFill>
                <a:srgbClr val="202124"/>
              </a:solidFill>
              <a:latin typeface="Google Sans"/>
            </a:endParaRPr>
          </a:p>
          <a:p>
            <a:pPr algn="l"/>
            <a:r>
              <a:rPr lang="en-US" dirty="0">
                <a:solidFill>
                  <a:srgbClr val="202124"/>
                </a:solidFill>
                <a:latin typeface="Google Sans"/>
              </a:rPr>
              <a:t>4.This can result in slower operation of the device, which may be noticeable to users and impact productivity or usability.</a:t>
            </a:r>
          </a:p>
          <a:p>
            <a:pPr algn="l"/>
            <a:endParaRPr lang="en-US" dirty="0">
              <a:solidFill>
                <a:srgbClr val="202124"/>
              </a:solidFill>
              <a:latin typeface="Google Sans"/>
            </a:endParaRPr>
          </a:p>
          <a:p>
            <a:pPr algn="l"/>
            <a:br>
              <a:rPr lang="en-US" b="0" i="0" dirty="0">
                <a:solidFill>
                  <a:srgbClr val="202124"/>
                </a:solidFill>
                <a:effectLst/>
                <a:latin typeface="Google Sans"/>
              </a:rPr>
            </a:br>
            <a:endParaRPr lang="en-US" dirty="0">
              <a:latin typeface="Google Sans"/>
            </a:endParaRPr>
          </a:p>
        </p:txBody>
      </p:sp>
      <p:pic>
        <p:nvPicPr>
          <p:cNvPr id="8" name="Picture 7">
            <a:extLst>
              <a:ext uri="{FF2B5EF4-FFF2-40B4-BE49-F238E27FC236}">
                <a16:creationId xmlns:a16="http://schemas.microsoft.com/office/drawing/2014/main" id="{A75617D3-52CF-4CC4-AF29-10292B585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0" y="152400"/>
            <a:ext cx="4238626" cy="3407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34590"/>
            <a:ext cx="10681335" cy="509114"/>
          </a:xfrm>
          <a:prstGeom prst="rect">
            <a:avLst/>
          </a:prstGeom>
        </p:spPr>
        <p:txBody>
          <a:bodyPr vert="horz" wrap="square" lIns="0" tIns="16510" rIns="0" bIns="0" rtlCol="0">
            <a:spAutoFit/>
          </a:bodyPr>
          <a:lstStyle/>
          <a:p>
            <a:pPr marL="12700">
              <a:lnSpc>
                <a:spcPct val="100000"/>
              </a:lnSpc>
              <a:spcBef>
                <a:spcPts val="130"/>
              </a:spcBef>
            </a:pP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Rectangle 1">
            <a:extLst>
              <a:ext uri="{FF2B5EF4-FFF2-40B4-BE49-F238E27FC236}">
                <a16:creationId xmlns:a16="http://schemas.microsoft.com/office/drawing/2014/main" id="{14309B19-C76A-4EC6-93B4-70FA3A72D3BF}"/>
              </a:ext>
            </a:extLst>
          </p:cNvPr>
          <p:cNvSpPr>
            <a:spLocks noGrp="1" noChangeArrowheads="1"/>
          </p:cNvSpPr>
          <p:nvPr>
            <p:ph sz="half" idx="3"/>
          </p:nvPr>
        </p:nvSpPr>
        <p:spPr bwMode="auto">
          <a:xfrm>
            <a:off x="304800" y="746119"/>
            <a:ext cx="99822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Legitimate users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Parents                 </a:t>
            </a:r>
            <a:r>
              <a:rPr kumimoji="0" lang="en-US" altLang="en-US" sz="1800" b="0" i="0" u="none" strike="noStrike" cap="none" normalizeH="0" baseline="0" dirty="0">
                <a:ln>
                  <a:noFill/>
                </a:ln>
                <a:solidFill>
                  <a:schemeClr val="tx1"/>
                </a:solidFill>
                <a:effectLst/>
                <a:latin typeface="Arial" panose="020B0604020202020204" pitchFamily="34" charset="0"/>
              </a:rPr>
              <a:t>: Monitoring their children’s online activities for safety.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Employers            </a:t>
            </a:r>
            <a:r>
              <a:rPr kumimoji="0" lang="en-US" altLang="en-US" sz="1800" b="0" i="0" u="none" strike="noStrike" cap="none" normalizeH="0" baseline="0" dirty="0">
                <a:ln>
                  <a:noFill/>
                </a:ln>
                <a:solidFill>
                  <a:schemeClr val="tx1"/>
                </a:solidFill>
                <a:effectLst/>
                <a:latin typeface="Arial" panose="020B0604020202020204" pitchFamily="34" charset="0"/>
              </a:rPr>
              <a:t>: Overseeing employees’ use of company computers to ensure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productivity and security.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a:t>
            </a:r>
            <a:r>
              <a:rPr kumimoji="0" lang="en-US" altLang="en-US" sz="1800" b="0" i="0" u="none" strike="noStrike" cap="none" normalizeH="0" baseline="0" dirty="0">
                <a:ln>
                  <a:noFill/>
                </a:ln>
                <a:solidFill>
                  <a:schemeClr val="tx1"/>
                </a:solidFill>
                <a:effectLst/>
                <a:latin typeface="Arial" panose="020B0604020202020204" pitchFamily="34" charset="0"/>
              </a:rPr>
              <a:t>: Investigating criminal activities with proper legal authorization.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a:t>
            </a:r>
            <a:r>
              <a:rPr kumimoji="0" lang="en-US" altLang="en-US" sz="1800" b="0" i="0" u="none" strike="noStrike" cap="none" normalizeH="0" baseline="0" dirty="0">
                <a:ln>
                  <a:noFill/>
                </a:ln>
                <a:solidFill>
                  <a:schemeClr val="tx1"/>
                </a:solidFill>
                <a:effectLst/>
                <a:latin typeface="Arial" panose="020B0604020202020204" pitchFamily="34" charset="0"/>
              </a:rPr>
              <a:t>: Personal use for data backup or tracking one’s own device usage. </a:t>
            </a: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Illegitimate Users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Cybercriminals </a:t>
            </a:r>
            <a:r>
              <a:rPr lang="en-US" altLang="en-US" dirty="0">
                <a:solidFill>
                  <a:schemeClr val="tx1"/>
                </a:solidFill>
                <a:latin typeface="Arial" panose="020B0604020202020204" pitchFamily="34" charset="0"/>
              </a:rPr>
              <a:t>   : Deploying keyloggers to steal sensitive information like passwords</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and credit card details.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Hackers  </a:t>
            </a:r>
            <a:r>
              <a:rPr lang="en-US" altLang="en-US" dirty="0">
                <a:solidFill>
                  <a:schemeClr val="tx1"/>
                </a:solidFill>
                <a:latin typeface="Arial" panose="020B0604020202020204" pitchFamily="34" charset="0"/>
              </a:rPr>
              <a:t>              : Using keyloggers as a tool for unauthorized access to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personal or corporate systems.</a:t>
            </a:r>
          </a:p>
          <a:p>
            <a:pPr algn="l" rtl="0" eaLnBrk="0" fontAlgn="base" hangingPunct="0">
              <a:spcBef>
                <a:spcPct val="0"/>
              </a:spcBef>
              <a:spcAft>
                <a:spcPct val="0"/>
              </a:spcAft>
              <a:buFontTx/>
              <a:buChar char="•"/>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459879"/>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A38FE70-99BF-45AB-843B-55466C1DB77F}"/>
              </a:ext>
            </a:extLst>
          </p:cNvPr>
          <p:cNvSpPr txBox="1"/>
          <p:nvPr/>
        </p:nvSpPr>
        <p:spPr>
          <a:xfrm>
            <a:off x="2819401" y="1476376"/>
            <a:ext cx="6324600" cy="5078313"/>
          </a:xfrm>
          <a:prstGeom prst="rect">
            <a:avLst/>
          </a:prstGeom>
          <a:noFill/>
        </p:spPr>
        <p:txBody>
          <a:bodyPr wrap="square">
            <a:spAutoFit/>
          </a:bodyPr>
          <a:lstStyle/>
          <a:p>
            <a:pPr>
              <a:buFont typeface="+mj-lt"/>
              <a:buAutoNum type="arabicPeriod"/>
            </a:pPr>
            <a:r>
              <a:rPr lang="en-US" b="0" i="0" dirty="0">
                <a:effectLst/>
                <a:latin typeface="-apple-system"/>
              </a:rPr>
              <a:t>Keyloggers are tools that record every keystroke you make on your device, often used by cybercriminals to steal sensitive information like passwords and credit card numbers.</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Antivirus Software: Ensure you have a reliable antivirus program that can detect and remove keyloggers. Regularly update your antivirus </a:t>
            </a:r>
            <a:r>
              <a:rPr lang="en-US" dirty="0">
                <a:latin typeface="-apple-system"/>
              </a:rPr>
              <a:t>.</a:t>
            </a:r>
            <a:endParaRPr lang="en-US" b="0" i="0" dirty="0">
              <a:effectLst/>
              <a:latin typeface="-apple-system"/>
            </a:endParaRP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 Enable Firewalls: A good firewall can block unauthorized access to your network and devices, providing an additional layer of security.</a:t>
            </a:r>
          </a:p>
          <a:p>
            <a:pPr>
              <a:buFont typeface="+mj-lt"/>
              <a:buAutoNum type="arabicPeriod"/>
            </a:pPr>
            <a:endParaRPr lang="en-US" b="0" i="0" dirty="0">
              <a:effectLst/>
              <a:latin typeface="-apple-system"/>
            </a:endParaRPr>
          </a:p>
          <a:p>
            <a:pPr>
              <a:buFont typeface="+mj-lt"/>
              <a:buAutoNum type="arabicPeriod"/>
            </a:pPr>
            <a:r>
              <a:rPr lang="en-US" b="0" i="0" dirty="0">
                <a:effectLst/>
                <a:latin typeface="-apple-system"/>
              </a:rPr>
              <a:t>Use a VPN: A Virtual Private Network (VPN) encrypts your internet connection, making it harder for keyloggers to intercept your data.</a:t>
            </a:r>
          </a:p>
          <a:p>
            <a:endParaRPr lang="en-US" b="0" i="0" dirty="0">
              <a:effectLst/>
              <a:latin typeface="-apple-system"/>
            </a:endParaRPr>
          </a:p>
          <a:p>
            <a:endParaRPr lang="en-US" b="0" i="0" dirty="0">
              <a:effectLst/>
              <a:latin typeface="-apple-system"/>
            </a:endParaRPr>
          </a:p>
          <a:p>
            <a:endParaRPr lang="en-US" b="0" i="0" dirty="0">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657599"/>
            <a:ext cx="1914525" cy="3143249"/>
          </a:xfrm>
          <a:prstGeom prst="rect">
            <a:avLst/>
          </a:prstGeom>
        </p:spPr>
      </p:pic>
      <p:sp>
        <p:nvSpPr>
          <p:cNvPr id="7" name="object 7"/>
          <p:cNvSpPr txBox="1">
            <a:spLocks noGrp="1"/>
          </p:cNvSpPr>
          <p:nvPr>
            <p:ph type="title"/>
          </p:nvPr>
        </p:nvSpPr>
        <p:spPr>
          <a:xfrm>
            <a:off x="1023937"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66E34D9-6678-427F-84EC-DC374C4647F7}"/>
              </a:ext>
            </a:extLst>
          </p:cNvPr>
          <p:cNvSpPr txBox="1"/>
          <p:nvPr/>
        </p:nvSpPr>
        <p:spPr>
          <a:xfrm>
            <a:off x="2092184" y="979943"/>
            <a:ext cx="7320987" cy="5078313"/>
          </a:xfrm>
          <a:prstGeom prst="rect">
            <a:avLst/>
          </a:prstGeom>
          <a:noFill/>
        </p:spPr>
        <p:txBody>
          <a:bodyPr wrap="square">
            <a:spAutoFit/>
          </a:bodyPr>
          <a:lstStyle/>
          <a:p>
            <a:endParaRPr lang="en-US" dirty="0"/>
          </a:p>
          <a:p>
            <a:r>
              <a:rPr lang="en-US" dirty="0"/>
              <a:t> 1.Regular Scans and Updates: Perform regular system scans and keep your operating system and all software up-to-date to patch any security vulnerabilities.</a:t>
            </a:r>
          </a:p>
          <a:p>
            <a:endParaRPr lang="en-US" dirty="0"/>
          </a:p>
          <a:p>
            <a:r>
              <a:rPr lang="en-US" dirty="0"/>
              <a:t>2.Be Cautious with Downloads: Avoid downloading software or opening email attachments from unknown sources, as these can be vectors for keylogger installation.</a:t>
            </a:r>
          </a:p>
          <a:p>
            <a:endParaRPr lang="en-US" dirty="0"/>
          </a:p>
          <a:p>
            <a:r>
              <a:rPr lang="en-US" dirty="0"/>
              <a:t>3.Two-Factor Authentication (2FA): Enable 2FA on your accounts to add an extra layer of security. Even if a keylogger captures your password, it won't be enough to access your accounts.</a:t>
            </a:r>
          </a:p>
          <a:p>
            <a:endParaRPr lang="en-US" dirty="0"/>
          </a:p>
          <a:p>
            <a:r>
              <a:rPr lang="en-US" dirty="0"/>
              <a:t>4. Use Complex Passwords: Create strong, unique passwords for each of your accounts to reduce the risk of multiple accounts being compromised.</a:t>
            </a:r>
          </a:p>
          <a:p>
            <a:endParaRPr lang="en-US" dirty="0"/>
          </a:p>
          <a:p>
            <a:r>
              <a:rPr lang="en-US" dirty="0"/>
              <a:t>Implementing these measures can significantly reduce the risk of keylogger attacks and enhance your overall cybersecurity.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AC9661D9-6ECB-4EF2-91C3-906C711FE9E1}"/>
              </a:ext>
            </a:extLst>
          </p:cNvPr>
          <p:cNvSpPr txBox="1"/>
          <p:nvPr/>
        </p:nvSpPr>
        <p:spPr>
          <a:xfrm>
            <a:off x="750385" y="1988653"/>
            <a:ext cx="8458200" cy="4524315"/>
          </a:xfrm>
          <a:prstGeom prst="rect">
            <a:avLst/>
          </a:prstGeom>
          <a:noFill/>
        </p:spPr>
        <p:txBody>
          <a:bodyPr wrap="square">
            <a:spAutoFit/>
          </a:bodyPr>
          <a:lstStyle/>
          <a:p>
            <a:pPr>
              <a:buFont typeface="+mj-lt"/>
              <a:buAutoNum type="arabicPeriod"/>
            </a:pPr>
            <a:r>
              <a:rPr lang="en-US" b="1" dirty="0"/>
              <a:t>Design Phase Consideration</a:t>
            </a:r>
            <a:r>
              <a:rPr lang="en-US" dirty="0"/>
              <a:t>: During the initial design phase of developing key logger software, teams might create wireframes to outline the user interface (UI) and user experience (UX) of the software. </a:t>
            </a:r>
          </a:p>
          <a:p>
            <a:pPr>
              <a:buFont typeface="+mj-lt"/>
              <a:buAutoNum type="arabicPeriod"/>
            </a:pPr>
            <a:endParaRPr lang="en-US" dirty="0"/>
          </a:p>
          <a:p>
            <a:pPr>
              <a:buFont typeface="+mj-lt"/>
              <a:buAutoNum type="arabicPeriod"/>
            </a:pPr>
            <a:r>
              <a:rPr lang="en-US" b="1" dirty="0"/>
              <a:t>User Interface Design</a:t>
            </a:r>
            <a:r>
              <a:rPr lang="en-US" dirty="0"/>
              <a:t>: Teams could add wireframes to plan out the various screens, functionalities, and interactions of the key logger software. Wireframes act as a blueprint.</a:t>
            </a:r>
          </a:p>
          <a:p>
            <a:pPr>
              <a:buFont typeface="+mj-lt"/>
              <a:buAutoNum type="arabicPeriod"/>
            </a:pPr>
            <a:endParaRPr lang="en-US" dirty="0"/>
          </a:p>
          <a:p>
            <a:pPr>
              <a:buFont typeface="+mj-lt"/>
              <a:buAutoNum type="arabicPeriod"/>
            </a:pPr>
            <a:r>
              <a:rPr lang="en-US" b="1" dirty="0"/>
              <a:t>Collaborative Development</a:t>
            </a:r>
            <a:r>
              <a:rPr lang="en-US" dirty="0"/>
              <a:t>: "Teams can add wireframes" could imply that different team members or stakeholders collaborate by contributing ideas and feedback using wireframes. This collaborative approach ensures that the key logger software meets functional and usability requirements.</a:t>
            </a:r>
          </a:p>
          <a:p>
            <a:pPr>
              <a:buFont typeface="+mj-lt"/>
              <a:buAutoNum type="arabicPeriod"/>
            </a:pPr>
            <a:endParaRPr lang="en-US" dirty="0"/>
          </a:p>
          <a:p>
            <a:pPr>
              <a:buFont typeface="+mj-lt"/>
              <a:buAutoNum type="arabicPeriod"/>
            </a:pPr>
            <a:r>
              <a:rPr lang="en-US" b="1" dirty="0"/>
              <a:t>Integration of Design and Functionality</a:t>
            </a:r>
            <a:r>
              <a:rPr lang="en-US" dirty="0"/>
              <a:t>: Wireframes can serve as a bridge between the design and functionality of the key logger. They help in aligning the visual aspects of the software with its core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975</Words>
  <Application>Microsoft Office PowerPoint</Application>
  <PresentationFormat>Widescreen</PresentationFormat>
  <Paragraphs>99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Google Sans</vt:lpstr>
      <vt:lpstr>Inter</vt:lpstr>
      <vt:lpstr>Trebuchet MS</vt:lpstr>
      <vt:lpstr>Office Theme</vt:lpstr>
      <vt:lpstr>        NAGETI KULADEEP </vt:lpstr>
      <vt:lpstr>KEY LOGGER AND SECURITY</vt:lpstr>
      <vt:lpstr>AGENDA</vt:lpstr>
      <vt:lpstr>PROJECT OVERVIEW</vt:lpstr>
      <vt:lpstr>PROBLEM STATEMENT</vt:lpstr>
      <vt:lpstr>THE END USERS:</vt:lpstr>
      <vt:lpstr>SOLUTION AND ITS VALUE PROPOSITION</vt:lpstr>
      <vt:lpstr>THE WOW IN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MAHESH BABU BASWANI</dc:title>
  <dc:creator>kd</dc:creator>
  <cp:lastModifiedBy>NAGETI KULADEEP</cp:lastModifiedBy>
  <cp:revision>15</cp:revision>
  <dcterms:created xsi:type="dcterms:W3CDTF">2024-06-03T05:48:59Z</dcterms:created>
  <dcterms:modified xsi:type="dcterms:W3CDTF">2024-10-23T14:16:32Z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