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0264100" cx="21374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ANx9WrdhldDg1v2Qy/CrNqQM0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1507048" y="2811028"/>
            <a:ext cx="18360004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14818434" y="27807236"/>
            <a:ext cx="499673" cy="486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>
  <p:cSld name="Пустой слайд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19413831" y="28623478"/>
            <a:ext cx="499673" cy="486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" id="6" name="Google Shape;6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34558" y="448450"/>
            <a:ext cx="5404352" cy="12877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"/>
          <p:cNvSpPr txBox="1"/>
          <p:nvPr>
            <p:ph type="title"/>
          </p:nvPr>
        </p:nvSpPr>
        <p:spPr>
          <a:xfrm>
            <a:off x="1507048" y="2811028"/>
            <a:ext cx="18360004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11930161" y="10760568"/>
            <a:ext cx="8371524" cy="1950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641350" lvl="0" marL="45720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1350" lvl="1" marL="91440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41350" lvl="2" marL="137160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41350" lvl="3" marL="182880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41350" lvl="4" marL="228600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41350" lvl="5" marL="274320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41350" lvl="6" marL="320040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41350" lvl="7" marL="365760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41350" lvl="8" marL="411480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14818434" y="27807236"/>
            <a:ext cx="499673" cy="486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0.png"/><Relationship Id="rId13" Type="http://schemas.openxmlformats.org/officeDocument/2006/relationships/image" Target="../media/image8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>
            <p:ph idx="4294967295" type="title"/>
          </p:nvPr>
        </p:nvSpPr>
        <p:spPr>
          <a:xfrm>
            <a:off x="1507048" y="2503841"/>
            <a:ext cx="183600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0"/>
              <a:buFont typeface="Georgia"/>
              <a:buNone/>
            </a:pPr>
            <a:r>
              <a:rPr lang="en-US" sz="4480">
                <a:latin typeface="Georgia"/>
                <a:ea typeface="Georgia"/>
                <a:cs typeface="Georgia"/>
                <a:sym typeface="Georgia"/>
              </a:rPr>
              <a:t>EffEval: A Comprehensive Evaluation of Efficiency for MT Evaluation Metrics</a:t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166698" y="5685500"/>
            <a:ext cx="103188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eorgia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Main Contributions</a:t>
            </a:r>
            <a:endParaRPr sz="3600"/>
          </a:p>
        </p:txBody>
      </p:sp>
      <p:sp>
        <p:nvSpPr>
          <p:cNvPr id="21" name="Google Shape;21;p1"/>
          <p:cNvSpPr txBox="1"/>
          <p:nvPr/>
        </p:nvSpPr>
        <p:spPr>
          <a:xfrm>
            <a:off x="311877" y="6627250"/>
            <a:ext cx="100506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study 3 different aspects of computational efficiency in application to MT evaluation metrics.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replace computationally-heavy transformer models with their light-weight alternatives for metrics like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BERTScore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MoverScore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BaryScore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switch from costly alignment techniques (Word Mover Distance - WMD) to their approximations in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MoverScore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train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COMET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-like models efficiently with adapters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525409" y="3856033"/>
            <a:ext cx="1632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2800"/>
              <a:buFont typeface="Georgia"/>
              <a:buNone/>
            </a:pPr>
            <a:r>
              <a:rPr b="1" i="0" lang="en-US" sz="28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Daniil Larionov</a:t>
            </a:r>
            <a:r>
              <a:rPr b="1" lang="en-US" sz="2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¹</a:t>
            </a:r>
            <a:r>
              <a:rPr b="1" i="0" lang="en-US" sz="28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b="1" i="0" lang="en-US" sz="28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 Jens Grünwald</a:t>
            </a:r>
            <a:r>
              <a:rPr b="1" lang="en-US" sz="2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²</a:t>
            </a:r>
            <a:r>
              <a:rPr b="1" i="0" lang="en-US" sz="28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, Christoph Leiter</a:t>
            </a:r>
            <a:r>
              <a:rPr b="1" lang="en-US" sz="2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¹</a:t>
            </a:r>
            <a:r>
              <a:rPr b="1" i="0" lang="en-US" sz="28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 and Steffen Eger</a:t>
            </a:r>
            <a:r>
              <a:rPr b="1" lang="en-US" sz="2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¹</a:t>
            </a:r>
            <a:endParaRPr b="1" sz="2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2800"/>
              <a:buFont typeface="Georgia"/>
              <a:buNone/>
            </a:pPr>
            <a:r>
              <a:rPr lang="en-US" sz="2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¹ Natural Language Learning Group, Bielefeld University</a:t>
            </a:r>
            <a:endParaRPr sz="2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2800"/>
              <a:buFont typeface="Georgia"/>
              <a:buNone/>
            </a:pPr>
            <a:r>
              <a:rPr lang="en-US" sz="2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² Department of Computer Science, Technical University of Darmstadt</a:t>
            </a:r>
            <a:endParaRPr sz="2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9898"/>
              </a:buClr>
              <a:buSzPts val="2800"/>
              <a:buFont typeface="Georgia"/>
              <a:buNone/>
            </a:pPr>
            <a:r>
              <a:rPr lang="en-US" sz="2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daniil.larionov@uni-bielefeld.de</a:t>
            </a:r>
            <a:endParaRPr sz="2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11287099" y="5685525"/>
            <a:ext cx="99297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eorgia"/>
              <a:buNone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/>
          </a:p>
        </p:txBody>
      </p:sp>
      <p:sp>
        <p:nvSpPr>
          <p:cNvPr id="24" name="Google Shape;24;p1"/>
          <p:cNvSpPr txBox="1"/>
          <p:nvPr/>
        </p:nvSpPr>
        <p:spPr>
          <a:xfrm>
            <a:off x="162000" y="11122575"/>
            <a:ext cx="210501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eorgia"/>
              <a:buNone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1. Efficient Transformers</a:t>
            </a:r>
            <a:endParaRPr sz="3600"/>
          </a:p>
        </p:txBody>
      </p:sp>
      <p:sp>
        <p:nvSpPr>
          <p:cNvPr id="25" name="Google Shape;25;p1"/>
          <p:cNvSpPr txBox="1"/>
          <p:nvPr/>
        </p:nvSpPr>
        <p:spPr>
          <a:xfrm>
            <a:off x="11287099" y="6627250"/>
            <a:ext cx="9634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fficient metrics (like BERTScore with RoBERTa-Large) require expensive hardware to run in reasonable time, which prevents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under-resourced practitioners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using it.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Even with good hardware it takes too much time and energy: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71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hours for BERTScore to evaluate (30k segments × 5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language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pairs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× 50 MT systems)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●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Metrics have loads of other applications which would benefit from an efficient option: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RL reward functions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mined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filtering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online re-ranking</a:t>
            </a:r>
            <a:endParaRPr b="1"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8750" y="770450"/>
            <a:ext cx="3958299" cy="1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25" y="698650"/>
            <a:ext cx="5634048" cy="1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"/>
          <p:cNvPicPr preferRelativeResize="0"/>
          <p:nvPr/>
        </p:nvPicPr>
        <p:blipFill rotWithShape="1">
          <a:blip r:embed="rId5">
            <a:alphaModFix/>
          </a:blip>
          <a:srcRect b="8214" l="0" r="0" t="8214"/>
          <a:stretch/>
        </p:blipFill>
        <p:spPr>
          <a:xfrm>
            <a:off x="6026957" y="822899"/>
            <a:ext cx="4012693" cy="1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"/>
          <p:cNvPicPr preferRelativeResize="0"/>
          <p:nvPr/>
        </p:nvPicPr>
        <p:blipFill rotWithShape="1">
          <a:blip r:embed="rId6">
            <a:alphaModFix/>
          </a:blip>
          <a:srcRect b="16359" l="8769" r="26752" t="4912"/>
          <a:stretch/>
        </p:blipFill>
        <p:spPr>
          <a:xfrm>
            <a:off x="18311825" y="152400"/>
            <a:ext cx="2905125" cy="24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94413" y="770450"/>
            <a:ext cx="3249560" cy="13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307400" y="11826200"/>
            <a:ext cx="72774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Evaluation datasets: WMT 15/16/21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Measured runtime in ms/segment,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GPU and CPU,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averaged across 3 runs.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Evaluated models: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○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RoBERTa-Large 	  - Baseline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○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BERT-Base 		  - Smaller model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○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DistilBERT 		  - Distilled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○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TinyBERT 			  - Adv. Distilled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○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BERT-Tiny 		  - BERT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miniatures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○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DeeBERT 			  - Dyn. early exiting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Best tradeoff between quality/efficiency -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TinyBERT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" name="Google Shape;32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5342" y="11755988"/>
            <a:ext cx="13586806" cy="555278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 txBox="1"/>
          <p:nvPr/>
        </p:nvSpPr>
        <p:spPr>
          <a:xfrm>
            <a:off x="161850" y="17388100"/>
            <a:ext cx="210504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eorgia"/>
              <a:buNone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. Approximations of Word Mover Distance</a:t>
            </a:r>
            <a:endParaRPr sz="3600"/>
          </a:p>
        </p:txBody>
      </p:sp>
      <p:sp>
        <p:nvSpPr>
          <p:cNvPr id="34" name="Google Shape;34;p1"/>
          <p:cNvSpPr txBox="1"/>
          <p:nvPr/>
        </p:nvSpPr>
        <p:spPr>
          <a:xfrm>
            <a:off x="307175" y="18091725"/>
            <a:ext cx="12856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MoverScore uses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WMD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as measure of distance between two texts.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WMD calculates minimum cumulative distance that words from one text needs to travel to match the other text. Complexity is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O(p³log p).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Word Centroid Distance (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WCD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and Relaxed Word Mover Distance (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RWMD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are two fast approximations of WMD.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" name="Google Shape;35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291212" y="18199863"/>
            <a:ext cx="7625276" cy="193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 txBox="1"/>
          <p:nvPr/>
        </p:nvSpPr>
        <p:spPr>
          <a:xfrm>
            <a:off x="161850" y="20396150"/>
            <a:ext cx="210504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eorgia"/>
              <a:buNone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3. COMET + Adapters = ❤️?</a:t>
            </a:r>
            <a:endParaRPr sz="3600"/>
          </a:p>
        </p:txBody>
      </p:sp>
      <p:pic>
        <p:nvPicPr>
          <p:cNvPr id="37" name="Google Shape;37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095550" y="21448138"/>
            <a:ext cx="8016599" cy="414834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"/>
          <p:cNvSpPr txBox="1"/>
          <p:nvPr/>
        </p:nvSpPr>
        <p:spPr>
          <a:xfrm>
            <a:off x="307175" y="21163050"/>
            <a:ext cx="126231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COMET is a trained MT evaluation metric, based on XLM-RoBERTa-Large. It is quite large and takes days to train fully.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An ideal case for adapters!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tested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various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adapter configurations: Pfeiffer et al, Houlsby et al, Parallel adapter,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Compacter, (IA)3. Measured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Mem.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</a:t>
            </a:r>
            <a:r>
              <a:rPr lang="en-US" sz="2800" u="sng">
                <a:latin typeface="Georgia"/>
                <a:ea typeface="Georgia"/>
                <a:cs typeface="Georgia"/>
                <a:sym typeface="Georgia"/>
              </a:rPr>
              <a:t>MB/Token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Fwd.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Bwd.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speed in </a:t>
            </a:r>
            <a:r>
              <a:rPr lang="en-US" sz="2800" u="sng">
                <a:latin typeface="Georgia"/>
                <a:ea typeface="Georgia"/>
                <a:cs typeface="Georgia"/>
                <a:sym typeface="Georgia"/>
              </a:rPr>
              <a:t>Tokens/Second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 sz="2800" u="sng">
                <a:latin typeface="Georgia"/>
                <a:ea typeface="Georgia"/>
                <a:cs typeface="Georgia"/>
                <a:sym typeface="Georgia"/>
              </a:rPr>
              <a:t>Kendall-tau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correlation on WMT21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Along with large COMET we also tested smaller COMETINHO.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Results: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○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Adapters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decrease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GPU RAM usage for training and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improve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backward pass speed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○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Models with adapter can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outperform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the ones without them!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○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Simpler adapters works better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" name="Google Shape;39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2022" y="26094375"/>
            <a:ext cx="8016603" cy="38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95324" y="26094375"/>
            <a:ext cx="8068660" cy="386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871284" y="2609438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 txBox="1"/>
          <p:nvPr/>
        </p:nvSpPr>
        <p:spPr>
          <a:xfrm>
            <a:off x="17954675" y="28771250"/>
            <a:ext cx="2690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/>
              <a:t>Github</a:t>
            </a:r>
            <a:endParaRPr sz="6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51C8"/>
      </a:accent1>
      <a:accent2>
        <a:srgbClr val="988CFF"/>
      </a:accent2>
      <a:accent3>
        <a:srgbClr val="A5A5A5"/>
      </a:accent3>
      <a:accent4>
        <a:srgbClr val="FFD027"/>
      </a:accent4>
      <a:accent5>
        <a:srgbClr val="50C0FF"/>
      </a:accent5>
      <a:accent6>
        <a:srgbClr val="3ED0B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51C8"/>
      </a:accent1>
      <a:accent2>
        <a:srgbClr val="988CFF"/>
      </a:accent2>
      <a:accent3>
        <a:srgbClr val="A5A5A5"/>
      </a:accent3>
      <a:accent4>
        <a:srgbClr val="FFD027"/>
      </a:accent4>
      <a:accent5>
        <a:srgbClr val="50C0FF"/>
      </a:accent5>
      <a:accent6>
        <a:srgbClr val="3ED0B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