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7" r:id="rId2"/>
  </p:sldIdLst>
  <p:sldSz cx="12801600" cy="9601200" type="A3"/>
  <p:notesSz cx="6858000" cy="9144000"/>
  <p:defaultTextStyle>
    <a:defPPr>
      <a:defRPr lang="nl-NL"/>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8E"/>
    <a:srgbClr val="99D0DF"/>
    <a:srgbClr val="87C7D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p:cViewPr>
        <p:scale>
          <a:sx n="50" d="100"/>
          <a:sy n="50" d="100"/>
        </p:scale>
        <p:origin x="-840" y="43"/>
      </p:cViewPr>
      <p:guideLst>
        <p:guide orient="horz" pos="3024"/>
        <p:guide pos="403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11" Type="http://schemas.openxmlformats.org/officeDocument/2006/relationships/customXml" Target="../customXml/item4.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D8F3B-999E-4B37-9C31-1FB2E98D1868}" type="datetimeFigureOut">
              <a:rPr lang="nl-NL" smtClean="0"/>
              <a:pPr/>
              <a:t>18-3-2014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5CBCD5-E0E4-408C-A3FA-A139D84A3A35}" type="slidenum">
              <a:rPr lang="nl-NL" smtClean="0"/>
              <a:pPr/>
              <a:t>‹nr.›</a:t>
            </a:fld>
            <a:endParaRPr lang="nl-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ln>
            <a:round/>
            <a:headEnd/>
            <a:tailEnd/>
          </a:ln>
        </p:spPr>
        <p:txBody>
          <a:bodyPr/>
          <a:lstStyle/>
          <a:p>
            <a:fld id="{1FE29E42-692F-4788-9077-854A49A6C150}" type="slidenum">
              <a:rPr lang="nl-NL" smtClean="0">
                <a:latin typeface="Times New Roman" pitchFamily="18" charset="0"/>
                <a:ea typeface="Microsoft YaHei" pitchFamily="34" charset="-122"/>
              </a:rPr>
              <a:pPr/>
              <a:t>1</a:t>
            </a:fld>
            <a:endParaRPr lang="nl-NL" smtClean="0">
              <a:latin typeface="Times New Roman" pitchFamily="18" charset="0"/>
              <a:ea typeface="Microsoft YaHei" pitchFamily="34" charset="-122"/>
            </a:endParaRPr>
          </a:p>
        </p:txBody>
      </p:sp>
      <p:sp>
        <p:nvSpPr>
          <p:cNvPr id="6147" name="Text Box 1"/>
          <p:cNvSpPr txBox="1">
            <a:spLocks noChangeArrowheads="1"/>
          </p:cNvSpPr>
          <p:nvPr/>
        </p:nvSpPr>
        <p:spPr bwMode="auto">
          <a:xfrm>
            <a:off x="4279313" y="10210712"/>
            <a:ext cx="3280541" cy="536230"/>
          </a:xfrm>
          <a:prstGeom prst="rect">
            <a:avLst/>
          </a:prstGeom>
          <a:noFill/>
          <a:ln w="9525">
            <a:noFill/>
            <a:round/>
            <a:headEnd/>
            <a:tailEnd/>
          </a:ln>
        </p:spPr>
        <p:txBody>
          <a:bodyPr lIns="0" tIns="0" rIns="0" bIns="0" anchor="b"/>
          <a:lstStyle/>
          <a:p>
            <a:pPr algn="r">
              <a:lnSpc>
                <a:spcPct val="95000"/>
              </a:lnSpc>
              <a:tabLst>
                <a:tab pos="0" algn="l"/>
                <a:tab pos="449050" algn="l"/>
                <a:tab pos="899692" algn="l"/>
                <a:tab pos="1350333" algn="l"/>
                <a:tab pos="1800976" algn="l"/>
                <a:tab pos="2251617" algn="l"/>
                <a:tab pos="2702259" algn="l"/>
                <a:tab pos="3152900" algn="l"/>
                <a:tab pos="3603543" algn="l"/>
                <a:tab pos="4054184" algn="l"/>
                <a:tab pos="4504826" algn="l"/>
                <a:tab pos="4955468" algn="l"/>
                <a:tab pos="5406110" algn="l"/>
                <a:tab pos="5856751" algn="l"/>
                <a:tab pos="6307393" algn="l"/>
                <a:tab pos="6758035" algn="l"/>
                <a:tab pos="7208677" algn="l"/>
                <a:tab pos="7659318" algn="l"/>
                <a:tab pos="8109961" algn="l"/>
                <a:tab pos="8560602" algn="l"/>
                <a:tab pos="9011244" algn="l"/>
              </a:tabLst>
            </a:pPr>
            <a:fld id="{7823964A-4EC0-4F90-B85C-21E5FB8897B8}" type="slidenum">
              <a:rPr lang="nl-NL" sz="1400">
                <a:solidFill>
                  <a:srgbClr val="000000"/>
                </a:solidFill>
                <a:latin typeface="Times New Roman" pitchFamily="18" charset="0"/>
              </a:rPr>
              <a:pPr algn="r">
                <a:lnSpc>
                  <a:spcPct val="95000"/>
                </a:lnSpc>
                <a:tabLst>
                  <a:tab pos="0" algn="l"/>
                  <a:tab pos="449050" algn="l"/>
                  <a:tab pos="899692" algn="l"/>
                  <a:tab pos="1350333" algn="l"/>
                  <a:tab pos="1800976" algn="l"/>
                  <a:tab pos="2251617" algn="l"/>
                  <a:tab pos="2702259" algn="l"/>
                  <a:tab pos="3152900" algn="l"/>
                  <a:tab pos="3603543" algn="l"/>
                  <a:tab pos="4054184" algn="l"/>
                  <a:tab pos="4504826" algn="l"/>
                  <a:tab pos="4955468" algn="l"/>
                  <a:tab pos="5406110" algn="l"/>
                  <a:tab pos="5856751" algn="l"/>
                  <a:tab pos="6307393" algn="l"/>
                  <a:tab pos="6758035" algn="l"/>
                  <a:tab pos="7208677" algn="l"/>
                  <a:tab pos="7659318" algn="l"/>
                  <a:tab pos="8109961" algn="l"/>
                  <a:tab pos="8560602" algn="l"/>
                  <a:tab pos="9011244" algn="l"/>
                </a:tabLst>
              </a:pPr>
              <a:t>1</a:t>
            </a:fld>
            <a:endParaRPr lang="nl-NL" sz="1400" dirty="0">
              <a:solidFill>
                <a:srgbClr val="000000"/>
              </a:solidFill>
              <a:latin typeface="Times New Roman" pitchFamily="18" charset="0"/>
            </a:endParaRPr>
          </a:p>
        </p:txBody>
      </p:sp>
      <p:sp>
        <p:nvSpPr>
          <p:cNvPr id="6148" name="Rectangle 2"/>
          <p:cNvSpPr>
            <a:spLocks noGrp="1" noRot="1" noChangeAspect="1" noChangeArrowheads="1" noTextEdit="1"/>
          </p:cNvSpPr>
          <p:nvPr>
            <p:ph type="sldImg"/>
          </p:nvPr>
        </p:nvSpPr>
        <p:spPr>
          <a:xfrm>
            <a:off x="0" y="0"/>
            <a:ext cx="1588" cy="1588"/>
          </a:xfrm>
          <a:solidFill>
            <a:srgbClr val="FFFFFF"/>
          </a:solidFill>
          <a:ln>
            <a:solidFill>
              <a:srgbClr val="000000"/>
            </a:solidFill>
            <a:miter lim="800000"/>
          </a:ln>
        </p:spPr>
      </p:sp>
      <p:sp>
        <p:nvSpPr>
          <p:cNvPr id="6149" name="Text Box 3"/>
          <p:cNvSpPr>
            <a:spLocks noGrp="1" noChangeArrowheads="1"/>
          </p:cNvSpPr>
          <p:nvPr>
            <p:ph type="body" idx="1"/>
          </p:nvPr>
        </p:nvSpPr>
        <p:spPr>
          <a:xfrm>
            <a:off x="0" y="0"/>
            <a:ext cx="1588" cy="13271692"/>
          </a:xfrm>
          <a:noFill/>
        </p:spPr>
        <p:txBody>
          <a:bodyPr lIns="90276" tIns="45138" rIns="90276" bIns="45138"/>
          <a:lstStyle/>
          <a:p>
            <a:pPr eaLnBrk="1" hangingPunct="1">
              <a:spcBef>
                <a:spcPct val="0"/>
              </a:spcBef>
              <a:buClrTx/>
              <a:tabLst>
                <a:tab pos="0" algn="l"/>
                <a:tab pos="449050" algn="l"/>
                <a:tab pos="899692" algn="l"/>
                <a:tab pos="1350333" algn="l"/>
                <a:tab pos="1800976" algn="l"/>
                <a:tab pos="2251617" algn="l"/>
                <a:tab pos="2702259" algn="l"/>
                <a:tab pos="3152900" algn="l"/>
                <a:tab pos="3603543" algn="l"/>
                <a:tab pos="4054184" algn="l"/>
                <a:tab pos="4504826" algn="l"/>
                <a:tab pos="4955468" algn="l"/>
                <a:tab pos="5406110" algn="l"/>
                <a:tab pos="5856751" algn="l"/>
                <a:tab pos="6307393" algn="l"/>
                <a:tab pos="6758035" algn="l"/>
                <a:tab pos="7208677" algn="l"/>
                <a:tab pos="7659318" algn="l"/>
                <a:tab pos="8109961" algn="l"/>
                <a:tab pos="8560602" algn="l"/>
                <a:tab pos="9011244" algn="l"/>
              </a:tabLst>
            </a:pPr>
            <a:endParaRPr lang="nl-NL" sz="2000" dirty="0" smtClean="0">
              <a:latin typeface="Arial" charset="0"/>
              <a:ea typeface="Microsoft YaHei" pitchFamily="34" charset="-122"/>
            </a:endParaRPr>
          </a:p>
        </p:txBody>
      </p:sp>
      <p:sp>
        <p:nvSpPr>
          <p:cNvPr id="6150" name="Text Box 4"/>
          <p:cNvSpPr txBox="1">
            <a:spLocks noChangeArrowheads="1"/>
          </p:cNvSpPr>
          <p:nvPr/>
        </p:nvSpPr>
        <p:spPr bwMode="auto">
          <a:xfrm>
            <a:off x="0" y="0"/>
            <a:ext cx="1588" cy="1596"/>
          </a:xfrm>
          <a:prstGeom prst="rect">
            <a:avLst/>
          </a:prstGeom>
          <a:noFill/>
          <a:ln w="9525">
            <a:noFill/>
            <a:round/>
            <a:headEnd/>
            <a:tailEnd/>
          </a:ln>
        </p:spPr>
        <p:txBody>
          <a:bodyPr lIns="90276" tIns="45138" rIns="90276" bIns="45138"/>
          <a:lstStyle/>
          <a:p>
            <a:pPr>
              <a:tabLst>
                <a:tab pos="0" algn="l"/>
                <a:tab pos="449050" algn="l"/>
                <a:tab pos="899692" algn="l"/>
                <a:tab pos="1350333" algn="l"/>
                <a:tab pos="1800976" algn="l"/>
                <a:tab pos="2251617" algn="l"/>
                <a:tab pos="2702259" algn="l"/>
                <a:tab pos="3152900" algn="l"/>
                <a:tab pos="3603543" algn="l"/>
                <a:tab pos="4054184" algn="l"/>
                <a:tab pos="4504826" algn="l"/>
                <a:tab pos="4955468" algn="l"/>
                <a:tab pos="5406110" algn="l"/>
                <a:tab pos="5856751" algn="l"/>
                <a:tab pos="6307393" algn="l"/>
                <a:tab pos="6758035" algn="l"/>
                <a:tab pos="7208677" algn="l"/>
                <a:tab pos="7659318" algn="l"/>
                <a:tab pos="8109961" algn="l"/>
                <a:tab pos="8560602" algn="l"/>
                <a:tab pos="9011244" algn="l"/>
              </a:tabLst>
            </a:pPr>
            <a:fld id="{0BD853C4-AC50-4424-8322-F61C89FE2FEF}" type="slidenum">
              <a:rPr lang="nl-NL" sz="1400">
                <a:solidFill>
                  <a:srgbClr val="000000"/>
                </a:solidFill>
              </a:rPr>
              <a:pPr>
                <a:tabLst>
                  <a:tab pos="0" algn="l"/>
                  <a:tab pos="449050" algn="l"/>
                  <a:tab pos="899692" algn="l"/>
                  <a:tab pos="1350333" algn="l"/>
                  <a:tab pos="1800976" algn="l"/>
                  <a:tab pos="2251617" algn="l"/>
                  <a:tab pos="2702259" algn="l"/>
                  <a:tab pos="3152900" algn="l"/>
                  <a:tab pos="3603543" algn="l"/>
                  <a:tab pos="4054184" algn="l"/>
                  <a:tab pos="4504826" algn="l"/>
                  <a:tab pos="4955468" algn="l"/>
                  <a:tab pos="5406110" algn="l"/>
                  <a:tab pos="5856751" algn="l"/>
                  <a:tab pos="6307393" algn="l"/>
                  <a:tab pos="6758035" algn="l"/>
                  <a:tab pos="7208677" algn="l"/>
                  <a:tab pos="7659318" algn="l"/>
                  <a:tab pos="8109961" algn="l"/>
                  <a:tab pos="8560602" algn="l"/>
                  <a:tab pos="9011244" algn="l"/>
                </a:tabLst>
              </a:pPr>
              <a:t>1</a:t>
            </a:fld>
            <a:endParaRPr lang="nl-NL" sz="1400" dirty="0">
              <a:solidFill>
                <a:srgbClr val="000000"/>
              </a:solidFill>
            </a:endParaRPr>
          </a:p>
        </p:txBody>
      </p:sp>
    </p:spTree>
    <p:extLst>
      <p:ext uri="{BB962C8B-B14F-4D97-AF65-F5344CB8AC3E}">
        <p14:creationId xmlns:p14="http://schemas.microsoft.com/office/powerpoint/2010/main" xmlns="" val="345225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960120" y="2982596"/>
            <a:ext cx="10881360" cy="2058035"/>
          </a:xfrm>
        </p:spPr>
        <p:txBody>
          <a:bodyPr/>
          <a:lstStyle/>
          <a:p>
            <a:r>
              <a:rPr lang="nl-NL" smtClean="0"/>
              <a:t>Klik om de stijl te bewerken</a:t>
            </a:r>
            <a:endParaRPr lang="nl-NL"/>
          </a:p>
        </p:txBody>
      </p:sp>
      <p:sp>
        <p:nvSpPr>
          <p:cNvPr id="3" name="Ondertitel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4" name="Tijdelijke aanduiding voor datum 3"/>
          <p:cNvSpPr>
            <a:spLocks noGrp="1"/>
          </p:cNvSpPr>
          <p:nvPr>
            <p:ph type="dt" sz="half" idx="10"/>
          </p:nvPr>
        </p:nvSpPr>
        <p:spPr/>
        <p:txBody>
          <a:bodyPr/>
          <a:lstStyle/>
          <a:p>
            <a:fld id="{A8141FA5-B072-4160-A256-F266BE2C3157}" type="datetimeFigureOut">
              <a:rPr lang="nl-NL" smtClean="0"/>
              <a:pPr/>
              <a:t>18-3-2014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A8141FA5-B072-4160-A256-F266BE2C3157}" type="datetimeFigureOut">
              <a:rPr lang="nl-NL" smtClean="0"/>
              <a:pPr/>
              <a:t>18-3-2014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9281160" y="384494"/>
            <a:ext cx="2880360" cy="819213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640080" y="384494"/>
            <a:ext cx="8427720" cy="819213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A8141FA5-B072-4160-A256-F266BE2C3157}" type="datetimeFigureOut">
              <a:rPr lang="nl-NL" smtClean="0"/>
              <a:pPr/>
              <a:t>18-3-2014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A8141FA5-B072-4160-A256-F266BE2C3157}" type="datetimeFigureOut">
              <a:rPr lang="nl-NL" smtClean="0"/>
              <a:pPr/>
              <a:t>18-3-2014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1011238" y="6169661"/>
            <a:ext cx="10881360" cy="1906905"/>
          </a:xfrm>
        </p:spPr>
        <p:txBody>
          <a:bodyPr anchor="t"/>
          <a:lstStyle>
            <a:lvl1pPr algn="l">
              <a:defRPr sz="56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A8141FA5-B072-4160-A256-F266BE2C3157}" type="datetimeFigureOut">
              <a:rPr lang="nl-NL" smtClean="0"/>
              <a:pPr/>
              <a:t>18-3-2014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A8141FA5-B072-4160-A256-F266BE2C3157}" type="datetimeFigureOut">
              <a:rPr lang="nl-NL" smtClean="0"/>
              <a:pPr/>
              <a:t>18-3-2014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nl-NL" smtClean="0"/>
              <a:t>Klik om de modelstijlen te bewerken</a:t>
            </a:r>
          </a:p>
        </p:txBody>
      </p:sp>
      <p:sp>
        <p:nvSpPr>
          <p:cNvPr id="4" name="Tijdelijke aanduiding voor inhoud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nl-NL" smtClean="0"/>
              <a:t>Klik om de modelstijlen te bewerken</a:t>
            </a:r>
          </a:p>
        </p:txBody>
      </p:sp>
      <p:sp>
        <p:nvSpPr>
          <p:cNvPr id="6" name="Tijdelijke aanduiding voor inhoud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A8141FA5-B072-4160-A256-F266BE2C3157}" type="datetimeFigureOut">
              <a:rPr lang="nl-NL" smtClean="0"/>
              <a:pPr/>
              <a:t>18-3-2014</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A8141FA5-B072-4160-A256-F266BE2C3157}" type="datetimeFigureOut">
              <a:rPr lang="nl-NL" smtClean="0"/>
              <a:pPr/>
              <a:t>18-3-2014</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8141FA5-B072-4160-A256-F266BE2C3157}" type="datetimeFigureOut">
              <a:rPr lang="nl-NL" smtClean="0"/>
              <a:pPr/>
              <a:t>18-3-2014</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40081" y="382270"/>
            <a:ext cx="4211638" cy="1626870"/>
          </a:xfrm>
        </p:spPr>
        <p:txBody>
          <a:bodyPr anchor="b"/>
          <a:lstStyle>
            <a:lvl1pPr algn="l">
              <a:defRPr sz="2800" b="1"/>
            </a:lvl1pPr>
          </a:lstStyle>
          <a:p>
            <a:r>
              <a:rPr lang="nl-NL" smtClean="0"/>
              <a:t>Klik om de stijl te bewerken</a:t>
            </a:r>
            <a:endParaRPr lang="nl-NL"/>
          </a:p>
        </p:txBody>
      </p:sp>
      <p:sp>
        <p:nvSpPr>
          <p:cNvPr id="3" name="Tijdelijke aanduiding voor inhoud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A8141FA5-B072-4160-A256-F266BE2C3157}" type="datetimeFigureOut">
              <a:rPr lang="nl-NL" smtClean="0"/>
              <a:pPr/>
              <a:t>18-3-2014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509203" y="6720840"/>
            <a:ext cx="7680960" cy="793433"/>
          </a:xfrm>
        </p:spPr>
        <p:txBody>
          <a:bodyPr anchor="b"/>
          <a:lstStyle>
            <a:lvl1pPr algn="l">
              <a:defRPr sz="28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nl-NL"/>
          </a:p>
        </p:txBody>
      </p:sp>
      <p:sp>
        <p:nvSpPr>
          <p:cNvPr id="4" name="Tijdelijke aanduiding voor tekst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A8141FA5-B072-4160-A256-F266BE2C3157}" type="datetimeFigureOut">
              <a:rPr lang="nl-NL" smtClean="0"/>
              <a:pPr/>
              <a:t>18-3-2014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46840502-B079-4504-B07C-80B51C5829C6}"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A8141FA5-B072-4160-A256-F266BE2C3157}" type="datetimeFigureOut">
              <a:rPr lang="nl-NL" smtClean="0"/>
              <a:pPr/>
              <a:t>18-3-2014</a:t>
            </a:fld>
            <a:endParaRPr lang="nl-NL"/>
          </a:p>
        </p:txBody>
      </p:sp>
      <p:sp>
        <p:nvSpPr>
          <p:cNvPr id="5" name="Tijdelijke aanduiding voor voettekst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46840502-B079-4504-B07C-80B51C5829C6}" type="slidenum">
              <a:rPr lang="nl-NL" smtClean="0"/>
              <a:pPr/>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nl-NL"/>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2"/>
          <p:cNvSpPr>
            <a:spLocks noChangeArrowheads="1"/>
          </p:cNvSpPr>
          <p:nvPr/>
        </p:nvSpPr>
        <p:spPr bwMode="auto">
          <a:xfrm>
            <a:off x="1788557" y="6949385"/>
            <a:ext cx="9172813" cy="1813560"/>
          </a:xfrm>
          <a:prstGeom prst="roundRect">
            <a:avLst>
              <a:gd name="adj" fmla="val 16667"/>
            </a:avLst>
          </a:prstGeom>
          <a:solidFill>
            <a:srgbClr val="B7DEE8"/>
          </a:solidFill>
          <a:ln w="9525">
            <a:noFill/>
            <a:round/>
            <a:headEnd/>
            <a:tailEnd/>
          </a:ln>
        </p:spPr>
        <p:txBody>
          <a:bodyPr lIns="90000" tIns="0" rIns="90000" bIns="45000"/>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300" b="1" dirty="0" smtClean="0">
                <a:solidFill>
                  <a:srgbClr val="000000"/>
                </a:solidFill>
                <a:latin typeface="Calibri" pitchFamily="34" charset="0"/>
              </a:rPr>
              <a:t>Bedrijfsondersteuning</a:t>
            </a:r>
            <a:endParaRPr lang="nl-NL" sz="1300" b="1" dirty="0">
              <a:solidFill>
                <a:srgbClr val="000000"/>
              </a:solidFill>
              <a:latin typeface="Calibri" pitchFamily="34" charset="0"/>
            </a:endParaRPr>
          </a:p>
        </p:txBody>
      </p:sp>
      <p:sp>
        <p:nvSpPr>
          <p:cNvPr id="3076" name="AutoShape 3"/>
          <p:cNvSpPr>
            <a:spLocks noChangeArrowheads="1"/>
          </p:cNvSpPr>
          <p:nvPr/>
        </p:nvSpPr>
        <p:spPr bwMode="auto">
          <a:xfrm>
            <a:off x="1788558" y="1833176"/>
            <a:ext cx="9149477" cy="1109028"/>
          </a:xfrm>
          <a:prstGeom prst="roundRect">
            <a:avLst>
              <a:gd name="adj" fmla="val 16667"/>
            </a:avLst>
          </a:prstGeom>
          <a:solidFill>
            <a:srgbClr val="B7DEE8"/>
          </a:solidFill>
          <a:ln w="9525">
            <a:noFill/>
            <a:round/>
            <a:headEnd/>
            <a:tailEnd/>
          </a:ln>
        </p:spPr>
        <p:txBody>
          <a:bodyPr lIns="90000" tIns="0" rIns="90000" bIns="0"/>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300" b="1" dirty="0" smtClean="0">
                <a:solidFill>
                  <a:srgbClr val="000000"/>
                </a:solidFill>
                <a:latin typeface="Calibri" pitchFamily="34" charset="0"/>
              </a:rPr>
              <a:t>Samenwerking</a:t>
            </a:r>
            <a:endParaRPr lang="nl-NL" sz="1300" b="1" dirty="0">
              <a:solidFill>
                <a:srgbClr val="000000"/>
              </a:solidFill>
              <a:latin typeface="Calibri" pitchFamily="34" charset="0"/>
            </a:endParaRPr>
          </a:p>
        </p:txBody>
      </p:sp>
      <p:sp>
        <p:nvSpPr>
          <p:cNvPr id="3077" name="AutoShape 4"/>
          <p:cNvSpPr>
            <a:spLocks noChangeArrowheads="1"/>
          </p:cNvSpPr>
          <p:nvPr/>
        </p:nvSpPr>
        <p:spPr bwMode="auto">
          <a:xfrm>
            <a:off x="1788557" y="3044439"/>
            <a:ext cx="9149478" cy="2476241"/>
          </a:xfrm>
          <a:prstGeom prst="roundRect">
            <a:avLst>
              <a:gd name="adj" fmla="val 6655"/>
            </a:avLst>
          </a:prstGeom>
          <a:solidFill>
            <a:srgbClr val="7CC3D6"/>
          </a:solidFill>
          <a:ln w="9525">
            <a:noFill/>
            <a:round/>
            <a:headEnd/>
            <a:tailEnd/>
          </a:ln>
        </p:spPr>
        <p:txBody>
          <a:bodyPr lIns="90000" tIns="0" rIns="90000" bIns="45000"/>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300" b="1" dirty="0" smtClean="0">
                <a:solidFill>
                  <a:srgbClr val="000000"/>
                </a:solidFill>
                <a:latin typeface="Calibri" pitchFamily="34" charset="0"/>
              </a:rPr>
              <a:t>Zorgverlening</a:t>
            </a:r>
          </a:p>
        </p:txBody>
      </p:sp>
      <p:sp>
        <p:nvSpPr>
          <p:cNvPr id="3078" name="AutoShape 5"/>
          <p:cNvSpPr>
            <a:spLocks noChangeArrowheads="1"/>
          </p:cNvSpPr>
          <p:nvPr/>
        </p:nvSpPr>
        <p:spPr bwMode="auto">
          <a:xfrm>
            <a:off x="1788558" y="624136"/>
            <a:ext cx="9149477" cy="1109028"/>
          </a:xfrm>
          <a:prstGeom prst="roundRect">
            <a:avLst>
              <a:gd name="adj" fmla="val 16667"/>
            </a:avLst>
          </a:prstGeom>
          <a:solidFill>
            <a:srgbClr val="B7DEE8"/>
          </a:solidFill>
          <a:ln w="9525">
            <a:noFill/>
            <a:round/>
            <a:headEnd/>
            <a:tailEnd/>
          </a:ln>
        </p:spPr>
        <p:txBody>
          <a:bodyPr lIns="90000" tIns="0" rIns="90000" bIns="45000"/>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300" b="1" dirty="0" smtClean="0">
                <a:solidFill>
                  <a:srgbClr val="000000"/>
                </a:solidFill>
                <a:latin typeface="Calibri" pitchFamily="34" charset="0"/>
              </a:rPr>
              <a:t>Sturing en Verantwoording</a:t>
            </a:r>
            <a:endParaRPr lang="nl-NL" sz="1300" b="1" dirty="0">
              <a:solidFill>
                <a:srgbClr val="000000"/>
              </a:solidFill>
              <a:latin typeface="Calibri" pitchFamily="34" charset="0"/>
            </a:endParaRPr>
          </a:p>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endParaRPr lang="nl-NL" sz="1300" b="1" dirty="0">
              <a:solidFill>
                <a:srgbClr val="000000"/>
              </a:solidFill>
              <a:latin typeface="Calibri" pitchFamily="34" charset="0"/>
            </a:endParaRPr>
          </a:p>
        </p:txBody>
      </p:sp>
      <p:sp>
        <p:nvSpPr>
          <p:cNvPr id="3080" name="AutoShape 7"/>
          <p:cNvSpPr>
            <a:spLocks noChangeArrowheads="1"/>
          </p:cNvSpPr>
          <p:nvPr/>
        </p:nvSpPr>
        <p:spPr bwMode="auto">
          <a:xfrm>
            <a:off x="1788558" y="5615548"/>
            <a:ext cx="9149477" cy="1224136"/>
          </a:xfrm>
          <a:prstGeom prst="roundRect">
            <a:avLst>
              <a:gd name="adj" fmla="val 16667"/>
            </a:avLst>
          </a:prstGeom>
          <a:solidFill>
            <a:srgbClr val="99D0DF"/>
          </a:solidFill>
          <a:ln w="9525">
            <a:noFill/>
            <a:round/>
            <a:headEnd/>
            <a:tailEnd/>
          </a:ln>
        </p:spPr>
        <p:txBody>
          <a:bodyPr lIns="90000" tIns="0" rIns="90000" bIns="45000"/>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300" b="1" dirty="0" smtClean="0">
                <a:solidFill>
                  <a:srgbClr val="000000"/>
                </a:solidFill>
                <a:latin typeface="Calibri" pitchFamily="34" charset="0"/>
              </a:rPr>
              <a:t>Zorgprocesondersteuning</a:t>
            </a:r>
            <a:endParaRPr lang="nl-NL" sz="1300" b="1" dirty="0">
              <a:solidFill>
                <a:srgbClr val="000000"/>
              </a:solidFill>
              <a:latin typeface="Calibri" pitchFamily="34" charset="0"/>
            </a:endParaRPr>
          </a:p>
        </p:txBody>
      </p:sp>
      <p:sp>
        <p:nvSpPr>
          <p:cNvPr id="3084" name="AutoShape 11"/>
          <p:cNvSpPr>
            <a:spLocks noChangeArrowheads="1"/>
          </p:cNvSpPr>
          <p:nvPr/>
        </p:nvSpPr>
        <p:spPr bwMode="auto">
          <a:xfrm>
            <a:off x="7346751" y="7351657"/>
            <a:ext cx="1588532" cy="547192"/>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Communicatie en Voorlichting</a:t>
            </a:r>
            <a:endParaRPr lang="nl-NL" sz="1200" b="1" dirty="0">
              <a:solidFill>
                <a:srgbClr val="FFFFFF"/>
              </a:solidFill>
              <a:latin typeface="Calibri" pitchFamily="34" charset="0"/>
            </a:endParaRPr>
          </a:p>
        </p:txBody>
      </p:sp>
      <p:sp>
        <p:nvSpPr>
          <p:cNvPr id="11" name="AutoShape 29"/>
          <p:cNvSpPr>
            <a:spLocks noChangeArrowheads="1"/>
          </p:cNvSpPr>
          <p:nvPr/>
        </p:nvSpPr>
        <p:spPr bwMode="auto">
          <a:xfrm>
            <a:off x="3832146" y="7351657"/>
            <a:ext cx="1586865" cy="547192"/>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Inkoop, Contractbeheer en Voorraadbeheer</a:t>
            </a:r>
            <a:endParaRPr lang="nl-NL" sz="1200" b="1" dirty="0">
              <a:solidFill>
                <a:srgbClr val="FFFFFF"/>
              </a:solidFill>
              <a:latin typeface="Calibri" pitchFamily="34" charset="0"/>
            </a:endParaRPr>
          </a:p>
        </p:txBody>
      </p:sp>
      <p:sp>
        <p:nvSpPr>
          <p:cNvPr id="16" name="AutoShape 34"/>
          <p:cNvSpPr>
            <a:spLocks noChangeArrowheads="1"/>
          </p:cNvSpPr>
          <p:nvPr/>
        </p:nvSpPr>
        <p:spPr bwMode="auto">
          <a:xfrm>
            <a:off x="5570696" y="7351657"/>
            <a:ext cx="1586865" cy="547192"/>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Juridische Ondersteuning</a:t>
            </a:r>
            <a:endParaRPr lang="nl-NL" sz="1200" b="1" dirty="0">
              <a:solidFill>
                <a:srgbClr val="FFFFFF"/>
              </a:solidFill>
              <a:latin typeface="Calibri" pitchFamily="34" charset="0"/>
            </a:endParaRPr>
          </a:p>
        </p:txBody>
      </p:sp>
      <p:sp>
        <p:nvSpPr>
          <p:cNvPr id="17" name="AutoShape 35"/>
          <p:cNvSpPr>
            <a:spLocks noChangeArrowheads="1"/>
          </p:cNvSpPr>
          <p:nvPr/>
        </p:nvSpPr>
        <p:spPr bwMode="auto">
          <a:xfrm>
            <a:off x="2091929" y="7351657"/>
            <a:ext cx="1588531"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Beheer Gebouwen</a:t>
            </a:r>
          </a:p>
        </p:txBody>
      </p:sp>
      <p:sp>
        <p:nvSpPr>
          <p:cNvPr id="18" name="AutoShape 38"/>
          <p:cNvSpPr>
            <a:spLocks noChangeArrowheads="1"/>
          </p:cNvSpPr>
          <p:nvPr/>
        </p:nvSpPr>
        <p:spPr bwMode="auto">
          <a:xfrm>
            <a:off x="9124474" y="7351658"/>
            <a:ext cx="1586865"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Facilitaire Ondersteuning</a:t>
            </a:r>
            <a:endParaRPr lang="nl-NL" sz="1200" b="1" dirty="0">
              <a:solidFill>
                <a:srgbClr val="FFFFFF"/>
              </a:solidFill>
              <a:latin typeface="Calibri" pitchFamily="34" charset="0"/>
            </a:endParaRPr>
          </a:p>
        </p:txBody>
      </p:sp>
      <p:sp>
        <p:nvSpPr>
          <p:cNvPr id="48" name="AutoShape 53"/>
          <p:cNvSpPr>
            <a:spLocks noChangeArrowheads="1"/>
          </p:cNvSpPr>
          <p:nvPr/>
        </p:nvSpPr>
        <p:spPr bwMode="auto">
          <a:xfrm>
            <a:off x="3029702" y="4152528"/>
            <a:ext cx="1511842" cy="504508"/>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Toeleiding</a:t>
            </a:r>
            <a:endParaRPr lang="nl-NL" sz="1200" b="1" dirty="0">
              <a:solidFill>
                <a:srgbClr val="FFFFFF"/>
              </a:solidFill>
              <a:latin typeface="Calibri" pitchFamily="34" charset="0"/>
            </a:endParaRPr>
          </a:p>
        </p:txBody>
      </p:sp>
      <p:sp>
        <p:nvSpPr>
          <p:cNvPr id="62" name="AutoShape 53"/>
          <p:cNvSpPr>
            <a:spLocks noChangeArrowheads="1"/>
          </p:cNvSpPr>
          <p:nvPr/>
        </p:nvSpPr>
        <p:spPr bwMode="auto">
          <a:xfrm>
            <a:off x="5609038" y="3432448"/>
            <a:ext cx="1511842" cy="504508"/>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Behandeling</a:t>
            </a:r>
            <a:endParaRPr lang="nl-NL" sz="1200" b="1" dirty="0">
              <a:solidFill>
                <a:srgbClr val="FFFFFF"/>
              </a:solidFill>
              <a:latin typeface="Calibri" pitchFamily="34" charset="0"/>
            </a:endParaRPr>
          </a:p>
        </p:txBody>
      </p:sp>
      <p:sp>
        <p:nvSpPr>
          <p:cNvPr id="67" name="AutoShape 53"/>
          <p:cNvSpPr>
            <a:spLocks noChangeArrowheads="1"/>
          </p:cNvSpPr>
          <p:nvPr/>
        </p:nvSpPr>
        <p:spPr bwMode="auto">
          <a:xfrm>
            <a:off x="5609038" y="4152528"/>
            <a:ext cx="1511842" cy="504508"/>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Verzorging</a:t>
            </a:r>
            <a:endParaRPr lang="nl-NL" sz="1200" b="1" dirty="0">
              <a:solidFill>
                <a:srgbClr val="FFFFFF"/>
              </a:solidFill>
              <a:latin typeface="Calibri" pitchFamily="34" charset="0"/>
            </a:endParaRPr>
          </a:p>
        </p:txBody>
      </p:sp>
      <p:sp>
        <p:nvSpPr>
          <p:cNvPr id="60" name="Tekstvak 59"/>
          <p:cNvSpPr txBox="1"/>
          <p:nvPr/>
        </p:nvSpPr>
        <p:spPr>
          <a:xfrm>
            <a:off x="1720280" y="192088"/>
            <a:ext cx="4176464" cy="354805"/>
          </a:xfrm>
          <a:prstGeom prst="rect">
            <a:avLst/>
          </a:prstGeom>
          <a:noFill/>
        </p:spPr>
        <p:txBody>
          <a:bodyPr wrap="square" lIns="107533" tIns="53767" rIns="107533" bIns="53767" rtlCol="0">
            <a:spAutoFit/>
          </a:bodyPr>
          <a:lstStyle/>
          <a:p>
            <a:r>
              <a:rPr lang="nl-NL" sz="1600" b="1" i="1" dirty="0" smtClean="0"/>
              <a:t>Referentiedomeinenmodel GGZ versie 1.00</a:t>
            </a:r>
            <a:endParaRPr lang="nl-NL" sz="1600" b="1" i="1" dirty="0"/>
          </a:p>
        </p:txBody>
      </p:sp>
      <p:sp>
        <p:nvSpPr>
          <p:cNvPr id="118" name="AutoShape 33"/>
          <p:cNvSpPr>
            <a:spLocks noChangeArrowheads="1"/>
          </p:cNvSpPr>
          <p:nvPr/>
        </p:nvSpPr>
        <p:spPr bwMode="auto">
          <a:xfrm>
            <a:off x="2044623" y="217706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Verwijzing</a:t>
            </a:r>
            <a:endParaRPr lang="nl-NL" sz="1200" b="1" dirty="0">
              <a:solidFill>
                <a:srgbClr val="FFFFFF"/>
              </a:solidFill>
              <a:latin typeface="Calibri" pitchFamily="34" charset="0"/>
            </a:endParaRPr>
          </a:p>
        </p:txBody>
      </p:sp>
      <p:sp>
        <p:nvSpPr>
          <p:cNvPr id="55" name="AutoShape 33"/>
          <p:cNvSpPr>
            <a:spLocks noChangeArrowheads="1"/>
          </p:cNvSpPr>
          <p:nvPr/>
        </p:nvSpPr>
        <p:spPr bwMode="auto">
          <a:xfrm>
            <a:off x="3487822" y="217706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Informatie-uitwisseling</a:t>
            </a:r>
            <a:endParaRPr lang="nl-NL" sz="1200" b="1" dirty="0">
              <a:solidFill>
                <a:srgbClr val="FFFFFF"/>
              </a:solidFill>
              <a:latin typeface="Calibri" pitchFamily="34" charset="0"/>
            </a:endParaRPr>
          </a:p>
        </p:txBody>
      </p:sp>
      <p:sp>
        <p:nvSpPr>
          <p:cNvPr id="65" name="AutoShape 33"/>
          <p:cNvSpPr>
            <a:spLocks noChangeArrowheads="1"/>
          </p:cNvSpPr>
          <p:nvPr/>
        </p:nvSpPr>
        <p:spPr bwMode="auto">
          <a:xfrm>
            <a:off x="4960640" y="217706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Participatie</a:t>
            </a:r>
            <a:endParaRPr lang="nl-NL" sz="1200" b="1" dirty="0">
              <a:solidFill>
                <a:srgbClr val="FFFFFF"/>
              </a:solidFill>
              <a:latin typeface="Calibri" pitchFamily="34" charset="0"/>
            </a:endParaRPr>
          </a:p>
        </p:txBody>
      </p:sp>
      <p:sp>
        <p:nvSpPr>
          <p:cNvPr id="66" name="AutoShape 33"/>
          <p:cNvSpPr>
            <a:spLocks noChangeArrowheads="1"/>
          </p:cNvSpPr>
          <p:nvPr/>
        </p:nvSpPr>
        <p:spPr bwMode="auto">
          <a:xfrm>
            <a:off x="6400800" y="217706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Kennis-</a:t>
            </a:r>
          </a:p>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management</a:t>
            </a:r>
          </a:p>
        </p:txBody>
      </p:sp>
      <p:sp>
        <p:nvSpPr>
          <p:cNvPr id="68" name="AutoShape 33"/>
          <p:cNvSpPr>
            <a:spLocks noChangeArrowheads="1"/>
          </p:cNvSpPr>
          <p:nvPr/>
        </p:nvSpPr>
        <p:spPr bwMode="auto">
          <a:xfrm>
            <a:off x="7840960" y="217706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Wetenschappelijk Onderzoek</a:t>
            </a:r>
            <a:endParaRPr lang="nl-NL" sz="1200" b="1" dirty="0">
              <a:solidFill>
                <a:srgbClr val="FFFFFF"/>
              </a:solidFill>
              <a:latin typeface="Calibri" pitchFamily="34" charset="0"/>
            </a:endParaRPr>
          </a:p>
        </p:txBody>
      </p:sp>
      <p:sp>
        <p:nvSpPr>
          <p:cNvPr id="69" name="AutoShape 33"/>
          <p:cNvSpPr>
            <a:spLocks noChangeArrowheads="1"/>
          </p:cNvSpPr>
          <p:nvPr/>
        </p:nvSpPr>
        <p:spPr bwMode="auto">
          <a:xfrm>
            <a:off x="9281120" y="217706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Onderwijs</a:t>
            </a:r>
            <a:endParaRPr lang="nl-NL" sz="1200" b="1" dirty="0">
              <a:solidFill>
                <a:srgbClr val="FFFFFF"/>
              </a:solidFill>
              <a:latin typeface="Calibri" pitchFamily="34" charset="0"/>
            </a:endParaRPr>
          </a:p>
        </p:txBody>
      </p:sp>
      <p:sp>
        <p:nvSpPr>
          <p:cNvPr id="71" name="AutoShape 33"/>
          <p:cNvSpPr>
            <a:spLocks noChangeArrowheads="1"/>
          </p:cNvSpPr>
          <p:nvPr/>
        </p:nvSpPr>
        <p:spPr bwMode="auto">
          <a:xfrm>
            <a:off x="2080320" y="96381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Sturing</a:t>
            </a:r>
          </a:p>
        </p:txBody>
      </p:sp>
      <p:sp>
        <p:nvSpPr>
          <p:cNvPr id="72" name="AutoShape 33"/>
          <p:cNvSpPr>
            <a:spLocks noChangeArrowheads="1"/>
          </p:cNvSpPr>
          <p:nvPr/>
        </p:nvSpPr>
        <p:spPr bwMode="auto">
          <a:xfrm>
            <a:off x="3880520" y="96381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Marketing</a:t>
            </a:r>
            <a:endParaRPr lang="nl-NL" sz="1200" b="1" dirty="0">
              <a:solidFill>
                <a:srgbClr val="FFFFFF"/>
              </a:solidFill>
              <a:latin typeface="Calibri" pitchFamily="34" charset="0"/>
            </a:endParaRPr>
          </a:p>
        </p:txBody>
      </p:sp>
      <p:sp>
        <p:nvSpPr>
          <p:cNvPr id="73" name="AutoShape 33"/>
          <p:cNvSpPr>
            <a:spLocks noChangeArrowheads="1"/>
          </p:cNvSpPr>
          <p:nvPr/>
        </p:nvSpPr>
        <p:spPr bwMode="auto">
          <a:xfrm>
            <a:off x="5680720" y="96381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Performance</a:t>
            </a:r>
            <a:endParaRPr lang="nl-NL" sz="1200" b="1" dirty="0">
              <a:solidFill>
                <a:srgbClr val="FFFFFF"/>
              </a:solidFill>
              <a:latin typeface="Calibri" pitchFamily="34" charset="0"/>
            </a:endParaRPr>
          </a:p>
        </p:txBody>
      </p:sp>
      <p:sp>
        <p:nvSpPr>
          <p:cNvPr id="74" name="AutoShape 33"/>
          <p:cNvSpPr>
            <a:spLocks noChangeArrowheads="1"/>
          </p:cNvSpPr>
          <p:nvPr/>
        </p:nvSpPr>
        <p:spPr bwMode="auto">
          <a:xfrm>
            <a:off x="7480920" y="963810"/>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Verantwoording</a:t>
            </a:r>
          </a:p>
        </p:txBody>
      </p:sp>
      <p:sp>
        <p:nvSpPr>
          <p:cNvPr id="75" name="AutoShape 33"/>
          <p:cNvSpPr>
            <a:spLocks noChangeArrowheads="1"/>
          </p:cNvSpPr>
          <p:nvPr/>
        </p:nvSpPr>
        <p:spPr bwMode="auto">
          <a:xfrm>
            <a:off x="9281120" y="964704"/>
            <a:ext cx="1331841" cy="614520"/>
          </a:xfrm>
          <a:prstGeom prst="roundRect">
            <a:avLst>
              <a:gd name="adj" fmla="val 16667"/>
            </a:avLst>
          </a:prstGeom>
          <a:solidFill>
            <a:srgbClr val="0070C0"/>
          </a:solidFill>
          <a:ln w="9525">
            <a:noFill/>
            <a:round/>
            <a:headEnd/>
            <a:tailEnd/>
          </a:ln>
        </p:spPr>
        <p:txBody>
          <a:bodyPr lIns="36000" tIns="52920" rIns="36000" bIns="5292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Innovatie</a:t>
            </a:r>
            <a:endParaRPr lang="nl-NL" sz="1200" b="1" dirty="0">
              <a:solidFill>
                <a:srgbClr val="FFFFFF"/>
              </a:solidFill>
              <a:latin typeface="Calibri" pitchFamily="34" charset="0"/>
            </a:endParaRPr>
          </a:p>
        </p:txBody>
      </p:sp>
      <p:sp>
        <p:nvSpPr>
          <p:cNvPr id="59" name="AutoShape 53"/>
          <p:cNvSpPr>
            <a:spLocks noChangeArrowheads="1"/>
          </p:cNvSpPr>
          <p:nvPr/>
        </p:nvSpPr>
        <p:spPr bwMode="auto">
          <a:xfrm>
            <a:off x="5609038" y="4872608"/>
            <a:ext cx="1511842" cy="504508"/>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Medicatie</a:t>
            </a:r>
            <a:endParaRPr lang="nl-NL" sz="1200" b="1" dirty="0">
              <a:solidFill>
                <a:srgbClr val="FFFFFF"/>
              </a:solidFill>
              <a:latin typeface="Calibri" pitchFamily="34" charset="0"/>
            </a:endParaRPr>
          </a:p>
        </p:txBody>
      </p:sp>
      <p:sp>
        <p:nvSpPr>
          <p:cNvPr id="53" name="AutoShape 35"/>
          <p:cNvSpPr>
            <a:spLocks noChangeArrowheads="1"/>
          </p:cNvSpPr>
          <p:nvPr/>
        </p:nvSpPr>
        <p:spPr bwMode="auto">
          <a:xfrm>
            <a:off x="2080320" y="8071738"/>
            <a:ext cx="1588531"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Personeel en Organisatie</a:t>
            </a:r>
            <a:endParaRPr lang="nl-NL" sz="1200" b="1" dirty="0">
              <a:solidFill>
                <a:srgbClr val="FFFFFF"/>
              </a:solidFill>
              <a:latin typeface="Calibri" pitchFamily="34" charset="0"/>
            </a:endParaRPr>
          </a:p>
        </p:txBody>
      </p:sp>
      <p:sp>
        <p:nvSpPr>
          <p:cNvPr id="70" name="AutoShape 35"/>
          <p:cNvSpPr>
            <a:spLocks noChangeArrowheads="1"/>
          </p:cNvSpPr>
          <p:nvPr/>
        </p:nvSpPr>
        <p:spPr bwMode="auto">
          <a:xfrm>
            <a:off x="3821212" y="8071738"/>
            <a:ext cx="1588531"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Financiële Administratie</a:t>
            </a:r>
            <a:endParaRPr lang="nl-NL" sz="1200" b="1" dirty="0">
              <a:solidFill>
                <a:srgbClr val="FFFFFF"/>
              </a:solidFill>
              <a:latin typeface="Calibri" pitchFamily="34" charset="0"/>
            </a:endParaRPr>
          </a:p>
        </p:txBody>
      </p:sp>
      <p:sp>
        <p:nvSpPr>
          <p:cNvPr id="76" name="AutoShape 34"/>
          <p:cNvSpPr>
            <a:spLocks noChangeArrowheads="1"/>
          </p:cNvSpPr>
          <p:nvPr/>
        </p:nvSpPr>
        <p:spPr bwMode="auto">
          <a:xfrm>
            <a:off x="5567923" y="8071737"/>
            <a:ext cx="1586865" cy="547192"/>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err="1" smtClean="0">
                <a:solidFill>
                  <a:srgbClr val="FFFFFF"/>
                </a:solidFill>
                <a:latin typeface="Calibri" pitchFamily="34" charset="0"/>
              </a:rPr>
              <a:t>Informatie-voorziening</a:t>
            </a:r>
            <a:endParaRPr lang="nl-NL" sz="1200" b="1" dirty="0">
              <a:solidFill>
                <a:srgbClr val="FFFFFF"/>
              </a:solidFill>
              <a:latin typeface="Calibri" pitchFamily="34" charset="0"/>
            </a:endParaRPr>
          </a:p>
        </p:txBody>
      </p:sp>
      <p:sp>
        <p:nvSpPr>
          <p:cNvPr id="77" name="AutoShape 35"/>
          <p:cNvSpPr>
            <a:spLocks noChangeArrowheads="1"/>
          </p:cNvSpPr>
          <p:nvPr/>
        </p:nvSpPr>
        <p:spPr bwMode="auto">
          <a:xfrm>
            <a:off x="7345249" y="8071738"/>
            <a:ext cx="1588531"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Veiligheid, Kwaliteit, Arbo en Milieu</a:t>
            </a:r>
            <a:endParaRPr lang="nl-NL" sz="1200" b="1" dirty="0">
              <a:solidFill>
                <a:srgbClr val="FFFFFF"/>
              </a:solidFill>
              <a:latin typeface="Calibri" pitchFamily="34" charset="0"/>
            </a:endParaRPr>
          </a:p>
        </p:txBody>
      </p:sp>
      <p:sp>
        <p:nvSpPr>
          <p:cNvPr id="78" name="AutoShape 38"/>
          <p:cNvSpPr>
            <a:spLocks noChangeArrowheads="1"/>
          </p:cNvSpPr>
          <p:nvPr/>
        </p:nvSpPr>
        <p:spPr bwMode="auto">
          <a:xfrm>
            <a:off x="9124404" y="8071738"/>
            <a:ext cx="1586865"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Planning &amp; Control</a:t>
            </a:r>
            <a:endParaRPr lang="nl-NL" sz="1200" b="1" dirty="0">
              <a:solidFill>
                <a:srgbClr val="FFFFFF"/>
              </a:solidFill>
              <a:latin typeface="Calibri" pitchFamily="34" charset="0"/>
            </a:endParaRPr>
          </a:p>
        </p:txBody>
      </p:sp>
      <p:sp>
        <p:nvSpPr>
          <p:cNvPr id="52" name="AutoShape 53"/>
          <p:cNvSpPr>
            <a:spLocks noChangeArrowheads="1"/>
          </p:cNvSpPr>
          <p:nvPr/>
        </p:nvSpPr>
        <p:spPr bwMode="auto">
          <a:xfrm>
            <a:off x="8201000" y="3432900"/>
            <a:ext cx="1511856" cy="504508"/>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Beëindigen Zorg</a:t>
            </a:r>
            <a:endParaRPr lang="nl-NL" sz="1200" b="1" dirty="0">
              <a:solidFill>
                <a:srgbClr val="FFFFFF"/>
              </a:solidFill>
              <a:latin typeface="Calibri" pitchFamily="34" charset="0"/>
            </a:endParaRPr>
          </a:p>
        </p:txBody>
      </p:sp>
      <p:sp>
        <p:nvSpPr>
          <p:cNvPr id="54" name="AutoShape 53"/>
          <p:cNvSpPr>
            <a:spLocks noChangeArrowheads="1"/>
          </p:cNvSpPr>
          <p:nvPr/>
        </p:nvSpPr>
        <p:spPr bwMode="auto">
          <a:xfrm>
            <a:off x="8201312" y="4152980"/>
            <a:ext cx="1511856" cy="504508"/>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Aanvullend Onderzoek</a:t>
            </a:r>
          </a:p>
        </p:txBody>
      </p:sp>
      <p:sp>
        <p:nvSpPr>
          <p:cNvPr id="45" name="AutoShape 53"/>
          <p:cNvSpPr>
            <a:spLocks noChangeArrowheads="1"/>
          </p:cNvSpPr>
          <p:nvPr/>
        </p:nvSpPr>
        <p:spPr bwMode="auto">
          <a:xfrm>
            <a:off x="3016424" y="3432448"/>
            <a:ext cx="1511856" cy="504508"/>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Aanmelding</a:t>
            </a:r>
            <a:endParaRPr lang="nl-NL" sz="1200" b="1" dirty="0">
              <a:solidFill>
                <a:srgbClr val="FFFFFF"/>
              </a:solidFill>
              <a:latin typeface="Calibri" pitchFamily="34" charset="0"/>
            </a:endParaRPr>
          </a:p>
        </p:txBody>
      </p:sp>
      <p:sp>
        <p:nvSpPr>
          <p:cNvPr id="47" name="AutoShape 35"/>
          <p:cNvSpPr>
            <a:spLocks noChangeArrowheads="1"/>
          </p:cNvSpPr>
          <p:nvPr/>
        </p:nvSpPr>
        <p:spPr bwMode="auto">
          <a:xfrm>
            <a:off x="2080320" y="6047313"/>
            <a:ext cx="1588531"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Zorgrelatie</a:t>
            </a:r>
            <a:endParaRPr lang="nl-NL" sz="1200" b="1" dirty="0">
              <a:solidFill>
                <a:srgbClr val="FFFFFF"/>
              </a:solidFill>
              <a:latin typeface="Calibri" pitchFamily="34" charset="0"/>
            </a:endParaRPr>
          </a:p>
        </p:txBody>
      </p:sp>
      <p:sp>
        <p:nvSpPr>
          <p:cNvPr id="79" name="AutoShape 35"/>
          <p:cNvSpPr>
            <a:spLocks noChangeArrowheads="1"/>
          </p:cNvSpPr>
          <p:nvPr/>
        </p:nvSpPr>
        <p:spPr bwMode="auto">
          <a:xfrm>
            <a:off x="9132749" y="6047313"/>
            <a:ext cx="1588531"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Financiële Afhandeling</a:t>
            </a:r>
          </a:p>
        </p:txBody>
      </p:sp>
      <p:sp>
        <p:nvSpPr>
          <p:cNvPr id="44" name="AutoShape 8"/>
          <p:cNvSpPr>
            <a:spLocks noChangeArrowheads="1"/>
          </p:cNvSpPr>
          <p:nvPr/>
        </p:nvSpPr>
        <p:spPr bwMode="auto">
          <a:xfrm>
            <a:off x="3943002" y="5961785"/>
            <a:ext cx="4896544" cy="720081"/>
          </a:xfrm>
          <a:prstGeom prst="roundRect">
            <a:avLst>
              <a:gd name="adj" fmla="val 16667"/>
            </a:avLst>
          </a:prstGeom>
          <a:solidFill>
            <a:srgbClr val="A6A6A6">
              <a:alpha val="50195"/>
            </a:srgbClr>
          </a:solidFill>
          <a:ln w="9525">
            <a:noFill/>
            <a:round/>
            <a:headEnd/>
            <a:tailEnd/>
          </a:ln>
        </p:spPr>
        <p:txBody>
          <a:bodyPr lIns="90000" tIns="0" rIns="90000" bIns="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nl-NL" sz="200" b="1" dirty="0">
              <a:solidFill>
                <a:srgbClr val="FFFFFF"/>
              </a:solidFill>
              <a:latin typeface="Calibri" pitchFamily="34" charset="0"/>
            </a:endParaRP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nl-NL" sz="100" b="1" dirty="0">
                <a:solidFill>
                  <a:srgbClr val="FFFFFF"/>
                </a:solidFill>
                <a:latin typeface="Calibri" pitchFamily="34" charset="0"/>
              </a:rPr>
              <a:t/>
            </a:r>
            <a:br>
              <a:rPr lang="nl-NL" sz="100" b="1" dirty="0">
                <a:solidFill>
                  <a:srgbClr val="FFFFFF"/>
                </a:solidFill>
                <a:latin typeface="Calibri" pitchFamily="34" charset="0"/>
              </a:rPr>
            </a:br>
            <a:r>
              <a:rPr lang="nl-NL" sz="1100" b="1" dirty="0" smtClean="0">
                <a:solidFill>
                  <a:srgbClr val="000000"/>
                </a:solidFill>
                <a:latin typeface="Calibri" pitchFamily="34" charset="0"/>
              </a:rPr>
              <a:t>Zorglogistiek</a:t>
            </a:r>
            <a:endParaRPr lang="nl-NL" sz="1100" b="1" dirty="0">
              <a:solidFill>
                <a:srgbClr val="000000"/>
              </a:solidFill>
              <a:latin typeface="Calibri" pitchFamily="34" charset="0"/>
            </a:endParaRPr>
          </a:p>
        </p:txBody>
      </p:sp>
      <p:sp>
        <p:nvSpPr>
          <p:cNvPr id="58" name="AutoShape 35"/>
          <p:cNvSpPr>
            <a:spLocks noChangeArrowheads="1"/>
          </p:cNvSpPr>
          <p:nvPr/>
        </p:nvSpPr>
        <p:spPr bwMode="auto">
          <a:xfrm>
            <a:off x="4024536" y="6047313"/>
            <a:ext cx="1588531"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Resourceplanning</a:t>
            </a:r>
            <a:endParaRPr lang="nl-NL" sz="1200" b="1" dirty="0">
              <a:solidFill>
                <a:srgbClr val="FFFFFF"/>
              </a:solidFill>
              <a:latin typeface="Calibri" pitchFamily="34" charset="0"/>
            </a:endParaRPr>
          </a:p>
        </p:txBody>
      </p:sp>
      <p:sp>
        <p:nvSpPr>
          <p:cNvPr id="64" name="AutoShape 35"/>
          <p:cNvSpPr>
            <a:spLocks noChangeArrowheads="1"/>
          </p:cNvSpPr>
          <p:nvPr/>
        </p:nvSpPr>
        <p:spPr bwMode="auto">
          <a:xfrm>
            <a:off x="7159958" y="6047313"/>
            <a:ext cx="1588531" cy="547191"/>
          </a:xfrm>
          <a:prstGeom prst="roundRect">
            <a:avLst>
              <a:gd name="adj" fmla="val 16667"/>
            </a:avLst>
          </a:prstGeom>
          <a:solidFill>
            <a:srgbClr val="0070C0"/>
          </a:solidFill>
          <a:ln w="9525">
            <a:noFill/>
            <a:round/>
            <a:headEnd/>
            <a:tailEnd/>
          </a:ln>
        </p:spPr>
        <p:txBody>
          <a:bodyPr lIns="90000" tIns="45000" rIns="90000" bIns="45000" anchor="ctr"/>
          <a:lstStyle/>
          <a:p>
            <a:pPr algn="ctr">
              <a:tabLst>
                <a:tab pos="0" algn="l"/>
                <a:tab pos="526466" algn="l"/>
                <a:tab pos="1054799" algn="l"/>
                <a:tab pos="1583131" algn="l"/>
                <a:tab pos="2111464" algn="l"/>
                <a:tab pos="2639797" algn="l"/>
                <a:tab pos="3168130" algn="l"/>
                <a:tab pos="3696462" algn="l"/>
                <a:tab pos="4224795" algn="l"/>
                <a:tab pos="4753127" algn="l"/>
                <a:tab pos="5281461" algn="l"/>
                <a:tab pos="5809793" algn="l"/>
                <a:tab pos="6338126" algn="l"/>
                <a:tab pos="6866458" algn="l"/>
                <a:tab pos="7394791" algn="l"/>
                <a:tab pos="7923124" algn="l"/>
                <a:tab pos="8451457" algn="l"/>
                <a:tab pos="8979789" algn="l"/>
                <a:tab pos="9508122" algn="l"/>
                <a:tab pos="10036454" algn="l"/>
                <a:tab pos="10564788" algn="l"/>
              </a:tabLst>
            </a:pPr>
            <a:r>
              <a:rPr lang="nl-NL" sz="1200" b="1" dirty="0" smtClean="0">
                <a:solidFill>
                  <a:srgbClr val="FFFFFF"/>
                </a:solidFill>
                <a:latin typeface="Calibri" pitchFamily="34" charset="0"/>
              </a:rPr>
              <a:t>Zorgplanning</a:t>
            </a:r>
            <a:endParaRPr lang="nl-NL" sz="1200" b="1" dirty="0">
              <a:solidFill>
                <a:srgbClr val="FFFFFF"/>
              </a:solidFill>
              <a:latin typeface="Calibri" pitchFamily="34" charset="0"/>
            </a:endParaRPr>
          </a:p>
        </p:txBody>
      </p:sp>
    </p:spTree>
    <p:extLst>
      <p:ext uri="{BB962C8B-B14F-4D97-AF65-F5344CB8AC3E}">
        <p14:creationId xmlns:p14="http://schemas.microsoft.com/office/powerpoint/2010/main" xmlns="" val="3585549552"/>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D206B86B8A4B479F51BC7E39F6F898" ma:contentTypeVersion="1" ma:contentTypeDescription="Een nieuw document maken." ma:contentTypeScope="" ma:versionID="dae96ceba2e101d483ed621512f22e1b">
  <xsd:schema xmlns:xsd="http://www.w3.org/2001/XMLSchema" xmlns:xs="http://www.w3.org/2001/XMLSchema" xmlns:p="http://schemas.microsoft.com/office/2006/metadata/properties" xmlns:ns1="http://schemas.microsoft.com/sharepoint/v3" xmlns:ns2="e46e1a75-b071-4085-8be1-26fe4e00979b" targetNamespace="http://schemas.microsoft.com/office/2006/metadata/properties" ma:root="true" ma:fieldsID="fd344c48d1318b726abd4191ae9c23f1" ns1:_="" ns2:_="">
    <xsd:import namespace="http://schemas.microsoft.com/sharepoint/v3"/>
    <xsd:import namespace="e46e1a75-b071-4085-8be1-26fe4e00979b"/>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Begindatum van de planning" ma:description="Geplande begindatum is een sitekolom die door de publicatiefunctie gemaakt wordt. Het wordt gebruikt om een specifieke datum en tijd op te geven waarop de pagina voor het eerst verschijnt voor sitebezoekers." ma:hidden="true" ma:internalName="PublishingStartDate">
      <xsd:simpleType>
        <xsd:restriction base="dms:Unknown"/>
      </xsd:simpleType>
    </xsd:element>
    <xsd:element name="PublishingExpirationDate" ma:index="12" nillable="true" ma:displayName="Einddatum van de planning" ma:description="Geplande einddatum is een sitekolom die door de publicatiefunctie gemaakt wordt. Het wordt gebruikt om een specifieke datum en tijd op te geven waarop de pagina niet langer verschijnt voor sitebezoeke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46e1a75-b071-4085-8be1-26fe4e00979b"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e46e1a75-b071-4085-8be1-26fe4e00979b">YFVPUPQD6HHR-25-129</_dlc_DocId>
    <_dlc_DocIdUrl xmlns="e46e1a75-b071-4085-8be1-26fe4e00979b">
      <Url>https://www.nictiz.nl/_layouts/15/DocIdRedir.aspx?ID=YFVPUPQD6HHR-25-129</Url>
      <Description>YFVPUPQD6HHR-25-129</Description>
    </_dlc_DocIdUrl>
  </documentManagement>
</p:properties>
</file>

<file path=customXml/itemProps1.xml><?xml version="1.0" encoding="utf-8"?>
<ds:datastoreItem xmlns:ds="http://schemas.openxmlformats.org/officeDocument/2006/customXml" ds:itemID="{80DA3244-00AF-4838-BAF7-F55859B9DE36}"/>
</file>

<file path=customXml/itemProps2.xml><?xml version="1.0" encoding="utf-8"?>
<ds:datastoreItem xmlns:ds="http://schemas.openxmlformats.org/officeDocument/2006/customXml" ds:itemID="{7CDE7376-66B6-48E9-A493-9D1FAC3B972E}"/>
</file>

<file path=customXml/itemProps3.xml><?xml version="1.0" encoding="utf-8"?>
<ds:datastoreItem xmlns:ds="http://schemas.openxmlformats.org/officeDocument/2006/customXml" ds:itemID="{4F44B554-243E-41EF-9BDB-1695B5641CB0}"/>
</file>

<file path=customXml/itemProps4.xml><?xml version="1.0" encoding="utf-8"?>
<ds:datastoreItem xmlns:ds="http://schemas.openxmlformats.org/officeDocument/2006/customXml" ds:itemID="{719FA864-2D81-474E-97A9-769E7EC769D0}"/>
</file>

<file path=docProps/app.xml><?xml version="1.0" encoding="utf-8"?>
<Properties xmlns="http://schemas.openxmlformats.org/officeDocument/2006/extended-properties" xmlns:vt="http://schemas.openxmlformats.org/officeDocument/2006/docPropsVTypes">
  <TotalTime>1682</TotalTime>
  <Words>71</Words>
  <Application>Microsoft Office PowerPoint</Application>
  <PresentationFormat>A3 (297x420 mm)</PresentationFormat>
  <Paragraphs>44</Paragraphs>
  <Slides>1</Slides>
  <Notes>1</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Office-thema</vt:lpstr>
      <vt:lpstr>Dia 1</vt:lpstr>
    </vt:vector>
  </TitlesOfParts>
  <Company>GGZ Rivierduinen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Steven Ham</dc:creator>
  <cp:lastModifiedBy>smeele</cp:lastModifiedBy>
  <cp:revision>163</cp:revision>
  <dcterms:created xsi:type="dcterms:W3CDTF">2012-08-01T16:50:11Z</dcterms:created>
  <dcterms:modified xsi:type="dcterms:W3CDTF">2014-03-18T12:22:16Z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0x01010018D206B86B8A4B479F51BC7E39F6F898</vt:lpwstr>
  </property>
  <property fmtid="{D5CDD505-2E9C-101B-9397-08002B2CF9AE}" pid="3" name="_dlc_DocIdItemGuid">
    <vt:lpwstr>9cb1a663-6cb1-4364-8f6a-b499f2d43733</vt:lpwstr>
  </property>
</Properties>
</file>