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A2B"/>
    <a:srgbClr val="C6A3C5"/>
    <a:srgbClr val="FFC301"/>
    <a:srgbClr val="FFF2C9"/>
    <a:srgbClr val="FFE1F9"/>
    <a:srgbClr val="FFE1E1"/>
    <a:srgbClr val="D5B8EA"/>
    <a:srgbClr val="FF7D7D"/>
    <a:srgbClr val="2B2B2B"/>
    <a:srgbClr val="F5E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15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7CCE6-DF56-42D2-9D0F-6C3610721DDD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30AFA-0278-472C-A8A0-5829CF1DD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5457-5F14-29ED-19F6-89B81E41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FAC80-DE96-3C7A-1EAD-B918F060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02C7A-19CF-855D-87C0-C3727994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1D27D-F05F-80C1-3D24-CF93114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54A8-7046-C243-A966-E4CFC028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5AEA0-CC4B-7155-94B4-C2EB541E87E4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3F7DB-B294-DF9D-67AC-A676D1709A84}"/>
              </a:ext>
            </a:extLst>
          </p:cNvPr>
          <p:cNvSpPr/>
          <p:nvPr userDrawn="1"/>
        </p:nvSpPr>
        <p:spPr>
          <a:xfrm>
            <a:off x="0" y="6488667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F2E3-64C9-C25A-D65C-E6642E1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2A041-EEF2-7193-9840-127F99DE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8655A-5873-8BFA-B327-C25DFF10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88031-EDA6-3CCC-89FC-F6442FB9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E6650-88B4-0A3F-80FE-B736AD5D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8A9E3-F56A-FD05-1CC6-893B3F51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BDAF-394E-C4BE-56F2-5B6029EE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501D3-8AF1-7DD9-2A98-5D48B6FE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E1D4B-E770-8B22-AD35-1D4685FD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1C139-3AE8-09DE-5648-5614CC3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057DD-84B3-E1A6-48D3-F778478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0000-ED7D-D6D6-9F5B-EA743E6D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EEFA-CC79-A242-293E-3080825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859A-7033-334D-4CE3-5950C36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00C0B-4E90-BFC9-A894-CF1D0BF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5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B9C3-8CCB-C691-1649-86041AA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D0E71-AE15-2A93-1F8F-BF6F2C16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7BD98-C503-68D7-BDDC-D03D2C35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00592-28FE-C980-D8B5-48124751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182CB-8352-67E7-B935-5DB45C28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BF708A-7829-A97B-6FAF-8523E4254C06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E83935-840B-58B2-2A26-069814E9021C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3910-34D0-208D-501D-39680EB3381C}"/>
              </a:ext>
            </a:extLst>
          </p:cNvPr>
          <p:cNvSpPr txBox="1"/>
          <p:nvPr userDrawn="1"/>
        </p:nvSpPr>
        <p:spPr>
          <a:xfrm>
            <a:off x="0" y="6519444"/>
            <a:ext cx="213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Summarization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3D9DD-EB42-2E68-A643-93452692051F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14478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49CD-E5C6-2CAB-6347-900AFCCF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068B-8FED-D2E9-42B6-578FC13E0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64428-5809-9278-F5BA-7C74EF55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A9A7F-59AE-8719-C7BF-DCFEBD29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398E3-B1D2-CA14-2A26-ABB23EA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3ECE-729B-1498-2C02-D701578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7DC5-9709-5853-1724-ABC011FC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A2382-4A75-1F9E-9FF7-DF4DB2A0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9B392-0994-7EE8-EC1E-3C8D7B56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B01394-A9B1-0BF0-A6F0-810894D0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188BE2-6398-EF82-B600-84F353984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D1427-2C75-A51A-6326-8DE5B3C2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E91EF-5E46-004F-614F-817091E1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85781C-6CE0-11AE-1476-1997956E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F77A4F-D803-741B-2EA8-5DF5018C32CC}"/>
              </a:ext>
            </a:extLst>
          </p:cNvPr>
          <p:cNvSpPr/>
          <p:nvPr userDrawn="1"/>
        </p:nvSpPr>
        <p:spPr>
          <a:xfrm>
            <a:off x="0" y="0"/>
            <a:ext cx="12192000" cy="689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8DD5CA-3097-B819-D577-97CC9EC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95279"/>
            <a:ext cx="12013275" cy="499397"/>
          </a:xfrm>
        </p:spPr>
        <p:txBody>
          <a:bodyPr>
            <a:normAutofit/>
          </a:bodyPr>
          <a:lstStyle>
            <a:lvl1pPr>
              <a:defRPr sz="24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80DD9-BE3F-C2B0-E6C2-61FD8D0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988F3-F020-23EC-8C86-DD89458E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15D74-2448-EA25-FCB8-E8575D79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99D62-5FC8-2F7B-C091-BC962F396973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0CC08-4012-1744-25A7-194F401B04A5}"/>
              </a:ext>
            </a:extLst>
          </p:cNvPr>
          <p:cNvSpPr txBox="1"/>
          <p:nvPr userDrawn="1"/>
        </p:nvSpPr>
        <p:spPr>
          <a:xfrm>
            <a:off x="0" y="6519444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Summarization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108D-1F51-66BB-D455-D18A3EDB03D6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3893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B7788A-2F37-E91F-8137-180DF422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9DDA2-53E1-6C0B-A548-60497C28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9E764-F70C-BA26-C673-079BDB1A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8CE11-E145-9A45-7468-0853D7B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BB903-CF63-B63D-9D3E-70B4BD47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C3AF6-01EC-682C-80C2-CEBA0A7E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5AF0B-7743-149D-3514-7BB2D6E2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7A0F3-3C83-9FB9-40A6-04E1EA8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40589-BD41-460A-4E3E-B6DA3921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912D-88C9-6486-6B52-DEC2E174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D9F38-3393-D19A-FB81-97BC4944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FFEB2-40A2-AAB9-23E8-3E473216D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8B818-8292-987F-AEE4-09828EE7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87A6D-3F5A-1565-C1E9-6CC83A8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0ADCF-202D-72DF-6484-C61E7C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554A0-F324-8B9F-3D0C-F827530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4D77-6B2E-7F34-87B3-3401D172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89F73-C156-1B5D-0212-4A653AA5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8003-DF03-41C2-8C10-F247FE05167B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B792-77B9-E2AE-0197-1A280E11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5BEE-BBFE-1300-E517-B231BF3ED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1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A1726-CC97-8827-A2CE-5E3E7B7E0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Summarization</a:t>
            </a:r>
            <a:endParaRPr lang="ko-KR" altLang="en-US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3C854-1936-360F-827D-0B1D34677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+mn-cs"/>
              </a:rPr>
              <a:t>Natural Language Processing with Transformers</a:t>
            </a: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rPr>
              <a:t>Building Language Applications with Hugging Face</a:t>
            </a:r>
            <a:endParaRPr lang="en-US" altLang="ko-KR" sz="20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ko-KR" altLang="en-US" sz="20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672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43D2E-8CF9-D182-2E7D-525930D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FE74-AA15-4138-3B58-0AF9715F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3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A05A9-0148-CBB4-24DB-6E4C08D4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39ED9-596A-96CB-A762-804E2FF03318}"/>
              </a:ext>
            </a:extLst>
          </p:cNvPr>
          <p:cNvSpPr txBox="1"/>
          <p:nvPr/>
        </p:nvSpPr>
        <p:spPr>
          <a:xfrm>
            <a:off x="581025" y="1126161"/>
            <a:ext cx="11029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약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30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만개의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뉴스 기사와 대응되는 요약문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CNN과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DailyMail이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기사에 첨부한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중요 내용으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구성</a:t>
            </a:r>
            <a:r>
              <a:rPr lang="ko-KR" altLang="en-US" dirty="0">
                <a:solidFill>
                  <a:srgbClr val="202124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의 쌍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구성된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dataset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Summary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는 단순한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발췌문이 아닌 새로운 문장들로 구성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되어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책에서는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version 3.0.0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사용한다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6AEC3-2806-ED55-D674-CC714048C075}"/>
              </a:ext>
            </a:extLst>
          </p:cNvPr>
          <p:cNvSpPr txBox="1"/>
          <p:nvPr/>
        </p:nvSpPr>
        <p:spPr>
          <a:xfrm>
            <a:off x="581025" y="5313849"/>
            <a:ext cx="1102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dataset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은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3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개의 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column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구성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되어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article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뉴스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기사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highlight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요약문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id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각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article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마다 부여된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EEB825-C2AA-37F1-EF56-91476931DF10}"/>
              </a:ext>
            </a:extLst>
          </p:cNvPr>
          <p:cNvGrpSpPr/>
          <p:nvPr/>
        </p:nvGrpSpPr>
        <p:grpSpPr>
          <a:xfrm>
            <a:off x="581025" y="2647033"/>
            <a:ext cx="11029950" cy="1428355"/>
            <a:chOff x="581025" y="2474078"/>
            <a:chExt cx="11029950" cy="1428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D584B6-1BD9-6AA4-4D1C-B25E99A52E33}"/>
                </a:ext>
              </a:extLst>
            </p:cNvPr>
            <p:cNvSpPr txBox="1"/>
            <p:nvPr/>
          </p:nvSpPr>
          <p:spPr>
            <a:xfrm>
              <a:off x="581025" y="2702104"/>
              <a:ext cx="11029950" cy="1200329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datasets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load_dataset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load_dataset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cnn_dailymail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version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"3.0.0"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"Features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'train'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column_names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F3A46F-6E64-7D6D-8413-DE9EACEA54F8}"/>
                </a:ext>
              </a:extLst>
            </p:cNvPr>
            <p:cNvSpPr txBox="1"/>
            <p:nvPr/>
          </p:nvSpPr>
          <p:spPr>
            <a:xfrm>
              <a:off x="676276" y="2474078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CCE885-5ED8-4111-955B-6B9B4054D694}"/>
              </a:ext>
            </a:extLst>
          </p:cNvPr>
          <p:cNvGrpSpPr/>
          <p:nvPr/>
        </p:nvGrpSpPr>
        <p:grpSpPr>
          <a:xfrm>
            <a:off x="581025" y="4395931"/>
            <a:ext cx="11029950" cy="597376"/>
            <a:chOff x="581025" y="4357014"/>
            <a:chExt cx="11029950" cy="5973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858F3-D4C2-D47D-A559-4F535E60C752}"/>
                </a:ext>
              </a:extLst>
            </p:cNvPr>
            <p:cNvSpPr txBox="1"/>
            <p:nvPr/>
          </p:nvSpPr>
          <p:spPr>
            <a:xfrm>
              <a:off x="581025" y="4585058"/>
              <a:ext cx="11029950" cy="369332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Features: ['article', 'highlights', 'id']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C36102-AA94-8629-016B-D581119A5C6B}"/>
                </a:ext>
              </a:extLst>
            </p:cNvPr>
            <p:cNvSpPr txBox="1"/>
            <p:nvPr/>
          </p:nvSpPr>
          <p:spPr>
            <a:xfrm>
              <a:off x="676276" y="4357014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12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A05A9-0148-CBB4-24DB-6E4C08D4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5FC5C7-CFC8-E943-213B-303BD40110A2}"/>
              </a:ext>
            </a:extLst>
          </p:cNvPr>
          <p:cNvGrpSpPr/>
          <p:nvPr/>
        </p:nvGrpSpPr>
        <p:grpSpPr>
          <a:xfrm>
            <a:off x="581026" y="1011315"/>
            <a:ext cx="11029950" cy="2242364"/>
            <a:chOff x="581026" y="1011315"/>
            <a:chExt cx="11029950" cy="22423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D584B6-1BD9-6AA4-4D1C-B25E99A52E33}"/>
                </a:ext>
              </a:extLst>
            </p:cNvPr>
            <p:cNvSpPr txBox="1"/>
            <p:nvPr/>
          </p:nvSpPr>
          <p:spPr>
            <a:xfrm>
              <a:off x="581026" y="1222354"/>
              <a:ext cx="11029950" cy="2031325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"train"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"""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Article (excerpt of 500 characters, total length: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"article"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"""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"article"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][: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500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b="0" dirty="0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\</a:t>
              </a:r>
              <a:r>
                <a:rPr lang="en-US" altLang="ko-KR" b="0" dirty="0" err="1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Summary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 (length: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"highlights"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):'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"highlights"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CF0661-A13C-5575-5EAA-9C7169CDDDC9}"/>
                </a:ext>
              </a:extLst>
            </p:cNvPr>
            <p:cNvSpPr txBox="1"/>
            <p:nvPr/>
          </p:nvSpPr>
          <p:spPr>
            <a:xfrm>
              <a:off x="676276" y="1011315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91E00C-DC36-ED79-B8C2-11F6D6A99854}"/>
              </a:ext>
            </a:extLst>
          </p:cNvPr>
          <p:cNvGrpSpPr/>
          <p:nvPr/>
        </p:nvGrpSpPr>
        <p:grpSpPr>
          <a:xfrm>
            <a:off x="581025" y="3445668"/>
            <a:ext cx="11029950" cy="2562224"/>
            <a:chOff x="581025" y="3210818"/>
            <a:chExt cx="11029950" cy="2562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858F3-D4C2-D47D-A559-4F535E60C752}"/>
                </a:ext>
              </a:extLst>
            </p:cNvPr>
            <p:cNvSpPr txBox="1"/>
            <p:nvPr/>
          </p:nvSpPr>
          <p:spPr>
            <a:xfrm>
              <a:off x="581025" y="3464718"/>
              <a:ext cx="11029950" cy="2308324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Article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(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excerpt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of 500 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characters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total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length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: 4051):</a:t>
              </a:r>
            </a:p>
            <a:p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Editor's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note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: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our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Behind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Scenes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series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CNN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correspondents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share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their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experiences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covering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news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and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analyze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stories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behind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events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Soledad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O'Brien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takes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users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inside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jail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many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mentally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ill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housed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forgotten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,"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many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mentally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ill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housed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Miami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before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trial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 MIAMI,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Florida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(CNN) -- The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ninth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Miami-Dade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pretrial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detention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facility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dubbed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forgotten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."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with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most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</a:t>
              </a:r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  <a:p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  <a:p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Summary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(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length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: 281):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Mentally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ill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Miami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housed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forgotten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"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Judge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Steven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Leifman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says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most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result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avoidable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felonies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"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While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CNN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tours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facility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patient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shouts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: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am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president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"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Leifman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says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system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unjust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and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he's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fighting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change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7FD7C6-154F-26A4-9098-5811D2BDCB88}"/>
                </a:ext>
              </a:extLst>
            </p:cNvPr>
            <p:cNvSpPr txBox="1"/>
            <p:nvPr/>
          </p:nvSpPr>
          <p:spPr>
            <a:xfrm>
              <a:off x="676276" y="3210818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25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8C554-6DD1-812F-D70C-A1870D1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DA9EA-E1F0-3F8B-AF19-CDBDFFF0D8D6}"/>
              </a:ext>
            </a:extLst>
          </p:cNvPr>
          <p:cNvSpPr txBox="1"/>
          <p:nvPr/>
        </p:nvSpPr>
        <p:spPr>
          <a:xfrm>
            <a:off x="581025" y="1126161"/>
            <a:ext cx="1102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train, validation, test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나누어져 있음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각 데이터 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A35F8FE-7824-3A0D-B8BA-1F9BDD3B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96492"/>
              </p:ext>
            </p:extLst>
          </p:nvPr>
        </p:nvGraphicFramePr>
        <p:xfrm>
          <a:off x="581025" y="1945640"/>
          <a:ext cx="729615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854835013"/>
                    </a:ext>
                  </a:extLst>
                </a:gridCol>
                <a:gridCol w="5591175">
                  <a:extLst>
                    <a:ext uri="{9D8B030D-6E8A-4147-A177-3AD203B41FA5}">
                      <a16:colId xmlns:a16="http://schemas.microsoft.com/office/drawing/2014/main" val="3830133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Dataset Split</a:t>
                      </a:r>
                      <a:endParaRPr lang="en-US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Number of Instances in Split</a:t>
                      </a:r>
                      <a:endParaRPr lang="ko-KR" altLang="en-US" dirty="0"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2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Train</a:t>
                      </a:r>
                      <a:endParaRPr lang="en-US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</a:rPr>
                        <a:t>287,113</a:t>
                      </a:r>
                      <a:endParaRPr lang="en-US" altLang="ko-KR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Validation</a:t>
                      </a:r>
                      <a:endParaRPr lang="en-US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</a:rPr>
                        <a:t>13,368</a:t>
                      </a:r>
                      <a:endParaRPr lang="en-US" altLang="ko-KR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9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Test</a:t>
                      </a:r>
                      <a:endParaRPr lang="en-US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</a:rPr>
                        <a:t>11,490</a:t>
                      </a:r>
                      <a:endParaRPr lang="en-US" altLang="ko-KR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1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92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C600C-64BF-08B8-D306-9959F7B7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Summarization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C1249-C72B-B950-F2B3-4450D6D0E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dirty="0" err="1"/>
              <a:t>Huggingface</a:t>
            </a:r>
            <a:r>
              <a:rPr lang="en-US" altLang="ko-KR" dirty="0"/>
              <a:t> Pipelines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64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15F028AD40C664C940C722E57EC4A8A" ma:contentTypeVersion="2" ma:contentTypeDescription="새 문서를 만듭니다." ma:contentTypeScope="" ma:versionID="733dd2429cf53f154dea1cbec9acd9f5">
  <xsd:schema xmlns:xsd="http://www.w3.org/2001/XMLSchema" xmlns:xs="http://www.w3.org/2001/XMLSchema" xmlns:p="http://schemas.microsoft.com/office/2006/metadata/properties" xmlns:ns3="0689391c-fe69-479d-a32a-c682b48309f3" targetNamespace="http://schemas.microsoft.com/office/2006/metadata/properties" ma:root="true" ma:fieldsID="2cc757d55c9b9d666e63482c30993622" ns3:_="">
    <xsd:import namespace="0689391c-fe69-479d-a32a-c682b4830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391c-fe69-479d-a32a-c682b48309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BD24A1-BDC2-4CFC-AF59-EF864FCF7E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9F54A3-79DB-4B20-81B8-2B7DB44B7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391c-fe69-479d-a32a-c682b4830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F3DF26-1173-4270-9890-F33D09EAA743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0689391c-fe69-479d-a32a-c682b48309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7327</TotalTime>
  <Words>408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IBM Plex Sans KR</vt:lpstr>
      <vt:lpstr>IBM Plex Sans KR ExtraLight</vt:lpstr>
      <vt:lpstr>IBM Plex Sans KR Light</vt:lpstr>
      <vt:lpstr>IBM Plex Sans KR Medium</vt:lpstr>
      <vt:lpstr>IBM Plex Sans KR SemiBold</vt:lpstr>
      <vt:lpstr>맑은 고딕</vt:lpstr>
      <vt:lpstr>Arial</vt:lpstr>
      <vt:lpstr>Consolas</vt:lpstr>
      <vt:lpstr>Office 테마</vt:lpstr>
      <vt:lpstr>Summarization</vt:lpstr>
      <vt:lpstr>Dataset</vt:lpstr>
      <vt:lpstr>The CNN/DailyMail Dataset</vt:lpstr>
      <vt:lpstr>The CNN/DailyMail Dataset</vt:lpstr>
      <vt:lpstr>The CNN/DailyMail Dataset</vt:lpstr>
      <vt:lpstr>Text Summarization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Anatomy</dc:title>
  <dc:creator>이용환</dc:creator>
  <cp:lastModifiedBy>이용환</cp:lastModifiedBy>
  <cp:revision>117</cp:revision>
  <dcterms:created xsi:type="dcterms:W3CDTF">2022-07-18T09:54:01Z</dcterms:created>
  <dcterms:modified xsi:type="dcterms:W3CDTF">2022-08-02T08:27:34Z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0x010100715F028AD40C664C940C722E57EC4A8A</vt:lpwstr>
  </property>
</Properties>
</file>