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sldIdLst>
    <p:sldId id="256" r:id="rId5"/>
    <p:sldId id="336" r:id="rId6"/>
    <p:sldId id="342" r:id="rId7"/>
    <p:sldId id="337" r:id="rId8"/>
    <p:sldId id="338" r:id="rId9"/>
    <p:sldId id="339" r:id="rId10"/>
    <p:sldId id="341" r:id="rId11"/>
    <p:sldId id="343" r:id="rId12"/>
    <p:sldId id="282" r:id="rId13"/>
    <p:sldId id="283" r:id="rId14"/>
    <p:sldId id="284" r:id="rId15"/>
    <p:sldId id="286" r:id="rId16"/>
    <p:sldId id="322" r:id="rId17"/>
    <p:sldId id="323" r:id="rId18"/>
    <p:sldId id="324" r:id="rId19"/>
    <p:sldId id="287" r:id="rId20"/>
    <p:sldId id="315" r:id="rId21"/>
    <p:sldId id="316" r:id="rId22"/>
    <p:sldId id="311" r:id="rId23"/>
    <p:sldId id="312" r:id="rId24"/>
    <p:sldId id="314" r:id="rId25"/>
    <p:sldId id="313" r:id="rId26"/>
    <p:sldId id="317" r:id="rId27"/>
    <p:sldId id="319" r:id="rId28"/>
    <p:sldId id="318" r:id="rId29"/>
    <p:sldId id="288" r:id="rId30"/>
    <p:sldId id="320" r:id="rId31"/>
    <p:sldId id="329" r:id="rId32"/>
    <p:sldId id="328" r:id="rId33"/>
    <p:sldId id="330" r:id="rId34"/>
    <p:sldId id="344" r:id="rId35"/>
    <p:sldId id="331" r:id="rId36"/>
    <p:sldId id="332" r:id="rId37"/>
    <p:sldId id="333" r:id="rId38"/>
    <p:sldId id="334" r:id="rId39"/>
    <p:sldId id="335" r:id="rId40"/>
    <p:sldId id="321" r:id="rId41"/>
    <p:sldId id="289" r:id="rId42"/>
    <p:sldId id="294" r:id="rId43"/>
    <p:sldId id="295" r:id="rId44"/>
    <p:sldId id="290" r:id="rId45"/>
    <p:sldId id="291" r:id="rId46"/>
    <p:sldId id="292" r:id="rId47"/>
    <p:sldId id="293" r:id="rId48"/>
    <p:sldId id="296" r:id="rId49"/>
    <p:sldId id="297" r:id="rId50"/>
    <p:sldId id="298" r:id="rId51"/>
    <p:sldId id="299" r:id="rId52"/>
    <p:sldId id="300" r:id="rId53"/>
    <p:sldId id="301" r:id="rId54"/>
    <p:sldId id="303" r:id="rId55"/>
    <p:sldId id="302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A2B"/>
    <a:srgbClr val="C6A3C5"/>
    <a:srgbClr val="FFC301"/>
    <a:srgbClr val="FFF2C9"/>
    <a:srgbClr val="FFE1F9"/>
    <a:srgbClr val="FFE1E1"/>
    <a:srgbClr val="D5B8EA"/>
    <a:srgbClr val="FF7D7D"/>
    <a:srgbClr val="2B2B2B"/>
    <a:srgbClr val="F5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06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5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213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Summarization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Summarization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1.png"/><Relationship Id="rId7" Type="http://schemas.openxmlformats.org/officeDocument/2006/relationships/image" Target="../media/image9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Summarization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+mn-cs"/>
              </a:rPr>
              <a:t>Natural Language Processing with Transformers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rPr>
              <a:t>Building Language Applications with Hugging Face</a:t>
            </a:r>
            <a:endParaRPr lang="en-US" altLang="ko-KR" sz="20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ko-KR" altLang="en-US" sz="20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05A9-0148-CBB4-24DB-6E4C08D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9ED9-596A-96CB-A762-804E2FF03318}"/>
              </a:ext>
            </a:extLst>
          </p:cNvPr>
          <p:cNvSpPr txBox="1"/>
          <p:nvPr/>
        </p:nvSpPr>
        <p:spPr>
          <a:xfrm>
            <a:off x="581025" y="1126161"/>
            <a:ext cx="1102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약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30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만개의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뉴스 기사와 대응되는 요약문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CNN과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DailyMail이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기사에 첨부한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중요 내용으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구성</a:t>
            </a:r>
            <a:r>
              <a:rPr lang="ko-KR" altLang="en-US" dirty="0">
                <a:solidFill>
                  <a:srgbClr val="202124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쌍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구성된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Summary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는 단순한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발췌문이 아닌 새로운 문장들로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책에서는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version 3.0.0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사용한다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6AEC3-2806-ED55-D674-CC714048C075}"/>
              </a:ext>
            </a:extLst>
          </p:cNvPr>
          <p:cNvSpPr txBox="1"/>
          <p:nvPr/>
        </p:nvSpPr>
        <p:spPr>
          <a:xfrm>
            <a:off x="581025" y="5313849"/>
            <a:ext cx="1102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dataset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3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개의 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column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article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뉴스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highlight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요약문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id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article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마다 부여된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Train : 287,113, Validation : 13,368, Test : 11,490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B825-C2AA-37F1-EF56-91476931DF10}"/>
              </a:ext>
            </a:extLst>
          </p:cNvPr>
          <p:cNvGrpSpPr/>
          <p:nvPr/>
        </p:nvGrpSpPr>
        <p:grpSpPr>
          <a:xfrm>
            <a:off x="581025" y="2647033"/>
            <a:ext cx="11029950" cy="1428355"/>
            <a:chOff x="581025" y="2474078"/>
            <a:chExt cx="11029950" cy="1428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584B6-1BD9-6AA4-4D1C-B25E99A52E33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1200329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datasets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cnn_dailymail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"3.0.0"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"Features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'train'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column_names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F3A46F-6E64-7D6D-8413-DE9EACEA54F8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CCE885-5ED8-4111-955B-6B9B4054D694}"/>
              </a:ext>
            </a:extLst>
          </p:cNvPr>
          <p:cNvGrpSpPr/>
          <p:nvPr/>
        </p:nvGrpSpPr>
        <p:grpSpPr>
          <a:xfrm>
            <a:off x="581025" y="4395931"/>
            <a:ext cx="11029950" cy="597376"/>
            <a:chOff x="581025" y="4357014"/>
            <a:chExt cx="11029950" cy="5973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858F3-D4C2-D47D-A559-4F535E60C752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36933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Features: ['article', 'highlights', 'id']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36102-AA94-8629-016B-D581119A5C6B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12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05A9-0148-CBB4-24DB-6E4C08D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5FC5C7-CFC8-E943-213B-303BD40110A2}"/>
              </a:ext>
            </a:extLst>
          </p:cNvPr>
          <p:cNvGrpSpPr/>
          <p:nvPr/>
        </p:nvGrpSpPr>
        <p:grpSpPr>
          <a:xfrm>
            <a:off x="581026" y="1011315"/>
            <a:ext cx="11029950" cy="2242364"/>
            <a:chOff x="581026" y="1011315"/>
            <a:chExt cx="11029950" cy="22423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584B6-1BD9-6AA4-4D1C-B25E99A52E33}"/>
                </a:ext>
              </a:extLst>
            </p:cNvPr>
            <p:cNvSpPr txBox="1"/>
            <p:nvPr/>
          </p:nvSpPr>
          <p:spPr>
            <a:xfrm>
              <a:off x="581026" y="1222354"/>
              <a:ext cx="11029950" cy="203132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"train"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"""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Article (excerpt of 500 characters, total length: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][: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Summary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(length: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):'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CF0661-A13C-5575-5EAA-9C7169CDDDC9}"/>
                </a:ext>
              </a:extLst>
            </p:cNvPr>
            <p:cNvSpPr txBox="1"/>
            <p:nvPr/>
          </p:nvSpPr>
          <p:spPr>
            <a:xfrm>
              <a:off x="676276" y="1011315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91E00C-DC36-ED79-B8C2-11F6D6A99854}"/>
              </a:ext>
            </a:extLst>
          </p:cNvPr>
          <p:cNvGrpSpPr/>
          <p:nvPr/>
        </p:nvGrpSpPr>
        <p:grpSpPr>
          <a:xfrm>
            <a:off x="581025" y="3445668"/>
            <a:ext cx="11029950" cy="2562224"/>
            <a:chOff x="581025" y="3210818"/>
            <a:chExt cx="11029950" cy="2562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858F3-D4C2-D47D-A559-4F535E60C752}"/>
                </a:ext>
              </a:extLst>
            </p:cNvPr>
            <p:cNvSpPr txBox="1"/>
            <p:nvPr/>
          </p:nvSpPr>
          <p:spPr>
            <a:xfrm>
              <a:off x="581025" y="3464718"/>
              <a:ext cx="11029950" cy="2308324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Article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(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excerpt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of 500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characters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total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length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: 4051):</a:t>
              </a:r>
            </a:p>
            <a:p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Editor's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note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: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our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Behind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Scenes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series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CNN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correspondents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share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their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experiences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covering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news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and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analyze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stories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behind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events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Soledad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O'Brien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takes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users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inside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jail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many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,"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many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before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trial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MIAMI,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Florida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(CNN) -- The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ninth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Miami-Dade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pretrial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detention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facility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dubbed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."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with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most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Summary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(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length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: 281):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Judge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Steven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Leifman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says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most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result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avoidable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felonies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While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CNN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tours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facility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patient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shouts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: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am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president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Leifman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says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system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unjust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and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he's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fighting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change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FD7C6-154F-26A4-9098-5811D2BDCB88}"/>
                </a:ext>
              </a:extLst>
            </p:cNvPr>
            <p:cNvSpPr txBox="1"/>
            <p:nvPr/>
          </p:nvSpPr>
          <p:spPr>
            <a:xfrm>
              <a:off x="676276" y="321081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25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C600C-64BF-08B8-D306-9959F7B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Summarization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C1249-C72B-B950-F2B3-4450D6D0E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Huggingface</a:t>
            </a:r>
            <a:r>
              <a:rPr lang="en-US" altLang="ko-KR" dirty="0"/>
              <a:t> Pipelines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64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AF36-DE70-B445-3175-DDA7C0DB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GPT-2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B2819-3D52-C1E7-0036-F14F1033B4E6}"/>
              </a:ext>
            </a:extLst>
          </p:cNvPr>
          <p:cNvSpPr txBox="1"/>
          <p:nvPr/>
        </p:nvSpPr>
        <p:spPr>
          <a:xfrm>
            <a:off x="323849" y="870148"/>
            <a:ext cx="1154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GPT-1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Task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맞게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Fine-tuning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과정이 포함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GPT-2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는 명확한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supervision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없이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task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를 학습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Zero-shot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Decoder-Only Transformer Model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BA9BA6-FAF2-6B2F-7AD2-87C03A97C315}"/>
              </a:ext>
            </a:extLst>
          </p:cNvPr>
          <p:cNvSpPr/>
          <p:nvPr/>
        </p:nvSpPr>
        <p:spPr>
          <a:xfrm>
            <a:off x="809624" y="2339777"/>
            <a:ext cx="6067426" cy="3648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B7826B1-3D7D-4F61-A0E4-C49E47F4E364}"/>
              </a:ext>
            </a:extLst>
          </p:cNvPr>
          <p:cNvSpPr/>
          <p:nvPr/>
        </p:nvSpPr>
        <p:spPr>
          <a:xfrm rot="5400000">
            <a:off x="2073088" y="3741352"/>
            <a:ext cx="652044" cy="19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>
            <a:extLst>
              <a:ext uri="{FF2B5EF4-FFF2-40B4-BE49-F238E27FC236}">
                <a16:creationId xmlns:a16="http://schemas.microsoft.com/office/drawing/2014/main" id="{25814F4C-11E4-2E8C-1478-EEBEABD9073B}"/>
              </a:ext>
            </a:extLst>
          </p:cNvPr>
          <p:cNvSpPr/>
          <p:nvPr/>
        </p:nvSpPr>
        <p:spPr>
          <a:xfrm>
            <a:off x="1903810" y="2952538"/>
            <a:ext cx="990600" cy="476252"/>
          </a:xfrm>
          <a:prstGeom prst="trapezoid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51FE6BC-E828-3A0D-00A3-E214C4B46BA0}"/>
              </a:ext>
            </a:extLst>
          </p:cNvPr>
          <p:cNvGrpSpPr/>
          <p:nvPr/>
        </p:nvGrpSpPr>
        <p:grpSpPr>
          <a:xfrm>
            <a:off x="1114425" y="4181138"/>
            <a:ext cx="2571749" cy="1521173"/>
            <a:chOff x="8429624" y="4350988"/>
            <a:chExt cx="2571749" cy="152117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88B5CC7-60D8-4ECF-2939-2D101BCBFEEC}"/>
                </a:ext>
              </a:extLst>
            </p:cNvPr>
            <p:cNvSpPr/>
            <p:nvPr/>
          </p:nvSpPr>
          <p:spPr>
            <a:xfrm>
              <a:off x="8429624" y="4360513"/>
              <a:ext cx="2571749" cy="1511648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Model</a:t>
              </a:r>
            </a:p>
          </p:txBody>
        </p:sp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A8F425B0-0F88-C550-7408-58F8AEEE21B6}"/>
                </a:ext>
              </a:extLst>
            </p:cNvPr>
            <p:cNvSpPr/>
            <p:nvPr/>
          </p:nvSpPr>
          <p:spPr>
            <a:xfrm flipV="1">
              <a:off x="9239250" y="4350988"/>
              <a:ext cx="990600" cy="476252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A5D48AC-0ED2-F6E8-4F5E-A6609EC4B5DA}"/>
              </a:ext>
            </a:extLst>
          </p:cNvPr>
          <p:cNvSpPr txBox="1"/>
          <p:nvPr/>
        </p:nvSpPr>
        <p:spPr>
          <a:xfrm>
            <a:off x="2419351" y="3744923"/>
            <a:ext cx="13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Fine-tune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A5027-218C-2E8C-1602-AF2562D7D653}"/>
              </a:ext>
            </a:extLst>
          </p:cNvPr>
          <p:cNvSpPr txBox="1"/>
          <p:nvPr/>
        </p:nvSpPr>
        <p:spPr>
          <a:xfrm>
            <a:off x="1729979" y="2196846"/>
            <a:ext cx="1338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GPT-1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5CEF24-D58F-1880-5167-5932B933AB3E}"/>
              </a:ext>
            </a:extLst>
          </p:cNvPr>
          <p:cNvSpPr/>
          <p:nvPr/>
        </p:nvSpPr>
        <p:spPr>
          <a:xfrm>
            <a:off x="7208049" y="2357100"/>
            <a:ext cx="4174327" cy="3648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FDCBC0-DB60-E3B0-1084-918792336874}"/>
              </a:ext>
            </a:extLst>
          </p:cNvPr>
          <p:cNvSpPr/>
          <p:nvPr/>
        </p:nvSpPr>
        <p:spPr>
          <a:xfrm>
            <a:off x="7512850" y="4207986"/>
            <a:ext cx="3564725" cy="151164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0F5FB-F796-91C0-0A29-923E155A0AE5}"/>
              </a:ext>
            </a:extLst>
          </p:cNvPr>
          <p:cNvSpPr txBox="1"/>
          <p:nvPr/>
        </p:nvSpPr>
        <p:spPr>
          <a:xfrm>
            <a:off x="8128404" y="2214169"/>
            <a:ext cx="1338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GPT-2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255A03-A302-39DA-88E7-CD10A4F34A85}"/>
              </a:ext>
            </a:extLst>
          </p:cNvPr>
          <p:cNvSpPr/>
          <p:nvPr/>
        </p:nvSpPr>
        <p:spPr>
          <a:xfrm rot="5400000">
            <a:off x="4924636" y="3742264"/>
            <a:ext cx="652044" cy="19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409E55-3C9B-1F3E-AECD-CF186B02092D}"/>
              </a:ext>
            </a:extLst>
          </p:cNvPr>
          <p:cNvSpPr/>
          <p:nvPr/>
        </p:nvSpPr>
        <p:spPr>
          <a:xfrm>
            <a:off x="3965973" y="4191575"/>
            <a:ext cx="2571749" cy="15116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022689-84DF-0764-7945-AC201D801D9D}"/>
              </a:ext>
            </a:extLst>
          </p:cNvPr>
          <p:cNvSpPr txBox="1"/>
          <p:nvPr/>
        </p:nvSpPr>
        <p:spPr>
          <a:xfrm>
            <a:off x="5270899" y="3745835"/>
            <a:ext cx="13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Fine-tune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CE35B0-75A7-8885-8847-5411DE9328EF}"/>
              </a:ext>
            </a:extLst>
          </p:cNvPr>
          <p:cNvSpPr/>
          <p:nvPr/>
        </p:nvSpPr>
        <p:spPr>
          <a:xfrm>
            <a:off x="4775602" y="2959109"/>
            <a:ext cx="990600" cy="4762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A0F3E9-FEFC-D6F4-DAFD-1C3895DC896F}"/>
              </a:ext>
            </a:extLst>
          </p:cNvPr>
          <p:cNvSpPr/>
          <p:nvPr/>
        </p:nvSpPr>
        <p:spPr>
          <a:xfrm>
            <a:off x="4775602" y="4181138"/>
            <a:ext cx="990600" cy="4762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8870D8-BE32-A989-86EB-DB0C8C7B1E4D}"/>
              </a:ext>
            </a:extLst>
          </p:cNvPr>
          <p:cNvGrpSpPr/>
          <p:nvPr/>
        </p:nvGrpSpPr>
        <p:grpSpPr>
          <a:xfrm>
            <a:off x="7888191" y="2973397"/>
            <a:ext cx="2814043" cy="1207741"/>
            <a:chOff x="7843842" y="2973397"/>
            <a:chExt cx="2814043" cy="1207741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60F4BEE0-47DC-2D58-8640-1B11D29FBB0C}"/>
                </a:ext>
              </a:extLst>
            </p:cNvPr>
            <p:cNvSpPr/>
            <p:nvPr/>
          </p:nvSpPr>
          <p:spPr>
            <a:xfrm rot="5400000">
              <a:off x="8013120" y="3758675"/>
              <a:ext cx="652044" cy="19288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953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55F1ED-BDDB-6166-49CB-7CFF7FBEF9B6}"/>
                </a:ext>
              </a:extLst>
            </p:cNvPr>
            <p:cNvSpPr txBox="1"/>
            <p:nvPr/>
          </p:nvSpPr>
          <p:spPr>
            <a:xfrm>
              <a:off x="8581732" y="3733582"/>
              <a:ext cx="1338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Zero-shot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47ED115F-71E8-4588-D7D9-DF96ACB92682}"/>
                </a:ext>
              </a:extLst>
            </p:cNvPr>
            <p:cNvSpPr/>
            <p:nvPr/>
          </p:nvSpPr>
          <p:spPr>
            <a:xfrm>
              <a:off x="7843842" y="2973397"/>
              <a:ext cx="990600" cy="476252"/>
            </a:xfrm>
            <a:prstGeom prst="trapezoid">
              <a:avLst/>
            </a:prstGeom>
            <a:solidFill>
              <a:srgbClr val="953A2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9699E2C-BA43-5F23-57C8-3E217DA5311E}"/>
                </a:ext>
              </a:extLst>
            </p:cNvPr>
            <p:cNvSpPr/>
            <p:nvPr/>
          </p:nvSpPr>
          <p:spPr>
            <a:xfrm>
              <a:off x="9667285" y="2973397"/>
              <a:ext cx="990600" cy="476252"/>
            </a:xfrm>
            <a:prstGeom prst="rect">
              <a:avLst/>
            </a:prstGeom>
            <a:solidFill>
              <a:srgbClr val="953A2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F4D60E85-FD40-B471-0A67-4E541405FCDA}"/>
                </a:ext>
              </a:extLst>
            </p:cNvPr>
            <p:cNvSpPr/>
            <p:nvPr/>
          </p:nvSpPr>
          <p:spPr>
            <a:xfrm rot="5400000">
              <a:off x="9836563" y="3740924"/>
              <a:ext cx="652044" cy="19288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953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8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0ACC7-5967-272F-827E-EA679C48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D95BC-5698-2827-9A47-A7FB45F3D12C}"/>
              </a:ext>
            </a:extLst>
          </p:cNvPr>
          <p:cNvSpPr txBox="1"/>
          <p:nvPr/>
        </p:nvSpPr>
        <p:spPr>
          <a:xfrm>
            <a:off x="323849" y="870148"/>
            <a:ext cx="1154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Encoder-Decoder Transformer Model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모든 언어문제를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text-to-text task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변환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다양한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downstream task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동일한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model, objective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적용할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Prefix LM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prefix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주어진 부분은 양방향으로 학습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7980E3-CE93-A697-0DA7-9875116C6F92}"/>
              </a:ext>
            </a:extLst>
          </p:cNvPr>
          <p:cNvGrpSpPr/>
          <p:nvPr/>
        </p:nvGrpSpPr>
        <p:grpSpPr>
          <a:xfrm>
            <a:off x="942972" y="2435317"/>
            <a:ext cx="10306051" cy="2629206"/>
            <a:chOff x="942972" y="2435317"/>
            <a:chExt cx="10306051" cy="262920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CB03F5C-1ABB-E137-C9AC-AA129300BEFB}"/>
                </a:ext>
              </a:extLst>
            </p:cNvPr>
            <p:cNvGrpSpPr/>
            <p:nvPr/>
          </p:nvGrpSpPr>
          <p:grpSpPr>
            <a:xfrm>
              <a:off x="942972" y="2435317"/>
              <a:ext cx="10306051" cy="2629206"/>
              <a:chOff x="323849" y="1793478"/>
              <a:chExt cx="10306051" cy="262920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8C477CF-CDAF-4F04-2F0C-875744D45B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49" y="1793478"/>
                <a:ext cx="5539876" cy="1939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42E365F-67BB-2C7F-CD68-05253D1D0B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00"/>
              <a:stretch/>
            </p:blipFill>
            <p:spPr bwMode="auto">
              <a:xfrm>
                <a:off x="7378078" y="1793478"/>
                <a:ext cx="3251822" cy="2216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537405E-518A-E4F2-8248-4A2291FD25BB}"/>
                  </a:ext>
                </a:extLst>
              </p:cNvPr>
              <p:cNvSpPr/>
              <p:nvPr/>
            </p:nvSpPr>
            <p:spPr>
              <a:xfrm>
                <a:off x="9144000" y="2286000"/>
                <a:ext cx="870438" cy="16441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FC9E20-BF6E-2764-C805-A50880437266}"/>
                  </a:ext>
                </a:extLst>
              </p:cNvPr>
              <p:cNvSpPr txBox="1"/>
              <p:nvPr/>
            </p:nvSpPr>
            <p:spPr>
              <a:xfrm>
                <a:off x="8915732" y="3961019"/>
                <a:ext cx="1326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Prefix</a:t>
                </a:r>
                <a:r>
                  <a:rPr lang="ko-KR" altLang="en-US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 해당하는 </a:t>
                </a:r>
                <a:r>
                  <a:rPr lang="en-US" altLang="ko-KR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x</a:t>
                </a:r>
                <a:r>
                  <a:rPr lang="ko-KR" altLang="en-US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들은 양방향 학습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3DD814F-2FDC-4200-98C6-2780D5AED17C}"/>
                  </a:ext>
                </a:extLst>
              </p:cNvPr>
              <p:cNvSpPr/>
              <p:nvPr/>
            </p:nvSpPr>
            <p:spPr>
              <a:xfrm>
                <a:off x="7470533" y="2286000"/>
                <a:ext cx="870438" cy="16441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57347-2C68-8F67-CBE9-2990262B3709}"/>
                  </a:ext>
                </a:extLst>
              </p:cNvPr>
              <p:cNvSpPr txBox="1"/>
              <p:nvPr/>
            </p:nvSpPr>
            <p:spPr>
              <a:xfrm>
                <a:off x="7242265" y="3961019"/>
                <a:ext cx="14093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LM</a:t>
                </a:r>
                <a:r>
                  <a:rPr lang="ko-KR" altLang="en-US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일반적인 경우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8C74CC-EEC6-53D6-1209-7AA5E8A35EAA}"/>
                </a:ext>
              </a:extLst>
            </p:cNvPr>
            <p:cNvSpPr txBox="1"/>
            <p:nvPr/>
          </p:nvSpPr>
          <p:spPr>
            <a:xfrm>
              <a:off x="3142850" y="4541284"/>
              <a:ext cx="1763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Prefix: Text -&gt; Text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5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719C-AECC-9DD6-DAB7-CAAEECD5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F0A10-BD5F-5DC2-2E3F-4E3DB395433A}"/>
              </a:ext>
            </a:extLst>
          </p:cNvPr>
          <p:cNvSpPr txBox="1"/>
          <p:nvPr/>
        </p:nvSpPr>
        <p:spPr>
          <a:xfrm>
            <a:off x="323849" y="870148"/>
            <a:ext cx="11544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Encoder-Decoder Transformer Model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BERT(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bi-directional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encoder)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GPT(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left-to-right autoregressive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decoder)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결합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모델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Pre-training BART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기존의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pre-training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방식이 특정한 하나의 방식의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corrupting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사용했다면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BART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는 다양한 방법의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corrupting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사용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AA1753-689B-2CD7-C5D1-9F7ACB6677BD}"/>
              </a:ext>
            </a:extLst>
          </p:cNvPr>
          <p:cNvGrpSpPr/>
          <p:nvPr/>
        </p:nvGrpSpPr>
        <p:grpSpPr>
          <a:xfrm>
            <a:off x="349831" y="2733112"/>
            <a:ext cx="11492339" cy="3254740"/>
            <a:chOff x="90055" y="1941514"/>
            <a:chExt cx="11492339" cy="325474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185726E-F623-870D-D392-80F435488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5" y="1941514"/>
              <a:ext cx="6161302" cy="325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67CAE7B-F2B4-AE89-48A4-B6A5A290A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8" y="1941514"/>
              <a:ext cx="5486396" cy="151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2B98672-5D94-8A5E-C504-271ABF57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23" y="4360482"/>
            <a:ext cx="5679098" cy="17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EE2E-3631-3A2B-0DBB-1021EAC0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Measuring the Quality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68E69-61C3-805C-A3F7-3DA6C55AF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4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7996-CA76-7938-CD95-9AF027CA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Precision, Recall and Accuracy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CA617-B5F5-0055-7305-73ED55F4E62A}"/>
              </a:ext>
            </a:extLst>
          </p:cNvPr>
          <p:cNvSpPr txBox="1"/>
          <p:nvPr/>
        </p:nvSpPr>
        <p:spPr>
          <a:xfrm>
            <a:off x="90055" y="1004709"/>
            <a:ext cx="6482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True Positive(TP)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False Positive(FP)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오답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False Negative(FN)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오답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True Negative(TN)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ABA285-80B5-ED54-C293-FC99CE8D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94" y="782121"/>
            <a:ext cx="3268212" cy="16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DFF0F-699F-356B-4478-22DFB68FBBB2}"/>
              </a:ext>
            </a:extLst>
          </p:cNvPr>
          <p:cNvSpPr txBox="1"/>
          <p:nvPr/>
        </p:nvSpPr>
        <p:spPr>
          <a:xfrm>
            <a:off x="90055" y="2579937"/>
            <a:ext cx="120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Precision(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정밀도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분류한 것 중에서 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것의 비율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24B1-8AAF-AD09-8C16-134A1C4EC5BD}"/>
              </a:ext>
            </a:extLst>
          </p:cNvPr>
          <p:cNvSpPr txBox="1"/>
          <p:nvPr/>
        </p:nvSpPr>
        <p:spPr>
          <a:xfrm>
            <a:off x="88669" y="3862467"/>
            <a:ext cx="120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Recall(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재현율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: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것 중에서 모델이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예측한 것의 비율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4BAD1-F08A-D70E-204F-DD4046A9D400}"/>
              </a:ext>
            </a:extLst>
          </p:cNvPr>
          <p:cNvSpPr txBox="1"/>
          <p:nvPr/>
        </p:nvSpPr>
        <p:spPr>
          <a:xfrm>
            <a:off x="88669" y="5144997"/>
            <a:ext cx="120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Accuracy(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정확도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: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옳게 예측한 경우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+ 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예측한 경우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D42F-B0F9-7DEA-FA15-76C9A7E41BBB}"/>
                  </a:ext>
                </a:extLst>
              </p:cNvPr>
              <p:cNvSpPr txBox="1"/>
              <p:nvPr/>
            </p:nvSpPr>
            <p:spPr>
              <a:xfrm>
                <a:off x="88669" y="3098123"/>
                <a:ext cx="12013275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𝑝𝑟𝑒𝑐𝑖𝑠𝑖𝑜𝑛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D42F-B0F9-7DEA-FA15-76C9A7E4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" y="3098123"/>
                <a:ext cx="12013275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85E191-A242-64F3-FF6A-8559E4C92A1E}"/>
                  </a:ext>
                </a:extLst>
              </p:cNvPr>
              <p:cNvSpPr txBox="1"/>
              <p:nvPr/>
            </p:nvSpPr>
            <p:spPr>
              <a:xfrm>
                <a:off x="88669" y="4380653"/>
                <a:ext cx="12013275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𝑟𝑒𝑐𝑎𝑙𝑙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85E191-A242-64F3-FF6A-8559E4C92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" y="4380653"/>
                <a:ext cx="12013275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AE28FB-E7C6-7F41-A8F4-44469D9666B6}"/>
                  </a:ext>
                </a:extLst>
              </p:cNvPr>
              <p:cNvSpPr txBox="1"/>
              <p:nvPr/>
            </p:nvSpPr>
            <p:spPr>
              <a:xfrm>
                <a:off x="88668" y="5663184"/>
                <a:ext cx="12013275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𝑎𝑐𝑐𝑢𝑟𝑎𝑐𝑦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AE28FB-E7C6-7F41-A8F4-44469D966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" y="5663184"/>
                <a:ext cx="12013275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69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7996-CA76-7938-CD95-9AF027CA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Precision, Recall and Accuracy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CA617-B5F5-0055-7305-73ED55F4E62A}"/>
              </a:ext>
            </a:extLst>
          </p:cNvPr>
          <p:cNvSpPr txBox="1"/>
          <p:nvPr/>
        </p:nvSpPr>
        <p:spPr>
          <a:xfrm>
            <a:off x="90055" y="1004709"/>
            <a:ext cx="6482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True Positive(TP)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False Positive(FP)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오답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False Negative(FN)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오답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True Negative(TN)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실제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정답을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 예측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ABA285-80B5-ED54-C293-FC99CE8D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94" y="782121"/>
            <a:ext cx="3268212" cy="16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4BAD1-F08A-D70E-204F-DD4046A9D400}"/>
              </a:ext>
            </a:extLst>
          </p:cNvPr>
          <p:cNvSpPr txBox="1"/>
          <p:nvPr/>
        </p:nvSpPr>
        <p:spPr>
          <a:xfrm>
            <a:off x="88669" y="3418005"/>
            <a:ext cx="120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F1-score :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Precision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Recall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조화평균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D42F-B0F9-7DEA-FA15-76C9A7E41BBB}"/>
                  </a:ext>
                </a:extLst>
              </p:cNvPr>
              <p:cNvSpPr txBox="1"/>
              <p:nvPr/>
            </p:nvSpPr>
            <p:spPr>
              <a:xfrm>
                <a:off x="88669" y="2615071"/>
                <a:ext cx="12013275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𝑝𝑟𝑒𝑐𝑖𝑠𝑖𝑜𝑛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𝐹𝑃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,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𝑟𝑒𝑐𝑎𝑙𝑙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,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𝑎𝑐𝑐𝑢𝑟𝑎𝑐𝑦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𝐹𝑃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D42F-B0F9-7DEA-FA15-76C9A7E4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" y="2615071"/>
                <a:ext cx="12013275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C33FA-3CFC-D3D2-C877-CF07DA9B7E45}"/>
                  </a:ext>
                </a:extLst>
              </p:cNvPr>
              <p:cNvSpPr txBox="1"/>
              <p:nvPr/>
            </p:nvSpPr>
            <p:spPr>
              <a:xfrm>
                <a:off x="88668" y="3787337"/>
                <a:ext cx="12013275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𝑠𝑐𝑜𝑟𝑒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C33FA-3CFC-D3D2-C877-CF07DA9B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" y="3787337"/>
                <a:ext cx="12013275" cy="86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572A3966-2317-404F-8765-77E8155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" y="4572538"/>
            <a:ext cx="349670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FAEDC1F-5B3F-4A04-B6AD-B36F8B38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530" y="4536368"/>
            <a:ext cx="3799400" cy="19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D7C82-8A79-BEF6-9773-54AA2EA5605E}"/>
              </a:ext>
            </a:extLst>
          </p:cNvPr>
          <p:cNvSpPr txBox="1"/>
          <p:nvPr/>
        </p:nvSpPr>
        <p:spPr>
          <a:xfrm>
            <a:off x="4029866" y="4995469"/>
            <a:ext cx="4498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작은 쪽과 큰 쪽의 사이의 값을 가진 평균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도출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조화평균을 이용하면 산술평균을 이용하는 것보다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큰 비중이 끼치는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bias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줄어</a:t>
            </a:r>
            <a:r>
              <a:rPr lang="ko-KR" altLang="en-US" dirty="0">
                <a:solidFill>
                  <a:srgbClr val="0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든다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8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90A6DE-95E2-D79D-E2CD-7DB207A4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BLEU Score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70267-23DF-49C4-B96E-A23BF9A8B8D9}"/>
              </a:ext>
            </a:extLst>
          </p:cNvPr>
          <p:cNvSpPr txBox="1"/>
          <p:nvPr/>
        </p:nvSpPr>
        <p:spPr>
          <a:xfrm>
            <a:off x="90055" y="782121"/>
            <a:ext cx="12013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BLEU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(Bilingual Evaluation Understudy) score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(precision)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기반 측정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방식으로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예측된 문장과 정답 문장을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n-gram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혹은 단어 단위로 비교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하여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얼마나 겹치는지 측정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정답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“the cat is on the mat”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“the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score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나옴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이를 보정하기 위해 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 문장에 있는 중복되는 단어의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 count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(the: 2)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고려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-&gt;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연속적으로 나오는 단어들에 대한 보정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(Clipping)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8F5BB4-6455-F03D-067D-3AEA5B84B88B}"/>
                  </a:ext>
                </a:extLst>
              </p:cNvPr>
              <p:cNvSpPr txBox="1"/>
              <p:nvPr/>
            </p:nvSpPr>
            <p:spPr>
              <a:xfrm>
                <a:off x="3121819" y="1941156"/>
                <a:ext cx="5948363" cy="157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𝑠𝑛𝑡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𝐶𝑜𝑢𝑛𝑡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8F5BB4-6455-F03D-067D-3AEA5B84B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19" y="1941156"/>
                <a:ext cx="5948363" cy="1570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95C932B-7CF2-EC35-1BC0-B77BCD9A65A0}"/>
              </a:ext>
            </a:extLst>
          </p:cNvPr>
          <p:cNvSpPr txBox="1"/>
          <p:nvPr/>
        </p:nvSpPr>
        <p:spPr>
          <a:xfrm>
            <a:off x="88671" y="3598573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정답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“the cat is on the mat”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“the cat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is”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라면 정확도는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0.5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나옴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이를 보정하기 위해 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 문장의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길이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고려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-&gt;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정답 문장과 예측 문장의 길이에 대한 보정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(Brevity Penalty)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BBE399-9D94-38B4-BCED-80B1363ECCF8}"/>
                  </a:ext>
                </a:extLst>
              </p:cNvPr>
              <p:cNvSpPr txBox="1"/>
              <p:nvPr/>
            </p:nvSpPr>
            <p:spPr>
              <a:xfrm>
                <a:off x="3040165" y="4244904"/>
                <a:ext cx="611028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𝑠𝑒𝑛𝑡𝑒𝑛𝑐𝑒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𝑠𝑒𝑛𝑡𝑒𝑛𝑐𝑒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BBE399-9D94-38B4-BCED-80B1363EC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65" y="4244904"/>
                <a:ext cx="611028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0DB9A52-8DB4-B893-189F-D50BDBA48E3F}"/>
              </a:ext>
            </a:extLst>
          </p:cNvPr>
          <p:cNvSpPr txBox="1"/>
          <p:nvPr/>
        </p:nvSpPr>
        <p:spPr>
          <a:xfrm>
            <a:off x="88671" y="4959587"/>
            <a:ext cx="1201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BLEU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66B8B8-35B5-12F9-A984-D9733DDC8CFD}"/>
                  </a:ext>
                </a:extLst>
              </p:cNvPr>
              <p:cNvSpPr txBox="1"/>
              <p:nvPr/>
            </p:nvSpPr>
            <p:spPr>
              <a:xfrm>
                <a:off x="3040165" y="5328919"/>
                <a:ext cx="6110286" cy="1049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66B8B8-35B5-12F9-A984-D9733DDC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65" y="5328919"/>
                <a:ext cx="6110286" cy="1049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158D687-389D-0F6E-3853-02319339121C}"/>
              </a:ext>
            </a:extLst>
          </p:cNvPr>
          <p:cNvSpPr txBox="1"/>
          <p:nvPr/>
        </p:nvSpPr>
        <p:spPr>
          <a:xfrm>
            <a:off x="8660368" y="3203681"/>
            <a:ext cx="980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기하평균</a:t>
            </a:r>
          </a:p>
        </p:txBody>
      </p:sp>
    </p:spTree>
    <p:extLst>
      <p:ext uri="{BB962C8B-B14F-4D97-AF65-F5344CB8AC3E}">
        <p14:creationId xmlns:p14="http://schemas.microsoft.com/office/powerpoint/2010/main" val="20327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B4747-C9C9-25C4-41ED-A3AEF049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B029E-ECF2-BFAE-C5C2-9EC023E4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 3. Transformer Anatomy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75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90A6DE-95E2-D79D-E2CD-7DB207A4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BLEU Score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5D36E-5327-D75D-8BE2-473862C8B73D}"/>
              </a:ext>
            </a:extLst>
          </p:cNvPr>
          <p:cNvSpPr txBox="1"/>
          <p:nvPr/>
        </p:nvSpPr>
        <p:spPr>
          <a:xfrm>
            <a:off x="90055" y="782121"/>
            <a:ext cx="12013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BLEU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(Bilingual Evaluation Understudy) score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(precision)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기반 측정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방식으로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예측된 문장과 정답 문장을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n-gram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혹은 단어 단위로 비교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하여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얼마나 겹치는지 측정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SacreBLEU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이미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토큰화된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텍스트를 대상으로 하기 때문에 다른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사용하는 모델 간의 점수를 비교하기 어렵기 때문에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토큰화 단계를 표준화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BLEU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AE6C-87DC-8AF7-01D0-0CA602A41290}"/>
              </a:ext>
            </a:extLst>
          </p:cNvPr>
          <p:cNvSpPr txBox="1"/>
          <p:nvPr/>
        </p:nvSpPr>
        <p:spPr>
          <a:xfrm>
            <a:off x="359568" y="1982450"/>
            <a:ext cx="2993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score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	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BLEU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score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counts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	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Counts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분자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totals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	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Totals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분모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precisions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Precisions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결과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bp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	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Brevity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penalty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sys_len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predictions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length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ref_len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	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reference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length</a:t>
            </a:r>
            <a:endParaRPr kumimoji="0" lang="ko-KR" altLang="ko-KR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B33C4-2D82-BF09-34D6-40880D9C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52" y="1714500"/>
            <a:ext cx="5448300" cy="426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17C380-2FF2-AA8C-E719-19F2FBF4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11" y="1959001"/>
            <a:ext cx="1862138" cy="20547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232F44-B22B-E0F0-64DE-EFAE66EB6789}"/>
              </a:ext>
            </a:extLst>
          </p:cNvPr>
          <p:cNvSpPr txBox="1"/>
          <p:nvPr/>
        </p:nvSpPr>
        <p:spPr>
          <a:xfrm>
            <a:off x="359568" y="4013774"/>
            <a:ext cx="611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prediction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문장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“the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the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”</a:t>
            </a:r>
          </a:p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reference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문장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“the cat is on the mat”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79B188-E121-F049-679A-9DE22D21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48" y="4909303"/>
            <a:ext cx="4914900" cy="10096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FD84DE-FEAE-E070-8F88-DC2AC8E31A94}"/>
              </a:ext>
            </a:extLst>
          </p:cNvPr>
          <p:cNvSpPr txBox="1"/>
          <p:nvPr/>
        </p:nvSpPr>
        <p:spPr>
          <a:xfrm>
            <a:off x="3396221" y="5906598"/>
            <a:ext cx="1913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</a:t>
            </a:r>
            <a:r>
              <a:rPr lang="en-US" altLang="ko-KR" sz="1200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eff_order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6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90A6DE-95E2-D79D-E2CD-7DB207A4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BLEU Score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5D36E-5327-D75D-8BE2-473862C8B73D}"/>
              </a:ext>
            </a:extLst>
          </p:cNvPr>
          <p:cNvSpPr txBox="1"/>
          <p:nvPr/>
        </p:nvSpPr>
        <p:spPr>
          <a:xfrm>
            <a:off x="90055" y="782121"/>
            <a:ext cx="12013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BLEU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(Bilingual Evaluation Understudy) score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(precision)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기반 측정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방식으로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예측된 문장과 정답 문장을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n-gram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혹은 단어 단위로 비교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하여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얼마나 겹치는지 측정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 parameter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사용할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Tokenizer, None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이면 기본적으로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'13a'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대체 기본값으로 사용하는 언어별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토크나이저로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설정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4FB52-D134-A257-DD88-86AD5834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5140" b="10089"/>
          <a:stretch/>
        </p:blipFill>
        <p:spPr>
          <a:xfrm>
            <a:off x="449148" y="1610976"/>
            <a:ext cx="3370377" cy="196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B0D451-447D-3040-AECA-ED8C0AC2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1" y="1763299"/>
            <a:ext cx="4314825" cy="3638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31FE1B-A520-1980-A28D-FA40180F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1" y="5401849"/>
            <a:ext cx="4200525" cy="78105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BFA528-FE17-8C15-6869-715201FAD566}"/>
              </a:ext>
            </a:extLst>
          </p:cNvPr>
          <p:cNvGrpSpPr/>
          <p:nvPr/>
        </p:nvGrpSpPr>
        <p:grpSpPr>
          <a:xfrm>
            <a:off x="6096000" y="1763299"/>
            <a:ext cx="4371975" cy="4638675"/>
            <a:chOff x="5328327" y="1763299"/>
            <a:chExt cx="4371975" cy="463867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575113-0014-7079-35BA-C7D2D67AE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8327" y="1763299"/>
              <a:ext cx="4086225" cy="117157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98C0DB3-4421-E672-EC08-5385B502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8327" y="2934874"/>
              <a:ext cx="4371975" cy="346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16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0AA99-25A5-8C49-6FD1-3CC5EF76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ROUGE Score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B3972-564D-7D57-E63B-2BD449F8D557}"/>
              </a:ext>
            </a:extLst>
          </p:cNvPr>
          <p:cNvSpPr txBox="1"/>
          <p:nvPr/>
        </p:nvSpPr>
        <p:spPr>
          <a:xfrm>
            <a:off x="90055" y="782121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Recall-Oriented Understudy for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Gisting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Evaluation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Score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Recall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기반해 모델이 생성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요약본 혹은 번역본을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사람이 미리 만들어 놓은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참조본과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대조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 성능 점수를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23B8-FFC0-36CA-A10F-B2EE7D39AE9D}"/>
              </a:ext>
            </a:extLst>
          </p:cNvPr>
          <p:cNvSpPr txBox="1"/>
          <p:nvPr/>
        </p:nvSpPr>
        <p:spPr>
          <a:xfrm>
            <a:off x="90055" y="1428452"/>
            <a:ext cx="1201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ROUGE-1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정답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“The cat is on the mat”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“A dog is on the mat”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F41DB0-EABB-6C11-78CB-4B63F8FCB5A9}"/>
                  </a:ext>
                </a:extLst>
              </p:cNvPr>
              <p:cNvSpPr txBox="1"/>
              <p:nvPr/>
            </p:nvSpPr>
            <p:spPr>
              <a:xfrm>
                <a:off x="3040165" y="1729432"/>
                <a:ext cx="6110286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F41DB0-EABB-6C11-78CB-4B63F8FC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65" y="1729432"/>
                <a:ext cx="6110286" cy="9239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CA2725-16E7-73C8-A423-6E028D390147}"/>
              </a:ext>
            </a:extLst>
          </p:cNvPr>
          <p:cNvSpPr txBox="1"/>
          <p:nvPr/>
        </p:nvSpPr>
        <p:spPr>
          <a:xfrm>
            <a:off x="90747" y="2653403"/>
            <a:ext cx="1201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ROUGE-2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정답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“The cat is on the mat”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“A dog is on the mat”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F440D6-6C22-4660-EE62-E2AA1BD3CBBA}"/>
                  </a:ext>
                </a:extLst>
              </p:cNvPr>
              <p:cNvSpPr txBox="1"/>
              <p:nvPr/>
            </p:nvSpPr>
            <p:spPr>
              <a:xfrm>
                <a:off x="3040857" y="2954383"/>
                <a:ext cx="6110286" cy="940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F440D6-6C22-4660-EE62-E2AA1BD3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7" y="2954383"/>
                <a:ext cx="6110286" cy="940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1D8440-062F-89BD-44A7-C1AAB70B0CCF}"/>
              </a:ext>
            </a:extLst>
          </p:cNvPr>
          <p:cNvSpPr txBox="1"/>
          <p:nvPr/>
        </p:nvSpPr>
        <p:spPr>
          <a:xfrm>
            <a:off x="89363" y="4689865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ROUGE-L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정답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“I want to go home and watch some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Youtube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videos.”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“I return to my home and watch some Netflix videos.”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47787D-D7AE-4B16-C9AE-E95BE7FB1968}"/>
                  </a:ext>
                </a:extLst>
              </p:cNvPr>
              <p:cNvSpPr txBox="1"/>
              <p:nvPr/>
            </p:nvSpPr>
            <p:spPr>
              <a:xfrm>
                <a:off x="2937272" y="3856089"/>
                <a:ext cx="6317456" cy="727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𝐶𝑜𝑢𝑛𝑡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𝑚𝑎𝑡𝑐h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𝑠𝑛𝑡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𝐶𝑜𝑢𝑛𝑡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𝑔𝑟𝑎𝑚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47787D-D7AE-4B16-C9AE-E95BE7FB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72" y="3856089"/>
                <a:ext cx="6317456" cy="727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027398-60AF-4479-2D93-C432645AD376}"/>
                  </a:ext>
                </a:extLst>
              </p:cNvPr>
              <p:cNvSpPr txBox="1"/>
              <p:nvPr/>
            </p:nvSpPr>
            <p:spPr>
              <a:xfrm>
                <a:off x="2028826" y="5264185"/>
                <a:ext cx="8134349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𝑤𝑎𝑡𝑐h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𝑣𝑖𝑑𝑒𝑜𝑠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",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𝐿𝐶𝑆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027398-60AF-4479-2D93-C432645AD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6" y="5264185"/>
                <a:ext cx="8134349" cy="913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5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0AA99-25A5-8C49-6FD1-3CC5EF76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ROUGE Score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B3972-564D-7D57-E63B-2BD449F8D557}"/>
              </a:ext>
            </a:extLst>
          </p:cNvPr>
          <p:cNvSpPr txBox="1"/>
          <p:nvPr/>
        </p:nvSpPr>
        <p:spPr>
          <a:xfrm>
            <a:off x="90055" y="782121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Recall-Oriented Understudy for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Gisting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Evaluation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Score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Recall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기반해 모델이 생성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요약본 혹은 번역본을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사람이 미리 만들어 놓은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참조본과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대조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 성능 점수를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23B8-FFC0-36CA-A10F-B2EE7D39AE9D}"/>
              </a:ext>
            </a:extLst>
          </p:cNvPr>
          <p:cNvSpPr txBox="1"/>
          <p:nvPr/>
        </p:nvSpPr>
        <p:spPr>
          <a:xfrm>
            <a:off x="90055" y="1428452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ROUGE-W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ROUGE-L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방법에 더하여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연속적인 매칭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(consecutive matches)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가중치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주는 방법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Y1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Y2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보다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X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더 연속적인 매칭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(consecutive matches)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이루므로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Y1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ROUGE-W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값이 더 크다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D8440-062F-89BD-44A7-C1AAB70B0CCF}"/>
              </a:ext>
            </a:extLst>
          </p:cNvPr>
          <p:cNvSpPr txBox="1"/>
          <p:nvPr/>
        </p:nvSpPr>
        <p:spPr>
          <a:xfrm>
            <a:off x="89363" y="3319586"/>
            <a:ext cx="12013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ROUGE-</a:t>
            </a:r>
            <a:r>
              <a:rPr lang="en-US" altLang="ko-KR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Lsum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여러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‘\n’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포함된 문장을 비교할 때 사용하는 값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‘\n’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split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후 이중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loop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돌며 전체 겹치는 단어를 찾고 중복을 제거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정답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“This is a first answer.\n This is a second answer.”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인데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예측 문장이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“This is a first sentence.\n This is a second sentence.”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027398-60AF-4479-2D93-C432645AD376}"/>
                  </a:ext>
                </a:extLst>
              </p:cNvPr>
              <p:cNvSpPr txBox="1"/>
              <p:nvPr/>
            </p:nvSpPr>
            <p:spPr>
              <a:xfrm>
                <a:off x="89363" y="4460052"/>
                <a:ext cx="12013273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𝐿𝐶𝑆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=“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first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second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",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𝐿𝐶𝑆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027398-60AF-4479-2D93-C432645AD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3" y="4460052"/>
                <a:ext cx="12013273" cy="913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D21F9C-D5A5-655E-2187-7CB94F6BF612}"/>
              </a:ext>
            </a:extLst>
          </p:cNvPr>
          <p:cNvGrpSpPr/>
          <p:nvPr/>
        </p:nvGrpSpPr>
        <p:grpSpPr>
          <a:xfrm>
            <a:off x="5172075" y="2074783"/>
            <a:ext cx="1847850" cy="1200150"/>
            <a:chOff x="5172075" y="2351782"/>
            <a:chExt cx="1847850" cy="1200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AC5367-9008-EDF5-A120-8A3DF0653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2075" y="2351782"/>
              <a:ext cx="1847850" cy="12001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424B2D-65C5-A504-9105-9510C3568CE8}"/>
                </a:ext>
              </a:extLst>
            </p:cNvPr>
            <p:cNvSpPr/>
            <p:nvPr/>
          </p:nvSpPr>
          <p:spPr>
            <a:xfrm>
              <a:off x="5172075" y="2781300"/>
              <a:ext cx="276225" cy="2857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F91440-0FDD-EA3B-F334-8B317F7C6277}"/>
                </a:ext>
              </a:extLst>
            </p:cNvPr>
            <p:cNvSpPr/>
            <p:nvPr/>
          </p:nvSpPr>
          <p:spPr>
            <a:xfrm>
              <a:off x="5172075" y="3206498"/>
              <a:ext cx="276225" cy="2857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36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0AA99-25A5-8C49-6FD1-3CC5EF76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ROUGE Score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B3972-564D-7D57-E63B-2BD449F8D557}"/>
              </a:ext>
            </a:extLst>
          </p:cNvPr>
          <p:cNvSpPr txBox="1"/>
          <p:nvPr/>
        </p:nvSpPr>
        <p:spPr>
          <a:xfrm>
            <a:off x="90055" y="782121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Recall-Oriented Understudy for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Gisting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Evaluation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Score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Recall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기반해 모델이 생성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요약본 혹은 번역본을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사람이 미리 만들어 놓은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참조본과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대조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 성능 점수를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90AE6-417A-810B-190A-B3237DA9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" y="1428452"/>
            <a:ext cx="5705475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F6599-E7B5-1008-C01E-6BD2A63A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" y="1657052"/>
            <a:ext cx="4791075" cy="1724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F15E9F-56D6-252A-93C3-368E484D9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1" y="3429000"/>
            <a:ext cx="4629150" cy="2324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9244DA-0052-60EE-3BB7-5922C34AD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35022"/>
            <a:ext cx="4953000" cy="271462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F58753-DF36-5718-015A-FF4CCD8C3EC6}"/>
              </a:ext>
            </a:extLst>
          </p:cNvPr>
          <p:cNvGrpSpPr/>
          <p:nvPr/>
        </p:nvGrpSpPr>
        <p:grpSpPr>
          <a:xfrm>
            <a:off x="6096000" y="3976023"/>
            <a:ext cx="5829300" cy="2524125"/>
            <a:chOff x="6096000" y="4143077"/>
            <a:chExt cx="5829300" cy="25241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7EAA566-5CA2-952B-DCF9-169C293FB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4143077"/>
              <a:ext cx="5829300" cy="2190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A245DD5-9291-1986-232E-272C98307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7124" y="4362152"/>
              <a:ext cx="4943475" cy="230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98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0AA99-25A5-8C49-6FD1-3CC5EF76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ROUGE Score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B3972-564D-7D57-E63B-2BD449F8D557}"/>
              </a:ext>
            </a:extLst>
          </p:cNvPr>
          <p:cNvSpPr txBox="1"/>
          <p:nvPr/>
        </p:nvSpPr>
        <p:spPr>
          <a:xfrm>
            <a:off x="90055" y="782121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ROUGE(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Recall-Oriented Understudy for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Gisting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Evaluation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 Score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Recall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기반해 모델이 생성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요약본 혹은 번역본을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사람이 미리 만들어 놓은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참조본과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대조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 성능 점수를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66CFAF-A1CE-6D4C-3512-105AB99C6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01" b="1000"/>
          <a:stretch/>
        </p:blipFill>
        <p:spPr>
          <a:xfrm>
            <a:off x="88671" y="1428452"/>
            <a:ext cx="5119363" cy="207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DC2C48-3300-C485-6F31-813D99D0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09" y="1635905"/>
            <a:ext cx="4733925" cy="381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75B817-2AE3-38E1-1100-695AFFE7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6" y="2016905"/>
            <a:ext cx="1971675" cy="190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105062-4026-E17F-3904-D072CC7D1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76" y="2182238"/>
            <a:ext cx="3667125" cy="2705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0B9F90-21A7-9251-B79C-B3EEF9A5B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28" y="4887338"/>
            <a:ext cx="4038600" cy="13049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EFB452-C014-F606-3D83-C9695422B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35905"/>
            <a:ext cx="4400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A92B-C60A-9301-9CDD-70BE08FB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Training</a:t>
            </a:r>
            <a:r>
              <a:rPr lang="ko-KR" altLang="en-US" sz="5400" dirty="0"/>
              <a:t> </a:t>
            </a:r>
            <a:r>
              <a:rPr lang="en-US" altLang="ko-KR" sz="5400" dirty="0"/>
              <a:t>a</a:t>
            </a:r>
            <a:r>
              <a:rPr lang="ko-KR" altLang="en-US" sz="5400" dirty="0"/>
              <a:t> </a:t>
            </a:r>
            <a:r>
              <a:rPr lang="en-US" altLang="ko-KR" sz="5400" dirty="0"/>
              <a:t>Summarization</a:t>
            </a:r>
            <a:r>
              <a:rPr lang="ko-KR" altLang="en-US" sz="5400" dirty="0"/>
              <a:t> </a:t>
            </a:r>
            <a:r>
              <a:rPr lang="en-US" altLang="ko-KR" sz="5400" dirty="0"/>
              <a:t>Model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4E3B6-8575-2AC3-6343-437A6A9E3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PEGASUS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10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1EE4-A0C6-F969-FE5E-EC40ADAA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PEGASUS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B2A66-87F7-BB39-3394-79D21D705CB6}"/>
              </a:ext>
            </a:extLst>
          </p:cNvPr>
          <p:cNvSpPr txBox="1"/>
          <p:nvPr/>
        </p:nvSpPr>
        <p:spPr>
          <a:xfrm>
            <a:off x="323849" y="870148"/>
            <a:ext cx="1154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Encoder-Decoder Transformer Model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GSG(Gap Sentence Generation) :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여러 문장 중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핵심적인 의미를 담고 있다고 판단되는 중요한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(principal)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한 문장을 선택하여 문장 전체를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masking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F3B992D9-63E7-0F42-D517-99F2F425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1906843"/>
            <a:ext cx="5143500" cy="251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B8FB04-2FAA-E566-7B44-5DEDA435EA29}"/>
              </a:ext>
            </a:extLst>
          </p:cNvPr>
          <p:cNvSpPr txBox="1"/>
          <p:nvPr/>
        </p:nvSpPr>
        <p:spPr>
          <a:xfrm>
            <a:off x="323849" y="4532587"/>
            <a:ext cx="11544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GSG(MASK1)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MLM(MASK2)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동시에 적용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핵심적인 의미를 담은 문장 판단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: </a:t>
            </a: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Random(m</a:t>
            </a:r>
            <a:r>
              <a:rPr lang="ko-KR" altLang="en-US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개의 문장을 랜덤하게</a:t>
            </a: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Lead(</a:t>
            </a:r>
            <a:r>
              <a:rPr lang="ko-KR" altLang="en-US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첫 </a:t>
            </a:r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</a:t>
            </a:r>
            <a:r>
              <a:rPr lang="ko-KR" altLang="en-US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개의 문장</a:t>
            </a:r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Principal(Rouge1 f1 Score</a:t>
            </a:r>
            <a:r>
              <a: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의해 구한 중요도에 따른 </a:t>
            </a:r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top m</a:t>
            </a:r>
            <a:r>
              <a: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개의 </a:t>
            </a:r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score</a:t>
            </a:r>
            <a:r>
              <a: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계산</a:t>
            </a:r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이라는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3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가지 전략을 이용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6583DED-EA59-40EF-56E7-A3971DB4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4" y="1456012"/>
            <a:ext cx="50101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FDE8-C533-5B65-C1E8-B3B092AA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PEGASUS on 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3CF12E-157A-0112-2578-C044E053090B}"/>
              </a:ext>
            </a:extLst>
          </p:cNvPr>
          <p:cNvGrpSpPr/>
          <p:nvPr/>
        </p:nvGrpSpPr>
        <p:grpSpPr>
          <a:xfrm>
            <a:off x="581025" y="822720"/>
            <a:ext cx="11029950" cy="3367347"/>
            <a:chOff x="581025" y="2474078"/>
            <a:chExt cx="11029950" cy="33673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1F1C43-9956-BE5D-85D7-80ED55E32457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3139321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evaluate_summaries_baseline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metric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column_summary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summaries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three_sentence_summary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]]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metric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.add_batch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predictions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summaries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references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column_summary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    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metric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.compute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evaluate_summaries_baseline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test_sampled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rouge_metric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mid.fmeasure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rouge_names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pd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DataFrame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from_dict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orient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"index"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"baseline"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9948F-E5D5-B021-FC28-640D90C516CD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349277-3074-444C-445A-569654564A14}"/>
              </a:ext>
            </a:extLst>
          </p:cNvPr>
          <p:cNvGrpSpPr/>
          <p:nvPr/>
        </p:nvGrpSpPr>
        <p:grpSpPr>
          <a:xfrm>
            <a:off x="581025" y="4395931"/>
            <a:ext cx="11029950" cy="874375"/>
            <a:chOff x="581025" y="4357014"/>
            <a:chExt cx="11029950" cy="8743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6CB02-FAE0-9180-F651-27901AE2CD67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64633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	    rouge1    rouge2   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rougeL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rougeLsum</a:t>
              </a:r>
              <a:endParaRPr lang="en-US" altLang="ko-KR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baseline  0.389001  0.171722  0.245087   0.354334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3487FE-6107-A42B-FB1D-A7D3986641BC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38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FDE8-C533-5B65-C1E8-B3B092AA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PEGASUS on 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0DA0987-D38E-37BC-5940-E024253E92ED}"/>
              </a:ext>
            </a:extLst>
          </p:cNvPr>
          <p:cNvGrpSpPr/>
          <p:nvPr/>
        </p:nvGrpSpPr>
        <p:grpSpPr>
          <a:xfrm>
            <a:off x="202956" y="701622"/>
            <a:ext cx="11754582" cy="5699795"/>
            <a:chOff x="202956" y="867535"/>
            <a:chExt cx="11754582" cy="56997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1F1C43-9956-BE5D-85D7-80ED55E32457}"/>
                </a:ext>
              </a:extLst>
            </p:cNvPr>
            <p:cNvSpPr txBox="1"/>
            <p:nvPr/>
          </p:nvSpPr>
          <p:spPr>
            <a:xfrm>
              <a:off x="202956" y="1088907"/>
              <a:ext cx="11754582" cy="5478423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evaluate_summaries_pegasus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metric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tokenizer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batch_size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device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device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column_text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column_summary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article_batches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chunks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column_text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batch_size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target_batches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chunks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column_summary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batch_size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b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article_batch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target_batch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tqdm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zip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article_batches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target_batches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total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article_batches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)):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inputs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tokenizer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article_batch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1024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 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truncation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padding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return_tensors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pt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summaries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.generate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input_ids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inputs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input_ids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].to(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device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attention_mask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inputs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attention_mask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].to(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device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length_penalty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0.8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num_beams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128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decoded_summaries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tokenizer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.decode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skip_special_tokens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clean_up_tokenization_spaces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summaries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decoded_summaries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.replace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"&lt;n&gt;"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 "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decoded_summaries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metric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.add_batch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predictions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decoded_summaries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references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target_batch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metric</a:t>
              </a:r>
              <a:r>
                <a:rPr lang="en-US" altLang="ko-KR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.compute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endPara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9948F-E5D5-B021-FC28-640D90C516CD}"/>
                </a:ext>
              </a:extLst>
            </p:cNvPr>
            <p:cNvSpPr txBox="1"/>
            <p:nvPr/>
          </p:nvSpPr>
          <p:spPr>
            <a:xfrm>
              <a:off x="366011" y="867535"/>
              <a:ext cx="9440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98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18459-D9F7-924E-6F2D-AD495C6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9E64721-609A-5E9B-3BBD-07116206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085784"/>
            <a:ext cx="5905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C94EE-3958-3C5A-4960-338B44608C78}"/>
              </a:ext>
            </a:extLst>
          </p:cNvPr>
          <p:cNvSpPr txBox="1"/>
          <p:nvPr/>
        </p:nvSpPr>
        <p:spPr>
          <a:xfrm>
            <a:off x="323849" y="870148"/>
            <a:ext cx="11544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ReLU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는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 값이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미만일 경우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local gradient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되므로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sigmoid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보다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(gradient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보다는 약간 크기 때문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downstream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gradient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완전히 죽는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(0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 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경우가 발생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025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FDE8-C533-5B65-C1E8-B3B092AA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PEGASUS on 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3CF12E-157A-0112-2578-C044E053090B}"/>
              </a:ext>
            </a:extLst>
          </p:cNvPr>
          <p:cNvGrpSpPr/>
          <p:nvPr/>
        </p:nvGrpSpPr>
        <p:grpSpPr>
          <a:xfrm>
            <a:off x="581025" y="822720"/>
            <a:ext cx="11029950" cy="2259351"/>
            <a:chOff x="581025" y="2474078"/>
            <a:chExt cx="11029950" cy="2259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1F1C43-9956-BE5D-85D7-80ED55E32457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203132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model_ckpt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"google/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pegasus-cnn_dailymail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tokenizer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AutoTokenizer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from_pretrained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model_ckpt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AutoModelForSeq2SeqLM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from_pretrained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model_ckpt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).to(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device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evaluate_summaries_pegasus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test_sampled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rouge_metric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                   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tokenizer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batch_size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mid.fmeasure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rouge_names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pd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DataFrame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index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pegasus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9948F-E5D5-B021-FC28-640D90C516CD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349277-3074-444C-445A-569654564A14}"/>
              </a:ext>
            </a:extLst>
          </p:cNvPr>
          <p:cNvGrpSpPr/>
          <p:nvPr/>
        </p:nvGrpSpPr>
        <p:grpSpPr>
          <a:xfrm>
            <a:off x="581025" y="3310097"/>
            <a:ext cx="11029950" cy="874375"/>
            <a:chOff x="581025" y="4357014"/>
            <a:chExt cx="11029950" cy="8743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6CB02-FAE0-9180-F651-27901AE2CD67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64633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	    rouge1    rouge2    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rougeL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rougeLsum</a:t>
              </a:r>
              <a:endParaRPr lang="en-US" altLang="ko-KR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Pegasus   0.434381   0.210883  0.307195    0.373231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3487FE-6107-A42B-FB1D-A7D3986641BC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13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F0A4-52C1-4751-76CE-4825624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SAMSum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8FD12-3A0E-8C87-F311-DE58CCB0A6A3}"/>
              </a:ext>
            </a:extLst>
          </p:cNvPr>
          <p:cNvSpPr txBox="1"/>
          <p:nvPr/>
        </p:nvSpPr>
        <p:spPr>
          <a:xfrm>
            <a:off x="581025" y="1126161"/>
            <a:ext cx="1102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약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16000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개의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메신저 대화와 대응되는 요약문의 쌍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구성된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dialogue, summary(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사람이 작성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), id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train: 14732,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val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818, test: 819</a:t>
            </a:r>
          </a:p>
        </p:txBody>
      </p:sp>
    </p:spTree>
    <p:extLst>
      <p:ext uri="{BB962C8B-B14F-4D97-AF65-F5344CB8AC3E}">
        <p14:creationId xmlns:p14="http://schemas.microsoft.com/office/powerpoint/2010/main" val="220998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F0A4-52C1-4751-76CE-4825624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SAMSum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5D0D4-DE07-0756-3588-FEF96D894BC0}"/>
              </a:ext>
            </a:extLst>
          </p:cNvPr>
          <p:cNvGrpSpPr/>
          <p:nvPr/>
        </p:nvGrpSpPr>
        <p:grpSpPr>
          <a:xfrm>
            <a:off x="581025" y="822720"/>
            <a:ext cx="11029950" cy="5583338"/>
            <a:chOff x="581025" y="2474078"/>
            <a:chExt cx="11029950" cy="55833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03D583-8C37-E21F-5C03-731E4A08EDAC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5355312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datasets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</a:t>
              </a:r>
              <a:r>
                <a:rPr lang="en-US" altLang="ko-KR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hide_output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samsum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split_lengths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"Split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lengths: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split_lengths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"Features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'train'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column_names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Dialogue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"dialogue"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Summary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"summary"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</a:t>
              </a:r>
              <a:r>
                <a:rPr lang="en-US" altLang="ko-KR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hide_input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"Split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lengths: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split_lengths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"Features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'train'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column_names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Dialogue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"dialogue"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Summary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"summary"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DF2E46-1739-1BC5-E4C1-CFF9B2307908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2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F0A4-52C1-4751-76CE-4825624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SAMSum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B21A5A-3F8A-35CE-86A1-F17691FA914D}"/>
              </a:ext>
            </a:extLst>
          </p:cNvPr>
          <p:cNvGrpSpPr/>
          <p:nvPr/>
        </p:nvGrpSpPr>
        <p:grpSpPr>
          <a:xfrm>
            <a:off x="581025" y="700189"/>
            <a:ext cx="11029950" cy="5747672"/>
            <a:chOff x="246918" y="867237"/>
            <a:chExt cx="11029950" cy="57476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9A3B5E-D078-524F-978F-9EFC662E2120}"/>
                </a:ext>
              </a:extLst>
            </p:cNvPr>
            <p:cNvSpPr txBox="1"/>
            <p:nvPr/>
          </p:nvSpPr>
          <p:spPr>
            <a:xfrm>
              <a:off x="246918" y="1105709"/>
              <a:ext cx="11029950" cy="550920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Split lengths: [14732, 819, 818]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Features: ['id', 'dialogue', 'summary’]</a:t>
              </a:r>
            </a:p>
            <a:p>
              <a:endParaRPr lang="en-US" altLang="ko-KR" sz="16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Dialogue: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Hey, do you have Betty's number?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Lemme check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&lt;</a:t>
              </a:r>
              <a:r>
                <a:rPr lang="en-US" altLang="ko-KR" sz="1600" b="0" dirty="0" err="1">
                  <a:effectLst/>
                  <a:latin typeface="Consolas" panose="020B0609020204030204" pitchFamily="49" charset="0"/>
                </a:rPr>
                <a:t>file_gif</a:t>
              </a:r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Sorry, can't find it.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Ask Larry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He called her last time we were at the park together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I don't know him well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&lt;</a:t>
              </a:r>
              <a:r>
                <a:rPr lang="en-US" altLang="ko-KR" sz="1600" b="0" dirty="0" err="1">
                  <a:effectLst/>
                  <a:latin typeface="Consolas" panose="020B0609020204030204" pitchFamily="49" charset="0"/>
                </a:rPr>
                <a:t>file_gif</a:t>
              </a:r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Don't be shy, he's very nice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If you say so..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I'd rather you texted him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Just text him </a:t>
              </a:r>
              <a:r>
                <a:rPr lang="ko-KR" altLang="en-US" sz="1600" b="0" dirty="0">
                  <a:effectLst/>
                  <a:latin typeface="Consolas" panose="020B0609020204030204" pitchFamily="49" charset="0"/>
                </a:rPr>
                <a:t>🙂</a:t>
              </a:r>
              <a:endParaRPr lang="en-US" altLang="ko-KR" sz="16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Urgh.. Alright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Bye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Bye </a:t>
              </a:r>
              <a:r>
                <a:rPr lang="en-US" altLang="ko-KR" sz="1600" b="0" dirty="0" err="1">
                  <a:effectLst/>
                  <a:latin typeface="Consolas" panose="020B0609020204030204" pitchFamily="49" charset="0"/>
                </a:rPr>
                <a:t>bye</a:t>
              </a:r>
              <a:endParaRPr lang="en-US" altLang="ko-KR" sz="1600" b="0" dirty="0">
                <a:effectLst/>
                <a:latin typeface="Consolas" panose="020B0609020204030204" pitchFamily="49" charset="0"/>
              </a:endParaRPr>
            </a:p>
            <a:p>
              <a:endParaRPr lang="en-US" altLang="ko-KR" sz="1600" dirty="0"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Summary: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 needs Betty's number but Amanda doesn't have it. She needs to contact Larry.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E2AFDB-25D8-4035-F04D-2082CE6CBD49}"/>
                </a:ext>
              </a:extLst>
            </p:cNvPr>
            <p:cNvSpPr txBox="1"/>
            <p:nvPr/>
          </p:nvSpPr>
          <p:spPr>
            <a:xfrm>
              <a:off x="430092" y="867237"/>
              <a:ext cx="8817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697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1235-C886-8509-8CF1-E734CD2D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a Summarization Model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80376C-B1A1-5188-578F-DA77EE57390E}"/>
              </a:ext>
            </a:extLst>
          </p:cNvPr>
          <p:cNvGrpSpPr/>
          <p:nvPr/>
        </p:nvGrpSpPr>
        <p:grpSpPr>
          <a:xfrm>
            <a:off x="581025" y="718139"/>
            <a:ext cx="11029950" cy="4752341"/>
            <a:chOff x="581025" y="2474078"/>
            <a:chExt cx="11029950" cy="47523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A9CBC5-E1DE-E2D3-C875-39AFBFBA7C3A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452431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transformers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TrainingArguments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Trainer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training_args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TrainingArguments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output_dir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pegasus-samsum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num_train_epochs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warmup_steps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per_device_train_batch_size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per_device_eval_batch_size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weight_decay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0.01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logging_steps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push_to_hub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evaluation_strategy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'steps'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eval_steps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save_steps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1e6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gradient_accumulation_steps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trainer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train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endPara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evaluate_summaries_pegasus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rouge_metric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trainer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tokenizer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batch_size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"dialogue"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column_summary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"summary"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score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mid.fmeasure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rouge_names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pd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DataFrame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rouge_dict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index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=[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"pegasus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C01904-518F-7B12-7225-611B3D45C855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A9788A-CFE2-3E87-EFC7-15E0998095D4}"/>
              </a:ext>
            </a:extLst>
          </p:cNvPr>
          <p:cNvGrpSpPr/>
          <p:nvPr/>
        </p:nvGrpSpPr>
        <p:grpSpPr>
          <a:xfrm>
            <a:off x="581025" y="5549981"/>
            <a:ext cx="11029950" cy="874375"/>
            <a:chOff x="581025" y="4357014"/>
            <a:chExt cx="11029950" cy="8743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75D319-2D85-3AB2-3259-18195D6A03C8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64633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	    rouge1    rouge2    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rougeL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rougeLsum</a:t>
              </a:r>
              <a:endParaRPr lang="en-US" altLang="ko-KR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Pegasus   0.427614   0.200571  0.340648    0.340738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91785-91A5-6F02-D0E4-B4506B27DEE0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91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DFCA4-F50A-B74D-6632-8F1B257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Generating Dialogue Summaries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FA5AEE-B82C-8DF1-A1F1-1AAFC3BCB183}"/>
              </a:ext>
            </a:extLst>
          </p:cNvPr>
          <p:cNvGrpSpPr/>
          <p:nvPr/>
        </p:nvGrpSpPr>
        <p:grpSpPr>
          <a:xfrm>
            <a:off x="581025" y="837011"/>
            <a:ext cx="11029950" cy="3367347"/>
            <a:chOff x="581025" y="2474078"/>
            <a:chExt cx="11029950" cy="33673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510D66-9568-439F-94FD-C6EDFD3385BB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3139321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gen_kwargs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length_penalty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0.8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"num_beams"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max_length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128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sample_text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"dialogue"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reference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dataset_samsum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"summary"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pipe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pipeline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"summarization"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transformersbook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pegasus-samsum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"Dialogue:"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sample_text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Reference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Summary:"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reference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Summary:"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pipe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sample_text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**</a:t>
              </a:r>
              <a:r>
                <a:rPr lang="en-US" altLang="ko-KR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gen_kwargs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summary_text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BE727-33EB-9B82-AF88-0D39EE9579FE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052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DFCA4-F50A-B74D-6632-8F1B257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Generating Dialogue Summaries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366260-7A6B-AF03-AD13-E055305A06BA}"/>
              </a:ext>
            </a:extLst>
          </p:cNvPr>
          <p:cNvGrpSpPr/>
          <p:nvPr/>
        </p:nvGrpSpPr>
        <p:grpSpPr>
          <a:xfrm>
            <a:off x="581025" y="731797"/>
            <a:ext cx="11029950" cy="5737244"/>
            <a:chOff x="581025" y="4357014"/>
            <a:chExt cx="11029950" cy="57372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2712AC-7A47-8103-D015-CF9A2A39B921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550920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Dialogue: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Hey, do you have Betty's number?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Lemme check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&lt;</a:t>
              </a:r>
              <a:r>
                <a:rPr lang="en-US" altLang="ko-KR" sz="1600" b="0" dirty="0" err="1">
                  <a:effectLst/>
                  <a:latin typeface="Consolas" panose="020B0609020204030204" pitchFamily="49" charset="0"/>
                </a:rPr>
                <a:t>file_gif</a:t>
              </a:r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&gt;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Sorry, can't find it.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Ask Larry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He called her last time we were at the park together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I don't know him well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&lt;</a:t>
              </a:r>
              <a:r>
                <a:rPr lang="en-US" altLang="ko-KR" sz="1600" b="0" dirty="0" err="1">
                  <a:effectLst/>
                  <a:latin typeface="Consolas" panose="020B0609020204030204" pitchFamily="49" charset="0"/>
                </a:rPr>
                <a:t>file_gif</a:t>
              </a:r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&gt;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Don't be shy, he's very nice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If you say so..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I'd rather you texted him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Just text him </a:t>
              </a:r>
              <a:r>
                <a:rPr lang="ko-KR" altLang="en-US" sz="1600" b="0" dirty="0">
                  <a:effectLst/>
                  <a:latin typeface="Consolas" panose="020B0609020204030204" pitchFamily="49" charset="0"/>
                </a:rPr>
                <a:t>🙂 </a:t>
              </a:r>
              <a:endParaRPr lang="en-US" altLang="ko-KR" sz="16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Urgh.. Alright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Hannah: Bye </a:t>
              </a: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Amanda: Bye </a:t>
              </a:r>
              <a:r>
                <a:rPr lang="en-US" altLang="ko-KR" sz="1600" b="0" dirty="0" err="1">
                  <a:effectLst/>
                  <a:latin typeface="Consolas" panose="020B0609020204030204" pitchFamily="49" charset="0"/>
                </a:rPr>
                <a:t>bye</a:t>
              </a:r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 </a:t>
              </a:r>
            </a:p>
            <a:p>
              <a:endParaRPr lang="en-US" altLang="ko-KR" sz="16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Reference Summary: Hannah needs Betty's number but Amanda doesn't have it. She needs to contact Larry. </a:t>
              </a:r>
            </a:p>
            <a:p>
              <a:endParaRPr lang="en-US" altLang="ko-KR" sz="16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effectLst/>
                  <a:latin typeface="Consolas" panose="020B0609020204030204" pitchFamily="49" charset="0"/>
                </a:rPr>
                <a:t>Model Summary: Amanda can't find Betty's number. Larry called Betty last time they were at the park together. Hannah wants Amanda to text Larry instead of calling Betty.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AEAD32-24D6-A96F-36F2-D4308E03EE45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713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CF02-EE57-4A6F-223C-9C1EF0B0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B53BE-793B-EF86-20CD-D6A379FB8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GPT2, T5, BART </a:t>
            </a:r>
            <a:r>
              <a:rPr lang="en-US" altLang="ko-KR" dirty="0" err="1"/>
              <a:t>HugggingFace</a:t>
            </a:r>
            <a:r>
              <a:rPr lang="en-US" altLang="ko-KR" dirty="0"/>
              <a:t> Code(Config, Tokenizer,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843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GPT2Config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12EC5D-7F12-E4C6-BD5F-CC46927004DA}"/>
              </a:ext>
            </a:extLst>
          </p:cNvPr>
          <p:cNvGrpSpPr/>
          <p:nvPr/>
        </p:nvGrpSpPr>
        <p:grpSpPr>
          <a:xfrm>
            <a:off x="328613" y="881063"/>
            <a:ext cx="2909888" cy="5314949"/>
            <a:chOff x="528638" y="909638"/>
            <a:chExt cx="2909888" cy="53149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BC8AF7-D2A9-AEB3-22F8-EBC4C100C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73867" b="4762"/>
            <a:stretch/>
          </p:blipFill>
          <p:spPr>
            <a:xfrm>
              <a:off x="528638" y="909638"/>
              <a:ext cx="2909888" cy="1904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E6FA71-EA8C-58A3-4237-6FE13E325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243"/>
            <a:stretch/>
          </p:blipFill>
          <p:spPr>
            <a:xfrm>
              <a:off x="538162" y="1100137"/>
              <a:ext cx="2900364" cy="5124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396DCA4-B9B5-3CEF-31E9-AB166C1D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1" y="1071562"/>
            <a:ext cx="53911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3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928F-B46A-C431-3217-54A0F836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GPT2Tokenizer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4EE0A-A344-7946-D0B1-3CF7A6FA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32846"/>
            <a:ext cx="8096250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F8A89-590B-480A-C89D-0983262F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951921"/>
            <a:ext cx="7010400" cy="419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1208B5-60DD-552D-DF32-32E78DBCC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951921"/>
            <a:ext cx="4229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18459-D9F7-924E-6F2D-AD495C6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954ED-C207-49F0-D115-DFD4C9D8ED0B}"/>
                  </a:ext>
                </a:extLst>
              </p:cNvPr>
              <p:cNvSpPr txBox="1"/>
              <p:nvPr/>
            </p:nvSpPr>
            <p:spPr>
              <a:xfrm>
                <a:off x="323849" y="870148"/>
                <a:ext cx="11544299" cy="1337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GELU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Gaussian Error Linear Unit,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활성화 함수의 일종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0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이하에서도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gradient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가 완전히 죽는 현상을 방지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standard Gaussian cumulative distribution function : </a:t>
                </a:r>
                <a:r>
                  <a:rPr lang="el-GR" altLang="ko-KR" dirty="0">
                    <a:ea typeface="IBM Plex Sans KR ExtraLight" panose="020B0303050203000203" pitchFamily="50" charset="-127"/>
                  </a:rPr>
                  <a:t>Φ(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x)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곱한 것으로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x</a:t>
                </a:r>
                <a:r>
                  <a:rPr lang="el-GR" altLang="ko-KR" dirty="0">
                    <a:ea typeface="IBM Plex Sans KR ExtraLight" panose="020B0303050203000203" pitchFamily="50" charset="-127"/>
                  </a:rPr>
                  <a:t>Φ(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x)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된다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0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.5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x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tanh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IBM Plex Sans KR ExtraLight" panose="020B0303050203000203" pitchFamily="50" charset="-127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IBM Plex Sans KR ExtraLight" panose="020B0303050203000203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IBM Plex Sans KR ExtraLight" panose="020B0303050203000203" pitchFamily="50" charset="-127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ko-KR" altLang="en-US" i="1" dirty="0" smtClean="0">
                                        <a:latin typeface="Cambria Math" panose="02040503050406030204" pitchFamily="18" charset="0"/>
                                        <a:ea typeface="IBM Plex Sans KR ExtraLight" panose="020B0303050203000203" pitchFamily="50" charset="-127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x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+0.0447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15</m:t>
                            </m:r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IBM Plex Sans KR ExtraLight" panose="020B0303050203000203" pitchFamily="50" charset="-127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IBM Plex Sans KR ExtraLight" panose="020B0303050203000203" pitchFamily="50" charset="-127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IBM Plex Sans KR ExtraLight" panose="020B0303050203000203" pitchFamily="50" charset="-127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근사하여 사용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구현이 쉽고 속도가 빠르며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이전의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activation function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들인 </a:t>
                </a:r>
                <a:r>
                  <a:rPr lang="en-US" altLang="ko-KR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ReLU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ELU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와 같은 것들 보다 성능이 좋으므로 저자들은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실사용에서 이 근사값 사용을 추천하였음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954ED-C207-49F0-D115-DFD4C9D8E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870148"/>
                <a:ext cx="11544299" cy="1337867"/>
              </a:xfrm>
              <a:prstGeom prst="rect">
                <a:avLst/>
              </a:prstGeom>
              <a:blipFill>
                <a:blip r:embed="rId2"/>
                <a:stretch>
                  <a:fillRect l="-739" t="-7306" b="-23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D2B47A-6075-B429-3B89-52BB97B16ACA}"/>
              </a:ext>
            </a:extLst>
          </p:cNvPr>
          <p:cNvGrpSpPr/>
          <p:nvPr/>
        </p:nvGrpSpPr>
        <p:grpSpPr>
          <a:xfrm>
            <a:off x="1567053" y="2483487"/>
            <a:ext cx="9057895" cy="3501971"/>
            <a:chOff x="1793913" y="2139696"/>
            <a:chExt cx="9057895" cy="3501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985F4C-2B6C-3F66-FE65-2371F970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3913" y="2139696"/>
              <a:ext cx="4019550" cy="294322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7BBE5EB-7BDF-67C6-F4B5-590EE1A37D96}"/>
                </a:ext>
              </a:extLst>
            </p:cNvPr>
            <p:cNvGrpSpPr/>
            <p:nvPr/>
          </p:nvGrpSpPr>
          <p:grpSpPr>
            <a:xfrm>
              <a:off x="6698578" y="2139696"/>
              <a:ext cx="4153230" cy="3501971"/>
              <a:chOff x="6250522" y="2139696"/>
              <a:chExt cx="4153230" cy="3501971"/>
            </a:xfrm>
          </p:grpSpPr>
          <p:pic>
            <p:nvPicPr>
              <p:cNvPr id="10244" name="Picture 4">
                <a:extLst>
                  <a:ext uri="{FF2B5EF4-FFF2-40B4-BE49-F238E27FC236}">
                    <a16:creationId xmlns:a16="http://schemas.microsoft.com/office/drawing/2014/main" id="{800C7F81-4B7D-22BE-10A3-A302646278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0522" y="2139696"/>
                <a:ext cx="4153230" cy="257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F17E89C-23CC-B524-463D-9C2664BB3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515698" y="4926984"/>
                    <a:ext cx="3813048" cy="7146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GELU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F17E89C-23CC-B524-463D-9C2664BB3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698" y="4926984"/>
                    <a:ext cx="3813048" cy="7146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F0BBC9-9E30-D951-EC09-F4510494F109}"/>
              </a:ext>
            </a:extLst>
          </p:cNvPr>
          <p:cNvSpPr txBox="1"/>
          <p:nvPr/>
        </p:nvSpPr>
        <p:spPr>
          <a:xfrm>
            <a:off x="8076439" y="6040249"/>
            <a:ext cx="2548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</a:t>
            </a:r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erf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는 오차 함수</a:t>
            </a:r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(error function)</a:t>
            </a:r>
            <a:endParaRPr lang="ko-KR" altLang="en-US" sz="14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26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928F-B46A-C431-3217-54A0F836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GPT2Tokenizer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4EE0A-A344-7946-D0B1-3CF7A6FA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32846"/>
            <a:ext cx="8096250" cy="219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295C73-7393-1D3E-5B01-EF94DBA1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951921"/>
            <a:ext cx="661035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905CAE-5D8C-93D8-9EB5-0FF60BFB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1713921"/>
            <a:ext cx="3733800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C7CB11-4509-6BB6-5379-DEB330246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70" y="732846"/>
            <a:ext cx="4738255" cy="57080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CC47B-EF3B-4B2B-C23C-C155BDE75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5" y="3023666"/>
            <a:ext cx="6877050" cy="1781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268B9E-3C07-D1BE-EDA8-6AFC021D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5" y="4804841"/>
            <a:ext cx="5991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35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893834-E39F-970F-DABA-8B91433C4DE2}"/>
              </a:ext>
            </a:extLst>
          </p:cNvPr>
          <p:cNvGrpSpPr/>
          <p:nvPr/>
        </p:nvGrpSpPr>
        <p:grpSpPr>
          <a:xfrm>
            <a:off x="90055" y="866774"/>
            <a:ext cx="5910262" cy="3981451"/>
            <a:chOff x="300037" y="895350"/>
            <a:chExt cx="6981825" cy="42291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638F84-53FD-1860-25AD-357F0091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37" y="895350"/>
              <a:ext cx="6981825" cy="2095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67F15C-F2F2-5DDA-5260-3B763EB6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1104900"/>
              <a:ext cx="6724650" cy="401955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9BB08A3-2E84-D6A0-91AA-BB6C30B1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66775"/>
            <a:ext cx="5810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638F84-53FD-1860-25AD-357F0091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66775"/>
            <a:ext cx="5910262" cy="194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47860C-01C3-AAEE-C148-06B6FC5B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" y="1061222"/>
            <a:ext cx="5910262" cy="492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2B1F78-37A8-9561-955E-88C7B5C0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53" y="866775"/>
            <a:ext cx="6108647" cy="5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88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642F4-5676-4263-7CA0-803E3AADCE80}"/>
              </a:ext>
            </a:extLst>
          </p:cNvPr>
          <p:cNvGrpSpPr/>
          <p:nvPr/>
        </p:nvGrpSpPr>
        <p:grpSpPr>
          <a:xfrm>
            <a:off x="90055" y="866775"/>
            <a:ext cx="6670061" cy="5421320"/>
            <a:chOff x="90055" y="866775"/>
            <a:chExt cx="6670061" cy="542132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638F84-53FD-1860-25AD-357F0091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55" y="866775"/>
              <a:ext cx="5910262" cy="1944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9C1B74-3248-B2AE-4C25-6987A5381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55" y="1061222"/>
              <a:ext cx="5910262" cy="31982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D7EFAB8-7A07-5A76-E1DC-215C351B9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19" t="-74"/>
            <a:stretch/>
          </p:blipFill>
          <p:spPr>
            <a:xfrm>
              <a:off x="266699" y="4259449"/>
              <a:ext cx="6493417" cy="19444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1D212C-DBC7-1EBE-DB56-485F6FFA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324" y="4415796"/>
              <a:ext cx="4303352" cy="35358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3330A23-0005-F45F-FC23-469C37DC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573" y="4725995"/>
              <a:ext cx="5191125" cy="156210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28AF579-EBF3-6E58-A676-0124E85B3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068" y="765947"/>
            <a:ext cx="5041881" cy="57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4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0CAC-A83A-7E99-FC88-DCE0586F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71320-39CA-8FE6-E765-8E72E569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66775"/>
            <a:ext cx="5910262" cy="1944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EB366-7C89-6BAF-0655-D07FCC74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56527"/>
            <a:ext cx="4874773" cy="53728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DE0FF6-BB9F-3F6A-E6CB-37A5E031BC3F}"/>
              </a:ext>
            </a:extLst>
          </p:cNvPr>
          <p:cNvGrpSpPr/>
          <p:nvPr/>
        </p:nvGrpSpPr>
        <p:grpSpPr>
          <a:xfrm>
            <a:off x="4795837" y="1152525"/>
            <a:ext cx="7191375" cy="4838700"/>
            <a:chOff x="4510087" y="1152525"/>
            <a:chExt cx="7191375" cy="48387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2CCCBA-6FF6-E15D-9064-FD5B44BE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086" y="1152525"/>
              <a:ext cx="4238625" cy="7715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0B2E18-7A0E-803C-ADC5-0CFCE940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087" y="1924050"/>
              <a:ext cx="7191375" cy="406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789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0CAC-A83A-7E99-FC88-DCE0586F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71320-39CA-8FE6-E765-8E72E569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66775"/>
            <a:ext cx="5910262" cy="1944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EB366-7C89-6BAF-0655-D07FCC74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56527"/>
            <a:ext cx="4874773" cy="53728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DE0FF6-BB9F-3F6A-E6CB-37A5E031BC3F}"/>
              </a:ext>
            </a:extLst>
          </p:cNvPr>
          <p:cNvGrpSpPr/>
          <p:nvPr/>
        </p:nvGrpSpPr>
        <p:grpSpPr>
          <a:xfrm>
            <a:off x="4795837" y="1152525"/>
            <a:ext cx="7191375" cy="4838700"/>
            <a:chOff x="4510087" y="1152525"/>
            <a:chExt cx="7191375" cy="48387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2CCCBA-6FF6-E15D-9064-FD5B44BE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086" y="1152525"/>
              <a:ext cx="4238625" cy="7715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0B2E18-7A0E-803C-ADC5-0CFCE940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087" y="1924050"/>
              <a:ext cx="7191375" cy="406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387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T5Config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BE9EA-1743-8F46-F275-59BE27DD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76287"/>
            <a:ext cx="7553325" cy="238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CE31F-8B17-86A5-0601-8E0A70698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62037"/>
            <a:ext cx="7515225" cy="473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5F36E4-5C3C-7A05-629F-EC60EC0A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75" y="1804988"/>
            <a:ext cx="50101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94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T5Config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BE9EA-1743-8F46-F275-59BE27DD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76287"/>
            <a:ext cx="7553325" cy="23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D23B42-0FF5-BE0C-83BB-F26670BC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14412"/>
            <a:ext cx="685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6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T5Tokenizer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DF3D7-A3D5-926C-740C-EC1769D8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14387"/>
            <a:ext cx="922020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1B856-A0DF-F5B6-54D3-0EBC7BEE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" y="1033463"/>
            <a:ext cx="6343967" cy="5010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155283-FAED-8D54-739F-6DE764C9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94" y="1033463"/>
            <a:ext cx="5232674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T5Tokenizer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DF3D7-A3D5-926C-740C-EC1769D8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14387"/>
            <a:ext cx="9220200" cy="219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FD5EA9-4AA6-845D-DF4E-022E2D5B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33462"/>
            <a:ext cx="5900738" cy="543401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103D4CE-C7BC-5A8F-F9B4-C3C83A47632A}"/>
              </a:ext>
            </a:extLst>
          </p:cNvPr>
          <p:cNvGrpSpPr/>
          <p:nvPr/>
        </p:nvGrpSpPr>
        <p:grpSpPr>
          <a:xfrm>
            <a:off x="5990793" y="1033463"/>
            <a:ext cx="6133515" cy="3072130"/>
            <a:chOff x="5990793" y="1033463"/>
            <a:chExt cx="6133515" cy="30721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E9B874-6831-03FD-BA4A-A08B5BC81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273"/>
            <a:stretch/>
          </p:blipFill>
          <p:spPr>
            <a:xfrm>
              <a:off x="5990793" y="1033463"/>
              <a:ext cx="6133515" cy="22431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DE3D50-26B0-C5FE-0D1D-4CAF4B979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840"/>
            <a:stretch/>
          </p:blipFill>
          <p:spPr>
            <a:xfrm>
              <a:off x="5990793" y="3276601"/>
              <a:ext cx="6133515" cy="828992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4A88F34-8A27-753F-38A7-800CA2EB7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05593"/>
            <a:ext cx="5187228" cy="23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4E0F3-CDEB-9DC5-B1AF-3866EEF5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239338-3874-01EC-818C-5CCB6A65A6BD}"/>
              </a:ext>
            </a:extLst>
          </p:cNvPr>
          <p:cNvGrpSpPr/>
          <p:nvPr/>
        </p:nvGrpSpPr>
        <p:grpSpPr>
          <a:xfrm>
            <a:off x="581026" y="883299"/>
            <a:ext cx="11029950" cy="4181357"/>
            <a:chOff x="581026" y="1011315"/>
            <a:chExt cx="11029950" cy="41813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D078F0-E0F7-E125-9482-0AB88AA352B5}"/>
                </a:ext>
              </a:extLst>
            </p:cNvPr>
            <p:cNvSpPr txBox="1"/>
            <p:nvPr/>
          </p:nvSpPr>
          <p:spPr>
            <a:xfrm>
              <a:off x="581026" y="1222354"/>
              <a:ext cx="11029950" cy="3970318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test_class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'called __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__'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__call__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'called __call__'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test_class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0F01CB-689C-077E-3422-3821C01F4B46}"/>
                </a:ext>
              </a:extLst>
            </p:cNvPr>
            <p:cNvSpPr txBox="1"/>
            <p:nvPr/>
          </p:nvSpPr>
          <p:spPr>
            <a:xfrm>
              <a:off x="676276" y="1011315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6FA8AF-9C1F-68B2-A33D-D71C6BA6E882}"/>
              </a:ext>
            </a:extLst>
          </p:cNvPr>
          <p:cNvGrpSpPr/>
          <p:nvPr/>
        </p:nvGrpSpPr>
        <p:grpSpPr>
          <a:xfrm>
            <a:off x="581025" y="5265630"/>
            <a:ext cx="11029950" cy="874375"/>
            <a:chOff x="581025" y="4357014"/>
            <a:chExt cx="11029950" cy="874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F7DB6-36BA-9F06-201C-D64830BCD79B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64633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called __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__</a:t>
              </a: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10 20 30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E1AED-ECCB-C15B-CEB3-C3931635A5E9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52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T5Tokenizer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DF3D7-A3D5-926C-740C-EC1769D8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14387"/>
            <a:ext cx="9220200" cy="21907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4D8B5C-F609-8673-F382-442391FCBE84}"/>
              </a:ext>
            </a:extLst>
          </p:cNvPr>
          <p:cNvGrpSpPr/>
          <p:nvPr/>
        </p:nvGrpSpPr>
        <p:grpSpPr>
          <a:xfrm>
            <a:off x="90055" y="1033462"/>
            <a:ext cx="4758171" cy="1733550"/>
            <a:chOff x="90055" y="1033462"/>
            <a:chExt cx="4758171" cy="17335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C37AE68-F80E-DAC1-8E50-1E36EF537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459" b="87948"/>
            <a:stretch/>
          </p:blipFill>
          <p:spPr>
            <a:xfrm>
              <a:off x="90055" y="1033462"/>
              <a:ext cx="4758171" cy="5762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3FFE8C-3544-4489-395E-97656B175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797" r="43986"/>
            <a:stretch/>
          </p:blipFill>
          <p:spPr>
            <a:xfrm>
              <a:off x="90055" y="1609725"/>
              <a:ext cx="4129520" cy="115728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08025BE-455D-06F3-33FE-35411AD11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2767012"/>
            <a:ext cx="4533900" cy="2781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D6D4E5-E581-DE06-D969-2D1E44AE7B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9407"/>
          <a:stretch/>
        </p:blipFill>
        <p:spPr>
          <a:xfrm>
            <a:off x="5376862" y="1033462"/>
            <a:ext cx="5781675" cy="22336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2DD0BD-8056-6631-4E14-5C20C7D6F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862" y="3267075"/>
            <a:ext cx="56864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86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T5Model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F282FF-90D5-D692-3F7E-49805DCF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95337"/>
            <a:ext cx="7429500" cy="238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B34AC1-21E3-E790-3984-C1A6C4DE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33462"/>
            <a:ext cx="4191000" cy="418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C7939D-6999-83DA-9087-FDD6F989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673" y="1033462"/>
            <a:ext cx="5172075" cy="1914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9AAFFA-B51A-D9FD-391A-9932BB87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330" y="2947987"/>
            <a:ext cx="2943225" cy="1524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E03701-8EC8-CA4A-B644-30C0A0E31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5" y="5214938"/>
            <a:ext cx="3196070" cy="1269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DE52AD-41AF-FFCD-6367-0EECD87C8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330" y="4433888"/>
            <a:ext cx="2562225" cy="13906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4E5F01C-096A-0860-8BAD-E91FB488F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2605" y="5849713"/>
            <a:ext cx="3724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1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D14F17B6-9033-41E0-6913-87003DA9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72" y="4624387"/>
            <a:ext cx="5224028" cy="18421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T5Model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F282FF-90D5-D692-3F7E-49805DCF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795337"/>
            <a:ext cx="7429500" cy="2381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4992F85-74A2-9DEC-D88C-BDCB0499D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1033462"/>
            <a:ext cx="4495800" cy="34194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BDDF14F-91C9-B503-C14C-785678532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5" y="4510088"/>
            <a:ext cx="5819775" cy="15525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38C3C23-3409-E258-A112-29AE25B27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172" y="1033462"/>
            <a:ext cx="3409950" cy="21050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1E1049E-5F08-988D-85D7-4BA149247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172" y="3138487"/>
            <a:ext cx="50768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5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E049-E721-7B48-2EFB-04982E36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T5Model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F282FF-90D5-D692-3F7E-49805DCF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95337"/>
            <a:ext cx="7429500" cy="238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F2CC4B-F0D8-9969-DFEA-A4BC9F9F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33462"/>
            <a:ext cx="3038475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53157A-F0D0-BD34-E802-9BBF6C50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3900487"/>
            <a:ext cx="41243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8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627E-4CC7-732A-8DC4-E9C0A0A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BartConfig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E4371-635C-A9BC-7FDC-2D4A951A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95337"/>
            <a:ext cx="7800975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362742-0CF7-91D9-121D-CC9AA86A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14412"/>
            <a:ext cx="5905500" cy="600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23F2A3-2488-E77F-08F6-9E58BE12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1614487"/>
            <a:ext cx="1868061" cy="4886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3EC29A-B93C-3E5F-BBCB-D28F3EFAC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116" y="1614487"/>
            <a:ext cx="5419725" cy="3848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1C7CAF-F88B-5B51-2D72-4047C6652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038224"/>
            <a:ext cx="3248025" cy="1876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285A0A-473E-EAE9-448F-E52DD0DF7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925" y="3085465"/>
            <a:ext cx="6143625" cy="11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3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627E-4CC7-732A-8DC4-E9C0A0A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BartTokenizer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5E2F5-4AAA-3BF5-9D0E-2CBA9769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47076"/>
            <a:ext cx="7810500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A91F6-C985-6B8F-1BBC-48473540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04251"/>
            <a:ext cx="3971925" cy="76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5F1E17-3F39-C6F2-78CA-924D492A1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1766251"/>
            <a:ext cx="1819275" cy="2876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EE7E6F-D9D5-0EFC-1430-4E809C425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5" y="4642801"/>
            <a:ext cx="6772275" cy="1114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F68475-AD3E-9F86-FED1-C8F93C678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5" y="5910899"/>
            <a:ext cx="6943725" cy="400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8C2FF8-B8FF-5544-35C8-2A0091C35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8530" y="1900237"/>
            <a:ext cx="2514600" cy="22955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9D7938-E0ED-1CEB-834B-A14CA2AD2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780" y="1143000"/>
            <a:ext cx="4124325" cy="2286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64F908-9577-5D30-F090-085E20CAC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8872" y="3471226"/>
            <a:ext cx="5367770" cy="3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9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627E-4CC7-732A-8DC4-E9C0A0A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BartTokenizer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5E2F5-4AAA-3BF5-9D0E-2CBA9769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47076"/>
            <a:ext cx="7810500" cy="257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8BEF3-FBCD-1836-885A-CBA3B5B9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04251"/>
            <a:ext cx="5400675" cy="3057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F9B70F-BD9A-3432-E6CC-CCA60B6B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85" y="4061776"/>
            <a:ext cx="2676525" cy="1133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1DD614-3C0F-75FB-5F64-F01A611BA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5185726"/>
            <a:ext cx="4362450" cy="1304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569023-36C5-D9F6-7523-245D4DABA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1042351"/>
            <a:ext cx="2571750" cy="2266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4E8E30-AE61-C86A-E06D-40D1B9D3B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7" y="3310574"/>
            <a:ext cx="6848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96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627E-4CC7-732A-8DC4-E9C0A0A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BartTokenizer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5E2F5-4AAA-3BF5-9D0E-2CBA9769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47076"/>
            <a:ext cx="7810500" cy="257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8BEF3-FBCD-1836-885A-CBA3B5B9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04251"/>
            <a:ext cx="5400675" cy="3057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F9B70F-BD9A-3432-E6CC-CCA60B6B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85" y="4061776"/>
            <a:ext cx="2676525" cy="1133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1DD614-3C0F-75FB-5F64-F01A611BA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5185726"/>
            <a:ext cx="4362450" cy="1304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569023-36C5-D9F6-7523-245D4DABA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1042351"/>
            <a:ext cx="2571750" cy="2266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4E8E30-AE61-C86A-E06D-40D1B9D3B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537" y="3310574"/>
            <a:ext cx="6848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90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627E-4CC7-732A-8DC4-E9C0A0A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BartModel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67218-5652-B143-3FE5-523DAD0A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65489"/>
            <a:ext cx="741045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53E5FE-63C2-4238-1A13-A223824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984564"/>
            <a:ext cx="4552950" cy="2085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A9A051-E4A4-4384-9ABB-A315D0E0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3070539"/>
            <a:ext cx="2828925" cy="2466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DE8FFD-62CC-8569-5144-AB3B64F32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84564"/>
            <a:ext cx="4038600" cy="3429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470CF4-D4C7-2F51-A83B-5CDDA8F90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005" y="4413564"/>
            <a:ext cx="5057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2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A627E-4CC7-732A-8DC4-E9C0A0A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BartModel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67218-5652-B143-3FE5-523DAD0A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65489"/>
            <a:ext cx="7410450" cy="219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71BA1A-02AB-B0E8-24DA-A173C0D7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984564"/>
            <a:ext cx="6657975" cy="111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EAD6C9-17FB-4E5C-1CB0-7D4171589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2098989"/>
            <a:ext cx="3200400" cy="1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9E8DCD-259F-4722-E895-78115E5E7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5" y="3994464"/>
            <a:ext cx="5086350" cy="1143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14FCA5-1778-C59E-A978-21F638FD6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768" y="984564"/>
            <a:ext cx="3019425" cy="2657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CF3FEA-E978-CA87-CBCF-ADF03CB58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3768" y="3642039"/>
            <a:ext cx="4143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4E0F3-CDEB-9DC5-B1AF-3866EEF5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239338-3874-01EC-818C-5CCB6A65A6BD}"/>
              </a:ext>
            </a:extLst>
          </p:cNvPr>
          <p:cNvGrpSpPr/>
          <p:nvPr/>
        </p:nvGrpSpPr>
        <p:grpSpPr>
          <a:xfrm>
            <a:off x="581026" y="883299"/>
            <a:ext cx="11029950" cy="3812025"/>
            <a:chOff x="581026" y="1011315"/>
            <a:chExt cx="11029950" cy="3812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D078F0-E0F7-E125-9482-0AB88AA352B5}"/>
                </a:ext>
              </a:extLst>
            </p:cNvPr>
            <p:cNvSpPr txBox="1"/>
            <p:nvPr/>
          </p:nvSpPr>
          <p:spPr>
            <a:xfrm>
              <a:off x="581026" y="1222354"/>
              <a:ext cx="11029950" cy="3600986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test_class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altLang="ko-KR" sz="12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'called __</a:t>
              </a:r>
              <a:r>
                <a:rPr lang="en-US" altLang="ko-KR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__'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__call__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'called __call__'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multiply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__call__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multiply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test_class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30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0F01CB-689C-077E-3422-3821C01F4B46}"/>
                </a:ext>
              </a:extLst>
            </p:cNvPr>
            <p:cNvSpPr txBox="1"/>
            <p:nvPr/>
          </p:nvSpPr>
          <p:spPr>
            <a:xfrm>
              <a:off x="676276" y="1011315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6FA8AF-9C1F-68B2-A33D-D71C6BA6E882}"/>
              </a:ext>
            </a:extLst>
          </p:cNvPr>
          <p:cNvGrpSpPr/>
          <p:nvPr/>
        </p:nvGrpSpPr>
        <p:grpSpPr>
          <a:xfrm>
            <a:off x="581025" y="5023383"/>
            <a:ext cx="11029950" cy="1151374"/>
            <a:chOff x="581025" y="4357014"/>
            <a:chExt cx="11029950" cy="11513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F7DB6-36BA-9F06-201C-D64830BCD79B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92333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called __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__</a:t>
              </a: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10 20 30</a:t>
              </a: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200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E1AED-ECCB-C15B-CEB3-C3931635A5E9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58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4E0F3-CDEB-9DC5-B1AF-3866EEF5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239338-3874-01EC-818C-5CCB6A65A6BD}"/>
              </a:ext>
            </a:extLst>
          </p:cNvPr>
          <p:cNvGrpSpPr/>
          <p:nvPr/>
        </p:nvGrpSpPr>
        <p:grpSpPr>
          <a:xfrm>
            <a:off x="581026" y="883299"/>
            <a:ext cx="11029950" cy="3812025"/>
            <a:chOff x="581026" y="1011315"/>
            <a:chExt cx="11029950" cy="3812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D078F0-E0F7-E125-9482-0AB88AA352B5}"/>
                </a:ext>
              </a:extLst>
            </p:cNvPr>
            <p:cNvSpPr txBox="1"/>
            <p:nvPr/>
          </p:nvSpPr>
          <p:spPr>
            <a:xfrm>
              <a:off x="581026" y="1222354"/>
              <a:ext cx="11029950" cy="3600986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test_class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altLang="ko-KR" sz="12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'called __</a:t>
              </a:r>
              <a:r>
                <a:rPr lang="en-US" altLang="ko-KR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__'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n3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__call__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'called __call__'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multiply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2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n1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n2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__call__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multiply</a:t>
              </a:r>
              <a:endPara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200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test_class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ko-KR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30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test</a:t>
              </a:r>
              <a:r>
                <a:rPr lang="en-US" altLang="ko-KR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0F01CB-689C-077E-3422-3821C01F4B46}"/>
                </a:ext>
              </a:extLst>
            </p:cNvPr>
            <p:cNvSpPr txBox="1"/>
            <p:nvPr/>
          </p:nvSpPr>
          <p:spPr>
            <a:xfrm>
              <a:off x="676276" y="1011315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6FA8AF-9C1F-68B2-A33D-D71C6BA6E882}"/>
              </a:ext>
            </a:extLst>
          </p:cNvPr>
          <p:cNvGrpSpPr/>
          <p:nvPr/>
        </p:nvGrpSpPr>
        <p:grpSpPr>
          <a:xfrm>
            <a:off x="581025" y="5023383"/>
            <a:ext cx="11029950" cy="1151374"/>
            <a:chOff x="581025" y="4357014"/>
            <a:chExt cx="11029950" cy="11513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F7DB6-36BA-9F06-201C-D64830BCD79B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92333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called __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init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__</a:t>
              </a: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10 20 30</a:t>
              </a: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200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E1AED-ECCB-C15B-CEB3-C3931635A5E9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9BBB34A-B854-349A-90D3-C4F2D225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83" y="3795006"/>
            <a:ext cx="2914650" cy="409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59B315-5CF4-DC0A-4199-89CB25E4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070" y="1389889"/>
            <a:ext cx="7556342" cy="5803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907311-09F2-75B6-F281-FB8D4F1D269F}"/>
              </a:ext>
            </a:extLst>
          </p:cNvPr>
          <p:cNvSpPr/>
          <p:nvPr/>
        </p:nvSpPr>
        <p:spPr>
          <a:xfrm>
            <a:off x="10213848" y="1707474"/>
            <a:ext cx="1042416" cy="221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761420-AD1B-0A59-5C9E-0B31EE2E49B1}"/>
              </a:ext>
            </a:extLst>
          </p:cNvPr>
          <p:cNvSpPr/>
          <p:nvPr/>
        </p:nvSpPr>
        <p:spPr>
          <a:xfrm>
            <a:off x="4907280" y="3888838"/>
            <a:ext cx="752856" cy="221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51EB32-4F24-B29A-1D68-1AC75579BE6E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V="1">
            <a:off x="5283708" y="1929384"/>
            <a:ext cx="5451348" cy="19594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1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AA41-945D-2E36-9915-9E535C35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9F85A-E7FB-D29E-25AA-9EE30A5A92CC}"/>
              </a:ext>
            </a:extLst>
          </p:cNvPr>
          <p:cNvSpPr txBox="1"/>
          <p:nvPr/>
        </p:nvSpPr>
        <p:spPr>
          <a:xfrm>
            <a:off x="90055" y="830872"/>
            <a:ext cx="12013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 :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정규화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라고도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불리며 목표는 값 범위의 차이를 왜곡시키지 않고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데이터 세트를 공통된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변경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것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(feature scaling)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대표적으로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Min-Max Scaler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F7677-D320-E166-FA26-0C09AE587C88}"/>
              </a:ext>
            </a:extLst>
          </p:cNvPr>
          <p:cNvSpPr txBox="1"/>
          <p:nvPr/>
        </p:nvSpPr>
        <p:spPr>
          <a:xfrm>
            <a:off x="1401318" y="2352794"/>
            <a:ext cx="253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Batch Normalization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6C99A-803B-8375-988B-45E4362DB1EC}"/>
              </a:ext>
            </a:extLst>
          </p:cNvPr>
          <p:cNvSpPr txBox="1"/>
          <p:nvPr/>
        </p:nvSpPr>
        <p:spPr>
          <a:xfrm>
            <a:off x="8146542" y="2352794"/>
            <a:ext cx="253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Layer Normalization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A68DF9-BD76-9A79-076F-D8FF228231C1}"/>
              </a:ext>
            </a:extLst>
          </p:cNvPr>
          <p:cNvCxnSpPr>
            <a:endCxn id="10" idx="0"/>
          </p:cNvCxnSpPr>
          <p:nvPr/>
        </p:nvCxnSpPr>
        <p:spPr>
          <a:xfrm flipH="1">
            <a:off x="2671191" y="1289304"/>
            <a:ext cx="3299841" cy="1063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4616F6-C84D-0A5C-CEF0-322D4CE8EB3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20970" y="1289304"/>
            <a:ext cx="3195445" cy="1063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9DF600-4525-0F50-1006-C62386B361C2}"/>
              </a:ext>
            </a:extLst>
          </p:cNvPr>
          <p:cNvSpPr txBox="1"/>
          <p:nvPr/>
        </p:nvSpPr>
        <p:spPr>
          <a:xfrm>
            <a:off x="1191006" y="2722126"/>
            <a:ext cx="32998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batch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단위로 평균을 구함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데이터들의 분산을 구함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normalize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진행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scale and shift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8D66-33AD-0DFD-5A4C-3098E94F5945}"/>
              </a:ext>
            </a:extLst>
          </p:cNvPr>
          <p:cNvSpPr txBox="1"/>
          <p:nvPr/>
        </p:nvSpPr>
        <p:spPr>
          <a:xfrm>
            <a:off x="7973568" y="2722126"/>
            <a:ext cx="347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Feature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차원에서 정규화를 진행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FA5574F-C92A-6C2B-D07A-67DAD7B87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91" y="3922455"/>
            <a:ext cx="4273296" cy="239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B34C09-D121-42EE-FA04-47C94BD6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6" y="4009534"/>
            <a:ext cx="4413504" cy="22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7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0689391c-fe69-479d-a32a-c682b48309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3516</Words>
  <Application>Microsoft Office PowerPoint</Application>
  <PresentationFormat>와이드스크린</PresentationFormat>
  <Paragraphs>405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IBM Plex Sans KR</vt:lpstr>
      <vt:lpstr>IBM Plex Sans KR ExtraLight</vt:lpstr>
      <vt:lpstr>IBM Plex Sans KR Light</vt:lpstr>
      <vt:lpstr>IBM Plex Sans KR Medium</vt:lpstr>
      <vt:lpstr>IBM Plex Sans KR SemiBold</vt:lpstr>
      <vt:lpstr>맑은 고딕</vt:lpstr>
      <vt:lpstr>Arial</vt:lpstr>
      <vt:lpstr>Cambria Math</vt:lpstr>
      <vt:lpstr>Consolas</vt:lpstr>
      <vt:lpstr>Office 테마</vt:lpstr>
      <vt:lpstr>Summarization</vt:lpstr>
      <vt:lpstr>Feedback</vt:lpstr>
      <vt:lpstr>Feedback</vt:lpstr>
      <vt:lpstr>Feedback</vt:lpstr>
      <vt:lpstr>Feedback</vt:lpstr>
      <vt:lpstr>Feedback</vt:lpstr>
      <vt:lpstr>Feedback</vt:lpstr>
      <vt:lpstr>Feedback</vt:lpstr>
      <vt:lpstr>Dataset</vt:lpstr>
      <vt:lpstr>The CNN/DailyMail Dataset</vt:lpstr>
      <vt:lpstr>The CNN/DailyMail Dataset</vt:lpstr>
      <vt:lpstr>Text Summarization</vt:lpstr>
      <vt:lpstr>GPT-2</vt:lpstr>
      <vt:lpstr>T5</vt:lpstr>
      <vt:lpstr>BART</vt:lpstr>
      <vt:lpstr>Measuring the Quality</vt:lpstr>
      <vt:lpstr>Precision, Recall and Accuracy</vt:lpstr>
      <vt:lpstr>Precision, Recall and Accuracy</vt:lpstr>
      <vt:lpstr>BLEU Score</vt:lpstr>
      <vt:lpstr>BLEU Score</vt:lpstr>
      <vt:lpstr>BLEU Score</vt:lpstr>
      <vt:lpstr>ROUGE Score</vt:lpstr>
      <vt:lpstr>ROUGE Score</vt:lpstr>
      <vt:lpstr>ROUGE Score</vt:lpstr>
      <vt:lpstr>ROUGE Score</vt:lpstr>
      <vt:lpstr>Training a Summarization Model</vt:lpstr>
      <vt:lpstr>PEGASUS</vt:lpstr>
      <vt:lpstr>Evaluating PEGASUS on the CNN/DailyMail Dataset</vt:lpstr>
      <vt:lpstr>Evaluating PEGASUS on the CNN/DailyMail Dataset</vt:lpstr>
      <vt:lpstr>Evaluating PEGASUS on the CNN/DailyMail Dataset</vt:lpstr>
      <vt:lpstr>SAMSum Dataset</vt:lpstr>
      <vt:lpstr>SAMSum Dataset</vt:lpstr>
      <vt:lpstr>SAMSum Dataset</vt:lpstr>
      <vt:lpstr>Training a Summarization Model</vt:lpstr>
      <vt:lpstr>Generating Dialogue Summaries</vt:lpstr>
      <vt:lpstr>Generating Dialogue Summaries</vt:lpstr>
      <vt:lpstr>Appendix</vt:lpstr>
      <vt:lpstr>GPT2Config</vt:lpstr>
      <vt:lpstr>GPT2Tokenizer</vt:lpstr>
      <vt:lpstr>GPT2Tokenizer</vt:lpstr>
      <vt:lpstr>GPT2Model</vt:lpstr>
      <vt:lpstr>GPT2Model</vt:lpstr>
      <vt:lpstr>GPT2Model</vt:lpstr>
      <vt:lpstr>GPT2Model</vt:lpstr>
      <vt:lpstr>GPT2Model</vt:lpstr>
      <vt:lpstr>T5Config</vt:lpstr>
      <vt:lpstr>T5Config</vt:lpstr>
      <vt:lpstr>T5Tokenizer</vt:lpstr>
      <vt:lpstr>T5Tokenizer</vt:lpstr>
      <vt:lpstr>T5Tokenizer</vt:lpstr>
      <vt:lpstr>T5Model</vt:lpstr>
      <vt:lpstr>T5Model</vt:lpstr>
      <vt:lpstr>T5Model</vt:lpstr>
      <vt:lpstr>BartConfig</vt:lpstr>
      <vt:lpstr>BartTokenizer</vt:lpstr>
      <vt:lpstr>BartTokenizer</vt:lpstr>
      <vt:lpstr>BartTokenizer</vt:lpstr>
      <vt:lpstr>BartModel</vt:lpstr>
      <vt:lpstr>BartModel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160</cp:revision>
  <dcterms:created xsi:type="dcterms:W3CDTF">2022-07-18T09:54:01Z</dcterms:created>
  <dcterms:modified xsi:type="dcterms:W3CDTF">2022-08-25T04:51:03Z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