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1"/>
  </p:notesMasterIdLst>
  <p:sldIdLst>
    <p:sldId id="256" r:id="rId5"/>
    <p:sldId id="282" r:id="rId6"/>
    <p:sldId id="283" r:id="rId7"/>
    <p:sldId id="289" r:id="rId8"/>
    <p:sldId id="290" r:id="rId9"/>
    <p:sldId id="285" r:id="rId10"/>
    <p:sldId id="286" r:id="rId11"/>
    <p:sldId id="287" r:id="rId12"/>
    <p:sldId id="288" r:id="rId13"/>
    <p:sldId id="291" r:id="rId14"/>
    <p:sldId id="367" r:id="rId15"/>
    <p:sldId id="368" r:id="rId16"/>
    <p:sldId id="366" r:id="rId17"/>
    <p:sldId id="369" r:id="rId18"/>
    <p:sldId id="370" r:id="rId19"/>
    <p:sldId id="293" r:id="rId20"/>
    <p:sldId id="292" r:id="rId21"/>
    <p:sldId id="294" r:id="rId22"/>
    <p:sldId id="295" r:id="rId23"/>
    <p:sldId id="296" r:id="rId24"/>
    <p:sldId id="297" r:id="rId25"/>
    <p:sldId id="299" r:id="rId26"/>
    <p:sldId id="300" r:id="rId27"/>
    <p:sldId id="301" r:id="rId28"/>
    <p:sldId id="302" r:id="rId29"/>
    <p:sldId id="303" r:id="rId30"/>
    <p:sldId id="305" r:id="rId31"/>
    <p:sldId id="306" r:id="rId32"/>
    <p:sldId id="307" r:id="rId33"/>
    <p:sldId id="308" r:id="rId34"/>
    <p:sldId id="310" r:id="rId35"/>
    <p:sldId id="311" r:id="rId36"/>
    <p:sldId id="312" r:id="rId37"/>
    <p:sldId id="313" r:id="rId38"/>
    <p:sldId id="314" r:id="rId39"/>
    <p:sldId id="315" r:id="rId40"/>
    <p:sldId id="317" r:id="rId41"/>
    <p:sldId id="321" r:id="rId42"/>
    <p:sldId id="320" r:id="rId43"/>
    <p:sldId id="322" r:id="rId44"/>
    <p:sldId id="323" r:id="rId45"/>
    <p:sldId id="325" r:id="rId46"/>
    <p:sldId id="324" r:id="rId47"/>
    <p:sldId id="326" r:id="rId48"/>
    <p:sldId id="334" r:id="rId49"/>
    <p:sldId id="319" r:id="rId50"/>
    <p:sldId id="330" r:id="rId51"/>
    <p:sldId id="344" r:id="rId52"/>
    <p:sldId id="333" r:id="rId53"/>
    <p:sldId id="329" r:id="rId54"/>
    <p:sldId id="337" r:id="rId55"/>
    <p:sldId id="338" r:id="rId56"/>
    <p:sldId id="341" r:id="rId57"/>
    <p:sldId id="342" r:id="rId58"/>
    <p:sldId id="340" r:id="rId59"/>
    <p:sldId id="331" r:id="rId60"/>
    <p:sldId id="339" r:id="rId61"/>
    <p:sldId id="343" r:id="rId62"/>
    <p:sldId id="335" r:id="rId63"/>
    <p:sldId id="345" r:id="rId64"/>
    <p:sldId id="346" r:id="rId65"/>
    <p:sldId id="347" r:id="rId66"/>
    <p:sldId id="349" r:id="rId67"/>
    <p:sldId id="351" r:id="rId68"/>
    <p:sldId id="352" r:id="rId69"/>
    <p:sldId id="353" r:id="rId70"/>
    <p:sldId id="354" r:id="rId71"/>
    <p:sldId id="357" r:id="rId72"/>
    <p:sldId id="361" r:id="rId73"/>
    <p:sldId id="358" r:id="rId74"/>
    <p:sldId id="359" r:id="rId75"/>
    <p:sldId id="360" r:id="rId76"/>
    <p:sldId id="364" r:id="rId77"/>
    <p:sldId id="365" r:id="rId78"/>
    <p:sldId id="355" r:id="rId79"/>
    <p:sldId id="356" r:id="rId8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EDCDB7"/>
    <a:srgbClr val="000000"/>
    <a:srgbClr val="953A2B"/>
    <a:srgbClr val="C6A3C5"/>
    <a:srgbClr val="FFC301"/>
    <a:srgbClr val="FFF2C9"/>
    <a:srgbClr val="FFE1F9"/>
    <a:srgbClr val="FFE1E1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915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  <a:cs typeface="+mn-cs"/>
              </a:defRPr>
            </a:pPr>
            <a:r>
              <a:rPr lang="en-US" dirty="0"/>
              <a:t>Discrete probability distribution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Probability</c:v>
                </c:pt>
              </c:strCache>
            </c:strRef>
          </c:tx>
          <c:spPr>
            <a:solidFill>
              <a:schemeClr val="accent1"/>
            </a:solidFill>
            <a:ln w="28575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IBM Plex Sans KR Light" panose="020B0403050203000203" pitchFamily="50" charset="-127"/>
                    <a:ea typeface="IBM Plex Sans KR Light" panose="020B0403050203000203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54-4226-897A-8F835E7CC0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625086623"/>
        <c:axId val="312216431"/>
      </c:barChart>
      <c:catAx>
        <c:axId val="6250866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  <a:cs typeface="+mn-cs"/>
              </a:defRPr>
            </a:pPr>
            <a:endParaRPr lang="ko-KR"/>
          </a:p>
        </c:txPr>
        <c:crossAx val="312216431"/>
        <c:crosses val="autoZero"/>
        <c:auto val="1"/>
        <c:lblAlgn val="ctr"/>
        <c:lblOffset val="100"/>
        <c:noMultiLvlLbl val="0"/>
      </c:catAx>
      <c:valAx>
        <c:axId val="312216431"/>
        <c:scaling>
          <c:orientation val="minMax"/>
          <c:max val="1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  <a:cs typeface="+mn-cs"/>
              </a:defRPr>
            </a:pPr>
            <a:endParaRPr lang="ko-KR"/>
          </a:p>
        </c:txPr>
        <c:crossAx val="625086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IBM Plex Sans KR Light" panose="020B0403050203000203" pitchFamily="50" charset="-127"/>
          <a:ea typeface="IBM Plex Sans KR Light" panose="020B0403050203000203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  <a:cs typeface="+mn-cs"/>
              </a:defRPr>
            </a:pPr>
            <a:r>
              <a:rPr lang="en-US" altLang="ko-KR" sz="1862" b="0" i="0" u="none" strike="noStrike" baseline="0" dirty="0">
                <a:effectLst/>
              </a:rPr>
              <a:t>Continuous</a:t>
            </a:r>
            <a:r>
              <a:rPr lang="en-US" dirty="0"/>
              <a:t> probability distribution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Probability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54-4226-897A-8F835E7CC09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25086623"/>
        <c:axId val="312216431"/>
      </c:lineChart>
      <c:catAx>
        <c:axId val="6250866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  <a:cs typeface="+mn-cs"/>
              </a:defRPr>
            </a:pPr>
            <a:endParaRPr lang="ko-KR"/>
          </a:p>
        </c:txPr>
        <c:crossAx val="312216431"/>
        <c:crosses val="autoZero"/>
        <c:auto val="1"/>
        <c:lblAlgn val="ctr"/>
        <c:lblOffset val="100"/>
        <c:noMultiLvlLbl val="0"/>
      </c:catAx>
      <c:valAx>
        <c:axId val="312216431"/>
        <c:scaling>
          <c:orientation val="minMax"/>
          <c:max val="1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  <a:cs typeface="+mn-cs"/>
              </a:defRPr>
            </a:pPr>
            <a:endParaRPr lang="ko-KR"/>
          </a:p>
        </c:txPr>
        <c:crossAx val="625086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IBM Plex Sans KR Light" panose="020B0403050203000203" pitchFamily="50" charset="-127"/>
          <a:ea typeface="IBM Plex Sans KR Light" panose="020B0403050203000203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7CCE6-DF56-42D2-9D0F-6C3610721DDD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30AFA-0278-472C-A8A0-5829CF1DD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확률 밀도 함수 </a:t>
            </a:r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확률 변수</a:t>
            </a:r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분포</a:t>
            </a:r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나타내는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함수</a:t>
            </a:r>
            <a:endParaRPr lang="ko-KR" altLang="en-US" b="0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809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18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확률 밀도 함수 </a:t>
            </a:r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확률 변수</a:t>
            </a:r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분포</a:t>
            </a:r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나타내는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함수</a:t>
            </a:r>
            <a:endParaRPr lang="ko-KR" altLang="en-US" b="0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확률 밀도 함수 </a:t>
            </a:r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확률 변수</a:t>
            </a:r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분포</a:t>
            </a:r>
            <a:r>
              <a:rPr lang="ko-KR" altLang="en-US" b="0" i="0" u="non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나타내는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함수</a:t>
            </a:r>
            <a:endParaRPr lang="ko-KR" altLang="en-US" b="0" u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582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41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753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37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504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915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99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B5457-5F14-29ED-19F6-89B81E41E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4FAC80-DE96-3C7A-1EAD-B918F060E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02C7A-19CF-855D-87C0-C3727994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1D27D-F05F-80C1-3D24-CF931148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54A8-7046-C243-A966-E4CFC028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95AEA0-CC4B-7155-94B4-C2EB541E87E4}"/>
              </a:ext>
            </a:extLst>
          </p:cNvPr>
          <p:cNvSpPr/>
          <p:nvPr userDrawn="1"/>
        </p:nvSpPr>
        <p:spPr>
          <a:xfrm>
            <a:off x="0" y="0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A3F7DB-B294-DF9D-67AC-A676D1709A84}"/>
              </a:ext>
            </a:extLst>
          </p:cNvPr>
          <p:cNvSpPr/>
          <p:nvPr userDrawn="1"/>
        </p:nvSpPr>
        <p:spPr>
          <a:xfrm>
            <a:off x="0" y="6488667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1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F2E3-64C9-C25A-D65C-E6642E1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32A041-EEF2-7193-9840-127F99DE7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8655A-5873-8BFA-B327-C25DFF10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88031-EDA6-3CCC-89FC-F6442FB9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E6650-88B4-0A3F-80FE-B736AD5D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8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08A9E3-F56A-FD05-1CC6-893B3F51F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BDAF-394E-C4BE-56F2-5B6029EE2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501D3-8AF1-7DD9-2A98-5D48B6FE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E1D4B-E770-8B22-AD35-1D4685FD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1C139-3AE8-09DE-5648-5614CC31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27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057DD-84B3-E1A6-48D3-F778478E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20000-ED7D-D6D6-9F5B-EA743E6D0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EEFA-CC79-A242-293E-30808252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9859A-7033-334D-4CE3-5950C36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00C0B-4E90-BFC9-A894-CF1D0BFC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15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BB9C3-8CCB-C691-1649-86041AA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IBM Plex Sans KR Medium" panose="020B0603050203000203" pitchFamily="50" charset="-127"/>
                <a:ea typeface="IBM Plex Sans KR Medium" panose="020B0603050203000203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D0E71-AE15-2A93-1F8F-BF6F2C16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7BD98-C503-68D7-BDDC-D03D2C35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00592-28FE-C980-D8B5-48124751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182CB-8352-67E7-B935-5DB45C28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BF708A-7829-A97B-6FAF-8523E4254C06}"/>
              </a:ext>
            </a:extLst>
          </p:cNvPr>
          <p:cNvSpPr/>
          <p:nvPr userDrawn="1"/>
        </p:nvSpPr>
        <p:spPr>
          <a:xfrm>
            <a:off x="0" y="0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E83935-840B-58B2-2A26-069814E9021C}"/>
              </a:ext>
            </a:extLst>
          </p:cNvPr>
          <p:cNvSpPr/>
          <p:nvPr userDrawn="1"/>
        </p:nvSpPr>
        <p:spPr>
          <a:xfrm>
            <a:off x="0" y="6488666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D3910-34D0-208D-501D-39680EB3381C}"/>
              </a:ext>
            </a:extLst>
          </p:cNvPr>
          <p:cNvSpPr txBox="1"/>
          <p:nvPr userDrawn="1"/>
        </p:nvSpPr>
        <p:spPr>
          <a:xfrm>
            <a:off x="0" y="6519444"/>
            <a:ext cx="2136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</a:t>
            </a:r>
            <a:endParaRPr lang="ko-KR" altLang="en-US" sz="1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3D9DD-EB42-2E68-A643-93452692051F}"/>
              </a:ext>
            </a:extLst>
          </p:cNvPr>
          <p:cNvSpPr txBox="1"/>
          <p:nvPr userDrawn="1"/>
        </p:nvSpPr>
        <p:spPr>
          <a:xfrm>
            <a:off x="11353800" y="6519444"/>
            <a:ext cx="83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이용환</a:t>
            </a:r>
          </a:p>
        </p:txBody>
      </p:sp>
    </p:spTree>
    <p:extLst>
      <p:ext uri="{BB962C8B-B14F-4D97-AF65-F5344CB8AC3E}">
        <p14:creationId xmlns:p14="http://schemas.microsoft.com/office/powerpoint/2010/main" val="144784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749CD-E5C6-2CAB-6347-900AFCCF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B068B-8FED-D2E9-42B6-578FC13E0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264428-5809-9278-F5BA-7C74EF554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A9A7F-59AE-8719-C7BF-DCFEBD29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F398E3-B1D2-CA14-2A26-ABB23EA5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03ECE-729B-1498-2C02-D7015782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2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87DC5-9709-5853-1724-ABC011FC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AA2382-4A75-1F9E-9FF7-DF4DB2A07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9B392-0994-7EE8-EC1E-3C8D7B56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B01394-A9B1-0BF0-A6F0-810894D01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188BE2-6398-EF82-B600-84F353984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D1427-2C75-A51A-6326-8DE5B3C2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6E91EF-5E46-004F-614F-817091E1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85781C-6CE0-11AE-1476-1997956E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41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7F77A4F-D803-741B-2EA8-5DF5018C32CC}"/>
              </a:ext>
            </a:extLst>
          </p:cNvPr>
          <p:cNvSpPr/>
          <p:nvPr userDrawn="1"/>
        </p:nvSpPr>
        <p:spPr>
          <a:xfrm>
            <a:off x="0" y="0"/>
            <a:ext cx="12192000" cy="6899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8DD5CA-3097-B819-D577-97CC9ECA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95279"/>
            <a:ext cx="12013275" cy="499397"/>
          </a:xfrm>
        </p:spPr>
        <p:txBody>
          <a:bodyPr>
            <a:normAutofit/>
          </a:bodyPr>
          <a:lstStyle>
            <a:lvl1pPr>
              <a:defRPr sz="2400">
                <a:latin typeface="IBM Plex Sans KR Medium" panose="020B0603050203000203" pitchFamily="50" charset="-127"/>
                <a:ea typeface="IBM Plex Sans KR Medium" panose="020B06030502030002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680DD9-BE3F-C2B0-E6C2-61FD8D00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988F3-F020-23EC-8C86-DD89458E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615D74-2448-EA25-FCB8-E8575D79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99D62-5FC8-2F7B-C091-BC962F396973}"/>
              </a:ext>
            </a:extLst>
          </p:cNvPr>
          <p:cNvSpPr/>
          <p:nvPr userDrawn="1"/>
        </p:nvSpPr>
        <p:spPr>
          <a:xfrm>
            <a:off x="0" y="6488666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0CC08-4012-1744-25A7-194F401B04A5}"/>
              </a:ext>
            </a:extLst>
          </p:cNvPr>
          <p:cNvSpPr txBox="1"/>
          <p:nvPr userDrawn="1"/>
        </p:nvSpPr>
        <p:spPr>
          <a:xfrm>
            <a:off x="0" y="6519444"/>
            <a:ext cx="219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</a:t>
            </a:r>
            <a:endParaRPr lang="ko-KR" altLang="en-US" sz="1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6108D-1F51-66BB-D455-D18A3EDB03D6}"/>
              </a:ext>
            </a:extLst>
          </p:cNvPr>
          <p:cNvSpPr txBox="1"/>
          <p:nvPr userDrawn="1"/>
        </p:nvSpPr>
        <p:spPr>
          <a:xfrm>
            <a:off x="11353800" y="6519444"/>
            <a:ext cx="83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이용환</a:t>
            </a:r>
          </a:p>
        </p:txBody>
      </p:sp>
    </p:spTree>
    <p:extLst>
      <p:ext uri="{BB962C8B-B14F-4D97-AF65-F5344CB8AC3E}">
        <p14:creationId xmlns:p14="http://schemas.microsoft.com/office/powerpoint/2010/main" val="389354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B7788A-2F37-E91F-8137-180DF422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A9DDA2-53E1-6C0B-A548-60497C28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C9E764-F70C-BA26-C673-079BDB1A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7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8CE11-E145-9A45-7468-0853D7B1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BB903-CF63-B63D-9D3E-70B4BD47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6C3AF6-01EC-682C-80C2-CEBA0A7E4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5AF0B-7743-149D-3514-7BB2D6E2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67A0F3-3C83-9FB9-40A6-04E1EA87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40589-BD41-460A-4E3E-B6DA3921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7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3912D-88C9-6486-6B52-DEC2E174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CD9F38-3393-D19A-FB81-97BC4944A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FFEB2-40A2-AAB9-23E8-3E473216D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B8B818-8292-987F-AEE4-09828EE7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387A6D-3F5A-1565-C1E9-6CC83A84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D0ADCF-202D-72DF-6484-C61E7C5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2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0554A0-F324-8B9F-3D0C-F827530F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4D77-6B2E-7F34-87B3-3401D172D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89F73-C156-1B5D-0212-4A653AA5F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8003-DF03-41C2-8C10-F247FE05167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2B792-77B9-E2AE-0197-1A280E117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A5BEE-BBFE-1300-E517-B231BF3ED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1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50.png"/><Relationship Id="rId7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44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60.png"/><Relationship Id="rId7" Type="http://schemas.openxmlformats.org/officeDocument/2006/relationships/image" Target="../media/image3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39.png"/><Relationship Id="rId3" Type="http://schemas.openxmlformats.org/officeDocument/2006/relationships/image" Target="../media/image250.png"/><Relationship Id="rId7" Type="http://schemas.openxmlformats.org/officeDocument/2006/relationships/image" Target="../media/image51.png"/><Relationship Id="rId12" Type="http://schemas.openxmlformats.org/officeDocument/2006/relationships/image" Target="../media/image38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image" Target="../media/image48.png"/><Relationship Id="rId5" Type="http://schemas.openxmlformats.org/officeDocument/2006/relationships/image" Target="../media/image49.png"/><Relationship Id="rId10" Type="http://schemas.openxmlformats.org/officeDocument/2006/relationships/image" Target="../media/image46.png"/><Relationship Id="rId4" Type="http://schemas.openxmlformats.org/officeDocument/2006/relationships/image" Target="../media/image260.png"/><Relationship Id="rId9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39.png"/><Relationship Id="rId3" Type="http://schemas.openxmlformats.org/officeDocument/2006/relationships/image" Target="../media/image250.png"/><Relationship Id="rId7" Type="http://schemas.openxmlformats.org/officeDocument/2006/relationships/image" Target="../media/image46.png"/><Relationship Id="rId12" Type="http://schemas.openxmlformats.org/officeDocument/2006/relationships/image" Target="../media/image38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51.png"/><Relationship Id="rId5" Type="http://schemas.openxmlformats.org/officeDocument/2006/relationships/image" Target="../media/image53.png"/><Relationship Id="rId10" Type="http://schemas.openxmlformats.org/officeDocument/2006/relationships/image" Target="../media/image50.png"/><Relationship Id="rId4" Type="http://schemas.openxmlformats.org/officeDocument/2006/relationships/image" Target="../media/image260.png"/><Relationship Id="rId9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1.png"/><Relationship Id="rId9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8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A1726-CC97-8827-A2CE-5E3E7B7E0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Gaussian Mixture Model</a:t>
            </a:r>
            <a:endParaRPr lang="ko-KR" altLang="en-US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63C854-1936-360F-827D-0B1D34677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20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이용환</a:t>
            </a:r>
          </a:p>
        </p:txBody>
      </p:sp>
    </p:spTree>
    <p:extLst>
      <p:ext uri="{BB962C8B-B14F-4D97-AF65-F5344CB8AC3E}">
        <p14:creationId xmlns:p14="http://schemas.microsoft.com/office/powerpoint/2010/main" val="6721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35018-163F-014F-4BAF-747EFB0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Gaussian distribution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FFCC6-9977-5318-482D-E8DC1A63338B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Probability distribution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확률 변수가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특정한 값을 가질 확률을 나타내는 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의미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연속 확률 분포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하나로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 밀도 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가 다음과 같다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=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정규 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(Normal distribution)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D6F85F-4DF9-16A6-0BC8-A57754C01CBC}"/>
                  </a:ext>
                </a:extLst>
              </p:cNvPr>
              <p:cNvSpPr txBox="1"/>
              <p:nvPr/>
            </p:nvSpPr>
            <p:spPr>
              <a:xfrm>
                <a:off x="1613916" y="1763002"/>
                <a:ext cx="6787133" cy="92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ko-KR" alt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D6F85F-4DF9-16A6-0BC8-A57754C01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16" y="1763002"/>
                <a:ext cx="6787133" cy="929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8F8DE-7A33-C14D-59B1-835C2DB4A204}"/>
                  </a:ext>
                </a:extLst>
              </p:cNvPr>
              <p:cNvSpPr txBox="1"/>
              <p:nvPr/>
            </p:nvSpPr>
            <p:spPr>
              <a:xfrm>
                <a:off x="304802" y="2803949"/>
                <a:ext cx="115728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은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 분포의 중심의 위치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를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,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는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분포의 흩어진 정도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를 나타낸다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자연의 많은 데이터들이 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Gaussian distribution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을 따른다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. (Ex.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학생들의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성적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분포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,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성인 남성들의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키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분포 등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)</a:t>
                </a:r>
                <a:endPara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8F8DE-7A33-C14D-59B1-835C2DB4A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2" y="2803949"/>
                <a:ext cx="11572873" cy="646331"/>
              </a:xfrm>
              <a:prstGeom prst="rect">
                <a:avLst/>
              </a:prstGeom>
              <a:blipFill>
                <a:blip r:embed="rId3"/>
                <a:stretch>
                  <a:fillRect l="-738" t="-5660" b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DFA76B-CBAB-D50F-F66B-DB42CDE88C26}"/>
                  </a:ext>
                </a:extLst>
              </p:cNvPr>
              <p:cNvSpPr txBox="1"/>
              <p:nvPr/>
            </p:nvSpPr>
            <p:spPr>
              <a:xfrm>
                <a:off x="8492108" y="2066058"/>
                <a:ext cx="20859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: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평균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: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분산</a:t>
                </a:r>
                <a:endPara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DFA76B-CBAB-D50F-F66B-DB42CDE88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108" y="2066058"/>
                <a:ext cx="2085975" cy="369332"/>
              </a:xfrm>
              <a:prstGeom prst="rect">
                <a:avLst/>
              </a:prstGeom>
              <a:blipFill>
                <a:blip r:embed="rId4"/>
                <a:stretch>
                  <a:fillRect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확률분포(8): 정규분포 – 정보사회학연구소">
            <a:extLst>
              <a:ext uri="{FF2B5EF4-FFF2-40B4-BE49-F238E27FC236}">
                <a16:creationId xmlns:a16="http://schemas.microsoft.com/office/drawing/2014/main" id="{87656F99-437A-E1FC-1313-41E8C3DF0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41" y="3429000"/>
            <a:ext cx="4224009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확률과 통계-3-9 정규분포 - YouTube">
            <a:extLst>
              <a:ext uri="{FF2B5EF4-FFF2-40B4-BE49-F238E27FC236}">
                <a16:creationId xmlns:a16="http://schemas.microsoft.com/office/drawing/2014/main" id="{CB2BF22C-4078-73FF-E347-F39CB6B69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7" t="57361" r="20043" b="1389"/>
          <a:stretch/>
        </p:blipFill>
        <p:spPr bwMode="auto">
          <a:xfrm>
            <a:off x="4514850" y="3429000"/>
            <a:ext cx="73628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93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F12CD-5565-9632-E471-6EC82082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Bayesian rule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7333A-926C-A31F-D0F4-0A4BAD34FAD2}"/>
                  </a:ext>
                </a:extLst>
              </p:cNvPr>
              <p:cNvSpPr txBox="1"/>
              <p:nvPr/>
            </p:nvSpPr>
            <p:spPr>
              <a:xfrm>
                <a:off x="3488316" y="1651733"/>
                <a:ext cx="5215369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7333A-926C-A31F-D0F4-0A4BAD34F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316" y="1651733"/>
                <a:ext cx="5215369" cy="679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F0D2A1-E5F6-CEE1-17DE-1700D2FB2204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Bayesian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rule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: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베이즈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정리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두 확률 변수의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사전 확률과 사후 확률 사이의 관계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나타내는 정리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사전확률로부터 사후확률을 구할 수 있다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1FE4AD-9793-8DED-1221-00F864A77850}"/>
                  </a:ext>
                </a:extLst>
              </p:cNvPr>
              <p:cNvSpPr txBox="1"/>
              <p:nvPr/>
            </p:nvSpPr>
            <p:spPr>
              <a:xfrm>
                <a:off x="7105650" y="2144175"/>
                <a:ext cx="47720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H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사전확률</a:t>
                </a:r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E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 주어졌을 때</a:t>
                </a:r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H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사후 확률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likelihood(E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 주어졌을 때 </a:t>
                </a:r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H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</a:t>
                </a:r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E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사전확률</a:t>
                </a:r>
                <a:endParaRPr lang="en-US" altLang="ko-KR" sz="14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1FE4AD-9793-8DED-1221-00F864A77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50" y="2144175"/>
                <a:ext cx="4772024" cy="523220"/>
              </a:xfrm>
              <a:prstGeom prst="rect">
                <a:avLst/>
              </a:prstGeom>
              <a:blipFill>
                <a:blip r:embed="rId3"/>
                <a:stretch>
                  <a:fillRect l="-384" t="-1163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305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F12CD-5565-9632-E471-6EC82082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Bayesian rule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7333A-926C-A31F-D0F4-0A4BAD34FAD2}"/>
                  </a:ext>
                </a:extLst>
              </p:cNvPr>
              <p:cNvSpPr txBox="1"/>
              <p:nvPr/>
            </p:nvSpPr>
            <p:spPr>
              <a:xfrm>
                <a:off x="3488316" y="1651733"/>
                <a:ext cx="5215369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7333A-926C-A31F-D0F4-0A4BAD34F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316" y="1651733"/>
                <a:ext cx="5215369" cy="679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F0D2A1-E5F6-CEE1-17DE-1700D2FB2204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Bayesian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rule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: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베이즈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정리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두 확률 변수의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사전 확률과 사후 확률 사이의 관계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나타내는 정리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사전확률로부터 사후확률을 구할 수 있다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47AB1-C31B-92D2-FA64-E9BE1D6E9EC9}"/>
              </a:ext>
            </a:extLst>
          </p:cNvPr>
          <p:cNvSpPr txBox="1"/>
          <p:nvPr/>
        </p:nvSpPr>
        <p:spPr>
          <a:xfrm>
            <a:off x="304801" y="2667395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예시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1)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평소에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60%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확률로 거짓말을 하는 사람의 말을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90%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정확도를 갖는 거짓말 탐지기로 거짓인지 판단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1FE4AD-9793-8DED-1221-00F864A77850}"/>
                  </a:ext>
                </a:extLst>
              </p:cNvPr>
              <p:cNvSpPr txBox="1"/>
              <p:nvPr/>
            </p:nvSpPr>
            <p:spPr>
              <a:xfrm>
                <a:off x="7105650" y="2144175"/>
                <a:ext cx="47720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H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사전확률</a:t>
                </a:r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E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 주어졌을 때</a:t>
                </a:r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H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사후 확률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likelihood(E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 주어졌을 때 </a:t>
                </a:r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H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</a:t>
                </a:r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E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사전확률</a:t>
                </a:r>
                <a:endParaRPr lang="en-US" altLang="ko-KR" sz="14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1FE4AD-9793-8DED-1221-00F864A77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50" y="2144175"/>
                <a:ext cx="4772024" cy="523220"/>
              </a:xfrm>
              <a:prstGeom prst="rect">
                <a:avLst/>
              </a:prstGeom>
              <a:blipFill>
                <a:blip r:embed="rId3"/>
                <a:stretch>
                  <a:fillRect l="-384" t="-1163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7BF917-CF63-B155-11F7-6236FBDFEF55}"/>
                  </a:ext>
                </a:extLst>
              </p:cNvPr>
              <p:cNvSpPr txBox="1"/>
              <p:nvPr/>
            </p:nvSpPr>
            <p:spPr>
              <a:xfrm>
                <a:off x="683419" y="3036727"/>
                <a:ext cx="43553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이 사람이 평소 거짓말을 할 확률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= 0.6</a:t>
                </a:r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7BF917-CF63-B155-11F7-6236FBDFE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9" y="3036727"/>
                <a:ext cx="4355306" cy="369332"/>
              </a:xfrm>
              <a:prstGeom prst="rect">
                <a:avLst/>
              </a:prstGeom>
              <a:blipFill>
                <a:blip r:embed="rId4"/>
                <a:stretch>
                  <a:fillRect t="-6557" r="-839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72C26A-8F9A-35C9-833C-57254E9AE328}"/>
                  </a:ext>
                </a:extLst>
              </p:cNvPr>
              <p:cNvSpPr txBox="1"/>
              <p:nvPr/>
            </p:nvSpPr>
            <p:spPr>
              <a:xfrm>
                <a:off x="683418" y="3400426"/>
                <a:ext cx="941308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이 사람이 거짓말했을 때 실제 거짓말일 확률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=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거짓말 탐지기의 정확도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= 0.9</a:t>
                </a:r>
              </a:p>
              <a:p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보통은 이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likelihood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를 안다고 가정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)</a:t>
                </a:r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72C26A-8F9A-35C9-833C-57254E9AE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8" y="3400426"/>
                <a:ext cx="9413082" cy="646331"/>
              </a:xfrm>
              <a:prstGeom prst="rect">
                <a:avLst/>
              </a:prstGeom>
              <a:blipFill>
                <a:blip r:embed="rId5"/>
                <a:stretch>
                  <a:fillRect l="-518"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A6D222-4A21-5D69-2450-6234AA837688}"/>
                  </a:ext>
                </a:extLst>
              </p:cNvPr>
              <p:cNvSpPr txBox="1"/>
              <p:nvPr/>
            </p:nvSpPr>
            <p:spPr>
              <a:xfrm>
                <a:off x="683418" y="4046757"/>
                <a:ext cx="108251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거짓말 탐지기가 거짓이라고 판정할 확률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=0.9∗0.6+0.1∗0.4=0.58</m:t>
                    </m:r>
                  </m:oMath>
                </a14:m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A6D222-4A21-5D69-2450-6234AA837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8" y="4046757"/>
                <a:ext cx="10825164" cy="369332"/>
              </a:xfrm>
              <a:prstGeom prst="rect">
                <a:avLst/>
              </a:prstGeom>
              <a:blipFill>
                <a:blip r:embed="rId6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48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F12CD-5565-9632-E471-6EC82082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Bayesian rule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7333A-926C-A31F-D0F4-0A4BAD34FAD2}"/>
                  </a:ext>
                </a:extLst>
              </p:cNvPr>
              <p:cNvSpPr txBox="1"/>
              <p:nvPr/>
            </p:nvSpPr>
            <p:spPr>
              <a:xfrm>
                <a:off x="3488316" y="1651733"/>
                <a:ext cx="5215369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7333A-926C-A31F-D0F4-0A4BAD34F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316" y="1651733"/>
                <a:ext cx="5215369" cy="679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F0D2A1-E5F6-CEE1-17DE-1700D2FB2204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Bayesian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rule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: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베이즈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정리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두 확률 변수의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사전 확률과 사후 확률 사이의 관계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나타내는 정리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사전확률로부터 사후확률을 구할 수 있다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47AB1-C31B-92D2-FA64-E9BE1D6E9EC9}"/>
              </a:ext>
            </a:extLst>
          </p:cNvPr>
          <p:cNvSpPr txBox="1"/>
          <p:nvPr/>
        </p:nvSpPr>
        <p:spPr>
          <a:xfrm>
            <a:off x="304801" y="2667395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예시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1)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평소에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60%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확률로 거짓말을 하는 사람의 말을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90%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정확도를 갖는 거짓말 탐지기로 거짓인지 판단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1FE4AD-9793-8DED-1221-00F864A77850}"/>
                  </a:ext>
                </a:extLst>
              </p:cNvPr>
              <p:cNvSpPr txBox="1"/>
              <p:nvPr/>
            </p:nvSpPr>
            <p:spPr>
              <a:xfrm>
                <a:off x="7105650" y="2144175"/>
                <a:ext cx="47720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H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사전확률</a:t>
                </a:r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E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 주어졌을 때</a:t>
                </a:r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H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사후 확률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likelihood(E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 주어졌을 때 </a:t>
                </a:r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H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</a:t>
                </a:r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E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사전확률</a:t>
                </a:r>
                <a:endParaRPr lang="en-US" altLang="ko-KR" sz="14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1FE4AD-9793-8DED-1221-00F864A77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50" y="2144175"/>
                <a:ext cx="4772024" cy="523220"/>
              </a:xfrm>
              <a:prstGeom prst="rect">
                <a:avLst/>
              </a:prstGeom>
              <a:blipFill>
                <a:blip r:embed="rId3"/>
                <a:stretch>
                  <a:fillRect l="-384" t="-1163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7BF917-CF63-B155-11F7-6236FBDFEF55}"/>
                  </a:ext>
                </a:extLst>
              </p:cNvPr>
              <p:cNvSpPr txBox="1"/>
              <p:nvPr/>
            </p:nvSpPr>
            <p:spPr>
              <a:xfrm>
                <a:off x="683419" y="3036727"/>
                <a:ext cx="43553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이 사람이 평소 거짓말을 할 확률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= 0.6</a:t>
                </a:r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7BF917-CF63-B155-11F7-6236FBDFE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9" y="3036727"/>
                <a:ext cx="4355306" cy="369332"/>
              </a:xfrm>
              <a:prstGeom prst="rect">
                <a:avLst/>
              </a:prstGeom>
              <a:blipFill>
                <a:blip r:embed="rId4"/>
                <a:stretch>
                  <a:fillRect t="-6557" r="-839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72C26A-8F9A-35C9-833C-57254E9AE328}"/>
                  </a:ext>
                </a:extLst>
              </p:cNvPr>
              <p:cNvSpPr txBox="1"/>
              <p:nvPr/>
            </p:nvSpPr>
            <p:spPr>
              <a:xfrm>
                <a:off x="683418" y="3400426"/>
                <a:ext cx="941308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이 사람이 거짓말했을 때 실제 거짓말일 확률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=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거짓말 탐지기의 정확도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= 0.9</a:t>
                </a:r>
              </a:p>
              <a:p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보통은 이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likelihood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를 안다고 가정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)</a:t>
                </a:r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72C26A-8F9A-35C9-833C-57254E9AE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8" y="3400426"/>
                <a:ext cx="9413082" cy="646331"/>
              </a:xfrm>
              <a:prstGeom prst="rect">
                <a:avLst/>
              </a:prstGeom>
              <a:blipFill>
                <a:blip r:embed="rId5"/>
                <a:stretch>
                  <a:fillRect l="-518"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A6D222-4A21-5D69-2450-6234AA837688}"/>
                  </a:ext>
                </a:extLst>
              </p:cNvPr>
              <p:cNvSpPr txBox="1"/>
              <p:nvPr/>
            </p:nvSpPr>
            <p:spPr>
              <a:xfrm>
                <a:off x="683418" y="4046757"/>
                <a:ext cx="108251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거짓말 탐지기가 거짓이라고 판정할 확률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=0.9∗0.6+0.1∗0.4=0.58</m:t>
                    </m:r>
                  </m:oMath>
                </a14:m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A6D222-4A21-5D69-2450-6234AA837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8" y="4046757"/>
                <a:ext cx="10825164" cy="369332"/>
              </a:xfrm>
              <a:prstGeom prst="rect">
                <a:avLst/>
              </a:prstGeom>
              <a:blipFill>
                <a:blip r:embed="rId6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AB992B-8073-5C31-EC21-84DA89FE285F}"/>
                  </a:ext>
                </a:extLst>
              </p:cNvPr>
              <p:cNvSpPr txBox="1"/>
              <p:nvPr/>
            </p:nvSpPr>
            <p:spPr>
              <a:xfrm>
                <a:off x="683418" y="4418626"/>
                <a:ext cx="10825164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0.6∗0.9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0.58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0.54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0.58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=0.93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AB992B-8073-5C31-EC21-84DA89FE2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8" y="4418626"/>
                <a:ext cx="10825164" cy="6790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4672D10-66DD-010F-9F55-00889D3C770A}"/>
              </a:ext>
            </a:extLst>
          </p:cNvPr>
          <p:cNvSpPr txBox="1"/>
          <p:nvPr/>
        </p:nvSpPr>
        <p:spPr>
          <a:xfrm>
            <a:off x="683418" y="5206267"/>
            <a:ext cx="10825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처음에 알고 있던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 사람이 거짓말할 확률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’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은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60%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였지만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90%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정확도를 가진 거짓말 탐지기에 의해서 이 사람의 말이 거짓이라는 결과가 관찰됨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-&gt;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관찰결과에 의해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 사람이 거짓말을 했을 확률을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93%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로 업데이트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함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635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F12CD-5565-9632-E471-6EC82082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Bayesian rule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7333A-926C-A31F-D0F4-0A4BAD34FAD2}"/>
                  </a:ext>
                </a:extLst>
              </p:cNvPr>
              <p:cNvSpPr txBox="1"/>
              <p:nvPr/>
            </p:nvSpPr>
            <p:spPr>
              <a:xfrm>
                <a:off x="3488316" y="1651733"/>
                <a:ext cx="5215369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7333A-926C-A31F-D0F4-0A4BAD34F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316" y="1651733"/>
                <a:ext cx="5215369" cy="679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F0D2A1-E5F6-CEE1-17DE-1700D2FB2204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Bayesian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rule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: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베이즈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정리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두 확률 변수의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사전 확률과 사후 확률 사이의 관계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나타내는 정리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사전확률로부터 사후확률을 구할 수 있다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47AB1-C31B-92D2-FA64-E9BE1D6E9EC9}"/>
              </a:ext>
            </a:extLst>
          </p:cNvPr>
          <p:cNvSpPr txBox="1"/>
          <p:nvPr/>
        </p:nvSpPr>
        <p:spPr>
          <a:xfrm>
            <a:off x="304801" y="2667395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예시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2)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일반인의 암 발병률은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0.1%,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암 검사는 실제 걸린 사람의 경우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99%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양성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건강한 사람의 경우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2%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만 양성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어떤 사람의 검사 결과가 양성인 경우 실제 발병여부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판단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1FE4AD-9793-8DED-1221-00F864A77850}"/>
                  </a:ext>
                </a:extLst>
              </p:cNvPr>
              <p:cNvSpPr txBox="1"/>
              <p:nvPr/>
            </p:nvSpPr>
            <p:spPr>
              <a:xfrm>
                <a:off x="7105650" y="2144175"/>
                <a:ext cx="47720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H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사전확률</a:t>
                </a:r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E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 주어졌을 때</a:t>
                </a:r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H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사후 확률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likelihood(E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 주어졌을 때 </a:t>
                </a:r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H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</a:t>
                </a:r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E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사전확률</a:t>
                </a:r>
                <a:endParaRPr lang="en-US" altLang="ko-KR" sz="14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1FE4AD-9793-8DED-1221-00F864A77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50" y="2144175"/>
                <a:ext cx="4772024" cy="523220"/>
              </a:xfrm>
              <a:prstGeom prst="rect">
                <a:avLst/>
              </a:prstGeom>
              <a:blipFill>
                <a:blip r:embed="rId3"/>
                <a:stretch>
                  <a:fillRect l="-384" t="-1163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7BF917-CF63-B155-11F7-6236FBDFEF55}"/>
                  </a:ext>
                </a:extLst>
              </p:cNvPr>
              <p:cNvSpPr txBox="1"/>
              <p:nvPr/>
            </p:nvSpPr>
            <p:spPr>
              <a:xfrm>
                <a:off x="683419" y="3265938"/>
                <a:ext cx="43553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이 사람이 양성일 확률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= 0.001</a:t>
                </a:r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7BF917-CF63-B155-11F7-6236FBDFE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9" y="3265938"/>
                <a:ext cx="4355306" cy="369332"/>
              </a:xfrm>
              <a:prstGeom prst="rect">
                <a:avLst/>
              </a:prstGeom>
              <a:blipFill>
                <a:blip r:embed="rId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72C26A-8F9A-35C9-833C-57254E9AE328}"/>
                  </a:ext>
                </a:extLst>
              </p:cNvPr>
              <p:cNvSpPr txBox="1"/>
              <p:nvPr/>
            </p:nvSpPr>
            <p:spPr>
              <a:xfrm>
                <a:off x="683418" y="3629637"/>
                <a:ext cx="941308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실제 걸린 사람이 검사에서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양성일 확률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= 0.99</a:t>
                </a:r>
              </a:p>
              <a:p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보통은 이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likelihood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를 안다고 가정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)</a:t>
                </a:r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72C26A-8F9A-35C9-833C-57254E9AE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8" y="3629637"/>
                <a:ext cx="9413082" cy="646331"/>
              </a:xfrm>
              <a:prstGeom prst="rect">
                <a:avLst/>
              </a:prstGeom>
              <a:blipFill>
                <a:blip r:embed="rId5"/>
                <a:stretch>
                  <a:fillRect l="-518" t="-3774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A6D222-4A21-5D69-2450-6234AA837688}"/>
                  </a:ext>
                </a:extLst>
              </p:cNvPr>
              <p:cNvSpPr txBox="1"/>
              <p:nvPr/>
            </p:nvSpPr>
            <p:spPr>
              <a:xfrm>
                <a:off x="683418" y="4275968"/>
                <a:ext cx="11051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검사 결과가 양성인 경우의 확률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=0.99∗0.001+0.02∗0.999=0.02097</m:t>
                    </m:r>
                  </m:oMath>
                </a14:m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A6D222-4A21-5D69-2450-6234AA837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8" y="4275968"/>
                <a:ext cx="11051382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AB992B-8073-5C31-EC21-84DA89FE285F}"/>
                  </a:ext>
                </a:extLst>
              </p:cNvPr>
              <p:cNvSpPr txBox="1"/>
              <p:nvPr/>
            </p:nvSpPr>
            <p:spPr>
              <a:xfrm>
                <a:off x="683418" y="4647837"/>
                <a:ext cx="10825164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0.001∗0.99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0.02097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0.00099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0.02097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=0.049=4.9%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AB992B-8073-5C31-EC21-84DA89FE2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8" y="4647837"/>
                <a:ext cx="10825164" cy="6790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155DE56-848F-9C9F-9976-8A3CF27C5C8F}"/>
              </a:ext>
            </a:extLst>
          </p:cNvPr>
          <p:cNvSpPr txBox="1"/>
          <p:nvPr/>
        </p:nvSpPr>
        <p:spPr>
          <a:xfrm>
            <a:off x="683418" y="5386445"/>
            <a:ext cx="10825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처음에 알고 있던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 사람이 양성일 확률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’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은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0.1%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였지만 이 사람이 양성이라는 결과가 관찰됨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-&gt;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관찰결과에 의해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 사람이 양성일 확률은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4.9%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로 업데이트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됨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-&gt;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한번 더 검사 필요</a:t>
            </a:r>
          </a:p>
        </p:txBody>
      </p:sp>
    </p:spTree>
    <p:extLst>
      <p:ext uri="{BB962C8B-B14F-4D97-AF65-F5344CB8AC3E}">
        <p14:creationId xmlns:p14="http://schemas.microsoft.com/office/powerpoint/2010/main" val="778990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F12CD-5565-9632-E471-6EC82082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Bayesian rule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7333A-926C-A31F-D0F4-0A4BAD34FAD2}"/>
                  </a:ext>
                </a:extLst>
              </p:cNvPr>
              <p:cNvSpPr txBox="1"/>
              <p:nvPr/>
            </p:nvSpPr>
            <p:spPr>
              <a:xfrm>
                <a:off x="3488316" y="1651733"/>
                <a:ext cx="5215369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7333A-926C-A31F-D0F4-0A4BAD34F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316" y="1651733"/>
                <a:ext cx="5215369" cy="679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F0D2A1-E5F6-CEE1-17DE-1700D2FB2204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Bayesian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rule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: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베이즈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정리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두 확률 변수의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사전 확률과 사후 확률 사이의 관계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나타내는 정리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사전확률로부터 사후확률을 구할 수 있다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47AB1-C31B-92D2-FA64-E9BE1D6E9EC9}"/>
              </a:ext>
            </a:extLst>
          </p:cNvPr>
          <p:cNvSpPr txBox="1"/>
          <p:nvPr/>
        </p:nvSpPr>
        <p:spPr>
          <a:xfrm>
            <a:off x="304801" y="2667395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예시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2)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일반인의 암 발병률은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0.1%,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암 검사는 실제 걸린 사람의 경우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99%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양성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건강한 사람의 경우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2%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만 양성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어떤 사람의 검사 결과가 양성인 경우 실제 발병여부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판단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1FE4AD-9793-8DED-1221-00F864A77850}"/>
                  </a:ext>
                </a:extLst>
              </p:cNvPr>
              <p:cNvSpPr txBox="1"/>
              <p:nvPr/>
            </p:nvSpPr>
            <p:spPr>
              <a:xfrm>
                <a:off x="7105650" y="2144175"/>
                <a:ext cx="47720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H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사전확률</a:t>
                </a:r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E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 주어졌을 때</a:t>
                </a:r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H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사후 확률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likelihood(E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 주어졌을 때 </a:t>
                </a:r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H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</a:t>
                </a:r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E</a:t>
                </a:r>
                <a:r>
                  <a:rPr lang="ko-KR" altLang="en-US" sz="14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사전확률</a:t>
                </a:r>
                <a:endParaRPr lang="en-US" altLang="ko-KR" sz="14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1FE4AD-9793-8DED-1221-00F864A77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50" y="2144175"/>
                <a:ext cx="4772024" cy="523220"/>
              </a:xfrm>
              <a:prstGeom prst="rect">
                <a:avLst/>
              </a:prstGeom>
              <a:blipFill>
                <a:blip r:embed="rId3"/>
                <a:stretch>
                  <a:fillRect l="-384" t="-1163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7BF917-CF63-B155-11F7-6236FBDFEF55}"/>
                  </a:ext>
                </a:extLst>
              </p:cNvPr>
              <p:cNvSpPr txBox="1"/>
              <p:nvPr/>
            </p:nvSpPr>
            <p:spPr>
              <a:xfrm>
                <a:off x="683419" y="3265938"/>
                <a:ext cx="43553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이 사람이 양성일 확률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= 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0.049</a:t>
                </a:r>
                <a:endPara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7BF917-CF63-B155-11F7-6236FBDFE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9" y="3265938"/>
                <a:ext cx="4355306" cy="369332"/>
              </a:xfrm>
              <a:prstGeom prst="rect">
                <a:avLst/>
              </a:prstGeom>
              <a:blipFill>
                <a:blip r:embed="rId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72C26A-8F9A-35C9-833C-57254E9AE328}"/>
                  </a:ext>
                </a:extLst>
              </p:cNvPr>
              <p:cNvSpPr txBox="1"/>
              <p:nvPr/>
            </p:nvSpPr>
            <p:spPr>
              <a:xfrm>
                <a:off x="683418" y="3629637"/>
                <a:ext cx="941308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실제 걸린 사람이 검사에서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양성일 확률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= 0.99</a:t>
                </a:r>
              </a:p>
              <a:p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보통은 이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likelihood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를 안다고 가정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)</a:t>
                </a:r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72C26A-8F9A-35C9-833C-57254E9AE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8" y="3629637"/>
                <a:ext cx="9413082" cy="646331"/>
              </a:xfrm>
              <a:prstGeom prst="rect">
                <a:avLst/>
              </a:prstGeom>
              <a:blipFill>
                <a:blip r:embed="rId5"/>
                <a:stretch>
                  <a:fillRect l="-518" t="-3774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A6D222-4A21-5D69-2450-6234AA837688}"/>
                  </a:ext>
                </a:extLst>
              </p:cNvPr>
              <p:cNvSpPr txBox="1"/>
              <p:nvPr/>
            </p:nvSpPr>
            <p:spPr>
              <a:xfrm>
                <a:off x="683418" y="4275968"/>
                <a:ext cx="11051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검사 결과가 양성인 경우의 확률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=0.99∗0.049+0.02∗0.951=0.06753</m:t>
                    </m:r>
                  </m:oMath>
                </a14:m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A6D222-4A21-5D69-2450-6234AA837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8" y="4275968"/>
                <a:ext cx="11051382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AB992B-8073-5C31-EC21-84DA89FE285F}"/>
                  </a:ext>
                </a:extLst>
              </p:cNvPr>
              <p:cNvSpPr txBox="1"/>
              <p:nvPr/>
            </p:nvSpPr>
            <p:spPr>
              <a:xfrm>
                <a:off x="683418" y="4647837"/>
                <a:ext cx="10825164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0.049∗0.99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0.06753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0.04851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0.06753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=0.718=71.8%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AB992B-8073-5C31-EC21-84DA89FE2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8" y="4647837"/>
                <a:ext cx="10825164" cy="6790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155DE56-848F-9C9F-9976-8A3CF27C5C8F}"/>
              </a:ext>
            </a:extLst>
          </p:cNvPr>
          <p:cNvSpPr txBox="1"/>
          <p:nvPr/>
        </p:nvSpPr>
        <p:spPr>
          <a:xfrm>
            <a:off x="683418" y="5386445"/>
            <a:ext cx="10825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두 번의 검사를 통해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 사람이 양성일 확률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’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71.8%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업데이트됨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-&gt;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한 번 양성이라고 해도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설령 건강한 사람이 양성판정일 확률이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2%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라 할지라도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실제 양성일 확률은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4.9%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-&gt;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그러나 두 번 양성인 경우 확실히 확률이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급증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62034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A9464-CF46-0618-5B7E-4CA01442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Mixture 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1CC7A5-4DD0-00F5-972B-812DD074F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with Latent variable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844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4B1B9-87AC-FB86-AC89-1B77C513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Mixture model – Latent variable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1843E-04CB-67E6-23A8-51B85DB5350E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구성 개념이 직접 관찰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측정되지 않는 변수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직접 관찰되거나 측정될 수 없기 때문에 다른 변수를 통해서 간접적으로만 측정이 가능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E5BCE24-1493-D283-480B-5094796A4D01}"/>
              </a:ext>
            </a:extLst>
          </p:cNvPr>
          <p:cNvGrpSpPr/>
          <p:nvPr/>
        </p:nvGrpSpPr>
        <p:grpSpPr>
          <a:xfrm>
            <a:off x="1436818" y="2000429"/>
            <a:ext cx="9318364" cy="3229785"/>
            <a:chOff x="628651" y="2000429"/>
            <a:chExt cx="9318364" cy="322978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004A99E-4906-6E82-E0F9-F77A1C5614C1}"/>
                </a:ext>
              </a:extLst>
            </p:cNvPr>
            <p:cNvSpPr/>
            <p:nvPr/>
          </p:nvSpPr>
          <p:spPr>
            <a:xfrm>
              <a:off x="628651" y="2302780"/>
              <a:ext cx="1590674" cy="595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소득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4955BB6-0DC5-BE8F-BB90-3F723BCB47CE}"/>
                </a:ext>
              </a:extLst>
            </p:cNvPr>
            <p:cNvSpPr/>
            <p:nvPr/>
          </p:nvSpPr>
          <p:spPr>
            <a:xfrm>
              <a:off x="628651" y="3468602"/>
              <a:ext cx="1590674" cy="59579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학력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0039D33-6116-DA60-135F-B97A21B30332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 flipV="1">
              <a:off x="2219325" y="2594603"/>
              <a:ext cx="628650" cy="6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6EBE0F4-2DB8-D2C4-EF54-37DA4F579419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2219325" y="3766497"/>
              <a:ext cx="628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D16E8E2-6847-B4A1-2E6E-2308D779AE45}"/>
                </a:ext>
              </a:extLst>
            </p:cNvPr>
            <p:cNvGrpSpPr/>
            <p:nvPr/>
          </p:nvGrpSpPr>
          <p:grpSpPr>
            <a:xfrm>
              <a:off x="2888455" y="2006343"/>
              <a:ext cx="1843088" cy="987478"/>
              <a:chOff x="2947987" y="1771839"/>
              <a:chExt cx="676276" cy="577699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F0820B63-E2E4-EA1F-B7B2-E9C4B6A91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2162" y="1771839"/>
                <a:ext cx="0" cy="57769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26F7B3D3-C74D-81D1-F6A8-3CD95C8724D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86125" y="1952625"/>
                <a:ext cx="0" cy="6762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838386A-B9A0-6003-815F-2845219403E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09999" y="3328005"/>
              <a:ext cx="0" cy="184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77EF7244-5A0E-38A6-0876-DDE3F5554074}"/>
                </a:ext>
              </a:extLst>
            </p:cNvPr>
            <p:cNvSpPr/>
            <p:nvPr/>
          </p:nvSpPr>
          <p:spPr>
            <a:xfrm>
              <a:off x="3076574" y="2000429"/>
              <a:ext cx="1362075" cy="828845"/>
            </a:xfrm>
            <a:custGeom>
              <a:avLst/>
              <a:gdLst>
                <a:gd name="connsiteX0" fmla="*/ 0 w 1362075"/>
                <a:gd name="connsiteY0" fmla="*/ 828845 h 828845"/>
                <a:gd name="connsiteX1" fmla="*/ 714375 w 1362075"/>
                <a:gd name="connsiteY1" fmla="*/ 170 h 828845"/>
                <a:gd name="connsiteX2" fmla="*/ 1362075 w 1362075"/>
                <a:gd name="connsiteY2" fmla="*/ 771695 h 82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2075" h="828845">
                  <a:moveTo>
                    <a:pt x="0" y="828845"/>
                  </a:moveTo>
                  <a:cubicBezTo>
                    <a:pt x="243681" y="419270"/>
                    <a:pt x="487363" y="9695"/>
                    <a:pt x="714375" y="170"/>
                  </a:cubicBezTo>
                  <a:cubicBezTo>
                    <a:pt x="941387" y="-9355"/>
                    <a:pt x="1151731" y="381170"/>
                    <a:pt x="1362075" y="77169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ED83F27F-D2DE-7E98-9399-7FE039CA3054}"/>
                </a:ext>
              </a:extLst>
            </p:cNvPr>
            <p:cNvSpPr/>
            <p:nvPr/>
          </p:nvSpPr>
          <p:spPr>
            <a:xfrm>
              <a:off x="2964128" y="3429000"/>
              <a:ext cx="1691742" cy="794468"/>
            </a:xfrm>
            <a:custGeom>
              <a:avLst/>
              <a:gdLst>
                <a:gd name="connsiteX0" fmla="*/ 0 w 1691742"/>
                <a:gd name="connsiteY0" fmla="*/ 733454 h 794468"/>
                <a:gd name="connsiteX1" fmla="*/ 1238250 w 1691742"/>
                <a:gd name="connsiteY1" fmla="*/ 29 h 794468"/>
                <a:gd name="connsiteX2" fmla="*/ 1638300 w 1691742"/>
                <a:gd name="connsiteY2" fmla="*/ 704879 h 794468"/>
                <a:gd name="connsiteX3" fmla="*/ 1676400 w 1691742"/>
                <a:gd name="connsiteY3" fmla="*/ 762029 h 79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742" h="794468">
                  <a:moveTo>
                    <a:pt x="0" y="733454"/>
                  </a:moveTo>
                  <a:cubicBezTo>
                    <a:pt x="482600" y="369122"/>
                    <a:pt x="965200" y="4791"/>
                    <a:pt x="1238250" y="29"/>
                  </a:cubicBezTo>
                  <a:cubicBezTo>
                    <a:pt x="1511300" y="-4733"/>
                    <a:pt x="1565275" y="577879"/>
                    <a:pt x="1638300" y="704879"/>
                  </a:cubicBezTo>
                  <a:cubicBezTo>
                    <a:pt x="1711325" y="831879"/>
                    <a:pt x="1693862" y="796954"/>
                    <a:pt x="1676400" y="762029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5603FAE-2537-9161-82EF-09B6E06644F5}"/>
                </a:ext>
              </a:extLst>
            </p:cNvPr>
            <p:cNvCxnSpPr>
              <a:cxnSpLocks/>
            </p:cNvCxnSpPr>
            <p:nvPr/>
          </p:nvCxnSpPr>
          <p:spPr>
            <a:xfrm>
              <a:off x="4227823" y="3332495"/>
              <a:ext cx="0" cy="98747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752671-5F3C-7020-B8FA-7873704069C7}"/>
                </a:ext>
              </a:extLst>
            </p:cNvPr>
            <p:cNvSpPr txBox="1"/>
            <p:nvPr/>
          </p:nvSpPr>
          <p:spPr>
            <a:xfrm>
              <a:off x="1395151" y="4860882"/>
              <a:ext cx="29056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구성 개념을 명확히 알 수 있음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6E7F7FA-58C6-D0D7-22FB-DA33AFA147FC}"/>
                </a:ext>
              </a:extLst>
            </p:cNvPr>
            <p:cNvSpPr/>
            <p:nvPr/>
          </p:nvSpPr>
          <p:spPr>
            <a:xfrm>
              <a:off x="5995239" y="2829274"/>
              <a:ext cx="2397564" cy="59579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사회경제적 지위</a:t>
              </a:r>
              <a:endPara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61F3287-98CD-F1DB-2A53-F4DD6CF65F6E}"/>
                </a:ext>
              </a:extLst>
            </p:cNvPr>
            <p:cNvCxnSpPr>
              <a:cxnSpLocks/>
              <a:stCxn id="30" idx="6"/>
              <a:endCxn id="34" idx="1"/>
            </p:cNvCxnSpPr>
            <p:nvPr/>
          </p:nvCxnSpPr>
          <p:spPr>
            <a:xfrm>
              <a:off x="8392803" y="3127169"/>
              <a:ext cx="9107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64AD72-BA4F-44CE-E152-BE6E95B9163B}"/>
                </a:ext>
              </a:extLst>
            </p:cNvPr>
            <p:cNvSpPr txBox="1"/>
            <p:nvPr/>
          </p:nvSpPr>
          <p:spPr>
            <a:xfrm>
              <a:off x="9303547" y="2942503"/>
              <a:ext cx="643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???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C1A793-9B51-3306-1A0D-C18D8FED21DB}"/>
                </a:ext>
              </a:extLst>
            </p:cNvPr>
            <p:cNvSpPr txBox="1"/>
            <p:nvPr/>
          </p:nvSpPr>
          <p:spPr>
            <a:xfrm>
              <a:off x="5741197" y="4860882"/>
              <a:ext cx="29056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구성 개념을 명확히 알 수 없음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6139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4B1B9-87AC-FB86-AC89-1B77C513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Mixture model – Latent variable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1843E-04CB-67E6-23A8-51B85DB5350E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구성 개념이 직접 관찰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측정되지 않는 변수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직접 관찰되거나 측정될 수 없기 때문에 다른 변수를 통해서 간접적으로만 측정이 가능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E990D45-34C6-D540-58C4-678BCC694ACD}"/>
              </a:ext>
            </a:extLst>
          </p:cNvPr>
          <p:cNvGrpSpPr/>
          <p:nvPr/>
        </p:nvGrpSpPr>
        <p:grpSpPr>
          <a:xfrm>
            <a:off x="1439203" y="2000429"/>
            <a:ext cx="8018194" cy="3229785"/>
            <a:chOff x="628651" y="2000429"/>
            <a:chExt cx="8018194" cy="322978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004A99E-4906-6E82-E0F9-F77A1C5614C1}"/>
                </a:ext>
              </a:extLst>
            </p:cNvPr>
            <p:cNvSpPr/>
            <p:nvPr/>
          </p:nvSpPr>
          <p:spPr>
            <a:xfrm>
              <a:off x="628651" y="2302780"/>
              <a:ext cx="1590674" cy="595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소득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4955BB6-0DC5-BE8F-BB90-3F723BCB47CE}"/>
                </a:ext>
              </a:extLst>
            </p:cNvPr>
            <p:cNvSpPr/>
            <p:nvPr/>
          </p:nvSpPr>
          <p:spPr>
            <a:xfrm>
              <a:off x="628651" y="3468602"/>
              <a:ext cx="1590674" cy="59579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학력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0039D33-6116-DA60-135F-B97A21B30332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 flipV="1">
              <a:off x="2219325" y="2594603"/>
              <a:ext cx="628650" cy="6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6EBE0F4-2DB8-D2C4-EF54-37DA4F579419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2219325" y="3766497"/>
              <a:ext cx="628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838386A-B9A0-6003-815F-2845219403E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09999" y="3328005"/>
              <a:ext cx="0" cy="184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EB3CC8C-55D4-7D70-12E7-BBCF51B42DCE}"/>
                </a:ext>
              </a:extLst>
            </p:cNvPr>
            <p:cNvGrpSpPr/>
            <p:nvPr/>
          </p:nvGrpSpPr>
          <p:grpSpPr>
            <a:xfrm>
              <a:off x="2888455" y="2000429"/>
              <a:ext cx="1843088" cy="993392"/>
              <a:chOff x="2888455" y="2000429"/>
              <a:chExt cx="1843088" cy="993392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6D16E8E2-6847-B4A1-2E6E-2308D779AE45}"/>
                  </a:ext>
                </a:extLst>
              </p:cNvPr>
              <p:cNvGrpSpPr/>
              <p:nvPr/>
            </p:nvGrpSpPr>
            <p:grpSpPr>
              <a:xfrm>
                <a:off x="2888455" y="2006343"/>
                <a:ext cx="1843088" cy="987478"/>
                <a:chOff x="2947987" y="1771839"/>
                <a:chExt cx="676276" cy="577699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0820B63-E2E4-EA1F-B7B2-E9C4B6A91B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2162" y="1771839"/>
                  <a:ext cx="0" cy="577699"/>
                </a:xfrm>
                <a:prstGeom prst="line">
                  <a:avLst/>
                </a:prstGeom>
                <a:ln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26F7B3D3-C74D-81D1-F6A8-3CD95C8724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286125" y="1952625"/>
                  <a:ext cx="0" cy="67627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77EF7244-5A0E-38A6-0876-DDE3F5554074}"/>
                  </a:ext>
                </a:extLst>
              </p:cNvPr>
              <p:cNvSpPr/>
              <p:nvPr/>
            </p:nvSpPr>
            <p:spPr>
              <a:xfrm>
                <a:off x="3076574" y="2000429"/>
                <a:ext cx="1362075" cy="828845"/>
              </a:xfrm>
              <a:custGeom>
                <a:avLst/>
                <a:gdLst>
                  <a:gd name="connsiteX0" fmla="*/ 0 w 1362075"/>
                  <a:gd name="connsiteY0" fmla="*/ 828845 h 828845"/>
                  <a:gd name="connsiteX1" fmla="*/ 714375 w 1362075"/>
                  <a:gd name="connsiteY1" fmla="*/ 170 h 828845"/>
                  <a:gd name="connsiteX2" fmla="*/ 1362075 w 1362075"/>
                  <a:gd name="connsiteY2" fmla="*/ 771695 h 82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2075" h="828845">
                    <a:moveTo>
                      <a:pt x="0" y="828845"/>
                    </a:moveTo>
                    <a:cubicBezTo>
                      <a:pt x="243681" y="419270"/>
                      <a:pt x="487363" y="9695"/>
                      <a:pt x="714375" y="170"/>
                    </a:cubicBezTo>
                    <a:cubicBezTo>
                      <a:pt x="941387" y="-9355"/>
                      <a:pt x="1151731" y="381170"/>
                      <a:pt x="1362075" y="77169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ED83F27F-D2DE-7E98-9399-7FE039CA3054}"/>
                </a:ext>
              </a:extLst>
            </p:cNvPr>
            <p:cNvSpPr/>
            <p:nvPr/>
          </p:nvSpPr>
          <p:spPr>
            <a:xfrm>
              <a:off x="2964128" y="3429000"/>
              <a:ext cx="1691742" cy="794468"/>
            </a:xfrm>
            <a:custGeom>
              <a:avLst/>
              <a:gdLst>
                <a:gd name="connsiteX0" fmla="*/ 0 w 1691742"/>
                <a:gd name="connsiteY0" fmla="*/ 733454 h 794468"/>
                <a:gd name="connsiteX1" fmla="*/ 1238250 w 1691742"/>
                <a:gd name="connsiteY1" fmla="*/ 29 h 794468"/>
                <a:gd name="connsiteX2" fmla="*/ 1638300 w 1691742"/>
                <a:gd name="connsiteY2" fmla="*/ 704879 h 794468"/>
                <a:gd name="connsiteX3" fmla="*/ 1676400 w 1691742"/>
                <a:gd name="connsiteY3" fmla="*/ 762029 h 79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742" h="794468">
                  <a:moveTo>
                    <a:pt x="0" y="733454"/>
                  </a:moveTo>
                  <a:cubicBezTo>
                    <a:pt x="482600" y="369122"/>
                    <a:pt x="965200" y="4791"/>
                    <a:pt x="1238250" y="29"/>
                  </a:cubicBezTo>
                  <a:cubicBezTo>
                    <a:pt x="1511300" y="-4733"/>
                    <a:pt x="1565275" y="577879"/>
                    <a:pt x="1638300" y="704879"/>
                  </a:cubicBezTo>
                  <a:cubicBezTo>
                    <a:pt x="1711325" y="831879"/>
                    <a:pt x="1693862" y="796954"/>
                    <a:pt x="1676400" y="762029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5603FAE-2537-9161-82EF-09B6E06644F5}"/>
                </a:ext>
              </a:extLst>
            </p:cNvPr>
            <p:cNvCxnSpPr>
              <a:cxnSpLocks/>
            </p:cNvCxnSpPr>
            <p:nvPr/>
          </p:nvCxnSpPr>
          <p:spPr>
            <a:xfrm>
              <a:off x="4227823" y="3332495"/>
              <a:ext cx="0" cy="98747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752671-5F3C-7020-B8FA-7873704069C7}"/>
                </a:ext>
              </a:extLst>
            </p:cNvPr>
            <p:cNvSpPr txBox="1"/>
            <p:nvPr/>
          </p:nvSpPr>
          <p:spPr>
            <a:xfrm>
              <a:off x="1395151" y="4860882"/>
              <a:ext cx="29056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구성 개념을 명확히 알 수 있음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6E7F7FA-58C6-D0D7-22FB-DA33AFA147FC}"/>
                </a:ext>
              </a:extLst>
            </p:cNvPr>
            <p:cNvSpPr/>
            <p:nvPr/>
          </p:nvSpPr>
          <p:spPr>
            <a:xfrm>
              <a:off x="5995239" y="2886424"/>
              <a:ext cx="2397564" cy="59579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사회경제적 지위</a:t>
              </a:r>
              <a:endPara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64AD72-BA4F-44CE-E152-BE6E95B9163B}"/>
                </a:ext>
              </a:extLst>
            </p:cNvPr>
            <p:cNvSpPr txBox="1"/>
            <p:nvPr/>
          </p:nvSpPr>
          <p:spPr>
            <a:xfrm>
              <a:off x="4817668" y="3004125"/>
              <a:ext cx="1233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간접 측정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C1A793-9B51-3306-1A0D-C18D8FED21DB}"/>
                </a:ext>
              </a:extLst>
            </p:cNvPr>
            <p:cNvSpPr txBox="1"/>
            <p:nvPr/>
          </p:nvSpPr>
          <p:spPr>
            <a:xfrm>
              <a:off x="5741197" y="4860882"/>
              <a:ext cx="29056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구성 개념을 명확히 알 수 없음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8F03BAF-CA1B-41F0-5472-F0BE34C398D0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4746690" y="2500082"/>
              <a:ext cx="1599664" cy="473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65956AB-D7C7-2CAE-5998-648954C14BB1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V="1">
              <a:off x="4800600" y="3394963"/>
              <a:ext cx="1545754" cy="428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9661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71E0F-3D23-264D-B607-483CD51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Mixture model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7030A-FCAD-57CD-0ABC-EE8634665C2F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 안의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집단의 존재를 나타내기 위한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확률 모델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E6C961E-0889-B75E-649E-997C31FD1034}"/>
              </a:ext>
            </a:extLst>
          </p:cNvPr>
          <p:cNvGrpSpPr/>
          <p:nvPr/>
        </p:nvGrpSpPr>
        <p:grpSpPr>
          <a:xfrm>
            <a:off x="1766888" y="3966141"/>
            <a:ext cx="2977485" cy="1691710"/>
            <a:chOff x="3696622" y="1895418"/>
            <a:chExt cx="1843088" cy="997937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DA750A-A395-2DFA-FDDA-1CD8547EE8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18166" y="1971811"/>
              <a:ext cx="0" cy="184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FC2AF6B5-C960-8008-8072-6BB3484CB5D3}"/>
                </a:ext>
              </a:extLst>
            </p:cNvPr>
            <p:cNvSpPr/>
            <p:nvPr/>
          </p:nvSpPr>
          <p:spPr>
            <a:xfrm>
              <a:off x="3746628" y="1895418"/>
              <a:ext cx="1743075" cy="914457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73BA69-95CF-0A74-E70E-BDEB20343407}"/>
              </a:ext>
            </a:extLst>
          </p:cNvPr>
          <p:cNvGrpSpPr/>
          <p:nvPr/>
        </p:nvGrpSpPr>
        <p:grpSpPr>
          <a:xfrm>
            <a:off x="5118228" y="3966140"/>
            <a:ext cx="2426495" cy="1691709"/>
            <a:chOff x="3801397" y="3446760"/>
            <a:chExt cx="1843088" cy="1096665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752E955-1850-5270-62FD-3ABBE3CAE3F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2941" y="3621881"/>
              <a:ext cx="0" cy="184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BE58593-A5C0-E56E-6F30-D23A9D751918}"/>
                </a:ext>
              </a:extLst>
            </p:cNvPr>
            <p:cNvSpPr/>
            <p:nvPr/>
          </p:nvSpPr>
          <p:spPr>
            <a:xfrm>
              <a:off x="3810000" y="3446760"/>
              <a:ext cx="1743075" cy="982365"/>
            </a:xfrm>
            <a:custGeom>
              <a:avLst/>
              <a:gdLst>
                <a:gd name="connsiteX0" fmla="*/ 0 w 1743075"/>
                <a:gd name="connsiteY0" fmla="*/ 953790 h 982365"/>
                <a:gd name="connsiteX1" fmla="*/ 171450 w 1743075"/>
                <a:gd name="connsiteY1" fmla="*/ 1290 h 982365"/>
                <a:gd name="connsiteX2" fmla="*/ 552450 w 1743075"/>
                <a:gd name="connsiteY2" fmla="*/ 753765 h 982365"/>
                <a:gd name="connsiteX3" fmla="*/ 1743075 w 1743075"/>
                <a:gd name="connsiteY3" fmla="*/ 982365 h 982365"/>
                <a:gd name="connsiteX4" fmla="*/ 1743075 w 1743075"/>
                <a:gd name="connsiteY4" fmla="*/ 982365 h 982365"/>
                <a:gd name="connsiteX5" fmla="*/ 1743075 w 1743075"/>
                <a:gd name="connsiteY5" fmla="*/ 982365 h 98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3075" h="982365">
                  <a:moveTo>
                    <a:pt x="0" y="953790"/>
                  </a:moveTo>
                  <a:cubicBezTo>
                    <a:pt x="39687" y="494208"/>
                    <a:pt x="79375" y="34627"/>
                    <a:pt x="171450" y="1290"/>
                  </a:cubicBezTo>
                  <a:cubicBezTo>
                    <a:pt x="263525" y="-32047"/>
                    <a:pt x="290513" y="590252"/>
                    <a:pt x="552450" y="753765"/>
                  </a:cubicBezTo>
                  <a:cubicBezTo>
                    <a:pt x="814388" y="917277"/>
                    <a:pt x="1743075" y="982365"/>
                    <a:pt x="1743075" y="982365"/>
                  </a:cubicBezTo>
                  <a:lnTo>
                    <a:pt x="1743075" y="982365"/>
                  </a:lnTo>
                  <a:lnTo>
                    <a:pt x="1743075" y="982365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D8F4E20-E0EC-9EEE-378A-49CE03AF091E}"/>
              </a:ext>
            </a:extLst>
          </p:cNvPr>
          <p:cNvGrpSpPr/>
          <p:nvPr/>
        </p:nvGrpSpPr>
        <p:grpSpPr>
          <a:xfrm>
            <a:off x="7890345" y="3966140"/>
            <a:ext cx="2534768" cy="1691709"/>
            <a:chOff x="6011197" y="3580649"/>
            <a:chExt cx="1843088" cy="962775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B5F37A8-4D4B-6E85-6C35-F2F328DA399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932741" y="3621880"/>
              <a:ext cx="0" cy="184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21DF9E8-1B09-6C91-F8F1-5282AD8766BC}"/>
                </a:ext>
              </a:extLst>
            </p:cNvPr>
            <p:cNvSpPr/>
            <p:nvPr/>
          </p:nvSpPr>
          <p:spPr>
            <a:xfrm>
              <a:off x="6019800" y="3580649"/>
              <a:ext cx="1762125" cy="800851"/>
            </a:xfrm>
            <a:custGeom>
              <a:avLst/>
              <a:gdLst>
                <a:gd name="connsiteX0" fmla="*/ 0 w 1762125"/>
                <a:gd name="connsiteY0" fmla="*/ 791326 h 800851"/>
                <a:gd name="connsiteX1" fmla="*/ 1114425 w 1762125"/>
                <a:gd name="connsiteY1" fmla="*/ 657976 h 800851"/>
                <a:gd name="connsiteX2" fmla="*/ 1524000 w 1762125"/>
                <a:gd name="connsiteY2" fmla="*/ 751 h 800851"/>
                <a:gd name="connsiteX3" fmla="*/ 1762125 w 1762125"/>
                <a:gd name="connsiteY3" fmla="*/ 800851 h 80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5" h="800851">
                  <a:moveTo>
                    <a:pt x="0" y="791326"/>
                  </a:moveTo>
                  <a:cubicBezTo>
                    <a:pt x="430212" y="790532"/>
                    <a:pt x="860425" y="789738"/>
                    <a:pt x="1114425" y="657976"/>
                  </a:cubicBezTo>
                  <a:cubicBezTo>
                    <a:pt x="1368425" y="526214"/>
                    <a:pt x="1416050" y="-23062"/>
                    <a:pt x="1524000" y="751"/>
                  </a:cubicBezTo>
                  <a:cubicBezTo>
                    <a:pt x="1631950" y="24563"/>
                    <a:pt x="1697037" y="412707"/>
                    <a:pt x="1762125" y="800851"/>
                  </a:cubicBez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F580471-3A33-7F9C-BB30-26351394341F}"/>
              </a:ext>
            </a:extLst>
          </p:cNvPr>
          <p:cNvSpPr txBox="1"/>
          <p:nvPr/>
        </p:nvSpPr>
        <p:spPr>
          <a:xfrm>
            <a:off x="3683794" y="2366901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3399C7-5956-912B-DA7D-DDBF759EA07F}"/>
              </a:ext>
            </a:extLst>
          </p:cNvPr>
          <p:cNvSpPr txBox="1"/>
          <p:nvPr/>
        </p:nvSpPr>
        <p:spPr>
          <a:xfrm>
            <a:off x="472917" y="4723835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하위 집단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4DF4E12-7814-33CC-88A9-D49062AC7E05}"/>
              </a:ext>
            </a:extLst>
          </p:cNvPr>
          <p:cNvCxnSpPr/>
          <p:nvPr/>
        </p:nvCxnSpPr>
        <p:spPr>
          <a:xfrm flipH="1">
            <a:off x="4181475" y="3429000"/>
            <a:ext cx="482112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548A430-07BE-2A11-384D-08858F595137}"/>
              </a:ext>
            </a:extLst>
          </p:cNvPr>
          <p:cNvCxnSpPr>
            <a:cxnSpLocks/>
          </p:cNvCxnSpPr>
          <p:nvPr/>
        </p:nvCxnSpPr>
        <p:spPr>
          <a:xfrm>
            <a:off x="8162925" y="3429000"/>
            <a:ext cx="482112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383FA52-CE90-D960-77DE-7C0CF00F26A4}"/>
              </a:ext>
            </a:extLst>
          </p:cNvPr>
          <p:cNvCxnSpPr>
            <a:cxnSpLocks/>
          </p:cNvCxnSpPr>
          <p:nvPr/>
        </p:nvCxnSpPr>
        <p:spPr>
          <a:xfrm>
            <a:off x="637488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679FE72-BAD0-7322-3BD7-CB50E8FF6141}"/>
              </a:ext>
            </a:extLst>
          </p:cNvPr>
          <p:cNvGrpSpPr/>
          <p:nvPr/>
        </p:nvGrpSpPr>
        <p:grpSpPr>
          <a:xfrm>
            <a:off x="5118228" y="1666115"/>
            <a:ext cx="2760048" cy="1619879"/>
            <a:chOff x="4998987" y="2672369"/>
            <a:chExt cx="2760048" cy="1619879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7E1A663-7509-5444-4453-8F05D266CD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438632" y="2971844"/>
              <a:ext cx="0" cy="2640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84CFBC49-BDC8-0A4F-00D6-1196F4A549F5}"/>
                </a:ext>
              </a:extLst>
            </p:cNvPr>
            <p:cNvSpPr/>
            <p:nvPr/>
          </p:nvSpPr>
          <p:spPr>
            <a:xfrm>
              <a:off x="4998987" y="2672369"/>
              <a:ext cx="2750524" cy="1499581"/>
            </a:xfrm>
            <a:custGeom>
              <a:avLst/>
              <a:gdLst>
                <a:gd name="connsiteX0" fmla="*/ 0 w 2667000"/>
                <a:gd name="connsiteY0" fmla="*/ 1499581 h 1499581"/>
                <a:gd name="connsiteX1" fmla="*/ 390525 w 2667000"/>
                <a:gd name="connsiteY1" fmla="*/ 13681 h 1499581"/>
                <a:gd name="connsiteX2" fmla="*/ 771525 w 2667000"/>
                <a:gd name="connsiteY2" fmla="*/ 899506 h 1499581"/>
                <a:gd name="connsiteX3" fmla="*/ 1171575 w 2667000"/>
                <a:gd name="connsiteY3" fmla="*/ 4156 h 1499581"/>
                <a:gd name="connsiteX4" fmla="*/ 1733550 w 2667000"/>
                <a:gd name="connsiteY4" fmla="*/ 966181 h 1499581"/>
                <a:gd name="connsiteX5" fmla="*/ 2181225 w 2667000"/>
                <a:gd name="connsiteY5" fmla="*/ 4156 h 1499581"/>
                <a:gd name="connsiteX6" fmla="*/ 2667000 w 2667000"/>
                <a:gd name="connsiteY6" fmla="*/ 1432906 h 1499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0" h="1499581">
                  <a:moveTo>
                    <a:pt x="0" y="1499581"/>
                  </a:moveTo>
                  <a:cubicBezTo>
                    <a:pt x="130969" y="806637"/>
                    <a:pt x="261938" y="113693"/>
                    <a:pt x="390525" y="13681"/>
                  </a:cubicBezTo>
                  <a:cubicBezTo>
                    <a:pt x="519113" y="-86332"/>
                    <a:pt x="641350" y="901093"/>
                    <a:pt x="771525" y="899506"/>
                  </a:cubicBezTo>
                  <a:cubicBezTo>
                    <a:pt x="901700" y="897918"/>
                    <a:pt x="1011237" y="-6957"/>
                    <a:pt x="1171575" y="4156"/>
                  </a:cubicBezTo>
                  <a:cubicBezTo>
                    <a:pt x="1331913" y="15269"/>
                    <a:pt x="1565275" y="966181"/>
                    <a:pt x="1733550" y="966181"/>
                  </a:cubicBezTo>
                  <a:cubicBezTo>
                    <a:pt x="1901825" y="966181"/>
                    <a:pt x="2025650" y="-73631"/>
                    <a:pt x="2181225" y="4156"/>
                  </a:cubicBezTo>
                  <a:cubicBezTo>
                    <a:pt x="2336800" y="81943"/>
                    <a:pt x="2501900" y="757424"/>
                    <a:pt x="2667000" y="1432906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709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43D2E-8CF9-D182-2E7D-525930D0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7FE74-AA15-4138-3B58-0AF9715F7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Gaussian Distribution &amp; Bayesian rule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836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71E0F-3D23-264D-B607-483CD51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Mixture model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7030A-FCAD-57CD-0ABC-EE8634665C2F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 안의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집단의 존재를 나타내기 위한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확률 모델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A74820-A65D-5B14-4D81-014C9FFBC712}"/>
              </a:ext>
            </a:extLst>
          </p:cNvPr>
          <p:cNvGrpSpPr/>
          <p:nvPr/>
        </p:nvGrpSpPr>
        <p:grpSpPr>
          <a:xfrm>
            <a:off x="5118228" y="3966140"/>
            <a:ext cx="2977485" cy="1691711"/>
            <a:chOff x="4607258" y="3966140"/>
            <a:chExt cx="2977485" cy="169171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E6C961E-0889-B75E-649E-997C31FD1034}"/>
                </a:ext>
              </a:extLst>
            </p:cNvPr>
            <p:cNvGrpSpPr/>
            <p:nvPr/>
          </p:nvGrpSpPr>
          <p:grpSpPr>
            <a:xfrm>
              <a:off x="4607258" y="3966141"/>
              <a:ext cx="2977485" cy="1691710"/>
              <a:chOff x="3696622" y="1895418"/>
              <a:chExt cx="1843088" cy="997937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D5DA750A-A395-2DFA-FDDA-1CD8547EE8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618166" y="1971811"/>
                <a:ext cx="0" cy="18430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FC2AF6B5-C960-8008-8072-6BB3484CB5D3}"/>
                  </a:ext>
                </a:extLst>
              </p:cNvPr>
              <p:cNvSpPr/>
              <p:nvPr/>
            </p:nvSpPr>
            <p:spPr>
              <a:xfrm>
                <a:off x="3746628" y="1895418"/>
                <a:ext cx="1743075" cy="914457"/>
              </a:xfrm>
              <a:custGeom>
                <a:avLst/>
                <a:gdLst>
                  <a:gd name="connsiteX0" fmla="*/ 0 w 1743075"/>
                  <a:gd name="connsiteY0" fmla="*/ 914457 h 914457"/>
                  <a:gd name="connsiteX1" fmla="*/ 466725 w 1743075"/>
                  <a:gd name="connsiteY1" fmla="*/ 695382 h 914457"/>
                  <a:gd name="connsiteX2" fmla="*/ 781050 w 1743075"/>
                  <a:gd name="connsiteY2" fmla="*/ 57 h 914457"/>
                  <a:gd name="connsiteX3" fmla="*/ 1123950 w 1743075"/>
                  <a:gd name="connsiteY3" fmla="*/ 657282 h 914457"/>
                  <a:gd name="connsiteX4" fmla="*/ 1743075 w 1743075"/>
                  <a:gd name="connsiteY4" fmla="*/ 866832 h 914457"/>
                  <a:gd name="connsiteX5" fmla="*/ 1743075 w 1743075"/>
                  <a:gd name="connsiteY5" fmla="*/ 866832 h 914457"/>
                  <a:gd name="connsiteX6" fmla="*/ 1743075 w 1743075"/>
                  <a:gd name="connsiteY6" fmla="*/ 866832 h 914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43075" h="914457">
                    <a:moveTo>
                      <a:pt x="0" y="914457"/>
                    </a:moveTo>
                    <a:cubicBezTo>
                      <a:pt x="168275" y="881119"/>
                      <a:pt x="336550" y="847782"/>
                      <a:pt x="466725" y="695382"/>
                    </a:cubicBezTo>
                    <a:cubicBezTo>
                      <a:pt x="596900" y="542982"/>
                      <a:pt x="671513" y="6407"/>
                      <a:pt x="781050" y="57"/>
                    </a:cubicBezTo>
                    <a:cubicBezTo>
                      <a:pt x="890587" y="-6293"/>
                      <a:pt x="963612" y="512819"/>
                      <a:pt x="1123950" y="657282"/>
                    </a:cubicBezTo>
                    <a:cubicBezTo>
                      <a:pt x="1284288" y="801745"/>
                      <a:pt x="1743075" y="866832"/>
                      <a:pt x="1743075" y="866832"/>
                    </a:cubicBezTo>
                    <a:lnTo>
                      <a:pt x="1743075" y="866832"/>
                    </a:lnTo>
                    <a:lnTo>
                      <a:pt x="1743075" y="86683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C73BA69-95CF-0A74-E70E-BDEB20343407}"/>
                </a:ext>
              </a:extLst>
            </p:cNvPr>
            <p:cNvGrpSpPr/>
            <p:nvPr/>
          </p:nvGrpSpPr>
          <p:grpSpPr>
            <a:xfrm>
              <a:off x="4882753" y="3966140"/>
              <a:ext cx="2426495" cy="1691709"/>
              <a:chOff x="3801397" y="3446760"/>
              <a:chExt cx="1843088" cy="1096665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D752E955-1850-5270-62FD-3ABBE3CAE3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22941" y="3621881"/>
                <a:ext cx="0" cy="18430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0BE58593-A5C0-E56E-6F30-D23A9D751918}"/>
                  </a:ext>
                </a:extLst>
              </p:cNvPr>
              <p:cNvSpPr/>
              <p:nvPr/>
            </p:nvSpPr>
            <p:spPr>
              <a:xfrm>
                <a:off x="3810000" y="3446760"/>
                <a:ext cx="1743075" cy="982365"/>
              </a:xfrm>
              <a:custGeom>
                <a:avLst/>
                <a:gdLst>
                  <a:gd name="connsiteX0" fmla="*/ 0 w 1743075"/>
                  <a:gd name="connsiteY0" fmla="*/ 953790 h 982365"/>
                  <a:gd name="connsiteX1" fmla="*/ 171450 w 1743075"/>
                  <a:gd name="connsiteY1" fmla="*/ 1290 h 982365"/>
                  <a:gd name="connsiteX2" fmla="*/ 552450 w 1743075"/>
                  <a:gd name="connsiteY2" fmla="*/ 753765 h 982365"/>
                  <a:gd name="connsiteX3" fmla="*/ 1743075 w 1743075"/>
                  <a:gd name="connsiteY3" fmla="*/ 982365 h 982365"/>
                  <a:gd name="connsiteX4" fmla="*/ 1743075 w 1743075"/>
                  <a:gd name="connsiteY4" fmla="*/ 982365 h 982365"/>
                  <a:gd name="connsiteX5" fmla="*/ 1743075 w 1743075"/>
                  <a:gd name="connsiteY5" fmla="*/ 982365 h 982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3075" h="982365">
                    <a:moveTo>
                      <a:pt x="0" y="953790"/>
                    </a:moveTo>
                    <a:cubicBezTo>
                      <a:pt x="39687" y="494208"/>
                      <a:pt x="79375" y="34627"/>
                      <a:pt x="171450" y="1290"/>
                    </a:cubicBezTo>
                    <a:cubicBezTo>
                      <a:pt x="263525" y="-32047"/>
                      <a:pt x="290513" y="590252"/>
                      <a:pt x="552450" y="753765"/>
                    </a:cubicBezTo>
                    <a:cubicBezTo>
                      <a:pt x="814388" y="917277"/>
                      <a:pt x="1743075" y="982365"/>
                      <a:pt x="1743075" y="982365"/>
                    </a:cubicBezTo>
                    <a:lnTo>
                      <a:pt x="1743075" y="982365"/>
                    </a:lnTo>
                    <a:lnTo>
                      <a:pt x="1743075" y="982365"/>
                    </a:lnTo>
                  </a:path>
                </a:pathLst>
              </a:cu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D8F4E20-E0EC-9EEE-378A-49CE03AF091E}"/>
                </a:ext>
              </a:extLst>
            </p:cNvPr>
            <p:cNvGrpSpPr/>
            <p:nvPr/>
          </p:nvGrpSpPr>
          <p:grpSpPr>
            <a:xfrm>
              <a:off x="4828616" y="3966140"/>
              <a:ext cx="2534768" cy="1691709"/>
              <a:chOff x="6011197" y="3580649"/>
              <a:chExt cx="1843088" cy="962775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B5F37A8-4D4B-6E85-6C35-F2F328DA399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932741" y="3621880"/>
                <a:ext cx="0" cy="18430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721DF9E8-1B09-6C91-F8F1-5282AD8766BC}"/>
                  </a:ext>
                </a:extLst>
              </p:cNvPr>
              <p:cNvSpPr/>
              <p:nvPr/>
            </p:nvSpPr>
            <p:spPr>
              <a:xfrm>
                <a:off x="6019800" y="3580649"/>
                <a:ext cx="1762125" cy="800851"/>
              </a:xfrm>
              <a:custGeom>
                <a:avLst/>
                <a:gdLst>
                  <a:gd name="connsiteX0" fmla="*/ 0 w 1762125"/>
                  <a:gd name="connsiteY0" fmla="*/ 791326 h 800851"/>
                  <a:gd name="connsiteX1" fmla="*/ 1114425 w 1762125"/>
                  <a:gd name="connsiteY1" fmla="*/ 657976 h 800851"/>
                  <a:gd name="connsiteX2" fmla="*/ 1524000 w 1762125"/>
                  <a:gd name="connsiteY2" fmla="*/ 751 h 800851"/>
                  <a:gd name="connsiteX3" fmla="*/ 1762125 w 1762125"/>
                  <a:gd name="connsiteY3" fmla="*/ 800851 h 80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2125" h="800851">
                    <a:moveTo>
                      <a:pt x="0" y="791326"/>
                    </a:moveTo>
                    <a:cubicBezTo>
                      <a:pt x="430212" y="790532"/>
                      <a:pt x="860425" y="789738"/>
                      <a:pt x="1114425" y="657976"/>
                    </a:cubicBezTo>
                    <a:cubicBezTo>
                      <a:pt x="1368425" y="526214"/>
                      <a:pt x="1416050" y="-23062"/>
                      <a:pt x="1524000" y="751"/>
                    </a:cubicBezTo>
                    <a:cubicBezTo>
                      <a:pt x="1631950" y="24563"/>
                      <a:pt x="1697037" y="412707"/>
                      <a:pt x="1762125" y="800851"/>
                    </a:cubicBezTo>
                  </a:path>
                </a:pathLst>
              </a:cu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F580471-3A33-7F9C-BB30-26351394341F}"/>
              </a:ext>
            </a:extLst>
          </p:cNvPr>
          <p:cNvSpPr txBox="1"/>
          <p:nvPr/>
        </p:nvSpPr>
        <p:spPr>
          <a:xfrm>
            <a:off x="3683794" y="2366901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3399C7-5956-912B-DA7D-DDBF759EA07F}"/>
              </a:ext>
            </a:extLst>
          </p:cNvPr>
          <p:cNvSpPr txBox="1"/>
          <p:nvPr/>
        </p:nvSpPr>
        <p:spPr>
          <a:xfrm>
            <a:off x="3683257" y="4723835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하위 집단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383FA52-CE90-D960-77DE-7C0CF00F26A4}"/>
              </a:ext>
            </a:extLst>
          </p:cNvPr>
          <p:cNvCxnSpPr>
            <a:cxnSpLocks/>
          </p:cNvCxnSpPr>
          <p:nvPr/>
        </p:nvCxnSpPr>
        <p:spPr>
          <a:xfrm>
            <a:off x="637488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C5F981C-9C5A-B09F-D0F0-C62160E0924B}"/>
              </a:ext>
            </a:extLst>
          </p:cNvPr>
          <p:cNvGrpSpPr/>
          <p:nvPr/>
        </p:nvGrpSpPr>
        <p:grpSpPr>
          <a:xfrm>
            <a:off x="5118228" y="1666115"/>
            <a:ext cx="2760048" cy="1619879"/>
            <a:chOff x="4998987" y="2672369"/>
            <a:chExt cx="2760048" cy="1619879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4318756-4F8E-7449-22E5-7B8072FDFFB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438632" y="2971844"/>
              <a:ext cx="0" cy="2640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4CB67C9-FEFD-1257-51AB-3FB933DFE04A}"/>
                </a:ext>
              </a:extLst>
            </p:cNvPr>
            <p:cNvSpPr/>
            <p:nvPr/>
          </p:nvSpPr>
          <p:spPr>
            <a:xfrm>
              <a:off x="4998987" y="2672369"/>
              <a:ext cx="2750524" cy="1499581"/>
            </a:xfrm>
            <a:custGeom>
              <a:avLst/>
              <a:gdLst>
                <a:gd name="connsiteX0" fmla="*/ 0 w 2667000"/>
                <a:gd name="connsiteY0" fmla="*/ 1499581 h 1499581"/>
                <a:gd name="connsiteX1" fmla="*/ 390525 w 2667000"/>
                <a:gd name="connsiteY1" fmla="*/ 13681 h 1499581"/>
                <a:gd name="connsiteX2" fmla="*/ 771525 w 2667000"/>
                <a:gd name="connsiteY2" fmla="*/ 899506 h 1499581"/>
                <a:gd name="connsiteX3" fmla="*/ 1171575 w 2667000"/>
                <a:gd name="connsiteY3" fmla="*/ 4156 h 1499581"/>
                <a:gd name="connsiteX4" fmla="*/ 1733550 w 2667000"/>
                <a:gd name="connsiteY4" fmla="*/ 966181 h 1499581"/>
                <a:gd name="connsiteX5" fmla="*/ 2181225 w 2667000"/>
                <a:gd name="connsiteY5" fmla="*/ 4156 h 1499581"/>
                <a:gd name="connsiteX6" fmla="*/ 2667000 w 2667000"/>
                <a:gd name="connsiteY6" fmla="*/ 1432906 h 1499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0" h="1499581">
                  <a:moveTo>
                    <a:pt x="0" y="1499581"/>
                  </a:moveTo>
                  <a:cubicBezTo>
                    <a:pt x="130969" y="806637"/>
                    <a:pt x="261938" y="113693"/>
                    <a:pt x="390525" y="13681"/>
                  </a:cubicBezTo>
                  <a:cubicBezTo>
                    <a:pt x="519113" y="-86332"/>
                    <a:pt x="641350" y="901093"/>
                    <a:pt x="771525" y="899506"/>
                  </a:cubicBezTo>
                  <a:cubicBezTo>
                    <a:pt x="901700" y="897918"/>
                    <a:pt x="1011237" y="-6957"/>
                    <a:pt x="1171575" y="4156"/>
                  </a:cubicBezTo>
                  <a:cubicBezTo>
                    <a:pt x="1331913" y="15269"/>
                    <a:pt x="1565275" y="966181"/>
                    <a:pt x="1733550" y="966181"/>
                  </a:cubicBezTo>
                  <a:cubicBezTo>
                    <a:pt x="1901825" y="966181"/>
                    <a:pt x="2025650" y="-73631"/>
                    <a:pt x="2181225" y="4156"/>
                  </a:cubicBezTo>
                  <a:cubicBezTo>
                    <a:pt x="2336800" y="81943"/>
                    <a:pt x="2501900" y="757424"/>
                    <a:pt x="2667000" y="1432906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B4A954-8F9B-9704-6124-7CC0FB3E9B72}"/>
                  </a:ext>
                </a:extLst>
              </p:cNvPr>
              <p:cNvSpPr txBox="1"/>
              <p:nvPr/>
            </p:nvSpPr>
            <p:spPr>
              <a:xfrm>
                <a:off x="3659103" y="5847321"/>
                <a:ext cx="53334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mixing coefficient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)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이라 불리는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일정한 비율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로 혼합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B4A954-8F9B-9704-6124-7CC0FB3E9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03" y="5847321"/>
                <a:ext cx="5333488" cy="369332"/>
              </a:xfrm>
              <a:prstGeom prst="rect">
                <a:avLst/>
              </a:prstGeom>
              <a:blipFill>
                <a:blip r:embed="rId2"/>
                <a:stretch>
                  <a:fillRect l="-914" t="-6557" r="-571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BB0A4B3-D5EE-2DFF-B139-90B4DDE9D79C}"/>
                  </a:ext>
                </a:extLst>
              </p:cNvPr>
              <p:cNvSpPr txBox="1"/>
              <p:nvPr/>
            </p:nvSpPr>
            <p:spPr>
              <a:xfrm>
                <a:off x="5489426" y="4382779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BB0A4B3-D5EE-2DFF-B139-90B4DDE9D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426" y="4382779"/>
                <a:ext cx="413337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C0D701-FAD6-E33A-C017-0C588C30879C}"/>
                  </a:ext>
                </a:extLst>
              </p:cNvPr>
              <p:cNvSpPr txBox="1"/>
              <p:nvPr/>
            </p:nvSpPr>
            <p:spPr>
              <a:xfrm>
                <a:off x="6296346" y="4075088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C0D701-FAD6-E33A-C017-0C588C308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46" y="4075088"/>
                <a:ext cx="413337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F873A1-A9FF-FDA6-8E5D-11ACE13755E0}"/>
                  </a:ext>
                </a:extLst>
              </p:cNvPr>
              <p:cNvSpPr txBox="1"/>
              <p:nvPr/>
            </p:nvSpPr>
            <p:spPr>
              <a:xfrm>
                <a:off x="7209194" y="4234575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F873A1-A9FF-FDA6-8E5D-11ACE1375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94" y="4234575"/>
                <a:ext cx="413337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C2E10B-06DE-F31B-C177-E1CA56E3FFF7}"/>
                  </a:ext>
                </a:extLst>
              </p:cNvPr>
              <p:cNvSpPr txBox="1"/>
              <p:nvPr/>
            </p:nvSpPr>
            <p:spPr>
              <a:xfrm>
                <a:off x="7949243" y="4472965"/>
                <a:ext cx="3350810" cy="871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=1 (0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altLang="ko-KR" b="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C2E10B-06DE-F31B-C177-E1CA56E3F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243" y="4472965"/>
                <a:ext cx="3350810" cy="8710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267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71E0F-3D23-264D-B607-483CD51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Mixture model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7030A-FCAD-57CD-0ABC-EE8634665C2F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혼합 모델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(Mixture Model)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전체 집단 안의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집단의 존재를 나타내기 위한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확률 모델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A74820-A65D-5B14-4D81-014C9FFBC712}"/>
              </a:ext>
            </a:extLst>
          </p:cNvPr>
          <p:cNvGrpSpPr/>
          <p:nvPr/>
        </p:nvGrpSpPr>
        <p:grpSpPr>
          <a:xfrm>
            <a:off x="4889628" y="2706970"/>
            <a:ext cx="2977485" cy="1691711"/>
            <a:chOff x="4607258" y="3966140"/>
            <a:chExt cx="2977485" cy="169171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E6C961E-0889-B75E-649E-997C31FD1034}"/>
                </a:ext>
              </a:extLst>
            </p:cNvPr>
            <p:cNvGrpSpPr/>
            <p:nvPr/>
          </p:nvGrpSpPr>
          <p:grpSpPr>
            <a:xfrm>
              <a:off x="4607258" y="3966141"/>
              <a:ext cx="2977485" cy="1691710"/>
              <a:chOff x="3696622" y="1895418"/>
              <a:chExt cx="1843088" cy="997937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D5DA750A-A395-2DFA-FDDA-1CD8547EE8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618166" y="1971811"/>
                <a:ext cx="0" cy="18430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FC2AF6B5-C960-8008-8072-6BB3484CB5D3}"/>
                  </a:ext>
                </a:extLst>
              </p:cNvPr>
              <p:cNvSpPr/>
              <p:nvPr/>
            </p:nvSpPr>
            <p:spPr>
              <a:xfrm>
                <a:off x="3746628" y="1895418"/>
                <a:ext cx="1743075" cy="914457"/>
              </a:xfrm>
              <a:custGeom>
                <a:avLst/>
                <a:gdLst>
                  <a:gd name="connsiteX0" fmla="*/ 0 w 1743075"/>
                  <a:gd name="connsiteY0" fmla="*/ 914457 h 914457"/>
                  <a:gd name="connsiteX1" fmla="*/ 466725 w 1743075"/>
                  <a:gd name="connsiteY1" fmla="*/ 695382 h 914457"/>
                  <a:gd name="connsiteX2" fmla="*/ 781050 w 1743075"/>
                  <a:gd name="connsiteY2" fmla="*/ 57 h 914457"/>
                  <a:gd name="connsiteX3" fmla="*/ 1123950 w 1743075"/>
                  <a:gd name="connsiteY3" fmla="*/ 657282 h 914457"/>
                  <a:gd name="connsiteX4" fmla="*/ 1743075 w 1743075"/>
                  <a:gd name="connsiteY4" fmla="*/ 866832 h 914457"/>
                  <a:gd name="connsiteX5" fmla="*/ 1743075 w 1743075"/>
                  <a:gd name="connsiteY5" fmla="*/ 866832 h 914457"/>
                  <a:gd name="connsiteX6" fmla="*/ 1743075 w 1743075"/>
                  <a:gd name="connsiteY6" fmla="*/ 866832 h 914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43075" h="914457">
                    <a:moveTo>
                      <a:pt x="0" y="914457"/>
                    </a:moveTo>
                    <a:cubicBezTo>
                      <a:pt x="168275" y="881119"/>
                      <a:pt x="336550" y="847782"/>
                      <a:pt x="466725" y="695382"/>
                    </a:cubicBezTo>
                    <a:cubicBezTo>
                      <a:pt x="596900" y="542982"/>
                      <a:pt x="671513" y="6407"/>
                      <a:pt x="781050" y="57"/>
                    </a:cubicBezTo>
                    <a:cubicBezTo>
                      <a:pt x="890587" y="-6293"/>
                      <a:pt x="963612" y="512819"/>
                      <a:pt x="1123950" y="657282"/>
                    </a:cubicBezTo>
                    <a:cubicBezTo>
                      <a:pt x="1284288" y="801745"/>
                      <a:pt x="1743075" y="866832"/>
                      <a:pt x="1743075" y="866832"/>
                    </a:cubicBezTo>
                    <a:lnTo>
                      <a:pt x="1743075" y="866832"/>
                    </a:lnTo>
                    <a:lnTo>
                      <a:pt x="1743075" y="86683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C73BA69-95CF-0A74-E70E-BDEB20343407}"/>
                </a:ext>
              </a:extLst>
            </p:cNvPr>
            <p:cNvGrpSpPr/>
            <p:nvPr/>
          </p:nvGrpSpPr>
          <p:grpSpPr>
            <a:xfrm>
              <a:off x="4882753" y="3966140"/>
              <a:ext cx="2426495" cy="1691709"/>
              <a:chOff x="3801397" y="3446760"/>
              <a:chExt cx="1843088" cy="1096665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D752E955-1850-5270-62FD-3ABBE3CAE3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22941" y="3621881"/>
                <a:ext cx="0" cy="18430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0BE58593-A5C0-E56E-6F30-D23A9D751918}"/>
                  </a:ext>
                </a:extLst>
              </p:cNvPr>
              <p:cNvSpPr/>
              <p:nvPr/>
            </p:nvSpPr>
            <p:spPr>
              <a:xfrm>
                <a:off x="3810000" y="3446760"/>
                <a:ext cx="1743075" cy="982365"/>
              </a:xfrm>
              <a:custGeom>
                <a:avLst/>
                <a:gdLst>
                  <a:gd name="connsiteX0" fmla="*/ 0 w 1743075"/>
                  <a:gd name="connsiteY0" fmla="*/ 953790 h 982365"/>
                  <a:gd name="connsiteX1" fmla="*/ 171450 w 1743075"/>
                  <a:gd name="connsiteY1" fmla="*/ 1290 h 982365"/>
                  <a:gd name="connsiteX2" fmla="*/ 552450 w 1743075"/>
                  <a:gd name="connsiteY2" fmla="*/ 753765 h 982365"/>
                  <a:gd name="connsiteX3" fmla="*/ 1743075 w 1743075"/>
                  <a:gd name="connsiteY3" fmla="*/ 982365 h 982365"/>
                  <a:gd name="connsiteX4" fmla="*/ 1743075 w 1743075"/>
                  <a:gd name="connsiteY4" fmla="*/ 982365 h 982365"/>
                  <a:gd name="connsiteX5" fmla="*/ 1743075 w 1743075"/>
                  <a:gd name="connsiteY5" fmla="*/ 982365 h 982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3075" h="982365">
                    <a:moveTo>
                      <a:pt x="0" y="953790"/>
                    </a:moveTo>
                    <a:cubicBezTo>
                      <a:pt x="39687" y="494208"/>
                      <a:pt x="79375" y="34627"/>
                      <a:pt x="171450" y="1290"/>
                    </a:cubicBezTo>
                    <a:cubicBezTo>
                      <a:pt x="263525" y="-32047"/>
                      <a:pt x="290513" y="590252"/>
                      <a:pt x="552450" y="753765"/>
                    </a:cubicBezTo>
                    <a:cubicBezTo>
                      <a:pt x="814388" y="917277"/>
                      <a:pt x="1743075" y="982365"/>
                      <a:pt x="1743075" y="982365"/>
                    </a:cubicBezTo>
                    <a:lnTo>
                      <a:pt x="1743075" y="982365"/>
                    </a:lnTo>
                    <a:lnTo>
                      <a:pt x="1743075" y="982365"/>
                    </a:lnTo>
                  </a:path>
                </a:pathLst>
              </a:cu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D8F4E20-E0EC-9EEE-378A-49CE03AF091E}"/>
                </a:ext>
              </a:extLst>
            </p:cNvPr>
            <p:cNvGrpSpPr/>
            <p:nvPr/>
          </p:nvGrpSpPr>
          <p:grpSpPr>
            <a:xfrm>
              <a:off x="4828616" y="3966140"/>
              <a:ext cx="2534768" cy="1691709"/>
              <a:chOff x="6011197" y="3580649"/>
              <a:chExt cx="1843088" cy="962775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B5F37A8-4D4B-6E85-6C35-F2F328DA399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932741" y="3621880"/>
                <a:ext cx="0" cy="18430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721DF9E8-1B09-6C91-F8F1-5282AD8766BC}"/>
                  </a:ext>
                </a:extLst>
              </p:cNvPr>
              <p:cNvSpPr/>
              <p:nvPr/>
            </p:nvSpPr>
            <p:spPr>
              <a:xfrm>
                <a:off x="6019800" y="3580649"/>
                <a:ext cx="1762125" cy="800851"/>
              </a:xfrm>
              <a:custGeom>
                <a:avLst/>
                <a:gdLst>
                  <a:gd name="connsiteX0" fmla="*/ 0 w 1762125"/>
                  <a:gd name="connsiteY0" fmla="*/ 791326 h 800851"/>
                  <a:gd name="connsiteX1" fmla="*/ 1114425 w 1762125"/>
                  <a:gd name="connsiteY1" fmla="*/ 657976 h 800851"/>
                  <a:gd name="connsiteX2" fmla="*/ 1524000 w 1762125"/>
                  <a:gd name="connsiteY2" fmla="*/ 751 h 800851"/>
                  <a:gd name="connsiteX3" fmla="*/ 1762125 w 1762125"/>
                  <a:gd name="connsiteY3" fmla="*/ 800851 h 80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2125" h="800851">
                    <a:moveTo>
                      <a:pt x="0" y="791326"/>
                    </a:moveTo>
                    <a:cubicBezTo>
                      <a:pt x="430212" y="790532"/>
                      <a:pt x="860425" y="789738"/>
                      <a:pt x="1114425" y="657976"/>
                    </a:cubicBezTo>
                    <a:cubicBezTo>
                      <a:pt x="1368425" y="526214"/>
                      <a:pt x="1416050" y="-23062"/>
                      <a:pt x="1524000" y="751"/>
                    </a:cubicBezTo>
                    <a:cubicBezTo>
                      <a:pt x="1631950" y="24563"/>
                      <a:pt x="1697037" y="412707"/>
                      <a:pt x="1762125" y="800851"/>
                    </a:cubicBezTo>
                  </a:path>
                </a:pathLst>
              </a:cu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F580471-3A33-7F9C-BB30-26351394341F}"/>
              </a:ext>
            </a:extLst>
          </p:cNvPr>
          <p:cNvSpPr txBox="1"/>
          <p:nvPr/>
        </p:nvSpPr>
        <p:spPr>
          <a:xfrm>
            <a:off x="599245" y="1331581"/>
            <a:ext cx="11278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=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전체 집단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가 여러 개의 하위 집단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로부터 생성되었다고 가정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모델</a:t>
            </a:r>
            <a:endParaRPr lang="ko-KR" altLang="en-US" dirty="0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172BE65A-EC5B-D21C-3A21-22989600615E}"/>
              </a:ext>
            </a:extLst>
          </p:cNvPr>
          <p:cNvSpPr/>
          <p:nvPr/>
        </p:nvSpPr>
        <p:spPr>
          <a:xfrm>
            <a:off x="4998987" y="2672369"/>
            <a:ext cx="2750524" cy="1499581"/>
          </a:xfrm>
          <a:custGeom>
            <a:avLst/>
            <a:gdLst>
              <a:gd name="connsiteX0" fmla="*/ 0 w 2667000"/>
              <a:gd name="connsiteY0" fmla="*/ 1499581 h 1499581"/>
              <a:gd name="connsiteX1" fmla="*/ 390525 w 2667000"/>
              <a:gd name="connsiteY1" fmla="*/ 13681 h 1499581"/>
              <a:gd name="connsiteX2" fmla="*/ 771525 w 2667000"/>
              <a:gd name="connsiteY2" fmla="*/ 899506 h 1499581"/>
              <a:gd name="connsiteX3" fmla="*/ 1171575 w 2667000"/>
              <a:gd name="connsiteY3" fmla="*/ 4156 h 1499581"/>
              <a:gd name="connsiteX4" fmla="*/ 1733550 w 2667000"/>
              <a:gd name="connsiteY4" fmla="*/ 966181 h 1499581"/>
              <a:gd name="connsiteX5" fmla="*/ 2181225 w 2667000"/>
              <a:gd name="connsiteY5" fmla="*/ 4156 h 1499581"/>
              <a:gd name="connsiteX6" fmla="*/ 2667000 w 2667000"/>
              <a:gd name="connsiteY6" fmla="*/ 1432906 h 149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7000" h="1499581">
                <a:moveTo>
                  <a:pt x="0" y="1499581"/>
                </a:moveTo>
                <a:cubicBezTo>
                  <a:pt x="130969" y="806637"/>
                  <a:pt x="261938" y="113693"/>
                  <a:pt x="390525" y="13681"/>
                </a:cubicBezTo>
                <a:cubicBezTo>
                  <a:pt x="519113" y="-86332"/>
                  <a:pt x="641350" y="901093"/>
                  <a:pt x="771525" y="899506"/>
                </a:cubicBezTo>
                <a:cubicBezTo>
                  <a:pt x="901700" y="897918"/>
                  <a:pt x="1011237" y="-6957"/>
                  <a:pt x="1171575" y="4156"/>
                </a:cubicBezTo>
                <a:cubicBezTo>
                  <a:pt x="1331913" y="15269"/>
                  <a:pt x="1565275" y="966181"/>
                  <a:pt x="1733550" y="966181"/>
                </a:cubicBezTo>
                <a:cubicBezTo>
                  <a:pt x="1901825" y="966181"/>
                  <a:pt x="2025650" y="-73631"/>
                  <a:pt x="2181225" y="4156"/>
                </a:cubicBezTo>
                <a:cubicBezTo>
                  <a:pt x="2336800" y="81943"/>
                  <a:pt x="2501900" y="757424"/>
                  <a:pt x="2667000" y="1432906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644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71E0F-3D23-264D-B607-483CD51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Mixture model with latent variable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7030A-FCAD-57CD-0ABC-EE8634665C2F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혼합 모델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(Mixture Model)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전체 집단 안의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집단의 존재를 나타내기 위한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확률 모델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580471-3A33-7F9C-BB30-26351394341F}"/>
              </a:ext>
            </a:extLst>
          </p:cNvPr>
          <p:cNvSpPr txBox="1"/>
          <p:nvPr/>
        </p:nvSpPr>
        <p:spPr>
          <a:xfrm>
            <a:off x="599245" y="1331581"/>
            <a:ext cx="11278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=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전체 집단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가 여러 개의 하위 집단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로부터 생성되었다고 가정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모델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51D94-D373-8199-8C4F-78F1EBB2474C}"/>
              </a:ext>
            </a:extLst>
          </p:cNvPr>
          <p:cNvSpPr txBox="1"/>
          <p:nvPr/>
        </p:nvSpPr>
        <p:spPr>
          <a:xfrm>
            <a:off x="304801" y="1735515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혼합 모델의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모수는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잘 관찰되지 않는다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= Latent variable = Maximum likelihood estimation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으로 구할 수 없다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!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4F61B24-5686-5C54-2B9B-7A413A34DCEA}"/>
              </a:ext>
            </a:extLst>
          </p:cNvPr>
          <p:cNvGrpSpPr/>
          <p:nvPr/>
        </p:nvGrpSpPr>
        <p:grpSpPr>
          <a:xfrm>
            <a:off x="4889628" y="2672369"/>
            <a:ext cx="2977485" cy="1726313"/>
            <a:chOff x="4889628" y="2672369"/>
            <a:chExt cx="2977485" cy="1726313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172BE65A-EC5B-D21C-3A21-22989600615E}"/>
                </a:ext>
              </a:extLst>
            </p:cNvPr>
            <p:cNvSpPr/>
            <p:nvPr/>
          </p:nvSpPr>
          <p:spPr>
            <a:xfrm>
              <a:off x="4998987" y="2672369"/>
              <a:ext cx="2750524" cy="1499581"/>
            </a:xfrm>
            <a:custGeom>
              <a:avLst/>
              <a:gdLst>
                <a:gd name="connsiteX0" fmla="*/ 0 w 2667000"/>
                <a:gd name="connsiteY0" fmla="*/ 1499581 h 1499581"/>
                <a:gd name="connsiteX1" fmla="*/ 390525 w 2667000"/>
                <a:gd name="connsiteY1" fmla="*/ 13681 h 1499581"/>
                <a:gd name="connsiteX2" fmla="*/ 771525 w 2667000"/>
                <a:gd name="connsiteY2" fmla="*/ 899506 h 1499581"/>
                <a:gd name="connsiteX3" fmla="*/ 1171575 w 2667000"/>
                <a:gd name="connsiteY3" fmla="*/ 4156 h 1499581"/>
                <a:gd name="connsiteX4" fmla="*/ 1733550 w 2667000"/>
                <a:gd name="connsiteY4" fmla="*/ 966181 h 1499581"/>
                <a:gd name="connsiteX5" fmla="*/ 2181225 w 2667000"/>
                <a:gd name="connsiteY5" fmla="*/ 4156 h 1499581"/>
                <a:gd name="connsiteX6" fmla="*/ 2667000 w 2667000"/>
                <a:gd name="connsiteY6" fmla="*/ 1432906 h 1499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0" h="1499581">
                  <a:moveTo>
                    <a:pt x="0" y="1499581"/>
                  </a:moveTo>
                  <a:cubicBezTo>
                    <a:pt x="130969" y="806637"/>
                    <a:pt x="261938" y="113693"/>
                    <a:pt x="390525" y="13681"/>
                  </a:cubicBezTo>
                  <a:cubicBezTo>
                    <a:pt x="519113" y="-86332"/>
                    <a:pt x="641350" y="901093"/>
                    <a:pt x="771525" y="899506"/>
                  </a:cubicBezTo>
                  <a:cubicBezTo>
                    <a:pt x="901700" y="897918"/>
                    <a:pt x="1011237" y="-6957"/>
                    <a:pt x="1171575" y="4156"/>
                  </a:cubicBezTo>
                  <a:cubicBezTo>
                    <a:pt x="1331913" y="15269"/>
                    <a:pt x="1565275" y="966181"/>
                    <a:pt x="1733550" y="966181"/>
                  </a:cubicBezTo>
                  <a:cubicBezTo>
                    <a:pt x="1901825" y="966181"/>
                    <a:pt x="2025650" y="-73631"/>
                    <a:pt x="2181225" y="4156"/>
                  </a:cubicBezTo>
                  <a:cubicBezTo>
                    <a:pt x="2336800" y="81943"/>
                    <a:pt x="2501900" y="757424"/>
                    <a:pt x="2667000" y="1432906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61E2D3-75EA-5BC8-3CBA-86BBAC0AF4E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378371" y="2909939"/>
              <a:ext cx="0" cy="29774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3F0BC52-8650-E581-69D2-8588B8F9B0BA}"/>
              </a:ext>
            </a:extLst>
          </p:cNvPr>
          <p:cNvCxnSpPr>
            <a:cxnSpLocks/>
          </p:cNvCxnSpPr>
          <p:nvPr/>
        </p:nvCxnSpPr>
        <p:spPr>
          <a:xfrm>
            <a:off x="5419375" y="2681894"/>
            <a:ext cx="0" cy="17167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583773F-6827-5648-ECF4-59620B0DE835}"/>
              </a:ext>
            </a:extLst>
          </p:cNvPr>
          <p:cNvCxnSpPr>
            <a:cxnSpLocks/>
          </p:cNvCxnSpPr>
          <p:nvPr/>
        </p:nvCxnSpPr>
        <p:spPr>
          <a:xfrm>
            <a:off x="6209950" y="2681894"/>
            <a:ext cx="0" cy="17167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AC767FF-FA18-F64F-6587-E24AC7CABC22}"/>
              </a:ext>
            </a:extLst>
          </p:cNvPr>
          <p:cNvCxnSpPr>
            <a:cxnSpLocks/>
          </p:cNvCxnSpPr>
          <p:nvPr/>
        </p:nvCxnSpPr>
        <p:spPr>
          <a:xfrm>
            <a:off x="7248175" y="2681894"/>
            <a:ext cx="0" cy="17167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12609E-7A19-9840-F076-CE0DDC083C08}"/>
              </a:ext>
            </a:extLst>
          </p:cNvPr>
          <p:cNvSpPr txBox="1"/>
          <p:nvPr/>
        </p:nvSpPr>
        <p:spPr>
          <a:xfrm>
            <a:off x="5205062" y="4440746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?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774948-27CF-F6EE-0B05-52631267A4E4}"/>
              </a:ext>
            </a:extLst>
          </p:cNvPr>
          <p:cNvSpPr txBox="1"/>
          <p:nvPr/>
        </p:nvSpPr>
        <p:spPr>
          <a:xfrm>
            <a:off x="5995637" y="4440746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?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38F5CA-F259-F060-ED0E-2460020DEA57}"/>
              </a:ext>
            </a:extLst>
          </p:cNvPr>
          <p:cNvSpPr txBox="1"/>
          <p:nvPr/>
        </p:nvSpPr>
        <p:spPr>
          <a:xfrm>
            <a:off x="7033862" y="4440746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?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397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71E0F-3D23-264D-B607-483CD51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Mixture model with latent variable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7030A-FCAD-57CD-0ABC-EE8634665C2F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혼합 모델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(Mixture Model)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전체 집단 안의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집단의 존재를 나타내기 위한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확률 모델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580471-3A33-7F9C-BB30-26351394341F}"/>
              </a:ext>
            </a:extLst>
          </p:cNvPr>
          <p:cNvSpPr txBox="1"/>
          <p:nvPr/>
        </p:nvSpPr>
        <p:spPr>
          <a:xfrm>
            <a:off x="599245" y="1331581"/>
            <a:ext cx="11278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=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전체 집단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가 여러 개의 하위 집단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로부터 생성되었다고 가정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모델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51D94-D373-8199-8C4F-78F1EBB2474C}"/>
              </a:ext>
            </a:extLst>
          </p:cNvPr>
          <p:cNvSpPr txBox="1"/>
          <p:nvPr/>
        </p:nvSpPr>
        <p:spPr>
          <a:xfrm>
            <a:off x="304801" y="1735515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혼합 모델의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모수는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잘 관찰되지 않는다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= Latent variable = Maximum likelihood estimation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으로 구할 수 없다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!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따라서 하위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집답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의 모수로부터 혼합 모델 전체의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모수를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추정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E9774F-8F44-0BB9-A2BA-DE410347CB81}"/>
              </a:ext>
            </a:extLst>
          </p:cNvPr>
          <p:cNvGrpSpPr/>
          <p:nvPr/>
        </p:nvGrpSpPr>
        <p:grpSpPr>
          <a:xfrm>
            <a:off x="4889628" y="2672369"/>
            <a:ext cx="2977485" cy="2137709"/>
            <a:chOff x="4889628" y="2672369"/>
            <a:chExt cx="2977485" cy="2137709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3F0BC52-8650-E581-69D2-8588B8F9B0BA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>
              <a:off x="5402169" y="2708960"/>
              <a:ext cx="0" cy="168971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583773F-6827-5648-ECF4-59620B0DE835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6232188" y="2707068"/>
              <a:ext cx="0" cy="169161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AC767FF-FA18-F64F-6587-E24AC7CABC22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7218750" y="2708290"/>
              <a:ext cx="0" cy="169038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C12609E-7A19-9840-F076-CE0DDC083C08}"/>
                    </a:ext>
                  </a:extLst>
                </p:cNvPr>
                <p:cNvSpPr txBox="1"/>
                <p:nvPr/>
              </p:nvSpPr>
              <p:spPr>
                <a:xfrm>
                  <a:off x="5205062" y="4440746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C12609E-7A19-9840-F076-CE0DDC083C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062" y="4440746"/>
                  <a:ext cx="42862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B774948-27CF-F6EE-0B05-52631267A4E4}"/>
                    </a:ext>
                  </a:extLst>
                </p:cNvPr>
                <p:cNvSpPr txBox="1"/>
                <p:nvPr/>
              </p:nvSpPr>
              <p:spPr>
                <a:xfrm>
                  <a:off x="5995637" y="4440746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B774948-27CF-F6EE-0B05-52631267A4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5637" y="4440746"/>
                  <a:ext cx="42862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438F5CA-F259-F060-ED0E-2460020DEA57}"/>
                    </a:ext>
                  </a:extLst>
                </p:cNvPr>
                <p:cNvSpPr txBox="1"/>
                <p:nvPr/>
              </p:nvSpPr>
              <p:spPr>
                <a:xfrm>
                  <a:off x="7033862" y="4440746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438F5CA-F259-F060-ED0E-2460020DEA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862" y="4440746"/>
                  <a:ext cx="42862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CB51B27-5506-59BC-6E2D-155A91442290}"/>
                </a:ext>
              </a:extLst>
            </p:cNvPr>
            <p:cNvGrpSpPr/>
            <p:nvPr/>
          </p:nvGrpSpPr>
          <p:grpSpPr>
            <a:xfrm>
              <a:off x="4889628" y="2706970"/>
              <a:ext cx="2977485" cy="1691711"/>
              <a:chOff x="4607258" y="3966140"/>
              <a:chExt cx="2977485" cy="169171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0F5EED2-1C15-95BF-F0F6-9D7309A3D8BF}"/>
                  </a:ext>
                </a:extLst>
              </p:cNvPr>
              <p:cNvGrpSpPr/>
              <p:nvPr/>
            </p:nvGrpSpPr>
            <p:grpSpPr>
              <a:xfrm>
                <a:off x="4607258" y="3966141"/>
                <a:ext cx="2977485" cy="1691710"/>
                <a:chOff x="3696622" y="1895418"/>
                <a:chExt cx="1843088" cy="997937"/>
              </a:xfrm>
            </p:grpSpPr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87604270-AFDD-4452-5035-3B631ECC5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618166" y="1971811"/>
                  <a:ext cx="0" cy="18430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F1F3A53E-9198-0835-111E-AFD1337A9E73}"/>
                    </a:ext>
                  </a:extLst>
                </p:cNvPr>
                <p:cNvSpPr/>
                <p:nvPr/>
              </p:nvSpPr>
              <p:spPr>
                <a:xfrm>
                  <a:off x="3746628" y="1895418"/>
                  <a:ext cx="1743075" cy="914457"/>
                </a:xfrm>
                <a:custGeom>
                  <a:avLst/>
                  <a:gdLst>
                    <a:gd name="connsiteX0" fmla="*/ 0 w 1743075"/>
                    <a:gd name="connsiteY0" fmla="*/ 914457 h 914457"/>
                    <a:gd name="connsiteX1" fmla="*/ 466725 w 1743075"/>
                    <a:gd name="connsiteY1" fmla="*/ 695382 h 914457"/>
                    <a:gd name="connsiteX2" fmla="*/ 781050 w 1743075"/>
                    <a:gd name="connsiteY2" fmla="*/ 57 h 914457"/>
                    <a:gd name="connsiteX3" fmla="*/ 1123950 w 1743075"/>
                    <a:gd name="connsiteY3" fmla="*/ 657282 h 914457"/>
                    <a:gd name="connsiteX4" fmla="*/ 1743075 w 1743075"/>
                    <a:gd name="connsiteY4" fmla="*/ 866832 h 914457"/>
                    <a:gd name="connsiteX5" fmla="*/ 1743075 w 1743075"/>
                    <a:gd name="connsiteY5" fmla="*/ 866832 h 914457"/>
                    <a:gd name="connsiteX6" fmla="*/ 1743075 w 1743075"/>
                    <a:gd name="connsiteY6" fmla="*/ 866832 h 914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43075" h="914457">
                      <a:moveTo>
                        <a:pt x="0" y="914457"/>
                      </a:moveTo>
                      <a:cubicBezTo>
                        <a:pt x="168275" y="881119"/>
                        <a:pt x="336550" y="847782"/>
                        <a:pt x="466725" y="695382"/>
                      </a:cubicBezTo>
                      <a:cubicBezTo>
                        <a:pt x="596900" y="542982"/>
                        <a:pt x="671513" y="6407"/>
                        <a:pt x="781050" y="57"/>
                      </a:cubicBezTo>
                      <a:cubicBezTo>
                        <a:pt x="890587" y="-6293"/>
                        <a:pt x="963612" y="512819"/>
                        <a:pt x="1123950" y="657282"/>
                      </a:cubicBezTo>
                      <a:cubicBezTo>
                        <a:pt x="1284288" y="801745"/>
                        <a:pt x="1743075" y="866832"/>
                        <a:pt x="1743075" y="866832"/>
                      </a:cubicBezTo>
                      <a:lnTo>
                        <a:pt x="1743075" y="866832"/>
                      </a:lnTo>
                      <a:lnTo>
                        <a:pt x="1743075" y="866832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F7B95DA1-D63B-CDFF-9AF2-42720A51617A}"/>
                  </a:ext>
                </a:extLst>
              </p:cNvPr>
              <p:cNvGrpSpPr/>
              <p:nvPr/>
            </p:nvGrpSpPr>
            <p:grpSpPr>
              <a:xfrm>
                <a:off x="4882753" y="3966140"/>
                <a:ext cx="2426495" cy="1691709"/>
                <a:chOff x="3801397" y="3446760"/>
                <a:chExt cx="1843088" cy="1096665"/>
              </a:xfrm>
            </p:grpSpPr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9995EBA7-C56B-766A-1BEC-E0D1B99205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722941" y="3621881"/>
                  <a:ext cx="0" cy="18430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68007C5E-1A92-EB78-425F-16AC32A9FE51}"/>
                    </a:ext>
                  </a:extLst>
                </p:cNvPr>
                <p:cNvSpPr/>
                <p:nvPr/>
              </p:nvSpPr>
              <p:spPr>
                <a:xfrm>
                  <a:off x="3810000" y="3446760"/>
                  <a:ext cx="1743075" cy="982365"/>
                </a:xfrm>
                <a:custGeom>
                  <a:avLst/>
                  <a:gdLst>
                    <a:gd name="connsiteX0" fmla="*/ 0 w 1743075"/>
                    <a:gd name="connsiteY0" fmla="*/ 953790 h 982365"/>
                    <a:gd name="connsiteX1" fmla="*/ 171450 w 1743075"/>
                    <a:gd name="connsiteY1" fmla="*/ 1290 h 982365"/>
                    <a:gd name="connsiteX2" fmla="*/ 552450 w 1743075"/>
                    <a:gd name="connsiteY2" fmla="*/ 753765 h 982365"/>
                    <a:gd name="connsiteX3" fmla="*/ 1743075 w 1743075"/>
                    <a:gd name="connsiteY3" fmla="*/ 982365 h 982365"/>
                    <a:gd name="connsiteX4" fmla="*/ 1743075 w 1743075"/>
                    <a:gd name="connsiteY4" fmla="*/ 982365 h 982365"/>
                    <a:gd name="connsiteX5" fmla="*/ 1743075 w 1743075"/>
                    <a:gd name="connsiteY5" fmla="*/ 982365 h 982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43075" h="982365">
                      <a:moveTo>
                        <a:pt x="0" y="953790"/>
                      </a:moveTo>
                      <a:cubicBezTo>
                        <a:pt x="39687" y="494208"/>
                        <a:pt x="79375" y="34627"/>
                        <a:pt x="171450" y="1290"/>
                      </a:cubicBezTo>
                      <a:cubicBezTo>
                        <a:pt x="263525" y="-32047"/>
                        <a:pt x="290513" y="590252"/>
                        <a:pt x="552450" y="753765"/>
                      </a:cubicBezTo>
                      <a:cubicBezTo>
                        <a:pt x="814388" y="917277"/>
                        <a:pt x="1743075" y="982365"/>
                        <a:pt x="1743075" y="982365"/>
                      </a:cubicBezTo>
                      <a:lnTo>
                        <a:pt x="1743075" y="982365"/>
                      </a:lnTo>
                      <a:lnTo>
                        <a:pt x="1743075" y="982365"/>
                      </a:lnTo>
                    </a:path>
                  </a:pathLst>
                </a:cu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CD3623F8-E6F1-7569-A3C1-E983A857A934}"/>
                  </a:ext>
                </a:extLst>
              </p:cNvPr>
              <p:cNvGrpSpPr/>
              <p:nvPr/>
            </p:nvGrpSpPr>
            <p:grpSpPr>
              <a:xfrm>
                <a:off x="4828616" y="3966140"/>
                <a:ext cx="2534768" cy="1691709"/>
                <a:chOff x="6011197" y="3580649"/>
                <a:chExt cx="1843088" cy="962775"/>
              </a:xfrm>
            </p:grpSpPr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07A82BDD-BF74-AF3A-93EC-5E63197542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6932741" y="3621880"/>
                  <a:ext cx="0" cy="18430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1588E60D-EB9E-9A28-3944-445E3D97220C}"/>
                    </a:ext>
                  </a:extLst>
                </p:cNvPr>
                <p:cNvSpPr/>
                <p:nvPr/>
              </p:nvSpPr>
              <p:spPr>
                <a:xfrm>
                  <a:off x="6019800" y="3580649"/>
                  <a:ext cx="1762125" cy="800851"/>
                </a:xfrm>
                <a:custGeom>
                  <a:avLst/>
                  <a:gdLst>
                    <a:gd name="connsiteX0" fmla="*/ 0 w 1762125"/>
                    <a:gd name="connsiteY0" fmla="*/ 791326 h 800851"/>
                    <a:gd name="connsiteX1" fmla="*/ 1114425 w 1762125"/>
                    <a:gd name="connsiteY1" fmla="*/ 657976 h 800851"/>
                    <a:gd name="connsiteX2" fmla="*/ 1524000 w 1762125"/>
                    <a:gd name="connsiteY2" fmla="*/ 751 h 800851"/>
                    <a:gd name="connsiteX3" fmla="*/ 1762125 w 1762125"/>
                    <a:gd name="connsiteY3" fmla="*/ 800851 h 800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62125" h="800851">
                      <a:moveTo>
                        <a:pt x="0" y="791326"/>
                      </a:moveTo>
                      <a:cubicBezTo>
                        <a:pt x="430212" y="790532"/>
                        <a:pt x="860425" y="789738"/>
                        <a:pt x="1114425" y="657976"/>
                      </a:cubicBezTo>
                      <a:cubicBezTo>
                        <a:pt x="1368425" y="526214"/>
                        <a:pt x="1416050" y="-23062"/>
                        <a:pt x="1524000" y="751"/>
                      </a:cubicBezTo>
                      <a:cubicBezTo>
                        <a:pt x="1631950" y="24563"/>
                        <a:pt x="1697037" y="412707"/>
                        <a:pt x="1762125" y="800851"/>
                      </a:cubicBezTo>
                    </a:path>
                  </a:pathLst>
                </a:cu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ACFA4BA-17FD-2AF8-E345-80A69A3A4C71}"/>
                </a:ext>
              </a:extLst>
            </p:cNvPr>
            <p:cNvGrpSpPr/>
            <p:nvPr/>
          </p:nvGrpSpPr>
          <p:grpSpPr>
            <a:xfrm>
              <a:off x="4889628" y="2672369"/>
              <a:ext cx="2977485" cy="1726313"/>
              <a:chOff x="4889628" y="2672369"/>
              <a:chExt cx="2977485" cy="1726313"/>
            </a:xfrm>
          </p:grpSpPr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A418BDFE-1598-E32F-33CF-6968DD1FCB25}"/>
                  </a:ext>
                </a:extLst>
              </p:cNvPr>
              <p:cNvSpPr/>
              <p:nvPr/>
            </p:nvSpPr>
            <p:spPr>
              <a:xfrm>
                <a:off x="4998987" y="2672369"/>
                <a:ext cx="2750524" cy="1499581"/>
              </a:xfrm>
              <a:custGeom>
                <a:avLst/>
                <a:gdLst>
                  <a:gd name="connsiteX0" fmla="*/ 0 w 2667000"/>
                  <a:gd name="connsiteY0" fmla="*/ 1499581 h 1499581"/>
                  <a:gd name="connsiteX1" fmla="*/ 390525 w 2667000"/>
                  <a:gd name="connsiteY1" fmla="*/ 13681 h 1499581"/>
                  <a:gd name="connsiteX2" fmla="*/ 771525 w 2667000"/>
                  <a:gd name="connsiteY2" fmla="*/ 899506 h 1499581"/>
                  <a:gd name="connsiteX3" fmla="*/ 1171575 w 2667000"/>
                  <a:gd name="connsiteY3" fmla="*/ 4156 h 1499581"/>
                  <a:gd name="connsiteX4" fmla="*/ 1733550 w 2667000"/>
                  <a:gd name="connsiteY4" fmla="*/ 966181 h 1499581"/>
                  <a:gd name="connsiteX5" fmla="*/ 2181225 w 2667000"/>
                  <a:gd name="connsiteY5" fmla="*/ 4156 h 1499581"/>
                  <a:gd name="connsiteX6" fmla="*/ 2667000 w 2667000"/>
                  <a:gd name="connsiteY6" fmla="*/ 1432906 h 149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67000" h="1499581">
                    <a:moveTo>
                      <a:pt x="0" y="1499581"/>
                    </a:moveTo>
                    <a:cubicBezTo>
                      <a:pt x="130969" y="806637"/>
                      <a:pt x="261938" y="113693"/>
                      <a:pt x="390525" y="13681"/>
                    </a:cubicBezTo>
                    <a:cubicBezTo>
                      <a:pt x="519113" y="-86332"/>
                      <a:pt x="641350" y="901093"/>
                      <a:pt x="771525" y="899506"/>
                    </a:cubicBezTo>
                    <a:cubicBezTo>
                      <a:pt x="901700" y="897918"/>
                      <a:pt x="1011237" y="-6957"/>
                      <a:pt x="1171575" y="4156"/>
                    </a:cubicBezTo>
                    <a:cubicBezTo>
                      <a:pt x="1331913" y="15269"/>
                      <a:pt x="1565275" y="966181"/>
                      <a:pt x="1733550" y="966181"/>
                    </a:cubicBezTo>
                    <a:cubicBezTo>
                      <a:pt x="1901825" y="966181"/>
                      <a:pt x="2025650" y="-73631"/>
                      <a:pt x="2181225" y="4156"/>
                    </a:cubicBezTo>
                    <a:cubicBezTo>
                      <a:pt x="2336800" y="81943"/>
                      <a:pt x="2501900" y="757424"/>
                      <a:pt x="2667000" y="1432906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5B5281A2-D834-9615-FFED-1B8E137E9A3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378371" y="2909939"/>
                <a:ext cx="0" cy="297748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84444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260CC-2223-1A80-81AC-E2D19AD7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AD31B-249D-F1B0-03B2-78ABAB576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One of the Mixture models has sub-models that are Gaussian distribution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555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Mixture Model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 안의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집단의 존재를 나타내기 위한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확률 모델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0EE93FA-7E82-7A99-8896-3DCE1AE0245D}"/>
              </a:ext>
            </a:extLst>
          </p:cNvPr>
          <p:cNvGrpSpPr/>
          <p:nvPr/>
        </p:nvGrpSpPr>
        <p:grpSpPr>
          <a:xfrm>
            <a:off x="1766888" y="3966141"/>
            <a:ext cx="2977485" cy="1691710"/>
            <a:chOff x="3696622" y="1895418"/>
            <a:chExt cx="1843088" cy="997937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AB5771F-D3F8-E60A-D0D6-C83E7193EE0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18166" y="1971811"/>
              <a:ext cx="0" cy="184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B04D7D84-01C7-0863-6B76-4B7E9DD45F48}"/>
                </a:ext>
              </a:extLst>
            </p:cNvPr>
            <p:cNvSpPr/>
            <p:nvPr/>
          </p:nvSpPr>
          <p:spPr>
            <a:xfrm>
              <a:off x="3746628" y="1895418"/>
              <a:ext cx="1743075" cy="914457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844D7F5-2E4A-31F0-7D4E-D0B2866D4B21}"/>
              </a:ext>
            </a:extLst>
          </p:cNvPr>
          <p:cNvGrpSpPr/>
          <p:nvPr/>
        </p:nvGrpSpPr>
        <p:grpSpPr>
          <a:xfrm>
            <a:off x="5118228" y="3966140"/>
            <a:ext cx="2426495" cy="1691709"/>
            <a:chOff x="3801397" y="3446760"/>
            <a:chExt cx="1843088" cy="109666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E9C47B5-71C2-186E-91F2-1EC81750D43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2941" y="3621881"/>
              <a:ext cx="0" cy="184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17CD218-DF94-C47D-AA6B-46ADF31C65A7}"/>
                </a:ext>
              </a:extLst>
            </p:cNvPr>
            <p:cNvSpPr/>
            <p:nvPr/>
          </p:nvSpPr>
          <p:spPr>
            <a:xfrm>
              <a:off x="3810000" y="3446760"/>
              <a:ext cx="1743075" cy="982365"/>
            </a:xfrm>
            <a:custGeom>
              <a:avLst/>
              <a:gdLst>
                <a:gd name="connsiteX0" fmla="*/ 0 w 1743075"/>
                <a:gd name="connsiteY0" fmla="*/ 953790 h 982365"/>
                <a:gd name="connsiteX1" fmla="*/ 171450 w 1743075"/>
                <a:gd name="connsiteY1" fmla="*/ 1290 h 982365"/>
                <a:gd name="connsiteX2" fmla="*/ 552450 w 1743075"/>
                <a:gd name="connsiteY2" fmla="*/ 753765 h 982365"/>
                <a:gd name="connsiteX3" fmla="*/ 1743075 w 1743075"/>
                <a:gd name="connsiteY3" fmla="*/ 982365 h 982365"/>
                <a:gd name="connsiteX4" fmla="*/ 1743075 w 1743075"/>
                <a:gd name="connsiteY4" fmla="*/ 982365 h 982365"/>
                <a:gd name="connsiteX5" fmla="*/ 1743075 w 1743075"/>
                <a:gd name="connsiteY5" fmla="*/ 982365 h 98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3075" h="982365">
                  <a:moveTo>
                    <a:pt x="0" y="953790"/>
                  </a:moveTo>
                  <a:cubicBezTo>
                    <a:pt x="39687" y="494208"/>
                    <a:pt x="79375" y="34627"/>
                    <a:pt x="171450" y="1290"/>
                  </a:cubicBezTo>
                  <a:cubicBezTo>
                    <a:pt x="263525" y="-32047"/>
                    <a:pt x="290513" y="590252"/>
                    <a:pt x="552450" y="753765"/>
                  </a:cubicBezTo>
                  <a:cubicBezTo>
                    <a:pt x="814388" y="917277"/>
                    <a:pt x="1743075" y="982365"/>
                    <a:pt x="1743075" y="982365"/>
                  </a:cubicBezTo>
                  <a:lnTo>
                    <a:pt x="1743075" y="982365"/>
                  </a:lnTo>
                  <a:lnTo>
                    <a:pt x="1743075" y="982365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9EF972A-95EC-2EF7-D5D4-27A0AAD8F50C}"/>
              </a:ext>
            </a:extLst>
          </p:cNvPr>
          <p:cNvGrpSpPr/>
          <p:nvPr/>
        </p:nvGrpSpPr>
        <p:grpSpPr>
          <a:xfrm>
            <a:off x="7890345" y="3966140"/>
            <a:ext cx="2534768" cy="1691709"/>
            <a:chOff x="6011197" y="3580649"/>
            <a:chExt cx="1843088" cy="962775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61FD5D4-376E-328F-481E-0E70F68CDD4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932741" y="3621880"/>
              <a:ext cx="0" cy="1843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8A932F1B-4BA2-B66D-C52A-C5AB3724460F}"/>
                </a:ext>
              </a:extLst>
            </p:cNvPr>
            <p:cNvSpPr/>
            <p:nvPr/>
          </p:nvSpPr>
          <p:spPr>
            <a:xfrm>
              <a:off x="6019800" y="3580649"/>
              <a:ext cx="1762125" cy="800851"/>
            </a:xfrm>
            <a:custGeom>
              <a:avLst/>
              <a:gdLst>
                <a:gd name="connsiteX0" fmla="*/ 0 w 1762125"/>
                <a:gd name="connsiteY0" fmla="*/ 791326 h 800851"/>
                <a:gd name="connsiteX1" fmla="*/ 1114425 w 1762125"/>
                <a:gd name="connsiteY1" fmla="*/ 657976 h 800851"/>
                <a:gd name="connsiteX2" fmla="*/ 1524000 w 1762125"/>
                <a:gd name="connsiteY2" fmla="*/ 751 h 800851"/>
                <a:gd name="connsiteX3" fmla="*/ 1762125 w 1762125"/>
                <a:gd name="connsiteY3" fmla="*/ 800851 h 80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5" h="800851">
                  <a:moveTo>
                    <a:pt x="0" y="791326"/>
                  </a:moveTo>
                  <a:cubicBezTo>
                    <a:pt x="430212" y="790532"/>
                    <a:pt x="860425" y="789738"/>
                    <a:pt x="1114425" y="657976"/>
                  </a:cubicBezTo>
                  <a:cubicBezTo>
                    <a:pt x="1368425" y="526214"/>
                    <a:pt x="1416050" y="-23062"/>
                    <a:pt x="1524000" y="751"/>
                  </a:cubicBezTo>
                  <a:cubicBezTo>
                    <a:pt x="1631950" y="24563"/>
                    <a:pt x="1697037" y="412707"/>
                    <a:pt x="1762125" y="800851"/>
                  </a:cubicBez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AC9F686-08C6-A508-4B7F-FDD761974E13}"/>
              </a:ext>
            </a:extLst>
          </p:cNvPr>
          <p:cNvSpPr txBox="1"/>
          <p:nvPr/>
        </p:nvSpPr>
        <p:spPr>
          <a:xfrm>
            <a:off x="3683794" y="2366901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1FDD6-6F22-8A06-ED43-80DD71CE73D1}"/>
              </a:ext>
            </a:extLst>
          </p:cNvPr>
          <p:cNvSpPr txBox="1"/>
          <p:nvPr/>
        </p:nvSpPr>
        <p:spPr>
          <a:xfrm>
            <a:off x="472917" y="4723835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하위 집단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EC454C-3743-CDBC-FD5C-D67AC3C1450B}"/>
              </a:ext>
            </a:extLst>
          </p:cNvPr>
          <p:cNvCxnSpPr/>
          <p:nvPr/>
        </p:nvCxnSpPr>
        <p:spPr>
          <a:xfrm flipH="1">
            <a:off x="4181475" y="3429000"/>
            <a:ext cx="482112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BB3C13C-2F38-BF5D-C609-7E2769BE935B}"/>
              </a:ext>
            </a:extLst>
          </p:cNvPr>
          <p:cNvCxnSpPr>
            <a:cxnSpLocks/>
          </p:cNvCxnSpPr>
          <p:nvPr/>
        </p:nvCxnSpPr>
        <p:spPr>
          <a:xfrm>
            <a:off x="8162925" y="3429000"/>
            <a:ext cx="482112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E13737-3431-1CF9-3498-F960968B1845}"/>
              </a:ext>
            </a:extLst>
          </p:cNvPr>
          <p:cNvCxnSpPr>
            <a:cxnSpLocks/>
          </p:cNvCxnSpPr>
          <p:nvPr/>
        </p:nvCxnSpPr>
        <p:spPr>
          <a:xfrm>
            <a:off x="637488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3856FE-C99A-71CF-934E-E5687D610910}"/>
              </a:ext>
            </a:extLst>
          </p:cNvPr>
          <p:cNvGrpSpPr/>
          <p:nvPr/>
        </p:nvGrpSpPr>
        <p:grpSpPr>
          <a:xfrm>
            <a:off x="5118228" y="1666115"/>
            <a:ext cx="2760048" cy="1619879"/>
            <a:chOff x="4998987" y="2672369"/>
            <a:chExt cx="2760048" cy="1619879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7198287-BA36-5F61-F41A-F2D18F0B96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438632" y="2971844"/>
              <a:ext cx="0" cy="2640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50DEA042-DF82-E0C4-D10C-135EF2EE56E6}"/>
                </a:ext>
              </a:extLst>
            </p:cNvPr>
            <p:cNvSpPr/>
            <p:nvPr/>
          </p:nvSpPr>
          <p:spPr>
            <a:xfrm>
              <a:off x="4998987" y="2672369"/>
              <a:ext cx="2750524" cy="1499581"/>
            </a:xfrm>
            <a:custGeom>
              <a:avLst/>
              <a:gdLst>
                <a:gd name="connsiteX0" fmla="*/ 0 w 2667000"/>
                <a:gd name="connsiteY0" fmla="*/ 1499581 h 1499581"/>
                <a:gd name="connsiteX1" fmla="*/ 390525 w 2667000"/>
                <a:gd name="connsiteY1" fmla="*/ 13681 h 1499581"/>
                <a:gd name="connsiteX2" fmla="*/ 771525 w 2667000"/>
                <a:gd name="connsiteY2" fmla="*/ 899506 h 1499581"/>
                <a:gd name="connsiteX3" fmla="*/ 1171575 w 2667000"/>
                <a:gd name="connsiteY3" fmla="*/ 4156 h 1499581"/>
                <a:gd name="connsiteX4" fmla="*/ 1733550 w 2667000"/>
                <a:gd name="connsiteY4" fmla="*/ 966181 h 1499581"/>
                <a:gd name="connsiteX5" fmla="*/ 2181225 w 2667000"/>
                <a:gd name="connsiteY5" fmla="*/ 4156 h 1499581"/>
                <a:gd name="connsiteX6" fmla="*/ 2667000 w 2667000"/>
                <a:gd name="connsiteY6" fmla="*/ 1432906 h 1499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0" h="1499581">
                  <a:moveTo>
                    <a:pt x="0" y="1499581"/>
                  </a:moveTo>
                  <a:cubicBezTo>
                    <a:pt x="130969" y="806637"/>
                    <a:pt x="261938" y="113693"/>
                    <a:pt x="390525" y="13681"/>
                  </a:cubicBezTo>
                  <a:cubicBezTo>
                    <a:pt x="519113" y="-86332"/>
                    <a:pt x="641350" y="901093"/>
                    <a:pt x="771525" y="899506"/>
                  </a:cubicBezTo>
                  <a:cubicBezTo>
                    <a:pt x="901700" y="897918"/>
                    <a:pt x="1011237" y="-6957"/>
                    <a:pt x="1171575" y="4156"/>
                  </a:cubicBezTo>
                  <a:cubicBezTo>
                    <a:pt x="1331913" y="15269"/>
                    <a:pt x="1565275" y="966181"/>
                    <a:pt x="1733550" y="966181"/>
                  </a:cubicBezTo>
                  <a:cubicBezTo>
                    <a:pt x="1901825" y="966181"/>
                    <a:pt x="2025650" y="-73631"/>
                    <a:pt x="2181225" y="4156"/>
                  </a:cubicBezTo>
                  <a:cubicBezTo>
                    <a:pt x="2336800" y="81943"/>
                    <a:pt x="2501900" y="757424"/>
                    <a:pt x="2667000" y="1432906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5565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04D7D84-01C7-0863-6B76-4B7E9DD45F48}"/>
              </a:ext>
            </a:extLst>
          </p:cNvPr>
          <p:cNvSpPr/>
          <p:nvPr/>
        </p:nvSpPr>
        <p:spPr>
          <a:xfrm>
            <a:off x="4497092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E9C47B5-71C2-186E-91F2-1EC81750D43D}"/>
              </a:ext>
            </a:extLst>
          </p:cNvPr>
          <p:cNvCxnSpPr>
            <a:cxnSpLocks/>
          </p:cNvCxnSpPr>
          <p:nvPr/>
        </p:nvCxnSpPr>
        <p:spPr>
          <a:xfrm>
            <a:off x="4251722" y="5657849"/>
            <a:ext cx="51304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C9F686-08C6-A508-4B7F-FDD761974E13}"/>
              </a:ext>
            </a:extLst>
          </p:cNvPr>
          <p:cNvSpPr txBox="1"/>
          <p:nvPr/>
        </p:nvSpPr>
        <p:spPr>
          <a:xfrm>
            <a:off x="2555922" y="2366901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1FDD6-6F22-8A06-ED43-80DD71CE73D1}"/>
              </a:ext>
            </a:extLst>
          </p:cNvPr>
          <p:cNvSpPr txBox="1"/>
          <p:nvPr/>
        </p:nvSpPr>
        <p:spPr>
          <a:xfrm>
            <a:off x="2555922" y="4723835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하위 집단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E13737-3431-1CF9-3498-F960968B1845}"/>
              </a:ext>
            </a:extLst>
          </p:cNvPr>
          <p:cNvCxnSpPr>
            <a:cxnSpLocks/>
          </p:cNvCxnSpPr>
          <p:nvPr/>
        </p:nvCxnSpPr>
        <p:spPr>
          <a:xfrm>
            <a:off x="637488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7198287-BA36-5F61-F41A-F2D18F0B96C8}"/>
              </a:ext>
            </a:extLst>
          </p:cNvPr>
          <p:cNvCxnSpPr>
            <a:cxnSpLocks/>
          </p:cNvCxnSpPr>
          <p:nvPr/>
        </p:nvCxnSpPr>
        <p:spPr>
          <a:xfrm>
            <a:off x="4095753" y="3285994"/>
            <a:ext cx="5772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065E97D-7E86-C153-66B4-8DAC0B6026CE}"/>
              </a:ext>
            </a:extLst>
          </p:cNvPr>
          <p:cNvCxnSpPr>
            <a:cxnSpLocks/>
          </p:cNvCxnSpPr>
          <p:nvPr/>
        </p:nvCxnSpPr>
        <p:spPr>
          <a:xfrm>
            <a:off x="6384413" y="3996881"/>
            <a:ext cx="0" cy="17167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A7D81B9-3E37-B30B-7014-4896097124E7}"/>
              </a:ext>
            </a:extLst>
          </p:cNvPr>
          <p:cNvCxnSpPr>
            <a:cxnSpLocks/>
          </p:cNvCxnSpPr>
          <p:nvPr/>
        </p:nvCxnSpPr>
        <p:spPr>
          <a:xfrm>
            <a:off x="7603613" y="3996882"/>
            <a:ext cx="0" cy="17167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58909474-FBDA-DD26-4FFB-B384A1803C8E}"/>
              </a:ext>
            </a:extLst>
          </p:cNvPr>
          <p:cNvSpPr/>
          <p:nvPr/>
        </p:nvSpPr>
        <p:spPr>
          <a:xfrm>
            <a:off x="6340171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B3AF60E1-5E39-9767-4DCA-5B2C1D1F5E10}"/>
              </a:ext>
            </a:extLst>
          </p:cNvPr>
          <p:cNvSpPr/>
          <p:nvPr/>
        </p:nvSpPr>
        <p:spPr>
          <a:xfrm>
            <a:off x="5118228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45B11D7-4DDF-8493-9927-0C17D3F8C5E2}"/>
              </a:ext>
            </a:extLst>
          </p:cNvPr>
          <p:cNvCxnSpPr>
            <a:cxnSpLocks/>
          </p:cNvCxnSpPr>
          <p:nvPr/>
        </p:nvCxnSpPr>
        <p:spPr>
          <a:xfrm>
            <a:off x="5755763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145EDB5-60E3-A61D-EE90-146640AFF260}"/>
              </a:ext>
            </a:extLst>
          </p:cNvPr>
          <p:cNvCxnSpPr>
            <a:cxnSpLocks/>
          </p:cNvCxnSpPr>
          <p:nvPr/>
        </p:nvCxnSpPr>
        <p:spPr>
          <a:xfrm>
            <a:off x="761313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0FEE7027-4C84-82FD-A98F-2ACA7DEB884F}"/>
              </a:ext>
            </a:extLst>
          </p:cNvPr>
          <p:cNvSpPr/>
          <p:nvPr/>
        </p:nvSpPr>
        <p:spPr>
          <a:xfrm>
            <a:off x="4448178" y="1502663"/>
            <a:ext cx="4810122" cy="1575655"/>
          </a:xfrm>
          <a:custGeom>
            <a:avLst/>
            <a:gdLst>
              <a:gd name="connsiteX0" fmla="*/ 0 w 4657725"/>
              <a:gd name="connsiteY0" fmla="*/ 1575655 h 1575655"/>
              <a:gd name="connsiteX1" fmla="*/ 714375 w 4657725"/>
              <a:gd name="connsiteY1" fmla="*/ 1261330 h 1575655"/>
              <a:gd name="connsiteX2" fmla="*/ 1247775 w 4657725"/>
              <a:gd name="connsiteY2" fmla="*/ 13555 h 1575655"/>
              <a:gd name="connsiteX3" fmla="*/ 1571625 w 4657725"/>
              <a:gd name="connsiteY3" fmla="*/ 566005 h 1575655"/>
              <a:gd name="connsiteX4" fmla="*/ 1847850 w 4657725"/>
              <a:gd name="connsiteY4" fmla="*/ 32605 h 1575655"/>
              <a:gd name="connsiteX5" fmla="*/ 2543175 w 4657725"/>
              <a:gd name="connsiteY5" fmla="*/ 708880 h 1575655"/>
              <a:gd name="connsiteX6" fmla="*/ 3076575 w 4657725"/>
              <a:gd name="connsiteY6" fmla="*/ 23080 h 1575655"/>
              <a:gd name="connsiteX7" fmla="*/ 3609975 w 4657725"/>
              <a:gd name="connsiteY7" fmla="*/ 1099405 h 1575655"/>
              <a:gd name="connsiteX8" fmla="*/ 4657725 w 4657725"/>
              <a:gd name="connsiteY8" fmla="*/ 1489930 h 1575655"/>
              <a:gd name="connsiteX9" fmla="*/ 4657725 w 4657725"/>
              <a:gd name="connsiteY9" fmla="*/ 1489930 h 1575655"/>
              <a:gd name="connsiteX10" fmla="*/ 4657725 w 4657725"/>
              <a:gd name="connsiteY10" fmla="*/ 1489930 h 157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7725" h="1575655">
                <a:moveTo>
                  <a:pt x="0" y="1575655"/>
                </a:moveTo>
                <a:cubicBezTo>
                  <a:pt x="253206" y="1548667"/>
                  <a:pt x="506413" y="1521680"/>
                  <a:pt x="714375" y="1261330"/>
                </a:cubicBezTo>
                <a:cubicBezTo>
                  <a:pt x="922337" y="1000980"/>
                  <a:pt x="1104900" y="129442"/>
                  <a:pt x="1247775" y="13555"/>
                </a:cubicBezTo>
                <a:cubicBezTo>
                  <a:pt x="1390650" y="-102332"/>
                  <a:pt x="1471613" y="562830"/>
                  <a:pt x="1571625" y="566005"/>
                </a:cubicBezTo>
                <a:cubicBezTo>
                  <a:pt x="1671637" y="569180"/>
                  <a:pt x="1685925" y="8793"/>
                  <a:pt x="1847850" y="32605"/>
                </a:cubicBezTo>
                <a:cubicBezTo>
                  <a:pt x="2009775" y="56417"/>
                  <a:pt x="2338388" y="710467"/>
                  <a:pt x="2543175" y="708880"/>
                </a:cubicBezTo>
                <a:cubicBezTo>
                  <a:pt x="2747962" y="707293"/>
                  <a:pt x="2898775" y="-42008"/>
                  <a:pt x="3076575" y="23080"/>
                </a:cubicBezTo>
                <a:cubicBezTo>
                  <a:pt x="3254375" y="88167"/>
                  <a:pt x="3346450" y="854930"/>
                  <a:pt x="3609975" y="1099405"/>
                </a:cubicBezTo>
                <a:cubicBezTo>
                  <a:pt x="3873500" y="1343880"/>
                  <a:pt x="4657725" y="1489930"/>
                  <a:pt x="4657725" y="1489930"/>
                </a:cubicBezTo>
                <a:lnTo>
                  <a:pt x="4657725" y="1489930"/>
                </a:lnTo>
                <a:lnTo>
                  <a:pt x="4657725" y="1489930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70F4253-24FE-AA11-41BD-91D8F4273430}"/>
              </a:ext>
            </a:extLst>
          </p:cNvPr>
          <p:cNvCxnSpPr>
            <a:cxnSpLocks/>
          </p:cNvCxnSpPr>
          <p:nvPr/>
        </p:nvCxnSpPr>
        <p:spPr>
          <a:xfrm>
            <a:off x="5765288" y="3987357"/>
            <a:ext cx="0" cy="17167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776610-7A88-1621-118E-AB8F4D566A58}"/>
                  </a:ext>
                </a:extLst>
              </p:cNvPr>
              <p:cNvSpPr txBox="1"/>
              <p:nvPr/>
            </p:nvSpPr>
            <p:spPr>
              <a:xfrm>
                <a:off x="5622516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776610-7A88-1621-118E-AB8F4D566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516" y="5657849"/>
                <a:ext cx="428625" cy="369332"/>
              </a:xfrm>
              <a:prstGeom prst="rect">
                <a:avLst/>
              </a:prstGeom>
              <a:blipFill>
                <a:blip r:embed="rId2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935CC5A-1035-C211-C545-DACFE53D7B48}"/>
                  </a:ext>
                </a:extLst>
              </p:cNvPr>
              <p:cNvSpPr txBox="1"/>
              <p:nvPr/>
            </p:nvSpPr>
            <p:spPr>
              <a:xfrm>
                <a:off x="6243287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935CC5A-1035-C211-C545-DACFE53D7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287" y="5657849"/>
                <a:ext cx="428625" cy="369332"/>
              </a:xfrm>
              <a:prstGeom prst="rect">
                <a:avLst/>
              </a:prstGeom>
              <a:blipFill>
                <a:blip r:embed="rId3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21FFF1C-74B8-09A6-B4CD-2B1B2EF87874}"/>
                  </a:ext>
                </a:extLst>
              </p:cNvPr>
              <p:cNvSpPr txBox="1"/>
              <p:nvPr/>
            </p:nvSpPr>
            <p:spPr>
              <a:xfrm>
                <a:off x="7398825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21FFF1C-74B8-09A6-B4CD-2B1B2EF87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825" y="5657849"/>
                <a:ext cx="428625" cy="369332"/>
              </a:xfrm>
              <a:prstGeom prst="rect">
                <a:avLst/>
              </a:prstGeom>
              <a:blipFill>
                <a:blip r:embed="rId4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619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3E125F-873F-E6D5-4D14-C9995EAD9ED3}"/>
              </a:ext>
            </a:extLst>
          </p:cNvPr>
          <p:cNvGrpSpPr/>
          <p:nvPr/>
        </p:nvGrpSpPr>
        <p:grpSpPr>
          <a:xfrm>
            <a:off x="3209927" y="2361705"/>
            <a:ext cx="5772147" cy="2134590"/>
            <a:chOff x="4095753" y="1502663"/>
            <a:chExt cx="5772147" cy="213459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7198287-BA36-5F61-F41A-F2D18F0B96C8}"/>
                </a:ext>
              </a:extLst>
            </p:cNvPr>
            <p:cNvCxnSpPr>
              <a:cxnSpLocks/>
            </p:cNvCxnSpPr>
            <p:nvPr/>
          </p:nvCxnSpPr>
          <p:spPr>
            <a:xfrm>
              <a:off x="4095753" y="3285994"/>
              <a:ext cx="5772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0FEE7027-4C84-82FD-A98F-2ACA7DEB884F}"/>
                </a:ext>
              </a:extLst>
            </p:cNvPr>
            <p:cNvSpPr/>
            <p:nvPr/>
          </p:nvSpPr>
          <p:spPr>
            <a:xfrm>
              <a:off x="4448178" y="1502663"/>
              <a:ext cx="4810122" cy="1575655"/>
            </a:xfrm>
            <a:custGeom>
              <a:avLst/>
              <a:gdLst>
                <a:gd name="connsiteX0" fmla="*/ 0 w 4657725"/>
                <a:gd name="connsiteY0" fmla="*/ 1575655 h 1575655"/>
                <a:gd name="connsiteX1" fmla="*/ 714375 w 4657725"/>
                <a:gd name="connsiteY1" fmla="*/ 1261330 h 1575655"/>
                <a:gd name="connsiteX2" fmla="*/ 1247775 w 4657725"/>
                <a:gd name="connsiteY2" fmla="*/ 13555 h 1575655"/>
                <a:gd name="connsiteX3" fmla="*/ 1571625 w 4657725"/>
                <a:gd name="connsiteY3" fmla="*/ 566005 h 1575655"/>
                <a:gd name="connsiteX4" fmla="*/ 1847850 w 4657725"/>
                <a:gd name="connsiteY4" fmla="*/ 32605 h 1575655"/>
                <a:gd name="connsiteX5" fmla="*/ 2543175 w 4657725"/>
                <a:gd name="connsiteY5" fmla="*/ 708880 h 1575655"/>
                <a:gd name="connsiteX6" fmla="*/ 3076575 w 4657725"/>
                <a:gd name="connsiteY6" fmla="*/ 23080 h 1575655"/>
                <a:gd name="connsiteX7" fmla="*/ 3609975 w 4657725"/>
                <a:gd name="connsiteY7" fmla="*/ 1099405 h 1575655"/>
                <a:gd name="connsiteX8" fmla="*/ 4657725 w 4657725"/>
                <a:gd name="connsiteY8" fmla="*/ 1489930 h 1575655"/>
                <a:gd name="connsiteX9" fmla="*/ 4657725 w 4657725"/>
                <a:gd name="connsiteY9" fmla="*/ 1489930 h 1575655"/>
                <a:gd name="connsiteX10" fmla="*/ 4657725 w 4657725"/>
                <a:gd name="connsiteY10" fmla="*/ 1489930 h 15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57725" h="1575655">
                  <a:moveTo>
                    <a:pt x="0" y="1575655"/>
                  </a:moveTo>
                  <a:cubicBezTo>
                    <a:pt x="253206" y="1548667"/>
                    <a:pt x="506413" y="1521680"/>
                    <a:pt x="714375" y="1261330"/>
                  </a:cubicBezTo>
                  <a:cubicBezTo>
                    <a:pt x="922337" y="1000980"/>
                    <a:pt x="1104900" y="129442"/>
                    <a:pt x="1247775" y="13555"/>
                  </a:cubicBezTo>
                  <a:cubicBezTo>
                    <a:pt x="1390650" y="-102332"/>
                    <a:pt x="1471613" y="562830"/>
                    <a:pt x="1571625" y="566005"/>
                  </a:cubicBezTo>
                  <a:cubicBezTo>
                    <a:pt x="1671637" y="569180"/>
                    <a:pt x="1685925" y="8793"/>
                    <a:pt x="1847850" y="32605"/>
                  </a:cubicBezTo>
                  <a:cubicBezTo>
                    <a:pt x="2009775" y="56417"/>
                    <a:pt x="2338388" y="710467"/>
                    <a:pt x="2543175" y="708880"/>
                  </a:cubicBezTo>
                  <a:cubicBezTo>
                    <a:pt x="2747962" y="707293"/>
                    <a:pt x="2898775" y="-42008"/>
                    <a:pt x="3076575" y="23080"/>
                  </a:cubicBezTo>
                  <a:cubicBezTo>
                    <a:pt x="3254375" y="88167"/>
                    <a:pt x="3346450" y="854930"/>
                    <a:pt x="3609975" y="1099405"/>
                  </a:cubicBezTo>
                  <a:cubicBezTo>
                    <a:pt x="3873500" y="1343880"/>
                    <a:pt x="4657725" y="1489930"/>
                    <a:pt x="4657725" y="1489930"/>
                  </a:cubicBezTo>
                  <a:lnTo>
                    <a:pt x="4657725" y="1489930"/>
                  </a:lnTo>
                  <a:lnTo>
                    <a:pt x="4657725" y="1489930"/>
                  </a:ln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579B257-E4CC-B1C0-3715-4455CB8C963E}"/>
                </a:ext>
              </a:extLst>
            </p:cNvPr>
            <p:cNvGrpSpPr/>
            <p:nvPr/>
          </p:nvGrpSpPr>
          <p:grpSpPr>
            <a:xfrm>
              <a:off x="4497092" y="1559682"/>
              <a:ext cx="4658994" cy="1726312"/>
              <a:chOff x="4497092" y="3987357"/>
              <a:chExt cx="4658994" cy="1726312"/>
            </a:xfrm>
          </p:grpSpPr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B04D7D84-01C7-0863-6B76-4B7E9DD45F48}"/>
                  </a:ext>
                </a:extLst>
              </p:cNvPr>
              <p:cNvSpPr/>
              <p:nvPr/>
            </p:nvSpPr>
            <p:spPr>
              <a:xfrm>
                <a:off x="4497092" y="3987357"/>
                <a:ext cx="2815915" cy="1550194"/>
              </a:xfrm>
              <a:custGeom>
                <a:avLst/>
                <a:gdLst>
                  <a:gd name="connsiteX0" fmla="*/ 0 w 1743075"/>
                  <a:gd name="connsiteY0" fmla="*/ 914457 h 914457"/>
                  <a:gd name="connsiteX1" fmla="*/ 466725 w 1743075"/>
                  <a:gd name="connsiteY1" fmla="*/ 695382 h 914457"/>
                  <a:gd name="connsiteX2" fmla="*/ 781050 w 1743075"/>
                  <a:gd name="connsiteY2" fmla="*/ 57 h 914457"/>
                  <a:gd name="connsiteX3" fmla="*/ 1123950 w 1743075"/>
                  <a:gd name="connsiteY3" fmla="*/ 657282 h 914457"/>
                  <a:gd name="connsiteX4" fmla="*/ 1743075 w 1743075"/>
                  <a:gd name="connsiteY4" fmla="*/ 866832 h 914457"/>
                  <a:gd name="connsiteX5" fmla="*/ 1743075 w 1743075"/>
                  <a:gd name="connsiteY5" fmla="*/ 866832 h 914457"/>
                  <a:gd name="connsiteX6" fmla="*/ 1743075 w 1743075"/>
                  <a:gd name="connsiteY6" fmla="*/ 866832 h 914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43075" h="914457">
                    <a:moveTo>
                      <a:pt x="0" y="914457"/>
                    </a:moveTo>
                    <a:cubicBezTo>
                      <a:pt x="168275" y="881119"/>
                      <a:pt x="336550" y="847782"/>
                      <a:pt x="466725" y="695382"/>
                    </a:cubicBezTo>
                    <a:cubicBezTo>
                      <a:pt x="596900" y="542982"/>
                      <a:pt x="671513" y="6407"/>
                      <a:pt x="781050" y="57"/>
                    </a:cubicBezTo>
                    <a:cubicBezTo>
                      <a:pt x="890587" y="-6293"/>
                      <a:pt x="963612" y="512819"/>
                      <a:pt x="1123950" y="657282"/>
                    </a:cubicBezTo>
                    <a:cubicBezTo>
                      <a:pt x="1284288" y="801745"/>
                      <a:pt x="1743075" y="866832"/>
                      <a:pt x="1743075" y="866832"/>
                    </a:cubicBezTo>
                    <a:lnTo>
                      <a:pt x="1743075" y="866832"/>
                    </a:lnTo>
                    <a:lnTo>
                      <a:pt x="1743075" y="86683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1065E97D-7E86-C153-66B4-8DAC0B602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4413" y="3996881"/>
                <a:ext cx="0" cy="1716787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BA7D81B9-3E37-B30B-7014-489609712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3613" y="3996882"/>
                <a:ext cx="0" cy="1716787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58909474-FBDA-DD26-4FFB-B384A1803C8E}"/>
                  </a:ext>
                </a:extLst>
              </p:cNvPr>
              <p:cNvSpPr/>
              <p:nvPr/>
            </p:nvSpPr>
            <p:spPr>
              <a:xfrm>
                <a:off x="6340171" y="3987357"/>
                <a:ext cx="2815915" cy="1550194"/>
              </a:xfrm>
              <a:custGeom>
                <a:avLst/>
                <a:gdLst>
                  <a:gd name="connsiteX0" fmla="*/ 0 w 1743075"/>
                  <a:gd name="connsiteY0" fmla="*/ 914457 h 914457"/>
                  <a:gd name="connsiteX1" fmla="*/ 466725 w 1743075"/>
                  <a:gd name="connsiteY1" fmla="*/ 695382 h 914457"/>
                  <a:gd name="connsiteX2" fmla="*/ 781050 w 1743075"/>
                  <a:gd name="connsiteY2" fmla="*/ 57 h 914457"/>
                  <a:gd name="connsiteX3" fmla="*/ 1123950 w 1743075"/>
                  <a:gd name="connsiteY3" fmla="*/ 657282 h 914457"/>
                  <a:gd name="connsiteX4" fmla="*/ 1743075 w 1743075"/>
                  <a:gd name="connsiteY4" fmla="*/ 866832 h 914457"/>
                  <a:gd name="connsiteX5" fmla="*/ 1743075 w 1743075"/>
                  <a:gd name="connsiteY5" fmla="*/ 866832 h 914457"/>
                  <a:gd name="connsiteX6" fmla="*/ 1743075 w 1743075"/>
                  <a:gd name="connsiteY6" fmla="*/ 866832 h 914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43075" h="914457">
                    <a:moveTo>
                      <a:pt x="0" y="914457"/>
                    </a:moveTo>
                    <a:cubicBezTo>
                      <a:pt x="168275" y="881119"/>
                      <a:pt x="336550" y="847782"/>
                      <a:pt x="466725" y="695382"/>
                    </a:cubicBezTo>
                    <a:cubicBezTo>
                      <a:pt x="596900" y="542982"/>
                      <a:pt x="671513" y="6407"/>
                      <a:pt x="781050" y="57"/>
                    </a:cubicBezTo>
                    <a:cubicBezTo>
                      <a:pt x="890587" y="-6293"/>
                      <a:pt x="963612" y="512819"/>
                      <a:pt x="1123950" y="657282"/>
                    </a:cubicBezTo>
                    <a:cubicBezTo>
                      <a:pt x="1284288" y="801745"/>
                      <a:pt x="1743075" y="866832"/>
                      <a:pt x="1743075" y="866832"/>
                    </a:cubicBezTo>
                    <a:lnTo>
                      <a:pt x="1743075" y="866832"/>
                    </a:lnTo>
                    <a:lnTo>
                      <a:pt x="1743075" y="866832"/>
                    </a:lnTo>
                  </a:path>
                </a:pathLst>
              </a:cu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B3AF60E1-5E39-9767-4DCA-5B2C1D1F5E10}"/>
                  </a:ext>
                </a:extLst>
              </p:cNvPr>
              <p:cNvSpPr/>
              <p:nvPr/>
            </p:nvSpPr>
            <p:spPr>
              <a:xfrm>
                <a:off x="5118228" y="3987357"/>
                <a:ext cx="2815915" cy="1550194"/>
              </a:xfrm>
              <a:custGeom>
                <a:avLst/>
                <a:gdLst>
                  <a:gd name="connsiteX0" fmla="*/ 0 w 1743075"/>
                  <a:gd name="connsiteY0" fmla="*/ 914457 h 914457"/>
                  <a:gd name="connsiteX1" fmla="*/ 466725 w 1743075"/>
                  <a:gd name="connsiteY1" fmla="*/ 695382 h 914457"/>
                  <a:gd name="connsiteX2" fmla="*/ 781050 w 1743075"/>
                  <a:gd name="connsiteY2" fmla="*/ 57 h 914457"/>
                  <a:gd name="connsiteX3" fmla="*/ 1123950 w 1743075"/>
                  <a:gd name="connsiteY3" fmla="*/ 657282 h 914457"/>
                  <a:gd name="connsiteX4" fmla="*/ 1743075 w 1743075"/>
                  <a:gd name="connsiteY4" fmla="*/ 866832 h 914457"/>
                  <a:gd name="connsiteX5" fmla="*/ 1743075 w 1743075"/>
                  <a:gd name="connsiteY5" fmla="*/ 866832 h 914457"/>
                  <a:gd name="connsiteX6" fmla="*/ 1743075 w 1743075"/>
                  <a:gd name="connsiteY6" fmla="*/ 866832 h 914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43075" h="914457">
                    <a:moveTo>
                      <a:pt x="0" y="914457"/>
                    </a:moveTo>
                    <a:cubicBezTo>
                      <a:pt x="168275" y="881119"/>
                      <a:pt x="336550" y="847782"/>
                      <a:pt x="466725" y="695382"/>
                    </a:cubicBezTo>
                    <a:cubicBezTo>
                      <a:pt x="596900" y="542982"/>
                      <a:pt x="671513" y="6407"/>
                      <a:pt x="781050" y="57"/>
                    </a:cubicBezTo>
                    <a:cubicBezTo>
                      <a:pt x="890587" y="-6293"/>
                      <a:pt x="963612" y="512819"/>
                      <a:pt x="1123950" y="657282"/>
                    </a:cubicBezTo>
                    <a:cubicBezTo>
                      <a:pt x="1284288" y="801745"/>
                      <a:pt x="1743075" y="866832"/>
                      <a:pt x="1743075" y="866832"/>
                    </a:cubicBezTo>
                    <a:lnTo>
                      <a:pt x="1743075" y="866832"/>
                    </a:lnTo>
                    <a:lnTo>
                      <a:pt x="1743075" y="866832"/>
                    </a:lnTo>
                  </a:path>
                </a:pathLst>
              </a:cu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70F4253-24FE-AA11-41BD-91D8F4273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288" y="3987357"/>
                <a:ext cx="0" cy="1716787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83E343C-C87E-F5AE-02B3-144F1A4EBC03}"/>
                    </a:ext>
                  </a:extLst>
                </p:cNvPr>
                <p:cNvSpPr txBox="1"/>
                <p:nvPr/>
              </p:nvSpPr>
              <p:spPr>
                <a:xfrm>
                  <a:off x="5622516" y="3267921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83E343C-C87E-F5AE-02B3-144F1A4EBC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516" y="3267921"/>
                  <a:ext cx="42862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2F516F2-1D36-45E4-88E6-5FB400A3BE3C}"/>
                    </a:ext>
                  </a:extLst>
                </p:cNvPr>
                <p:cNvSpPr txBox="1"/>
                <p:nvPr/>
              </p:nvSpPr>
              <p:spPr>
                <a:xfrm>
                  <a:off x="6243287" y="3267921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2F516F2-1D36-45E4-88E6-5FB400A3B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287" y="3267921"/>
                  <a:ext cx="42862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EC2EC37-EEC0-4EA4-7A84-C957B7554911}"/>
                    </a:ext>
                  </a:extLst>
                </p:cNvPr>
                <p:cNvSpPr txBox="1"/>
                <p:nvPr/>
              </p:nvSpPr>
              <p:spPr>
                <a:xfrm>
                  <a:off x="7398825" y="3267921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EC2EC37-EEC0-4EA4-7A84-C957B7554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825" y="3267921"/>
                  <a:ext cx="42862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4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9997AD-548C-FE04-97CC-918B25019D75}"/>
                  </a:ext>
                </a:extLst>
              </p:cNvPr>
              <p:cNvSpPr txBox="1"/>
              <p:nvPr/>
            </p:nvSpPr>
            <p:spPr>
              <a:xfrm>
                <a:off x="3339343" y="4612977"/>
                <a:ext cx="53334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mixing coefficient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)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이라 불리는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일정한 비율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로 혼합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9997AD-548C-FE04-97CC-918B25019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43" y="4612977"/>
                <a:ext cx="5333488" cy="369332"/>
              </a:xfrm>
              <a:prstGeom prst="rect">
                <a:avLst/>
              </a:prstGeom>
              <a:blipFill>
                <a:blip r:embed="rId5"/>
                <a:stretch>
                  <a:fillRect l="-1029" t="-8333" r="-457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C98162-BCDE-C089-553E-E22F76AD54CF}"/>
                  </a:ext>
                </a:extLst>
              </p:cNvPr>
              <p:cNvSpPr txBox="1"/>
              <p:nvPr/>
            </p:nvSpPr>
            <p:spPr>
              <a:xfrm>
                <a:off x="4712288" y="2696898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C98162-BCDE-C089-553E-E22F76AD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288" y="2696898"/>
                <a:ext cx="413337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EF348A-7724-F68E-36A4-DE9060F29F6F}"/>
                  </a:ext>
                </a:extLst>
              </p:cNvPr>
              <p:cNvSpPr txBox="1"/>
              <p:nvPr/>
            </p:nvSpPr>
            <p:spPr>
              <a:xfrm>
                <a:off x="5357461" y="2513025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EF348A-7724-F68E-36A4-DE9060F29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61" y="2513025"/>
                <a:ext cx="413337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999B2F-1B2C-C170-74EC-204EB776E3E0}"/>
                  </a:ext>
                </a:extLst>
              </p:cNvPr>
              <p:cNvSpPr txBox="1"/>
              <p:nvPr/>
            </p:nvSpPr>
            <p:spPr>
              <a:xfrm>
                <a:off x="6507953" y="2666741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999B2F-1B2C-C170-74EC-204EB776E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953" y="2666741"/>
                <a:ext cx="41333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960ED9-A5E8-5F96-F077-ABAC5046F855}"/>
                  </a:ext>
                </a:extLst>
              </p:cNvPr>
              <p:cNvSpPr txBox="1"/>
              <p:nvPr/>
            </p:nvSpPr>
            <p:spPr>
              <a:xfrm>
                <a:off x="7978619" y="2630694"/>
                <a:ext cx="3350810" cy="871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=1 (0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altLang="ko-KR" b="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960ED9-A5E8-5F96-F077-ABAC5046F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619" y="2630694"/>
                <a:ext cx="3350810" cy="8710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960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F2468AF-0D57-AF52-D8F5-E8981747DABE}"/>
              </a:ext>
            </a:extLst>
          </p:cNvPr>
          <p:cNvGrpSpPr/>
          <p:nvPr/>
        </p:nvGrpSpPr>
        <p:grpSpPr>
          <a:xfrm>
            <a:off x="574722" y="1502663"/>
            <a:ext cx="7311978" cy="4524518"/>
            <a:chOff x="2555922" y="1502663"/>
            <a:chExt cx="7311978" cy="4524518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976F1E3-5241-8AB7-AF11-CB5B7DC3252F}"/>
                </a:ext>
              </a:extLst>
            </p:cNvPr>
            <p:cNvSpPr/>
            <p:nvPr/>
          </p:nvSpPr>
          <p:spPr>
            <a:xfrm>
              <a:off x="4497092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8A452D4-7758-31E6-D999-54B68DF163B3}"/>
                </a:ext>
              </a:extLst>
            </p:cNvPr>
            <p:cNvCxnSpPr>
              <a:cxnSpLocks/>
            </p:cNvCxnSpPr>
            <p:nvPr/>
          </p:nvCxnSpPr>
          <p:spPr>
            <a:xfrm>
              <a:off x="4251722" y="5657849"/>
              <a:ext cx="513040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872CF5-4EEC-B636-AC04-913F499DD350}"/>
                </a:ext>
              </a:extLst>
            </p:cNvPr>
            <p:cNvSpPr txBox="1"/>
            <p:nvPr/>
          </p:nvSpPr>
          <p:spPr>
            <a:xfrm>
              <a:off x="2555922" y="2366901"/>
              <a:ext cx="11358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전체 집단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ECAD4A-A6F2-1C65-4125-B51DD245FBC8}"/>
                </a:ext>
              </a:extLst>
            </p:cNvPr>
            <p:cNvSpPr txBox="1"/>
            <p:nvPr/>
          </p:nvSpPr>
          <p:spPr>
            <a:xfrm>
              <a:off x="2555922" y="4723835"/>
              <a:ext cx="11358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하위 집단</a:t>
              </a:r>
              <a:endParaRPr lang="ko-KR" altLang="en-US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B5A4E73-5014-32C6-E03C-73E3AB1E464B}"/>
                </a:ext>
              </a:extLst>
            </p:cNvPr>
            <p:cNvCxnSpPr>
              <a:cxnSpLocks/>
            </p:cNvCxnSpPr>
            <p:nvPr/>
          </p:nvCxnSpPr>
          <p:spPr>
            <a:xfrm>
              <a:off x="6374888" y="3429000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6A86455-9203-2351-803E-AEB161BC8E89}"/>
                </a:ext>
              </a:extLst>
            </p:cNvPr>
            <p:cNvCxnSpPr>
              <a:cxnSpLocks/>
            </p:cNvCxnSpPr>
            <p:nvPr/>
          </p:nvCxnSpPr>
          <p:spPr>
            <a:xfrm>
              <a:off x="4095753" y="3285994"/>
              <a:ext cx="5772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89A67D0-B423-B68E-76FA-65B8EC24C71F}"/>
                </a:ext>
              </a:extLst>
            </p:cNvPr>
            <p:cNvCxnSpPr>
              <a:cxnSpLocks/>
            </p:cNvCxnSpPr>
            <p:nvPr/>
          </p:nvCxnSpPr>
          <p:spPr>
            <a:xfrm>
              <a:off x="6384413" y="3996881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07D6D2B-E3E7-40E8-62E5-69E28FE0B58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613" y="3996882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CFAF6B2D-911C-E449-EE9E-C5D8F9487E4B}"/>
                </a:ext>
              </a:extLst>
            </p:cNvPr>
            <p:cNvSpPr/>
            <p:nvPr/>
          </p:nvSpPr>
          <p:spPr>
            <a:xfrm>
              <a:off x="6340171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B0A36A6-359B-9CE8-8C0D-523A19FCF9E5}"/>
                </a:ext>
              </a:extLst>
            </p:cNvPr>
            <p:cNvSpPr/>
            <p:nvPr/>
          </p:nvSpPr>
          <p:spPr>
            <a:xfrm>
              <a:off x="5118228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E6BB074-76D4-526F-633F-D9D5C71416D2}"/>
                </a:ext>
              </a:extLst>
            </p:cNvPr>
            <p:cNvCxnSpPr>
              <a:cxnSpLocks/>
            </p:cNvCxnSpPr>
            <p:nvPr/>
          </p:nvCxnSpPr>
          <p:spPr>
            <a:xfrm>
              <a:off x="5755763" y="3429000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C41A929-5521-18A8-7516-D2E237C2D3E6}"/>
                </a:ext>
              </a:extLst>
            </p:cNvPr>
            <p:cNvCxnSpPr>
              <a:cxnSpLocks/>
            </p:cNvCxnSpPr>
            <p:nvPr/>
          </p:nvCxnSpPr>
          <p:spPr>
            <a:xfrm>
              <a:off x="7613138" y="3429000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E4B0330A-FE47-BBAB-8470-D3C5B1FCCA31}"/>
                </a:ext>
              </a:extLst>
            </p:cNvPr>
            <p:cNvSpPr/>
            <p:nvPr/>
          </p:nvSpPr>
          <p:spPr>
            <a:xfrm>
              <a:off x="4448178" y="1502663"/>
              <a:ext cx="4810122" cy="1575655"/>
            </a:xfrm>
            <a:custGeom>
              <a:avLst/>
              <a:gdLst>
                <a:gd name="connsiteX0" fmla="*/ 0 w 4657725"/>
                <a:gd name="connsiteY0" fmla="*/ 1575655 h 1575655"/>
                <a:gd name="connsiteX1" fmla="*/ 714375 w 4657725"/>
                <a:gd name="connsiteY1" fmla="*/ 1261330 h 1575655"/>
                <a:gd name="connsiteX2" fmla="*/ 1247775 w 4657725"/>
                <a:gd name="connsiteY2" fmla="*/ 13555 h 1575655"/>
                <a:gd name="connsiteX3" fmla="*/ 1571625 w 4657725"/>
                <a:gd name="connsiteY3" fmla="*/ 566005 h 1575655"/>
                <a:gd name="connsiteX4" fmla="*/ 1847850 w 4657725"/>
                <a:gd name="connsiteY4" fmla="*/ 32605 h 1575655"/>
                <a:gd name="connsiteX5" fmla="*/ 2543175 w 4657725"/>
                <a:gd name="connsiteY5" fmla="*/ 708880 h 1575655"/>
                <a:gd name="connsiteX6" fmla="*/ 3076575 w 4657725"/>
                <a:gd name="connsiteY6" fmla="*/ 23080 h 1575655"/>
                <a:gd name="connsiteX7" fmla="*/ 3609975 w 4657725"/>
                <a:gd name="connsiteY7" fmla="*/ 1099405 h 1575655"/>
                <a:gd name="connsiteX8" fmla="*/ 4657725 w 4657725"/>
                <a:gd name="connsiteY8" fmla="*/ 1489930 h 1575655"/>
                <a:gd name="connsiteX9" fmla="*/ 4657725 w 4657725"/>
                <a:gd name="connsiteY9" fmla="*/ 1489930 h 1575655"/>
                <a:gd name="connsiteX10" fmla="*/ 4657725 w 4657725"/>
                <a:gd name="connsiteY10" fmla="*/ 1489930 h 15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57725" h="1575655">
                  <a:moveTo>
                    <a:pt x="0" y="1575655"/>
                  </a:moveTo>
                  <a:cubicBezTo>
                    <a:pt x="253206" y="1548667"/>
                    <a:pt x="506413" y="1521680"/>
                    <a:pt x="714375" y="1261330"/>
                  </a:cubicBezTo>
                  <a:cubicBezTo>
                    <a:pt x="922337" y="1000980"/>
                    <a:pt x="1104900" y="129442"/>
                    <a:pt x="1247775" y="13555"/>
                  </a:cubicBezTo>
                  <a:cubicBezTo>
                    <a:pt x="1390650" y="-102332"/>
                    <a:pt x="1471613" y="562830"/>
                    <a:pt x="1571625" y="566005"/>
                  </a:cubicBezTo>
                  <a:cubicBezTo>
                    <a:pt x="1671637" y="569180"/>
                    <a:pt x="1685925" y="8793"/>
                    <a:pt x="1847850" y="32605"/>
                  </a:cubicBezTo>
                  <a:cubicBezTo>
                    <a:pt x="2009775" y="56417"/>
                    <a:pt x="2338388" y="710467"/>
                    <a:pt x="2543175" y="708880"/>
                  </a:cubicBezTo>
                  <a:cubicBezTo>
                    <a:pt x="2747962" y="707293"/>
                    <a:pt x="2898775" y="-42008"/>
                    <a:pt x="3076575" y="23080"/>
                  </a:cubicBezTo>
                  <a:cubicBezTo>
                    <a:pt x="3254375" y="88167"/>
                    <a:pt x="3346450" y="854930"/>
                    <a:pt x="3609975" y="1099405"/>
                  </a:cubicBezTo>
                  <a:cubicBezTo>
                    <a:pt x="3873500" y="1343880"/>
                    <a:pt x="4657725" y="1489930"/>
                    <a:pt x="4657725" y="1489930"/>
                  </a:cubicBezTo>
                  <a:lnTo>
                    <a:pt x="4657725" y="1489930"/>
                  </a:lnTo>
                  <a:lnTo>
                    <a:pt x="4657725" y="1489930"/>
                  </a:ln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6D66CC9-0AA9-1047-1448-010A9457417F}"/>
                </a:ext>
              </a:extLst>
            </p:cNvPr>
            <p:cNvCxnSpPr>
              <a:cxnSpLocks/>
            </p:cNvCxnSpPr>
            <p:nvPr/>
          </p:nvCxnSpPr>
          <p:spPr>
            <a:xfrm>
              <a:off x="5765288" y="3987357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9F15B9-0A34-6300-0DBA-735A6C78448E}"/>
                    </a:ext>
                  </a:extLst>
                </p:cNvPr>
                <p:cNvSpPr txBox="1"/>
                <p:nvPr/>
              </p:nvSpPr>
              <p:spPr>
                <a:xfrm>
                  <a:off x="5622516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9F15B9-0A34-6300-0DBA-735A6C784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516" y="5657849"/>
                  <a:ext cx="42862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4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59724CF-7FCD-72FA-349F-D27A1B0B1567}"/>
                    </a:ext>
                  </a:extLst>
                </p:cNvPr>
                <p:cNvSpPr txBox="1"/>
                <p:nvPr/>
              </p:nvSpPr>
              <p:spPr>
                <a:xfrm>
                  <a:off x="6243287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59724CF-7FCD-72FA-349F-D27A1B0B1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287" y="5657849"/>
                  <a:ext cx="42862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4724049-51EE-391F-004A-F0BA0B916249}"/>
                    </a:ext>
                  </a:extLst>
                </p:cNvPr>
                <p:cNvSpPr txBox="1"/>
                <p:nvPr/>
              </p:nvSpPr>
              <p:spPr>
                <a:xfrm>
                  <a:off x="7398825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4724049-51EE-391F-004A-F0BA0B916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825" y="5657849"/>
                  <a:ext cx="42862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02254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976F1E3-5241-8AB7-AF11-CB5B7DC3252F}"/>
              </a:ext>
            </a:extLst>
          </p:cNvPr>
          <p:cNvSpPr/>
          <p:nvPr/>
        </p:nvSpPr>
        <p:spPr>
          <a:xfrm>
            <a:off x="2515892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8A452D4-7758-31E6-D999-54B68DF163B3}"/>
              </a:ext>
            </a:extLst>
          </p:cNvPr>
          <p:cNvCxnSpPr>
            <a:cxnSpLocks/>
          </p:cNvCxnSpPr>
          <p:nvPr/>
        </p:nvCxnSpPr>
        <p:spPr>
          <a:xfrm>
            <a:off x="2270522" y="5657849"/>
            <a:ext cx="51304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872CF5-4EEC-B636-AC04-913F499DD350}"/>
              </a:ext>
            </a:extLst>
          </p:cNvPr>
          <p:cNvSpPr txBox="1"/>
          <p:nvPr/>
        </p:nvSpPr>
        <p:spPr>
          <a:xfrm>
            <a:off x="574722" y="2366901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ECAD4A-A6F2-1C65-4125-B51DD245FBC8}"/>
              </a:ext>
            </a:extLst>
          </p:cNvPr>
          <p:cNvSpPr txBox="1"/>
          <p:nvPr/>
        </p:nvSpPr>
        <p:spPr>
          <a:xfrm>
            <a:off x="574722" y="4723835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하위 집단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A86455-9203-2351-803E-AEB161BC8E89}"/>
              </a:ext>
            </a:extLst>
          </p:cNvPr>
          <p:cNvCxnSpPr>
            <a:cxnSpLocks/>
          </p:cNvCxnSpPr>
          <p:nvPr/>
        </p:nvCxnSpPr>
        <p:spPr>
          <a:xfrm>
            <a:off x="2114553" y="3285994"/>
            <a:ext cx="5772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89A67D0-B423-B68E-76FA-65B8EC24C71F}"/>
              </a:ext>
            </a:extLst>
          </p:cNvPr>
          <p:cNvCxnSpPr>
            <a:cxnSpLocks/>
          </p:cNvCxnSpPr>
          <p:nvPr/>
        </p:nvCxnSpPr>
        <p:spPr>
          <a:xfrm>
            <a:off x="4403213" y="3996881"/>
            <a:ext cx="0" cy="1716787"/>
          </a:xfrm>
          <a:prstGeom prst="line">
            <a:avLst/>
          </a:prstGeom>
          <a:ln>
            <a:solidFill>
              <a:schemeClr val="dk1">
                <a:alpha val="3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07D6D2B-E3E7-40E8-62E5-69E28FE0B587}"/>
              </a:ext>
            </a:extLst>
          </p:cNvPr>
          <p:cNvCxnSpPr>
            <a:cxnSpLocks/>
          </p:cNvCxnSpPr>
          <p:nvPr/>
        </p:nvCxnSpPr>
        <p:spPr>
          <a:xfrm>
            <a:off x="5622413" y="3996882"/>
            <a:ext cx="0" cy="1716787"/>
          </a:xfrm>
          <a:prstGeom prst="line">
            <a:avLst/>
          </a:prstGeom>
          <a:ln>
            <a:solidFill>
              <a:schemeClr val="dk1">
                <a:alpha val="3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CFAF6B2D-911C-E449-EE9E-C5D8F9487E4B}"/>
              </a:ext>
            </a:extLst>
          </p:cNvPr>
          <p:cNvSpPr/>
          <p:nvPr/>
        </p:nvSpPr>
        <p:spPr>
          <a:xfrm>
            <a:off x="4358971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ln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8B0A36A6-359B-9CE8-8C0D-523A19FCF9E5}"/>
              </a:ext>
            </a:extLst>
          </p:cNvPr>
          <p:cNvSpPr/>
          <p:nvPr/>
        </p:nvSpPr>
        <p:spPr>
          <a:xfrm>
            <a:off x="3137028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ln>
            <a:solidFill>
              <a:schemeClr val="accent2">
                <a:alpha val="3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E6BB074-76D4-526F-633F-D9D5C71416D2}"/>
              </a:ext>
            </a:extLst>
          </p:cNvPr>
          <p:cNvCxnSpPr>
            <a:cxnSpLocks/>
          </p:cNvCxnSpPr>
          <p:nvPr/>
        </p:nvCxnSpPr>
        <p:spPr>
          <a:xfrm>
            <a:off x="3774563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E4B0330A-FE47-BBAB-8470-D3C5B1FCCA31}"/>
              </a:ext>
            </a:extLst>
          </p:cNvPr>
          <p:cNvSpPr/>
          <p:nvPr/>
        </p:nvSpPr>
        <p:spPr>
          <a:xfrm>
            <a:off x="2466978" y="1502663"/>
            <a:ext cx="4810122" cy="1575655"/>
          </a:xfrm>
          <a:custGeom>
            <a:avLst/>
            <a:gdLst>
              <a:gd name="connsiteX0" fmla="*/ 0 w 4657725"/>
              <a:gd name="connsiteY0" fmla="*/ 1575655 h 1575655"/>
              <a:gd name="connsiteX1" fmla="*/ 714375 w 4657725"/>
              <a:gd name="connsiteY1" fmla="*/ 1261330 h 1575655"/>
              <a:gd name="connsiteX2" fmla="*/ 1247775 w 4657725"/>
              <a:gd name="connsiteY2" fmla="*/ 13555 h 1575655"/>
              <a:gd name="connsiteX3" fmla="*/ 1571625 w 4657725"/>
              <a:gd name="connsiteY3" fmla="*/ 566005 h 1575655"/>
              <a:gd name="connsiteX4" fmla="*/ 1847850 w 4657725"/>
              <a:gd name="connsiteY4" fmla="*/ 32605 h 1575655"/>
              <a:gd name="connsiteX5" fmla="*/ 2543175 w 4657725"/>
              <a:gd name="connsiteY5" fmla="*/ 708880 h 1575655"/>
              <a:gd name="connsiteX6" fmla="*/ 3076575 w 4657725"/>
              <a:gd name="connsiteY6" fmla="*/ 23080 h 1575655"/>
              <a:gd name="connsiteX7" fmla="*/ 3609975 w 4657725"/>
              <a:gd name="connsiteY7" fmla="*/ 1099405 h 1575655"/>
              <a:gd name="connsiteX8" fmla="*/ 4657725 w 4657725"/>
              <a:gd name="connsiteY8" fmla="*/ 1489930 h 1575655"/>
              <a:gd name="connsiteX9" fmla="*/ 4657725 w 4657725"/>
              <a:gd name="connsiteY9" fmla="*/ 1489930 h 1575655"/>
              <a:gd name="connsiteX10" fmla="*/ 4657725 w 4657725"/>
              <a:gd name="connsiteY10" fmla="*/ 1489930 h 157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7725" h="1575655">
                <a:moveTo>
                  <a:pt x="0" y="1575655"/>
                </a:moveTo>
                <a:cubicBezTo>
                  <a:pt x="253206" y="1548667"/>
                  <a:pt x="506413" y="1521680"/>
                  <a:pt x="714375" y="1261330"/>
                </a:cubicBezTo>
                <a:cubicBezTo>
                  <a:pt x="922337" y="1000980"/>
                  <a:pt x="1104900" y="129442"/>
                  <a:pt x="1247775" y="13555"/>
                </a:cubicBezTo>
                <a:cubicBezTo>
                  <a:pt x="1390650" y="-102332"/>
                  <a:pt x="1471613" y="562830"/>
                  <a:pt x="1571625" y="566005"/>
                </a:cubicBezTo>
                <a:cubicBezTo>
                  <a:pt x="1671637" y="569180"/>
                  <a:pt x="1685925" y="8793"/>
                  <a:pt x="1847850" y="32605"/>
                </a:cubicBezTo>
                <a:cubicBezTo>
                  <a:pt x="2009775" y="56417"/>
                  <a:pt x="2338388" y="710467"/>
                  <a:pt x="2543175" y="708880"/>
                </a:cubicBezTo>
                <a:cubicBezTo>
                  <a:pt x="2747962" y="707293"/>
                  <a:pt x="2898775" y="-42008"/>
                  <a:pt x="3076575" y="23080"/>
                </a:cubicBezTo>
                <a:cubicBezTo>
                  <a:pt x="3254375" y="88167"/>
                  <a:pt x="3346450" y="854930"/>
                  <a:pt x="3609975" y="1099405"/>
                </a:cubicBezTo>
                <a:cubicBezTo>
                  <a:pt x="3873500" y="1343880"/>
                  <a:pt x="4657725" y="1489930"/>
                  <a:pt x="4657725" y="1489930"/>
                </a:cubicBezTo>
                <a:lnTo>
                  <a:pt x="4657725" y="1489930"/>
                </a:lnTo>
                <a:lnTo>
                  <a:pt x="4657725" y="1489930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6D66CC9-0AA9-1047-1448-010A9457417F}"/>
              </a:ext>
            </a:extLst>
          </p:cNvPr>
          <p:cNvCxnSpPr>
            <a:cxnSpLocks/>
          </p:cNvCxnSpPr>
          <p:nvPr/>
        </p:nvCxnSpPr>
        <p:spPr>
          <a:xfrm>
            <a:off x="3784088" y="3987357"/>
            <a:ext cx="0" cy="17167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9F15B9-0A34-6300-0DBA-735A6C78448E}"/>
                  </a:ext>
                </a:extLst>
              </p:cNvPr>
              <p:cNvSpPr txBox="1"/>
              <p:nvPr/>
            </p:nvSpPr>
            <p:spPr>
              <a:xfrm>
                <a:off x="3641316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9F15B9-0A34-6300-0DBA-735A6C784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316" y="5657849"/>
                <a:ext cx="428625" cy="369332"/>
              </a:xfrm>
              <a:prstGeom prst="rect">
                <a:avLst/>
              </a:prstGeom>
              <a:blipFill>
                <a:blip r:embed="rId2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9724CF-7FCD-72FA-349F-D27A1B0B1567}"/>
                  </a:ext>
                </a:extLst>
              </p:cNvPr>
              <p:cNvSpPr txBox="1"/>
              <p:nvPr/>
            </p:nvSpPr>
            <p:spPr>
              <a:xfrm>
                <a:off x="4262087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9724CF-7FCD-72FA-349F-D27A1B0B1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87" y="5657849"/>
                <a:ext cx="428625" cy="369332"/>
              </a:xfrm>
              <a:prstGeom prst="rect">
                <a:avLst/>
              </a:prstGeom>
              <a:blipFill>
                <a:blip r:embed="rId3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724049-51EE-391F-004A-F0BA0B916249}"/>
                  </a:ext>
                </a:extLst>
              </p:cNvPr>
              <p:cNvSpPr txBox="1"/>
              <p:nvPr/>
            </p:nvSpPr>
            <p:spPr>
              <a:xfrm>
                <a:off x="5417625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724049-51EE-391F-004A-F0BA0B916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25" y="5657849"/>
                <a:ext cx="428625" cy="369332"/>
              </a:xfrm>
              <a:prstGeom prst="rect">
                <a:avLst/>
              </a:prstGeom>
              <a:blipFill>
                <a:blip r:embed="rId4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CE6F90-08B0-7A02-5592-EFEE303D94DD}"/>
                  </a:ext>
                </a:extLst>
              </p:cNvPr>
              <p:cNvSpPr txBox="1"/>
              <p:nvPr/>
            </p:nvSpPr>
            <p:spPr>
              <a:xfrm>
                <a:off x="7794010" y="4670608"/>
                <a:ext cx="3316902" cy="387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CE6F90-08B0-7A02-5592-EFEE303D9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670608"/>
                <a:ext cx="3316902" cy="387157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5BC738-32FB-4FBF-1612-078AC80B6659}"/>
                  </a:ext>
                </a:extLst>
              </p:cNvPr>
              <p:cNvSpPr txBox="1"/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5BC738-32FB-4FBF-1612-078AC80B6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C2194E-06BB-545E-B745-962C72047287}"/>
                  </a:ext>
                </a:extLst>
              </p:cNvPr>
              <p:cNvSpPr txBox="1"/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C2194E-06BB-545E-B745-962C72047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AEAA6E-DB03-F7E8-1FFB-C8372892F57C}"/>
                  </a:ext>
                </a:extLst>
              </p:cNvPr>
              <p:cNvSpPr txBox="1"/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AEAA6E-DB03-F7E8-1FFB-C8372892F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B1DDB4C-6EEC-6E0C-951F-6EE94CAE1321}"/>
                  </a:ext>
                </a:extLst>
              </p:cNvPr>
              <p:cNvSpPr txBox="1"/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B1DDB4C-6EEC-6E0C-951F-6EE94CAE1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C1EC34-DC65-0753-A767-9D5F28B298AD}"/>
                  </a:ext>
                </a:extLst>
              </p:cNvPr>
              <p:cNvSpPr txBox="1"/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DC1EC34-DC65-0753-A767-9D5F28B29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95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35018-163F-014F-4BAF-747EFB0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Gaussian distribution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1B962A-20CC-AF73-4AC4-0CDB4B1C4E2F}"/>
              </a:ext>
            </a:extLst>
          </p:cNvPr>
          <p:cNvGrpSpPr/>
          <p:nvPr/>
        </p:nvGrpSpPr>
        <p:grpSpPr>
          <a:xfrm>
            <a:off x="5010150" y="3013502"/>
            <a:ext cx="2171701" cy="830997"/>
            <a:chOff x="419099" y="3013502"/>
            <a:chExt cx="2171701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446E6BE-D802-41E2-A8E1-FEC0FCD89C64}"/>
                    </a:ext>
                  </a:extLst>
                </p:cNvPr>
                <p:cNvSpPr txBox="1"/>
                <p:nvPr/>
              </p:nvSpPr>
              <p:spPr>
                <a:xfrm>
                  <a:off x="419099" y="3013502"/>
                  <a:ext cx="78105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4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ko-KR" altLang="en-US" sz="48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446E6BE-D802-41E2-A8E1-FEC0FCD89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099" y="3013502"/>
                  <a:ext cx="781051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연결선: 구부러짐 4">
              <a:extLst>
                <a:ext uri="{FF2B5EF4-FFF2-40B4-BE49-F238E27FC236}">
                  <a16:creationId xmlns:a16="http://schemas.microsoft.com/office/drawing/2014/main" id="{D736B026-9037-AEB4-162F-E9BFD7314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50" y="3429000"/>
              <a:ext cx="419101" cy="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8A0A68-774E-B7D3-0F71-EEB5CB32F2F4}"/>
                </a:ext>
              </a:extLst>
            </p:cNvPr>
            <p:cNvSpPr txBox="1"/>
            <p:nvPr/>
          </p:nvSpPr>
          <p:spPr>
            <a:xfrm>
              <a:off x="1619251" y="3105835"/>
              <a:ext cx="971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random variable</a:t>
              </a:r>
              <a:endPara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3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976F1E3-5241-8AB7-AF11-CB5B7DC3252F}"/>
              </a:ext>
            </a:extLst>
          </p:cNvPr>
          <p:cNvSpPr/>
          <p:nvPr/>
        </p:nvSpPr>
        <p:spPr>
          <a:xfrm>
            <a:off x="2515892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8A452D4-7758-31E6-D999-54B68DF163B3}"/>
              </a:ext>
            </a:extLst>
          </p:cNvPr>
          <p:cNvCxnSpPr>
            <a:cxnSpLocks/>
          </p:cNvCxnSpPr>
          <p:nvPr/>
        </p:nvCxnSpPr>
        <p:spPr>
          <a:xfrm>
            <a:off x="2270522" y="5657849"/>
            <a:ext cx="51304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872CF5-4EEC-B636-AC04-913F499DD350}"/>
              </a:ext>
            </a:extLst>
          </p:cNvPr>
          <p:cNvSpPr txBox="1"/>
          <p:nvPr/>
        </p:nvSpPr>
        <p:spPr>
          <a:xfrm>
            <a:off x="574722" y="2366901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ECAD4A-A6F2-1C65-4125-B51DD245FBC8}"/>
              </a:ext>
            </a:extLst>
          </p:cNvPr>
          <p:cNvSpPr txBox="1"/>
          <p:nvPr/>
        </p:nvSpPr>
        <p:spPr>
          <a:xfrm>
            <a:off x="574722" y="4723835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하위 집단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B5A4E73-5014-32C6-E03C-73E3AB1E464B}"/>
              </a:ext>
            </a:extLst>
          </p:cNvPr>
          <p:cNvCxnSpPr>
            <a:cxnSpLocks/>
          </p:cNvCxnSpPr>
          <p:nvPr/>
        </p:nvCxnSpPr>
        <p:spPr>
          <a:xfrm>
            <a:off x="439368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A86455-9203-2351-803E-AEB161BC8E89}"/>
              </a:ext>
            </a:extLst>
          </p:cNvPr>
          <p:cNvCxnSpPr>
            <a:cxnSpLocks/>
          </p:cNvCxnSpPr>
          <p:nvPr/>
        </p:nvCxnSpPr>
        <p:spPr>
          <a:xfrm>
            <a:off x="2114553" y="3285994"/>
            <a:ext cx="5772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89A67D0-B423-B68E-76FA-65B8EC24C71F}"/>
              </a:ext>
            </a:extLst>
          </p:cNvPr>
          <p:cNvCxnSpPr>
            <a:cxnSpLocks/>
          </p:cNvCxnSpPr>
          <p:nvPr/>
        </p:nvCxnSpPr>
        <p:spPr>
          <a:xfrm>
            <a:off x="4403213" y="3996881"/>
            <a:ext cx="0" cy="1716787"/>
          </a:xfrm>
          <a:prstGeom prst="line">
            <a:avLst/>
          </a:prstGeom>
          <a:ln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07D6D2B-E3E7-40E8-62E5-69E28FE0B587}"/>
              </a:ext>
            </a:extLst>
          </p:cNvPr>
          <p:cNvCxnSpPr>
            <a:cxnSpLocks/>
          </p:cNvCxnSpPr>
          <p:nvPr/>
        </p:nvCxnSpPr>
        <p:spPr>
          <a:xfrm>
            <a:off x="5622413" y="3996882"/>
            <a:ext cx="0" cy="1716787"/>
          </a:xfrm>
          <a:prstGeom prst="line">
            <a:avLst/>
          </a:prstGeom>
          <a:ln>
            <a:solidFill>
              <a:schemeClr val="dk1">
                <a:alpha val="3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CFAF6B2D-911C-E449-EE9E-C5D8F9487E4B}"/>
              </a:ext>
            </a:extLst>
          </p:cNvPr>
          <p:cNvSpPr/>
          <p:nvPr/>
        </p:nvSpPr>
        <p:spPr>
          <a:xfrm>
            <a:off x="4358971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ln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8B0A36A6-359B-9CE8-8C0D-523A19FCF9E5}"/>
              </a:ext>
            </a:extLst>
          </p:cNvPr>
          <p:cNvSpPr/>
          <p:nvPr/>
        </p:nvSpPr>
        <p:spPr>
          <a:xfrm>
            <a:off x="3137028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E4B0330A-FE47-BBAB-8470-D3C5B1FCCA31}"/>
              </a:ext>
            </a:extLst>
          </p:cNvPr>
          <p:cNvSpPr/>
          <p:nvPr/>
        </p:nvSpPr>
        <p:spPr>
          <a:xfrm>
            <a:off x="2466978" y="1502663"/>
            <a:ext cx="4810122" cy="1575655"/>
          </a:xfrm>
          <a:custGeom>
            <a:avLst/>
            <a:gdLst>
              <a:gd name="connsiteX0" fmla="*/ 0 w 4657725"/>
              <a:gd name="connsiteY0" fmla="*/ 1575655 h 1575655"/>
              <a:gd name="connsiteX1" fmla="*/ 714375 w 4657725"/>
              <a:gd name="connsiteY1" fmla="*/ 1261330 h 1575655"/>
              <a:gd name="connsiteX2" fmla="*/ 1247775 w 4657725"/>
              <a:gd name="connsiteY2" fmla="*/ 13555 h 1575655"/>
              <a:gd name="connsiteX3" fmla="*/ 1571625 w 4657725"/>
              <a:gd name="connsiteY3" fmla="*/ 566005 h 1575655"/>
              <a:gd name="connsiteX4" fmla="*/ 1847850 w 4657725"/>
              <a:gd name="connsiteY4" fmla="*/ 32605 h 1575655"/>
              <a:gd name="connsiteX5" fmla="*/ 2543175 w 4657725"/>
              <a:gd name="connsiteY5" fmla="*/ 708880 h 1575655"/>
              <a:gd name="connsiteX6" fmla="*/ 3076575 w 4657725"/>
              <a:gd name="connsiteY6" fmla="*/ 23080 h 1575655"/>
              <a:gd name="connsiteX7" fmla="*/ 3609975 w 4657725"/>
              <a:gd name="connsiteY7" fmla="*/ 1099405 h 1575655"/>
              <a:gd name="connsiteX8" fmla="*/ 4657725 w 4657725"/>
              <a:gd name="connsiteY8" fmla="*/ 1489930 h 1575655"/>
              <a:gd name="connsiteX9" fmla="*/ 4657725 w 4657725"/>
              <a:gd name="connsiteY9" fmla="*/ 1489930 h 1575655"/>
              <a:gd name="connsiteX10" fmla="*/ 4657725 w 4657725"/>
              <a:gd name="connsiteY10" fmla="*/ 1489930 h 157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7725" h="1575655">
                <a:moveTo>
                  <a:pt x="0" y="1575655"/>
                </a:moveTo>
                <a:cubicBezTo>
                  <a:pt x="253206" y="1548667"/>
                  <a:pt x="506413" y="1521680"/>
                  <a:pt x="714375" y="1261330"/>
                </a:cubicBezTo>
                <a:cubicBezTo>
                  <a:pt x="922337" y="1000980"/>
                  <a:pt x="1104900" y="129442"/>
                  <a:pt x="1247775" y="13555"/>
                </a:cubicBezTo>
                <a:cubicBezTo>
                  <a:pt x="1390650" y="-102332"/>
                  <a:pt x="1471613" y="562830"/>
                  <a:pt x="1571625" y="566005"/>
                </a:cubicBezTo>
                <a:cubicBezTo>
                  <a:pt x="1671637" y="569180"/>
                  <a:pt x="1685925" y="8793"/>
                  <a:pt x="1847850" y="32605"/>
                </a:cubicBezTo>
                <a:cubicBezTo>
                  <a:pt x="2009775" y="56417"/>
                  <a:pt x="2338388" y="710467"/>
                  <a:pt x="2543175" y="708880"/>
                </a:cubicBezTo>
                <a:cubicBezTo>
                  <a:pt x="2747962" y="707293"/>
                  <a:pt x="2898775" y="-42008"/>
                  <a:pt x="3076575" y="23080"/>
                </a:cubicBezTo>
                <a:cubicBezTo>
                  <a:pt x="3254375" y="88167"/>
                  <a:pt x="3346450" y="854930"/>
                  <a:pt x="3609975" y="1099405"/>
                </a:cubicBezTo>
                <a:cubicBezTo>
                  <a:pt x="3873500" y="1343880"/>
                  <a:pt x="4657725" y="1489930"/>
                  <a:pt x="4657725" y="1489930"/>
                </a:cubicBezTo>
                <a:lnTo>
                  <a:pt x="4657725" y="1489930"/>
                </a:lnTo>
                <a:lnTo>
                  <a:pt x="4657725" y="1489930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6D66CC9-0AA9-1047-1448-010A9457417F}"/>
              </a:ext>
            </a:extLst>
          </p:cNvPr>
          <p:cNvCxnSpPr>
            <a:cxnSpLocks/>
          </p:cNvCxnSpPr>
          <p:nvPr/>
        </p:nvCxnSpPr>
        <p:spPr>
          <a:xfrm>
            <a:off x="3784088" y="3987357"/>
            <a:ext cx="0" cy="1716787"/>
          </a:xfrm>
          <a:prstGeom prst="line">
            <a:avLst/>
          </a:prstGeom>
          <a:ln>
            <a:solidFill>
              <a:schemeClr val="dk1">
                <a:alpha val="3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9F15B9-0A34-6300-0DBA-735A6C78448E}"/>
                  </a:ext>
                </a:extLst>
              </p:cNvPr>
              <p:cNvSpPr txBox="1"/>
              <p:nvPr/>
            </p:nvSpPr>
            <p:spPr>
              <a:xfrm>
                <a:off x="3641316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9F15B9-0A34-6300-0DBA-735A6C784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316" y="5657849"/>
                <a:ext cx="428625" cy="369332"/>
              </a:xfrm>
              <a:prstGeom prst="rect">
                <a:avLst/>
              </a:prstGeom>
              <a:blipFill>
                <a:blip r:embed="rId2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9724CF-7FCD-72FA-349F-D27A1B0B1567}"/>
                  </a:ext>
                </a:extLst>
              </p:cNvPr>
              <p:cNvSpPr txBox="1"/>
              <p:nvPr/>
            </p:nvSpPr>
            <p:spPr>
              <a:xfrm>
                <a:off x="4262087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9724CF-7FCD-72FA-349F-D27A1B0B1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87" y="5657849"/>
                <a:ext cx="428625" cy="369332"/>
              </a:xfrm>
              <a:prstGeom prst="rect">
                <a:avLst/>
              </a:prstGeom>
              <a:blipFill>
                <a:blip r:embed="rId3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724049-51EE-391F-004A-F0BA0B916249}"/>
                  </a:ext>
                </a:extLst>
              </p:cNvPr>
              <p:cNvSpPr txBox="1"/>
              <p:nvPr/>
            </p:nvSpPr>
            <p:spPr>
              <a:xfrm>
                <a:off x="5417625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724049-51EE-391F-004A-F0BA0B916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25" y="5657849"/>
                <a:ext cx="428625" cy="369332"/>
              </a:xfrm>
              <a:prstGeom prst="rect">
                <a:avLst/>
              </a:prstGeom>
              <a:blipFill>
                <a:blip r:embed="rId4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CE6F90-08B0-7A02-5592-EFEE303D94DD}"/>
                  </a:ext>
                </a:extLst>
              </p:cNvPr>
              <p:cNvSpPr txBox="1"/>
              <p:nvPr/>
            </p:nvSpPr>
            <p:spPr>
              <a:xfrm>
                <a:off x="7794010" y="4670608"/>
                <a:ext cx="3316902" cy="373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CE6F90-08B0-7A02-5592-EFEE303D9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670608"/>
                <a:ext cx="3316902" cy="373051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5BC738-32FB-4FBF-1612-078AC80B6659}"/>
                  </a:ext>
                </a:extLst>
              </p:cNvPr>
              <p:cNvSpPr txBox="1"/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5BC738-32FB-4FBF-1612-078AC80B6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C2194E-06BB-545E-B745-962C72047287}"/>
                  </a:ext>
                </a:extLst>
              </p:cNvPr>
              <p:cNvSpPr txBox="1"/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C2194E-06BB-545E-B745-962C72047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A7C36A-16E6-F01D-4DEC-A009007242C8}"/>
                  </a:ext>
                </a:extLst>
              </p:cNvPr>
              <p:cNvSpPr txBox="1"/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A7C36A-16E6-F01D-4DEC-A00900724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A9D1712-C6DB-ED61-A09B-1D211F1488E5}"/>
                  </a:ext>
                </a:extLst>
              </p:cNvPr>
              <p:cNvSpPr txBox="1"/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A9D1712-C6DB-ED61-A09B-1D211F148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4EF4064-E8FC-435B-4A7B-F8C99A357E40}"/>
                  </a:ext>
                </a:extLst>
              </p:cNvPr>
              <p:cNvSpPr txBox="1"/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4EF4064-E8FC-435B-4A7B-F8C99A357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08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976F1E3-5241-8AB7-AF11-CB5B7DC3252F}"/>
              </a:ext>
            </a:extLst>
          </p:cNvPr>
          <p:cNvSpPr/>
          <p:nvPr/>
        </p:nvSpPr>
        <p:spPr>
          <a:xfrm>
            <a:off x="2515892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noFill/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8A452D4-7758-31E6-D999-54B68DF163B3}"/>
              </a:ext>
            </a:extLst>
          </p:cNvPr>
          <p:cNvCxnSpPr>
            <a:cxnSpLocks/>
          </p:cNvCxnSpPr>
          <p:nvPr/>
        </p:nvCxnSpPr>
        <p:spPr>
          <a:xfrm>
            <a:off x="2270522" y="5657849"/>
            <a:ext cx="51304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872CF5-4EEC-B636-AC04-913F499DD350}"/>
              </a:ext>
            </a:extLst>
          </p:cNvPr>
          <p:cNvSpPr txBox="1"/>
          <p:nvPr/>
        </p:nvSpPr>
        <p:spPr>
          <a:xfrm>
            <a:off x="574722" y="2366901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ECAD4A-A6F2-1C65-4125-B51DD245FBC8}"/>
              </a:ext>
            </a:extLst>
          </p:cNvPr>
          <p:cNvSpPr txBox="1"/>
          <p:nvPr/>
        </p:nvSpPr>
        <p:spPr>
          <a:xfrm>
            <a:off x="574722" y="4723835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하위 집단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A86455-9203-2351-803E-AEB161BC8E89}"/>
              </a:ext>
            </a:extLst>
          </p:cNvPr>
          <p:cNvCxnSpPr>
            <a:cxnSpLocks/>
          </p:cNvCxnSpPr>
          <p:nvPr/>
        </p:nvCxnSpPr>
        <p:spPr>
          <a:xfrm>
            <a:off x="2114553" y="3285994"/>
            <a:ext cx="5772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41A929-5521-18A8-7516-D2E237C2D3E6}"/>
              </a:ext>
            </a:extLst>
          </p:cNvPr>
          <p:cNvCxnSpPr>
            <a:cxnSpLocks/>
          </p:cNvCxnSpPr>
          <p:nvPr/>
        </p:nvCxnSpPr>
        <p:spPr>
          <a:xfrm>
            <a:off x="563193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E4B0330A-FE47-BBAB-8470-D3C5B1FCCA31}"/>
              </a:ext>
            </a:extLst>
          </p:cNvPr>
          <p:cNvSpPr/>
          <p:nvPr/>
        </p:nvSpPr>
        <p:spPr>
          <a:xfrm>
            <a:off x="2466978" y="1502663"/>
            <a:ext cx="4810122" cy="1575655"/>
          </a:xfrm>
          <a:custGeom>
            <a:avLst/>
            <a:gdLst>
              <a:gd name="connsiteX0" fmla="*/ 0 w 4657725"/>
              <a:gd name="connsiteY0" fmla="*/ 1575655 h 1575655"/>
              <a:gd name="connsiteX1" fmla="*/ 714375 w 4657725"/>
              <a:gd name="connsiteY1" fmla="*/ 1261330 h 1575655"/>
              <a:gd name="connsiteX2" fmla="*/ 1247775 w 4657725"/>
              <a:gd name="connsiteY2" fmla="*/ 13555 h 1575655"/>
              <a:gd name="connsiteX3" fmla="*/ 1571625 w 4657725"/>
              <a:gd name="connsiteY3" fmla="*/ 566005 h 1575655"/>
              <a:gd name="connsiteX4" fmla="*/ 1847850 w 4657725"/>
              <a:gd name="connsiteY4" fmla="*/ 32605 h 1575655"/>
              <a:gd name="connsiteX5" fmla="*/ 2543175 w 4657725"/>
              <a:gd name="connsiteY5" fmla="*/ 708880 h 1575655"/>
              <a:gd name="connsiteX6" fmla="*/ 3076575 w 4657725"/>
              <a:gd name="connsiteY6" fmla="*/ 23080 h 1575655"/>
              <a:gd name="connsiteX7" fmla="*/ 3609975 w 4657725"/>
              <a:gd name="connsiteY7" fmla="*/ 1099405 h 1575655"/>
              <a:gd name="connsiteX8" fmla="*/ 4657725 w 4657725"/>
              <a:gd name="connsiteY8" fmla="*/ 1489930 h 1575655"/>
              <a:gd name="connsiteX9" fmla="*/ 4657725 w 4657725"/>
              <a:gd name="connsiteY9" fmla="*/ 1489930 h 1575655"/>
              <a:gd name="connsiteX10" fmla="*/ 4657725 w 4657725"/>
              <a:gd name="connsiteY10" fmla="*/ 1489930 h 157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7725" h="1575655">
                <a:moveTo>
                  <a:pt x="0" y="1575655"/>
                </a:moveTo>
                <a:cubicBezTo>
                  <a:pt x="253206" y="1548667"/>
                  <a:pt x="506413" y="1521680"/>
                  <a:pt x="714375" y="1261330"/>
                </a:cubicBezTo>
                <a:cubicBezTo>
                  <a:pt x="922337" y="1000980"/>
                  <a:pt x="1104900" y="129442"/>
                  <a:pt x="1247775" y="13555"/>
                </a:cubicBezTo>
                <a:cubicBezTo>
                  <a:pt x="1390650" y="-102332"/>
                  <a:pt x="1471613" y="562830"/>
                  <a:pt x="1571625" y="566005"/>
                </a:cubicBezTo>
                <a:cubicBezTo>
                  <a:pt x="1671637" y="569180"/>
                  <a:pt x="1685925" y="8793"/>
                  <a:pt x="1847850" y="32605"/>
                </a:cubicBezTo>
                <a:cubicBezTo>
                  <a:pt x="2009775" y="56417"/>
                  <a:pt x="2338388" y="710467"/>
                  <a:pt x="2543175" y="708880"/>
                </a:cubicBezTo>
                <a:cubicBezTo>
                  <a:pt x="2747962" y="707293"/>
                  <a:pt x="2898775" y="-42008"/>
                  <a:pt x="3076575" y="23080"/>
                </a:cubicBezTo>
                <a:cubicBezTo>
                  <a:pt x="3254375" y="88167"/>
                  <a:pt x="3346450" y="854930"/>
                  <a:pt x="3609975" y="1099405"/>
                </a:cubicBezTo>
                <a:cubicBezTo>
                  <a:pt x="3873500" y="1343880"/>
                  <a:pt x="4657725" y="1489930"/>
                  <a:pt x="4657725" y="1489930"/>
                </a:cubicBezTo>
                <a:lnTo>
                  <a:pt x="4657725" y="1489930"/>
                </a:lnTo>
                <a:lnTo>
                  <a:pt x="4657725" y="1489930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6D66CC9-0AA9-1047-1448-010A9457417F}"/>
              </a:ext>
            </a:extLst>
          </p:cNvPr>
          <p:cNvCxnSpPr>
            <a:cxnSpLocks/>
          </p:cNvCxnSpPr>
          <p:nvPr/>
        </p:nvCxnSpPr>
        <p:spPr>
          <a:xfrm>
            <a:off x="3784088" y="3987357"/>
            <a:ext cx="0" cy="1716787"/>
          </a:xfrm>
          <a:prstGeom prst="line">
            <a:avLst/>
          </a:prstGeom>
          <a:ln>
            <a:solidFill>
              <a:schemeClr val="dk1">
                <a:alpha val="3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9F15B9-0A34-6300-0DBA-735A6C78448E}"/>
                  </a:ext>
                </a:extLst>
              </p:cNvPr>
              <p:cNvSpPr txBox="1"/>
              <p:nvPr/>
            </p:nvSpPr>
            <p:spPr>
              <a:xfrm>
                <a:off x="3641316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9F15B9-0A34-6300-0DBA-735A6C784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316" y="5657849"/>
                <a:ext cx="428625" cy="369332"/>
              </a:xfrm>
              <a:prstGeom prst="rect">
                <a:avLst/>
              </a:prstGeom>
              <a:blipFill>
                <a:blip r:embed="rId2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724049-51EE-391F-004A-F0BA0B916249}"/>
                  </a:ext>
                </a:extLst>
              </p:cNvPr>
              <p:cNvSpPr txBox="1"/>
              <p:nvPr/>
            </p:nvSpPr>
            <p:spPr>
              <a:xfrm>
                <a:off x="5417625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4724049-51EE-391F-004A-F0BA0B916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25" y="5657849"/>
                <a:ext cx="428625" cy="369332"/>
              </a:xfrm>
              <a:prstGeom prst="rect">
                <a:avLst/>
              </a:prstGeom>
              <a:blipFill>
                <a:blip r:embed="rId3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CE6F90-08B0-7A02-5592-EFEE303D94DD}"/>
                  </a:ext>
                </a:extLst>
              </p:cNvPr>
              <p:cNvSpPr txBox="1"/>
              <p:nvPr/>
            </p:nvSpPr>
            <p:spPr>
              <a:xfrm>
                <a:off x="7794010" y="4670608"/>
                <a:ext cx="3316902" cy="388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CE6F90-08B0-7A02-5592-EFEE303D9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670608"/>
                <a:ext cx="3316902" cy="388504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5BC738-32FB-4FBF-1612-078AC80B6659}"/>
                  </a:ext>
                </a:extLst>
              </p:cNvPr>
              <p:cNvSpPr txBox="1"/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5BC738-32FB-4FBF-1612-078AC80B6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C2194E-06BB-545E-B745-962C72047287}"/>
                  </a:ext>
                </a:extLst>
              </p:cNvPr>
              <p:cNvSpPr txBox="1"/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C2194E-06BB-545E-B745-962C72047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EF44C60-FEE2-B473-AFC4-7BF5F740E5FD}"/>
              </a:ext>
            </a:extLst>
          </p:cNvPr>
          <p:cNvCxnSpPr>
            <a:cxnSpLocks/>
          </p:cNvCxnSpPr>
          <p:nvPr/>
        </p:nvCxnSpPr>
        <p:spPr>
          <a:xfrm>
            <a:off x="4403213" y="3996881"/>
            <a:ext cx="0" cy="1716787"/>
          </a:xfrm>
          <a:prstGeom prst="line">
            <a:avLst/>
          </a:prstGeom>
          <a:ln>
            <a:solidFill>
              <a:schemeClr val="dk1">
                <a:alpha val="3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15F9472A-083B-F3BC-94A7-E72B94BBE2E0}"/>
              </a:ext>
            </a:extLst>
          </p:cNvPr>
          <p:cNvSpPr/>
          <p:nvPr/>
        </p:nvSpPr>
        <p:spPr>
          <a:xfrm>
            <a:off x="3137028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  <a:ln>
            <a:solidFill>
              <a:schemeClr val="accent2">
                <a:alpha val="3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283415-28FD-36FC-D9D0-BAB38470AD57}"/>
                  </a:ext>
                </a:extLst>
              </p:cNvPr>
              <p:cNvSpPr txBox="1"/>
              <p:nvPr/>
            </p:nvSpPr>
            <p:spPr>
              <a:xfrm>
                <a:off x="4262087" y="5657849"/>
                <a:ext cx="428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283415-28FD-36FC-D9D0-BAB38470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87" y="5657849"/>
                <a:ext cx="428625" cy="369332"/>
              </a:xfrm>
              <a:prstGeom prst="rect">
                <a:avLst/>
              </a:prstGeom>
              <a:blipFill>
                <a:blip r:embed="rId7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4DA94C2-385F-D919-B3E7-3DDAC569C98E}"/>
              </a:ext>
            </a:extLst>
          </p:cNvPr>
          <p:cNvCxnSpPr>
            <a:cxnSpLocks/>
          </p:cNvCxnSpPr>
          <p:nvPr/>
        </p:nvCxnSpPr>
        <p:spPr>
          <a:xfrm>
            <a:off x="5622413" y="3996882"/>
            <a:ext cx="0" cy="17167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2985B2E-48C6-1187-D5EE-EF627D5FB72F}"/>
              </a:ext>
            </a:extLst>
          </p:cNvPr>
          <p:cNvSpPr/>
          <p:nvPr/>
        </p:nvSpPr>
        <p:spPr>
          <a:xfrm>
            <a:off x="4358971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B3BA1E7-ECDB-3C05-59A7-071F8A1632E1}"/>
                  </a:ext>
                </a:extLst>
              </p:cNvPr>
              <p:cNvSpPr txBox="1"/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B3BA1E7-ECDB-3C05-59A7-071F8A163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3E9F408-4611-85C9-54AF-B641827A9A39}"/>
                  </a:ext>
                </a:extLst>
              </p:cNvPr>
              <p:cNvSpPr txBox="1"/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3E9F408-4611-85C9-54AF-B641827A9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00CA98-6F7C-938D-EFA5-FC792824C441}"/>
                  </a:ext>
                </a:extLst>
              </p:cNvPr>
              <p:cNvSpPr txBox="1"/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00CA98-6F7C-938D-EFA5-FC792824C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642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F2468AF-0D57-AF52-D8F5-E8981747DABE}"/>
              </a:ext>
            </a:extLst>
          </p:cNvPr>
          <p:cNvGrpSpPr/>
          <p:nvPr/>
        </p:nvGrpSpPr>
        <p:grpSpPr>
          <a:xfrm>
            <a:off x="574722" y="1502663"/>
            <a:ext cx="7311978" cy="4524518"/>
            <a:chOff x="2555922" y="1502663"/>
            <a:chExt cx="7311978" cy="4524518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976F1E3-5241-8AB7-AF11-CB5B7DC3252F}"/>
                </a:ext>
              </a:extLst>
            </p:cNvPr>
            <p:cNvSpPr/>
            <p:nvPr/>
          </p:nvSpPr>
          <p:spPr>
            <a:xfrm>
              <a:off x="4497092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8A452D4-7758-31E6-D999-54B68DF163B3}"/>
                </a:ext>
              </a:extLst>
            </p:cNvPr>
            <p:cNvCxnSpPr>
              <a:cxnSpLocks/>
            </p:cNvCxnSpPr>
            <p:nvPr/>
          </p:nvCxnSpPr>
          <p:spPr>
            <a:xfrm>
              <a:off x="4251722" y="5657849"/>
              <a:ext cx="513040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872CF5-4EEC-B636-AC04-913F499DD350}"/>
                </a:ext>
              </a:extLst>
            </p:cNvPr>
            <p:cNvSpPr txBox="1"/>
            <p:nvPr/>
          </p:nvSpPr>
          <p:spPr>
            <a:xfrm>
              <a:off x="2555922" y="2366901"/>
              <a:ext cx="11358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전체 집단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ECAD4A-A6F2-1C65-4125-B51DD245FBC8}"/>
                </a:ext>
              </a:extLst>
            </p:cNvPr>
            <p:cNvSpPr txBox="1"/>
            <p:nvPr/>
          </p:nvSpPr>
          <p:spPr>
            <a:xfrm>
              <a:off x="2555922" y="4723835"/>
              <a:ext cx="11358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하위 집단</a:t>
              </a:r>
              <a:endParaRPr lang="ko-KR" altLang="en-US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B5A4E73-5014-32C6-E03C-73E3AB1E4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888" y="3429000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6A86455-9203-2351-803E-AEB161BC8E89}"/>
                </a:ext>
              </a:extLst>
            </p:cNvPr>
            <p:cNvCxnSpPr>
              <a:cxnSpLocks/>
            </p:cNvCxnSpPr>
            <p:nvPr/>
          </p:nvCxnSpPr>
          <p:spPr>
            <a:xfrm>
              <a:off x="4095753" y="3285994"/>
              <a:ext cx="5772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89A67D0-B423-B68E-76FA-65B8EC24C71F}"/>
                </a:ext>
              </a:extLst>
            </p:cNvPr>
            <p:cNvCxnSpPr>
              <a:cxnSpLocks/>
            </p:cNvCxnSpPr>
            <p:nvPr/>
          </p:nvCxnSpPr>
          <p:spPr>
            <a:xfrm>
              <a:off x="6384413" y="3996881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07D6D2B-E3E7-40E8-62E5-69E28FE0B58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613" y="3996882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CFAF6B2D-911C-E449-EE9E-C5D8F9487E4B}"/>
                </a:ext>
              </a:extLst>
            </p:cNvPr>
            <p:cNvSpPr/>
            <p:nvPr/>
          </p:nvSpPr>
          <p:spPr>
            <a:xfrm>
              <a:off x="6340171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B0A36A6-359B-9CE8-8C0D-523A19FCF9E5}"/>
                </a:ext>
              </a:extLst>
            </p:cNvPr>
            <p:cNvSpPr/>
            <p:nvPr/>
          </p:nvSpPr>
          <p:spPr>
            <a:xfrm>
              <a:off x="5118228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E6BB074-76D4-526F-633F-D9D5C7141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5763" y="3429000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C41A929-5521-18A8-7516-D2E237C2D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3138" y="3429000"/>
              <a:ext cx="0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E4B0330A-FE47-BBAB-8470-D3C5B1FCCA31}"/>
                </a:ext>
              </a:extLst>
            </p:cNvPr>
            <p:cNvSpPr/>
            <p:nvPr/>
          </p:nvSpPr>
          <p:spPr>
            <a:xfrm>
              <a:off x="4448178" y="1502663"/>
              <a:ext cx="4810122" cy="1575655"/>
            </a:xfrm>
            <a:custGeom>
              <a:avLst/>
              <a:gdLst>
                <a:gd name="connsiteX0" fmla="*/ 0 w 4657725"/>
                <a:gd name="connsiteY0" fmla="*/ 1575655 h 1575655"/>
                <a:gd name="connsiteX1" fmla="*/ 714375 w 4657725"/>
                <a:gd name="connsiteY1" fmla="*/ 1261330 h 1575655"/>
                <a:gd name="connsiteX2" fmla="*/ 1247775 w 4657725"/>
                <a:gd name="connsiteY2" fmla="*/ 13555 h 1575655"/>
                <a:gd name="connsiteX3" fmla="*/ 1571625 w 4657725"/>
                <a:gd name="connsiteY3" fmla="*/ 566005 h 1575655"/>
                <a:gd name="connsiteX4" fmla="*/ 1847850 w 4657725"/>
                <a:gd name="connsiteY4" fmla="*/ 32605 h 1575655"/>
                <a:gd name="connsiteX5" fmla="*/ 2543175 w 4657725"/>
                <a:gd name="connsiteY5" fmla="*/ 708880 h 1575655"/>
                <a:gd name="connsiteX6" fmla="*/ 3076575 w 4657725"/>
                <a:gd name="connsiteY6" fmla="*/ 23080 h 1575655"/>
                <a:gd name="connsiteX7" fmla="*/ 3609975 w 4657725"/>
                <a:gd name="connsiteY7" fmla="*/ 1099405 h 1575655"/>
                <a:gd name="connsiteX8" fmla="*/ 4657725 w 4657725"/>
                <a:gd name="connsiteY8" fmla="*/ 1489930 h 1575655"/>
                <a:gd name="connsiteX9" fmla="*/ 4657725 w 4657725"/>
                <a:gd name="connsiteY9" fmla="*/ 1489930 h 1575655"/>
                <a:gd name="connsiteX10" fmla="*/ 4657725 w 4657725"/>
                <a:gd name="connsiteY10" fmla="*/ 1489930 h 15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57725" h="1575655">
                  <a:moveTo>
                    <a:pt x="0" y="1575655"/>
                  </a:moveTo>
                  <a:cubicBezTo>
                    <a:pt x="253206" y="1548667"/>
                    <a:pt x="506413" y="1521680"/>
                    <a:pt x="714375" y="1261330"/>
                  </a:cubicBezTo>
                  <a:cubicBezTo>
                    <a:pt x="922337" y="1000980"/>
                    <a:pt x="1104900" y="129442"/>
                    <a:pt x="1247775" y="13555"/>
                  </a:cubicBezTo>
                  <a:cubicBezTo>
                    <a:pt x="1390650" y="-102332"/>
                    <a:pt x="1471613" y="562830"/>
                    <a:pt x="1571625" y="566005"/>
                  </a:cubicBezTo>
                  <a:cubicBezTo>
                    <a:pt x="1671637" y="569180"/>
                    <a:pt x="1685925" y="8793"/>
                    <a:pt x="1847850" y="32605"/>
                  </a:cubicBezTo>
                  <a:cubicBezTo>
                    <a:pt x="2009775" y="56417"/>
                    <a:pt x="2338388" y="710467"/>
                    <a:pt x="2543175" y="708880"/>
                  </a:cubicBezTo>
                  <a:cubicBezTo>
                    <a:pt x="2747962" y="707293"/>
                    <a:pt x="2898775" y="-42008"/>
                    <a:pt x="3076575" y="23080"/>
                  </a:cubicBezTo>
                  <a:cubicBezTo>
                    <a:pt x="3254375" y="88167"/>
                    <a:pt x="3346450" y="854930"/>
                    <a:pt x="3609975" y="1099405"/>
                  </a:cubicBezTo>
                  <a:cubicBezTo>
                    <a:pt x="3873500" y="1343880"/>
                    <a:pt x="4657725" y="1489930"/>
                    <a:pt x="4657725" y="1489930"/>
                  </a:cubicBezTo>
                  <a:lnTo>
                    <a:pt x="4657725" y="1489930"/>
                  </a:lnTo>
                  <a:lnTo>
                    <a:pt x="4657725" y="1489930"/>
                  </a:ln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6D66CC9-0AA9-1047-1448-010A9457417F}"/>
                </a:ext>
              </a:extLst>
            </p:cNvPr>
            <p:cNvCxnSpPr>
              <a:cxnSpLocks/>
            </p:cNvCxnSpPr>
            <p:nvPr/>
          </p:nvCxnSpPr>
          <p:spPr>
            <a:xfrm>
              <a:off x="5765288" y="3987357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9F15B9-0A34-6300-0DBA-735A6C78448E}"/>
                    </a:ext>
                  </a:extLst>
                </p:cNvPr>
                <p:cNvSpPr txBox="1"/>
                <p:nvPr/>
              </p:nvSpPr>
              <p:spPr>
                <a:xfrm>
                  <a:off x="5622516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9F15B9-0A34-6300-0DBA-735A6C784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516" y="5657849"/>
                  <a:ext cx="42862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4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59724CF-7FCD-72FA-349F-D27A1B0B1567}"/>
                    </a:ext>
                  </a:extLst>
                </p:cNvPr>
                <p:cNvSpPr txBox="1"/>
                <p:nvPr/>
              </p:nvSpPr>
              <p:spPr>
                <a:xfrm>
                  <a:off x="6243287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59724CF-7FCD-72FA-349F-D27A1B0B1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287" y="5657849"/>
                  <a:ext cx="42862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4724049-51EE-391F-004A-F0BA0B916249}"/>
                    </a:ext>
                  </a:extLst>
                </p:cNvPr>
                <p:cNvSpPr txBox="1"/>
                <p:nvPr/>
              </p:nvSpPr>
              <p:spPr>
                <a:xfrm>
                  <a:off x="7398825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4724049-51EE-391F-004A-F0BA0B916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825" y="5657849"/>
                  <a:ext cx="42862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3E0D38-819A-323D-5C12-47ECBC2CABF7}"/>
                  </a:ext>
                </a:extLst>
              </p:cNvPr>
              <p:cNvSpPr txBox="1"/>
              <p:nvPr/>
            </p:nvSpPr>
            <p:spPr>
              <a:xfrm>
                <a:off x="7794010" y="4225999"/>
                <a:ext cx="3316902" cy="387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3E0D38-819A-323D-5C12-47ECBC2CA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225999"/>
                <a:ext cx="3316902" cy="387157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1A85DC-F656-B9BC-817D-999A205447BF}"/>
                  </a:ext>
                </a:extLst>
              </p:cNvPr>
              <p:cNvSpPr txBox="1"/>
              <p:nvPr/>
            </p:nvSpPr>
            <p:spPr>
              <a:xfrm>
                <a:off x="7794010" y="4568875"/>
                <a:ext cx="3316902" cy="387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1A85DC-F656-B9BC-817D-999A20544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568875"/>
                <a:ext cx="3316902" cy="387157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759E2E-4D78-0A0E-00ED-A71B4D178E14}"/>
                  </a:ext>
                </a:extLst>
              </p:cNvPr>
              <p:cNvSpPr txBox="1"/>
              <p:nvPr/>
            </p:nvSpPr>
            <p:spPr>
              <a:xfrm>
                <a:off x="7794010" y="4910404"/>
                <a:ext cx="3316902" cy="388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759E2E-4D78-0A0E-00ED-A71B4D178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910404"/>
                <a:ext cx="3316902" cy="388504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78D04-3266-C090-F271-F1A7A3601BED}"/>
                  </a:ext>
                </a:extLst>
              </p:cNvPr>
              <p:cNvSpPr txBox="1"/>
              <p:nvPr/>
            </p:nvSpPr>
            <p:spPr>
              <a:xfrm>
                <a:off x="7813388" y="2246367"/>
                <a:ext cx="38232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)=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78D04-3266-C090-F271-F1A7A3601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388" y="2246367"/>
                <a:ext cx="3823268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DDEC07-3BD9-AAA0-6208-5C99D237F895}"/>
                  </a:ext>
                </a:extLst>
              </p:cNvPr>
              <p:cNvSpPr txBox="1"/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DDEC07-3BD9-AAA0-6208-5C99D237F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583540-BD96-F213-83E7-06CB2E619591}"/>
                  </a:ext>
                </a:extLst>
              </p:cNvPr>
              <p:cNvSpPr txBox="1"/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583540-BD96-F213-83E7-06CB2E619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8A2EAE-E766-8E09-FA98-28631275405D}"/>
                  </a:ext>
                </a:extLst>
              </p:cNvPr>
              <p:cNvSpPr txBox="1"/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8A2EAE-E766-8E09-FA98-28631275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ECB8B37-BCA5-507F-2B7E-9DFDEA2F9467}"/>
                  </a:ext>
                </a:extLst>
              </p:cNvPr>
              <p:cNvSpPr txBox="1"/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ECB8B37-BCA5-507F-2B7E-9DFDEA2F9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95D0D8B-2D24-9869-A159-F49B974DC1D2}"/>
                  </a:ext>
                </a:extLst>
              </p:cNvPr>
              <p:cNvSpPr txBox="1"/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95D0D8B-2D24-9869-A159-F49B974DC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382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F2468AF-0D57-AF52-D8F5-E8981747DABE}"/>
              </a:ext>
            </a:extLst>
          </p:cNvPr>
          <p:cNvGrpSpPr/>
          <p:nvPr/>
        </p:nvGrpSpPr>
        <p:grpSpPr>
          <a:xfrm>
            <a:off x="574722" y="1502663"/>
            <a:ext cx="7311978" cy="4524518"/>
            <a:chOff x="2555922" y="1502663"/>
            <a:chExt cx="7311978" cy="4524518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976F1E3-5241-8AB7-AF11-CB5B7DC3252F}"/>
                </a:ext>
              </a:extLst>
            </p:cNvPr>
            <p:cNvSpPr/>
            <p:nvPr/>
          </p:nvSpPr>
          <p:spPr>
            <a:xfrm>
              <a:off x="4497092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8A452D4-7758-31E6-D999-54B68DF163B3}"/>
                </a:ext>
              </a:extLst>
            </p:cNvPr>
            <p:cNvCxnSpPr>
              <a:cxnSpLocks/>
            </p:cNvCxnSpPr>
            <p:nvPr/>
          </p:nvCxnSpPr>
          <p:spPr>
            <a:xfrm>
              <a:off x="4251722" y="5657849"/>
              <a:ext cx="513040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872CF5-4EEC-B636-AC04-913F499DD350}"/>
                </a:ext>
              </a:extLst>
            </p:cNvPr>
            <p:cNvSpPr txBox="1"/>
            <p:nvPr/>
          </p:nvSpPr>
          <p:spPr>
            <a:xfrm>
              <a:off x="2555922" y="2366901"/>
              <a:ext cx="11358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전체 집단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ECAD4A-A6F2-1C65-4125-B51DD245FBC8}"/>
                </a:ext>
              </a:extLst>
            </p:cNvPr>
            <p:cNvSpPr txBox="1"/>
            <p:nvPr/>
          </p:nvSpPr>
          <p:spPr>
            <a:xfrm>
              <a:off x="2555922" y="4723835"/>
              <a:ext cx="11358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하위 집단</a:t>
              </a:r>
              <a:endParaRPr lang="ko-KR" altLang="en-US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6A86455-9203-2351-803E-AEB161BC8E89}"/>
                </a:ext>
              </a:extLst>
            </p:cNvPr>
            <p:cNvCxnSpPr>
              <a:cxnSpLocks/>
            </p:cNvCxnSpPr>
            <p:nvPr/>
          </p:nvCxnSpPr>
          <p:spPr>
            <a:xfrm>
              <a:off x="4095753" y="3285994"/>
              <a:ext cx="5772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89A67D0-B423-B68E-76FA-65B8EC24C71F}"/>
                </a:ext>
              </a:extLst>
            </p:cNvPr>
            <p:cNvCxnSpPr>
              <a:cxnSpLocks/>
            </p:cNvCxnSpPr>
            <p:nvPr/>
          </p:nvCxnSpPr>
          <p:spPr>
            <a:xfrm>
              <a:off x="6384413" y="3996881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07D6D2B-E3E7-40E8-62E5-69E28FE0B58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613" y="3996882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CFAF6B2D-911C-E449-EE9E-C5D8F9487E4B}"/>
                </a:ext>
              </a:extLst>
            </p:cNvPr>
            <p:cNvSpPr/>
            <p:nvPr/>
          </p:nvSpPr>
          <p:spPr>
            <a:xfrm>
              <a:off x="6340171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B0A36A6-359B-9CE8-8C0D-523A19FCF9E5}"/>
                </a:ext>
              </a:extLst>
            </p:cNvPr>
            <p:cNvSpPr/>
            <p:nvPr/>
          </p:nvSpPr>
          <p:spPr>
            <a:xfrm>
              <a:off x="5118228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E4B0330A-FE47-BBAB-8470-D3C5B1FCCA31}"/>
                </a:ext>
              </a:extLst>
            </p:cNvPr>
            <p:cNvSpPr/>
            <p:nvPr/>
          </p:nvSpPr>
          <p:spPr>
            <a:xfrm>
              <a:off x="4448178" y="1502663"/>
              <a:ext cx="4810122" cy="1575655"/>
            </a:xfrm>
            <a:custGeom>
              <a:avLst/>
              <a:gdLst>
                <a:gd name="connsiteX0" fmla="*/ 0 w 4657725"/>
                <a:gd name="connsiteY0" fmla="*/ 1575655 h 1575655"/>
                <a:gd name="connsiteX1" fmla="*/ 714375 w 4657725"/>
                <a:gd name="connsiteY1" fmla="*/ 1261330 h 1575655"/>
                <a:gd name="connsiteX2" fmla="*/ 1247775 w 4657725"/>
                <a:gd name="connsiteY2" fmla="*/ 13555 h 1575655"/>
                <a:gd name="connsiteX3" fmla="*/ 1571625 w 4657725"/>
                <a:gd name="connsiteY3" fmla="*/ 566005 h 1575655"/>
                <a:gd name="connsiteX4" fmla="*/ 1847850 w 4657725"/>
                <a:gd name="connsiteY4" fmla="*/ 32605 h 1575655"/>
                <a:gd name="connsiteX5" fmla="*/ 2543175 w 4657725"/>
                <a:gd name="connsiteY5" fmla="*/ 708880 h 1575655"/>
                <a:gd name="connsiteX6" fmla="*/ 3076575 w 4657725"/>
                <a:gd name="connsiteY6" fmla="*/ 23080 h 1575655"/>
                <a:gd name="connsiteX7" fmla="*/ 3609975 w 4657725"/>
                <a:gd name="connsiteY7" fmla="*/ 1099405 h 1575655"/>
                <a:gd name="connsiteX8" fmla="*/ 4657725 w 4657725"/>
                <a:gd name="connsiteY8" fmla="*/ 1489930 h 1575655"/>
                <a:gd name="connsiteX9" fmla="*/ 4657725 w 4657725"/>
                <a:gd name="connsiteY9" fmla="*/ 1489930 h 1575655"/>
                <a:gd name="connsiteX10" fmla="*/ 4657725 w 4657725"/>
                <a:gd name="connsiteY10" fmla="*/ 1489930 h 15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57725" h="1575655">
                  <a:moveTo>
                    <a:pt x="0" y="1575655"/>
                  </a:moveTo>
                  <a:cubicBezTo>
                    <a:pt x="253206" y="1548667"/>
                    <a:pt x="506413" y="1521680"/>
                    <a:pt x="714375" y="1261330"/>
                  </a:cubicBezTo>
                  <a:cubicBezTo>
                    <a:pt x="922337" y="1000980"/>
                    <a:pt x="1104900" y="129442"/>
                    <a:pt x="1247775" y="13555"/>
                  </a:cubicBezTo>
                  <a:cubicBezTo>
                    <a:pt x="1390650" y="-102332"/>
                    <a:pt x="1471613" y="562830"/>
                    <a:pt x="1571625" y="566005"/>
                  </a:cubicBezTo>
                  <a:cubicBezTo>
                    <a:pt x="1671637" y="569180"/>
                    <a:pt x="1685925" y="8793"/>
                    <a:pt x="1847850" y="32605"/>
                  </a:cubicBezTo>
                  <a:cubicBezTo>
                    <a:pt x="2009775" y="56417"/>
                    <a:pt x="2338388" y="710467"/>
                    <a:pt x="2543175" y="708880"/>
                  </a:cubicBezTo>
                  <a:cubicBezTo>
                    <a:pt x="2747962" y="707293"/>
                    <a:pt x="2898775" y="-42008"/>
                    <a:pt x="3076575" y="23080"/>
                  </a:cubicBezTo>
                  <a:cubicBezTo>
                    <a:pt x="3254375" y="88167"/>
                    <a:pt x="3346450" y="854930"/>
                    <a:pt x="3609975" y="1099405"/>
                  </a:cubicBezTo>
                  <a:cubicBezTo>
                    <a:pt x="3873500" y="1343880"/>
                    <a:pt x="4657725" y="1489930"/>
                    <a:pt x="4657725" y="1489930"/>
                  </a:cubicBezTo>
                  <a:lnTo>
                    <a:pt x="4657725" y="1489930"/>
                  </a:lnTo>
                  <a:lnTo>
                    <a:pt x="4657725" y="1489930"/>
                  </a:ln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6D66CC9-0AA9-1047-1448-010A9457417F}"/>
                </a:ext>
              </a:extLst>
            </p:cNvPr>
            <p:cNvCxnSpPr>
              <a:cxnSpLocks/>
            </p:cNvCxnSpPr>
            <p:nvPr/>
          </p:nvCxnSpPr>
          <p:spPr>
            <a:xfrm>
              <a:off x="5765288" y="3987357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9F15B9-0A34-6300-0DBA-735A6C78448E}"/>
                    </a:ext>
                  </a:extLst>
                </p:cNvPr>
                <p:cNvSpPr txBox="1"/>
                <p:nvPr/>
              </p:nvSpPr>
              <p:spPr>
                <a:xfrm>
                  <a:off x="5622516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9F15B9-0A34-6300-0DBA-735A6C784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516" y="5657849"/>
                  <a:ext cx="42862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4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59724CF-7FCD-72FA-349F-D27A1B0B1567}"/>
                    </a:ext>
                  </a:extLst>
                </p:cNvPr>
                <p:cNvSpPr txBox="1"/>
                <p:nvPr/>
              </p:nvSpPr>
              <p:spPr>
                <a:xfrm>
                  <a:off x="6243287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59724CF-7FCD-72FA-349F-D27A1B0B1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287" y="5657849"/>
                  <a:ext cx="42862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4724049-51EE-391F-004A-F0BA0B916249}"/>
                    </a:ext>
                  </a:extLst>
                </p:cNvPr>
                <p:cNvSpPr txBox="1"/>
                <p:nvPr/>
              </p:nvSpPr>
              <p:spPr>
                <a:xfrm>
                  <a:off x="7398825" y="5657849"/>
                  <a:ext cx="428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4724049-51EE-391F-004A-F0BA0B916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825" y="5657849"/>
                  <a:ext cx="42862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78D04-3266-C090-F271-F1A7A3601BED}"/>
                  </a:ext>
                </a:extLst>
              </p:cNvPr>
              <p:cNvSpPr txBox="1"/>
              <p:nvPr/>
            </p:nvSpPr>
            <p:spPr>
              <a:xfrm>
                <a:off x="7794009" y="2246368"/>
                <a:ext cx="3823267" cy="1148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𝑝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(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𝑥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)=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78D04-3266-C090-F271-F1A7A3601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09" y="2246368"/>
                <a:ext cx="3823267" cy="11480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637748-BDF0-9833-02D1-4D21ACC2005A}"/>
                  </a:ext>
                </a:extLst>
              </p:cNvPr>
              <p:cNvSpPr txBox="1"/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637748-BDF0-9833-02D1-4D21ACC20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297" y="4106488"/>
                <a:ext cx="413337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2B4AAB-AB75-2753-5F4C-6319BFF784BE}"/>
                  </a:ext>
                </a:extLst>
              </p:cNvPr>
              <p:cNvSpPr txBox="1"/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2B4AAB-AB75-2753-5F4C-6319BFF78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33" y="4102590"/>
                <a:ext cx="413337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87E38F-0E0F-F7A3-1F20-F38DA1F4DBCA}"/>
                  </a:ext>
                </a:extLst>
              </p:cNvPr>
              <p:cNvSpPr txBox="1"/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87E38F-0E0F-F7A3-1F20-F38DA1F4D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345" y="4103913"/>
                <a:ext cx="41333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F5DD120-E07F-A688-D3DA-D5F2E355997E}"/>
                  </a:ext>
                </a:extLst>
              </p:cNvPr>
              <p:cNvSpPr txBox="1"/>
              <p:nvPr/>
            </p:nvSpPr>
            <p:spPr>
              <a:xfrm>
                <a:off x="7794010" y="4225999"/>
                <a:ext cx="3316902" cy="387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F5DD120-E07F-A688-D3DA-D5F2E3559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225999"/>
                <a:ext cx="3316902" cy="387157"/>
              </a:xfrm>
              <a:prstGeom prst="rect">
                <a:avLst/>
              </a:prstGeom>
              <a:blipFill>
                <a:blip r:embed="rId9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045869-C70D-279C-135D-42F78DECB6CA}"/>
                  </a:ext>
                </a:extLst>
              </p:cNvPr>
              <p:cNvSpPr txBox="1"/>
              <p:nvPr/>
            </p:nvSpPr>
            <p:spPr>
              <a:xfrm>
                <a:off x="7794010" y="4568875"/>
                <a:ext cx="3316902" cy="387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045869-C70D-279C-135D-42F78DECB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568875"/>
                <a:ext cx="3316902" cy="387157"/>
              </a:xfrm>
              <a:prstGeom prst="rect">
                <a:avLst/>
              </a:prstGeom>
              <a:blipFill>
                <a:blip r:embed="rId10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5CF533-36DA-0816-B1E0-C9C15248978B}"/>
                  </a:ext>
                </a:extLst>
              </p:cNvPr>
              <p:cNvSpPr txBox="1"/>
              <p:nvPr/>
            </p:nvSpPr>
            <p:spPr>
              <a:xfrm>
                <a:off x="7794010" y="4910404"/>
                <a:ext cx="3316902" cy="388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5CF533-36DA-0816-B1E0-C9C15248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10" y="4910404"/>
                <a:ext cx="3316902" cy="388504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C9F6C48-3494-6415-EC67-BFCDA1E5B550}"/>
              </a:ext>
            </a:extLst>
          </p:cNvPr>
          <p:cNvCxnSpPr>
            <a:cxnSpLocks/>
          </p:cNvCxnSpPr>
          <p:nvPr/>
        </p:nvCxnSpPr>
        <p:spPr>
          <a:xfrm flipV="1">
            <a:off x="439368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A0A90E3-2F8C-983A-24A6-E48BC10FB45A}"/>
              </a:ext>
            </a:extLst>
          </p:cNvPr>
          <p:cNvCxnSpPr>
            <a:cxnSpLocks/>
          </p:cNvCxnSpPr>
          <p:nvPr/>
        </p:nvCxnSpPr>
        <p:spPr>
          <a:xfrm flipV="1">
            <a:off x="3774563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A2D5778-09AB-629C-FFAD-862A7CC91018}"/>
              </a:ext>
            </a:extLst>
          </p:cNvPr>
          <p:cNvCxnSpPr>
            <a:cxnSpLocks/>
          </p:cNvCxnSpPr>
          <p:nvPr/>
        </p:nvCxnSpPr>
        <p:spPr>
          <a:xfrm flipV="1">
            <a:off x="5631938" y="3429000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A4204E7-0AD1-81E4-90D8-25F25B18D256}"/>
                  </a:ext>
                </a:extLst>
              </p:cNvPr>
              <p:cNvSpPr txBox="1"/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A4204E7-0AD1-81E4-90D8-25F25B18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98" y="3101328"/>
                <a:ext cx="33575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27A3C1-0384-F878-5C0A-15E606001870}"/>
                  </a:ext>
                </a:extLst>
              </p:cNvPr>
              <p:cNvSpPr txBox="1"/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27A3C1-0384-F878-5C0A-15E606001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31" y="5473183"/>
                <a:ext cx="33575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07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872CF5-4EEC-B636-AC04-913F499DD350}"/>
              </a:ext>
            </a:extLst>
          </p:cNvPr>
          <p:cNvSpPr txBox="1"/>
          <p:nvPr/>
        </p:nvSpPr>
        <p:spPr>
          <a:xfrm>
            <a:off x="2074071" y="1961032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A86455-9203-2351-803E-AEB161BC8E89}"/>
              </a:ext>
            </a:extLst>
          </p:cNvPr>
          <p:cNvCxnSpPr>
            <a:cxnSpLocks/>
          </p:cNvCxnSpPr>
          <p:nvPr/>
        </p:nvCxnSpPr>
        <p:spPr>
          <a:xfrm>
            <a:off x="3209927" y="3285994"/>
            <a:ext cx="5772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E4B0330A-FE47-BBAB-8470-D3C5B1FCCA31}"/>
              </a:ext>
            </a:extLst>
          </p:cNvPr>
          <p:cNvSpPr/>
          <p:nvPr/>
        </p:nvSpPr>
        <p:spPr>
          <a:xfrm>
            <a:off x="3690939" y="1502663"/>
            <a:ext cx="4810122" cy="1575655"/>
          </a:xfrm>
          <a:custGeom>
            <a:avLst/>
            <a:gdLst>
              <a:gd name="connsiteX0" fmla="*/ 0 w 4657725"/>
              <a:gd name="connsiteY0" fmla="*/ 1575655 h 1575655"/>
              <a:gd name="connsiteX1" fmla="*/ 714375 w 4657725"/>
              <a:gd name="connsiteY1" fmla="*/ 1261330 h 1575655"/>
              <a:gd name="connsiteX2" fmla="*/ 1247775 w 4657725"/>
              <a:gd name="connsiteY2" fmla="*/ 13555 h 1575655"/>
              <a:gd name="connsiteX3" fmla="*/ 1571625 w 4657725"/>
              <a:gd name="connsiteY3" fmla="*/ 566005 h 1575655"/>
              <a:gd name="connsiteX4" fmla="*/ 1847850 w 4657725"/>
              <a:gd name="connsiteY4" fmla="*/ 32605 h 1575655"/>
              <a:gd name="connsiteX5" fmla="*/ 2543175 w 4657725"/>
              <a:gd name="connsiteY5" fmla="*/ 708880 h 1575655"/>
              <a:gd name="connsiteX6" fmla="*/ 3076575 w 4657725"/>
              <a:gd name="connsiteY6" fmla="*/ 23080 h 1575655"/>
              <a:gd name="connsiteX7" fmla="*/ 3609975 w 4657725"/>
              <a:gd name="connsiteY7" fmla="*/ 1099405 h 1575655"/>
              <a:gd name="connsiteX8" fmla="*/ 4657725 w 4657725"/>
              <a:gd name="connsiteY8" fmla="*/ 1489930 h 1575655"/>
              <a:gd name="connsiteX9" fmla="*/ 4657725 w 4657725"/>
              <a:gd name="connsiteY9" fmla="*/ 1489930 h 1575655"/>
              <a:gd name="connsiteX10" fmla="*/ 4657725 w 4657725"/>
              <a:gd name="connsiteY10" fmla="*/ 1489930 h 157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7725" h="1575655">
                <a:moveTo>
                  <a:pt x="0" y="1575655"/>
                </a:moveTo>
                <a:cubicBezTo>
                  <a:pt x="253206" y="1548667"/>
                  <a:pt x="506413" y="1521680"/>
                  <a:pt x="714375" y="1261330"/>
                </a:cubicBezTo>
                <a:cubicBezTo>
                  <a:pt x="922337" y="1000980"/>
                  <a:pt x="1104900" y="129442"/>
                  <a:pt x="1247775" y="13555"/>
                </a:cubicBezTo>
                <a:cubicBezTo>
                  <a:pt x="1390650" y="-102332"/>
                  <a:pt x="1471613" y="562830"/>
                  <a:pt x="1571625" y="566005"/>
                </a:cubicBezTo>
                <a:cubicBezTo>
                  <a:pt x="1671637" y="569180"/>
                  <a:pt x="1685925" y="8793"/>
                  <a:pt x="1847850" y="32605"/>
                </a:cubicBezTo>
                <a:cubicBezTo>
                  <a:pt x="2009775" y="56417"/>
                  <a:pt x="2338388" y="710467"/>
                  <a:pt x="2543175" y="708880"/>
                </a:cubicBezTo>
                <a:cubicBezTo>
                  <a:pt x="2747962" y="707293"/>
                  <a:pt x="2898775" y="-42008"/>
                  <a:pt x="3076575" y="23080"/>
                </a:cubicBezTo>
                <a:cubicBezTo>
                  <a:pt x="3254375" y="88167"/>
                  <a:pt x="3346450" y="854930"/>
                  <a:pt x="3609975" y="1099405"/>
                </a:cubicBezTo>
                <a:cubicBezTo>
                  <a:pt x="3873500" y="1343880"/>
                  <a:pt x="4657725" y="1489930"/>
                  <a:pt x="4657725" y="1489930"/>
                </a:cubicBezTo>
                <a:lnTo>
                  <a:pt x="4657725" y="1489930"/>
                </a:lnTo>
                <a:lnTo>
                  <a:pt x="4657725" y="1489930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78D04-3266-C090-F271-F1A7A3601BED}"/>
                  </a:ext>
                </a:extLst>
              </p:cNvPr>
              <p:cNvSpPr txBox="1"/>
              <p:nvPr/>
            </p:nvSpPr>
            <p:spPr>
              <a:xfrm>
                <a:off x="3209927" y="3572006"/>
                <a:ext cx="5772147" cy="2538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78D04-3266-C090-F271-F1A7A3601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27" y="3572006"/>
                <a:ext cx="5772147" cy="2538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0AB09DC-3EF7-8513-B4B3-3876E9080354}"/>
                  </a:ext>
                </a:extLst>
              </p:cNvPr>
              <p:cNvSpPr txBox="1"/>
              <p:nvPr/>
            </p:nvSpPr>
            <p:spPr>
              <a:xfrm>
                <a:off x="2874172" y="3101328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0AB09DC-3EF7-8513-B4B3-3876E9080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172" y="3101328"/>
                <a:ext cx="3357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10C5BD-A593-9D84-4659-F281CE230C39}"/>
                  </a:ext>
                </a:extLst>
              </p:cNvPr>
              <p:cNvSpPr txBox="1"/>
              <p:nvPr/>
            </p:nvSpPr>
            <p:spPr>
              <a:xfrm>
                <a:off x="8005761" y="5453354"/>
                <a:ext cx="2678906" cy="657296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ko-KR" sz="1800" b="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* </a:t>
                </a:r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  <a:ea typeface="IBM Plex Sans KR ExtraLight" panose="020B0303050203000203" pitchFamily="50" charset="-127"/>
                      </a:rPr>
                      <m:t>𝜃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IBM Plex Sans KR ExtraLight" panose="020B0303050203000203" pitchFamily="50" charset="-127"/>
                      </a:rPr>
                      <m:t>={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𝜋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𝑘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IBM Plex Sans KR ExtraLight" panose="020B0303050203000203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𝑘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라 할 때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  <a:ea typeface="IBM Plex Sans KR ExtraLight" panose="020B0303050203000203" pitchFamily="50" charset="-127"/>
                      </a:rPr>
                      <m:t>𝜃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  <a:ea typeface="IBM Plex Sans KR ExtraLight" panose="020B0303050203000203" pitchFamily="50" charset="-127"/>
                      </a:rPr>
                      <m:t> </m:t>
                    </m:r>
                  </m:oMath>
                </a14:m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 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latent variable</a:t>
                </a:r>
                <a:endPara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10C5BD-A593-9D84-4659-F281CE230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761" y="5453354"/>
                <a:ext cx="2678906" cy="657296"/>
              </a:xfrm>
              <a:prstGeom prst="rect">
                <a:avLst/>
              </a:prstGeom>
              <a:blipFill>
                <a:blip r:embed="rId4"/>
                <a:stretch>
                  <a:fillRect l="-1584" t="-1835" r="-5430" b="-14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491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42DF-270A-EB8A-A447-77FFA05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9C8A7-6A38-04B8-59D4-AB60D28A765A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Mixture Model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하위 집단이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인 혼합 모델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872CF5-4EEC-B636-AC04-913F499DD350}"/>
              </a:ext>
            </a:extLst>
          </p:cNvPr>
          <p:cNvSpPr txBox="1"/>
          <p:nvPr/>
        </p:nvSpPr>
        <p:spPr>
          <a:xfrm>
            <a:off x="2074071" y="1961032"/>
            <a:ext cx="11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전체 집단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6A86455-9203-2351-803E-AEB161BC8E89}"/>
              </a:ext>
            </a:extLst>
          </p:cNvPr>
          <p:cNvCxnSpPr>
            <a:cxnSpLocks/>
          </p:cNvCxnSpPr>
          <p:nvPr/>
        </p:nvCxnSpPr>
        <p:spPr>
          <a:xfrm>
            <a:off x="3209927" y="3285994"/>
            <a:ext cx="5772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E4B0330A-FE47-BBAB-8470-D3C5B1FCCA31}"/>
              </a:ext>
            </a:extLst>
          </p:cNvPr>
          <p:cNvSpPr/>
          <p:nvPr/>
        </p:nvSpPr>
        <p:spPr>
          <a:xfrm>
            <a:off x="3690939" y="1502663"/>
            <a:ext cx="4810122" cy="1575655"/>
          </a:xfrm>
          <a:custGeom>
            <a:avLst/>
            <a:gdLst>
              <a:gd name="connsiteX0" fmla="*/ 0 w 4657725"/>
              <a:gd name="connsiteY0" fmla="*/ 1575655 h 1575655"/>
              <a:gd name="connsiteX1" fmla="*/ 714375 w 4657725"/>
              <a:gd name="connsiteY1" fmla="*/ 1261330 h 1575655"/>
              <a:gd name="connsiteX2" fmla="*/ 1247775 w 4657725"/>
              <a:gd name="connsiteY2" fmla="*/ 13555 h 1575655"/>
              <a:gd name="connsiteX3" fmla="*/ 1571625 w 4657725"/>
              <a:gd name="connsiteY3" fmla="*/ 566005 h 1575655"/>
              <a:gd name="connsiteX4" fmla="*/ 1847850 w 4657725"/>
              <a:gd name="connsiteY4" fmla="*/ 32605 h 1575655"/>
              <a:gd name="connsiteX5" fmla="*/ 2543175 w 4657725"/>
              <a:gd name="connsiteY5" fmla="*/ 708880 h 1575655"/>
              <a:gd name="connsiteX6" fmla="*/ 3076575 w 4657725"/>
              <a:gd name="connsiteY6" fmla="*/ 23080 h 1575655"/>
              <a:gd name="connsiteX7" fmla="*/ 3609975 w 4657725"/>
              <a:gd name="connsiteY7" fmla="*/ 1099405 h 1575655"/>
              <a:gd name="connsiteX8" fmla="*/ 4657725 w 4657725"/>
              <a:gd name="connsiteY8" fmla="*/ 1489930 h 1575655"/>
              <a:gd name="connsiteX9" fmla="*/ 4657725 w 4657725"/>
              <a:gd name="connsiteY9" fmla="*/ 1489930 h 1575655"/>
              <a:gd name="connsiteX10" fmla="*/ 4657725 w 4657725"/>
              <a:gd name="connsiteY10" fmla="*/ 1489930 h 157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7725" h="1575655">
                <a:moveTo>
                  <a:pt x="0" y="1575655"/>
                </a:moveTo>
                <a:cubicBezTo>
                  <a:pt x="253206" y="1548667"/>
                  <a:pt x="506413" y="1521680"/>
                  <a:pt x="714375" y="1261330"/>
                </a:cubicBezTo>
                <a:cubicBezTo>
                  <a:pt x="922337" y="1000980"/>
                  <a:pt x="1104900" y="129442"/>
                  <a:pt x="1247775" y="13555"/>
                </a:cubicBezTo>
                <a:cubicBezTo>
                  <a:pt x="1390650" y="-102332"/>
                  <a:pt x="1471613" y="562830"/>
                  <a:pt x="1571625" y="566005"/>
                </a:cubicBezTo>
                <a:cubicBezTo>
                  <a:pt x="1671637" y="569180"/>
                  <a:pt x="1685925" y="8793"/>
                  <a:pt x="1847850" y="32605"/>
                </a:cubicBezTo>
                <a:cubicBezTo>
                  <a:pt x="2009775" y="56417"/>
                  <a:pt x="2338388" y="710467"/>
                  <a:pt x="2543175" y="708880"/>
                </a:cubicBezTo>
                <a:cubicBezTo>
                  <a:pt x="2747962" y="707293"/>
                  <a:pt x="2898775" y="-42008"/>
                  <a:pt x="3076575" y="23080"/>
                </a:cubicBezTo>
                <a:cubicBezTo>
                  <a:pt x="3254375" y="88167"/>
                  <a:pt x="3346450" y="854930"/>
                  <a:pt x="3609975" y="1099405"/>
                </a:cubicBezTo>
                <a:cubicBezTo>
                  <a:pt x="3873500" y="1343880"/>
                  <a:pt x="4657725" y="1489930"/>
                  <a:pt x="4657725" y="1489930"/>
                </a:cubicBezTo>
                <a:lnTo>
                  <a:pt x="4657725" y="1489930"/>
                </a:lnTo>
                <a:lnTo>
                  <a:pt x="4657725" y="1489930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78D04-3266-C090-F271-F1A7A3601BED}"/>
                  </a:ext>
                </a:extLst>
              </p:cNvPr>
              <p:cNvSpPr txBox="1"/>
              <p:nvPr/>
            </p:nvSpPr>
            <p:spPr>
              <a:xfrm>
                <a:off x="3209927" y="3572006"/>
                <a:ext cx="5772147" cy="2538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78D04-3266-C090-F271-F1A7A3601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27" y="3572006"/>
                <a:ext cx="5772147" cy="2538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DB43444-21F5-B08C-866C-A0C5D27EC535}"/>
              </a:ext>
            </a:extLst>
          </p:cNvPr>
          <p:cNvSpPr txBox="1"/>
          <p:nvPr/>
        </p:nvSpPr>
        <p:spPr>
          <a:xfrm>
            <a:off x="7846217" y="5376674"/>
            <a:ext cx="3688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전체 집단의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모수는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어떻게 추정할까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?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6E11A1-92B9-3589-D70D-F41D4042545A}"/>
                  </a:ext>
                </a:extLst>
              </p:cNvPr>
              <p:cNvSpPr txBox="1"/>
              <p:nvPr/>
            </p:nvSpPr>
            <p:spPr>
              <a:xfrm>
                <a:off x="2874172" y="3101328"/>
                <a:ext cx="3357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6E11A1-92B9-3589-D70D-F41D40425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172" y="3101328"/>
                <a:ext cx="3357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970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9392B-F513-DAB9-BCD4-F0211A20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C71936-2F3B-8E2E-BCC6-1E4920B51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Expectation–maximization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009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695ED-C7C4-F6A1-4CEB-3C2CA3B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0F1D8-9ABE-51ED-C75F-FCD0670C53C5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EM algorithm 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의존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반복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적으로 찾는 알고리즘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Expectation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Maximization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733347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695ED-C7C4-F6A1-4CEB-3C2CA3B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0F1D8-9ABE-51ED-C75F-FCD0670C53C5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EM algorithm 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의존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반복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적으로 찾는 알고리즘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Expectation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Maximization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BAFCF-544B-F60D-7897-FAADE5A309BD}"/>
              </a:ext>
            </a:extLst>
          </p:cNvPr>
          <p:cNvSpPr txBox="1"/>
          <p:nvPr/>
        </p:nvSpPr>
        <p:spPr>
          <a:xfrm>
            <a:off x="752474" y="1651733"/>
            <a:ext cx="705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초기화 단계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랜덤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분포를 설정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B6EF70C-F4E3-ACCE-5B97-7718FD398748}"/>
              </a:ext>
            </a:extLst>
          </p:cNvPr>
          <p:cNvGrpSpPr/>
          <p:nvPr/>
        </p:nvGrpSpPr>
        <p:grpSpPr>
          <a:xfrm>
            <a:off x="4140399" y="3966140"/>
            <a:ext cx="3911203" cy="1682016"/>
            <a:chOff x="4140399" y="3966140"/>
            <a:chExt cx="3911203" cy="168201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F355B94-D94B-15C9-54D5-4EEF3581F9AF}"/>
                </a:ext>
              </a:extLst>
            </p:cNvPr>
            <p:cNvGrpSpPr/>
            <p:nvPr/>
          </p:nvGrpSpPr>
          <p:grpSpPr>
            <a:xfrm>
              <a:off x="4140399" y="3966140"/>
              <a:ext cx="3911203" cy="1627915"/>
              <a:chOff x="4140399" y="3966140"/>
              <a:chExt cx="3911203" cy="1627915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F6921992-6325-33C3-8CCF-E354FCF6B0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0399" y="5594055"/>
                <a:ext cx="39112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4677052-A861-CE57-1516-97C933274BF5}"/>
                  </a:ext>
                </a:extLst>
              </p:cNvPr>
              <p:cNvGrpSpPr/>
              <p:nvPr/>
            </p:nvGrpSpPr>
            <p:grpSpPr>
              <a:xfrm>
                <a:off x="4829267" y="3966140"/>
                <a:ext cx="2748119" cy="1515390"/>
                <a:chOff x="4829267" y="3966140"/>
                <a:chExt cx="2748119" cy="1515390"/>
              </a:xfrm>
            </p:grpSpPr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B01A781D-6A05-72D6-2603-AC56CBFC0ACD}"/>
                    </a:ext>
                  </a:extLst>
                </p:cNvPr>
                <p:cNvSpPr/>
                <p:nvPr/>
              </p:nvSpPr>
              <p:spPr>
                <a:xfrm>
                  <a:off x="4829267" y="3966140"/>
                  <a:ext cx="2294824" cy="1515390"/>
                </a:xfrm>
                <a:custGeom>
                  <a:avLst/>
                  <a:gdLst>
                    <a:gd name="connsiteX0" fmla="*/ 0 w 1743075"/>
                    <a:gd name="connsiteY0" fmla="*/ 953790 h 982365"/>
                    <a:gd name="connsiteX1" fmla="*/ 171450 w 1743075"/>
                    <a:gd name="connsiteY1" fmla="*/ 1290 h 982365"/>
                    <a:gd name="connsiteX2" fmla="*/ 552450 w 1743075"/>
                    <a:gd name="connsiteY2" fmla="*/ 753765 h 982365"/>
                    <a:gd name="connsiteX3" fmla="*/ 1743075 w 1743075"/>
                    <a:gd name="connsiteY3" fmla="*/ 982365 h 982365"/>
                    <a:gd name="connsiteX4" fmla="*/ 1743075 w 1743075"/>
                    <a:gd name="connsiteY4" fmla="*/ 982365 h 982365"/>
                    <a:gd name="connsiteX5" fmla="*/ 1743075 w 1743075"/>
                    <a:gd name="connsiteY5" fmla="*/ 982365 h 982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43075" h="982365">
                      <a:moveTo>
                        <a:pt x="0" y="953790"/>
                      </a:moveTo>
                      <a:cubicBezTo>
                        <a:pt x="39687" y="494208"/>
                        <a:pt x="79375" y="34627"/>
                        <a:pt x="171450" y="1290"/>
                      </a:cubicBezTo>
                      <a:cubicBezTo>
                        <a:pt x="263525" y="-32047"/>
                        <a:pt x="290513" y="590252"/>
                        <a:pt x="552450" y="753765"/>
                      </a:cubicBezTo>
                      <a:cubicBezTo>
                        <a:pt x="814388" y="917277"/>
                        <a:pt x="1743075" y="982365"/>
                        <a:pt x="1743075" y="982365"/>
                      </a:cubicBezTo>
                      <a:lnTo>
                        <a:pt x="1743075" y="982365"/>
                      </a:lnTo>
                      <a:lnTo>
                        <a:pt x="1743075" y="982365"/>
                      </a:lnTo>
                    </a:path>
                  </a:pathLst>
                </a:cu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FB4CDEEC-576E-8CE6-5D85-9D3890760014}"/>
                    </a:ext>
                  </a:extLst>
                </p:cNvPr>
                <p:cNvSpPr/>
                <p:nvPr/>
              </p:nvSpPr>
              <p:spPr>
                <a:xfrm>
                  <a:off x="5153965" y="4333876"/>
                  <a:ext cx="2423421" cy="1039452"/>
                </a:xfrm>
                <a:custGeom>
                  <a:avLst/>
                  <a:gdLst>
                    <a:gd name="connsiteX0" fmla="*/ 0 w 1762125"/>
                    <a:gd name="connsiteY0" fmla="*/ 791326 h 800851"/>
                    <a:gd name="connsiteX1" fmla="*/ 1114425 w 1762125"/>
                    <a:gd name="connsiteY1" fmla="*/ 657976 h 800851"/>
                    <a:gd name="connsiteX2" fmla="*/ 1524000 w 1762125"/>
                    <a:gd name="connsiteY2" fmla="*/ 751 h 800851"/>
                    <a:gd name="connsiteX3" fmla="*/ 1762125 w 1762125"/>
                    <a:gd name="connsiteY3" fmla="*/ 800851 h 800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62125" h="800851">
                      <a:moveTo>
                        <a:pt x="0" y="791326"/>
                      </a:moveTo>
                      <a:cubicBezTo>
                        <a:pt x="430212" y="790532"/>
                        <a:pt x="860425" y="789738"/>
                        <a:pt x="1114425" y="657976"/>
                      </a:cubicBezTo>
                      <a:cubicBezTo>
                        <a:pt x="1368425" y="526214"/>
                        <a:pt x="1416050" y="-23062"/>
                        <a:pt x="1524000" y="751"/>
                      </a:cubicBezTo>
                      <a:cubicBezTo>
                        <a:pt x="1631950" y="24563"/>
                        <a:pt x="1697037" y="412707"/>
                        <a:pt x="1762125" y="800851"/>
                      </a:cubicBezTo>
                    </a:path>
                  </a:pathLst>
                </a:cu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E978F42-932B-1123-0CE5-0D3BB9CEC5DC}"/>
                </a:ext>
              </a:extLst>
            </p:cNvPr>
            <p:cNvGrpSpPr/>
            <p:nvPr/>
          </p:nvGrpSpPr>
          <p:grpSpPr>
            <a:xfrm>
              <a:off x="4772163" y="5539954"/>
              <a:ext cx="880262" cy="108202"/>
              <a:chOff x="4772163" y="5539954"/>
              <a:chExt cx="880262" cy="108202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A98A857-88BF-260D-FFC6-DB147F63D2F3}"/>
                  </a:ext>
                </a:extLst>
              </p:cNvPr>
              <p:cNvSpPr/>
              <p:nvPr/>
            </p:nvSpPr>
            <p:spPr>
              <a:xfrm>
                <a:off x="4772163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47561563-2111-5588-91F1-B704A635F2EC}"/>
                  </a:ext>
                </a:extLst>
              </p:cNvPr>
              <p:cNvSpPr/>
              <p:nvPr/>
            </p:nvSpPr>
            <p:spPr>
              <a:xfrm>
                <a:off x="5039757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1C6F5049-A959-421F-88FD-BE5A0244A74D}"/>
                  </a:ext>
                </a:extLst>
              </p:cNvPr>
              <p:cNvSpPr/>
              <p:nvPr/>
            </p:nvSpPr>
            <p:spPr>
              <a:xfrm>
                <a:off x="5153965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C4C5CF4B-2C9F-B548-C9E1-4507DBA2C659}"/>
                  </a:ext>
                </a:extLst>
              </p:cNvPr>
              <p:cNvSpPr/>
              <p:nvPr/>
            </p:nvSpPr>
            <p:spPr>
              <a:xfrm>
                <a:off x="5268173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E548B2DE-B04E-9D2B-276A-0D6A0A6A9BC1}"/>
                  </a:ext>
                </a:extLst>
              </p:cNvPr>
              <p:cNvSpPr/>
              <p:nvPr/>
            </p:nvSpPr>
            <p:spPr>
              <a:xfrm>
                <a:off x="5538217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2655240-9A6B-E69F-FBF5-9514BB621018}"/>
                </a:ext>
              </a:extLst>
            </p:cNvPr>
            <p:cNvGrpSpPr/>
            <p:nvPr/>
          </p:nvGrpSpPr>
          <p:grpSpPr>
            <a:xfrm>
              <a:off x="6715881" y="5539954"/>
              <a:ext cx="880262" cy="108202"/>
              <a:chOff x="4772163" y="5539954"/>
              <a:chExt cx="880262" cy="108202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3943C1A6-1FBA-CC02-3EF9-364DB050E31E}"/>
                  </a:ext>
                </a:extLst>
              </p:cNvPr>
              <p:cNvSpPr/>
              <p:nvPr/>
            </p:nvSpPr>
            <p:spPr>
              <a:xfrm>
                <a:off x="4772163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92B9E25-ECEC-3555-5884-2DF373E671B8}"/>
                  </a:ext>
                </a:extLst>
              </p:cNvPr>
              <p:cNvSpPr/>
              <p:nvPr/>
            </p:nvSpPr>
            <p:spPr>
              <a:xfrm>
                <a:off x="5039757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1E80C9AF-E0C9-AA5D-66C3-6EE03C1D39BC}"/>
                  </a:ext>
                </a:extLst>
              </p:cNvPr>
              <p:cNvSpPr/>
              <p:nvPr/>
            </p:nvSpPr>
            <p:spPr>
              <a:xfrm>
                <a:off x="5153965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6372B97-F75B-A23F-7E53-2B8254BF7EA4}"/>
                  </a:ext>
                </a:extLst>
              </p:cNvPr>
              <p:cNvSpPr/>
              <p:nvPr/>
            </p:nvSpPr>
            <p:spPr>
              <a:xfrm>
                <a:off x="5268173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90998F36-036C-DD86-836F-8E8520AF3E34}"/>
                  </a:ext>
                </a:extLst>
              </p:cNvPr>
              <p:cNvSpPr/>
              <p:nvPr/>
            </p:nvSpPr>
            <p:spPr>
              <a:xfrm>
                <a:off x="5538217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CDF0EBE-7393-3ADF-FB1A-93C1D09B5FBD}"/>
              </a:ext>
            </a:extLst>
          </p:cNvPr>
          <p:cNvCxnSpPr>
            <a:cxnSpLocks/>
          </p:cNvCxnSpPr>
          <p:nvPr/>
        </p:nvCxnSpPr>
        <p:spPr>
          <a:xfrm>
            <a:off x="4140399" y="2631780"/>
            <a:ext cx="39112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7100D0E3-D197-B017-4379-FA7AE34D6982}"/>
              </a:ext>
            </a:extLst>
          </p:cNvPr>
          <p:cNvSpPr/>
          <p:nvPr/>
        </p:nvSpPr>
        <p:spPr>
          <a:xfrm>
            <a:off x="4772163" y="2568719"/>
            <a:ext cx="114208" cy="1082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39D715A-8677-3AE7-1E2D-58B80897359D}"/>
              </a:ext>
            </a:extLst>
          </p:cNvPr>
          <p:cNvSpPr/>
          <p:nvPr/>
        </p:nvSpPr>
        <p:spPr>
          <a:xfrm>
            <a:off x="5039757" y="2568719"/>
            <a:ext cx="114208" cy="1082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BC70A6E-D564-4BA2-9E5B-25FCF4905C60}"/>
              </a:ext>
            </a:extLst>
          </p:cNvPr>
          <p:cNvSpPr/>
          <p:nvPr/>
        </p:nvSpPr>
        <p:spPr>
          <a:xfrm>
            <a:off x="5153965" y="2568719"/>
            <a:ext cx="114208" cy="1082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A5A74DF-E026-57AD-CD6E-07B257AADCA5}"/>
              </a:ext>
            </a:extLst>
          </p:cNvPr>
          <p:cNvSpPr/>
          <p:nvPr/>
        </p:nvSpPr>
        <p:spPr>
          <a:xfrm>
            <a:off x="5268173" y="2568719"/>
            <a:ext cx="114208" cy="1082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4D3D378-C8A3-DA0F-3EA9-940AE6830351}"/>
              </a:ext>
            </a:extLst>
          </p:cNvPr>
          <p:cNvSpPr/>
          <p:nvPr/>
        </p:nvSpPr>
        <p:spPr>
          <a:xfrm>
            <a:off x="5538217" y="2568719"/>
            <a:ext cx="114208" cy="1082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1227ED1-2E31-5F86-4BD7-20C0CA7FB027}"/>
              </a:ext>
            </a:extLst>
          </p:cNvPr>
          <p:cNvSpPr/>
          <p:nvPr/>
        </p:nvSpPr>
        <p:spPr>
          <a:xfrm>
            <a:off x="6715881" y="2568719"/>
            <a:ext cx="114208" cy="1082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9A8D3F3-D287-8D57-EED4-446B7180231F}"/>
              </a:ext>
            </a:extLst>
          </p:cNvPr>
          <p:cNvSpPr/>
          <p:nvPr/>
        </p:nvSpPr>
        <p:spPr>
          <a:xfrm>
            <a:off x="6983475" y="2568719"/>
            <a:ext cx="114208" cy="1082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786AE7D-C6C3-46BD-0710-D613EFA5AF92}"/>
              </a:ext>
            </a:extLst>
          </p:cNvPr>
          <p:cNvSpPr/>
          <p:nvPr/>
        </p:nvSpPr>
        <p:spPr>
          <a:xfrm>
            <a:off x="7097683" y="2568719"/>
            <a:ext cx="114208" cy="1082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23D01F9-316D-2EC9-8E4A-866C3BB0B683}"/>
              </a:ext>
            </a:extLst>
          </p:cNvPr>
          <p:cNvSpPr/>
          <p:nvPr/>
        </p:nvSpPr>
        <p:spPr>
          <a:xfrm>
            <a:off x="7211891" y="2568719"/>
            <a:ext cx="114208" cy="1082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E9EE1FE-F6DE-89F5-02E0-C429AF38BC63}"/>
              </a:ext>
            </a:extLst>
          </p:cNvPr>
          <p:cNvSpPr/>
          <p:nvPr/>
        </p:nvSpPr>
        <p:spPr>
          <a:xfrm>
            <a:off x="7481935" y="2568719"/>
            <a:ext cx="114208" cy="1082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5ECC25DA-F3BD-8126-121D-1FF2192E2191}"/>
              </a:ext>
            </a:extLst>
          </p:cNvPr>
          <p:cNvSpPr/>
          <p:nvPr/>
        </p:nvSpPr>
        <p:spPr>
          <a:xfrm>
            <a:off x="5976679" y="3309343"/>
            <a:ext cx="285750" cy="466725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E588B-E75B-CDD8-1320-98E59B0771B9}"/>
              </a:ext>
            </a:extLst>
          </p:cNvPr>
          <p:cNvSpPr txBox="1"/>
          <p:nvPr/>
        </p:nvSpPr>
        <p:spPr>
          <a:xfrm>
            <a:off x="4695825" y="5667932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1  234  5                   6  789 10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7984E5-B132-D650-4DFB-6CADD84F97AF}"/>
              </a:ext>
            </a:extLst>
          </p:cNvPr>
          <p:cNvSpPr txBox="1"/>
          <p:nvPr/>
        </p:nvSpPr>
        <p:spPr>
          <a:xfrm>
            <a:off x="4695825" y="2685882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1  234  5                   6  789 10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211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695ED-C7C4-F6A1-4CEB-3C2CA3B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0F1D8-9ABE-51ED-C75F-FCD0670C53C5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EM algorithm 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의존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반복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적으로 찾는 알고리즘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Expectation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Maximization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BAFCF-544B-F60D-7897-FAADE5A309BD}"/>
              </a:ext>
            </a:extLst>
          </p:cNvPr>
          <p:cNvSpPr txBox="1"/>
          <p:nvPr/>
        </p:nvSpPr>
        <p:spPr>
          <a:xfrm>
            <a:off x="752474" y="1651733"/>
            <a:ext cx="705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초기화 단계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랜덤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분포를 설정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log-likelihood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기댓값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(Expectation)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기댓값을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최대화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(Maximization)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추정값들을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F36FDD2-FCBC-59B7-5E00-226D8B29F66C}"/>
              </a:ext>
            </a:extLst>
          </p:cNvPr>
          <p:cNvGrpSpPr/>
          <p:nvPr/>
        </p:nvGrpSpPr>
        <p:grpSpPr>
          <a:xfrm>
            <a:off x="1762394" y="3966140"/>
            <a:ext cx="6289208" cy="2071124"/>
            <a:chOff x="1762394" y="3966140"/>
            <a:chExt cx="6289208" cy="2071124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B6EF70C-F4E3-ACCE-5B97-7718FD398748}"/>
                </a:ext>
              </a:extLst>
            </p:cNvPr>
            <p:cNvGrpSpPr/>
            <p:nvPr/>
          </p:nvGrpSpPr>
          <p:grpSpPr>
            <a:xfrm>
              <a:off x="4140399" y="3966140"/>
              <a:ext cx="3911203" cy="1682016"/>
              <a:chOff x="4140399" y="3966140"/>
              <a:chExt cx="3911203" cy="1682016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CF355B94-D94B-15C9-54D5-4EEF3581F9AF}"/>
                  </a:ext>
                </a:extLst>
              </p:cNvPr>
              <p:cNvGrpSpPr/>
              <p:nvPr/>
            </p:nvGrpSpPr>
            <p:grpSpPr>
              <a:xfrm>
                <a:off x="4140399" y="3966140"/>
                <a:ext cx="3911203" cy="1627915"/>
                <a:chOff x="4140399" y="3966140"/>
                <a:chExt cx="3911203" cy="1627915"/>
              </a:xfrm>
            </p:grpSpPr>
            <p:cxnSp>
              <p:nvCxnSpPr>
                <p:cNvPr id="6" name="직선 연결선 5">
                  <a:extLst>
                    <a:ext uri="{FF2B5EF4-FFF2-40B4-BE49-F238E27FC236}">
                      <a16:creationId xmlns:a16="http://schemas.microsoft.com/office/drawing/2014/main" id="{F6921992-6325-33C3-8CCF-E354FCF6B0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0399" y="5594055"/>
                  <a:ext cx="391120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74677052-A861-CE57-1516-97C933274BF5}"/>
                    </a:ext>
                  </a:extLst>
                </p:cNvPr>
                <p:cNvGrpSpPr/>
                <p:nvPr/>
              </p:nvGrpSpPr>
              <p:grpSpPr>
                <a:xfrm>
                  <a:off x="4829267" y="3966140"/>
                  <a:ext cx="2748119" cy="1515390"/>
                  <a:chOff x="4829267" y="3966140"/>
                  <a:chExt cx="2748119" cy="1515390"/>
                </a:xfrm>
              </p:grpSpPr>
              <p:sp>
                <p:nvSpPr>
                  <p:cNvPr id="14" name="자유형: 도형 13">
                    <a:extLst>
                      <a:ext uri="{FF2B5EF4-FFF2-40B4-BE49-F238E27FC236}">
                        <a16:creationId xmlns:a16="http://schemas.microsoft.com/office/drawing/2014/main" id="{B01A781D-6A05-72D6-2603-AC56CBFC0ACD}"/>
                      </a:ext>
                    </a:extLst>
                  </p:cNvPr>
                  <p:cNvSpPr/>
                  <p:nvPr/>
                </p:nvSpPr>
                <p:spPr>
                  <a:xfrm>
                    <a:off x="4829267" y="3966140"/>
                    <a:ext cx="2294824" cy="1515390"/>
                  </a:xfrm>
                  <a:custGeom>
                    <a:avLst/>
                    <a:gdLst>
                      <a:gd name="connsiteX0" fmla="*/ 0 w 1743075"/>
                      <a:gd name="connsiteY0" fmla="*/ 953790 h 982365"/>
                      <a:gd name="connsiteX1" fmla="*/ 171450 w 1743075"/>
                      <a:gd name="connsiteY1" fmla="*/ 1290 h 982365"/>
                      <a:gd name="connsiteX2" fmla="*/ 552450 w 1743075"/>
                      <a:gd name="connsiteY2" fmla="*/ 753765 h 982365"/>
                      <a:gd name="connsiteX3" fmla="*/ 1743075 w 1743075"/>
                      <a:gd name="connsiteY3" fmla="*/ 982365 h 982365"/>
                      <a:gd name="connsiteX4" fmla="*/ 1743075 w 1743075"/>
                      <a:gd name="connsiteY4" fmla="*/ 982365 h 982365"/>
                      <a:gd name="connsiteX5" fmla="*/ 1743075 w 1743075"/>
                      <a:gd name="connsiteY5" fmla="*/ 982365 h 982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43075" h="982365">
                        <a:moveTo>
                          <a:pt x="0" y="953790"/>
                        </a:moveTo>
                        <a:cubicBezTo>
                          <a:pt x="39687" y="494208"/>
                          <a:pt x="79375" y="34627"/>
                          <a:pt x="171450" y="1290"/>
                        </a:cubicBezTo>
                        <a:cubicBezTo>
                          <a:pt x="263525" y="-32047"/>
                          <a:pt x="290513" y="590252"/>
                          <a:pt x="552450" y="753765"/>
                        </a:cubicBezTo>
                        <a:cubicBezTo>
                          <a:pt x="814388" y="917277"/>
                          <a:pt x="1743075" y="982365"/>
                          <a:pt x="1743075" y="982365"/>
                        </a:cubicBezTo>
                        <a:lnTo>
                          <a:pt x="1743075" y="982365"/>
                        </a:lnTo>
                        <a:lnTo>
                          <a:pt x="1743075" y="982365"/>
                        </a:lnTo>
                      </a:path>
                    </a:pathLst>
                  </a:cu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자유형: 도형 16">
                    <a:extLst>
                      <a:ext uri="{FF2B5EF4-FFF2-40B4-BE49-F238E27FC236}">
                        <a16:creationId xmlns:a16="http://schemas.microsoft.com/office/drawing/2014/main" id="{FB4CDEEC-576E-8CE6-5D85-9D3890760014}"/>
                      </a:ext>
                    </a:extLst>
                  </p:cNvPr>
                  <p:cNvSpPr/>
                  <p:nvPr/>
                </p:nvSpPr>
                <p:spPr>
                  <a:xfrm>
                    <a:off x="5153965" y="4335472"/>
                    <a:ext cx="2423421" cy="1037856"/>
                  </a:xfrm>
                  <a:custGeom>
                    <a:avLst/>
                    <a:gdLst>
                      <a:gd name="connsiteX0" fmla="*/ 0 w 1762125"/>
                      <a:gd name="connsiteY0" fmla="*/ 791326 h 800851"/>
                      <a:gd name="connsiteX1" fmla="*/ 1114425 w 1762125"/>
                      <a:gd name="connsiteY1" fmla="*/ 657976 h 800851"/>
                      <a:gd name="connsiteX2" fmla="*/ 1524000 w 1762125"/>
                      <a:gd name="connsiteY2" fmla="*/ 751 h 800851"/>
                      <a:gd name="connsiteX3" fmla="*/ 1762125 w 1762125"/>
                      <a:gd name="connsiteY3" fmla="*/ 800851 h 800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62125" h="800851">
                        <a:moveTo>
                          <a:pt x="0" y="791326"/>
                        </a:moveTo>
                        <a:cubicBezTo>
                          <a:pt x="430212" y="790532"/>
                          <a:pt x="860425" y="789738"/>
                          <a:pt x="1114425" y="657976"/>
                        </a:cubicBezTo>
                        <a:cubicBezTo>
                          <a:pt x="1368425" y="526214"/>
                          <a:pt x="1416050" y="-23062"/>
                          <a:pt x="1524000" y="751"/>
                        </a:cubicBezTo>
                        <a:cubicBezTo>
                          <a:pt x="1631950" y="24563"/>
                          <a:pt x="1697037" y="412707"/>
                          <a:pt x="1762125" y="800851"/>
                        </a:cubicBezTo>
                      </a:path>
                    </a:pathLst>
                  </a:cu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5E978F42-932B-1123-0CE5-0D3BB9CEC5DC}"/>
                  </a:ext>
                </a:extLst>
              </p:cNvPr>
              <p:cNvGrpSpPr/>
              <p:nvPr/>
            </p:nvGrpSpPr>
            <p:grpSpPr>
              <a:xfrm>
                <a:off x="4772163" y="5539954"/>
                <a:ext cx="880262" cy="108202"/>
                <a:chOff x="4772163" y="5539954"/>
                <a:chExt cx="880262" cy="108202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CA98A857-88BF-260D-FFC6-DB147F63D2F3}"/>
                    </a:ext>
                  </a:extLst>
                </p:cNvPr>
                <p:cNvSpPr/>
                <p:nvPr/>
              </p:nvSpPr>
              <p:spPr>
                <a:xfrm>
                  <a:off x="4772163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47561563-2111-5588-91F1-B704A635F2EC}"/>
                    </a:ext>
                  </a:extLst>
                </p:cNvPr>
                <p:cNvSpPr/>
                <p:nvPr/>
              </p:nvSpPr>
              <p:spPr>
                <a:xfrm>
                  <a:off x="5039757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1C6F5049-A959-421F-88FD-BE5A0244A74D}"/>
                    </a:ext>
                  </a:extLst>
                </p:cNvPr>
                <p:cNvSpPr/>
                <p:nvPr/>
              </p:nvSpPr>
              <p:spPr>
                <a:xfrm>
                  <a:off x="5153965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4C5CF4B-2C9F-B548-C9E1-4507DBA2C659}"/>
                    </a:ext>
                  </a:extLst>
                </p:cNvPr>
                <p:cNvSpPr/>
                <p:nvPr/>
              </p:nvSpPr>
              <p:spPr>
                <a:xfrm>
                  <a:off x="5268173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E548B2DE-B04E-9D2B-276A-0D6A0A6A9BC1}"/>
                    </a:ext>
                  </a:extLst>
                </p:cNvPr>
                <p:cNvSpPr/>
                <p:nvPr/>
              </p:nvSpPr>
              <p:spPr>
                <a:xfrm>
                  <a:off x="5538217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E2655240-9A6B-E69F-FBF5-9514BB621018}"/>
                  </a:ext>
                </a:extLst>
              </p:cNvPr>
              <p:cNvGrpSpPr/>
              <p:nvPr/>
            </p:nvGrpSpPr>
            <p:grpSpPr>
              <a:xfrm>
                <a:off x="6715881" y="5539954"/>
                <a:ext cx="880262" cy="108202"/>
                <a:chOff x="4772163" y="5539954"/>
                <a:chExt cx="880262" cy="108202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3943C1A6-1FBA-CC02-3EF9-364DB050E31E}"/>
                    </a:ext>
                  </a:extLst>
                </p:cNvPr>
                <p:cNvSpPr/>
                <p:nvPr/>
              </p:nvSpPr>
              <p:spPr>
                <a:xfrm>
                  <a:off x="4772163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992B9E25-ECEC-3555-5884-2DF373E671B8}"/>
                    </a:ext>
                  </a:extLst>
                </p:cNvPr>
                <p:cNvSpPr/>
                <p:nvPr/>
              </p:nvSpPr>
              <p:spPr>
                <a:xfrm>
                  <a:off x="5039757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1E80C9AF-E0C9-AA5D-66C3-6EE03C1D39BC}"/>
                    </a:ext>
                  </a:extLst>
                </p:cNvPr>
                <p:cNvSpPr/>
                <p:nvPr/>
              </p:nvSpPr>
              <p:spPr>
                <a:xfrm>
                  <a:off x="5153965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66372B97-F75B-A23F-7E53-2B8254BF7EA4}"/>
                    </a:ext>
                  </a:extLst>
                </p:cNvPr>
                <p:cNvSpPr/>
                <p:nvPr/>
              </p:nvSpPr>
              <p:spPr>
                <a:xfrm>
                  <a:off x="5268173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90998F36-036C-DD86-836F-8E8520AF3E34}"/>
                    </a:ext>
                  </a:extLst>
                </p:cNvPr>
                <p:cNvSpPr/>
                <p:nvPr/>
              </p:nvSpPr>
              <p:spPr>
                <a:xfrm>
                  <a:off x="5538217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5BD3D75-58F8-9387-5C79-E6607D0BF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5277" y="5343004"/>
              <a:ext cx="0" cy="20520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423BD52E-E9BF-2A18-28F3-EF401F9996A7}"/>
                </a:ext>
              </a:extLst>
            </p:cNvPr>
            <p:cNvCxnSpPr>
              <a:cxnSpLocks/>
              <a:endCxn id="49" idx="3"/>
            </p:cNvCxnSpPr>
            <p:nvPr/>
          </p:nvCxnSpPr>
          <p:spPr>
            <a:xfrm flipH="1" flipV="1">
              <a:off x="3861052" y="5462480"/>
              <a:ext cx="1464225" cy="43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60B2315-CCA9-48F2-697D-2F7E3B57C657}"/>
                    </a:ext>
                  </a:extLst>
                </p:cNvPr>
                <p:cNvSpPr txBox="1"/>
                <p:nvPr/>
              </p:nvSpPr>
              <p:spPr>
                <a:xfrm>
                  <a:off x="1762394" y="5277814"/>
                  <a:ext cx="20986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=4|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60B2315-CCA9-48F2-697D-2F7E3B57C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394" y="5277814"/>
                  <a:ext cx="209865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16E3A3F-F278-3943-6B6F-AD5325A6FA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5277" y="4762500"/>
              <a:ext cx="0" cy="581989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EA0DEE8C-8208-6B9E-40AD-5114E5B5B5ED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H="1">
              <a:off x="3861052" y="5053494"/>
              <a:ext cx="14642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552612B-87FD-8DE1-92BF-8BCB0D5CD71E}"/>
                    </a:ext>
                  </a:extLst>
                </p:cNvPr>
                <p:cNvSpPr txBox="1"/>
                <p:nvPr/>
              </p:nvSpPr>
              <p:spPr>
                <a:xfrm>
                  <a:off x="1762394" y="4868828"/>
                  <a:ext cx="20986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=4|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552612B-87FD-8DE1-92BF-8BCB0D5CD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394" y="4868828"/>
                  <a:ext cx="209865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A6527F-6D76-B1BB-FEFC-90853DC35EC8}"/>
                </a:ext>
              </a:extLst>
            </p:cNvPr>
            <p:cNvSpPr txBox="1"/>
            <p:nvPr/>
          </p:nvSpPr>
          <p:spPr>
            <a:xfrm>
              <a:off x="4695825" y="5667932"/>
              <a:ext cx="3181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1  234  5                   6  789 10</a:t>
              </a:r>
              <a:endPara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7E0FA16-5322-504E-72A9-89F7930E984F}"/>
              </a:ext>
            </a:extLst>
          </p:cNvPr>
          <p:cNvSpPr txBox="1"/>
          <p:nvPr/>
        </p:nvSpPr>
        <p:spPr>
          <a:xfrm>
            <a:off x="5364145" y="3191414"/>
            <a:ext cx="1733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Likelihood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비교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BDD2C59-BCAD-1D1F-9626-D9D2C82FEA3F}"/>
                  </a:ext>
                </a:extLst>
              </p:cNvPr>
              <p:cNvSpPr txBox="1"/>
              <p:nvPr/>
            </p:nvSpPr>
            <p:spPr>
              <a:xfrm>
                <a:off x="4314151" y="3611596"/>
                <a:ext cx="13549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BDD2C59-BCAD-1D1F-9626-D9D2C82FE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151" y="3611596"/>
                <a:ext cx="13549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CE0162E-AC10-71D6-F6ED-920C37A210B9}"/>
                  </a:ext>
                </a:extLst>
              </p:cNvPr>
              <p:cNvSpPr txBox="1"/>
              <p:nvPr/>
            </p:nvSpPr>
            <p:spPr>
              <a:xfrm>
                <a:off x="6591529" y="3611596"/>
                <a:ext cx="13549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CE0162E-AC10-71D6-F6ED-920C37A21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529" y="3611596"/>
                <a:ext cx="13549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28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35018-163F-014F-4BAF-747EFB0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Gaussian distribution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FFCC6-9977-5318-482D-E8DC1A63338B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 질량 함수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(probability mass function)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이산 확률 변수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 특정 값에 대한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확률을 나타내는 함수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 밀도 함수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(probability density function)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연속 확률 변수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 확률 변수의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분포를 나타내는 함수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FEF13A-E4B7-350B-7DEE-6B90B30CBEBA}"/>
              </a:ext>
            </a:extLst>
          </p:cNvPr>
          <p:cNvSpPr/>
          <p:nvPr/>
        </p:nvSpPr>
        <p:spPr>
          <a:xfrm>
            <a:off x="1987907" y="2621092"/>
            <a:ext cx="2679343" cy="3188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ED2F1B-400C-041A-F9C1-37D32F1E68D3}"/>
              </a:ext>
            </a:extLst>
          </p:cNvPr>
          <p:cNvSpPr/>
          <p:nvPr/>
        </p:nvSpPr>
        <p:spPr>
          <a:xfrm>
            <a:off x="4976979" y="1052342"/>
            <a:ext cx="447675" cy="2571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AE5381B-983C-A611-14F5-3E4B85298E16}"/>
              </a:ext>
            </a:extLst>
          </p:cNvPr>
          <p:cNvGrpSpPr/>
          <p:nvPr/>
        </p:nvGrpSpPr>
        <p:grpSpPr>
          <a:xfrm>
            <a:off x="1357477" y="2556470"/>
            <a:ext cx="3629025" cy="3564252"/>
            <a:chOff x="1357477" y="2556470"/>
            <a:chExt cx="3629025" cy="356425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0F3D9D2-41B4-F2DE-F865-3D05DB3EEB32}"/>
                </a:ext>
              </a:extLst>
            </p:cNvPr>
            <p:cNvGrpSpPr/>
            <p:nvPr/>
          </p:nvGrpSpPr>
          <p:grpSpPr>
            <a:xfrm>
              <a:off x="1357477" y="2556470"/>
              <a:ext cx="3629025" cy="1615324"/>
              <a:chOff x="7430189" y="3703339"/>
              <a:chExt cx="3629025" cy="16153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45FD4B5-E0BD-93B9-9E73-87F2C17E5FE1}"/>
                      </a:ext>
                    </a:extLst>
                  </p:cNvPr>
                  <p:cNvSpPr txBox="1"/>
                  <p:nvPr/>
                </p:nvSpPr>
                <p:spPr>
                  <a:xfrm>
                    <a:off x="7946577" y="3703339"/>
                    <a:ext cx="29582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=4,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=5,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=6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45FD4B5-E0BD-93B9-9E73-87F2C17E5F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6577" y="3703339"/>
                    <a:ext cx="2958203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09CE2FBA-4738-E36C-AFBE-6BD2E9E20353}"/>
                  </a:ext>
                </a:extLst>
              </p:cNvPr>
              <p:cNvGrpSpPr/>
              <p:nvPr/>
            </p:nvGrpSpPr>
            <p:grpSpPr>
              <a:xfrm>
                <a:off x="7430189" y="4680418"/>
                <a:ext cx="3629025" cy="638245"/>
                <a:chOff x="981073" y="4598362"/>
                <a:chExt cx="3629025" cy="638245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F04C2E5D-976C-FCE8-BA34-AD3774D499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1073" y="4688850"/>
                  <a:ext cx="362902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F687CC0-6291-B5EE-2F4E-8FCED57FA8C0}"/>
                    </a:ext>
                  </a:extLst>
                </p:cNvPr>
                <p:cNvSpPr txBox="1"/>
                <p:nvPr/>
              </p:nvSpPr>
              <p:spPr>
                <a:xfrm>
                  <a:off x="981073" y="4867275"/>
                  <a:ext cx="36290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0   1   2   3   4   5   6   7   8   9</a:t>
                  </a:r>
                  <a:endParaRPr lang="ko-KR" altLang="en-US" dirty="0"/>
                </a:p>
              </p:txBody>
            </p: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F63F7014-3D28-A685-50AB-2BF0A1853C72}"/>
                    </a:ext>
                  </a:extLst>
                </p:cNvPr>
                <p:cNvCxnSpPr/>
                <p:nvPr/>
              </p:nvCxnSpPr>
              <p:spPr>
                <a:xfrm>
                  <a:off x="1133475" y="4610100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2F4366F9-E852-9545-A9C6-01A9909B6976}"/>
                    </a:ext>
                  </a:extLst>
                </p:cNvPr>
                <p:cNvCxnSpPr/>
                <p:nvPr/>
              </p:nvCxnSpPr>
              <p:spPr>
                <a:xfrm>
                  <a:off x="1514475" y="4610100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433F52D0-6B14-B812-756F-75001C9D05B5}"/>
                    </a:ext>
                  </a:extLst>
                </p:cNvPr>
                <p:cNvCxnSpPr/>
                <p:nvPr/>
              </p:nvCxnSpPr>
              <p:spPr>
                <a:xfrm>
                  <a:off x="1866900" y="460312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106EF3F9-4762-4059-3916-E97A9B5DCCE1}"/>
                    </a:ext>
                  </a:extLst>
                </p:cNvPr>
                <p:cNvCxnSpPr/>
                <p:nvPr/>
              </p:nvCxnSpPr>
              <p:spPr>
                <a:xfrm>
                  <a:off x="2247900" y="460312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427C8835-C15E-1228-9A3C-8864324BABA4}"/>
                    </a:ext>
                  </a:extLst>
                </p:cNvPr>
                <p:cNvCxnSpPr/>
                <p:nvPr/>
              </p:nvCxnSpPr>
              <p:spPr>
                <a:xfrm>
                  <a:off x="2609850" y="459836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8AB668B2-3D23-8532-4B8D-68C94D25380D}"/>
                    </a:ext>
                  </a:extLst>
                </p:cNvPr>
                <p:cNvCxnSpPr/>
                <p:nvPr/>
              </p:nvCxnSpPr>
              <p:spPr>
                <a:xfrm>
                  <a:off x="2990850" y="459836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AC9F44D1-0232-8503-6A86-28DCB5AF4440}"/>
                    </a:ext>
                  </a:extLst>
                </p:cNvPr>
                <p:cNvCxnSpPr/>
                <p:nvPr/>
              </p:nvCxnSpPr>
              <p:spPr>
                <a:xfrm>
                  <a:off x="3343275" y="460091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3EE66D3C-6AB1-CD90-E5C1-3A308CE5FE77}"/>
                    </a:ext>
                  </a:extLst>
                </p:cNvPr>
                <p:cNvCxnSpPr/>
                <p:nvPr/>
              </p:nvCxnSpPr>
              <p:spPr>
                <a:xfrm>
                  <a:off x="3724275" y="460091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34284C1D-4062-64C9-83C7-96886E3597A0}"/>
                    </a:ext>
                  </a:extLst>
                </p:cNvPr>
                <p:cNvCxnSpPr/>
                <p:nvPr/>
              </p:nvCxnSpPr>
              <p:spPr>
                <a:xfrm>
                  <a:off x="4086225" y="460057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C185C116-CC55-47B3-7983-8403B593CE67}"/>
                    </a:ext>
                  </a:extLst>
                </p:cNvPr>
                <p:cNvCxnSpPr/>
                <p:nvPr/>
              </p:nvCxnSpPr>
              <p:spPr>
                <a:xfrm>
                  <a:off x="4467225" y="460057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03B46364-6FCE-F18F-E333-002FAA5FCAAB}"/>
                  </a:ext>
                </a:extLst>
              </p:cNvPr>
              <p:cNvSpPr/>
              <p:nvPr/>
            </p:nvSpPr>
            <p:spPr>
              <a:xfrm>
                <a:off x="8992292" y="4683038"/>
                <a:ext cx="142873" cy="1619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C7755D9C-A45A-CC80-F933-FD7D004C21F5}"/>
                  </a:ext>
                </a:extLst>
              </p:cNvPr>
              <p:cNvSpPr/>
              <p:nvPr/>
            </p:nvSpPr>
            <p:spPr>
              <a:xfrm>
                <a:off x="9728323" y="4673106"/>
                <a:ext cx="142873" cy="1619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CD7DA82-1EF1-26E2-9430-A00338046E5B}"/>
                </a:ext>
              </a:extLst>
            </p:cNvPr>
            <p:cNvSpPr/>
            <p:nvPr/>
          </p:nvSpPr>
          <p:spPr>
            <a:xfrm>
              <a:off x="3264920" y="3522007"/>
              <a:ext cx="142873" cy="1619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40065BF-125E-0623-6A9D-68054688218E}"/>
                </a:ext>
              </a:extLst>
            </p:cNvPr>
            <p:cNvCxnSpPr>
              <a:endCxn id="46" idx="0"/>
            </p:cNvCxnSpPr>
            <p:nvPr/>
          </p:nvCxnSpPr>
          <p:spPr>
            <a:xfrm>
              <a:off x="2986254" y="3170955"/>
              <a:ext cx="4763" cy="3652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48CC067-D773-9917-173D-3F766ADE2ED9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3332215" y="3335993"/>
              <a:ext cx="4142" cy="1860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75ECA8F-0213-B521-5869-C70E1A5B6DE3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3727048" y="3254130"/>
              <a:ext cx="3992" cy="2721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1E6B16C-D119-51A5-8063-9502F1AA11A6}"/>
                    </a:ext>
                  </a:extLst>
                </p:cNvPr>
                <p:cNvSpPr txBox="1"/>
                <p:nvPr/>
              </p:nvSpPr>
              <p:spPr>
                <a:xfrm>
                  <a:off x="1987907" y="4660835"/>
                  <a:ext cx="2368164" cy="1459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{"/>
                            <m:endChr m:val="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0.3(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=4)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=5)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=6)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1E6B16C-D119-51A5-8063-9502F1AA1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7907" y="4660835"/>
                  <a:ext cx="2368164" cy="1459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7F5EBCC-9F14-6BD4-8CF1-7844527E4436}"/>
              </a:ext>
            </a:extLst>
          </p:cNvPr>
          <p:cNvSpPr/>
          <p:nvPr/>
        </p:nvSpPr>
        <p:spPr>
          <a:xfrm>
            <a:off x="8153401" y="1038569"/>
            <a:ext cx="1968546" cy="257175"/>
          </a:xfrm>
          <a:prstGeom prst="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0A9ACD7-11B4-30B5-A9A9-B0A9EAA91CE5}"/>
              </a:ext>
            </a:extLst>
          </p:cNvPr>
          <p:cNvSpPr/>
          <p:nvPr/>
        </p:nvSpPr>
        <p:spPr>
          <a:xfrm>
            <a:off x="1895643" y="4687910"/>
            <a:ext cx="2647782" cy="1432812"/>
          </a:xfrm>
          <a:prstGeom prst="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B0B23EB-B6BD-63E5-2041-9AC741626A55}"/>
              </a:ext>
            </a:extLst>
          </p:cNvPr>
          <p:cNvGrpSpPr/>
          <p:nvPr/>
        </p:nvGrpSpPr>
        <p:grpSpPr>
          <a:xfrm>
            <a:off x="7137956" y="1782679"/>
            <a:ext cx="3629025" cy="2389115"/>
            <a:chOff x="7164265" y="1771137"/>
            <a:chExt cx="3629025" cy="2389115"/>
          </a:xfrm>
        </p:grpSpPr>
        <p:sp>
          <p:nvSpPr>
            <p:cNvPr id="84" name="순서도: 지연 83">
              <a:extLst>
                <a:ext uri="{FF2B5EF4-FFF2-40B4-BE49-F238E27FC236}">
                  <a16:creationId xmlns:a16="http://schemas.microsoft.com/office/drawing/2014/main" id="{51179344-D75E-916E-1F40-441846FD9750}"/>
                </a:ext>
              </a:extLst>
            </p:cNvPr>
            <p:cNvSpPr/>
            <p:nvPr/>
          </p:nvSpPr>
          <p:spPr>
            <a:xfrm rot="16200000">
              <a:off x="8477176" y="2554614"/>
              <a:ext cx="1360608" cy="728872"/>
            </a:xfrm>
            <a:prstGeom prst="flowChartDelay">
              <a:avLst/>
            </a:prstGeom>
            <a:solidFill>
              <a:srgbClr val="EDCD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C92D1AF-A32E-3D09-A153-EA77FF770AE4}"/>
                </a:ext>
              </a:extLst>
            </p:cNvPr>
            <p:cNvGrpSpPr/>
            <p:nvPr/>
          </p:nvGrpSpPr>
          <p:grpSpPr>
            <a:xfrm>
              <a:off x="7164265" y="1771137"/>
              <a:ext cx="3629025" cy="2389115"/>
              <a:chOff x="7430189" y="2929548"/>
              <a:chExt cx="3629025" cy="23891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1446E6BE-D802-41E2-A8E1-FEC0FCD89C64}"/>
                      </a:ext>
                    </a:extLst>
                  </p:cNvPr>
                  <p:cNvSpPr txBox="1"/>
                  <p:nvPr/>
                </p:nvSpPr>
                <p:spPr>
                  <a:xfrm>
                    <a:off x="7946577" y="2929548"/>
                    <a:ext cx="29582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1446E6BE-D802-41E2-A8E1-FEC0FCD89C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6577" y="2929548"/>
                    <a:ext cx="2958203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0A45A8A7-E539-80B6-4E9D-91928D89FCF0}"/>
                  </a:ext>
                </a:extLst>
              </p:cNvPr>
              <p:cNvGrpSpPr/>
              <p:nvPr/>
            </p:nvGrpSpPr>
            <p:grpSpPr>
              <a:xfrm>
                <a:off x="7430189" y="4680418"/>
                <a:ext cx="3629025" cy="638245"/>
                <a:chOff x="981073" y="4598362"/>
                <a:chExt cx="3629025" cy="638245"/>
              </a:xfrm>
            </p:grpSpPr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AA4F08FB-8F81-12D9-96C9-DCE7B30C2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1073" y="4688850"/>
                  <a:ext cx="362902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70F1993-E9A5-1F22-D974-04BD899B6FB7}"/>
                    </a:ext>
                  </a:extLst>
                </p:cNvPr>
                <p:cNvSpPr txBox="1"/>
                <p:nvPr/>
              </p:nvSpPr>
              <p:spPr>
                <a:xfrm>
                  <a:off x="981073" y="4867275"/>
                  <a:ext cx="36290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0   1   2   3   4   5   6   7   8   9</a:t>
                  </a:r>
                  <a:endParaRPr lang="ko-KR" altLang="en-US" dirty="0"/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4C814431-F20A-1AD1-4CAD-9A9FCA5946F6}"/>
                    </a:ext>
                  </a:extLst>
                </p:cNvPr>
                <p:cNvCxnSpPr/>
                <p:nvPr/>
              </p:nvCxnSpPr>
              <p:spPr>
                <a:xfrm>
                  <a:off x="1133475" y="4610100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63378D96-E1B9-A8FE-F47A-F5DE291E04CB}"/>
                    </a:ext>
                  </a:extLst>
                </p:cNvPr>
                <p:cNvCxnSpPr/>
                <p:nvPr/>
              </p:nvCxnSpPr>
              <p:spPr>
                <a:xfrm>
                  <a:off x="1514475" y="4610100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2F2926A-F740-A2BF-C88D-168EED81D679}"/>
                    </a:ext>
                  </a:extLst>
                </p:cNvPr>
                <p:cNvCxnSpPr/>
                <p:nvPr/>
              </p:nvCxnSpPr>
              <p:spPr>
                <a:xfrm>
                  <a:off x="1866900" y="460312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C2B0F36B-A175-3FB6-23C2-50A8CD50A21D}"/>
                    </a:ext>
                  </a:extLst>
                </p:cNvPr>
                <p:cNvCxnSpPr/>
                <p:nvPr/>
              </p:nvCxnSpPr>
              <p:spPr>
                <a:xfrm>
                  <a:off x="2247900" y="460312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893E9C20-46D9-0720-0AB0-E1C5660DB3A2}"/>
                    </a:ext>
                  </a:extLst>
                </p:cNvPr>
                <p:cNvCxnSpPr/>
                <p:nvPr/>
              </p:nvCxnSpPr>
              <p:spPr>
                <a:xfrm>
                  <a:off x="2609850" y="459836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73C8C472-39B9-2328-3AD0-0517DBFF1512}"/>
                    </a:ext>
                  </a:extLst>
                </p:cNvPr>
                <p:cNvCxnSpPr/>
                <p:nvPr/>
              </p:nvCxnSpPr>
              <p:spPr>
                <a:xfrm>
                  <a:off x="2990850" y="459836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58C92502-0744-03C5-2CA7-50F6B5D81560}"/>
                    </a:ext>
                  </a:extLst>
                </p:cNvPr>
                <p:cNvCxnSpPr/>
                <p:nvPr/>
              </p:nvCxnSpPr>
              <p:spPr>
                <a:xfrm>
                  <a:off x="3343275" y="460091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D421F7C6-B201-88F4-2903-9A7909FD9291}"/>
                    </a:ext>
                  </a:extLst>
                </p:cNvPr>
                <p:cNvCxnSpPr/>
                <p:nvPr/>
              </p:nvCxnSpPr>
              <p:spPr>
                <a:xfrm>
                  <a:off x="3724275" y="460091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80A6D494-2012-E099-EFC3-0B4A9CB36FFD}"/>
                    </a:ext>
                  </a:extLst>
                </p:cNvPr>
                <p:cNvCxnSpPr/>
                <p:nvPr/>
              </p:nvCxnSpPr>
              <p:spPr>
                <a:xfrm>
                  <a:off x="4086225" y="460057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F86ACEF-03BF-B409-A219-D0AC78DE0855}"/>
                    </a:ext>
                  </a:extLst>
                </p:cNvPr>
                <p:cNvCxnSpPr/>
                <p:nvPr/>
              </p:nvCxnSpPr>
              <p:spPr>
                <a:xfrm>
                  <a:off x="4467225" y="460057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909502B-06F2-CE86-3862-35F60A23CEF8}"/>
                  </a:ext>
                </a:extLst>
              </p:cNvPr>
              <p:cNvSpPr/>
              <p:nvPr/>
            </p:nvSpPr>
            <p:spPr>
              <a:xfrm>
                <a:off x="8992292" y="4683038"/>
                <a:ext cx="142873" cy="1619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AE8508F4-A044-FBE9-809E-A173183E6F11}"/>
                  </a:ext>
                </a:extLst>
              </p:cNvPr>
              <p:cNvSpPr/>
              <p:nvPr/>
            </p:nvSpPr>
            <p:spPr>
              <a:xfrm>
                <a:off x="9728323" y="4692156"/>
                <a:ext cx="142873" cy="1619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EB8B4A29-D9D3-F019-27BC-87B954CF4528}"/>
                </a:ext>
              </a:extLst>
            </p:cNvPr>
            <p:cNvSpPr/>
            <p:nvPr/>
          </p:nvSpPr>
          <p:spPr>
            <a:xfrm>
              <a:off x="7696200" y="2819400"/>
              <a:ext cx="1096842" cy="800100"/>
            </a:xfrm>
            <a:custGeom>
              <a:avLst/>
              <a:gdLst>
                <a:gd name="connsiteX0" fmla="*/ 1085850 w 1085850"/>
                <a:gd name="connsiteY0" fmla="*/ 0 h 800100"/>
                <a:gd name="connsiteX1" fmla="*/ 885825 w 1085850"/>
                <a:gd name="connsiteY1" fmla="*/ 600075 h 800100"/>
                <a:gd name="connsiteX2" fmla="*/ 0 w 1085850"/>
                <a:gd name="connsiteY2" fmla="*/ 800100 h 800100"/>
                <a:gd name="connsiteX3" fmla="*/ 0 w 1085850"/>
                <a:gd name="connsiteY3" fmla="*/ 800100 h 800100"/>
                <a:gd name="connsiteX4" fmla="*/ 0 w 1085850"/>
                <a:gd name="connsiteY4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850" h="800100">
                  <a:moveTo>
                    <a:pt x="1085850" y="0"/>
                  </a:moveTo>
                  <a:cubicBezTo>
                    <a:pt x="1076325" y="233362"/>
                    <a:pt x="1066800" y="466725"/>
                    <a:pt x="885825" y="600075"/>
                  </a:cubicBezTo>
                  <a:cubicBezTo>
                    <a:pt x="704850" y="733425"/>
                    <a:pt x="0" y="800100"/>
                    <a:pt x="0" y="800100"/>
                  </a:cubicBezTo>
                  <a:lnTo>
                    <a:pt x="0" y="800100"/>
                  </a:lnTo>
                  <a:lnTo>
                    <a:pt x="0" y="80010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C64D6F45-900E-8F7A-01B9-6257B6FB77EA}"/>
                </a:ext>
              </a:extLst>
            </p:cNvPr>
            <p:cNvSpPr/>
            <p:nvPr/>
          </p:nvSpPr>
          <p:spPr>
            <a:xfrm flipH="1">
              <a:off x="9526750" y="2798705"/>
              <a:ext cx="1096842" cy="800100"/>
            </a:xfrm>
            <a:custGeom>
              <a:avLst/>
              <a:gdLst>
                <a:gd name="connsiteX0" fmla="*/ 1085850 w 1085850"/>
                <a:gd name="connsiteY0" fmla="*/ 0 h 800100"/>
                <a:gd name="connsiteX1" fmla="*/ 885825 w 1085850"/>
                <a:gd name="connsiteY1" fmla="*/ 600075 h 800100"/>
                <a:gd name="connsiteX2" fmla="*/ 0 w 1085850"/>
                <a:gd name="connsiteY2" fmla="*/ 800100 h 800100"/>
                <a:gd name="connsiteX3" fmla="*/ 0 w 1085850"/>
                <a:gd name="connsiteY3" fmla="*/ 800100 h 800100"/>
                <a:gd name="connsiteX4" fmla="*/ 0 w 1085850"/>
                <a:gd name="connsiteY4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850" h="800100">
                  <a:moveTo>
                    <a:pt x="1085850" y="0"/>
                  </a:moveTo>
                  <a:cubicBezTo>
                    <a:pt x="1076325" y="233362"/>
                    <a:pt x="1066800" y="466725"/>
                    <a:pt x="885825" y="600075"/>
                  </a:cubicBezTo>
                  <a:cubicBezTo>
                    <a:pt x="704850" y="733425"/>
                    <a:pt x="0" y="800100"/>
                    <a:pt x="0" y="800100"/>
                  </a:cubicBezTo>
                  <a:lnTo>
                    <a:pt x="0" y="800100"/>
                  </a:lnTo>
                  <a:lnTo>
                    <a:pt x="0" y="80010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568D400-0216-040A-A397-340F5E552ECB}"/>
                  </a:ext>
                </a:extLst>
              </p:cNvPr>
              <p:cNvSpPr txBox="1"/>
              <p:nvPr/>
            </p:nvSpPr>
            <p:spPr>
              <a:xfrm>
                <a:off x="7907774" y="5134618"/>
                <a:ext cx="2479917" cy="512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568D400-0216-040A-A397-340F5E552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774" y="5134618"/>
                <a:ext cx="2479917" cy="512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4903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695ED-C7C4-F6A1-4CEB-3C2CA3B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0F1D8-9ABE-51ED-C75F-FCD0670C53C5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EM algorithm 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의존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반복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적으로 찾는 알고리즘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Expectation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Maximization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Algorithm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B6EF70C-F4E3-ACCE-5B97-7718FD398748}"/>
              </a:ext>
            </a:extLst>
          </p:cNvPr>
          <p:cNvGrpSpPr/>
          <p:nvPr/>
        </p:nvGrpSpPr>
        <p:grpSpPr>
          <a:xfrm>
            <a:off x="4140399" y="3966140"/>
            <a:ext cx="3911203" cy="1682016"/>
            <a:chOff x="4140399" y="3966140"/>
            <a:chExt cx="3911203" cy="168201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F355B94-D94B-15C9-54D5-4EEF3581F9AF}"/>
                </a:ext>
              </a:extLst>
            </p:cNvPr>
            <p:cNvGrpSpPr/>
            <p:nvPr/>
          </p:nvGrpSpPr>
          <p:grpSpPr>
            <a:xfrm>
              <a:off x="4140399" y="3966140"/>
              <a:ext cx="3911203" cy="1627915"/>
              <a:chOff x="4140399" y="3966140"/>
              <a:chExt cx="3911203" cy="1627915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F6921992-6325-33C3-8CCF-E354FCF6B0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0399" y="5594055"/>
                <a:ext cx="39112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B01A781D-6A05-72D6-2603-AC56CBFC0ACD}"/>
                  </a:ext>
                </a:extLst>
              </p:cNvPr>
              <p:cNvSpPr/>
              <p:nvPr/>
            </p:nvSpPr>
            <p:spPr>
              <a:xfrm>
                <a:off x="4829267" y="3966140"/>
                <a:ext cx="2294824" cy="1515390"/>
              </a:xfrm>
              <a:custGeom>
                <a:avLst/>
                <a:gdLst>
                  <a:gd name="connsiteX0" fmla="*/ 0 w 1743075"/>
                  <a:gd name="connsiteY0" fmla="*/ 953790 h 982365"/>
                  <a:gd name="connsiteX1" fmla="*/ 171450 w 1743075"/>
                  <a:gd name="connsiteY1" fmla="*/ 1290 h 982365"/>
                  <a:gd name="connsiteX2" fmla="*/ 552450 w 1743075"/>
                  <a:gd name="connsiteY2" fmla="*/ 753765 h 982365"/>
                  <a:gd name="connsiteX3" fmla="*/ 1743075 w 1743075"/>
                  <a:gd name="connsiteY3" fmla="*/ 982365 h 982365"/>
                  <a:gd name="connsiteX4" fmla="*/ 1743075 w 1743075"/>
                  <a:gd name="connsiteY4" fmla="*/ 982365 h 982365"/>
                  <a:gd name="connsiteX5" fmla="*/ 1743075 w 1743075"/>
                  <a:gd name="connsiteY5" fmla="*/ 982365 h 982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3075" h="982365">
                    <a:moveTo>
                      <a:pt x="0" y="953790"/>
                    </a:moveTo>
                    <a:cubicBezTo>
                      <a:pt x="39687" y="494208"/>
                      <a:pt x="79375" y="34627"/>
                      <a:pt x="171450" y="1290"/>
                    </a:cubicBezTo>
                    <a:cubicBezTo>
                      <a:pt x="263525" y="-32047"/>
                      <a:pt x="290513" y="590252"/>
                      <a:pt x="552450" y="753765"/>
                    </a:cubicBezTo>
                    <a:cubicBezTo>
                      <a:pt x="814388" y="917277"/>
                      <a:pt x="1743075" y="982365"/>
                      <a:pt x="1743075" y="982365"/>
                    </a:cubicBezTo>
                    <a:lnTo>
                      <a:pt x="1743075" y="982365"/>
                    </a:lnTo>
                    <a:lnTo>
                      <a:pt x="1743075" y="982365"/>
                    </a:lnTo>
                  </a:path>
                </a:pathLst>
              </a:cu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E978F42-932B-1123-0CE5-0D3BB9CEC5DC}"/>
                </a:ext>
              </a:extLst>
            </p:cNvPr>
            <p:cNvGrpSpPr/>
            <p:nvPr/>
          </p:nvGrpSpPr>
          <p:grpSpPr>
            <a:xfrm>
              <a:off x="4772163" y="5539954"/>
              <a:ext cx="880262" cy="108202"/>
              <a:chOff x="4772163" y="5539954"/>
              <a:chExt cx="880262" cy="108202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A98A857-88BF-260D-FFC6-DB147F63D2F3}"/>
                  </a:ext>
                </a:extLst>
              </p:cNvPr>
              <p:cNvSpPr/>
              <p:nvPr/>
            </p:nvSpPr>
            <p:spPr>
              <a:xfrm>
                <a:off x="4772163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47561563-2111-5588-91F1-B704A635F2EC}"/>
                  </a:ext>
                </a:extLst>
              </p:cNvPr>
              <p:cNvSpPr/>
              <p:nvPr/>
            </p:nvSpPr>
            <p:spPr>
              <a:xfrm>
                <a:off x="5039757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1C6F5049-A959-421F-88FD-BE5A0244A74D}"/>
                  </a:ext>
                </a:extLst>
              </p:cNvPr>
              <p:cNvSpPr/>
              <p:nvPr/>
            </p:nvSpPr>
            <p:spPr>
              <a:xfrm>
                <a:off x="5153965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C4C5CF4B-2C9F-B548-C9E1-4507DBA2C659}"/>
                  </a:ext>
                </a:extLst>
              </p:cNvPr>
              <p:cNvSpPr/>
              <p:nvPr/>
            </p:nvSpPr>
            <p:spPr>
              <a:xfrm>
                <a:off x="5268173" y="5539954"/>
                <a:ext cx="114208" cy="10820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E548B2DE-B04E-9D2B-276A-0D6A0A6A9BC1}"/>
                  </a:ext>
                </a:extLst>
              </p:cNvPr>
              <p:cNvSpPr/>
              <p:nvPr/>
            </p:nvSpPr>
            <p:spPr>
              <a:xfrm>
                <a:off x="5538217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2655240-9A6B-E69F-FBF5-9514BB621018}"/>
                </a:ext>
              </a:extLst>
            </p:cNvPr>
            <p:cNvGrpSpPr/>
            <p:nvPr/>
          </p:nvGrpSpPr>
          <p:grpSpPr>
            <a:xfrm>
              <a:off x="6715881" y="5539954"/>
              <a:ext cx="880262" cy="108202"/>
              <a:chOff x="4772163" y="5539954"/>
              <a:chExt cx="880262" cy="108202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3943C1A6-1FBA-CC02-3EF9-364DB050E31E}"/>
                  </a:ext>
                </a:extLst>
              </p:cNvPr>
              <p:cNvSpPr/>
              <p:nvPr/>
            </p:nvSpPr>
            <p:spPr>
              <a:xfrm>
                <a:off x="4772163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92B9E25-ECEC-3555-5884-2DF373E671B8}"/>
                  </a:ext>
                </a:extLst>
              </p:cNvPr>
              <p:cNvSpPr/>
              <p:nvPr/>
            </p:nvSpPr>
            <p:spPr>
              <a:xfrm>
                <a:off x="5039757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1E80C9AF-E0C9-AA5D-66C3-6EE03C1D39BC}"/>
                  </a:ext>
                </a:extLst>
              </p:cNvPr>
              <p:cNvSpPr/>
              <p:nvPr/>
            </p:nvSpPr>
            <p:spPr>
              <a:xfrm>
                <a:off x="5153965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6372B97-F75B-A23F-7E53-2B8254BF7EA4}"/>
                  </a:ext>
                </a:extLst>
              </p:cNvPr>
              <p:cNvSpPr/>
              <p:nvPr/>
            </p:nvSpPr>
            <p:spPr>
              <a:xfrm>
                <a:off x="5268173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90998F36-036C-DD86-836F-8E8520AF3E34}"/>
                  </a:ext>
                </a:extLst>
              </p:cNvPr>
              <p:cNvSpPr/>
              <p:nvPr/>
            </p:nvSpPr>
            <p:spPr>
              <a:xfrm>
                <a:off x="5538217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5BD3D75-58F8-9387-5C79-E6607D0BF60A}"/>
              </a:ext>
            </a:extLst>
          </p:cNvPr>
          <p:cNvCxnSpPr>
            <a:cxnSpLocks/>
          </p:cNvCxnSpPr>
          <p:nvPr/>
        </p:nvCxnSpPr>
        <p:spPr>
          <a:xfrm flipV="1">
            <a:off x="5325277" y="5343004"/>
            <a:ext cx="0" cy="2052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16E3A3F-F278-3943-6B6F-AD5325A6FA1E}"/>
              </a:ext>
            </a:extLst>
          </p:cNvPr>
          <p:cNvCxnSpPr>
            <a:cxnSpLocks/>
          </p:cNvCxnSpPr>
          <p:nvPr/>
        </p:nvCxnSpPr>
        <p:spPr>
          <a:xfrm flipV="1">
            <a:off x="5325277" y="4762500"/>
            <a:ext cx="0" cy="58198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A6527F-6D76-B1BB-FEFC-90853DC35EC8}"/>
              </a:ext>
            </a:extLst>
          </p:cNvPr>
          <p:cNvSpPr txBox="1"/>
          <p:nvPr/>
        </p:nvSpPr>
        <p:spPr>
          <a:xfrm>
            <a:off x="4695825" y="5667932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1  234  5                   6  789 10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B9F75-2CB9-D3F1-8769-13C708C097E9}"/>
              </a:ext>
            </a:extLst>
          </p:cNvPr>
          <p:cNvSpPr txBox="1"/>
          <p:nvPr/>
        </p:nvSpPr>
        <p:spPr>
          <a:xfrm>
            <a:off x="752474" y="1651733"/>
            <a:ext cx="705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초기화 단계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랜덤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분포를 설정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log-likelihood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기댓값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(Expectation)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기댓값을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최대화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(Maximization)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추정값들을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F29B4EFE-74B3-28DF-16C7-3815DC634E98}"/>
              </a:ext>
            </a:extLst>
          </p:cNvPr>
          <p:cNvSpPr/>
          <p:nvPr/>
        </p:nvSpPr>
        <p:spPr>
          <a:xfrm>
            <a:off x="5153965" y="4335472"/>
            <a:ext cx="2423421" cy="1037856"/>
          </a:xfrm>
          <a:custGeom>
            <a:avLst/>
            <a:gdLst>
              <a:gd name="connsiteX0" fmla="*/ 0 w 1762125"/>
              <a:gd name="connsiteY0" fmla="*/ 791326 h 800851"/>
              <a:gd name="connsiteX1" fmla="*/ 1114425 w 1762125"/>
              <a:gd name="connsiteY1" fmla="*/ 657976 h 800851"/>
              <a:gd name="connsiteX2" fmla="*/ 1524000 w 1762125"/>
              <a:gd name="connsiteY2" fmla="*/ 751 h 800851"/>
              <a:gd name="connsiteX3" fmla="*/ 1762125 w 1762125"/>
              <a:gd name="connsiteY3" fmla="*/ 800851 h 80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25" h="800851">
                <a:moveTo>
                  <a:pt x="0" y="791326"/>
                </a:moveTo>
                <a:cubicBezTo>
                  <a:pt x="430212" y="790532"/>
                  <a:pt x="860425" y="789738"/>
                  <a:pt x="1114425" y="657976"/>
                </a:cubicBezTo>
                <a:cubicBezTo>
                  <a:pt x="1368425" y="526214"/>
                  <a:pt x="1416050" y="-23062"/>
                  <a:pt x="1524000" y="751"/>
                </a:cubicBezTo>
                <a:cubicBezTo>
                  <a:pt x="1631950" y="24563"/>
                  <a:pt x="1697037" y="412707"/>
                  <a:pt x="1762125" y="800851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14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695ED-C7C4-F6A1-4CEB-3C2CA3B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0F1D8-9ABE-51ED-C75F-FCD0670C53C5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EM algorithm 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의존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반복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적으로 찾는 알고리즘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Expectation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Maximization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Algorithm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B6EF70C-F4E3-ACCE-5B97-7718FD398748}"/>
              </a:ext>
            </a:extLst>
          </p:cNvPr>
          <p:cNvGrpSpPr/>
          <p:nvPr/>
        </p:nvGrpSpPr>
        <p:grpSpPr>
          <a:xfrm>
            <a:off x="4140399" y="3966140"/>
            <a:ext cx="3911203" cy="1682016"/>
            <a:chOff x="4140399" y="3966140"/>
            <a:chExt cx="3911203" cy="168201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F355B94-D94B-15C9-54D5-4EEF3581F9AF}"/>
                </a:ext>
              </a:extLst>
            </p:cNvPr>
            <p:cNvGrpSpPr/>
            <p:nvPr/>
          </p:nvGrpSpPr>
          <p:grpSpPr>
            <a:xfrm>
              <a:off x="4140399" y="3966140"/>
              <a:ext cx="3911203" cy="1627915"/>
              <a:chOff x="4140399" y="3966140"/>
              <a:chExt cx="3911203" cy="1627915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F6921992-6325-33C3-8CCF-E354FCF6B0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0399" y="5594055"/>
                <a:ext cx="39112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B01A781D-6A05-72D6-2603-AC56CBFC0ACD}"/>
                  </a:ext>
                </a:extLst>
              </p:cNvPr>
              <p:cNvSpPr/>
              <p:nvPr/>
            </p:nvSpPr>
            <p:spPr>
              <a:xfrm>
                <a:off x="4829267" y="3966140"/>
                <a:ext cx="2294824" cy="1515390"/>
              </a:xfrm>
              <a:custGeom>
                <a:avLst/>
                <a:gdLst>
                  <a:gd name="connsiteX0" fmla="*/ 0 w 1743075"/>
                  <a:gd name="connsiteY0" fmla="*/ 953790 h 982365"/>
                  <a:gd name="connsiteX1" fmla="*/ 171450 w 1743075"/>
                  <a:gd name="connsiteY1" fmla="*/ 1290 h 982365"/>
                  <a:gd name="connsiteX2" fmla="*/ 552450 w 1743075"/>
                  <a:gd name="connsiteY2" fmla="*/ 753765 h 982365"/>
                  <a:gd name="connsiteX3" fmla="*/ 1743075 w 1743075"/>
                  <a:gd name="connsiteY3" fmla="*/ 982365 h 982365"/>
                  <a:gd name="connsiteX4" fmla="*/ 1743075 w 1743075"/>
                  <a:gd name="connsiteY4" fmla="*/ 982365 h 982365"/>
                  <a:gd name="connsiteX5" fmla="*/ 1743075 w 1743075"/>
                  <a:gd name="connsiteY5" fmla="*/ 982365 h 982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3075" h="982365">
                    <a:moveTo>
                      <a:pt x="0" y="953790"/>
                    </a:moveTo>
                    <a:cubicBezTo>
                      <a:pt x="39687" y="494208"/>
                      <a:pt x="79375" y="34627"/>
                      <a:pt x="171450" y="1290"/>
                    </a:cubicBezTo>
                    <a:cubicBezTo>
                      <a:pt x="263525" y="-32047"/>
                      <a:pt x="290513" y="590252"/>
                      <a:pt x="552450" y="753765"/>
                    </a:cubicBezTo>
                    <a:cubicBezTo>
                      <a:pt x="814388" y="917277"/>
                      <a:pt x="1743075" y="982365"/>
                      <a:pt x="1743075" y="982365"/>
                    </a:cubicBezTo>
                    <a:lnTo>
                      <a:pt x="1743075" y="982365"/>
                    </a:lnTo>
                    <a:lnTo>
                      <a:pt x="1743075" y="982365"/>
                    </a:lnTo>
                  </a:path>
                </a:pathLst>
              </a:cu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E978F42-932B-1123-0CE5-0D3BB9CEC5DC}"/>
                </a:ext>
              </a:extLst>
            </p:cNvPr>
            <p:cNvGrpSpPr/>
            <p:nvPr/>
          </p:nvGrpSpPr>
          <p:grpSpPr>
            <a:xfrm>
              <a:off x="4772163" y="5539954"/>
              <a:ext cx="880262" cy="108202"/>
              <a:chOff x="4772163" y="5539954"/>
              <a:chExt cx="880262" cy="108202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A98A857-88BF-260D-FFC6-DB147F63D2F3}"/>
                  </a:ext>
                </a:extLst>
              </p:cNvPr>
              <p:cNvSpPr/>
              <p:nvPr/>
            </p:nvSpPr>
            <p:spPr>
              <a:xfrm>
                <a:off x="4772163" y="5539954"/>
                <a:ext cx="114208" cy="10820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47561563-2111-5588-91F1-B704A635F2EC}"/>
                  </a:ext>
                </a:extLst>
              </p:cNvPr>
              <p:cNvSpPr/>
              <p:nvPr/>
            </p:nvSpPr>
            <p:spPr>
              <a:xfrm>
                <a:off x="5039757" y="5539954"/>
                <a:ext cx="114208" cy="10820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1C6F5049-A959-421F-88FD-BE5A0244A74D}"/>
                  </a:ext>
                </a:extLst>
              </p:cNvPr>
              <p:cNvSpPr/>
              <p:nvPr/>
            </p:nvSpPr>
            <p:spPr>
              <a:xfrm>
                <a:off x="5153965" y="5539954"/>
                <a:ext cx="114208" cy="10820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C4C5CF4B-2C9F-B548-C9E1-4507DBA2C659}"/>
                  </a:ext>
                </a:extLst>
              </p:cNvPr>
              <p:cNvSpPr/>
              <p:nvPr/>
            </p:nvSpPr>
            <p:spPr>
              <a:xfrm>
                <a:off x="5268173" y="5539954"/>
                <a:ext cx="114208" cy="10820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E548B2DE-B04E-9D2B-276A-0D6A0A6A9BC1}"/>
                  </a:ext>
                </a:extLst>
              </p:cNvPr>
              <p:cNvSpPr/>
              <p:nvPr/>
            </p:nvSpPr>
            <p:spPr>
              <a:xfrm>
                <a:off x="5538217" y="5539954"/>
                <a:ext cx="114208" cy="10820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2655240-9A6B-E69F-FBF5-9514BB621018}"/>
                </a:ext>
              </a:extLst>
            </p:cNvPr>
            <p:cNvGrpSpPr/>
            <p:nvPr/>
          </p:nvGrpSpPr>
          <p:grpSpPr>
            <a:xfrm>
              <a:off x="6715881" y="5539954"/>
              <a:ext cx="880262" cy="108202"/>
              <a:chOff x="4772163" y="5539954"/>
              <a:chExt cx="880262" cy="108202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3943C1A6-1FBA-CC02-3EF9-364DB050E31E}"/>
                  </a:ext>
                </a:extLst>
              </p:cNvPr>
              <p:cNvSpPr/>
              <p:nvPr/>
            </p:nvSpPr>
            <p:spPr>
              <a:xfrm>
                <a:off x="4772163" y="5539954"/>
                <a:ext cx="114208" cy="10820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92B9E25-ECEC-3555-5884-2DF373E671B8}"/>
                  </a:ext>
                </a:extLst>
              </p:cNvPr>
              <p:cNvSpPr/>
              <p:nvPr/>
            </p:nvSpPr>
            <p:spPr>
              <a:xfrm>
                <a:off x="5039757" y="5539954"/>
                <a:ext cx="114208" cy="10820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1E80C9AF-E0C9-AA5D-66C3-6EE03C1D39BC}"/>
                  </a:ext>
                </a:extLst>
              </p:cNvPr>
              <p:cNvSpPr/>
              <p:nvPr/>
            </p:nvSpPr>
            <p:spPr>
              <a:xfrm>
                <a:off x="5153965" y="5539954"/>
                <a:ext cx="114208" cy="10820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6372B97-F75B-A23F-7E53-2B8254BF7EA4}"/>
                  </a:ext>
                </a:extLst>
              </p:cNvPr>
              <p:cNvSpPr/>
              <p:nvPr/>
            </p:nvSpPr>
            <p:spPr>
              <a:xfrm>
                <a:off x="5268173" y="5539954"/>
                <a:ext cx="114208" cy="10820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90998F36-036C-DD86-836F-8E8520AF3E34}"/>
                  </a:ext>
                </a:extLst>
              </p:cNvPr>
              <p:cNvSpPr/>
              <p:nvPr/>
            </p:nvSpPr>
            <p:spPr>
              <a:xfrm>
                <a:off x="5538217" y="5539954"/>
                <a:ext cx="114208" cy="10820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1A6527F-6D76-B1BB-FEFC-90853DC35EC8}"/>
              </a:ext>
            </a:extLst>
          </p:cNvPr>
          <p:cNvSpPr txBox="1"/>
          <p:nvPr/>
        </p:nvSpPr>
        <p:spPr>
          <a:xfrm>
            <a:off x="4695825" y="5667932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1  234  5                   6  789 10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7D86BF-8DFF-F256-3A9C-4E79DFEEDF6E}"/>
              </a:ext>
            </a:extLst>
          </p:cNvPr>
          <p:cNvSpPr txBox="1"/>
          <p:nvPr/>
        </p:nvSpPr>
        <p:spPr>
          <a:xfrm>
            <a:off x="752474" y="1651733"/>
            <a:ext cx="705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초기화 단계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랜덤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분포를 설정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log-likelihood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기댓값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(Expectation)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기댓값을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최대화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(Maximization)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추정값들을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C28130F7-7238-D60F-6391-092BF85D9EC8}"/>
              </a:ext>
            </a:extLst>
          </p:cNvPr>
          <p:cNvSpPr/>
          <p:nvPr/>
        </p:nvSpPr>
        <p:spPr>
          <a:xfrm>
            <a:off x="5153965" y="4335472"/>
            <a:ext cx="2423421" cy="1037856"/>
          </a:xfrm>
          <a:custGeom>
            <a:avLst/>
            <a:gdLst>
              <a:gd name="connsiteX0" fmla="*/ 0 w 1762125"/>
              <a:gd name="connsiteY0" fmla="*/ 791326 h 800851"/>
              <a:gd name="connsiteX1" fmla="*/ 1114425 w 1762125"/>
              <a:gd name="connsiteY1" fmla="*/ 657976 h 800851"/>
              <a:gd name="connsiteX2" fmla="*/ 1524000 w 1762125"/>
              <a:gd name="connsiteY2" fmla="*/ 751 h 800851"/>
              <a:gd name="connsiteX3" fmla="*/ 1762125 w 1762125"/>
              <a:gd name="connsiteY3" fmla="*/ 800851 h 80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25" h="800851">
                <a:moveTo>
                  <a:pt x="0" y="791326"/>
                </a:moveTo>
                <a:cubicBezTo>
                  <a:pt x="430212" y="790532"/>
                  <a:pt x="860425" y="789738"/>
                  <a:pt x="1114425" y="657976"/>
                </a:cubicBezTo>
                <a:cubicBezTo>
                  <a:pt x="1368425" y="526214"/>
                  <a:pt x="1416050" y="-23062"/>
                  <a:pt x="1524000" y="751"/>
                </a:cubicBezTo>
                <a:cubicBezTo>
                  <a:pt x="1631950" y="24563"/>
                  <a:pt x="1697037" y="412707"/>
                  <a:pt x="1762125" y="800851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726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695ED-C7C4-F6A1-4CEB-3C2CA3B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0F1D8-9ABE-51ED-C75F-FCD0670C53C5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EM algorithm 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의존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반복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적으로 찾는 알고리즘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Expectation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Maximization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Algorithm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B6EF70C-F4E3-ACCE-5B97-7718FD398748}"/>
              </a:ext>
            </a:extLst>
          </p:cNvPr>
          <p:cNvGrpSpPr/>
          <p:nvPr/>
        </p:nvGrpSpPr>
        <p:grpSpPr>
          <a:xfrm>
            <a:off x="4140399" y="5539954"/>
            <a:ext cx="3911203" cy="108202"/>
            <a:chOff x="4140399" y="5539954"/>
            <a:chExt cx="3911203" cy="108202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6921992-6325-33C3-8CCF-E354FCF6B004}"/>
                </a:ext>
              </a:extLst>
            </p:cNvPr>
            <p:cNvCxnSpPr>
              <a:cxnSpLocks/>
            </p:cNvCxnSpPr>
            <p:nvPr/>
          </p:nvCxnSpPr>
          <p:spPr>
            <a:xfrm>
              <a:off x="4140399" y="5594055"/>
              <a:ext cx="391120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E978F42-932B-1123-0CE5-0D3BB9CEC5DC}"/>
                </a:ext>
              </a:extLst>
            </p:cNvPr>
            <p:cNvGrpSpPr/>
            <p:nvPr/>
          </p:nvGrpSpPr>
          <p:grpSpPr>
            <a:xfrm>
              <a:off x="4772163" y="5539954"/>
              <a:ext cx="880262" cy="108202"/>
              <a:chOff x="4772163" y="5539954"/>
              <a:chExt cx="880262" cy="108202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A98A857-88BF-260D-FFC6-DB147F63D2F3}"/>
                  </a:ext>
                </a:extLst>
              </p:cNvPr>
              <p:cNvSpPr/>
              <p:nvPr/>
            </p:nvSpPr>
            <p:spPr>
              <a:xfrm>
                <a:off x="4772163" y="5539954"/>
                <a:ext cx="114208" cy="10820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47561563-2111-5588-91F1-B704A635F2EC}"/>
                  </a:ext>
                </a:extLst>
              </p:cNvPr>
              <p:cNvSpPr/>
              <p:nvPr/>
            </p:nvSpPr>
            <p:spPr>
              <a:xfrm>
                <a:off x="5039757" y="5539954"/>
                <a:ext cx="114208" cy="10820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1C6F5049-A959-421F-88FD-BE5A0244A74D}"/>
                  </a:ext>
                </a:extLst>
              </p:cNvPr>
              <p:cNvSpPr/>
              <p:nvPr/>
            </p:nvSpPr>
            <p:spPr>
              <a:xfrm>
                <a:off x="5153965" y="5539954"/>
                <a:ext cx="114208" cy="10820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C4C5CF4B-2C9F-B548-C9E1-4507DBA2C659}"/>
                  </a:ext>
                </a:extLst>
              </p:cNvPr>
              <p:cNvSpPr/>
              <p:nvPr/>
            </p:nvSpPr>
            <p:spPr>
              <a:xfrm>
                <a:off x="5268173" y="5539954"/>
                <a:ext cx="114208" cy="10820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E548B2DE-B04E-9D2B-276A-0D6A0A6A9BC1}"/>
                  </a:ext>
                </a:extLst>
              </p:cNvPr>
              <p:cNvSpPr/>
              <p:nvPr/>
            </p:nvSpPr>
            <p:spPr>
              <a:xfrm>
                <a:off x="5538217" y="5539954"/>
                <a:ext cx="114208" cy="10820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2655240-9A6B-E69F-FBF5-9514BB621018}"/>
                </a:ext>
              </a:extLst>
            </p:cNvPr>
            <p:cNvGrpSpPr/>
            <p:nvPr/>
          </p:nvGrpSpPr>
          <p:grpSpPr>
            <a:xfrm>
              <a:off x="6715881" y="5539954"/>
              <a:ext cx="880262" cy="108202"/>
              <a:chOff x="4772163" y="5539954"/>
              <a:chExt cx="880262" cy="108202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3943C1A6-1FBA-CC02-3EF9-364DB050E31E}"/>
                  </a:ext>
                </a:extLst>
              </p:cNvPr>
              <p:cNvSpPr/>
              <p:nvPr/>
            </p:nvSpPr>
            <p:spPr>
              <a:xfrm>
                <a:off x="4772163" y="5539954"/>
                <a:ext cx="114208" cy="10820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92B9E25-ECEC-3555-5884-2DF373E671B8}"/>
                  </a:ext>
                </a:extLst>
              </p:cNvPr>
              <p:cNvSpPr/>
              <p:nvPr/>
            </p:nvSpPr>
            <p:spPr>
              <a:xfrm>
                <a:off x="5039757" y="5539954"/>
                <a:ext cx="114208" cy="10820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1E80C9AF-E0C9-AA5D-66C3-6EE03C1D39BC}"/>
                  </a:ext>
                </a:extLst>
              </p:cNvPr>
              <p:cNvSpPr/>
              <p:nvPr/>
            </p:nvSpPr>
            <p:spPr>
              <a:xfrm>
                <a:off x="5153965" y="5539954"/>
                <a:ext cx="114208" cy="10820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6372B97-F75B-A23F-7E53-2B8254BF7EA4}"/>
                  </a:ext>
                </a:extLst>
              </p:cNvPr>
              <p:cNvSpPr/>
              <p:nvPr/>
            </p:nvSpPr>
            <p:spPr>
              <a:xfrm>
                <a:off x="5268173" y="5539954"/>
                <a:ext cx="114208" cy="10820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90998F36-036C-DD86-836F-8E8520AF3E34}"/>
                  </a:ext>
                </a:extLst>
              </p:cNvPr>
              <p:cNvSpPr/>
              <p:nvPr/>
            </p:nvSpPr>
            <p:spPr>
              <a:xfrm>
                <a:off x="5538217" y="5539954"/>
                <a:ext cx="114208" cy="10820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1A6527F-6D76-B1BB-FEFC-90853DC35EC8}"/>
              </a:ext>
            </a:extLst>
          </p:cNvPr>
          <p:cNvSpPr txBox="1"/>
          <p:nvPr/>
        </p:nvSpPr>
        <p:spPr>
          <a:xfrm>
            <a:off x="4695825" y="5667932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1  234  5                   6  789 10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7D86BF-8DFF-F256-3A9C-4E79DFEEDF6E}"/>
              </a:ext>
            </a:extLst>
          </p:cNvPr>
          <p:cNvSpPr txBox="1"/>
          <p:nvPr/>
        </p:nvSpPr>
        <p:spPr>
          <a:xfrm>
            <a:off x="752474" y="1651733"/>
            <a:ext cx="705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초기화 단계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랜덤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분포를 설정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log-likelihood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기댓값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(Expectation)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기댓값을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최대화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(Maximization)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추정값들을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031C7C3F-A2CF-7CF4-8616-5E0AACDB0B0B}"/>
              </a:ext>
            </a:extLst>
          </p:cNvPr>
          <p:cNvSpPr/>
          <p:nvPr/>
        </p:nvSpPr>
        <p:spPr>
          <a:xfrm rot="16200000">
            <a:off x="5110988" y="4798664"/>
            <a:ext cx="200163" cy="1062476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중괄호 33">
            <a:extLst>
              <a:ext uri="{FF2B5EF4-FFF2-40B4-BE49-F238E27FC236}">
                <a16:creationId xmlns:a16="http://schemas.microsoft.com/office/drawing/2014/main" id="{B7FD074A-A864-B890-E20F-96431767BE3D}"/>
              </a:ext>
            </a:extLst>
          </p:cNvPr>
          <p:cNvSpPr/>
          <p:nvPr/>
        </p:nvSpPr>
        <p:spPr>
          <a:xfrm rot="16200000">
            <a:off x="7054706" y="4798664"/>
            <a:ext cx="200163" cy="1062476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BBA6FB5-036D-1C8F-E4F1-B84360C93F6C}"/>
                  </a:ext>
                </a:extLst>
              </p:cNvPr>
              <p:cNvSpPr txBox="1"/>
              <p:nvPr/>
            </p:nvSpPr>
            <p:spPr>
              <a:xfrm>
                <a:off x="4412497" y="4833438"/>
                <a:ext cx="1597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=3,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=2</m:t>
                      </m:r>
                    </m:oMath>
                  </m:oMathPara>
                </a14:m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BBA6FB5-036D-1C8F-E4F1-B84360C9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497" y="4833438"/>
                <a:ext cx="1597144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3D736A-357D-1AEF-02CD-5A22412DDDC9}"/>
                  </a:ext>
                </a:extLst>
              </p:cNvPr>
              <p:cNvSpPr txBox="1"/>
              <p:nvPr/>
            </p:nvSpPr>
            <p:spPr>
              <a:xfrm>
                <a:off x="6356215" y="4833438"/>
                <a:ext cx="1597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=8,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=2</m:t>
                      </m:r>
                    </m:oMath>
                  </m:oMathPara>
                </a14:m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3D736A-357D-1AEF-02CD-5A22412DD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215" y="4833438"/>
                <a:ext cx="1597144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0AAC053B-6C12-E732-2438-45930093ACA8}"/>
              </a:ext>
            </a:extLst>
          </p:cNvPr>
          <p:cNvSpPr txBox="1"/>
          <p:nvPr/>
        </p:nvSpPr>
        <p:spPr>
          <a:xfrm>
            <a:off x="5345759" y="4347024"/>
            <a:ext cx="1733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모수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추정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1658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EF12720-25E9-37BD-495D-78B24FB29597}"/>
              </a:ext>
            </a:extLst>
          </p:cNvPr>
          <p:cNvCxnSpPr>
            <a:cxnSpLocks/>
          </p:cNvCxnSpPr>
          <p:nvPr/>
        </p:nvCxnSpPr>
        <p:spPr>
          <a:xfrm>
            <a:off x="7154833" y="3996882"/>
            <a:ext cx="0" cy="17167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CE15B8B-6F0C-C8D9-0AC6-DA0324473982}"/>
              </a:ext>
            </a:extLst>
          </p:cNvPr>
          <p:cNvCxnSpPr>
            <a:cxnSpLocks/>
          </p:cNvCxnSpPr>
          <p:nvPr/>
        </p:nvCxnSpPr>
        <p:spPr>
          <a:xfrm>
            <a:off x="5213686" y="3996882"/>
            <a:ext cx="0" cy="171678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25695ED-C7C4-F6A1-4CEB-3C2CA3B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0F1D8-9ABE-51ED-C75F-FCD0670C53C5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EM algorithm 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의존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반복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적으로 찾는 알고리즘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Expectation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Maximization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Algorithm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B6EF70C-F4E3-ACCE-5B97-7718FD398748}"/>
              </a:ext>
            </a:extLst>
          </p:cNvPr>
          <p:cNvGrpSpPr/>
          <p:nvPr/>
        </p:nvGrpSpPr>
        <p:grpSpPr>
          <a:xfrm>
            <a:off x="4140399" y="5539954"/>
            <a:ext cx="3911203" cy="108202"/>
            <a:chOff x="4140399" y="5539954"/>
            <a:chExt cx="3911203" cy="108202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6921992-6325-33C3-8CCF-E354FCF6B004}"/>
                </a:ext>
              </a:extLst>
            </p:cNvPr>
            <p:cNvCxnSpPr>
              <a:cxnSpLocks/>
            </p:cNvCxnSpPr>
            <p:nvPr/>
          </p:nvCxnSpPr>
          <p:spPr>
            <a:xfrm>
              <a:off x="4140399" y="5594055"/>
              <a:ext cx="391120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E978F42-932B-1123-0CE5-0D3BB9CEC5DC}"/>
                </a:ext>
              </a:extLst>
            </p:cNvPr>
            <p:cNvGrpSpPr/>
            <p:nvPr/>
          </p:nvGrpSpPr>
          <p:grpSpPr>
            <a:xfrm>
              <a:off x="4772163" y="5539954"/>
              <a:ext cx="880262" cy="108202"/>
              <a:chOff x="4772163" y="5539954"/>
              <a:chExt cx="880262" cy="108202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A98A857-88BF-260D-FFC6-DB147F63D2F3}"/>
                  </a:ext>
                </a:extLst>
              </p:cNvPr>
              <p:cNvSpPr/>
              <p:nvPr/>
            </p:nvSpPr>
            <p:spPr>
              <a:xfrm>
                <a:off x="4772163" y="5539954"/>
                <a:ext cx="114208" cy="10820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47561563-2111-5588-91F1-B704A635F2EC}"/>
                  </a:ext>
                </a:extLst>
              </p:cNvPr>
              <p:cNvSpPr/>
              <p:nvPr/>
            </p:nvSpPr>
            <p:spPr>
              <a:xfrm>
                <a:off x="5039757" y="5539954"/>
                <a:ext cx="114208" cy="10820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1C6F5049-A959-421F-88FD-BE5A0244A74D}"/>
                  </a:ext>
                </a:extLst>
              </p:cNvPr>
              <p:cNvSpPr/>
              <p:nvPr/>
            </p:nvSpPr>
            <p:spPr>
              <a:xfrm>
                <a:off x="5153965" y="5539954"/>
                <a:ext cx="114208" cy="10820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C4C5CF4B-2C9F-B548-C9E1-4507DBA2C659}"/>
                  </a:ext>
                </a:extLst>
              </p:cNvPr>
              <p:cNvSpPr/>
              <p:nvPr/>
            </p:nvSpPr>
            <p:spPr>
              <a:xfrm>
                <a:off x="5268173" y="5539954"/>
                <a:ext cx="114208" cy="10820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E548B2DE-B04E-9D2B-276A-0D6A0A6A9BC1}"/>
                  </a:ext>
                </a:extLst>
              </p:cNvPr>
              <p:cNvSpPr/>
              <p:nvPr/>
            </p:nvSpPr>
            <p:spPr>
              <a:xfrm>
                <a:off x="5538217" y="5539954"/>
                <a:ext cx="114208" cy="10820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2655240-9A6B-E69F-FBF5-9514BB621018}"/>
                </a:ext>
              </a:extLst>
            </p:cNvPr>
            <p:cNvGrpSpPr/>
            <p:nvPr/>
          </p:nvGrpSpPr>
          <p:grpSpPr>
            <a:xfrm>
              <a:off x="6715881" y="5539954"/>
              <a:ext cx="880262" cy="108202"/>
              <a:chOff x="4772163" y="5539954"/>
              <a:chExt cx="880262" cy="108202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3943C1A6-1FBA-CC02-3EF9-364DB050E31E}"/>
                  </a:ext>
                </a:extLst>
              </p:cNvPr>
              <p:cNvSpPr/>
              <p:nvPr/>
            </p:nvSpPr>
            <p:spPr>
              <a:xfrm>
                <a:off x="4772163" y="5539954"/>
                <a:ext cx="114208" cy="10820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92B9E25-ECEC-3555-5884-2DF373E671B8}"/>
                  </a:ext>
                </a:extLst>
              </p:cNvPr>
              <p:cNvSpPr/>
              <p:nvPr/>
            </p:nvSpPr>
            <p:spPr>
              <a:xfrm>
                <a:off x="5039757" y="5539954"/>
                <a:ext cx="114208" cy="10820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1E80C9AF-E0C9-AA5D-66C3-6EE03C1D39BC}"/>
                  </a:ext>
                </a:extLst>
              </p:cNvPr>
              <p:cNvSpPr/>
              <p:nvPr/>
            </p:nvSpPr>
            <p:spPr>
              <a:xfrm>
                <a:off x="5153965" y="5539954"/>
                <a:ext cx="114208" cy="10820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6372B97-F75B-A23F-7E53-2B8254BF7EA4}"/>
                  </a:ext>
                </a:extLst>
              </p:cNvPr>
              <p:cNvSpPr/>
              <p:nvPr/>
            </p:nvSpPr>
            <p:spPr>
              <a:xfrm>
                <a:off x="5268173" y="5539954"/>
                <a:ext cx="114208" cy="10820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90998F36-036C-DD86-836F-8E8520AF3E34}"/>
                  </a:ext>
                </a:extLst>
              </p:cNvPr>
              <p:cNvSpPr/>
              <p:nvPr/>
            </p:nvSpPr>
            <p:spPr>
              <a:xfrm>
                <a:off x="5538217" y="5539954"/>
                <a:ext cx="114208" cy="10820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1A6527F-6D76-B1BB-FEFC-90853DC35EC8}"/>
              </a:ext>
            </a:extLst>
          </p:cNvPr>
          <p:cNvSpPr txBox="1"/>
          <p:nvPr/>
        </p:nvSpPr>
        <p:spPr>
          <a:xfrm>
            <a:off x="4695825" y="5667932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1  234  5                   6  789 10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4D9570-121E-2959-2CB4-2471D445A4A5}"/>
              </a:ext>
            </a:extLst>
          </p:cNvPr>
          <p:cNvSpPr txBox="1"/>
          <p:nvPr/>
        </p:nvSpPr>
        <p:spPr>
          <a:xfrm>
            <a:off x="752474" y="1651733"/>
            <a:ext cx="705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초기화 단계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랜덤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분포를 설정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log-likelihood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기댓값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(Expectation)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기댓값을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최대화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(Maximization)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추정값들을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82E380F7-AC93-3260-6295-8B505C3AF9CB}"/>
              </a:ext>
            </a:extLst>
          </p:cNvPr>
          <p:cNvSpPr/>
          <p:nvPr/>
        </p:nvSpPr>
        <p:spPr>
          <a:xfrm>
            <a:off x="5889566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526DA002-43E0-1C98-1486-5B05A6DDE92F}"/>
              </a:ext>
            </a:extLst>
          </p:cNvPr>
          <p:cNvSpPr/>
          <p:nvPr/>
        </p:nvSpPr>
        <p:spPr>
          <a:xfrm>
            <a:off x="3947069" y="3987357"/>
            <a:ext cx="2815915" cy="1550194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B966C-A2DF-CB94-DC96-F539D236E4CE}"/>
              </a:ext>
            </a:extLst>
          </p:cNvPr>
          <p:cNvSpPr txBox="1"/>
          <p:nvPr/>
        </p:nvSpPr>
        <p:spPr>
          <a:xfrm>
            <a:off x="5153965" y="3221394"/>
            <a:ext cx="2129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추정된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모수로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재분포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92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695ED-C7C4-F6A1-4CEB-3C2CA3B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0F1D8-9ABE-51ED-C75F-FCD0670C53C5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EM algorithm 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의존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반복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적으로 찾는 알고리즘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Expectation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Maximization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Algorithm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4D9570-121E-2959-2CB4-2471D445A4A5}"/>
              </a:ext>
            </a:extLst>
          </p:cNvPr>
          <p:cNvSpPr txBox="1"/>
          <p:nvPr/>
        </p:nvSpPr>
        <p:spPr>
          <a:xfrm>
            <a:off x="752474" y="1651733"/>
            <a:ext cx="705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초기화 단계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랜덤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분포를 설정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log-likelihood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기댓값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(Expectation)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기댓값을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최대화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(Maximization)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추정값들을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4A9C37-BD6D-4278-AC12-B01FA809FD66}"/>
              </a:ext>
            </a:extLst>
          </p:cNvPr>
          <p:cNvGrpSpPr/>
          <p:nvPr/>
        </p:nvGrpSpPr>
        <p:grpSpPr>
          <a:xfrm>
            <a:off x="4471502" y="4906629"/>
            <a:ext cx="3305804" cy="1343750"/>
            <a:chOff x="3947069" y="3987357"/>
            <a:chExt cx="4758412" cy="1957574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EF12720-25E9-37BD-495D-78B24FB29597}"/>
                </a:ext>
              </a:extLst>
            </p:cNvPr>
            <p:cNvCxnSpPr>
              <a:cxnSpLocks/>
            </p:cNvCxnSpPr>
            <p:nvPr/>
          </p:nvCxnSpPr>
          <p:spPr>
            <a:xfrm>
              <a:off x="7154833" y="3996882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CE15B8B-6F0C-C8D9-0AC6-DA0324473982}"/>
                </a:ext>
              </a:extLst>
            </p:cNvPr>
            <p:cNvCxnSpPr>
              <a:cxnSpLocks/>
            </p:cNvCxnSpPr>
            <p:nvPr/>
          </p:nvCxnSpPr>
          <p:spPr>
            <a:xfrm>
              <a:off x="5213686" y="3996882"/>
              <a:ext cx="0" cy="1716787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B6EF70C-F4E3-ACCE-5B97-7718FD398748}"/>
                </a:ext>
              </a:extLst>
            </p:cNvPr>
            <p:cNvGrpSpPr/>
            <p:nvPr/>
          </p:nvGrpSpPr>
          <p:grpSpPr>
            <a:xfrm>
              <a:off x="4140399" y="5539954"/>
              <a:ext cx="3911203" cy="108202"/>
              <a:chOff x="4140399" y="5539954"/>
              <a:chExt cx="3911203" cy="108202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F6921992-6325-33C3-8CCF-E354FCF6B0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0399" y="5594055"/>
                <a:ext cx="39112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5E978F42-932B-1123-0CE5-0D3BB9CEC5DC}"/>
                  </a:ext>
                </a:extLst>
              </p:cNvPr>
              <p:cNvGrpSpPr/>
              <p:nvPr/>
            </p:nvGrpSpPr>
            <p:grpSpPr>
              <a:xfrm>
                <a:off x="4772163" y="5539954"/>
                <a:ext cx="880262" cy="108202"/>
                <a:chOff x="4772163" y="5539954"/>
                <a:chExt cx="880262" cy="108202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CA98A857-88BF-260D-FFC6-DB147F63D2F3}"/>
                    </a:ext>
                  </a:extLst>
                </p:cNvPr>
                <p:cNvSpPr/>
                <p:nvPr/>
              </p:nvSpPr>
              <p:spPr>
                <a:xfrm>
                  <a:off x="4772163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47561563-2111-5588-91F1-B704A635F2EC}"/>
                    </a:ext>
                  </a:extLst>
                </p:cNvPr>
                <p:cNvSpPr/>
                <p:nvPr/>
              </p:nvSpPr>
              <p:spPr>
                <a:xfrm>
                  <a:off x="5039757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1C6F5049-A959-421F-88FD-BE5A0244A74D}"/>
                    </a:ext>
                  </a:extLst>
                </p:cNvPr>
                <p:cNvSpPr/>
                <p:nvPr/>
              </p:nvSpPr>
              <p:spPr>
                <a:xfrm>
                  <a:off x="5153965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4C5CF4B-2C9F-B548-C9E1-4507DBA2C659}"/>
                    </a:ext>
                  </a:extLst>
                </p:cNvPr>
                <p:cNvSpPr/>
                <p:nvPr/>
              </p:nvSpPr>
              <p:spPr>
                <a:xfrm>
                  <a:off x="5268173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E548B2DE-B04E-9D2B-276A-0D6A0A6A9BC1}"/>
                    </a:ext>
                  </a:extLst>
                </p:cNvPr>
                <p:cNvSpPr/>
                <p:nvPr/>
              </p:nvSpPr>
              <p:spPr>
                <a:xfrm>
                  <a:off x="5538217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E2655240-9A6B-E69F-FBF5-9514BB621018}"/>
                  </a:ext>
                </a:extLst>
              </p:cNvPr>
              <p:cNvGrpSpPr/>
              <p:nvPr/>
            </p:nvGrpSpPr>
            <p:grpSpPr>
              <a:xfrm>
                <a:off x="6715881" y="5539954"/>
                <a:ext cx="880262" cy="108202"/>
                <a:chOff x="4772163" y="5539954"/>
                <a:chExt cx="880262" cy="108202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3943C1A6-1FBA-CC02-3EF9-364DB050E31E}"/>
                    </a:ext>
                  </a:extLst>
                </p:cNvPr>
                <p:cNvSpPr/>
                <p:nvPr/>
              </p:nvSpPr>
              <p:spPr>
                <a:xfrm>
                  <a:off x="4772163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992B9E25-ECEC-3555-5884-2DF373E671B8}"/>
                    </a:ext>
                  </a:extLst>
                </p:cNvPr>
                <p:cNvSpPr/>
                <p:nvPr/>
              </p:nvSpPr>
              <p:spPr>
                <a:xfrm>
                  <a:off x="5039757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1E80C9AF-E0C9-AA5D-66C3-6EE03C1D39BC}"/>
                    </a:ext>
                  </a:extLst>
                </p:cNvPr>
                <p:cNvSpPr/>
                <p:nvPr/>
              </p:nvSpPr>
              <p:spPr>
                <a:xfrm>
                  <a:off x="5153965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66372B97-F75B-A23F-7E53-2B8254BF7EA4}"/>
                    </a:ext>
                  </a:extLst>
                </p:cNvPr>
                <p:cNvSpPr/>
                <p:nvPr/>
              </p:nvSpPr>
              <p:spPr>
                <a:xfrm>
                  <a:off x="5268173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90998F36-036C-DD86-836F-8E8520AF3E34}"/>
                    </a:ext>
                  </a:extLst>
                </p:cNvPr>
                <p:cNvSpPr/>
                <p:nvPr/>
              </p:nvSpPr>
              <p:spPr>
                <a:xfrm>
                  <a:off x="5538217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A6527F-6D76-B1BB-FEFC-90853DC35EC8}"/>
                </a:ext>
              </a:extLst>
            </p:cNvPr>
            <p:cNvSpPr txBox="1"/>
            <p:nvPr/>
          </p:nvSpPr>
          <p:spPr>
            <a:xfrm>
              <a:off x="4695825" y="5667932"/>
              <a:ext cx="3181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1  234  5                   6  789 10</a:t>
              </a:r>
              <a:endPara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2E380F7-AC93-3260-6295-8B505C3AF9CB}"/>
                </a:ext>
              </a:extLst>
            </p:cNvPr>
            <p:cNvSpPr/>
            <p:nvPr/>
          </p:nvSpPr>
          <p:spPr>
            <a:xfrm>
              <a:off x="5889566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526DA002-43E0-1C98-1486-5B05A6DDE92F}"/>
                </a:ext>
              </a:extLst>
            </p:cNvPr>
            <p:cNvSpPr/>
            <p:nvPr/>
          </p:nvSpPr>
          <p:spPr>
            <a:xfrm>
              <a:off x="3947069" y="3987357"/>
              <a:ext cx="2815915" cy="1550194"/>
            </a:xfrm>
            <a:custGeom>
              <a:avLst/>
              <a:gdLst>
                <a:gd name="connsiteX0" fmla="*/ 0 w 1743075"/>
                <a:gd name="connsiteY0" fmla="*/ 914457 h 914457"/>
                <a:gd name="connsiteX1" fmla="*/ 466725 w 1743075"/>
                <a:gd name="connsiteY1" fmla="*/ 695382 h 914457"/>
                <a:gd name="connsiteX2" fmla="*/ 781050 w 1743075"/>
                <a:gd name="connsiteY2" fmla="*/ 57 h 914457"/>
                <a:gd name="connsiteX3" fmla="*/ 1123950 w 1743075"/>
                <a:gd name="connsiteY3" fmla="*/ 657282 h 914457"/>
                <a:gd name="connsiteX4" fmla="*/ 1743075 w 1743075"/>
                <a:gd name="connsiteY4" fmla="*/ 866832 h 914457"/>
                <a:gd name="connsiteX5" fmla="*/ 1743075 w 1743075"/>
                <a:gd name="connsiteY5" fmla="*/ 866832 h 914457"/>
                <a:gd name="connsiteX6" fmla="*/ 1743075 w 1743075"/>
                <a:gd name="connsiteY6" fmla="*/ 866832 h 91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3075" h="914457">
                  <a:moveTo>
                    <a:pt x="0" y="914457"/>
                  </a:moveTo>
                  <a:cubicBezTo>
                    <a:pt x="168275" y="881119"/>
                    <a:pt x="336550" y="847782"/>
                    <a:pt x="466725" y="695382"/>
                  </a:cubicBezTo>
                  <a:cubicBezTo>
                    <a:pt x="596900" y="542982"/>
                    <a:pt x="671513" y="6407"/>
                    <a:pt x="781050" y="57"/>
                  </a:cubicBezTo>
                  <a:cubicBezTo>
                    <a:pt x="890587" y="-6293"/>
                    <a:pt x="963612" y="512819"/>
                    <a:pt x="1123950" y="657282"/>
                  </a:cubicBezTo>
                  <a:cubicBezTo>
                    <a:pt x="1284288" y="801745"/>
                    <a:pt x="1743075" y="866832"/>
                    <a:pt x="1743075" y="866832"/>
                  </a:cubicBezTo>
                  <a:lnTo>
                    <a:pt x="1743075" y="866832"/>
                  </a:lnTo>
                  <a:lnTo>
                    <a:pt x="1743075" y="866832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D694F820-EDA7-DF09-02AD-AD21C2E42D3A}"/>
              </a:ext>
            </a:extLst>
          </p:cNvPr>
          <p:cNvSpPr/>
          <p:nvPr/>
        </p:nvSpPr>
        <p:spPr>
          <a:xfrm>
            <a:off x="2659731" y="3136200"/>
            <a:ext cx="285750" cy="466725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5760B9-AB3C-9344-DDAB-8B548F97BC44}"/>
              </a:ext>
            </a:extLst>
          </p:cNvPr>
          <p:cNvGrpSpPr/>
          <p:nvPr/>
        </p:nvGrpSpPr>
        <p:grpSpPr>
          <a:xfrm>
            <a:off x="1298297" y="3569008"/>
            <a:ext cx="2741558" cy="1293624"/>
            <a:chOff x="4140399" y="3966140"/>
            <a:chExt cx="3911203" cy="1978791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A2BDA93-758D-7AB4-8029-E9633F69CEBB}"/>
                </a:ext>
              </a:extLst>
            </p:cNvPr>
            <p:cNvGrpSpPr/>
            <p:nvPr/>
          </p:nvGrpSpPr>
          <p:grpSpPr>
            <a:xfrm>
              <a:off x="4140399" y="3966140"/>
              <a:ext cx="3911203" cy="1682016"/>
              <a:chOff x="4140399" y="3966140"/>
              <a:chExt cx="3911203" cy="1682016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CA3BF492-FCFA-3CC0-6996-24B61A82E47B}"/>
                  </a:ext>
                </a:extLst>
              </p:cNvPr>
              <p:cNvGrpSpPr/>
              <p:nvPr/>
            </p:nvGrpSpPr>
            <p:grpSpPr>
              <a:xfrm>
                <a:off x="4140399" y="3966140"/>
                <a:ext cx="3911203" cy="1627915"/>
                <a:chOff x="4140399" y="3966140"/>
                <a:chExt cx="3911203" cy="1627915"/>
              </a:xfrm>
            </p:grpSpPr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259290F0-4DF4-40C9-EF95-083719F1D4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0399" y="5594055"/>
                  <a:ext cx="391120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2C4599BC-186B-EC9E-8C60-E77DE74AF33D}"/>
                    </a:ext>
                  </a:extLst>
                </p:cNvPr>
                <p:cNvGrpSpPr/>
                <p:nvPr/>
              </p:nvGrpSpPr>
              <p:grpSpPr>
                <a:xfrm>
                  <a:off x="4829267" y="3966140"/>
                  <a:ext cx="2748119" cy="1515390"/>
                  <a:chOff x="4829267" y="3966140"/>
                  <a:chExt cx="2748119" cy="1515390"/>
                </a:xfrm>
              </p:grpSpPr>
              <p:sp>
                <p:nvSpPr>
                  <p:cNvPr id="55" name="자유형: 도형 54">
                    <a:extLst>
                      <a:ext uri="{FF2B5EF4-FFF2-40B4-BE49-F238E27FC236}">
                        <a16:creationId xmlns:a16="http://schemas.microsoft.com/office/drawing/2014/main" id="{EC27C6F9-4B8B-EEF4-CD21-142EA1A67D4F}"/>
                      </a:ext>
                    </a:extLst>
                  </p:cNvPr>
                  <p:cNvSpPr/>
                  <p:nvPr/>
                </p:nvSpPr>
                <p:spPr>
                  <a:xfrm>
                    <a:off x="4829267" y="3966140"/>
                    <a:ext cx="2294824" cy="1515390"/>
                  </a:xfrm>
                  <a:custGeom>
                    <a:avLst/>
                    <a:gdLst>
                      <a:gd name="connsiteX0" fmla="*/ 0 w 1743075"/>
                      <a:gd name="connsiteY0" fmla="*/ 953790 h 982365"/>
                      <a:gd name="connsiteX1" fmla="*/ 171450 w 1743075"/>
                      <a:gd name="connsiteY1" fmla="*/ 1290 h 982365"/>
                      <a:gd name="connsiteX2" fmla="*/ 552450 w 1743075"/>
                      <a:gd name="connsiteY2" fmla="*/ 753765 h 982365"/>
                      <a:gd name="connsiteX3" fmla="*/ 1743075 w 1743075"/>
                      <a:gd name="connsiteY3" fmla="*/ 982365 h 982365"/>
                      <a:gd name="connsiteX4" fmla="*/ 1743075 w 1743075"/>
                      <a:gd name="connsiteY4" fmla="*/ 982365 h 982365"/>
                      <a:gd name="connsiteX5" fmla="*/ 1743075 w 1743075"/>
                      <a:gd name="connsiteY5" fmla="*/ 982365 h 982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43075" h="982365">
                        <a:moveTo>
                          <a:pt x="0" y="953790"/>
                        </a:moveTo>
                        <a:cubicBezTo>
                          <a:pt x="39687" y="494208"/>
                          <a:pt x="79375" y="34627"/>
                          <a:pt x="171450" y="1290"/>
                        </a:cubicBezTo>
                        <a:cubicBezTo>
                          <a:pt x="263525" y="-32047"/>
                          <a:pt x="290513" y="590252"/>
                          <a:pt x="552450" y="753765"/>
                        </a:cubicBezTo>
                        <a:cubicBezTo>
                          <a:pt x="814388" y="917277"/>
                          <a:pt x="1743075" y="982365"/>
                          <a:pt x="1743075" y="982365"/>
                        </a:cubicBezTo>
                        <a:lnTo>
                          <a:pt x="1743075" y="982365"/>
                        </a:lnTo>
                        <a:lnTo>
                          <a:pt x="1743075" y="982365"/>
                        </a:lnTo>
                      </a:path>
                    </a:pathLst>
                  </a:cu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자유형: 도형 55">
                    <a:extLst>
                      <a:ext uri="{FF2B5EF4-FFF2-40B4-BE49-F238E27FC236}">
                        <a16:creationId xmlns:a16="http://schemas.microsoft.com/office/drawing/2014/main" id="{E6E5FFFD-DD8E-AFDE-0F39-FAD093075B7C}"/>
                      </a:ext>
                    </a:extLst>
                  </p:cNvPr>
                  <p:cNvSpPr/>
                  <p:nvPr/>
                </p:nvSpPr>
                <p:spPr>
                  <a:xfrm>
                    <a:off x="5153965" y="4363462"/>
                    <a:ext cx="2423421" cy="1009867"/>
                  </a:xfrm>
                  <a:custGeom>
                    <a:avLst/>
                    <a:gdLst>
                      <a:gd name="connsiteX0" fmla="*/ 0 w 1762125"/>
                      <a:gd name="connsiteY0" fmla="*/ 791326 h 800851"/>
                      <a:gd name="connsiteX1" fmla="*/ 1114425 w 1762125"/>
                      <a:gd name="connsiteY1" fmla="*/ 657976 h 800851"/>
                      <a:gd name="connsiteX2" fmla="*/ 1524000 w 1762125"/>
                      <a:gd name="connsiteY2" fmla="*/ 751 h 800851"/>
                      <a:gd name="connsiteX3" fmla="*/ 1762125 w 1762125"/>
                      <a:gd name="connsiteY3" fmla="*/ 800851 h 800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62125" h="800851">
                        <a:moveTo>
                          <a:pt x="0" y="791326"/>
                        </a:moveTo>
                        <a:cubicBezTo>
                          <a:pt x="430212" y="790532"/>
                          <a:pt x="860425" y="789738"/>
                          <a:pt x="1114425" y="657976"/>
                        </a:cubicBezTo>
                        <a:cubicBezTo>
                          <a:pt x="1368425" y="526214"/>
                          <a:pt x="1416050" y="-23062"/>
                          <a:pt x="1524000" y="751"/>
                        </a:cubicBezTo>
                        <a:cubicBezTo>
                          <a:pt x="1631950" y="24563"/>
                          <a:pt x="1697037" y="412707"/>
                          <a:pt x="1762125" y="800851"/>
                        </a:cubicBezTo>
                      </a:path>
                    </a:pathLst>
                  </a:cu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E5EDE7BE-EE38-B34C-890E-D229EAB2EA62}"/>
                  </a:ext>
                </a:extLst>
              </p:cNvPr>
              <p:cNvGrpSpPr/>
              <p:nvPr/>
            </p:nvGrpSpPr>
            <p:grpSpPr>
              <a:xfrm>
                <a:off x="4772163" y="5539954"/>
                <a:ext cx="880262" cy="108202"/>
                <a:chOff x="4772163" y="5539954"/>
                <a:chExt cx="880262" cy="108202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AC676F8-0098-25B5-415A-5225A15F4738}"/>
                    </a:ext>
                  </a:extLst>
                </p:cNvPr>
                <p:cNvSpPr/>
                <p:nvPr/>
              </p:nvSpPr>
              <p:spPr>
                <a:xfrm>
                  <a:off x="4772163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39474004-3556-BF82-9D12-3D6CDEA0B0EF}"/>
                    </a:ext>
                  </a:extLst>
                </p:cNvPr>
                <p:cNvSpPr/>
                <p:nvPr/>
              </p:nvSpPr>
              <p:spPr>
                <a:xfrm>
                  <a:off x="5039757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F982DE82-6103-7CA5-F8C7-BD57378E4BFA}"/>
                    </a:ext>
                  </a:extLst>
                </p:cNvPr>
                <p:cNvSpPr/>
                <p:nvPr/>
              </p:nvSpPr>
              <p:spPr>
                <a:xfrm>
                  <a:off x="5153965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840668E9-0648-6FCA-39B8-E079CBFF1D40}"/>
                    </a:ext>
                  </a:extLst>
                </p:cNvPr>
                <p:cNvSpPr/>
                <p:nvPr/>
              </p:nvSpPr>
              <p:spPr>
                <a:xfrm>
                  <a:off x="5268173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B23BD890-D373-7417-1F7E-7B55A4C2138D}"/>
                    </a:ext>
                  </a:extLst>
                </p:cNvPr>
                <p:cNvSpPr/>
                <p:nvPr/>
              </p:nvSpPr>
              <p:spPr>
                <a:xfrm>
                  <a:off x="5538217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5D7E6F41-D501-892B-1BB8-61A8DB217819}"/>
                  </a:ext>
                </a:extLst>
              </p:cNvPr>
              <p:cNvGrpSpPr/>
              <p:nvPr/>
            </p:nvGrpSpPr>
            <p:grpSpPr>
              <a:xfrm>
                <a:off x="6715881" y="5539954"/>
                <a:ext cx="880262" cy="108202"/>
                <a:chOff x="4772163" y="5539954"/>
                <a:chExt cx="880262" cy="108202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4A66469D-0160-E3DB-7C86-744DDAAC8488}"/>
                    </a:ext>
                  </a:extLst>
                </p:cNvPr>
                <p:cNvSpPr/>
                <p:nvPr/>
              </p:nvSpPr>
              <p:spPr>
                <a:xfrm>
                  <a:off x="4772163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C8A8E990-9D2C-4A13-49D6-E7101CA05094}"/>
                    </a:ext>
                  </a:extLst>
                </p:cNvPr>
                <p:cNvSpPr/>
                <p:nvPr/>
              </p:nvSpPr>
              <p:spPr>
                <a:xfrm>
                  <a:off x="5039757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B92564DE-C4A5-57F5-8CB6-DF7BCACDA98E}"/>
                    </a:ext>
                  </a:extLst>
                </p:cNvPr>
                <p:cNvSpPr/>
                <p:nvPr/>
              </p:nvSpPr>
              <p:spPr>
                <a:xfrm>
                  <a:off x="5153965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1E13C5BA-E8A4-1785-472B-550048965DB6}"/>
                    </a:ext>
                  </a:extLst>
                </p:cNvPr>
                <p:cNvSpPr/>
                <p:nvPr/>
              </p:nvSpPr>
              <p:spPr>
                <a:xfrm>
                  <a:off x="5268173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7D2242D3-2E9B-C603-8815-AA1D8FC51BC6}"/>
                    </a:ext>
                  </a:extLst>
                </p:cNvPr>
                <p:cNvSpPr/>
                <p:nvPr/>
              </p:nvSpPr>
              <p:spPr>
                <a:xfrm>
                  <a:off x="5538217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A55C188-9B52-113C-ADDB-5E8EFBD4DEFF}"/>
                </a:ext>
              </a:extLst>
            </p:cNvPr>
            <p:cNvSpPr txBox="1"/>
            <p:nvPr/>
          </p:nvSpPr>
          <p:spPr>
            <a:xfrm>
              <a:off x="4695825" y="5667932"/>
              <a:ext cx="3181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1  234  5                   6  789 10</a:t>
              </a:r>
              <a:endPara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D74C106-0645-5F50-CB0C-711C03C84032}"/>
              </a:ext>
            </a:extLst>
          </p:cNvPr>
          <p:cNvGrpSpPr/>
          <p:nvPr/>
        </p:nvGrpSpPr>
        <p:grpSpPr>
          <a:xfrm>
            <a:off x="1255623" y="2811703"/>
            <a:ext cx="2971615" cy="375665"/>
            <a:chOff x="4140399" y="2568719"/>
            <a:chExt cx="3911203" cy="446089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C6451C0-6405-A699-175A-A3E98036FD8C}"/>
                </a:ext>
              </a:extLst>
            </p:cNvPr>
            <p:cNvCxnSpPr>
              <a:cxnSpLocks/>
            </p:cNvCxnSpPr>
            <p:nvPr/>
          </p:nvCxnSpPr>
          <p:spPr>
            <a:xfrm>
              <a:off x="4140399" y="2631780"/>
              <a:ext cx="391120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D530045-5786-5454-250E-F2CCEF192D0E}"/>
                </a:ext>
              </a:extLst>
            </p:cNvPr>
            <p:cNvSpPr/>
            <p:nvPr/>
          </p:nvSpPr>
          <p:spPr>
            <a:xfrm>
              <a:off x="4772163" y="2568719"/>
              <a:ext cx="114208" cy="108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B48AEEC-5325-D33C-5918-B2DDE28FE907}"/>
                </a:ext>
              </a:extLst>
            </p:cNvPr>
            <p:cNvSpPr/>
            <p:nvPr/>
          </p:nvSpPr>
          <p:spPr>
            <a:xfrm>
              <a:off x="5039757" y="2568719"/>
              <a:ext cx="114208" cy="108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20E344C-9E84-D79E-1931-74CE0BB3CFFA}"/>
                </a:ext>
              </a:extLst>
            </p:cNvPr>
            <p:cNvSpPr/>
            <p:nvPr/>
          </p:nvSpPr>
          <p:spPr>
            <a:xfrm>
              <a:off x="5153965" y="2568719"/>
              <a:ext cx="114208" cy="108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6BEE8AC-1778-8AAB-1BDF-5D42BF3D462E}"/>
                </a:ext>
              </a:extLst>
            </p:cNvPr>
            <p:cNvSpPr/>
            <p:nvPr/>
          </p:nvSpPr>
          <p:spPr>
            <a:xfrm>
              <a:off x="5268173" y="2568719"/>
              <a:ext cx="114208" cy="108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0DA989AF-43CF-E5AB-F41A-98ACA01C4989}"/>
                </a:ext>
              </a:extLst>
            </p:cNvPr>
            <p:cNvSpPr/>
            <p:nvPr/>
          </p:nvSpPr>
          <p:spPr>
            <a:xfrm>
              <a:off x="5538217" y="2568719"/>
              <a:ext cx="114208" cy="108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8C15D4D-C87C-E096-B7A7-0631279CC00D}"/>
                </a:ext>
              </a:extLst>
            </p:cNvPr>
            <p:cNvSpPr/>
            <p:nvPr/>
          </p:nvSpPr>
          <p:spPr>
            <a:xfrm>
              <a:off x="6715881" y="2568719"/>
              <a:ext cx="114208" cy="108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26F57A0-2B45-50F8-FB2F-C2D3C1AE9380}"/>
                </a:ext>
              </a:extLst>
            </p:cNvPr>
            <p:cNvSpPr/>
            <p:nvPr/>
          </p:nvSpPr>
          <p:spPr>
            <a:xfrm>
              <a:off x="6983475" y="2568719"/>
              <a:ext cx="114208" cy="108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C85D2A2-908E-6C84-625E-561A939D851C}"/>
                </a:ext>
              </a:extLst>
            </p:cNvPr>
            <p:cNvSpPr/>
            <p:nvPr/>
          </p:nvSpPr>
          <p:spPr>
            <a:xfrm>
              <a:off x="7097683" y="2568719"/>
              <a:ext cx="114208" cy="108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150D28C-7F5E-17CB-1B19-4C6F5BD93E58}"/>
                </a:ext>
              </a:extLst>
            </p:cNvPr>
            <p:cNvSpPr/>
            <p:nvPr/>
          </p:nvSpPr>
          <p:spPr>
            <a:xfrm>
              <a:off x="7211891" y="2568719"/>
              <a:ext cx="114208" cy="108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BF7241E-CD75-F750-B766-8A1CC161DF07}"/>
                </a:ext>
              </a:extLst>
            </p:cNvPr>
            <p:cNvSpPr/>
            <p:nvPr/>
          </p:nvSpPr>
          <p:spPr>
            <a:xfrm>
              <a:off x="7481935" y="2568719"/>
              <a:ext cx="114208" cy="108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79DA8D2-C066-F377-EC26-30D5042A4AC4}"/>
                </a:ext>
              </a:extLst>
            </p:cNvPr>
            <p:cNvSpPr txBox="1"/>
            <p:nvPr/>
          </p:nvSpPr>
          <p:spPr>
            <a:xfrm>
              <a:off x="4695825" y="2685881"/>
              <a:ext cx="3181351" cy="32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1  234  5                        6  789 10</a:t>
              </a:r>
              <a:endPara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7B1A5AC-2732-1965-EBE5-2317D8C92C69}"/>
              </a:ext>
            </a:extLst>
          </p:cNvPr>
          <p:cNvGrpSpPr/>
          <p:nvPr/>
        </p:nvGrpSpPr>
        <p:grpSpPr>
          <a:xfrm>
            <a:off x="5667330" y="2565463"/>
            <a:ext cx="4286339" cy="1211217"/>
            <a:chOff x="1762394" y="3966140"/>
            <a:chExt cx="6289208" cy="197879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396D427B-195E-A468-9D2A-1734C7084EC4}"/>
                </a:ext>
              </a:extLst>
            </p:cNvPr>
            <p:cNvGrpSpPr/>
            <p:nvPr/>
          </p:nvGrpSpPr>
          <p:grpSpPr>
            <a:xfrm>
              <a:off x="4140399" y="3966140"/>
              <a:ext cx="3911203" cy="1682016"/>
              <a:chOff x="4140399" y="3966140"/>
              <a:chExt cx="3911203" cy="1682016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1B3EA4C5-7FDC-E484-3AE1-48869068BFD2}"/>
                  </a:ext>
                </a:extLst>
              </p:cNvPr>
              <p:cNvGrpSpPr/>
              <p:nvPr/>
            </p:nvGrpSpPr>
            <p:grpSpPr>
              <a:xfrm>
                <a:off x="4140399" y="3966140"/>
                <a:ext cx="3911203" cy="1627915"/>
                <a:chOff x="4140399" y="3966140"/>
                <a:chExt cx="3911203" cy="1627915"/>
              </a:xfrm>
            </p:grpSpPr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7ED625D-FB55-311E-F79A-FA376D4A15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0399" y="5594055"/>
                  <a:ext cx="391120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5" name="그룹 94">
                  <a:extLst>
                    <a:ext uri="{FF2B5EF4-FFF2-40B4-BE49-F238E27FC236}">
                      <a16:creationId xmlns:a16="http://schemas.microsoft.com/office/drawing/2014/main" id="{AF132A65-73CA-0085-B85E-250105C82200}"/>
                    </a:ext>
                  </a:extLst>
                </p:cNvPr>
                <p:cNvGrpSpPr/>
                <p:nvPr/>
              </p:nvGrpSpPr>
              <p:grpSpPr>
                <a:xfrm>
                  <a:off x="4829267" y="3966140"/>
                  <a:ext cx="2748119" cy="1515390"/>
                  <a:chOff x="4829267" y="3966140"/>
                  <a:chExt cx="2748119" cy="1515390"/>
                </a:xfrm>
              </p:grpSpPr>
              <p:sp>
                <p:nvSpPr>
                  <p:cNvPr id="96" name="자유형: 도형 95">
                    <a:extLst>
                      <a:ext uri="{FF2B5EF4-FFF2-40B4-BE49-F238E27FC236}">
                        <a16:creationId xmlns:a16="http://schemas.microsoft.com/office/drawing/2014/main" id="{FFFFC95D-939A-955D-731F-922B853563A8}"/>
                      </a:ext>
                    </a:extLst>
                  </p:cNvPr>
                  <p:cNvSpPr/>
                  <p:nvPr/>
                </p:nvSpPr>
                <p:spPr>
                  <a:xfrm>
                    <a:off x="4829267" y="3966140"/>
                    <a:ext cx="2294824" cy="1515390"/>
                  </a:xfrm>
                  <a:custGeom>
                    <a:avLst/>
                    <a:gdLst>
                      <a:gd name="connsiteX0" fmla="*/ 0 w 1743075"/>
                      <a:gd name="connsiteY0" fmla="*/ 953790 h 982365"/>
                      <a:gd name="connsiteX1" fmla="*/ 171450 w 1743075"/>
                      <a:gd name="connsiteY1" fmla="*/ 1290 h 982365"/>
                      <a:gd name="connsiteX2" fmla="*/ 552450 w 1743075"/>
                      <a:gd name="connsiteY2" fmla="*/ 753765 h 982365"/>
                      <a:gd name="connsiteX3" fmla="*/ 1743075 w 1743075"/>
                      <a:gd name="connsiteY3" fmla="*/ 982365 h 982365"/>
                      <a:gd name="connsiteX4" fmla="*/ 1743075 w 1743075"/>
                      <a:gd name="connsiteY4" fmla="*/ 982365 h 982365"/>
                      <a:gd name="connsiteX5" fmla="*/ 1743075 w 1743075"/>
                      <a:gd name="connsiteY5" fmla="*/ 982365 h 982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43075" h="982365">
                        <a:moveTo>
                          <a:pt x="0" y="953790"/>
                        </a:moveTo>
                        <a:cubicBezTo>
                          <a:pt x="39687" y="494208"/>
                          <a:pt x="79375" y="34627"/>
                          <a:pt x="171450" y="1290"/>
                        </a:cubicBezTo>
                        <a:cubicBezTo>
                          <a:pt x="263525" y="-32047"/>
                          <a:pt x="290513" y="590252"/>
                          <a:pt x="552450" y="753765"/>
                        </a:cubicBezTo>
                        <a:cubicBezTo>
                          <a:pt x="814388" y="917277"/>
                          <a:pt x="1743075" y="982365"/>
                          <a:pt x="1743075" y="982365"/>
                        </a:cubicBezTo>
                        <a:lnTo>
                          <a:pt x="1743075" y="982365"/>
                        </a:lnTo>
                        <a:lnTo>
                          <a:pt x="1743075" y="982365"/>
                        </a:lnTo>
                      </a:path>
                    </a:pathLst>
                  </a:cu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97" name="자유형: 도형 96">
                    <a:extLst>
                      <a:ext uri="{FF2B5EF4-FFF2-40B4-BE49-F238E27FC236}">
                        <a16:creationId xmlns:a16="http://schemas.microsoft.com/office/drawing/2014/main" id="{21780FD1-50C2-F0F0-2B4B-FC82BDFE3BA9}"/>
                      </a:ext>
                    </a:extLst>
                  </p:cNvPr>
                  <p:cNvSpPr/>
                  <p:nvPr/>
                </p:nvSpPr>
                <p:spPr>
                  <a:xfrm>
                    <a:off x="5153965" y="4387865"/>
                    <a:ext cx="2423421" cy="985464"/>
                  </a:xfrm>
                  <a:custGeom>
                    <a:avLst/>
                    <a:gdLst>
                      <a:gd name="connsiteX0" fmla="*/ 0 w 1762125"/>
                      <a:gd name="connsiteY0" fmla="*/ 791326 h 800851"/>
                      <a:gd name="connsiteX1" fmla="*/ 1114425 w 1762125"/>
                      <a:gd name="connsiteY1" fmla="*/ 657976 h 800851"/>
                      <a:gd name="connsiteX2" fmla="*/ 1524000 w 1762125"/>
                      <a:gd name="connsiteY2" fmla="*/ 751 h 800851"/>
                      <a:gd name="connsiteX3" fmla="*/ 1762125 w 1762125"/>
                      <a:gd name="connsiteY3" fmla="*/ 800851 h 800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62125" h="800851">
                        <a:moveTo>
                          <a:pt x="0" y="791326"/>
                        </a:moveTo>
                        <a:cubicBezTo>
                          <a:pt x="430212" y="790532"/>
                          <a:pt x="860425" y="789738"/>
                          <a:pt x="1114425" y="657976"/>
                        </a:cubicBezTo>
                        <a:cubicBezTo>
                          <a:pt x="1368425" y="526214"/>
                          <a:pt x="1416050" y="-23062"/>
                          <a:pt x="1524000" y="751"/>
                        </a:cubicBezTo>
                        <a:cubicBezTo>
                          <a:pt x="1631950" y="24563"/>
                          <a:pt x="1697037" y="412707"/>
                          <a:pt x="1762125" y="800851"/>
                        </a:cubicBezTo>
                      </a:path>
                    </a:pathLst>
                  </a:cu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</p:grpSp>
          </p:grp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1B2A8800-3FE4-70D0-D97B-FB4D00BDEA08}"/>
                  </a:ext>
                </a:extLst>
              </p:cNvPr>
              <p:cNvGrpSpPr/>
              <p:nvPr/>
            </p:nvGrpSpPr>
            <p:grpSpPr>
              <a:xfrm>
                <a:off x="4772163" y="5539954"/>
                <a:ext cx="880262" cy="108202"/>
                <a:chOff x="4772163" y="5539954"/>
                <a:chExt cx="880262" cy="108202"/>
              </a:xfrm>
            </p:grpSpPr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7031126C-4C56-C0A0-ADD2-5A71B6355680}"/>
                    </a:ext>
                  </a:extLst>
                </p:cNvPr>
                <p:cNvSpPr/>
                <p:nvPr/>
              </p:nvSpPr>
              <p:spPr>
                <a:xfrm>
                  <a:off x="4772163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38DD5FFE-C78A-C26E-2B73-5A2F162B3CBD}"/>
                    </a:ext>
                  </a:extLst>
                </p:cNvPr>
                <p:cNvSpPr/>
                <p:nvPr/>
              </p:nvSpPr>
              <p:spPr>
                <a:xfrm>
                  <a:off x="5039757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D9C42D8A-0D7F-F179-8C2A-6F09282B850D}"/>
                    </a:ext>
                  </a:extLst>
                </p:cNvPr>
                <p:cNvSpPr/>
                <p:nvPr/>
              </p:nvSpPr>
              <p:spPr>
                <a:xfrm>
                  <a:off x="5153965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3F84CAE7-1485-251E-AB11-8CFBA0C37670}"/>
                    </a:ext>
                  </a:extLst>
                </p:cNvPr>
                <p:cNvSpPr/>
                <p:nvPr/>
              </p:nvSpPr>
              <p:spPr>
                <a:xfrm>
                  <a:off x="5268173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01E51C0D-E041-30E8-EAE2-F4E18EB20DBB}"/>
                    </a:ext>
                  </a:extLst>
                </p:cNvPr>
                <p:cNvSpPr/>
                <p:nvPr/>
              </p:nvSpPr>
              <p:spPr>
                <a:xfrm>
                  <a:off x="5538217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D308D04B-D00E-B9FD-AC39-AB4AC0D4A151}"/>
                  </a:ext>
                </a:extLst>
              </p:cNvPr>
              <p:cNvGrpSpPr/>
              <p:nvPr/>
            </p:nvGrpSpPr>
            <p:grpSpPr>
              <a:xfrm>
                <a:off x="6715881" y="5539954"/>
                <a:ext cx="880262" cy="108202"/>
                <a:chOff x="4772163" y="5539954"/>
                <a:chExt cx="880262" cy="108202"/>
              </a:xfrm>
            </p:grpSpPr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E1C12FB6-0C5F-06BA-9659-20B157200C4D}"/>
                    </a:ext>
                  </a:extLst>
                </p:cNvPr>
                <p:cNvSpPr/>
                <p:nvPr/>
              </p:nvSpPr>
              <p:spPr>
                <a:xfrm>
                  <a:off x="4772163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8F00A98E-2271-6CD0-7A40-87F211E6EAE5}"/>
                    </a:ext>
                  </a:extLst>
                </p:cNvPr>
                <p:cNvSpPr/>
                <p:nvPr/>
              </p:nvSpPr>
              <p:spPr>
                <a:xfrm>
                  <a:off x="5039757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F2EAE31C-820A-F50E-FA18-65D04BA70A78}"/>
                    </a:ext>
                  </a:extLst>
                </p:cNvPr>
                <p:cNvSpPr/>
                <p:nvPr/>
              </p:nvSpPr>
              <p:spPr>
                <a:xfrm>
                  <a:off x="5153965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FA6A652A-38C6-F459-27DA-154EF997FEA3}"/>
                    </a:ext>
                  </a:extLst>
                </p:cNvPr>
                <p:cNvSpPr/>
                <p:nvPr/>
              </p:nvSpPr>
              <p:spPr>
                <a:xfrm>
                  <a:off x="5268173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88" name="타원 87">
                  <a:extLst>
                    <a:ext uri="{FF2B5EF4-FFF2-40B4-BE49-F238E27FC236}">
                      <a16:creationId xmlns:a16="http://schemas.microsoft.com/office/drawing/2014/main" id="{DE264094-DE67-BAD3-89F6-E9EF3E2CDA2C}"/>
                    </a:ext>
                  </a:extLst>
                </p:cNvPr>
                <p:cNvSpPr/>
                <p:nvPr/>
              </p:nvSpPr>
              <p:spPr>
                <a:xfrm>
                  <a:off x="5538217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</p:grp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35308919-301B-D062-9053-C8C3DED49B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5277" y="5343004"/>
              <a:ext cx="0" cy="20520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9EBD10E6-3FD2-BA14-CC62-38C3EB2F4FFD}"/>
                </a:ext>
              </a:extLst>
            </p:cNvPr>
            <p:cNvCxnSpPr>
              <a:cxnSpLocks/>
              <a:endCxn id="76" idx="3"/>
            </p:cNvCxnSpPr>
            <p:nvPr/>
          </p:nvCxnSpPr>
          <p:spPr>
            <a:xfrm flipH="1">
              <a:off x="3861052" y="5466803"/>
              <a:ext cx="1464225" cy="60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C6511AA-382B-0AAC-A060-3317AC5B86A3}"/>
                    </a:ext>
                  </a:extLst>
                </p:cNvPr>
                <p:cNvSpPr txBox="1"/>
                <p:nvPr/>
              </p:nvSpPr>
              <p:spPr>
                <a:xfrm>
                  <a:off x="1762394" y="5277814"/>
                  <a:ext cx="20986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=4|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C6511AA-382B-0AAC-A060-3317AC5B8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394" y="5277814"/>
                  <a:ext cx="2098658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851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827C725-5B89-5873-73CC-1037552C0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5277" y="4762500"/>
              <a:ext cx="0" cy="581989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D3B43E01-ED64-BCB2-2B57-FB53886748CF}"/>
                </a:ext>
              </a:extLst>
            </p:cNvPr>
            <p:cNvCxnSpPr>
              <a:cxnSpLocks/>
              <a:endCxn id="79" idx="3"/>
            </p:cNvCxnSpPr>
            <p:nvPr/>
          </p:nvCxnSpPr>
          <p:spPr>
            <a:xfrm flipH="1">
              <a:off x="3861052" y="5053493"/>
              <a:ext cx="1464225" cy="450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6F7470E-E40C-C345-B17F-A86CEC6905E2}"/>
                    </a:ext>
                  </a:extLst>
                </p:cNvPr>
                <p:cNvSpPr txBox="1"/>
                <p:nvPr/>
              </p:nvSpPr>
              <p:spPr>
                <a:xfrm>
                  <a:off x="1762394" y="4868828"/>
                  <a:ext cx="20986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=4|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=0)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6F7470E-E40C-C345-B17F-A86CEC6905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394" y="4868828"/>
                  <a:ext cx="2098658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7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A69370F-6F26-CA8F-E878-A99BF253CB4D}"/>
                </a:ext>
              </a:extLst>
            </p:cNvPr>
            <p:cNvSpPr txBox="1"/>
            <p:nvPr/>
          </p:nvSpPr>
          <p:spPr>
            <a:xfrm>
              <a:off x="4667874" y="5667932"/>
              <a:ext cx="3181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1  234  5                   6  789 10</a:t>
              </a:r>
              <a:endPara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4A9342-F017-F770-712C-BBFB2CEE22F2}"/>
              </a:ext>
            </a:extLst>
          </p:cNvPr>
          <p:cNvGrpSpPr/>
          <p:nvPr/>
        </p:nvGrpSpPr>
        <p:grpSpPr>
          <a:xfrm>
            <a:off x="8365462" y="5089508"/>
            <a:ext cx="2791165" cy="961044"/>
            <a:chOff x="4140399" y="4833438"/>
            <a:chExt cx="3911203" cy="117241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27A83D68-E071-7976-C94E-0C7944E3E6B0}"/>
                </a:ext>
              </a:extLst>
            </p:cNvPr>
            <p:cNvGrpSpPr/>
            <p:nvPr/>
          </p:nvGrpSpPr>
          <p:grpSpPr>
            <a:xfrm>
              <a:off x="4140399" y="5539954"/>
              <a:ext cx="3911203" cy="108202"/>
              <a:chOff x="4140399" y="5539954"/>
              <a:chExt cx="3911203" cy="108202"/>
            </a:xfrm>
          </p:grpSpPr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62769E8E-BB38-D39C-11EB-67068188B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0399" y="5594055"/>
                <a:ext cx="39112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E054C72B-C861-5BA7-E88C-047AFE698668}"/>
                  </a:ext>
                </a:extLst>
              </p:cNvPr>
              <p:cNvGrpSpPr/>
              <p:nvPr/>
            </p:nvGrpSpPr>
            <p:grpSpPr>
              <a:xfrm>
                <a:off x="4772163" y="5539954"/>
                <a:ext cx="880262" cy="108202"/>
                <a:chOff x="4772163" y="5539954"/>
                <a:chExt cx="880262" cy="108202"/>
              </a:xfrm>
            </p:grpSpPr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D42B798C-9CA2-E4A4-8EFA-AB01A34AD235}"/>
                    </a:ext>
                  </a:extLst>
                </p:cNvPr>
                <p:cNvSpPr/>
                <p:nvPr/>
              </p:nvSpPr>
              <p:spPr>
                <a:xfrm>
                  <a:off x="4772163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6546B8CE-57E4-9FE1-B94F-2FC87AF098FF}"/>
                    </a:ext>
                  </a:extLst>
                </p:cNvPr>
                <p:cNvSpPr/>
                <p:nvPr/>
              </p:nvSpPr>
              <p:spPr>
                <a:xfrm>
                  <a:off x="5039757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01EEF606-60D5-2B60-A431-F56ED6F36658}"/>
                    </a:ext>
                  </a:extLst>
                </p:cNvPr>
                <p:cNvSpPr/>
                <p:nvPr/>
              </p:nvSpPr>
              <p:spPr>
                <a:xfrm>
                  <a:off x="5153965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041BBA40-9CF5-AC9B-C3D4-DB4401CCB80F}"/>
                    </a:ext>
                  </a:extLst>
                </p:cNvPr>
                <p:cNvSpPr/>
                <p:nvPr/>
              </p:nvSpPr>
              <p:spPr>
                <a:xfrm>
                  <a:off x="5268173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5E3CF804-F8E0-AB69-182F-8AA02639AB35}"/>
                    </a:ext>
                  </a:extLst>
                </p:cNvPr>
                <p:cNvSpPr/>
                <p:nvPr/>
              </p:nvSpPr>
              <p:spPr>
                <a:xfrm>
                  <a:off x="5538217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4E8610C5-3241-7F02-895B-6553F566F3CB}"/>
                  </a:ext>
                </a:extLst>
              </p:cNvPr>
              <p:cNvGrpSpPr/>
              <p:nvPr/>
            </p:nvGrpSpPr>
            <p:grpSpPr>
              <a:xfrm>
                <a:off x="6715881" y="5539954"/>
                <a:ext cx="880262" cy="108202"/>
                <a:chOff x="4772163" y="5539954"/>
                <a:chExt cx="880262" cy="108202"/>
              </a:xfrm>
            </p:grpSpPr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8189C98B-C052-EA32-8ACB-0BC92663124E}"/>
                    </a:ext>
                  </a:extLst>
                </p:cNvPr>
                <p:cNvSpPr/>
                <p:nvPr/>
              </p:nvSpPr>
              <p:spPr>
                <a:xfrm>
                  <a:off x="4772163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F52595DE-5E9A-D858-785F-E5067D1FB475}"/>
                    </a:ext>
                  </a:extLst>
                </p:cNvPr>
                <p:cNvSpPr/>
                <p:nvPr/>
              </p:nvSpPr>
              <p:spPr>
                <a:xfrm>
                  <a:off x="5039757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752A9864-34C8-1683-C223-D34265BDDAF1}"/>
                    </a:ext>
                  </a:extLst>
                </p:cNvPr>
                <p:cNvSpPr/>
                <p:nvPr/>
              </p:nvSpPr>
              <p:spPr>
                <a:xfrm>
                  <a:off x="5153965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34682FAD-0E07-E21B-6475-F85D7D0F9B43}"/>
                    </a:ext>
                  </a:extLst>
                </p:cNvPr>
                <p:cNvSpPr/>
                <p:nvPr/>
              </p:nvSpPr>
              <p:spPr>
                <a:xfrm>
                  <a:off x="5268173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06" name="타원 105">
                  <a:extLst>
                    <a:ext uri="{FF2B5EF4-FFF2-40B4-BE49-F238E27FC236}">
                      <a16:creationId xmlns:a16="http://schemas.microsoft.com/office/drawing/2014/main" id="{5E262298-7223-2069-624D-71A4861141BE}"/>
                    </a:ext>
                  </a:extLst>
                </p:cNvPr>
                <p:cNvSpPr/>
                <p:nvPr/>
              </p:nvSpPr>
              <p:spPr>
                <a:xfrm>
                  <a:off x="5538217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D18FBA2-09F1-8419-D73B-3A1BEFFFD83C}"/>
                </a:ext>
              </a:extLst>
            </p:cNvPr>
            <p:cNvSpPr txBox="1"/>
            <p:nvPr/>
          </p:nvSpPr>
          <p:spPr>
            <a:xfrm>
              <a:off x="4695826" y="5667932"/>
              <a:ext cx="3181351" cy="337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1  234  5                     6  789 10</a:t>
              </a:r>
              <a:endPara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  <p:sp>
          <p:nvSpPr>
            <p:cNvPr id="113" name="오른쪽 중괄호 112">
              <a:extLst>
                <a:ext uri="{FF2B5EF4-FFF2-40B4-BE49-F238E27FC236}">
                  <a16:creationId xmlns:a16="http://schemas.microsoft.com/office/drawing/2014/main" id="{A99E8A9B-3C33-EFC8-8BA9-1785C6DE2274}"/>
                </a:ext>
              </a:extLst>
            </p:cNvPr>
            <p:cNvSpPr/>
            <p:nvPr/>
          </p:nvSpPr>
          <p:spPr>
            <a:xfrm rot="16200000">
              <a:off x="5110988" y="4798664"/>
              <a:ext cx="200163" cy="1062476"/>
            </a:xfrm>
            <a:prstGeom prst="righ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4" name="오른쪽 중괄호 113">
              <a:extLst>
                <a:ext uri="{FF2B5EF4-FFF2-40B4-BE49-F238E27FC236}">
                  <a16:creationId xmlns:a16="http://schemas.microsoft.com/office/drawing/2014/main" id="{A6DA9A8F-4740-9A0F-DE6D-93E09C17C143}"/>
                </a:ext>
              </a:extLst>
            </p:cNvPr>
            <p:cNvSpPr/>
            <p:nvPr/>
          </p:nvSpPr>
          <p:spPr>
            <a:xfrm rot="16200000">
              <a:off x="7054706" y="4798664"/>
              <a:ext cx="200163" cy="1062476"/>
            </a:xfrm>
            <a:prstGeom prst="rightBrac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D65C8CA-ECFA-45DC-83C9-D51AF9EC3CE8}"/>
                    </a:ext>
                  </a:extLst>
                </p:cNvPr>
                <p:cNvSpPr txBox="1"/>
                <p:nvPr/>
              </p:nvSpPr>
              <p:spPr>
                <a:xfrm>
                  <a:off x="4412497" y="4833438"/>
                  <a:ext cx="15971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IBM Plex Sans KR ExtraLight" panose="020B03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sz="1200" i="1" smtClean="0">
                                <a:latin typeface="Cambria Math" panose="02040503050406030204" pitchFamily="18" charset="0"/>
                                <a:ea typeface="IBM Plex Sans KR ExtraLight" panose="020B03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IBM Plex Sans KR ExtraLight" panose="020B0303050203000203" pitchFamily="50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=3, 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ea typeface="IBM Plex Sans KR ExtraLight" panose="020B03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sz="1200" b="0" i="1" smtClean="0">
                                <a:latin typeface="Cambria Math" panose="02040503050406030204" pitchFamily="18" charset="0"/>
                                <a:ea typeface="IBM Plex Sans KR ExtraLight" panose="020B0303050203000203" pitchFamily="50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IBM Plex Sans KR ExtraLight" panose="020B0303050203000203" pitchFamily="50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=2</m:t>
                        </m:r>
                      </m:oMath>
                    </m:oMathPara>
                  </a14:m>
                  <a:endParaRPr lang="ko-KR" altLang="en-US" sz="12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D65C8CA-ECFA-45DC-83C9-D51AF9EC3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497" y="4833438"/>
                  <a:ext cx="159714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297B621-CB45-0B0F-EF04-21D82FBD48CB}"/>
                    </a:ext>
                  </a:extLst>
                </p:cNvPr>
                <p:cNvSpPr txBox="1"/>
                <p:nvPr/>
              </p:nvSpPr>
              <p:spPr>
                <a:xfrm>
                  <a:off x="6356215" y="4833438"/>
                  <a:ext cx="15971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  <a:ea typeface="IBM Plex Sans KR ExtraLight" panose="020B03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sz="1200" i="1" smtClean="0">
                                <a:latin typeface="Cambria Math" panose="02040503050406030204" pitchFamily="18" charset="0"/>
                                <a:ea typeface="IBM Plex Sans KR ExtraLight" panose="020B03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IBM Plex Sans KR ExtraLight" panose="020B0303050203000203" pitchFamily="50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=8, 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ea typeface="IBM Plex Sans KR ExtraLight" panose="020B03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sz="1200" b="0" i="1" smtClean="0">
                                <a:latin typeface="Cambria Math" panose="02040503050406030204" pitchFamily="18" charset="0"/>
                                <a:ea typeface="IBM Plex Sans KR ExtraLight" panose="020B0303050203000203" pitchFamily="50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IBM Plex Sans KR ExtraLight" panose="020B0303050203000203" pitchFamily="50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=2</m:t>
                        </m:r>
                      </m:oMath>
                    </m:oMathPara>
                  </a14:m>
                  <a:endParaRPr lang="ko-KR" altLang="en-US" sz="12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297B621-CB45-0B0F-EF04-21D82FBD48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215" y="4833438"/>
                  <a:ext cx="159714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89BC6D-CCDC-4D87-C52D-BFE31D2355C2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4192043" y="3453115"/>
            <a:ext cx="1475287" cy="412743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C9EA52E2-1593-DD02-DAC1-CB0A8BE40894}"/>
              </a:ext>
            </a:extLst>
          </p:cNvPr>
          <p:cNvSpPr/>
          <p:nvPr/>
        </p:nvSpPr>
        <p:spPr>
          <a:xfrm>
            <a:off x="5944152" y="3776682"/>
            <a:ext cx="845311" cy="1052494"/>
          </a:xfrm>
          <a:custGeom>
            <a:avLst/>
            <a:gdLst>
              <a:gd name="connsiteX0" fmla="*/ 54736 w 845311"/>
              <a:gd name="connsiteY0" fmla="*/ 904875 h 904875"/>
              <a:gd name="connsiteX1" fmla="*/ 83311 w 845311"/>
              <a:gd name="connsiteY1" fmla="*/ 295275 h 904875"/>
              <a:gd name="connsiteX2" fmla="*/ 845311 w 845311"/>
              <a:gd name="connsiteY2" fmla="*/ 0 h 904875"/>
              <a:gd name="connsiteX3" fmla="*/ 845311 w 845311"/>
              <a:gd name="connsiteY3" fmla="*/ 0 h 904875"/>
              <a:gd name="connsiteX4" fmla="*/ 845311 w 845311"/>
              <a:gd name="connsiteY4" fmla="*/ 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311" h="904875">
                <a:moveTo>
                  <a:pt x="54736" y="904875"/>
                </a:moveTo>
                <a:cubicBezTo>
                  <a:pt x="3142" y="675481"/>
                  <a:pt x="-48452" y="446087"/>
                  <a:pt x="83311" y="295275"/>
                </a:cubicBezTo>
                <a:cubicBezTo>
                  <a:pt x="215074" y="144462"/>
                  <a:pt x="845311" y="0"/>
                  <a:pt x="845311" y="0"/>
                </a:cubicBezTo>
                <a:lnTo>
                  <a:pt x="845311" y="0"/>
                </a:lnTo>
                <a:lnTo>
                  <a:pt x="845311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자유형: 도형 126">
            <a:extLst>
              <a:ext uri="{FF2B5EF4-FFF2-40B4-BE49-F238E27FC236}">
                <a16:creationId xmlns:a16="http://schemas.microsoft.com/office/drawing/2014/main" id="{DE7CFEDB-2631-3660-CCA6-A4293604CBC9}"/>
              </a:ext>
            </a:extLst>
          </p:cNvPr>
          <p:cNvSpPr/>
          <p:nvPr/>
        </p:nvSpPr>
        <p:spPr>
          <a:xfrm>
            <a:off x="10008913" y="3287551"/>
            <a:ext cx="1005768" cy="1617824"/>
          </a:xfrm>
          <a:custGeom>
            <a:avLst/>
            <a:gdLst>
              <a:gd name="connsiteX0" fmla="*/ 0 w 1005768"/>
              <a:gd name="connsiteY0" fmla="*/ 0 h 1657350"/>
              <a:gd name="connsiteX1" fmla="*/ 962025 w 1005768"/>
              <a:gd name="connsiteY1" fmla="*/ 752475 h 1657350"/>
              <a:gd name="connsiteX2" fmla="*/ 752475 w 1005768"/>
              <a:gd name="connsiteY2" fmla="*/ 165735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5768" h="1657350">
                <a:moveTo>
                  <a:pt x="0" y="0"/>
                </a:moveTo>
                <a:cubicBezTo>
                  <a:pt x="418306" y="238125"/>
                  <a:pt x="836613" y="476250"/>
                  <a:pt x="962025" y="752475"/>
                </a:cubicBezTo>
                <a:cubicBezTo>
                  <a:pt x="1087438" y="1028700"/>
                  <a:pt x="919956" y="1343025"/>
                  <a:pt x="752475" y="165735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BE4CAE8D-5EC2-DD48-C965-FD424842C1E0}"/>
              </a:ext>
            </a:extLst>
          </p:cNvPr>
          <p:cNvSpPr/>
          <p:nvPr/>
        </p:nvSpPr>
        <p:spPr>
          <a:xfrm>
            <a:off x="7408588" y="6124575"/>
            <a:ext cx="1314450" cy="242591"/>
          </a:xfrm>
          <a:custGeom>
            <a:avLst/>
            <a:gdLst>
              <a:gd name="connsiteX0" fmla="*/ 1314450 w 1314450"/>
              <a:gd name="connsiteY0" fmla="*/ 0 h 200569"/>
              <a:gd name="connsiteX1" fmla="*/ 771525 w 1314450"/>
              <a:gd name="connsiteY1" fmla="*/ 200025 h 200569"/>
              <a:gd name="connsiteX2" fmla="*/ 0 w 1314450"/>
              <a:gd name="connsiteY2" fmla="*/ 47625 h 20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4450" h="200569">
                <a:moveTo>
                  <a:pt x="1314450" y="0"/>
                </a:moveTo>
                <a:cubicBezTo>
                  <a:pt x="1152525" y="96044"/>
                  <a:pt x="990600" y="192088"/>
                  <a:pt x="771525" y="200025"/>
                </a:cubicBezTo>
                <a:cubicBezTo>
                  <a:pt x="552450" y="207963"/>
                  <a:pt x="276225" y="127794"/>
                  <a:pt x="0" y="4762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CF9634C-1FD7-2F97-A0A6-68CACB370CB2}"/>
              </a:ext>
            </a:extLst>
          </p:cNvPr>
          <p:cNvSpPr txBox="1"/>
          <p:nvPr/>
        </p:nvSpPr>
        <p:spPr>
          <a:xfrm>
            <a:off x="7357643" y="3952656"/>
            <a:ext cx="1733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Likelihood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비교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55BA68-E4BC-45D7-5924-490C0CA33B22}"/>
              </a:ext>
            </a:extLst>
          </p:cNvPr>
          <p:cNvSpPr txBox="1"/>
          <p:nvPr/>
        </p:nvSpPr>
        <p:spPr>
          <a:xfrm>
            <a:off x="9342000" y="6066762"/>
            <a:ext cx="1733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93B3DF9-63D3-E0D2-BE45-C24FA4C176A2}"/>
              </a:ext>
            </a:extLst>
          </p:cNvPr>
          <p:cNvSpPr txBox="1"/>
          <p:nvPr/>
        </p:nvSpPr>
        <p:spPr>
          <a:xfrm>
            <a:off x="3523231" y="5089508"/>
            <a:ext cx="1733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추정된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모수로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재분포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534BB0DC-3DDB-F0F4-6DE1-D01BDC4AC848}"/>
              </a:ext>
            </a:extLst>
          </p:cNvPr>
          <p:cNvCxnSpPr>
            <a:cxnSpLocks/>
          </p:cNvCxnSpPr>
          <p:nvPr/>
        </p:nvCxnSpPr>
        <p:spPr>
          <a:xfrm flipH="1">
            <a:off x="2672367" y="5422739"/>
            <a:ext cx="762623" cy="146263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1CAC323-5954-269E-3690-02132142369C}"/>
              </a:ext>
            </a:extLst>
          </p:cNvPr>
          <p:cNvSpPr txBox="1"/>
          <p:nvPr/>
        </p:nvSpPr>
        <p:spPr>
          <a:xfrm>
            <a:off x="867320" y="5421266"/>
            <a:ext cx="1733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특정 분포로 수렴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A90F3ED-FFC2-997A-564F-DABE349EB05A}"/>
              </a:ext>
            </a:extLst>
          </p:cNvPr>
          <p:cNvSpPr txBox="1"/>
          <p:nvPr/>
        </p:nvSpPr>
        <p:spPr>
          <a:xfrm>
            <a:off x="963713" y="3175529"/>
            <a:ext cx="1733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랜덤 분포 설정</a:t>
            </a:r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0446D787-B57F-B456-4C49-9D07629D4BCE}"/>
              </a:ext>
            </a:extLst>
          </p:cNvPr>
          <p:cNvSpPr/>
          <p:nvPr/>
        </p:nvSpPr>
        <p:spPr>
          <a:xfrm>
            <a:off x="304862" y="4737138"/>
            <a:ext cx="3390983" cy="1036415"/>
          </a:xfrm>
          <a:custGeom>
            <a:avLst/>
            <a:gdLst>
              <a:gd name="connsiteX0" fmla="*/ 0 w 3324225"/>
              <a:gd name="connsiteY0" fmla="*/ 1028922 h 1036242"/>
              <a:gd name="connsiteX1" fmla="*/ 495300 w 3324225"/>
              <a:gd name="connsiteY1" fmla="*/ 886047 h 1036242"/>
              <a:gd name="connsiteX2" fmla="*/ 885825 w 3324225"/>
              <a:gd name="connsiteY2" fmla="*/ 9747 h 1036242"/>
              <a:gd name="connsiteX3" fmla="*/ 1695450 w 3324225"/>
              <a:gd name="connsiteY3" fmla="*/ 666972 h 1036242"/>
              <a:gd name="connsiteX4" fmla="*/ 2238375 w 3324225"/>
              <a:gd name="connsiteY4" fmla="*/ 222 h 1036242"/>
              <a:gd name="connsiteX5" fmla="*/ 2600325 w 3324225"/>
              <a:gd name="connsiteY5" fmla="*/ 752697 h 1036242"/>
              <a:gd name="connsiteX6" fmla="*/ 3324225 w 3324225"/>
              <a:gd name="connsiteY6" fmla="*/ 1009872 h 1036242"/>
              <a:gd name="connsiteX7" fmla="*/ 3324225 w 3324225"/>
              <a:gd name="connsiteY7" fmla="*/ 1009872 h 103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4225" h="1036242">
                <a:moveTo>
                  <a:pt x="0" y="1028922"/>
                </a:moveTo>
                <a:cubicBezTo>
                  <a:pt x="173831" y="1042415"/>
                  <a:pt x="347663" y="1055909"/>
                  <a:pt x="495300" y="886047"/>
                </a:cubicBezTo>
                <a:cubicBezTo>
                  <a:pt x="642937" y="716185"/>
                  <a:pt x="685800" y="46259"/>
                  <a:pt x="885825" y="9747"/>
                </a:cubicBezTo>
                <a:cubicBezTo>
                  <a:pt x="1085850" y="-26765"/>
                  <a:pt x="1470025" y="668559"/>
                  <a:pt x="1695450" y="666972"/>
                </a:cubicBezTo>
                <a:cubicBezTo>
                  <a:pt x="1920875" y="665385"/>
                  <a:pt x="2087563" y="-14066"/>
                  <a:pt x="2238375" y="222"/>
                </a:cubicBezTo>
                <a:cubicBezTo>
                  <a:pt x="2389188" y="14509"/>
                  <a:pt x="2419350" y="584422"/>
                  <a:pt x="2600325" y="752697"/>
                </a:cubicBezTo>
                <a:cubicBezTo>
                  <a:pt x="2781300" y="920972"/>
                  <a:pt x="3324225" y="1009872"/>
                  <a:pt x="3324225" y="1009872"/>
                </a:cubicBezTo>
                <a:lnTo>
                  <a:pt x="3324225" y="1009872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473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695ED-C7C4-F6A1-4CEB-3C2CA3B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0F1D8-9ABE-51ED-C75F-FCD0670C53C5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EM algorithm 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의존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반복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적으로 찾는 알고리즘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Expectation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Maximization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BAFCF-544B-F60D-7897-FAADE5A309BD}"/>
              </a:ext>
            </a:extLst>
          </p:cNvPr>
          <p:cNvSpPr txBox="1"/>
          <p:nvPr/>
        </p:nvSpPr>
        <p:spPr>
          <a:xfrm>
            <a:off x="752474" y="1651733"/>
            <a:ext cx="705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초기화 단계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랜덤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분포를 설정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log-likelihood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기댓값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(Expectation)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기댓값을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최대화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(Maximization)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추정값들을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F963B2-4410-98B8-4899-3D8782E32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046" y="1651733"/>
            <a:ext cx="4330083" cy="45345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DF62CB-8E8A-7957-B619-F6DDF34A4F81}"/>
              </a:ext>
            </a:extLst>
          </p:cNvPr>
          <p:cNvSpPr/>
          <p:nvPr/>
        </p:nvSpPr>
        <p:spPr>
          <a:xfrm>
            <a:off x="8048624" y="2771937"/>
            <a:ext cx="1628775" cy="180814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CECA4B-129D-FD80-C875-76A7B6DA59C0}"/>
              </a:ext>
            </a:extLst>
          </p:cNvPr>
          <p:cNvSpPr/>
          <p:nvPr/>
        </p:nvSpPr>
        <p:spPr>
          <a:xfrm>
            <a:off x="1076325" y="1651733"/>
            <a:ext cx="3238500" cy="310417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04CE60-DE0B-5B86-F637-6D58B29C2966}"/>
                  </a:ext>
                </a:extLst>
              </p:cNvPr>
              <p:cNvSpPr txBox="1"/>
              <p:nvPr/>
            </p:nvSpPr>
            <p:spPr>
              <a:xfrm>
                <a:off x="1784264" y="2696853"/>
                <a:ext cx="393263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  <a:p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위 </a:t>
                </a:r>
                <a:r>
                  <a:rPr lang="ko-KR" altLang="en-US" dirty="0" err="1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모수들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IBM Plex Sans KR ExtraLight" panose="020B0303050203000203" pitchFamily="50" charset="-127"/>
                      </a:rPr>
                      <m:t>𝜋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BM Plex Sans KR ExtraLight" panose="020B0303050203000203" pitchFamily="50" charset="-127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IBM Plex Sans KR Medium" panose="020B0603050203000203" pitchFamily="50" charset="-127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)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을 </a:t>
                </a:r>
                <a:r>
                  <a:rPr lang="ko-KR" altLang="en-US" dirty="0" err="1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랜덤한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값으로 설정</a:t>
                </a:r>
                <a:endParaRPr lang="ko-KR" altLang="en-US" dirty="0">
                  <a:solidFill>
                    <a:schemeClr val="tx1"/>
                  </a:solidFill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04CE60-DE0B-5B86-F637-6D58B29C2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264" y="2696853"/>
                <a:ext cx="3932630" cy="646331"/>
              </a:xfrm>
              <a:prstGeom prst="rect">
                <a:avLst/>
              </a:prstGeom>
              <a:blipFill>
                <a:blip r:embed="rId3"/>
                <a:stretch>
                  <a:fillRect l="-1395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180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695ED-C7C4-F6A1-4CEB-3C2CA3B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0F1D8-9ABE-51ED-C75F-FCD0670C53C5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EM algorithm 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의존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반복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적으로 찾는 알고리즘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Expectation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Maximization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BAFCF-544B-F60D-7897-FAADE5A309BD}"/>
              </a:ext>
            </a:extLst>
          </p:cNvPr>
          <p:cNvSpPr txBox="1"/>
          <p:nvPr/>
        </p:nvSpPr>
        <p:spPr>
          <a:xfrm>
            <a:off x="752474" y="1651733"/>
            <a:ext cx="705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초기화 단계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랜덤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분포를 설정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log-likelihood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기댓값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(Expectation)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기댓값을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최대화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(Maximization)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추정값들을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CECA4B-129D-FD80-C875-76A7B6DA59C0}"/>
              </a:ext>
            </a:extLst>
          </p:cNvPr>
          <p:cNvSpPr/>
          <p:nvPr/>
        </p:nvSpPr>
        <p:spPr>
          <a:xfrm>
            <a:off x="1076325" y="1651733"/>
            <a:ext cx="3238500" cy="310417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04CE60-DE0B-5B86-F637-6D58B29C2966}"/>
                  </a:ext>
                </a:extLst>
              </p:cNvPr>
              <p:cNvSpPr txBox="1"/>
              <p:nvPr/>
            </p:nvSpPr>
            <p:spPr>
              <a:xfrm>
                <a:off x="1784264" y="2696853"/>
                <a:ext cx="393263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  <a:p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위 </a:t>
                </a:r>
                <a:r>
                  <a:rPr lang="ko-KR" altLang="en-US" dirty="0" err="1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모수들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IBM Plex Sans KR ExtraLight" panose="020B0303050203000203" pitchFamily="50" charset="-127"/>
                      </a:rPr>
                      <m:t>𝜋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BM Plex Sans KR ExtraLight" panose="020B0303050203000203" pitchFamily="50" charset="-127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IBM Plex Sans KR Medium" panose="020B0603050203000203" pitchFamily="50" charset="-127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)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을 </a:t>
                </a:r>
                <a:r>
                  <a:rPr lang="ko-KR" altLang="en-US" dirty="0" err="1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랜덤한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값으로 설정</a:t>
                </a:r>
                <a:endParaRPr lang="ko-KR" altLang="en-US" dirty="0">
                  <a:solidFill>
                    <a:schemeClr val="tx1"/>
                  </a:solidFill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04CE60-DE0B-5B86-F637-6D58B29C2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264" y="2696853"/>
                <a:ext cx="3932630" cy="646331"/>
              </a:xfrm>
              <a:prstGeom prst="rect">
                <a:avLst/>
              </a:prstGeom>
              <a:blipFill>
                <a:blip r:embed="rId2"/>
                <a:stretch>
                  <a:fillRect l="-1395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그룹 47">
            <a:extLst>
              <a:ext uri="{FF2B5EF4-FFF2-40B4-BE49-F238E27FC236}">
                <a16:creationId xmlns:a16="http://schemas.microsoft.com/office/drawing/2014/main" id="{161B8FAD-8B10-0DB3-B0B5-E9969A074D42}"/>
              </a:ext>
            </a:extLst>
          </p:cNvPr>
          <p:cNvGrpSpPr/>
          <p:nvPr/>
        </p:nvGrpSpPr>
        <p:grpSpPr>
          <a:xfrm>
            <a:off x="7602736" y="3221395"/>
            <a:ext cx="3911203" cy="1682016"/>
            <a:chOff x="4140399" y="3966140"/>
            <a:chExt cx="3911203" cy="1682016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3426509-53BF-19AE-5DD4-0DB02F30A0DF}"/>
                </a:ext>
              </a:extLst>
            </p:cNvPr>
            <p:cNvGrpSpPr/>
            <p:nvPr/>
          </p:nvGrpSpPr>
          <p:grpSpPr>
            <a:xfrm>
              <a:off x="4140399" y="3966140"/>
              <a:ext cx="3911203" cy="1627915"/>
              <a:chOff x="4140399" y="3966140"/>
              <a:chExt cx="3911203" cy="1627915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91CF1054-6B12-D674-627F-12558D058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0399" y="5594055"/>
                <a:ext cx="391120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D0626A70-4336-875B-4893-1EE0CB604091}"/>
                  </a:ext>
                </a:extLst>
              </p:cNvPr>
              <p:cNvGrpSpPr/>
              <p:nvPr/>
            </p:nvGrpSpPr>
            <p:grpSpPr>
              <a:xfrm>
                <a:off x="4829267" y="3966140"/>
                <a:ext cx="2748119" cy="1515390"/>
                <a:chOff x="4829267" y="3966140"/>
                <a:chExt cx="2748119" cy="1515390"/>
              </a:xfrm>
            </p:grpSpPr>
            <p:sp>
              <p:nvSpPr>
                <p:cNvPr id="64" name="자유형: 도형 63">
                  <a:extLst>
                    <a:ext uri="{FF2B5EF4-FFF2-40B4-BE49-F238E27FC236}">
                      <a16:creationId xmlns:a16="http://schemas.microsoft.com/office/drawing/2014/main" id="{0499DD5B-E83E-244A-92B4-52876E6AEB84}"/>
                    </a:ext>
                  </a:extLst>
                </p:cNvPr>
                <p:cNvSpPr/>
                <p:nvPr/>
              </p:nvSpPr>
              <p:spPr>
                <a:xfrm>
                  <a:off x="4829267" y="3966140"/>
                  <a:ext cx="2294824" cy="1515390"/>
                </a:xfrm>
                <a:custGeom>
                  <a:avLst/>
                  <a:gdLst>
                    <a:gd name="connsiteX0" fmla="*/ 0 w 1743075"/>
                    <a:gd name="connsiteY0" fmla="*/ 953790 h 982365"/>
                    <a:gd name="connsiteX1" fmla="*/ 171450 w 1743075"/>
                    <a:gd name="connsiteY1" fmla="*/ 1290 h 982365"/>
                    <a:gd name="connsiteX2" fmla="*/ 552450 w 1743075"/>
                    <a:gd name="connsiteY2" fmla="*/ 753765 h 982365"/>
                    <a:gd name="connsiteX3" fmla="*/ 1743075 w 1743075"/>
                    <a:gd name="connsiteY3" fmla="*/ 982365 h 982365"/>
                    <a:gd name="connsiteX4" fmla="*/ 1743075 w 1743075"/>
                    <a:gd name="connsiteY4" fmla="*/ 982365 h 982365"/>
                    <a:gd name="connsiteX5" fmla="*/ 1743075 w 1743075"/>
                    <a:gd name="connsiteY5" fmla="*/ 982365 h 982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43075" h="982365">
                      <a:moveTo>
                        <a:pt x="0" y="953790"/>
                      </a:moveTo>
                      <a:cubicBezTo>
                        <a:pt x="39687" y="494208"/>
                        <a:pt x="79375" y="34627"/>
                        <a:pt x="171450" y="1290"/>
                      </a:cubicBezTo>
                      <a:cubicBezTo>
                        <a:pt x="263525" y="-32047"/>
                        <a:pt x="290513" y="590252"/>
                        <a:pt x="552450" y="753765"/>
                      </a:cubicBezTo>
                      <a:cubicBezTo>
                        <a:pt x="814388" y="917277"/>
                        <a:pt x="1743075" y="982365"/>
                        <a:pt x="1743075" y="982365"/>
                      </a:cubicBezTo>
                      <a:lnTo>
                        <a:pt x="1743075" y="982365"/>
                      </a:lnTo>
                      <a:lnTo>
                        <a:pt x="1743075" y="982365"/>
                      </a:lnTo>
                    </a:path>
                  </a:pathLst>
                </a:cu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자유형: 도형 64">
                  <a:extLst>
                    <a:ext uri="{FF2B5EF4-FFF2-40B4-BE49-F238E27FC236}">
                      <a16:creationId xmlns:a16="http://schemas.microsoft.com/office/drawing/2014/main" id="{494AE8F8-0282-CAD7-0A82-8C0FE0BEDB5A}"/>
                    </a:ext>
                  </a:extLst>
                </p:cNvPr>
                <p:cNvSpPr/>
                <p:nvPr/>
              </p:nvSpPr>
              <p:spPr>
                <a:xfrm>
                  <a:off x="5153965" y="4301695"/>
                  <a:ext cx="2423421" cy="1071633"/>
                </a:xfrm>
                <a:custGeom>
                  <a:avLst/>
                  <a:gdLst>
                    <a:gd name="connsiteX0" fmla="*/ 0 w 1762125"/>
                    <a:gd name="connsiteY0" fmla="*/ 791326 h 800851"/>
                    <a:gd name="connsiteX1" fmla="*/ 1114425 w 1762125"/>
                    <a:gd name="connsiteY1" fmla="*/ 657976 h 800851"/>
                    <a:gd name="connsiteX2" fmla="*/ 1524000 w 1762125"/>
                    <a:gd name="connsiteY2" fmla="*/ 751 h 800851"/>
                    <a:gd name="connsiteX3" fmla="*/ 1762125 w 1762125"/>
                    <a:gd name="connsiteY3" fmla="*/ 800851 h 800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62125" h="800851">
                      <a:moveTo>
                        <a:pt x="0" y="791326"/>
                      </a:moveTo>
                      <a:cubicBezTo>
                        <a:pt x="430212" y="790532"/>
                        <a:pt x="860425" y="789738"/>
                        <a:pt x="1114425" y="657976"/>
                      </a:cubicBezTo>
                      <a:cubicBezTo>
                        <a:pt x="1368425" y="526214"/>
                        <a:pt x="1416050" y="-23062"/>
                        <a:pt x="1524000" y="751"/>
                      </a:cubicBezTo>
                      <a:cubicBezTo>
                        <a:pt x="1631950" y="24563"/>
                        <a:pt x="1697037" y="412707"/>
                        <a:pt x="1762125" y="800851"/>
                      </a:cubicBezTo>
                    </a:path>
                  </a:pathLst>
                </a:cu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6C3620D-44D3-BA1C-91D5-5D247757DD4D}"/>
                </a:ext>
              </a:extLst>
            </p:cNvPr>
            <p:cNvGrpSpPr/>
            <p:nvPr/>
          </p:nvGrpSpPr>
          <p:grpSpPr>
            <a:xfrm>
              <a:off x="4772163" y="5539954"/>
              <a:ext cx="880262" cy="108202"/>
              <a:chOff x="4772163" y="5539954"/>
              <a:chExt cx="880262" cy="108202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4D160E33-7448-A904-021C-95B4B13CB43D}"/>
                  </a:ext>
                </a:extLst>
              </p:cNvPr>
              <p:cNvSpPr/>
              <p:nvPr/>
            </p:nvSpPr>
            <p:spPr>
              <a:xfrm>
                <a:off x="4772163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2BC8BA81-993F-1823-2531-4CB61E3C79CA}"/>
                  </a:ext>
                </a:extLst>
              </p:cNvPr>
              <p:cNvSpPr/>
              <p:nvPr/>
            </p:nvSpPr>
            <p:spPr>
              <a:xfrm>
                <a:off x="5039757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BC3CB8C-9E9C-4CAF-28D4-D108F232E023}"/>
                  </a:ext>
                </a:extLst>
              </p:cNvPr>
              <p:cNvSpPr/>
              <p:nvPr/>
            </p:nvSpPr>
            <p:spPr>
              <a:xfrm>
                <a:off x="5153965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C6D27C3C-3149-8B11-0A89-2CC009BF507B}"/>
                  </a:ext>
                </a:extLst>
              </p:cNvPr>
              <p:cNvSpPr/>
              <p:nvPr/>
            </p:nvSpPr>
            <p:spPr>
              <a:xfrm>
                <a:off x="5268173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190D22E6-B66E-CBB6-2299-6B364931A43A}"/>
                  </a:ext>
                </a:extLst>
              </p:cNvPr>
              <p:cNvSpPr/>
              <p:nvPr/>
            </p:nvSpPr>
            <p:spPr>
              <a:xfrm>
                <a:off x="5538217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0F357FD-3420-6FBA-75FB-80A087F8CF38}"/>
                </a:ext>
              </a:extLst>
            </p:cNvPr>
            <p:cNvGrpSpPr/>
            <p:nvPr/>
          </p:nvGrpSpPr>
          <p:grpSpPr>
            <a:xfrm>
              <a:off x="6715881" y="5539954"/>
              <a:ext cx="880262" cy="108202"/>
              <a:chOff x="4772163" y="5539954"/>
              <a:chExt cx="880262" cy="108202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953601C-B321-BF65-F644-801B7B20DD4E}"/>
                  </a:ext>
                </a:extLst>
              </p:cNvPr>
              <p:cNvSpPr/>
              <p:nvPr/>
            </p:nvSpPr>
            <p:spPr>
              <a:xfrm>
                <a:off x="4772163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1D6FD86-EF7C-9C11-C194-E9AF7ECD7519}"/>
                  </a:ext>
                </a:extLst>
              </p:cNvPr>
              <p:cNvSpPr/>
              <p:nvPr/>
            </p:nvSpPr>
            <p:spPr>
              <a:xfrm>
                <a:off x="5039757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24665430-157F-125F-3FC3-C3BADE05E4CB}"/>
                  </a:ext>
                </a:extLst>
              </p:cNvPr>
              <p:cNvSpPr/>
              <p:nvPr/>
            </p:nvSpPr>
            <p:spPr>
              <a:xfrm>
                <a:off x="5153965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5D6E6F43-99F9-D467-F5F9-14D4BB203942}"/>
                  </a:ext>
                </a:extLst>
              </p:cNvPr>
              <p:cNvSpPr/>
              <p:nvPr/>
            </p:nvSpPr>
            <p:spPr>
              <a:xfrm>
                <a:off x="5268173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795878EE-FA8E-4303-621C-83608F8CA201}"/>
                  </a:ext>
                </a:extLst>
              </p:cNvPr>
              <p:cNvSpPr/>
              <p:nvPr/>
            </p:nvSpPr>
            <p:spPr>
              <a:xfrm>
                <a:off x="5538217" y="5539954"/>
                <a:ext cx="114208" cy="1082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A6ACD43-E6A6-A982-511F-A06C84DE3F13}"/>
              </a:ext>
            </a:extLst>
          </p:cNvPr>
          <p:cNvCxnSpPr>
            <a:cxnSpLocks/>
          </p:cNvCxnSpPr>
          <p:nvPr/>
        </p:nvCxnSpPr>
        <p:spPr>
          <a:xfrm>
            <a:off x="7602736" y="1887035"/>
            <a:ext cx="39112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67CF6082-FAAC-3CCB-FB3C-BD122AF5AD59}"/>
              </a:ext>
            </a:extLst>
          </p:cNvPr>
          <p:cNvSpPr/>
          <p:nvPr/>
        </p:nvSpPr>
        <p:spPr>
          <a:xfrm>
            <a:off x="8234500" y="1823974"/>
            <a:ext cx="114208" cy="1082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09C72E3-03D9-A173-384A-F9997DFA452F}"/>
              </a:ext>
            </a:extLst>
          </p:cNvPr>
          <p:cNvSpPr/>
          <p:nvPr/>
        </p:nvSpPr>
        <p:spPr>
          <a:xfrm>
            <a:off x="8502094" y="1823974"/>
            <a:ext cx="114208" cy="1082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5493F82-DE45-BF37-5DA8-2AF29FB517C3}"/>
              </a:ext>
            </a:extLst>
          </p:cNvPr>
          <p:cNvSpPr/>
          <p:nvPr/>
        </p:nvSpPr>
        <p:spPr>
          <a:xfrm>
            <a:off x="8616302" y="1823974"/>
            <a:ext cx="114208" cy="1082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9C46D6A-C8E0-0C98-DE68-472CC3D4D2A3}"/>
              </a:ext>
            </a:extLst>
          </p:cNvPr>
          <p:cNvSpPr/>
          <p:nvPr/>
        </p:nvSpPr>
        <p:spPr>
          <a:xfrm>
            <a:off x="8730510" y="1823974"/>
            <a:ext cx="114208" cy="1082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129200C-9A75-B5FF-401B-51E7ACE6E6EA}"/>
              </a:ext>
            </a:extLst>
          </p:cNvPr>
          <p:cNvSpPr/>
          <p:nvPr/>
        </p:nvSpPr>
        <p:spPr>
          <a:xfrm>
            <a:off x="9000554" y="1823974"/>
            <a:ext cx="114208" cy="1082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DF6966E8-BE5A-39B6-37A7-F7A4C3DCB9E6}"/>
              </a:ext>
            </a:extLst>
          </p:cNvPr>
          <p:cNvSpPr/>
          <p:nvPr/>
        </p:nvSpPr>
        <p:spPr>
          <a:xfrm>
            <a:off x="10178218" y="1823974"/>
            <a:ext cx="114208" cy="1082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D5EE31B-49A4-A6D9-8A29-3FA0B89758AF}"/>
              </a:ext>
            </a:extLst>
          </p:cNvPr>
          <p:cNvSpPr/>
          <p:nvPr/>
        </p:nvSpPr>
        <p:spPr>
          <a:xfrm>
            <a:off x="10445812" y="1823974"/>
            <a:ext cx="114208" cy="1082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4F3C6FE-7BAC-5747-393E-DDA89BCDFA66}"/>
              </a:ext>
            </a:extLst>
          </p:cNvPr>
          <p:cNvSpPr/>
          <p:nvPr/>
        </p:nvSpPr>
        <p:spPr>
          <a:xfrm>
            <a:off x="10560020" y="1823974"/>
            <a:ext cx="114208" cy="1082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3287B6C-10A1-F795-03F6-8B48D4EE9B01}"/>
              </a:ext>
            </a:extLst>
          </p:cNvPr>
          <p:cNvSpPr/>
          <p:nvPr/>
        </p:nvSpPr>
        <p:spPr>
          <a:xfrm>
            <a:off x="10674228" y="1823974"/>
            <a:ext cx="114208" cy="1082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360E50A-C99A-3A15-110D-245D96BC88AB}"/>
              </a:ext>
            </a:extLst>
          </p:cNvPr>
          <p:cNvSpPr/>
          <p:nvPr/>
        </p:nvSpPr>
        <p:spPr>
          <a:xfrm>
            <a:off x="10944272" y="1823974"/>
            <a:ext cx="114208" cy="1082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아래쪽 76">
            <a:extLst>
              <a:ext uri="{FF2B5EF4-FFF2-40B4-BE49-F238E27FC236}">
                <a16:creationId xmlns:a16="http://schemas.microsoft.com/office/drawing/2014/main" id="{893B6250-EEC8-58F8-0D7F-B42F0D9E72ED}"/>
              </a:ext>
            </a:extLst>
          </p:cNvPr>
          <p:cNvSpPr/>
          <p:nvPr/>
        </p:nvSpPr>
        <p:spPr>
          <a:xfrm>
            <a:off x="9439016" y="2564598"/>
            <a:ext cx="285750" cy="466725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D07ED6-35CA-2C0F-44C3-97721902396B}"/>
              </a:ext>
            </a:extLst>
          </p:cNvPr>
          <p:cNvSpPr txBox="1"/>
          <p:nvPr/>
        </p:nvSpPr>
        <p:spPr>
          <a:xfrm>
            <a:off x="8158162" y="4923187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1  234  5                   6  789 10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B468640-8C9B-7E41-5C3E-39719501A63E}"/>
              </a:ext>
            </a:extLst>
          </p:cNvPr>
          <p:cNvSpPr txBox="1"/>
          <p:nvPr/>
        </p:nvSpPr>
        <p:spPr>
          <a:xfrm>
            <a:off x="8158162" y="1941137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1  234  5                   6  789 10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278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695ED-C7C4-F6A1-4CEB-3C2CA3B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0F1D8-9ABE-51ED-C75F-FCD0670C53C5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EM algorithm 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의존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반복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적으로 찾는 알고리즘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Expectation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Maximization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BAFCF-544B-F60D-7897-FAADE5A309BD}"/>
              </a:ext>
            </a:extLst>
          </p:cNvPr>
          <p:cNvSpPr txBox="1"/>
          <p:nvPr/>
        </p:nvSpPr>
        <p:spPr>
          <a:xfrm>
            <a:off x="752474" y="1651733"/>
            <a:ext cx="705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초기화 단계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랜덤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분포를 설정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log-likelihood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기댓값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(Expectation)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기댓값을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최대화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(Maximization)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들을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961DE6-8E3E-AAD1-7B6D-51EED6D7805C}"/>
                  </a:ext>
                </a:extLst>
              </p:cNvPr>
              <p:cNvSpPr txBox="1"/>
              <p:nvPr/>
            </p:nvSpPr>
            <p:spPr>
              <a:xfrm>
                <a:off x="447677" y="3471995"/>
                <a:ext cx="5215370" cy="26181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,</m:t>
                      </m:r>
                      <m:r>
                        <a:rPr lang="en-US" altLang="ko-KR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IBM Plex Sans KR ExtraLight" panose="020B0303050203000203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IBM Plex Sans KR ExtraLight" panose="020B0303050203000203" pitchFamily="50" charset="-127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IBM Plex Sans KR ExtraLight" panose="020B0303050203000203" pitchFamily="50" charset="-127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IBM Plex Sans KR ExtraLight" panose="020B0303050203000203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IBM Plex Sans KR ExtraLight" panose="020B0303050203000203" pitchFamily="50" charset="-127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IBM Plex Sans KR ExtraLight" panose="020B0303050203000203" pitchFamily="50" charset="-127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961DE6-8E3E-AAD1-7B6D-51EED6D78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7" y="3471995"/>
                <a:ext cx="5215370" cy="2618153"/>
              </a:xfrm>
              <a:prstGeom prst="rect">
                <a:avLst/>
              </a:prstGeom>
              <a:blipFill>
                <a:blip r:embed="rId3"/>
                <a:stretch>
                  <a:fillRect b="-13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B1F963B2-4410-98B8-4899-3D8782E32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671" y="1661258"/>
            <a:ext cx="4330083" cy="45345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DF62CB-8E8A-7957-B619-F6DDF34A4F81}"/>
              </a:ext>
            </a:extLst>
          </p:cNvPr>
          <p:cNvSpPr/>
          <p:nvPr/>
        </p:nvSpPr>
        <p:spPr>
          <a:xfrm>
            <a:off x="8215312" y="3338592"/>
            <a:ext cx="2262188" cy="1004807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CECA4B-129D-FD80-C875-76A7B6DA59C0}"/>
              </a:ext>
            </a:extLst>
          </p:cNvPr>
          <p:cNvSpPr/>
          <p:nvPr/>
        </p:nvSpPr>
        <p:spPr>
          <a:xfrm>
            <a:off x="1076324" y="1934677"/>
            <a:ext cx="5229225" cy="310417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F00DE4-A239-70F6-30CC-50DA59E876E1}"/>
                  </a:ext>
                </a:extLst>
              </p:cNvPr>
              <p:cNvSpPr txBox="1"/>
              <p:nvPr/>
            </p:nvSpPr>
            <p:spPr>
              <a:xfrm>
                <a:off x="447676" y="2749968"/>
                <a:ext cx="5215369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F00DE4-A239-70F6-30CC-50DA59E87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6" y="2749968"/>
                <a:ext cx="5215369" cy="6790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BE9796F4-E644-F7B3-E201-A57306CD782C}"/>
              </a:ext>
            </a:extLst>
          </p:cNvPr>
          <p:cNvSpPr/>
          <p:nvPr/>
        </p:nvSpPr>
        <p:spPr>
          <a:xfrm>
            <a:off x="2790825" y="5772150"/>
            <a:ext cx="685800" cy="2762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56C79F-ED89-55CA-29BB-9040EDB0D0AA}"/>
                  </a:ext>
                </a:extLst>
              </p:cNvPr>
              <p:cNvSpPr txBox="1"/>
              <p:nvPr/>
            </p:nvSpPr>
            <p:spPr>
              <a:xfrm>
                <a:off x="5614624" y="4343399"/>
                <a:ext cx="221915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k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번째 분포로 선택되면 값이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1,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아니면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0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56C79F-ED89-55CA-29BB-9040EDB0D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624" y="4343399"/>
                <a:ext cx="2219150" cy="646331"/>
              </a:xfrm>
              <a:prstGeom prst="rect">
                <a:avLst/>
              </a:prstGeom>
              <a:blipFill>
                <a:blip r:embed="rId6"/>
                <a:stretch>
                  <a:fillRect l="-2198" t="-3738" r="-275" b="-14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596E305-FE20-5866-41C9-9E1498721571}"/>
              </a:ext>
            </a:extLst>
          </p:cNvPr>
          <p:cNvSpPr txBox="1"/>
          <p:nvPr/>
        </p:nvSpPr>
        <p:spPr>
          <a:xfrm>
            <a:off x="1295400" y="6093155"/>
            <a:ext cx="5010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번째 데이터가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분포에 속할 확률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(=Responsibility)</a:t>
            </a:r>
          </a:p>
        </p:txBody>
      </p:sp>
    </p:spTree>
    <p:extLst>
      <p:ext uri="{BB962C8B-B14F-4D97-AF65-F5344CB8AC3E}">
        <p14:creationId xmlns:p14="http://schemas.microsoft.com/office/powerpoint/2010/main" val="11108301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695ED-C7C4-F6A1-4CEB-3C2CA3B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0F1D8-9ABE-51ED-C75F-FCD0670C53C5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EM algorithm 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의존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반복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적으로 찾는 알고리즘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Expectation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Maximization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BAFCF-544B-F60D-7897-FAADE5A309BD}"/>
              </a:ext>
            </a:extLst>
          </p:cNvPr>
          <p:cNvSpPr txBox="1"/>
          <p:nvPr/>
        </p:nvSpPr>
        <p:spPr>
          <a:xfrm>
            <a:off x="752474" y="1651733"/>
            <a:ext cx="705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초기화 단계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랜덤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분포를 설정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log-likelihood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기댓값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(Expectation)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기댓값을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최대화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(Maximization)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들을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961DE6-8E3E-AAD1-7B6D-51EED6D7805C}"/>
                  </a:ext>
                </a:extLst>
              </p:cNvPr>
              <p:cNvSpPr txBox="1"/>
              <p:nvPr/>
            </p:nvSpPr>
            <p:spPr>
              <a:xfrm>
                <a:off x="447677" y="3471995"/>
                <a:ext cx="5215370" cy="2710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,</m:t>
                      </m:r>
                      <m:r>
                        <a:rPr lang="en-US" altLang="ko-K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=1)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IBM Plex Sans KR ExtraLight" panose="020B0303050203000203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IBM Plex Sans KR ExtraLight" panose="020B0303050203000203" pitchFamily="50" charset="-127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IBM Plex Sans KR ExtraLight" panose="020B0303050203000203" pitchFamily="50" charset="-127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IBM Plex Sans KR ExtraLight" panose="020B0303050203000203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IBM Plex Sans KR ExtraLight" panose="020B0303050203000203" pitchFamily="50" charset="-127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IBM Plex Sans KR ExtraLight" panose="020B0303050203000203" pitchFamily="50" charset="-127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961DE6-8E3E-AAD1-7B6D-51EED6D78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7" y="3471995"/>
                <a:ext cx="5215370" cy="2710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CECA4B-129D-FD80-C875-76A7B6DA59C0}"/>
              </a:ext>
            </a:extLst>
          </p:cNvPr>
          <p:cNvSpPr/>
          <p:nvPr/>
        </p:nvSpPr>
        <p:spPr>
          <a:xfrm>
            <a:off x="1076324" y="1934677"/>
            <a:ext cx="5229225" cy="310417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F00DE4-A239-70F6-30CC-50DA59E876E1}"/>
                  </a:ext>
                </a:extLst>
              </p:cNvPr>
              <p:cNvSpPr txBox="1"/>
              <p:nvPr/>
            </p:nvSpPr>
            <p:spPr>
              <a:xfrm>
                <a:off x="447676" y="2749968"/>
                <a:ext cx="5215369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F00DE4-A239-70F6-30CC-50DA59E87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6" y="2749968"/>
                <a:ext cx="5215369" cy="679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BE9796F4-E644-F7B3-E201-A57306CD782C}"/>
              </a:ext>
            </a:extLst>
          </p:cNvPr>
          <p:cNvSpPr/>
          <p:nvPr/>
        </p:nvSpPr>
        <p:spPr>
          <a:xfrm>
            <a:off x="2790825" y="5772150"/>
            <a:ext cx="685800" cy="2762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1F6116F-9CD5-F44C-0D04-0EFB91D1A87B}"/>
                  </a:ext>
                </a:extLst>
              </p:cNvPr>
              <p:cNvSpPr txBox="1"/>
              <p:nvPr/>
            </p:nvSpPr>
            <p:spPr>
              <a:xfrm>
                <a:off x="7810500" y="5036993"/>
                <a:ext cx="3586566" cy="1166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0.06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0.06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0.02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0.06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0.08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</m:t>
                          </m:r>
                          <m:r>
                            <a:rPr lang="en-US" altLang="ko-K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0.06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0.02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0.08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1F6116F-9CD5-F44C-0D04-0EFB91D1A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0" y="5036993"/>
                <a:ext cx="3586566" cy="1166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E516D6E2-E764-4C1C-AD9E-F64EF468A6ED}"/>
              </a:ext>
            </a:extLst>
          </p:cNvPr>
          <p:cNvGrpSpPr/>
          <p:nvPr/>
        </p:nvGrpSpPr>
        <p:grpSpPr>
          <a:xfrm>
            <a:off x="7599313" y="2002468"/>
            <a:ext cx="3911203" cy="2437280"/>
            <a:chOff x="7599313" y="3334870"/>
            <a:chExt cx="3911203" cy="243728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0BBEEB-9BFC-018D-BACF-DBB61C982866}"/>
                </a:ext>
              </a:extLst>
            </p:cNvPr>
            <p:cNvGrpSpPr/>
            <p:nvPr/>
          </p:nvGrpSpPr>
          <p:grpSpPr>
            <a:xfrm>
              <a:off x="7599313" y="3701026"/>
              <a:ext cx="3911203" cy="1682016"/>
              <a:chOff x="4140399" y="3966140"/>
              <a:chExt cx="3911203" cy="1682016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897EECA7-0A40-3DAF-6FA5-764E9D87B048}"/>
                  </a:ext>
                </a:extLst>
              </p:cNvPr>
              <p:cNvGrpSpPr/>
              <p:nvPr/>
            </p:nvGrpSpPr>
            <p:grpSpPr>
              <a:xfrm>
                <a:off x="4140399" y="3966140"/>
                <a:ext cx="3911203" cy="1627915"/>
                <a:chOff x="4140399" y="3966140"/>
                <a:chExt cx="3911203" cy="1627915"/>
              </a:xfrm>
            </p:grpSpPr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0158ACF9-8AAE-EB14-EE4E-D47F96100E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0399" y="5594055"/>
                  <a:ext cx="391120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EDD9FB5D-A601-CFB6-A5F2-57DFEFE20927}"/>
                    </a:ext>
                  </a:extLst>
                </p:cNvPr>
                <p:cNvGrpSpPr/>
                <p:nvPr/>
              </p:nvGrpSpPr>
              <p:grpSpPr>
                <a:xfrm>
                  <a:off x="4829267" y="3966140"/>
                  <a:ext cx="2748119" cy="1515390"/>
                  <a:chOff x="4829267" y="3966140"/>
                  <a:chExt cx="2748119" cy="1515390"/>
                </a:xfrm>
              </p:grpSpPr>
              <p:sp>
                <p:nvSpPr>
                  <p:cNvPr id="34" name="자유형: 도형 33">
                    <a:extLst>
                      <a:ext uri="{FF2B5EF4-FFF2-40B4-BE49-F238E27FC236}">
                        <a16:creationId xmlns:a16="http://schemas.microsoft.com/office/drawing/2014/main" id="{D8BB978E-0ACF-7C47-1187-79DD430670ED}"/>
                      </a:ext>
                    </a:extLst>
                  </p:cNvPr>
                  <p:cNvSpPr/>
                  <p:nvPr/>
                </p:nvSpPr>
                <p:spPr>
                  <a:xfrm>
                    <a:off x="4829267" y="3966140"/>
                    <a:ext cx="2294824" cy="1515390"/>
                  </a:xfrm>
                  <a:custGeom>
                    <a:avLst/>
                    <a:gdLst>
                      <a:gd name="connsiteX0" fmla="*/ 0 w 1743075"/>
                      <a:gd name="connsiteY0" fmla="*/ 953790 h 982365"/>
                      <a:gd name="connsiteX1" fmla="*/ 171450 w 1743075"/>
                      <a:gd name="connsiteY1" fmla="*/ 1290 h 982365"/>
                      <a:gd name="connsiteX2" fmla="*/ 552450 w 1743075"/>
                      <a:gd name="connsiteY2" fmla="*/ 753765 h 982365"/>
                      <a:gd name="connsiteX3" fmla="*/ 1743075 w 1743075"/>
                      <a:gd name="connsiteY3" fmla="*/ 982365 h 982365"/>
                      <a:gd name="connsiteX4" fmla="*/ 1743075 w 1743075"/>
                      <a:gd name="connsiteY4" fmla="*/ 982365 h 982365"/>
                      <a:gd name="connsiteX5" fmla="*/ 1743075 w 1743075"/>
                      <a:gd name="connsiteY5" fmla="*/ 982365 h 982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43075" h="982365">
                        <a:moveTo>
                          <a:pt x="0" y="953790"/>
                        </a:moveTo>
                        <a:cubicBezTo>
                          <a:pt x="39687" y="494208"/>
                          <a:pt x="79375" y="34627"/>
                          <a:pt x="171450" y="1290"/>
                        </a:cubicBezTo>
                        <a:cubicBezTo>
                          <a:pt x="263525" y="-32047"/>
                          <a:pt x="290513" y="590252"/>
                          <a:pt x="552450" y="753765"/>
                        </a:cubicBezTo>
                        <a:cubicBezTo>
                          <a:pt x="814388" y="917277"/>
                          <a:pt x="1743075" y="982365"/>
                          <a:pt x="1743075" y="982365"/>
                        </a:cubicBezTo>
                        <a:lnTo>
                          <a:pt x="1743075" y="982365"/>
                        </a:lnTo>
                        <a:lnTo>
                          <a:pt x="1743075" y="982365"/>
                        </a:lnTo>
                      </a:path>
                    </a:pathLst>
                  </a:cu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" name="자유형: 도형 34">
                    <a:extLst>
                      <a:ext uri="{FF2B5EF4-FFF2-40B4-BE49-F238E27FC236}">
                        <a16:creationId xmlns:a16="http://schemas.microsoft.com/office/drawing/2014/main" id="{9B3969EB-623B-D628-A0C2-D008DCE06C7D}"/>
                      </a:ext>
                    </a:extLst>
                  </p:cNvPr>
                  <p:cNvSpPr/>
                  <p:nvPr/>
                </p:nvSpPr>
                <p:spPr>
                  <a:xfrm>
                    <a:off x="5153965" y="4347484"/>
                    <a:ext cx="2423421" cy="1025844"/>
                  </a:xfrm>
                  <a:custGeom>
                    <a:avLst/>
                    <a:gdLst>
                      <a:gd name="connsiteX0" fmla="*/ 0 w 1762125"/>
                      <a:gd name="connsiteY0" fmla="*/ 791326 h 800851"/>
                      <a:gd name="connsiteX1" fmla="*/ 1114425 w 1762125"/>
                      <a:gd name="connsiteY1" fmla="*/ 657976 h 800851"/>
                      <a:gd name="connsiteX2" fmla="*/ 1524000 w 1762125"/>
                      <a:gd name="connsiteY2" fmla="*/ 751 h 800851"/>
                      <a:gd name="connsiteX3" fmla="*/ 1762125 w 1762125"/>
                      <a:gd name="connsiteY3" fmla="*/ 800851 h 800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62125" h="800851">
                        <a:moveTo>
                          <a:pt x="0" y="791326"/>
                        </a:moveTo>
                        <a:cubicBezTo>
                          <a:pt x="430212" y="790532"/>
                          <a:pt x="860425" y="789738"/>
                          <a:pt x="1114425" y="657976"/>
                        </a:cubicBezTo>
                        <a:cubicBezTo>
                          <a:pt x="1368425" y="526214"/>
                          <a:pt x="1416050" y="-23062"/>
                          <a:pt x="1524000" y="751"/>
                        </a:cubicBezTo>
                        <a:cubicBezTo>
                          <a:pt x="1631950" y="24563"/>
                          <a:pt x="1697037" y="412707"/>
                          <a:pt x="1762125" y="800851"/>
                        </a:cubicBezTo>
                      </a:path>
                    </a:pathLst>
                  </a:cu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1B701869-ED70-625F-C005-BFFE631508C0}"/>
                  </a:ext>
                </a:extLst>
              </p:cNvPr>
              <p:cNvGrpSpPr/>
              <p:nvPr/>
            </p:nvGrpSpPr>
            <p:grpSpPr>
              <a:xfrm>
                <a:off x="4772163" y="5539954"/>
                <a:ext cx="880262" cy="108202"/>
                <a:chOff x="4772163" y="5539954"/>
                <a:chExt cx="880262" cy="108202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6E7ACF8C-DFFD-85D2-D2FC-A87AE2A415AA}"/>
                    </a:ext>
                  </a:extLst>
                </p:cNvPr>
                <p:cNvSpPr/>
                <p:nvPr/>
              </p:nvSpPr>
              <p:spPr>
                <a:xfrm>
                  <a:off x="4772163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9FCDECC7-63F8-6332-C587-68008CF49F40}"/>
                    </a:ext>
                  </a:extLst>
                </p:cNvPr>
                <p:cNvSpPr/>
                <p:nvPr/>
              </p:nvSpPr>
              <p:spPr>
                <a:xfrm>
                  <a:off x="5039757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59930473-A77E-605B-7C46-CA24F82AD46E}"/>
                    </a:ext>
                  </a:extLst>
                </p:cNvPr>
                <p:cNvSpPr/>
                <p:nvPr/>
              </p:nvSpPr>
              <p:spPr>
                <a:xfrm>
                  <a:off x="5153965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A329018D-BF89-D748-565A-C43343597F53}"/>
                    </a:ext>
                  </a:extLst>
                </p:cNvPr>
                <p:cNvSpPr/>
                <p:nvPr/>
              </p:nvSpPr>
              <p:spPr>
                <a:xfrm>
                  <a:off x="5268173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6838E41E-0EB4-1775-F704-A21A5ECA2281}"/>
                    </a:ext>
                  </a:extLst>
                </p:cNvPr>
                <p:cNvSpPr/>
                <p:nvPr/>
              </p:nvSpPr>
              <p:spPr>
                <a:xfrm>
                  <a:off x="5538217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3C1E66E1-8133-6699-FB2E-908DC350DDFF}"/>
                  </a:ext>
                </a:extLst>
              </p:cNvPr>
              <p:cNvGrpSpPr/>
              <p:nvPr/>
            </p:nvGrpSpPr>
            <p:grpSpPr>
              <a:xfrm>
                <a:off x="6715881" y="5539954"/>
                <a:ext cx="880262" cy="108202"/>
                <a:chOff x="4772163" y="5539954"/>
                <a:chExt cx="880262" cy="108202"/>
              </a:xfrm>
            </p:grpSpPr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F773C771-A305-3FD5-FF63-EA5D8C7D2B3A}"/>
                    </a:ext>
                  </a:extLst>
                </p:cNvPr>
                <p:cNvSpPr/>
                <p:nvPr/>
              </p:nvSpPr>
              <p:spPr>
                <a:xfrm>
                  <a:off x="4772163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1E0C2DCD-5D2A-5B29-F058-39ACDA4A8CDF}"/>
                    </a:ext>
                  </a:extLst>
                </p:cNvPr>
                <p:cNvSpPr/>
                <p:nvPr/>
              </p:nvSpPr>
              <p:spPr>
                <a:xfrm>
                  <a:off x="5039757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915F029-5F62-FDBD-EDA8-7FC86EDB474E}"/>
                    </a:ext>
                  </a:extLst>
                </p:cNvPr>
                <p:cNvSpPr/>
                <p:nvPr/>
              </p:nvSpPr>
              <p:spPr>
                <a:xfrm>
                  <a:off x="5153965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9B16AB76-9BD4-63F7-47D9-6694D9C72DC0}"/>
                    </a:ext>
                  </a:extLst>
                </p:cNvPr>
                <p:cNvSpPr/>
                <p:nvPr/>
              </p:nvSpPr>
              <p:spPr>
                <a:xfrm>
                  <a:off x="5268173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88745A72-320C-2740-CA2D-B5B7D810F659}"/>
                    </a:ext>
                  </a:extLst>
                </p:cNvPr>
                <p:cNvSpPr/>
                <p:nvPr/>
              </p:nvSpPr>
              <p:spPr>
                <a:xfrm>
                  <a:off x="5538217" y="5539954"/>
                  <a:ext cx="114208" cy="1082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4674677-43B3-5F18-7264-8AC9B90AC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4191" y="5077890"/>
              <a:ext cx="0" cy="20520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24C6C43-1288-EFB1-2FAF-C04E72374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4191" y="4497386"/>
              <a:ext cx="0" cy="581989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ED1B18-8CF0-2B28-0CE2-91D11E3046D3}"/>
                </a:ext>
              </a:extLst>
            </p:cNvPr>
            <p:cNvSpPr txBox="1"/>
            <p:nvPr/>
          </p:nvSpPr>
          <p:spPr>
            <a:xfrm>
              <a:off x="8134768" y="5402818"/>
              <a:ext cx="3181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1  234  5                   6  789 10</a:t>
              </a:r>
              <a:endPara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8FF005F-D563-D72E-2691-3558E5BCBD41}"/>
                    </a:ext>
                  </a:extLst>
                </p:cNvPr>
                <p:cNvSpPr txBox="1"/>
                <p:nvPr/>
              </p:nvSpPr>
              <p:spPr>
                <a:xfrm>
                  <a:off x="8099657" y="3343242"/>
                  <a:ext cx="798028" cy="3745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ko-KR" alt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8FF005F-D563-D72E-2691-3558E5BCBD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657" y="3343242"/>
                  <a:ext cx="798028" cy="37452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B39AAE3-02B1-7E7D-39E9-FC84C16B67A4}"/>
                    </a:ext>
                  </a:extLst>
                </p:cNvPr>
                <p:cNvSpPr txBox="1"/>
                <p:nvPr/>
              </p:nvSpPr>
              <p:spPr>
                <a:xfrm>
                  <a:off x="10289003" y="3334870"/>
                  <a:ext cx="798028" cy="3745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ko-KR" alt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B39AAE3-02B1-7E7D-39E9-FC84C16B6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9003" y="3334870"/>
                  <a:ext cx="798028" cy="37452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9AB7F8-BB77-F460-82A6-095C7D687886}"/>
                  </a:ext>
                </a:extLst>
              </p:cNvPr>
              <p:cNvSpPr txBox="1"/>
              <p:nvPr/>
            </p:nvSpPr>
            <p:spPr>
              <a:xfrm>
                <a:off x="7630916" y="4352751"/>
                <a:ext cx="284663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  <m:e>
                          <m:r>
                            <a:rPr lang="en-US" altLang="ko-K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=0.06</m:t>
                      </m:r>
                    </m:oMath>
                  </m:oMathPara>
                </a14:m>
                <a:endParaRPr lang="en-US" altLang="ko-KR" b="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  <m:e>
                          <m:r>
                            <a:rPr lang="en-US" altLang="ko-K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ko-KR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9AB7F8-BB77-F460-82A6-095C7D687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916" y="4352751"/>
                <a:ext cx="284663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600A8E-976D-DD33-50A3-8B4DF5046551}"/>
                  </a:ext>
                </a:extLst>
              </p:cNvPr>
              <p:cNvSpPr txBox="1"/>
              <p:nvPr/>
            </p:nvSpPr>
            <p:spPr>
              <a:xfrm>
                <a:off x="5614624" y="4343399"/>
                <a:ext cx="221915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k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번째 분포로 선택되면 값이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1,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아니면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0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600A8E-976D-DD33-50A3-8B4DF5046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624" y="4343399"/>
                <a:ext cx="2219150" cy="646331"/>
              </a:xfrm>
              <a:prstGeom prst="rect">
                <a:avLst/>
              </a:prstGeom>
              <a:blipFill>
                <a:blip r:embed="rId9"/>
                <a:stretch>
                  <a:fillRect l="-2198" t="-3738" r="-275" b="-14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DEF5404-9D06-2AEA-B34C-1540E2586764}"/>
              </a:ext>
            </a:extLst>
          </p:cNvPr>
          <p:cNvSpPr txBox="1"/>
          <p:nvPr/>
        </p:nvSpPr>
        <p:spPr>
          <a:xfrm>
            <a:off x="1295400" y="6093155"/>
            <a:ext cx="5010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번째 데이터가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분포에 속할 확률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(=Responsibility)</a:t>
            </a:r>
          </a:p>
        </p:txBody>
      </p:sp>
    </p:spTree>
    <p:extLst>
      <p:ext uri="{BB962C8B-B14F-4D97-AF65-F5344CB8AC3E}">
        <p14:creationId xmlns:p14="http://schemas.microsoft.com/office/powerpoint/2010/main" val="15792633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695ED-C7C4-F6A1-4CEB-3C2CA3B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0F1D8-9ABE-51ED-C75F-FCD0670C53C5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EM algorithm 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의존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반복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적으로 찾는 알고리즘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Expectation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Maximization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BAFCF-544B-F60D-7897-FAADE5A309BD}"/>
              </a:ext>
            </a:extLst>
          </p:cNvPr>
          <p:cNvSpPr txBox="1"/>
          <p:nvPr/>
        </p:nvSpPr>
        <p:spPr>
          <a:xfrm>
            <a:off x="752474" y="1651733"/>
            <a:ext cx="705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초기화 단계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랜덤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분포를 설정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log-likelihood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기댓값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(Expectation)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기댓값을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최대화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(Maximization)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들을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961DE6-8E3E-AAD1-7B6D-51EED6D7805C}"/>
                  </a:ext>
                </a:extLst>
              </p:cNvPr>
              <p:cNvSpPr txBox="1"/>
              <p:nvPr/>
            </p:nvSpPr>
            <p:spPr>
              <a:xfrm>
                <a:off x="3248027" y="2684698"/>
                <a:ext cx="5215370" cy="2710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,</m:t>
                      </m:r>
                      <m:r>
                        <a:rPr lang="en-US" altLang="ko-K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=1)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IBM Plex Sans KR ExtraLight" panose="020B0303050203000203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IBM Plex Sans KR ExtraLight" panose="020B0303050203000203" pitchFamily="50" charset="-127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IBM Plex Sans KR ExtraLight" panose="020B0303050203000203" pitchFamily="50" charset="-127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IBM Plex Sans KR ExtraLight" panose="020B03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IBM Plex Sans KR ExtraLight" panose="020B0303050203000203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IBM Plex Sans KR ExtraLight" panose="020B0303050203000203" pitchFamily="50" charset="-127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IBM Plex Sans KR ExtraLight" panose="020B0303050203000203" pitchFamily="50" charset="-127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961DE6-8E3E-AAD1-7B6D-51EED6D78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027" y="2684698"/>
                <a:ext cx="5215370" cy="2710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CECA4B-129D-FD80-C875-76A7B6DA59C0}"/>
              </a:ext>
            </a:extLst>
          </p:cNvPr>
          <p:cNvSpPr/>
          <p:nvPr/>
        </p:nvSpPr>
        <p:spPr>
          <a:xfrm>
            <a:off x="1076324" y="1934677"/>
            <a:ext cx="5229225" cy="310417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9796F4-E644-F7B3-E201-A57306CD782C}"/>
              </a:ext>
            </a:extLst>
          </p:cNvPr>
          <p:cNvSpPr/>
          <p:nvPr/>
        </p:nvSpPr>
        <p:spPr>
          <a:xfrm>
            <a:off x="5591175" y="4984853"/>
            <a:ext cx="685800" cy="27622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7C774A-521C-8386-810D-45B04F45BB15}"/>
              </a:ext>
            </a:extLst>
          </p:cNvPr>
          <p:cNvSpPr txBox="1"/>
          <p:nvPr/>
        </p:nvSpPr>
        <p:spPr>
          <a:xfrm>
            <a:off x="4236459" y="5305858"/>
            <a:ext cx="3395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번째 데이터가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분포에 속할 확률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600A8E-976D-DD33-50A3-8B4DF5046551}"/>
                  </a:ext>
                </a:extLst>
              </p:cNvPr>
              <p:cNvSpPr txBox="1"/>
              <p:nvPr/>
            </p:nvSpPr>
            <p:spPr>
              <a:xfrm>
                <a:off x="8414974" y="3556102"/>
                <a:ext cx="221915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k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번째 분포로 선택되면 값이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1,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아니면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0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600A8E-976D-DD33-50A3-8B4DF5046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974" y="3556102"/>
                <a:ext cx="2219150" cy="646331"/>
              </a:xfrm>
              <a:prstGeom prst="rect">
                <a:avLst/>
              </a:prstGeom>
              <a:blipFill>
                <a:blip r:embed="rId4"/>
                <a:stretch>
                  <a:fillRect l="-2198" t="-3774" r="-275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EDF70FF-0322-B271-A553-D1DCB14DF0C9}"/>
                  </a:ext>
                </a:extLst>
              </p:cNvPr>
              <p:cNvSpPr txBox="1"/>
              <p:nvPr/>
            </p:nvSpPr>
            <p:spPr>
              <a:xfrm>
                <a:off x="4879527" y="5852598"/>
                <a:ext cx="2423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IBM Plex Sans KR ExtraLight" panose="020B0303050203000203" pitchFamily="50" charset="-127"/>
                      </a:rPr>
                      <m:t>𝜃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IBM Plex Sans KR ExtraLight" panose="020B0303050203000203" pitchFamily="50" charset="-127"/>
                      </a:rPr>
                      <m:t> </m:t>
                    </m:r>
                  </m:oMath>
                </a14:m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업데이트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EDF70FF-0322-B271-A553-D1DCB14DF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527" y="5852598"/>
                <a:ext cx="2423421" cy="369332"/>
              </a:xfrm>
              <a:prstGeom prst="rect">
                <a:avLst/>
              </a:prstGeom>
              <a:blipFill>
                <a:blip r:embed="rId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92BC97-C123-FCB4-D819-6C45BC980FC2}"/>
                  </a:ext>
                </a:extLst>
              </p:cNvPr>
              <p:cNvSpPr txBox="1"/>
              <p:nvPr/>
            </p:nvSpPr>
            <p:spPr>
              <a:xfrm>
                <a:off x="8414974" y="3186770"/>
                <a:ext cx="13862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𝜋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92BC97-C123-FCB4-D819-6C45BC980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974" y="3186770"/>
                <a:ext cx="1386251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86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35018-163F-014F-4BAF-747EFB0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Gaussian distribution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FFCC6-9977-5318-482D-E8DC1A63338B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 질량 함수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(probability mass function)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이산 확률 변수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 특정 값에 대한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확률을 나타내는 함수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 밀도 함수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(probability density function)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연속 확률 변수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 확률 변수의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분포를 나타내는 함수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ED2F1B-400C-041A-F9C1-37D32F1E68D3}"/>
              </a:ext>
            </a:extLst>
          </p:cNvPr>
          <p:cNvSpPr/>
          <p:nvPr/>
        </p:nvSpPr>
        <p:spPr>
          <a:xfrm>
            <a:off x="5186529" y="1327382"/>
            <a:ext cx="447675" cy="2571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AE5381B-983C-A611-14F5-3E4B85298E16}"/>
              </a:ext>
            </a:extLst>
          </p:cNvPr>
          <p:cNvGrpSpPr/>
          <p:nvPr/>
        </p:nvGrpSpPr>
        <p:grpSpPr>
          <a:xfrm>
            <a:off x="1357477" y="2556470"/>
            <a:ext cx="3629025" cy="3564252"/>
            <a:chOff x="1357477" y="2556470"/>
            <a:chExt cx="3629025" cy="356425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0F3D9D2-41B4-F2DE-F865-3D05DB3EEB32}"/>
                </a:ext>
              </a:extLst>
            </p:cNvPr>
            <p:cNvGrpSpPr/>
            <p:nvPr/>
          </p:nvGrpSpPr>
          <p:grpSpPr>
            <a:xfrm>
              <a:off x="1357477" y="2556470"/>
              <a:ext cx="3629025" cy="1615324"/>
              <a:chOff x="7430189" y="3703339"/>
              <a:chExt cx="3629025" cy="16153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45FD4B5-E0BD-93B9-9E73-87F2C17E5FE1}"/>
                      </a:ext>
                    </a:extLst>
                  </p:cNvPr>
                  <p:cNvSpPr txBox="1"/>
                  <p:nvPr/>
                </p:nvSpPr>
                <p:spPr>
                  <a:xfrm>
                    <a:off x="7946577" y="3703339"/>
                    <a:ext cx="29582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=4,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=5,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=6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45FD4B5-E0BD-93B9-9E73-87F2C17E5F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6577" y="3703339"/>
                    <a:ext cx="2958203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09CE2FBA-4738-E36C-AFBE-6BD2E9E20353}"/>
                  </a:ext>
                </a:extLst>
              </p:cNvPr>
              <p:cNvGrpSpPr/>
              <p:nvPr/>
            </p:nvGrpSpPr>
            <p:grpSpPr>
              <a:xfrm>
                <a:off x="7430189" y="4680418"/>
                <a:ext cx="3629025" cy="638245"/>
                <a:chOff x="981073" y="4598362"/>
                <a:chExt cx="3629025" cy="638245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F04C2E5D-976C-FCE8-BA34-AD3774D499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1073" y="4688850"/>
                  <a:ext cx="362902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F687CC0-6291-B5EE-2F4E-8FCED57FA8C0}"/>
                    </a:ext>
                  </a:extLst>
                </p:cNvPr>
                <p:cNvSpPr txBox="1"/>
                <p:nvPr/>
              </p:nvSpPr>
              <p:spPr>
                <a:xfrm>
                  <a:off x="981073" y="4867275"/>
                  <a:ext cx="36290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0   1   2   3   4   5   6   7   8   9</a:t>
                  </a:r>
                  <a:endParaRPr lang="ko-KR" altLang="en-US" dirty="0"/>
                </a:p>
              </p:txBody>
            </p: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F63F7014-3D28-A685-50AB-2BF0A1853C72}"/>
                    </a:ext>
                  </a:extLst>
                </p:cNvPr>
                <p:cNvCxnSpPr/>
                <p:nvPr/>
              </p:nvCxnSpPr>
              <p:spPr>
                <a:xfrm>
                  <a:off x="1133475" y="4610100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2F4366F9-E852-9545-A9C6-01A9909B6976}"/>
                    </a:ext>
                  </a:extLst>
                </p:cNvPr>
                <p:cNvCxnSpPr/>
                <p:nvPr/>
              </p:nvCxnSpPr>
              <p:spPr>
                <a:xfrm>
                  <a:off x="1514475" y="4610100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433F52D0-6B14-B812-756F-75001C9D05B5}"/>
                    </a:ext>
                  </a:extLst>
                </p:cNvPr>
                <p:cNvCxnSpPr/>
                <p:nvPr/>
              </p:nvCxnSpPr>
              <p:spPr>
                <a:xfrm>
                  <a:off x="1866900" y="460312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106EF3F9-4762-4059-3916-E97A9B5DCCE1}"/>
                    </a:ext>
                  </a:extLst>
                </p:cNvPr>
                <p:cNvCxnSpPr/>
                <p:nvPr/>
              </p:nvCxnSpPr>
              <p:spPr>
                <a:xfrm>
                  <a:off x="2247900" y="460312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427C8835-C15E-1228-9A3C-8864324BABA4}"/>
                    </a:ext>
                  </a:extLst>
                </p:cNvPr>
                <p:cNvCxnSpPr/>
                <p:nvPr/>
              </p:nvCxnSpPr>
              <p:spPr>
                <a:xfrm>
                  <a:off x="2609850" y="459836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8AB668B2-3D23-8532-4B8D-68C94D25380D}"/>
                    </a:ext>
                  </a:extLst>
                </p:cNvPr>
                <p:cNvCxnSpPr/>
                <p:nvPr/>
              </p:nvCxnSpPr>
              <p:spPr>
                <a:xfrm>
                  <a:off x="2990850" y="459836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AC9F44D1-0232-8503-6A86-28DCB5AF4440}"/>
                    </a:ext>
                  </a:extLst>
                </p:cNvPr>
                <p:cNvCxnSpPr/>
                <p:nvPr/>
              </p:nvCxnSpPr>
              <p:spPr>
                <a:xfrm>
                  <a:off x="3343275" y="460091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3EE66D3C-6AB1-CD90-E5C1-3A308CE5FE77}"/>
                    </a:ext>
                  </a:extLst>
                </p:cNvPr>
                <p:cNvCxnSpPr/>
                <p:nvPr/>
              </p:nvCxnSpPr>
              <p:spPr>
                <a:xfrm>
                  <a:off x="3724275" y="460091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34284C1D-4062-64C9-83C7-96886E3597A0}"/>
                    </a:ext>
                  </a:extLst>
                </p:cNvPr>
                <p:cNvCxnSpPr/>
                <p:nvPr/>
              </p:nvCxnSpPr>
              <p:spPr>
                <a:xfrm>
                  <a:off x="4086225" y="460057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C185C116-CC55-47B3-7983-8403B593CE67}"/>
                    </a:ext>
                  </a:extLst>
                </p:cNvPr>
                <p:cNvCxnSpPr/>
                <p:nvPr/>
              </p:nvCxnSpPr>
              <p:spPr>
                <a:xfrm>
                  <a:off x="4467225" y="460057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03B46364-6FCE-F18F-E333-002FAA5FCAAB}"/>
                  </a:ext>
                </a:extLst>
              </p:cNvPr>
              <p:cNvSpPr/>
              <p:nvPr/>
            </p:nvSpPr>
            <p:spPr>
              <a:xfrm>
                <a:off x="8992292" y="4683038"/>
                <a:ext cx="142873" cy="1619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C7755D9C-A45A-CC80-F933-FD7D004C21F5}"/>
                  </a:ext>
                </a:extLst>
              </p:cNvPr>
              <p:cNvSpPr/>
              <p:nvPr/>
            </p:nvSpPr>
            <p:spPr>
              <a:xfrm>
                <a:off x="9728323" y="4673106"/>
                <a:ext cx="142873" cy="1619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CD7DA82-1EF1-26E2-9430-A00338046E5B}"/>
                </a:ext>
              </a:extLst>
            </p:cNvPr>
            <p:cNvSpPr/>
            <p:nvPr/>
          </p:nvSpPr>
          <p:spPr>
            <a:xfrm>
              <a:off x="3264920" y="3522007"/>
              <a:ext cx="142873" cy="1619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40065BF-125E-0623-6A9D-68054688218E}"/>
                </a:ext>
              </a:extLst>
            </p:cNvPr>
            <p:cNvCxnSpPr>
              <a:endCxn id="46" idx="0"/>
            </p:cNvCxnSpPr>
            <p:nvPr/>
          </p:nvCxnSpPr>
          <p:spPr>
            <a:xfrm>
              <a:off x="2986254" y="3170955"/>
              <a:ext cx="4763" cy="3652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48CC067-D773-9917-173D-3F766ADE2ED9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3332215" y="3335993"/>
              <a:ext cx="4142" cy="1860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75ECA8F-0213-B521-5869-C70E1A5B6DE3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3727048" y="3254130"/>
              <a:ext cx="3992" cy="2721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1E6B16C-D119-51A5-8063-9502F1AA11A6}"/>
                    </a:ext>
                  </a:extLst>
                </p:cNvPr>
                <p:cNvSpPr txBox="1"/>
                <p:nvPr/>
              </p:nvSpPr>
              <p:spPr>
                <a:xfrm>
                  <a:off x="1987907" y="4660835"/>
                  <a:ext cx="2368164" cy="1459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{"/>
                            <m:endChr m:val="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0.3(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=4)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=5)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=6)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1E6B16C-D119-51A5-8063-9502F1AA1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7907" y="4660835"/>
                  <a:ext cx="2368164" cy="1459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7F5EBCC-9F14-6BD4-8CF1-7844527E4436}"/>
              </a:ext>
            </a:extLst>
          </p:cNvPr>
          <p:cNvSpPr/>
          <p:nvPr/>
        </p:nvSpPr>
        <p:spPr>
          <a:xfrm>
            <a:off x="8105695" y="1321178"/>
            <a:ext cx="1968546" cy="257175"/>
          </a:xfrm>
          <a:prstGeom prst="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0A9ACD7-11B4-30B5-A9A9-B0A9EAA91CE5}"/>
              </a:ext>
            </a:extLst>
          </p:cNvPr>
          <p:cNvSpPr/>
          <p:nvPr/>
        </p:nvSpPr>
        <p:spPr>
          <a:xfrm>
            <a:off x="8239124" y="5206310"/>
            <a:ext cx="1752601" cy="431104"/>
          </a:xfrm>
          <a:prstGeom prst="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B0B23EB-B6BD-63E5-2041-9AC741626A55}"/>
              </a:ext>
            </a:extLst>
          </p:cNvPr>
          <p:cNvGrpSpPr/>
          <p:nvPr/>
        </p:nvGrpSpPr>
        <p:grpSpPr>
          <a:xfrm>
            <a:off x="7137956" y="1782679"/>
            <a:ext cx="3629025" cy="2389115"/>
            <a:chOff x="7164265" y="1771137"/>
            <a:chExt cx="3629025" cy="2389115"/>
          </a:xfrm>
        </p:grpSpPr>
        <p:sp>
          <p:nvSpPr>
            <p:cNvPr id="84" name="순서도: 지연 83">
              <a:extLst>
                <a:ext uri="{FF2B5EF4-FFF2-40B4-BE49-F238E27FC236}">
                  <a16:creationId xmlns:a16="http://schemas.microsoft.com/office/drawing/2014/main" id="{51179344-D75E-916E-1F40-441846FD9750}"/>
                </a:ext>
              </a:extLst>
            </p:cNvPr>
            <p:cNvSpPr/>
            <p:nvPr/>
          </p:nvSpPr>
          <p:spPr>
            <a:xfrm rot="16200000">
              <a:off x="8477176" y="2554614"/>
              <a:ext cx="1360608" cy="728872"/>
            </a:xfrm>
            <a:prstGeom prst="flowChartDelay">
              <a:avLst/>
            </a:prstGeom>
            <a:solidFill>
              <a:srgbClr val="EDCD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C92D1AF-A32E-3D09-A153-EA77FF770AE4}"/>
                </a:ext>
              </a:extLst>
            </p:cNvPr>
            <p:cNvGrpSpPr/>
            <p:nvPr/>
          </p:nvGrpSpPr>
          <p:grpSpPr>
            <a:xfrm>
              <a:off x="7164265" y="1771137"/>
              <a:ext cx="3629025" cy="2389115"/>
              <a:chOff x="7430189" y="2929548"/>
              <a:chExt cx="3629025" cy="23891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1446E6BE-D802-41E2-A8E1-FEC0FCD89C64}"/>
                      </a:ext>
                    </a:extLst>
                  </p:cNvPr>
                  <p:cNvSpPr txBox="1"/>
                  <p:nvPr/>
                </p:nvSpPr>
                <p:spPr>
                  <a:xfrm>
                    <a:off x="7946577" y="2929548"/>
                    <a:ext cx="29582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1446E6BE-D802-41E2-A8E1-FEC0FCD89C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6577" y="2929548"/>
                    <a:ext cx="2958203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0A45A8A7-E539-80B6-4E9D-91928D89FCF0}"/>
                  </a:ext>
                </a:extLst>
              </p:cNvPr>
              <p:cNvGrpSpPr/>
              <p:nvPr/>
            </p:nvGrpSpPr>
            <p:grpSpPr>
              <a:xfrm>
                <a:off x="7430189" y="4680418"/>
                <a:ext cx="3629025" cy="638245"/>
                <a:chOff x="981073" y="4598362"/>
                <a:chExt cx="3629025" cy="638245"/>
              </a:xfrm>
            </p:grpSpPr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AA4F08FB-8F81-12D9-96C9-DCE7B30C2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1073" y="4688850"/>
                  <a:ext cx="362902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70F1993-E9A5-1F22-D974-04BD899B6FB7}"/>
                    </a:ext>
                  </a:extLst>
                </p:cNvPr>
                <p:cNvSpPr txBox="1"/>
                <p:nvPr/>
              </p:nvSpPr>
              <p:spPr>
                <a:xfrm>
                  <a:off x="981073" y="4867275"/>
                  <a:ext cx="36290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0   1   2   3   4   5   6   7   8   9</a:t>
                  </a:r>
                  <a:endParaRPr lang="ko-KR" altLang="en-US" dirty="0"/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4C814431-F20A-1AD1-4CAD-9A9FCA5946F6}"/>
                    </a:ext>
                  </a:extLst>
                </p:cNvPr>
                <p:cNvCxnSpPr/>
                <p:nvPr/>
              </p:nvCxnSpPr>
              <p:spPr>
                <a:xfrm>
                  <a:off x="1133475" y="4610100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63378D96-E1B9-A8FE-F47A-F5DE291E04CB}"/>
                    </a:ext>
                  </a:extLst>
                </p:cNvPr>
                <p:cNvCxnSpPr/>
                <p:nvPr/>
              </p:nvCxnSpPr>
              <p:spPr>
                <a:xfrm>
                  <a:off x="1514475" y="4610100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72F2926A-F740-A2BF-C88D-168EED81D679}"/>
                    </a:ext>
                  </a:extLst>
                </p:cNvPr>
                <p:cNvCxnSpPr/>
                <p:nvPr/>
              </p:nvCxnSpPr>
              <p:spPr>
                <a:xfrm>
                  <a:off x="1866900" y="460312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C2B0F36B-A175-3FB6-23C2-50A8CD50A21D}"/>
                    </a:ext>
                  </a:extLst>
                </p:cNvPr>
                <p:cNvCxnSpPr/>
                <p:nvPr/>
              </p:nvCxnSpPr>
              <p:spPr>
                <a:xfrm>
                  <a:off x="2247900" y="460312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893E9C20-46D9-0720-0AB0-E1C5660DB3A2}"/>
                    </a:ext>
                  </a:extLst>
                </p:cNvPr>
                <p:cNvCxnSpPr/>
                <p:nvPr/>
              </p:nvCxnSpPr>
              <p:spPr>
                <a:xfrm>
                  <a:off x="2609850" y="459836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73C8C472-39B9-2328-3AD0-0517DBFF1512}"/>
                    </a:ext>
                  </a:extLst>
                </p:cNvPr>
                <p:cNvCxnSpPr/>
                <p:nvPr/>
              </p:nvCxnSpPr>
              <p:spPr>
                <a:xfrm>
                  <a:off x="2990850" y="459836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58C92502-0744-03C5-2CA7-50F6B5D81560}"/>
                    </a:ext>
                  </a:extLst>
                </p:cNvPr>
                <p:cNvCxnSpPr/>
                <p:nvPr/>
              </p:nvCxnSpPr>
              <p:spPr>
                <a:xfrm>
                  <a:off x="3343275" y="460091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D421F7C6-B201-88F4-2903-9A7909FD9291}"/>
                    </a:ext>
                  </a:extLst>
                </p:cNvPr>
                <p:cNvCxnSpPr/>
                <p:nvPr/>
              </p:nvCxnSpPr>
              <p:spPr>
                <a:xfrm>
                  <a:off x="3724275" y="4600912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80A6D494-2012-E099-EFC3-0B4A9CB36FFD}"/>
                    </a:ext>
                  </a:extLst>
                </p:cNvPr>
                <p:cNvCxnSpPr/>
                <p:nvPr/>
              </p:nvCxnSpPr>
              <p:spPr>
                <a:xfrm>
                  <a:off x="4086225" y="460057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F86ACEF-03BF-B409-A219-D0AC78DE0855}"/>
                    </a:ext>
                  </a:extLst>
                </p:cNvPr>
                <p:cNvCxnSpPr/>
                <p:nvPr/>
              </p:nvCxnSpPr>
              <p:spPr>
                <a:xfrm>
                  <a:off x="4467225" y="4600575"/>
                  <a:ext cx="0" cy="1619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909502B-06F2-CE86-3862-35F60A23CEF8}"/>
                  </a:ext>
                </a:extLst>
              </p:cNvPr>
              <p:cNvSpPr/>
              <p:nvPr/>
            </p:nvSpPr>
            <p:spPr>
              <a:xfrm>
                <a:off x="8992292" y="4683038"/>
                <a:ext cx="142873" cy="1619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AE8508F4-A044-FBE9-809E-A173183E6F11}"/>
                  </a:ext>
                </a:extLst>
              </p:cNvPr>
              <p:cNvSpPr/>
              <p:nvPr/>
            </p:nvSpPr>
            <p:spPr>
              <a:xfrm>
                <a:off x="9728323" y="4692156"/>
                <a:ext cx="142873" cy="1619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EB8B4A29-D9D3-F019-27BC-87B954CF4528}"/>
                </a:ext>
              </a:extLst>
            </p:cNvPr>
            <p:cNvSpPr/>
            <p:nvPr/>
          </p:nvSpPr>
          <p:spPr>
            <a:xfrm>
              <a:off x="7696200" y="2819400"/>
              <a:ext cx="1096842" cy="800100"/>
            </a:xfrm>
            <a:custGeom>
              <a:avLst/>
              <a:gdLst>
                <a:gd name="connsiteX0" fmla="*/ 1085850 w 1085850"/>
                <a:gd name="connsiteY0" fmla="*/ 0 h 800100"/>
                <a:gd name="connsiteX1" fmla="*/ 885825 w 1085850"/>
                <a:gd name="connsiteY1" fmla="*/ 600075 h 800100"/>
                <a:gd name="connsiteX2" fmla="*/ 0 w 1085850"/>
                <a:gd name="connsiteY2" fmla="*/ 800100 h 800100"/>
                <a:gd name="connsiteX3" fmla="*/ 0 w 1085850"/>
                <a:gd name="connsiteY3" fmla="*/ 800100 h 800100"/>
                <a:gd name="connsiteX4" fmla="*/ 0 w 1085850"/>
                <a:gd name="connsiteY4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850" h="800100">
                  <a:moveTo>
                    <a:pt x="1085850" y="0"/>
                  </a:moveTo>
                  <a:cubicBezTo>
                    <a:pt x="1076325" y="233362"/>
                    <a:pt x="1066800" y="466725"/>
                    <a:pt x="885825" y="600075"/>
                  </a:cubicBezTo>
                  <a:cubicBezTo>
                    <a:pt x="704850" y="733425"/>
                    <a:pt x="0" y="800100"/>
                    <a:pt x="0" y="800100"/>
                  </a:cubicBezTo>
                  <a:lnTo>
                    <a:pt x="0" y="800100"/>
                  </a:lnTo>
                  <a:lnTo>
                    <a:pt x="0" y="80010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C64D6F45-900E-8F7A-01B9-6257B6FB77EA}"/>
                </a:ext>
              </a:extLst>
            </p:cNvPr>
            <p:cNvSpPr/>
            <p:nvPr/>
          </p:nvSpPr>
          <p:spPr>
            <a:xfrm flipH="1">
              <a:off x="9526750" y="2798705"/>
              <a:ext cx="1096842" cy="800100"/>
            </a:xfrm>
            <a:custGeom>
              <a:avLst/>
              <a:gdLst>
                <a:gd name="connsiteX0" fmla="*/ 1085850 w 1085850"/>
                <a:gd name="connsiteY0" fmla="*/ 0 h 800100"/>
                <a:gd name="connsiteX1" fmla="*/ 885825 w 1085850"/>
                <a:gd name="connsiteY1" fmla="*/ 600075 h 800100"/>
                <a:gd name="connsiteX2" fmla="*/ 0 w 1085850"/>
                <a:gd name="connsiteY2" fmla="*/ 800100 h 800100"/>
                <a:gd name="connsiteX3" fmla="*/ 0 w 1085850"/>
                <a:gd name="connsiteY3" fmla="*/ 800100 h 800100"/>
                <a:gd name="connsiteX4" fmla="*/ 0 w 1085850"/>
                <a:gd name="connsiteY4" fmla="*/ 80010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850" h="800100">
                  <a:moveTo>
                    <a:pt x="1085850" y="0"/>
                  </a:moveTo>
                  <a:cubicBezTo>
                    <a:pt x="1076325" y="233362"/>
                    <a:pt x="1066800" y="466725"/>
                    <a:pt x="885825" y="600075"/>
                  </a:cubicBezTo>
                  <a:cubicBezTo>
                    <a:pt x="704850" y="733425"/>
                    <a:pt x="0" y="800100"/>
                    <a:pt x="0" y="800100"/>
                  </a:cubicBezTo>
                  <a:lnTo>
                    <a:pt x="0" y="800100"/>
                  </a:lnTo>
                  <a:lnTo>
                    <a:pt x="0" y="80010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568D400-0216-040A-A397-340F5E552ECB}"/>
                  </a:ext>
                </a:extLst>
              </p:cNvPr>
              <p:cNvSpPr txBox="1"/>
              <p:nvPr/>
            </p:nvSpPr>
            <p:spPr>
              <a:xfrm>
                <a:off x="7907774" y="5134618"/>
                <a:ext cx="2479917" cy="512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568D400-0216-040A-A397-340F5E552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774" y="5134618"/>
                <a:ext cx="2479917" cy="512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FEF13A-E4B7-350B-7DEE-6B90B30CBEBA}"/>
              </a:ext>
            </a:extLst>
          </p:cNvPr>
          <p:cNvSpPr/>
          <p:nvPr/>
        </p:nvSpPr>
        <p:spPr>
          <a:xfrm>
            <a:off x="8404783" y="1859113"/>
            <a:ext cx="1476375" cy="3188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408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9DC26E9-1634-414A-5A11-4E7B92936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1" y="1661258"/>
            <a:ext cx="4330083" cy="45345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5695ED-C7C4-F6A1-4CEB-3C2CA3B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0F1D8-9ABE-51ED-C75F-FCD0670C53C5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EM algorithm 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의존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반복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적으로 찾는 알고리즘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Expectation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Maximization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Algorithm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CECA4B-129D-FD80-C875-76A7B6DA59C0}"/>
              </a:ext>
            </a:extLst>
          </p:cNvPr>
          <p:cNvSpPr/>
          <p:nvPr/>
        </p:nvSpPr>
        <p:spPr>
          <a:xfrm>
            <a:off x="1076323" y="2213320"/>
            <a:ext cx="6650347" cy="310417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237267-B906-4ECD-362C-96F356AE30F0}"/>
              </a:ext>
            </a:extLst>
          </p:cNvPr>
          <p:cNvSpPr/>
          <p:nvPr/>
        </p:nvSpPr>
        <p:spPr>
          <a:xfrm>
            <a:off x="8482012" y="4743450"/>
            <a:ext cx="2262188" cy="904875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E43A8-A37C-67AE-44EB-FE57134FC83B}"/>
              </a:ext>
            </a:extLst>
          </p:cNvPr>
          <p:cNvSpPr txBox="1"/>
          <p:nvPr/>
        </p:nvSpPr>
        <p:spPr>
          <a:xfrm>
            <a:off x="752474" y="1651733"/>
            <a:ext cx="705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초기화 단계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랜덤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분포를 설정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log-likelihood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기댓값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(Expectation)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기댓값을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최대화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(Maximization)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들을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3C0B5F-ACBE-5DD7-155C-BECF58E697C6}"/>
                  </a:ext>
                </a:extLst>
              </p:cNvPr>
              <p:cNvSpPr txBox="1"/>
              <p:nvPr/>
            </p:nvSpPr>
            <p:spPr>
              <a:xfrm>
                <a:off x="871538" y="2575063"/>
                <a:ext cx="6297920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3C0B5F-ACBE-5DD7-155C-BECF58E69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38" y="2575063"/>
                <a:ext cx="6297920" cy="900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5E8E53-B857-A0F9-39C3-5152FAE72E83}"/>
                  </a:ext>
                </a:extLst>
              </p:cNvPr>
              <p:cNvSpPr txBox="1"/>
              <p:nvPr/>
            </p:nvSpPr>
            <p:spPr>
              <a:xfrm>
                <a:off x="5598802" y="3513051"/>
                <a:ext cx="18211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* 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2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를 최대화하는 방향으로 학습을 진행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5E8E53-B857-A0F9-39C3-5152FAE72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802" y="3513051"/>
                <a:ext cx="1821171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D1694C-BE90-84DD-E918-4F7261FFEE57}"/>
                  </a:ext>
                </a:extLst>
              </p:cNvPr>
              <p:cNvSpPr txBox="1"/>
              <p:nvPr/>
            </p:nvSpPr>
            <p:spPr>
              <a:xfrm>
                <a:off x="560075" y="3743884"/>
                <a:ext cx="7058026" cy="25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𝒬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𝒬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6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altLang="ko-KR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6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𝒬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D1694C-BE90-84DD-E918-4F7261FFE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75" y="3743884"/>
                <a:ext cx="7058026" cy="25158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F942BCD-D270-FA22-4302-FE6E6AC53B8B}"/>
              </a:ext>
            </a:extLst>
          </p:cNvPr>
          <p:cNvSpPr txBox="1"/>
          <p:nvPr/>
        </p:nvSpPr>
        <p:spPr>
          <a:xfrm>
            <a:off x="752474" y="3427433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라그랑주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승수법을 이용한 미분을 통해 공식 유도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060D24-464F-E657-EBE1-F04ACEB3445C}"/>
                  </a:ext>
                </a:extLst>
              </p:cNvPr>
              <p:cNvSpPr txBox="1"/>
              <p:nvPr/>
            </p:nvSpPr>
            <p:spPr>
              <a:xfrm>
                <a:off x="5644058" y="3171080"/>
                <a:ext cx="16339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𝜋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𝜇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060D24-464F-E657-EBE1-F04ACEB34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058" y="3171080"/>
                <a:ext cx="1633970" cy="369332"/>
              </a:xfrm>
              <a:prstGeom prst="rect">
                <a:avLst/>
              </a:prstGeom>
              <a:blipFill>
                <a:blip r:embed="rId6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E3AADFE-BD3E-F0B1-49B6-69E65A8D4570}"/>
              </a:ext>
            </a:extLst>
          </p:cNvPr>
          <p:cNvSpPr txBox="1"/>
          <p:nvPr/>
        </p:nvSpPr>
        <p:spPr>
          <a:xfrm>
            <a:off x="752474" y="2542543"/>
            <a:ext cx="811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관점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1.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5894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3C0B5F-ACBE-5DD7-155C-BECF58E697C6}"/>
                  </a:ext>
                </a:extLst>
              </p:cNvPr>
              <p:cNvSpPr txBox="1"/>
              <p:nvPr/>
            </p:nvSpPr>
            <p:spPr>
              <a:xfrm>
                <a:off x="871538" y="2575063"/>
                <a:ext cx="6297920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3C0B5F-ACBE-5DD7-155C-BECF58E69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38" y="2575063"/>
                <a:ext cx="6297920" cy="900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A7E43A8-A37C-67AE-44EB-FE57134FC83B}"/>
              </a:ext>
            </a:extLst>
          </p:cNvPr>
          <p:cNvSpPr txBox="1"/>
          <p:nvPr/>
        </p:nvSpPr>
        <p:spPr>
          <a:xfrm>
            <a:off x="752474" y="1651733"/>
            <a:ext cx="705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초기화 단계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랜덤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분포를 설정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log-likelihood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기댓값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(Expectation)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기댓값을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최대화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(Maximization)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들을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5695ED-C7C4-F6A1-4CEB-3C2CA3B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0F1D8-9ABE-51ED-C75F-FCD0670C53C5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EM algorithm 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의존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반복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적으로 찾는 알고리즘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Expectation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Maximization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Algorithm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CECA4B-129D-FD80-C875-76A7B6DA59C0}"/>
              </a:ext>
            </a:extLst>
          </p:cNvPr>
          <p:cNvSpPr/>
          <p:nvPr/>
        </p:nvSpPr>
        <p:spPr>
          <a:xfrm>
            <a:off x="1076323" y="2213320"/>
            <a:ext cx="6650347" cy="310417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942BCD-D270-FA22-4302-FE6E6AC53B8B}"/>
              </a:ext>
            </a:extLst>
          </p:cNvPr>
          <p:cNvSpPr txBox="1"/>
          <p:nvPr/>
        </p:nvSpPr>
        <p:spPr>
          <a:xfrm>
            <a:off x="8009555" y="4809327"/>
            <a:ext cx="1400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k=1 </a:t>
            </a:r>
            <a:r>
              <a:rPr lang="ko-KR" altLang="en-US" sz="14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분포에 속할 확률의 </a:t>
            </a:r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평균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D0BE5AA-6583-1873-BE2C-42429E5FB550}"/>
                  </a:ext>
                </a:extLst>
              </p:cNvPr>
              <p:cNvSpPr txBox="1"/>
              <p:nvPr/>
            </p:nvSpPr>
            <p:spPr>
              <a:xfrm>
                <a:off x="6433625" y="3841394"/>
                <a:ext cx="2831797" cy="871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D0BE5AA-6583-1873-BE2C-42429E5FB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25" y="3841394"/>
                <a:ext cx="2831797" cy="871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0C44DAB-1D60-2549-EB90-DE2FDCECF944}"/>
                  </a:ext>
                </a:extLst>
              </p:cNvPr>
              <p:cNvSpPr txBox="1"/>
              <p:nvPr/>
            </p:nvSpPr>
            <p:spPr>
              <a:xfrm>
                <a:off x="9271535" y="3791417"/>
                <a:ext cx="2831796" cy="871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0C44DAB-1D60-2549-EB90-DE2FDCECF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535" y="3791417"/>
                <a:ext cx="2831796" cy="8710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F68EC107-41E4-8131-8B26-F3604DAABA76}"/>
              </a:ext>
            </a:extLst>
          </p:cNvPr>
          <p:cNvGrpSpPr/>
          <p:nvPr/>
        </p:nvGrpSpPr>
        <p:grpSpPr>
          <a:xfrm>
            <a:off x="7810500" y="1651733"/>
            <a:ext cx="3911203" cy="2071124"/>
            <a:chOff x="4140399" y="3966140"/>
            <a:chExt cx="3911203" cy="2071124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9CE45EC-8C72-862E-B4A6-77167453E8A7}"/>
                </a:ext>
              </a:extLst>
            </p:cNvPr>
            <p:cNvGrpSpPr/>
            <p:nvPr/>
          </p:nvGrpSpPr>
          <p:grpSpPr>
            <a:xfrm>
              <a:off x="4140399" y="3966140"/>
              <a:ext cx="3911203" cy="1682016"/>
              <a:chOff x="4140399" y="3966140"/>
              <a:chExt cx="3911203" cy="1682016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F3ED8221-F3BB-60A1-9D3A-7ECA4F738CF8}"/>
                  </a:ext>
                </a:extLst>
              </p:cNvPr>
              <p:cNvGrpSpPr/>
              <p:nvPr/>
            </p:nvGrpSpPr>
            <p:grpSpPr>
              <a:xfrm>
                <a:off x="4140399" y="3966140"/>
                <a:ext cx="3911203" cy="1627915"/>
                <a:chOff x="4140399" y="3966140"/>
                <a:chExt cx="3911203" cy="1627915"/>
              </a:xfrm>
            </p:grpSpPr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68C3AF83-7EC5-8FAE-A1F2-7C259D353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0399" y="5594055"/>
                  <a:ext cx="391120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1CD2C132-7281-D65A-2FAA-AA7C5CC5A89C}"/>
                    </a:ext>
                  </a:extLst>
                </p:cNvPr>
                <p:cNvSpPr/>
                <p:nvPr/>
              </p:nvSpPr>
              <p:spPr>
                <a:xfrm>
                  <a:off x="4829267" y="3966140"/>
                  <a:ext cx="2294824" cy="1515390"/>
                </a:xfrm>
                <a:custGeom>
                  <a:avLst/>
                  <a:gdLst>
                    <a:gd name="connsiteX0" fmla="*/ 0 w 1743075"/>
                    <a:gd name="connsiteY0" fmla="*/ 953790 h 982365"/>
                    <a:gd name="connsiteX1" fmla="*/ 171450 w 1743075"/>
                    <a:gd name="connsiteY1" fmla="*/ 1290 h 982365"/>
                    <a:gd name="connsiteX2" fmla="*/ 552450 w 1743075"/>
                    <a:gd name="connsiteY2" fmla="*/ 753765 h 982365"/>
                    <a:gd name="connsiteX3" fmla="*/ 1743075 w 1743075"/>
                    <a:gd name="connsiteY3" fmla="*/ 982365 h 982365"/>
                    <a:gd name="connsiteX4" fmla="*/ 1743075 w 1743075"/>
                    <a:gd name="connsiteY4" fmla="*/ 982365 h 982365"/>
                    <a:gd name="connsiteX5" fmla="*/ 1743075 w 1743075"/>
                    <a:gd name="connsiteY5" fmla="*/ 982365 h 982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43075" h="982365">
                      <a:moveTo>
                        <a:pt x="0" y="953790"/>
                      </a:moveTo>
                      <a:cubicBezTo>
                        <a:pt x="39687" y="494208"/>
                        <a:pt x="79375" y="34627"/>
                        <a:pt x="171450" y="1290"/>
                      </a:cubicBezTo>
                      <a:cubicBezTo>
                        <a:pt x="263525" y="-32047"/>
                        <a:pt x="290513" y="590252"/>
                        <a:pt x="552450" y="753765"/>
                      </a:cubicBezTo>
                      <a:cubicBezTo>
                        <a:pt x="814388" y="917277"/>
                        <a:pt x="1743075" y="982365"/>
                        <a:pt x="1743075" y="982365"/>
                      </a:cubicBezTo>
                      <a:lnTo>
                        <a:pt x="1743075" y="982365"/>
                      </a:lnTo>
                      <a:lnTo>
                        <a:pt x="1743075" y="982365"/>
                      </a:lnTo>
                    </a:path>
                  </a:pathLst>
                </a:cu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B7F765B-8DC2-E4D6-DD6F-2024A0484120}"/>
                  </a:ext>
                </a:extLst>
              </p:cNvPr>
              <p:cNvGrpSpPr/>
              <p:nvPr/>
            </p:nvGrpSpPr>
            <p:grpSpPr>
              <a:xfrm>
                <a:off x="4772163" y="5539954"/>
                <a:ext cx="880262" cy="108202"/>
                <a:chOff x="4772163" y="5539954"/>
                <a:chExt cx="880262" cy="108202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BC617E78-4565-6426-4FBC-7549DD8C2975}"/>
                    </a:ext>
                  </a:extLst>
                </p:cNvPr>
                <p:cNvSpPr/>
                <p:nvPr/>
              </p:nvSpPr>
              <p:spPr>
                <a:xfrm>
                  <a:off x="4772163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B086C9D6-6313-5953-A4A0-D425B3DDA215}"/>
                    </a:ext>
                  </a:extLst>
                </p:cNvPr>
                <p:cNvSpPr/>
                <p:nvPr/>
              </p:nvSpPr>
              <p:spPr>
                <a:xfrm>
                  <a:off x="5039757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5D61A19A-4547-11BA-AFB9-BEABC94A7FF7}"/>
                    </a:ext>
                  </a:extLst>
                </p:cNvPr>
                <p:cNvSpPr/>
                <p:nvPr/>
              </p:nvSpPr>
              <p:spPr>
                <a:xfrm>
                  <a:off x="5153965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CB6DE80F-3660-13C5-9372-2849A5C5DC98}"/>
                    </a:ext>
                  </a:extLst>
                </p:cNvPr>
                <p:cNvSpPr/>
                <p:nvPr/>
              </p:nvSpPr>
              <p:spPr>
                <a:xfrm>
                  <a:off x="5268173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5D3B9DEE-06F0-BDD2-0098-E3CF6CE2FBA7}"/>
                    </a:ext>
                  </a:extLst>
                </p:cNvPr>
                <p:cNvSpPr/>
                <p:nvPr/>
              </p:nvSpPr>
              <p:spPr>
                <a:xfrm>
                  <a:off x="5538217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AE15CA49-05DC-391A-AE0C-0E78469EC81C}"/>
                  </a:ext>
                </a:extLst>
              </p:cNvPr>
              <p:cNvGrpSpPr/>
              <p:nvPr/>
            </p:nvGrpSpPr>
            <p:grpSpPr>
              <a:xfrm>
                <a:off x="6715881" y="5539954"/>
                <a:ext cx="880262" cy="108202"/>
                <a:chOff x="4772163" y="5539954"/>
                <a:chExt cx="880262" cy="108202"/>
              </a:xfrm>
            </p:grpSpPr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2023E465-BD4E-AB89-9CF5-F94A0DF918FD}"/>
                    </a:ext>
                  </a:extLst>
                </p:cNvPr>
                <p:cNvSpPr/>
                <p:nvPr/>
              </p:nvSpPr>
              <p:spPr>
                <a:xfrm>
                  <a:off x="4772163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0A613F0D-2F59-7883-3B73-8A0EF35BA6D8}"/>
                    </a:ext>
                  </a:extLst>
                </p:cNvPr>
                <p:cNvSpPr/>
                <p:nvPr/>
              </p:nvSpPr>
              <p:spPr>
                <a:xfrm>
                  <a:off x="5039757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68638594-DDF1-B031-9634-BEEB4B4AAF51}"/>
                    </a:ext>
                  </a:extLst>
                </p:cNvPr>
                <p:cNvSpPr/>
                <p:nvPr/>
              </p:nvSpPr>
              <p:spPr>
                <a:xfrm>
                  <a:off x="5153965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C389AF49-48D4-CB36-F454-92E14F62C14A}"/>
                    </a:ext>
                  </a:extLst>
                </p:cNvPr>
                <p:cNvSpPr/>
                <p:nvPr/>
              </p:nvSpPr>
              <p:spPr>
                <a:xfrm>
                  <a:off x="5268173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210BAE17-10B0-B145-3066-4AB41A14E1C6}"/>
                    </a:ext>
                  </a:extLst>
                </p:cNvPr>
                <p:cNvSpPr/>
                <p:nvPr/>
              </p:nvSpPr>
              <p:spPr>
                <a:xfrm>
                  <a:off x="5538217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3300D56-025E-5637-5FFE-81AAEE44FE4B}"/>
                </a:ext>
              </a:extLst>
            </p:cNvPr>
            <p:cNvSpPr txBox="1"/>
            <p:nvPr/>
          </p:nvSpPr>
          <p:spPr>
            <a:xfrm>
              <a:off x="4695825" y="5667932"/>
              <a:ext cx="3181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1  234  5                   6  789 10</a:t>
              </a:r>
              <a:endPara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40943796-0DF1-7D07-8928-53A14157B6D0}"/>
                </a:ext>
              </a:extLst>
            </p:cNvPr>
            <p:cNvSpPr/>
            <p:nvPr/>
          </p:nvSpPr>
          <p:spPr>
            <a:xfrm>
              <a:off x="5153965" y="4335472"/>
              <a:ext cx="2423421" cy="1037856"/>
            </a:xfrm>
            <a:custGeom>
              <a:avLst/>
              <a:gdLst>
                <a:gd name="connsiteX0" fmla="*/ 0 w 1762125"/>
                <a:gd name="connsiteY0" fmla="*/ 791326 h 800851"/>
                <a:gd name="connsiteX1" fmla="*/ 1114425 w 1762125"/>
                <a:gd name="connsiteY1" fmla="*/ 657976 h 800851"/>
                <a:gd name="connsiteX2" fmla="*/ 1524000 w 1762125"/>
                <a:gd name="connsiteY2" fmla="*/ 751 h 800851"/>
                <a:gd name="connsiteX3" fmla="*/ 1762125 w 1762125"/>
                <a:gd name="connsiteY3" fmla="*/ 800851 h 80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5" h="800851">
                  <a:moveTo>
                    <a:pt x="0" y="791326"/>
                  </a:moveTo>
                  <a:cubicBezTo>
                    <a:pt x="430212" y="790532"/>
                    <a:pt x="860425" y="789738"/>
                    <a:pt x="1114425" y="657976"/>
                  </a:cubicBezTo>
                  <a:cubicBezTo>
                    <a:pt x="1368425" y="526214"/>
                    <a:pt x="1416050" y="-23062"/>
                    <a:pt x="1524000" y="751"/>
                  </a:cubicBezTo>
                  <a:cubicBezTo>
                    <a:pt x="1631950" y="24563"/>
                    <a:pt x="1697037" y="412707"/>
                    <a:pt x="1762125" y="800851"/>
                  </a:cubicBez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B60216F-5542-A1D0-E014-546D27038D5E}"/>
                  </a:ext>
                </a:extLst>
              </p:cNvPr>
              <p:cNvSpPr txBox="1"/>
              <p:nvPr/>
            </p:nvSpPr>
            <p:spPr>
              <a:xfrm>
                <a:off x="8310843" y="1297844"/>
                <a:ext cx="798028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B60216F-5542-A1D0-E014-546D27038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843" y="1297844"/>
                <a:ext cx="798028" cy="374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D546212-CC08-70A8-D3C8-09B0D12E343E}"/>
                  </a:ext>
                </a:extLst>
              </p:cNvPr>
              <p:cNvSpPr txBox="1"/>
              <p:nvPr/>
            </p:nvSpPr>
            <p:spPr>
              <a:xfrm>
                <a:off x="10500189" y="1289472"/>
                <a:ext cx="798028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D546212-CC08-70A8-D3C8-09B0D12E3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0189" y="1289472"/>
                <a:ext cx="798028" cy="3745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B72FF85-1807-FE91-3F5C-C7887486BECC}"/>
              </a:ext>
            </a:extLst>
          </p:cNvPr>
          <p:cNvCxnSpPr/>
          <p:nvPr/>
        </p:nvCxnSpPr>
        <p:spPr>
          <a:xfrm flipH="1">
            <a:off x="8243111" y="3722857"/>
            <a:ext cx="245628" cy="26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8DBB6DE-4834-1AF9-700F-854FF8221221}"/>
              </a:ext>
            </a:extLst>
          </p:cNvPr>
          <p:cNvCxnSpPr>
            <a:cxnSpLocks/>
          </p:cNvCxnSpPr>
          <p:nvPr/>
        </p:nvCxnSpPr>
        <p:spPr>
          <a:xfrm>
            <a:off x="10996199" y="3716116"/>
            <a:ext cx="245628" cy="26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10A76E-040F-D17B-9288-22D9ACE71BBE}"/>
              </a:ext>
            </a:extLst>
          </p:cNvPr>
          <p:cNvCxnSpPr>
            <a:cxnSpLocks/>
          </p:cNvCxnSpPr>
          <p:nvPr/>
        </p:nvCxnSpPr>
        <p:spPr>
          <a:xfrm>
            <a:off x="8275829" y="4484657"/>
            <a:ext cx="245628" cy="26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B087E68-B876-EE84-1B1B-C2760348B9B8}"/>
              </a:ext>
            </a:extLst>
          </p:cNvPr>
          <p:cNvCxnSpPr>
            <a:cxnSpLocks/>
          </p:cNvCxnSpPr>
          <p:nvPr/>
        </p:nvCxnSpPr>
        <p:spPr>
          <a:xfrm flipH="1">
            <a:off x="11029221" y="4477916"/>
            <a:ext cx="245628" cy="26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A42B999-9773-CB35-56BE-1F0CB203348D}"/>
              </a:ext>
            </a:extLst>
          </p:cNvPr>
          <p:cNvSpPr txBox="1"/>
          <p:nvPr/>
        </p:nvSpPr>
        <p:spPr>
          <a:xfrm>
            <a:off x="10124586" y="4809327"/>
            <a:ext cx="1400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k=2 </a:t>
            </a:r>
            <a:r>
              <a:rPr lang="ko-KR" altLang="en-US" sz="14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분포에 속할 확률의 </a:t>
            </a:r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평균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08770-6DD3-3538-7146-E0762BBE0664}"/>
              </a:ext>
            </a:extLst>
          </p:cNvPr>
          <p:cNvSpPr txBox="1"/>
          <p:nvPr/>
        </p:nvSpPr>
        <p:spPr>
          <a:xfrm>
            <a:off x="8009555" y="5600931"/>
            <a:ext cx="1400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비율 감소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4314469-8EEC-3084-D829-6E94124EA7E3}"/>
              </a:ext>
            </a:extLst>
          </p:cNvPr>
          <p:cNvCxnSpPr>
            <a:cxnSpLocks/>
            <a:stCxn id="20" idx="2"/>
            <a:endCxn id="55" idx="0"/>
          </p:cNvCxnSpPr>
          <p:nvPr/>
        </p:nvCxnSpPr>
        <p:spPr>
          <a:xfrm>
            <a:off x="8709857" y="5332547"/>
            <a:ext cx="0" cy="26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D53EBF5-AAE6-33D7-42A3-35FDB03BB19B}"/>
              </a:ext>
            </a:extLst>
          </p:cNvPr>
          <p:cNvSpPr txBox="1"/>
          <p:nvPr/>
        </p:nvSpPr>
        <p:spPr>
          <a:xfrm>
            <a:off x="10124586" y="5600698"/>
            <a:ext cx="1400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비율 증가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21230D5-11D5-DBC6-7D6E-68333D35318C}"/>
              </a:ext>
            </a:extLst>
          </p:cNvPr>
          <p:cNvCxnSpPr>
            <a:cxnSpLocks/>
            <a:stCxn id="99" idx="2"/>
            <a:endCxn id="60" idx="0"/>
          </p:cNvCxnSpPr>
          <p:nvPr/>
        </p:nvCxnSpPr>
        <p:spPr>
          <a:xfrm>
            <a:off x="10824888" y="5332547"/>
            <a:ext cx="0" cy="26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DED9896-BFF0-EB40-DC7B-16F282794181}"/>
              </a:ext>
            </a:extLst>
          </p:cNvPr>
          <p:cNvSpPr txBox="1"/>
          <p:nvPr/>
        </p:nvSpPr>
        <p:spPr>
          <a:xfrm>
            <a:off x="752474" y="2542543"/>
            <a:ext cx="811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관점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2.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8562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695ED-C7C4-F6A1-4CEB-3C2CA3B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0F1D8-9ABE-51ED-C75F-FCD0670C53C5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EM algorithm 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의존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반복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적으로 찾는 알고리즘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Expectation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Maximization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Algorithm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CECA4B-129D-FD80-C875-76A7B6DA59C0}"/>
              </a:ext>
            </a:extLst>
          </p:cNvPr>
          <p:cNvSpPr/>
          <p:nvPr/>
        </p:nvSpPr>
        <p:spPr>
          <a:xfrm>
            <a:off x="1076323" y="2213320"/>
            <a:ext cx="6650347" cy="310417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E43A8-A37C-67AE-44EB-FE57134FC83B}"/>
              </a:ext>
            </a:extLst>
          </p:cNvPr>
          <p:cNvSpPr txBox="1"/>
          <p:nvPr/>
        </p:nvSpPr>
        <p:spPr>
          <a:xfrm>
            <a:off x="752474" y="1651733"/>
            <a:ext cx="705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초기화 단계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랜덤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분포를 설정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log-likelihood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기댓값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(Expectation)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기댓값을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최대화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(Maximization)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들을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3C0B5F-ACBE-5DD7-155C-BECF58E697C6}"/>
                  </a:ext>
                </a:extLst>
              </p:cNvPr>
              <p:cNvSpPr txBox="1"/>
              <p:nvPr/>
            </p:nvSpPr>
            <p:spPr>
              <a:xfrm>
                <a:off x="871538" y="2575063"/>
                <a:ext cx="6297920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3C0B5F-ACBE-5DD7-155C-BECF58E69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38" y="2575063"/>
                <a:ext cx="6297920" cy="900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D0BE5AA-6583-1873-BE2C-42429E5FB550}"/>
                  </a:ext>
                </a:extLst>
              </p:cNvPr>
              <p:cNvSpPr txBox="1"/>
              <p:nvPr/>
            </p:nvSpPr>
            <p:spPr>
              <a:xfrm>
                <a:off x="6433625" y="3841394"/>
                <a:ext cx="2831797" cy="871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D0BE5AA-6583-1873-BE2C-42429E5FB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25" y="3841394"/>
                <a:ext cx="2831797" cy="871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0C44DAB-1D60-2549-EB90-DE2FDCECF944}"/>
                  </a:ext>
                </a:extLst>
              </p:cNvPr>
              <p:cNvSpPr txBox="1"/>
              <p:nvPr/>
            </p:nvSpPr>
            <p:spPr>
              <a:xfrm>
                <a:off x="9271535" y="3791417"/>
                <a:ext cx="2831796" cy="871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0C44DAB-1D60-2549-EB90-DE2FDCECF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535" y="3791417"/>
                <a:ext cx="2831796" cy="8710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F68EC107-41E4-8131-8B26-F3604DAABA76}"/>
              </a:ext>
            </a:extLst>
          </p:cNvPr>
          <p:cNvGrpSpPr/>
          <p:nvPr/>
        </p:nvGrpSpPr>
        <p:grpSpPr>
          <a:xfrm>
            <a:off x="7810500" y="1651733"/>
            <a:ext cx="3911203" cy="2071124"/>
            <a:chOff x="4140399" y="3966140"/>
            <a:chExt cx="3911203" cy="2071124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9CE45EC-8C72-862E-B4A6-77167453E8A7}"/>
                </a:ext>
              </a:extLst>
            </p:cNvPr>
            <p:cNvGrpSpPr/>
            <p:nvPr/>
          </p:nvGrpSpPr>
          <p:grpSpPr>
            <a:xfrm>
              <a:off x="4140399" y="3966140"/>
              <a:ext cx="3911203" cy="1682016"/>
              <a:chOff x="4140399" y="3966140"/>
              <a:chExt cx="3911203" cy="1682016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F3ED8221-F3BB-60A1-9D3A-7ECA4F738CF8}"/>
                  </a:ext>
                </a:extLst>
              </p:cNvPr>
              <p:cNvGrpSpPr/>
              <p:nvPr/>
            </p:nvGrpSpPr>
            <p:grpSpPr>
              <a:xfrm>
                <a:off x="4140399" y="3966140"/>
                <a:ext cx="3911203" cy="1627915"/>
                <a:chOff x="4140399" y="3966140"/>
                <a:chExt cx="3911203" cy="1627915"/>
              </a:xfrm>
            </p:grpSpPr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68C3AF83-7EC5-8FAE-A1F2-7C259D353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0399" y="5594055"/>
                  <a:ext cx="391120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1CD2C132-7281-D65A-2FAA-AA7C5CC5A89C}"/>
                    </a:ext>
                  </a:extLst>
                </p:cNvPr>
                <p:cNvSpPr/>
                <p:nvPr/>
              </p:nvSpPr>
              <p:spPr>
                <a:xfrm>
                  <a:off x="4829267" y="3966140"/>
                  <a:ext cx="2294824" cy="1515390"/>
                </a:xfrm>
                <a:custGeom>
                  <a:avLst/>
                  <a:gdLst>
                    <a:gd name="connsiteX0" fmla="*/ 0 w 1743075"/>
                    <a:gd name="connsiteY0" fmla="*/ 953790 h 982365"/>
                    <a:gd name="connsiteX1" fmla="*/ 171450 w 1743075"/>
                    <a:gd name="connsiteY1" fmla="*/ 1290 h 982365"/>
                    <a:gd name="connsiteX2" fmla="*/ 552450 w 1743075"/>
                    <a:gd name="connsiteY2" fmla="*/ 753765 h 982365"/>
                    <a:gd name="connsiteX3" fmla="*/ 1743075 w 1743075"/>
                    <a:gd name="connsiteY3" fmla="*/ 982365 h 982365"/>
                    <a:gd name="connsiteX4" fmla="*/ 1743075 w 1743075"/>
                    <a:gd name="connsiteY4" fmla="*/ 982365 h 982365"/>
                    <a:gd name="connsiteX5" fmla="*/ 1743075 w 1743075"/>
                    <a:gd name="connsiteY5" fmla="*/ 982365 h 982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43075" h="982365">
                      <a:moveTo>
                        <a:pt x="0" y="953790"/>
                      </a:moveTo>
                      <a:cubicBezTo>
                        <a:pt x="39687" y="494208"/>
                        <a:pt x="79375" y="34627"/>
                        <a:pt x="171450" y="1290"/>
                      </a:cubicBezTo>
                      <a:cubicBezTo>
                        <a:pt x="263525" y="-32047"/>
                        <a:pt x="290513" y="590252"/>
                        <a:pt x="552450" y="753765"/>
                      </a:cubicBezTo>
                      <a:cubicBezTo>
                        <a:pt x="814388" y="917277"/>
                        <a:pt x="1743075" y="982365"/>
                        <a:pt x="1743075" y="982365"/>
                      </a:cubicBezTo>
                      <a:lnTo>
                        <a:pt x="1743075" y="982365"/>
                      </a:lnTo>
                      <a:lnTo>
                        <a:pt x="1743075" y="982365"/>
                      </a:lnTo>
                    </a:path>
                  </a:pathLst>
                </a:cu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B7F765B-8DC2-E4D6-DD6F-2024A0484120}"/>
                  </a:ext>
                </a:extLst>
              </p:cNvPr>
              <p:cNvGrpSpPr/>
              <p:nvPr/>
            </p:nvGrpSpPr>
            <p:grpSpPr>
              <a:xfrm>
                <a:off x="4772163" y="5539954"/>
                <a:ext cx="880262" cy="108202"/>
                <a:chOff x="4772163" y="5539954"/>
                <a:chExt cx="880262" cy="108202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BC617E78-4565-6426-4FBC-7549DD8C2975}"/>
                    </a:ext>
                  </a:extLst>
                </p:cNvPr>
                <p:cNvSpPr/>
                <p:nvPr/>
              </p:nvSpPr>
              <p:spPr>
                <a:xfrm>
                  <a:off x="4772163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B086C9D6-6313-5953-A4A0-D425B3DDA215}"/>
                    </a:ext>
                  </a:extLst>
                </p:cNvPr>
                <p:cNvSpPr/>
                <p:nvPr/>
              </p:nvSpPr>
              <p:spPr>
                <a:xfrm>
                  <a:off x="5039757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5D61A19A-4547-11BA-AFB9-BEABC94A7FF7}"/>
                    </a:ext>
                  </a:extLst>
                </p:cNvPr>
                <p:cNvSpPr/>
                <p:nvPr/>
              </p:nvSpPr>
              <p:spPr>
                <a:xfrm>
                  <a:off x="5153965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CB6DE80F-3660-13C5-9372-2849A5C5DC98}"/>
                    </a:ext>
                  </a:extLst>
                </p:cNvPr>
                <p:cNvSpPr/>
                <p:nvPr/>
              </p:nvSpPr>
              <p:spPr>
                <a:xfrm>
                  <a:off x="5268173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5D3B9DEE-06F0-BDD2-0098-E3CF6CE2FBA7}"/>
                    </a:ext>
                  </a:extLst>
                </p:cNvPr>
                <p:cNvSpPr/>
                <p:nvPr/>
              </p:nvSpPr>
              <p:spPr>
                <a:xfrm>
                  <a:off x="5538217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AE15CA49-05DC-391A-AE0C-0E78469EC81C}"/>
                  </a:ext>
                </a:extLst>
              </p:cNvPr>
              <p:cNvGrpSpPr/>
              <p:nvPr/>
            </p:nvGrpSpPr>
            <p:grpSpPr>
              <a:xfrm>
                <a:off x="6715881" y="5539954"/>
                <a:ext cx="880262" cy="108202"/>
                <a:chOff x="4772163" y="5539954"/>
                <a:chExt cx="880262" cy="108202"/>
              </a:xfrm>
            </p:grpSpPr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2023E465-BD4E-AB89-9CF5-F94A0DF918FD}"/>
                    </a:ext>
                  </a:extLst>
                </p:cNvPr>
                <p:cNvSpPr/>
                <p:nvPr/>
              </p:nvSpPr>
              <p:spPr>
                <a:xfrm>
                  <a:off x="4772163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0A613F0D-2F59-7883-3B73-8A0EF35BA6D8}"/>
                    </a:ext>
                  </a:extLst>
                </p:cNvPr>
                <p:cNvSpPr/>
                <p:nvPr/>
              </p:nvSpPr>
              <p:spPr>
                <a:xfrm>
                  <a:off x="5039757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68638594-DDF1-B031-9634-BEEB4B4AAF51}"/>
                    </a:ext>
                  </a:extLst>
                </p:cNvPr>
                <p:cNvSpPr/>
                <p:nvPr/>
              </p:nvSpPr>
              <p:spPr>
                <a:xfrm>
                  <a:off x="5153965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C389AF49-48D4-CB36-F454-92E14F62C14A}"/>
                    </a:ext>
                  </a:extLst>
                </p:cNvPr>
                <p:cNvSpPr/>
                <p:nvPr/>
              </p:nvSpPr>
              <p:spPr>
                <a:xfrm>
                  <a:off x="5268173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210BAE17-10B0-B145-3066-4AB41A14E1C6}"/>
                    </a:ext>
                  </a:extLst>
                </p:cNvPr>
                <p:cNvSpPr/>
                <p:nvPr/>
              </p:nvSpPr>
              <p:spPr>
                <a:xfrm>
                  <a:off x="5538217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3300D56-025E-5637-5FFE-81AAEE44FE4B}"/>
                </a:ext>
              </a:extLst>
            </p:cNvPr>
            <p:cNvSpPr txBox="1"/>
            <p:nvPr/>
          </p:nvSpPr>
          <p:spPr>
            <a:xfrm>
              <a:off x="4695825" y="5667932"/>
              <a:ext cx="3181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1  234  5                   6  789 10</a:t>
              </a:r>
              <a:endPara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40943796-0DF1-7D07-8928-53A14157B6D0}"/>
                </a:ext>
              </a:extLst>
            </p:cNvPr>
            <p:cNvSpPr/>
            <p:nvPr/>
          </p:nvSpPr>
          <p:spPr>
            <a:xfrm>
              <a:off x="5153965" y="4335472"/>
              <a:ext cx="2423421" cy="1037856"/>
            </a:xfrm>
            <a:custGeom>
              <a:avLst/>
              <a:gdLst>
                <a:gd name="connsiteX0" fmla="*/ 0 w 1762125"/>
                <a:gd name="connsiteY0" fmla="*/ 791326 h 800851"/>
                <a:gd name="connsiteX1" fmla="*/ 1114425 w 1762125"/>
                <a:gd name="connsiteY1" fmla="*/ 657976 h 800851"/>
                <a:gd name="connsiteX2" fmla="*/ 1524000 w 1762125"/>
                <a:gd name="connsiteY2" fmla="*/ 751 h 800851"/>
                <a:gd name="connsiteX3" fmla="*/ 1762125 w 1762125"/>
                <a:gd name="connsiteY3" fmla="*/ 800851 h 80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5" h="800851">
                  <a:moveTo>
                    <a:pt x="0" y="791326"/>
                  </a:moveTo>
                  <a:cubicBezTo>
                    <a:pt x="430212" y="790532"/>
                    <a:pt x="860425" y="789738"/>
                    <a:pt x="1114425" y="657976"/>
                  </a:cubicBezTo>
                  <a:cubicBezTo>
                    <a:pt x="1368425" y="526214"/>
                    <a:pt x="1416050" y="-23062"/>
                    <a:pt x="1524000" y="751"/>
                  </a:cubicBezTo>
                  <a:cubicBezTo>
                    <a:pt x="1631950" y="24563"/>
                    <a:pt x="1697037" y="412707"/>
                    <a:pt x="1762125" y="800851"/>
                  </a:cubicBez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B60216F-5542-A1D0-E014-546D27038D5E}"/>
                  </a:ext>
                </a:extLst>
              </p:cNvPr>
              <p:cNvSpPr txBox="1"/>
              <p:nvPr/>
            </p:nvSpPr>
            <p:spPr>
              <a:xfrm>
                <a:off x="8310843" y="1297844"/>
                <a:ext cx="798028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B60216F-5542-A1D0-E014-546D27038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843" y="1297844"/>
                <a:ext cx="798028" cy="374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D546212-CC08-70A8-D3C8-09B0D12E343E}"/>
                  </a:ext>
                </a:extLst>
              </p:cNvPr>
              <p:cNvSpPr txBox="1"/>
              <p:nvPr/>
            </p:nvSpPr>
            <p:spPr>
              <a:xfrm>
                <a:off x="10500189" y="1289472"/>
                <a:ext cx="798028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D546212-CC08-70A8-D3C8-09B0D12E3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0189" y="1289472"/>
                <a:ext cx="798028" cy="3745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그룹 76">
            <a:extLst>
              <a:ext uri="{FF2B5EF4-FFF2-40B4-BE49-F238E27FC236}">
                <a16:creationId xmlns:a16="http://schemas.microsoft.com/office/drawing/2014/main" id="{36406294-33AF-AFA4-2FF4-60F53ED68B12}"/>
              </a:ext>
            </a:extLst>
          </p:cNvPr>
          <p:cNvGrpSpPr/>
          <p:nvPr/>
        </p:nvGrpSpPr>
        <p:grpSpPr>
          <a:xfrm>
            <a:off x="7810499" y="4806876"/>
            <a:ext cx="3911203" cy="1781842"/>
            <a:chOff x="4140399" y="4255422"/>
            <a:chExt cx="3911203" cy="1781842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3DDA93D1-1538-2A98-89D9-5C5F1B69000C}"/>
                </a:ext>
              </a:extLst>
            </p:cNvPr>
            <p:cNvGrpSpPr/>
            <p:nvPr/>
          </p:nvGrpSpPr>
          <p:grpSpPr>
            <a:xfrm>
              <a:off x="4140399" y="4255422"/>
              <a:ext cx="3911203" cy="1392734"/>
              <a:chOff x="4140399" y="4255422"/>
              <a:chExt cx="3911203" cy="1392734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06C89C15-7DCD-6005-96A7-D0F2C393923F}"/>
                  </a:ext>
                </a:extLst>
              </p:cNvPr>
              <p:cNvGrpSpPr/>
              <p:nvPr/>
            </p:nvGrpSpPr>
            <p:grpSpPr>
              <a:xfrm>
                <a:off x="4140399" y="4255422"/>
                <a:ext cx="3911203" cy="1338633"/>
                <a:chOff x="4140399" y="4255422"/>
                <a:chExt cx="3911203" cy="1338633"/>
              </a:xfrm>
            </p:grpSpPr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8EAF5AAA-8410-8A93-8D85-295F757F29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0399" y="5594055"/>
                  <a:ext cx="391120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5" name="자유형: 도형 94">
                  <a:extLst>
                    <a:ext uri="{FF2B5EF4-FFF2-40B4-BE49-F238E27FC236}">
                      <a16:creationId xmlns:a16="http://schemas.microsoft.com/office/drawing/2014/main" id="{7035C7A9-CD9E-BA00-9461-9A9C2DB3EAB3}"/>
                    </a:ext>
                  </a:extLst>
                </p:cNvPr>
                <p:cNvSpPr/>
                <p:nvPr/>
              </p:nvSpPr>
              <p:spPr>
                <a:xfrm>
                  <a:off x="4829267" y="4255422"/>
                  <a:ext cx="2294824" cy="1117906"/>
                </a:xfrm>
                <a:custGeom>
                  <a:avLst/>
                  <a:gdLst>
                    <a:gd name="connsiteX0" fmla="*/ 0 w 1743075"/>
                    <a:gd name="connsiteY0" fmla="*/ 953790 h 982365"/>
                    <a:gd name="connsiteX1" fmla="*/ 171450 w 1743075"/>
                    <a:gd name="connsiteY1" fmla="*/ 1290 h 982365"/>
                    <a:gd name="connsiteX2" fmla="*/ 552450 w 1743075"/>
                    <a:gd name="connsiteY2" fmla="*/ 753765 h 982365"/>
                    <a:gd name="connsiteX3" fmla="*/ 1743075 w 1743075"/>
                    <a:gd name="connsiteY3" fmla="*/ 982365 h 982365"/>
                    <a:gd name="connsiteX4" fmla="*/ 1743075 w 1743075"/>
                    <a:gd name="connsiteY4" fmla="*/ 982365 h 982365"/>
                    <a:gd name="connsiteX5" fmla="*/ 1743075 w 1743075"/>
                    <a:gd name="connsiteY5" fmla="*/ 982365 h 982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43075" h="982365">
                      <a:moveTo>
                        <a:pt x="0" y="953790"/>
                      </a:moveTo>
                      <a:cubicBezTo>
                        <a:pt x="39687" y="494208"/>
                        <a:pt x="79375" y="34627"/>
                        <a:pt x="171450" y="1290"/>
                      </a:cubicBezTo>
                      <a:cubicBezTo>
                        <a:pt x="263525" y="-32047"/>
                        <a:pt x="290513" y="590252"/>
                        <a:pt x="552450" y="753765"/>
                      </a:cubicBezTo>
                      <a:cubicBezTo>
                        <a:pt x="814388" y="917277"/>
                        <a:pt x="1743075" y="982365"/>
                        <a:pt x="1743075" y="982365"/>
                      </a:cubicBezTo>
                      <a:lnTo>
                        <a:pt x="1743075" y="982365"/>
                      </a:lnTo>
                      <a:lnTo>
                        <a:pt x="1743075" y="982365"/>
                      </a:lnTo>
                    </a:path>
                  </a:pathLst>
                </a:cu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B012203F-2E76-1992-850F-0AB685F09DCD}"/>
                  </a:ext>
                </a:extLst>
              </p:cNvPr>
              <p:cNvGrpSpPr/>
              <p:nvPr/>
            </p:nvGrpSpPr>
            <p:grpSpPr>
              <a:xfrm>
                <a:off x="4772163" y="5539954"/>
                <a:ext cx="880262" cy="108202"/>
                <a:chOff x="4772163" y="5539954"/>
                <a:chExt cx="880262" cy="108202"/>
              </a:xfrm>
            </p:grpSpPr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54C509EB-C206-6095-8AF7-660C76450EC8}"/>
                    </a:ext>
                  </a:extLst>
                </p:cNvPr>
                <p:cNvSpPr/>
                <p:nvPr/>
              </p:nvSpPr>
              <p:spPr>
                <a:xfrm>
                  <a:off x="4772163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CC237D05-F774-EDA6-0910-93A5772BDD92}"/>
                    </a:ext>
                  </a:extLst>
                </p:cNvPr>
                <p:cNvSpPr/>
                <p:nvPr/>
              </p:nvSpPr>
              <p:spPr>
                <a:xfrm>
                  <a:off x="5039757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E78F8614-1A3C-65D7-F8BE-25420A7C9817}"/>
                    </a:ext>
                  </a:extLst>
                </p:cNvPr>
                <p:cNvSpPr/>
                <p:nvPr/>
              </p:nvSpPr>
              <p:spPr>
                <a:xfrm>
                  <a:off x="5153965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1C78FF03-7663-999F-A438-1D4D9D3F17C4}"/>
                    </a:ext>
                  </a:extLst>
                </p:cNvPr>
                <p:cNvSpPr/>
                <p:nvPr/>
              </p:nvSpPr>
              <p:spPr>
                <a:xfrm>
                  <a:off x="5268173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B3C16AE1-4AC8-89FE-EFA7-142E84A994C4}"/>
                    </a:ext>
                  </a:extLst>
                </p:cNvPr>
                <p:cNvSpPr/>
                <p:nvPr/>
              </p:nvSpPr>
              <p:spPr>
                <a:xfrm>
                  <a:off x="5538217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1EB9E8E7-2792-1D07-A18B-26F8856FD029}"/>
                  </a:ext>
                </a:extLst>
              </p:cNvPr>
              <p:cNvGrpSpPr/>
              <p:nvPr/>
            </p:nvGrpSpPr>
            <p:grpSpPr>
              <a:xfrm>
                <a:off x="6715881" y="5539954"/>
                <a:ext cx="880262" cy="108202"/>
                <a:chOff x="4772163" y="5539954"/>
                <a:chExt cx="880262" cy="108202"/>
              </a:xfrm>
            </p:grpSpPr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6ED06BC5-6785-25D9-1A14-8B94EFB2F9C0}"/>
                    </a:ext>
                  </a:extLst>
                </p:cNvPr>
                <p:cNvSpPr/>
                <p:nvPr/>
              </p:nvSpPr>
              <p:spPr>
                <a:xfrm>
                  <a:off x="4772163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524DF376-8243-8444-CA22-14B1B316D49A}"/>
                    </a:ext>
                  </a:extLst>
                </p:cNvPr>
                <p:cNvSpPr/>
                <p:nvPr/>
              </p:nvSpPr>
              <p:spPr>
                <a:xfrm>
                  <a:off x="5039757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44756F23-253E-7D7D-395F-41A38B5E71E9}"/>
                    </a:ext>
                  </a:extLst>
                </p:cNvPr>
                <p:cNvSpPr/>
                <p:nvPr/>
              </p:nvSpPr>
              <p:spPr>
                <a:xfrm>
                  <a:off x="5153965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FED83DED-F2E5-895B-7A7A-20B739A69073}"/>
                    </a:ext>
                  </a:extLst>
                </p:cNvPr>
                <p:cNvSpPr/>
                <p:nvPr/>
              </p:nvSpPr>
              <p:spPr>
                <a:xfrm>
                  <a:off x="5268173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>
                  <a:extLst>
                    <a:ext uri="{FF2B5EF4-FFF2-40B4-BE49-F238E27FC236}">
                      <a16:creationId xmlns:a16="http://schemas.microsoft.com/office/drawing/2014/main" id="{3AA8AC12-42A1-F2E3-FCD4-EA8ABB6DDD32}"/>
                    </a:ext>
                  </a:extLst>
                </p:cNvPr>
                <p:cNvSpPr/>
                <p:nvPr/>
              </p:nvSpPr>
              <p:spPr>
                <a:xfrm>
                  <a:off x="5538217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83E82A7-09F4-BF47-0C94-0F0DD58867A2}"/>
                </a:ext>
              </a:extLst>
            </p:cNvPr>
            <p:cNvSpPr txBox="1"/>
            <p:nvPr/>
          </p:nvSpPr>
          <p:spPr>
            <a:xfrm>
              <a:off x="4695825" y="5667932"/>
              <a:ext cx="3181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1  234  5                   6  789 10</a:t>
              </a:r>
              <a:endPara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F00DCE66-45A4-6BBF-81EE-EBB491BA1299}"/>
                </a:ext>
              </a:extLst>
            </p:cNvPr>
            <p:cNvSpPr/>
            <p:nvPr/>
          </p:nvSpPr>
          <p:spPr>
            <a:xfrm>
              <a:off x="5153965" y="4265315"/>
              <a:ext cx="2423421" cy="1108013"/>
            </a:xfrm>
            <a:custGeom>
              <a:avLst/>
              <a:gdLst>
                <a:gd name="connsiteX0" fmla="*/ 0 w 1762125"/>
                <a:gd name="connsiteY0" fmla="*/ 791326 h 800851"/>
                <a:gd name="connsiteX1" fmla="*/ 1114425 w 1762125"/>
                <a:gd name="connsiteY1" fmla="*/ 657976 h 800851"/>
                <a:gd name="connsiteX2" fmla="*/ 1524000 w 1762125"/>
                <a:gd name="connsiteY2" fmla="*/ 751 h 800851"/>
                <a:gd name="connsiteX3" fmla="*/ 1762125 w 1762125"/>
                <a:gd name="connsiteY3" fmla="*/ 800851 h 80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5" h="800851">
                  <a:moveTo>
                    <a:pt x="0" y="791326"/>
                  </a:moveTo>
                  <a:cubicBezTo>
                    <a:pt x="430212" y="790532"/>
                    <a:pt x="860425" y="789738"/>
                    <a:pt x="1114425" y="657976"/>
                  </a:cubicBezTo>
                  <a:cubicBezTo>
                    <a:pt x="1368425" y="526214"/>
                    <a:pt x="1416050" y="-23062"/>
                    <a:pt x="1524000" y="751"/>
                  </a:cubicBezTo>
                  <a:cubicBezTo>
                    <a:pt x="1631950" y="24563"/>
                    <a:pt x="1697037" y="412707"/>
                    <a:pt x="1762125" y="800851"/>
                  </a:cubicBez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B72FF85-1807-FE91-3F5C-C7887486BECC}"/>
              </a:ext>
            </a:extLst>
          </p:cNvPr>
          <p:cNvCxnSpPr/>
          <p:nvPr/>
        </p:nvCxnSpPr>
        <p:spPr>
          <a:xfrm flipH="1">
            <a:off x="8243111" y="3722857"/>
            <a:ext cx="245628" cy="26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8DBB6DE-4834-1AF9-700F-854FF8221221}"/>
              </a:ext>
            </a:extLst>
          </p:cNvPr>
          <p:cNvCxnSpPr>
            <a:cxnSpLocks/>
          </p:cNvCxnSpPr>
          <p:nvPr/>
        </p:nvCxnSpPr>
        <p:spPr>
          <a:xfrm>
            <a:off x="10996199" y="3716116"/>
            <a:ext cx="245628" cy="26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10A76E-040F-D17B-9288-22D9ACE71BBE}"/>
              </a:ext>
            </a:extLst>
          </p:cNvPr>
          <p:cNvCxnSpPr>
            <a:cxnSpLocks/>
          </p:cNvCxnSpPr>
          <p:nvPr/>
        </p:nvCxnSpPr>
        <p:spPr>
          <a:xfrm>
            <a:off x="8275829" y="4484657"/>
            <a:ext cx="245628" cy="26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B087E68-B876-EE84-1B1B-C2760348B9B8}"/>
              </a:ext>
            </a:extLst>
          </p:cNvPr>
          <p:cNvCxnSpPr>
            <a:cxnSpLocks/>
          </p:cNvCxnSpPr>
          <p:nvPr/>
        </p:nvCxnSpPr>
        <p:spPr>
          <a:xfrm flipH="1">
            <a:off x="11029221" y="4477916"/>
            <a:ext cx="245628" cy="26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38C63004-4982-78A6-8621-CA331CC2C45A}"/>
              </a:ext>
            </a:extLst>
          </p:cNvPr>
          <p:cNvSpPr/>
          <p:nvPr/>
        </p:nvSpPr>
        <p:spPr>
          <a:xfrm>
            <a:off x="8499367" y="4497570"/>
            <a:ext cx="2294824" cy="1427211"/>
          </a:xfrm>
          <a:custGeom>
            <a:avLst/>
            <a:gdLst>
              <a:gd name="connsiteX0" fmla="*/ 0 w 1743075"/>
              <a:gd name="connsiteY0" fmla="*/ 953790 h 982365"/>
              <a:gd name="connsiteX1" fmla="*/ 171450 w 1743075"/>
              <a:gd name="connsiteY1" fmla="*/ 1290 h 982365"/>
              <a:gd name="connsiteX2" fmla="*/ 552450 w 1743075"/>
              <a:gd name="connsiteY2" fmla="*/ 753765 h 982365"/>
              <a:gd name="connsiteX3" fmla="*/ 1743075 w 1743075"/>
              <a:gd name="connsiteY3" fmla="*/ 982365 h 982365"/>
              <a:gd name="connsiteX4" fmla="*/ 1743075 w 1743075"/>
              <a:gd name="connsiteY4" fmla="*/ 982365 h 982365"/>
              <a:gd name="connsiteX5" fmla="*/ 1743075 w 1743075"/>
              <a:gd name="connsiteY5" fmla="*/ 982365 h 98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3075" h="982365">
                <a:moveTo>
                  <a:pt x="0" y="953790"/>
                </a:moveTo>
                <a:cubicBezTo>
                  <a:pt x="39687" y="494208"/>
                  <a:pt x="79375" y="34627"/>
                  <a:pt x="171450" y="1290"/>
                </a:cubicBezTo>
                <a:cubicBezTo>
                  <a:pt x="263525" y="-32047"/>
                  <a:pt x="290513" y="590252"/>
                  <a:pt x="552450" y="753765"/>
                </a:cubicBezTo>
                <a:cubicBezTo>
                  <a:pt x="814388" y="917277"/>
                  <a:pt x="1743075" y="982365"/>
                  <a:pt x="1743075" y="982365"/>
                </a:cubicBezTo>
                <a:lnTo>
                  <a:pt x="1743075" y="982365"/>
                </a:lnTo>
                <a:lnTo>
                  <a:pt x="1743075" y="982365"/>
                </a:lnTo>
              </a:path>
            </a:pathLst>
          </a:cu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56DF69E8-785E-0E9B-6594-C6A166B5E075}"/>
              </a:ext>
            </a:extLst>
          </p:cNvPr>
          <p:cNvSpPr/>
          <p:nvPr/>
        </p:nvSpPr>
        <p:spPr>
          <a:xfrm>
            <a:off x="8822032" y="4886954"/>
            <a:ext cx="2423421" cy="1037856"/>
          </a:xfrm>
          <a:custGeom>
            <a:avLst/>
            <a:gdLst>
              <a:gd name="connsiteX0" fmla="*/ 0 w 1762125"/>
              <a:gd name="connsiteY0" fmla="*/ 791326 h 800851"/>
              <a:gd name="connsiteX1" fmla="*/ 1114425 w 1762125"/>
              <a:gd name="connsiteY1" fmla="*/ 657976 h 800851"/>
              <a:gd name="connsiteX2" fmla="*/ 1524000 w 1762125"/>
              <a:gd name="connsiteY2" fmla="*/ 751 h 800851"/>
              <a:gd name="connsiteX3" fmla="*/ 1762125 w 1762125"/>
              <a:gd name="connsiteY3" fmla="*/ 800851 h 80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25" h="800851">
                <a:moveTo>
                  <a:pt x="0" y="791326"/>
                </a:moveTo>
                <a:cubicBezTo>
                  <a:pt x="430212" y="790532"/>
                  <a:pt x="860425" y="789738"/>
                  <a:pt x="1114425" y="657976"/>
                </a:cubicBezTo>
                <a:cubicBezTo>
                  <a:pt x="1368425" y="526214"/>
                  <a:pt x="1416050" y="-23062"/>
                  <a:pt x="1524000" y="751"/>
                </a:cubicBezTo>
                <a:cubicBezTo>
                  <a:pt x="1631950" y="24563"/>
                  <a:pt x="1697037" y="412707"/>
                  <a:pt x="1762125" y="800851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5E5864CA-E0E6-AE23-DCC0-E1A3139B78F7}"/>
              </a:ext>
            </a:extLst>
          </p:cNvPr>
          <p:cNvCxnSpPr>
            <a:cxnSpLocks/>
          </p:cNvCxnSpPr>
          <p:nvPr/>
        </p:nvCxnSpPr>
        <p:spPr>
          <a:xfrm>
            <a:off x="8995377" y="4508039"/>
            <a:ext cx="0" cy="308900"/>
          </a:xfrm>
          <a:prstGeom prst="straightConnector1">
            <a:avLst/>
          </a:prstGeom>
          <a:ln w="28575">
            <a:solidFill>
              <a:schemeClr val="accent2">
                <a:alpha val="3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93EC632-CA5D-B13D-C843-04FDCCF757A5}"/>
              </a:ext>
            </a:extLst>
          </p:cNvPr>
          <p:cNvCxnSpPr>
            <a:cxnSpLocks/>
          </p:cNvCxnSpPr>
          <p:nvPr/>
        </p:nvCxnSpPr>
        <p:spPr>
          <a:xfrm flipV="1">
            <a:off x="10625383" y="4816769"/>
            <a:ext cx="0" cy="315119"/>
          </a:xfrm>
          <a:prstGeom prst="straightConnector1">
            <a:avLst/>
          </a:prstGeom>
          <a:ln w="28575">
            <a:solidFill>
              <a:schemeClr val="accent6">
                <a:alpha val="3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1846202-6813-457E-5E02-097F93BD6E6A}"/>
              </a:ext>
            </a:extLst>
          </p:cNvPr>
          <p:cNvCxnSpPr>
            <a:cxnSpLocks/>
            <a:endCxn id="112" idx="3"/>
          </p:cNvCxnSpPr>
          <p:nvPr/>
        </p:nvCxnSpPr>
        <p:spPr>
          <a:xfrm flipH="1">
            <a:off x="7764241" y="5381818"/>
            <a:ext cx="478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66FBD66-8A3B-4280-258B-B06FF84F0D52}"/>
                  </a:ext>
                </a:extLst>
              </p:cNvPr>
              <p:cNvSpPr txBox="1"/>
              <p:nvPr/>
            </p:nvSpPr>
            <p:spPr>
              <a:xfrm>
                <a:off x="6574674" y="5197152"/>
                <a:ext cx="11895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를 갱신</a:t>
                </a: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66FBD66-8A3B-4280-258B-B06FF84F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674" y="5197152"/>
                <a:ext cx="1189567" cy="369332"/>
              </a:xfrm>
              <a:prstGeom prst="rect">
                <a:avLst/>
              </a:prstGeom>
              <a:blipFill>
                <a:blip r:embed="rId7"/>
                <a:stretch>
                  <a:fillRect t="-8333" r="-1538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36EBD55-2A41-1BE3-364E-546B09479143}"/>
                  </a:ext>
                </a:extLst>
              </p:cNvPr>
              <p:cNvSpPr txBox="1"/>
              <p:nvPr/>
            </p:nvSpPr>
            <p:spPr>
              <a:xfrm>
                <a:off x="7535901" y="1639048"/>
                <a:ext cx="1173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36EBD55-2A41-1BE3-364E-546B09479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901" y="1639048"/>
                <a:ext cx="1173956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1D0D51A-1ED8-235C-EF31-82AB2C3D7D3D}"/>
                  </a:ext>
                </a:extLst>
              </p:cNvPr>
              <p:cNvSpPr txBox="1"/>
              <p:nvPr/>
            </p:nvSpPr>
            <p:spPr>
              <a:xfrm>
                <a:off x="9650931" y="1962350"/>
                <a:ext cx="1173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1D0D51A-1ED8-235C-EF31-82AB2C3D7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931" y="1962350"/>
                <a:ext cx="1173956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D4BA7BAC-022B-2538-973C-75D2CCCD9686}"/>
              </a:ext>
            </a:extLst>
          </p:cNvPr>
          <p:cNvSpPr txBox="1"/>
          <p:nvPr/>
        </p:nvSpPr>
        <p:spPr>
          <a:xfrm>
            <a:off x="752474" y="2542543"/>
            <a:ext cx="811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관점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2.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5663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9DC26E9-1634-414A-5A11-4E7B92936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1" y="1661258"/>
            <a:ext cx="4330083" cy="45345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5695ED-C7C4-F6A1-4CEB-3C2CA3B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0F1D8-9ABE-51ED-C75F-FCD0670C53C5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EM algorithm 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의존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반복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적으로 찾는 알고리즘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Expectation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Maximization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Algorithm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CECA4B-129D-FD80-C875-76A7B6DA59C0}"/>
              </a:ext>
            </a:extLst>
          </p:cNvPr>
          <p:cNvSpPr/>
          <p:nvPr/>
        </p:nvSpPr>
        <p:spPr>
          <a:xfrm>
            <a:off x="1076323" y="2213320"/>
            <a:ext cx="6650347" cy="310417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237267-B906-4ECD-362C-96F356AE30F0}"/>
              </a:ext>
            </a:extLst>
          </p:cNvPr>
          <p:cNvSpPr/>
          <p:nvPr/>
        </p:nvSpPr>
        <p:spPr>
          <a:xfrm>
            <a:off x="8482012" y="4743450"/>
            <a:ext cx="2262188" cy="904875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E43A8-A37C-67AE-44EB-FE57134FC83B}"/>
              </a:ext>
            </a:extLst>
          </p:cNvPr>
          <p:cNvSpPr txBox="1"/>
          <p:nvPr/>
        </p:nvSpPr>
        <p:spPr>
          <a:xfrm>
            <a:off x="752474" y="1651733"/>
            <a:ext cx="705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초기화 단계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랜덤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분포를 설정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log-likelihood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기댓값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(Expectation)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기댓값을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최대화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(Maximization)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들을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3C0B5F-ACBE-5DD7-155C-BECF58E697C6}"/>
                  </a:ext>
                </a:extLst>
              </p:cNvPr>
              <p:cNvSpPr txBox="1"/>
              <p:nvPr/>
            </p:nvSpPr>
            <p:spPr>
              <a:xfrm>
                <a:off x="871538" y="2575063"/>
                <a:ext cx="6297920" cy="3930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𝒬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IBM Plex Sans KR ExtraLight" panose="020B0303050203000203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  <a:ea typeface="IBM Plex Sans KR ExtraLight" panose="020B0303050203000203" pitchFamily="50" charset="-127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IBM Plex Sans KR ExtraLight" panose="020B0303050203000203" pitchFamily="50" charset="-127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IBM Plex Sans KR Medium" panose="020B0603050203000203" pitchFamily="50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600" i="1">
                                              <a:latin typeface="Cambria Math" panose="02040503050406030204" pitchFamily="18" charset="0"/>
                                              <a:ea typeface="IBM Plex Sans KR Medium" panose="020B0603050203000203" pitchFamily="50" charset="-127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IBM Plex Sans KR Medium" panose="020B0603050203000203" pitchFamily="50" charset="-127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IBM Plex Sans KR ExtraLight" panose="020B0303050203000203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IBM Plex Sans KR ExtraLight" panose="020B0303050203000203" pitchFamily="50" charset="-127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IBM Plex Sans KR ExtraLight" panose="020B0303050203000203" pitchFamily="50" charset="-127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ko-K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IBM Plex Sans KR ExtraLight" panose="020B0303050203000203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IBM Plex Sans KR ExtraLight" panose="020B0303050203000203" pitchFamily="50" charset="-127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IBM Plex Sans KR ExtraLight" panose="020B0303050203000203" pitchFamily="50" charset="-127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IBM Plex Sans KR Medium" panose="020B0603050203000203" pitchFamily="50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IBM Plex Sans KR Medium" panose="020B0603050203000203" pitchFamily="50" charset="-127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IBM Plex Sans KR Medium" panose="020B0603050203000203" pitchFamily="50" charset="-127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ko-KR" sz="1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  <m:sSubSup>
                        <m:sSub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ko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ko-KR" altLang="en-US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US" altLang="ko-KR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3C0B5F-ACBE-5DD7-155C-BECF58E69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38" y="2575063"/>
                <a:ext cx="6297920" cy="3930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194623-472C-129A-8E14-0DD8DDBBB91A}"/>
                  </a:ext>
                </a:extLst>
              </p:cNvPr>
              <p:cNvSpPr txBox="1"/>
              <p:nvPr/>
            </p:nvSpPr>
            <p:spPr>
              <a:xfrm>
                <a:off x="4401496" y="4370875"/>
                <a:ext cx="218980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*</a:t>
                </a:r>
                <a:r>
                  <a:rPr lang="ko-KR" altLang="en-US" sz="16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양변에</a:t>
                </a:r>
                <a:r>
                  <a:rPr lang="en-US" altLang="ko-KR" sz="16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를 곱해주면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194623-472C-129A-8E14-0DD8DDBBB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496" y="4370875"/>
                <a:ext cx="2189804" cy="338554"/>
              </a:xfrm>
              <a:prstGeom prst="rect">
                <a:avLst/>
              </a:prstGeom>
              <a:blipFill>
                <a:blip r:embed="rId4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5FA0063-6BBD-D48D-71C9-14BE023185C7}"/>
              </a:ext>
            </a:extLst>
          </p:cNvPr>
          <p:cNvSpPr txBox="1"/>
          <p:nvPr/>
        </p:nvSpPr>
        <p:spPr>
          <a:xfrm>
            <a:off x="752474" y="2542543"/>
            <a:ext cx="811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관점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1.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8232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695ED-C7C4-F6A1-4CEB-3C2CA3B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0F1D8-9ABE-51ED-C75F-FCD0670C53C5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EM algorithm 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의존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반복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적으로 찾는 알고리즘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Expectation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Maximization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Algorithm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CECA4B-129D-FD80-C875-76A7B6DA59C0}"/>
              </a:ext>
            </a:extLst>
          </p:cNvPr>
          <p:cNvSpPr/>
          <p:nvPr/>
        </p:nvSpPr>
        <p:spPr>
          <a:xfrm>
            <a:off x="1076323" y="2213320"/>
            <a:ext cx="6650347" cy="310417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E43A8-A37C-67AE-44EB-FE57134FC83B}"/>
              </a:ext>
            </a:extLst>
          </p:cNvPr>
          <p:cNvSpPr txBox="1"/>
          <p:nvPr/>
        </p:nvSpPr>
        <p:spPr>
          <a:xfrm>
            <a:off x="752474" y="1651733"/>
            <a:ext cx="705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초기화 단계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랜덤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분포를 설정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log-likelihood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기댓값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(Expectation)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기댓값을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최대화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(Maximization)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들을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3C0B5F-ACBE-5DD7-155C-BECF58E697C6}"/>
                  </a:ext>
                </a:extLst>
              </p:cNvPr>
              <p:cNvSpPr txBox="1"/>
              <p:nvPr/>
            </p:nvSpPr>
            <p:spPr>
              <a:xfrm>
                <a:off x="173885" y="3353388"/>
                <a:ext cx="4535175" cy="929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3C0B5F-ACBE-5DD7-155C-BECF58E69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85" y="3353388"/>
                <a:ext cx="4535175" cy="929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6194623-472C-129A-8E14-0DD8DDBBB91A}"/>
              </a:ext>
            </a:extLst>
          </p:cNvPr>
          <p:cNvSpPr txBox="1"/>
          <p:nvPr/>
        </p:nvSpPr>
        <p:spPr>
          <a:xfrm>
            <a:off x="4057650" y="3664421"/>
            <a:ext cx="3752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평균의 공식</a:t>
            </a:r>
            <a:r>
              <a:rPr lang="ko-KR" altLang="en-US" sz="16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과 형태가 </a:t>
            </a:r>
            <a:r>
              <a:rPr lang="ko-KR" altLang="en-US" sz="16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유사</a:t>
            </a:r>
            <a:r>
              <a:rPr lang="ko-KR" altLang="en-US" sz="16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함을 확인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C05385-1BED-208C-2D29-FB7B3B786FC6}"/>
                  </a:ext>
                </a:extLst>
              </p:cNvPr>
              <p:cNvSpPr txBox="1"/>
              <p:nvPr/>
            </p:nvSpPr>
            <p:spPr>
              <a:xfrm>
                <a:off x="7810500" y="3414782"/>
                <a:ext cx="4188303" cy="929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accPr>
                        <m:e>
                          <m:r>
                            <a:rPr lang="ko-KR" altLang="en-US" sz="2400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C05385-1BED-208C-2D29-FB7B3B786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0" y="3414782"/>
                <a:ext cx="4188303" cy="929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6BE8025-866A-73EF-3FF1-749A2F06037B}"/>
              </a:ext>
            </a:extLst>
          </p:cNvPr>
          <p:cNvSpPr txBox="1"/>
          <p:nvPr/>
        </p:nvSpPr>
        <p:spPr>
          <a:xfrm>
            <a:off x="752474" y="2542543"/>
            <a:ext cx="811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관점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2.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675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695ED-C7C4-F6A1-4CEB-3C2CA3B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0F1D8-9ABE-51ED-C75F-FCD0670C53C5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EM algorithm 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의존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반복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적으로 찾는 알고리즘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Expectation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Maximization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Algorithm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CECA4B-129D-FD80-C875-76A7B6DA59C0}"/>
              </a:ext>
            </a:extLst>
          </p:cNvPr>
          <p:cNvSpPr/>
          <p:nvPr/>
        </p:nvSpPr>
        <p:spPr>
          <a:xfrm>
            <a:off x="1076323" y="2213320"/>
            <a:ext cx="6650347" cy="310417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E43A8-A37C-67AE-44EB-FE57134FC83B}"/>
              </a:ext>
            </a:extLst>
          </p:cNvPr>
          <p:cNvSpPr txBox="1"/>
          <p:nvPr/>
        </p:nvSpPr>
        <p:spPr>
          <a:xfrm>
            <a:off x="752474" y="1651733"/>
            <a:ext cx="705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초기화 단계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랜덤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분포를 설정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log-likelihood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기댓값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(Expectation)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기댓값을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최대화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(Maximization)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들을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3C0B5F-ACBE-5DD7-155C-BECF58E697C6}"/>
                  </a:ext>
                </a:extLst>
              </p:cNvPr>
              <p:cNvSpPr txBox="1"/>
              <p:nvPr/>
            </p:nvSpPr>
            <p:spPr>
              <a:xfrm>
                <a:off x="173885" y="3353388"/>
                <a:ext cx="4535175" cy="929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𝑘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3C0B5F-ACBE-5DD7-155C-BECF58E69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85" y="3353388"/>
                <a:ext cx="4535175" cy="929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6BE8025-866A-73EF-3FF1-749A2F06037B}"/>
              </a:ext>
            </a:extLst>
          </p:cNvPr>
          <p:cNvSpPr txBox="1"/>
          <p:nvPr/>
        </p:nvSpPr>
        <p:spPr>
          <a:xfrm>
            <a:off x="752474" y="2542543"/>
            <a:ext cx="811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관점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3.</a:t>
            </a:r>
            <a:endParaRPr lang="ko-KR" altLang="en-US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8967DE83-50BB-6091-B80B-6500DFB9F058}"/>
              </a:ext>
            </a:extLst>
          </p:cNvPr>
          <p:cNvGrpSpPr/>
          <p:nvPr/>
        </p:nvGrpSpPr>
        <p:grpSpPr>
          <a:xfrm>
            <a:off x="7810499" y="1623291"/>
            <a:ext cx="3911203" cy="1800892"/>
            <a:chOff x="7810499" y="3101901"/>
            <a:chExt cx="3911203" cy="180089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FA056D7-4C8D-AD1F-F852-50F524FC5547}"/>
                </a:ext>
              </a:extLst>
            </p:cNvPr>
            <p:cNvGrpSpPr/>
            <p:nvPr/>
          </p:nvGrpSpPr>
          <p:grpSpPr>
            <a:xfrm>
              <a:off x="7810499" y="3120951"/>
              <a:ext cx="3911203" cy="1781842"/>
              <a:chOff x="4140399" y="4255422"/>
              <a:chExt cx="3911203" cy="1781842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FB64C23B-A103-B234-2EF2-3846ACC16DB3}"/>
                  </a:ext>
                </a:extLst>
              </p:cNvPr>
              <p:cNvGrpSpPr/>
              <p:nvPr/>
            </p:nvGrpSpPr>
            <p:grpSpPr>
              <a:xfrm>
                <a:off x="4140399" y="4255422"/>
                <a:ext cx="3911203" cy="1392734"/>
                <a:chOff x="4140399" y="4255422"/>
                <a:chExt cx="3911203" cy="1392734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3EE12D63-FE63-EFDA-DB2B-A015C403BC76}"/>
                    </a:ext>
                  </a:extLst>
                </p:cNvPr>
                <p:cNvGrpSpPr/>
                <p:nvPr/>
              </p:nvGrpSpPr>
              <p:grpSpPr>
                <a:xfrm>
                  <a:off x="4140399" y="4255422"/>
                  <a:ext cx="3911203" cy="1338633"/>
                  <a:chOff x="4140399" y="4255422"/>
                  <a:chExt cx="3911203" cy="1338633"/>
                </a:xfrm>
              </p:grpSpPr>
              <p:cxnSp>
                <p:nvCxnSpPr>
                  <p:cNvPr id="33" name="직선 연결선 32">
                    <a:extLst>
                      <a:ext uri="{FF2B5EF4-FFF2-40B4-BE49-F238E27FC236}">
                        <a16:creationId xmlns:a16="http://schemas.microsoft.com/office/drawing/2014/main" id="{04EC9E5E-E736-9C8B-D951-3B0D05BCB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40399" y="5594055"/>
                    <a:ext cx="3911203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자유형: 도형 33">
                    <a:extLst>
                      <a:ext uri="{FF2B5EF4-FFF2-40B4-BE49-F238E27FC236}">
                        <a16:creationId xmlns:a16="http://schemas.microsoft.com/office/drawing/2014/main" id="{7D362D64-924F-A50A-9CD1-03B4DE708A47}"/>
                      </a:ext>
                    </a:extLst>
                  </p:cNvPr>
                  <p:cNvSpPr/>
                  <p:nvPr/>
                </p:nvSpPr>
                <p:spPr>
                  <a:xfrm>
                    <a:off x="4772163" y="4255422"/>
                    <a:ext cx="3097582" cy="1117906"/>
                  </a:xfrm>
                  <a:custGeom>
                    <a:avLst/>
                    <a:gdLst>
                      <a:gd name="connsiteX0" fmla="*/ 0 w 1743075"/>
                      <a:gd name="connsiteY0" fmla="*/ 953790 h 982365"/>
                      <a:gd name="connsiteX1" fmla="*/ 171450 w 1743075"/>
                      <a:gd name="connsiteY1" fmla="*/ 1290 h 982365"/>
                      <a:gd name="connsiteX2" fmla="*/ 552450 w 1743075"/>
                      <a:gd name="connsiteY2" fmla="*/ 753765 h 982365"/>
                      <a:gd name="connsiteX3" fmla="*/ 1743075 w 1743075"/>
                      <a:gd name="connsiteY3" fmla="*/ 982365 h 982365"/>
                      <a:gd name="connsiteX4" fmla="*/ 1743075 w 1743075"/>
                      <a:gd name="connsiteY4" fmla="*/ 982365 h 982365"/>
                      <a:gd name="connsiteX5" fmla="*/ 1743075 w 1743075"/>
                      <a:gd name="connsiteY5" fmla="*/ 982365 h 982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43075" h="982365">
                        <a:moveTo>
                          <a:pt x="0" y="953790"/>
                        </a:moveTo>
                        <a:cubicBezTo>
                          <a:pt x="39687" y="494208"/>
                          <a:pt x="79375" y="34627"/>
                          <a:pt x="171450" y="1290"/>
                        </a:cubicBezTo>
                        <a:cubicBezTo>
                          <a:pt x="263525" y="-32047"/>
                          <a:pt x="290513" y="590252"/>
                          <a:pt x="552450" y="753765"/>
                        </a:cubicBezTo>
                        <a:cubicBezTo>
                          <a:pt x="814388" y="917277"/>
                          <a:pt x="1743075" y="982365"/>
                          <a:pt x="1743075" y="982365"/>
                        </a:cubicBezTo>
                        <a:lnTo>
                          <a:pt x="1743075" y="982365"/>
                        </a:lnTo>
                        <a:lnTo>
                          <a:pt x="1743075" y="982365"/>
                        </a:lnTo>
                      </a:path>
                    </a:pathLst>
                  </a:cu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858FADE-5C02-6CCF-AC97-9B34649F02BE}"/>
                    </a:ext>
                  </a:extLst>
                </p:cNvPr>
                <p:cNvGrpSpPr/>
                <p:nvPr/>
              </p:nvGrpSpPr>
              <p:grpSpPr>
                <a:xfrm>
                  <a:off x="4772163" y="5539954"/>
                  <a:ext cx="880262" cy="108202"/>
                  <a:chOff x="4772163" y="5539954"/>
                  <a:chExt cx="880262" cy="108202"/>
                </a:xfrm>
              </p:grpSpPr>
              <p:sp>
                <p:nvSpPr>
                  <p:cNvPr id="28" name="타원 27">
                    <a:extLst>
                      <a:ext uri="{FF2B5EF4-FFF2-40B4-BE49-F238E27FC236}">
                        <a16:creationId xmlns:a16="http://schemas.microsoft.com/office/drawing/2014/main" id="{1E59E0B0-ABA3-22F6-F4CA-54213695564F}"/>
                      </a:ext>
                    </a:extLst>
                  </p:cNvPr>
                  <p:cNvSpPr/>
                  <p:nvPr/>
                </p:nvSpPr>
                <p:spPr>
                  <a:xfrm>
                    <a:off x="4772163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타원 28">
                    <a:extLst>
                      <a:ext uri="{FF2B5EF4-FFF2-40B4-BE49-F238E27FC236}">
                        <a16:creationId xmlns:a16="http://schemas.microsoft.com/office/drawing/2014/main" id="{C514FB81-0B66-CBE2-E7D8-48B80F09841F}"/>
                      </a:ext>
                    </a:extLst>
                  </p:cNvPr>
                  <p:cNvSpPr/>
                  <p:nvPr/>
                </p:nvSpPr>
                <p:spPr>
                  <a:xfrm>
                    <a:off x="5039757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A699221D-5AF0-072B-E1F0-D504D5390238}"/>
                      </a:ext>
                    </a:extLst>
                  </p:cNvPr>
                  <p:cNvSpPr/>
                  <p:nvPr/>
                </p:nvSpPr>
                <p:spPr>
                  <a:xfrm>
                    <a:off x="5153965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타원 30">
                    <a:extLst>
                      <a:ext uri="{FF2B5EF4-FFF2-40B4-BE49-F238E27FC236}">
                        <a16:creationId xmlns:a16="http://schemas.microsoft.com/office/drawing/2014/main" id="{4CD99083-EC7A-570A-B382-0BA392218F48}"/>
                      </a:ext>
                    </a:extLst>
                  </p:cNvPr>
                  <p:cNvSpPr/>
                  <p:nvPr/>
                </p:nvSpPr>
                <p:spPr>
                  <a:xfrm>
                    <a:off x="5268173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타원 31">
                    <a:extLst>
                      <a:ext uri="{FF2B5EF4-FFF2-40B4-BE49-F238E27FC236}">
                        <a16:creationId xmlns:a16="http://schemas.microsoft.com/office/drawing/2014/main" id="{C8A0EA0C-56DC-6667-0DE8-E019415022AD}"/>
                      </a:ext>
                    </a:extLst>
                  </p:cNvPr>
                  <p:cNvSpPr/>
                  <p:nvPr/>
                </p:nvSpPr>
                <p:spPr>
                  <a:xfrm>
                    <a:off x="5538217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97B361A7-E5B4-C38B-580F-3D713AA6306E}"/>
                    </a:ext>
                  </a:extLst>
                </p:cNvPr>
                <p:cNvGrpSpPr/>
                <p:nvPr/>
              </p:nvGrpSpPr>
              <p:grpSpPr>
                <a:xfrm>
                  <a:off x="6715881" y="5539954"/>
                  <a:ext cx="880262" cy="108202"/>
                  <a:chOff x="4772163" y="5539954"/>
                  <a:chExt cx="880262" cy="108202"/>
                </a:xfrm>
              </p:grpSpPr>
              <p:sp>
                <p:nvSpPr>
                  <p:cNvPr id="23" name="타원 22">
                    <a:extLst>
                      <a:ext uri="{FF2B5EF4-FFF2-40B4-BE49-F238E27FC236}">
                        <a16:creationId xmlns:a16="http://schemas.microsoft.com/office/drawing/2014/main" id="{8D62B69F-D6BA-5EA3-1B89-4616BE09CFD6}"/>
                      </a:ext>
                    </a:extLst>
                  </p:cNvPr>
                  <p:cNvSpPr/>
                  <p:nvPr/>
                </p:nvSpPr>
                <p:spPr>
                  <a:xfrm>
                    <a:off x="4772163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" name="타원 23">
                    <a:extLst>
                      <a:ext uri="{FF2B5EF4-FFF2-40B4-BE49-F238E27FC236}">
                        <a16:creationId xmlns:a16="http://schemas.microsoft.com/office/drawing/2014/main" id="{BA8D0848-29A1-BE48-7564-46510EACBFCF}"/>
                      </a:ext>
                    </a:extLst>
                  </p:cNvPr>
                  <p:cNvSpPr/>
                  <p:nvPr/>
                </p:nvSpPr>
                <p:spPr>
                  <a:xfrm>
                    <a:off x="5039757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타원 24">
                    <a:extLst>
                      <a:ext uri="{FF2B5EF4-FFF2-40B4-BE49-F238E27FC236}">
                        <a16:creationId xmlns:a16="http://schemas.microsoft.com/office/drawing/2014/main" id="{4D36A775-3575-BEBF-F14E-C05EBCDBF74A}"/>
                      </a:ext>
                    </a:extLst>
                  </p:cNvPr>
                  <p:cNvSpPr/>
                  <p:nvPr/>
                </p:nvSpPr>
                <p:spPr>
                  <a:xfrm>
                    <a:off x="5153965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타원 25">
                    <a:extLst>
                      <a:ext uri="{FF2B5EF4-FFF2-40B4-BE49-F238E27FC236}">
                        <a16:creationId xmlns:a16="http://schemas.microsoft.com/office/drawing/2014/main" id="{B3936FBF-CED8-96C7-0BCE-6233F997896C}"/>
                      </a:ext>
                    </a:extLst>
                  </p:cNvPr>
                  <p:cNvSpPr/>
                  <p:nvPr/>
                </p:nvSpPr>
                <p:spPr>
                  <a:xfrm>
                    <a:off x="5268173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58849586-5FCF-E533-19E1-F1634159CCEE}"/>
                      </a:ext>
                    </a:extLst>
                  </p:cNvPr>
                  <p:cNvSpPr/>
                  <p:nvPr/>
                </p:nvSpPr>
                <p:spPr>
                  <a:xfrm>
                    <a:off x="5538217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4CCA2C-6124-BE8E-0C3A-965580C9099F}"/>
                  </a:ext>
                </a:extLst>
              </p:cNvPr>
              <p:cNvSpPr txBox="1"/>
              <p:nvPr/>
            </p:nvSpPr>
            <p:spPr>
              <a:xfrm>
                <a:off x="4695825" y="5667932"/>
                <a:ext cx="3181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1  234  5                   6  789 10</a:t>
                </a:r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66656E3C-317E-8DFF-9D49-EBC3760C4BEF}"/>
                  </a:ext>
                </a:extLst>
              </p:cNvPr>
              <p:cNvSpPr/>
              <p:nvPr/>
            </p:nvSpPr>
            <p:spPr>
              <a:xfrm>
                <a:off x="4772163" y="4265315"/>
                <a:ext cx="2902010" cy="1108013"/>
              </a:xfrm>
              <a:custGeom>
                <a:avLst/>
                <a:gdLst>
                  <a:gd name="connsiteX0" fmla="*/ 0 w 1762125"/>
                  <a:gd name="connsiteY0" fmla="*/ 791326 h 800851"/>
                  <a:gd name="connsiteX1" fmla="*/ 1114425 w 1762125"/>
                  <a:gd name="connsiteY1" fmla="*/ 657976 h 800851"/>
                  <a:gd name="connsiteX2" fmla="*/ 1524000 w 1762125"/>
                  <a:gd name="connsiteY2" fmla="*/ 751 h 800851"/>
                  <a:gd name="connsiteX3" fmla="*/ 1762125 w 1762125"/>
                  <a:gd name="connsiteY3" fmla="*/ 800851 h 80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2125" h="800851">
                    <a:moveTo>
                      <a:pt x="0" y="791326"/>
                    </a:moveTo>
                    <a:cubicBezTo>
                      <a:pt x="430212" y="790532"/>
                      <a:pt x="860425" y="789738"/>
                      <a:pt x="1114425" y="657976"/>
                    </a:cubicBezTo>
                    <a:cubicBezTo>
                      <a:pt x="1368425" y="526214"/>
                      <a:pt x="1416050" y="-23062"/>
                      <a:pt x="1524000" y="751"/>
                    </a:cubicBezTo>
                    <a:cubicBezTo>
                      <a:pt x="1631950" y="24563"/>
                      <a:pt x="1697037" y="412707"/>
                      <a:pt x="1762125" y="800851"/>
                    </a:cubicBezTo>
                  </a:path>
                </a:pathLst>
              </a:cu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B84E3B8-E263-3D10-0390-90AEFAC80935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8987947" y="4208797"/>
              <a:ext cx="7430" cy="19668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C10DF94-73B6-441B-F9BE-ADEAE9124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7947" y="3552825"/>
              <a:ext cx="0" cy="657457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9B915F8-5A4E-3423-01B5-8764A9FC3EBC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9262971" y="4208797"/>
              <a:ext cx="2450" cy="19668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671B543-EC73-EFD3-B961-B8A0F9795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2971" y="3886200"/>
              <a:ext cx="0" cy="335175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E66762B-97AF-38EB-F450-E0D1AE976B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71405" y="4208797"/>
              <a:ext cx="2450" cy="19668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ECE197D-BCE4-57D8-EB1C-4CF02C106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1405" y="3276600"/>
              <a:ext cx="0" cy="944775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677A8CC-B162-2FD2-3353-ECEAA9C7F2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57393" y="4222940"/>
              <a:ext cx="2450" cy="19668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965A6FA-2475-68C5-1B9C-DA9E12F8E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7393" y="3101901"/>
              <a:ext cx="0" cy="1114567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0D9FB08-CDE8-6855-12F3-C6AD73BAD3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96917" y="4222940"/>
              <a:ext cx="2450" cy="19668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677EBD3B-821F-4905-3BA7-B805F63DD0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6917" y="3886200"/>
              <a:ext cx="0" cy="349318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D2CD704-6921-FAFC-56A4-828092ABD8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29046" y="4208797"/>
              <a:ext cx="7430" cy="19668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674D7A1-920B-622E-E540-EA2A976E39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9046" y="3120951"/>
              <a:ext cx="0" cy="107028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2256682-064C-4644-2374-46CAFFA1FC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04070" y="4208797"/>
              <a:ext cx="2450" cy="19668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0F898C6-34B7-E0DF-7F3C-CBA4AB11D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04070" y="3638550"/>
              <a:ext cx="0" cy="58282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CDA884E1-80B1-2D4F-CEDE-951DBD49DF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12504" y="4180222"/>
              <a:ext cx="2450" cy="23400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8A3B24F-FFDF-ADE7-1A52-B7780BE09E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12504" y="3286125"/>
              <a:ext cx="0" cy="90000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E4CB491-2DB5-49C8-3AD4-42E580769F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98492" y="4175315"/>
              <a:ext cx="2450" cy="25200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9FA84D7-AE12-29A6-F4D4-6C08316FB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8492" y="3552825"/>
              <a:ext cx="0" cy="623475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F3E90B-628A-A97B-8915-5CEF8B122B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0466" y="4176300"/>
              <a:ext cx="0" cy="24332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B7A04120-B028-2FE1-2AAF-234E3F31DF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38016" y="3924300"/>
              <a:ext cx="0" cy="25200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A1DF1B3-6649-0F94-82D8-C35EAEC27AD6}"/>
                  </a:ext>
                </a:extLst>
              </p:cNvPr>
              <p:cNvSpPr txBox="1"/>
              <p:nvPr/>
            </p:nvSpPr>
            <p:spPr>
              <a:xfrm>
                <a:off x="8310843" y="1297844"/>
                <a:ext cx="798028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A1DF1B3-6649-0F94-82D8-C35EAEC27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843" y="1297844"/>
                <a:ext cx="798028" cy="374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4CEE10-2BAA-1164-3068-5BA623951059}"/>
                  </a:ext>
                </a:extLst>
              </p:cNvPr>
              <p:cNvSpPr txBox="1"/>
              <p:nvPr/>
            </p:nvSpPr>
            <p:spPr>
              <a:xfrm>
                <a:off x="10500189" y="1289472"/>
                <a:ext cx="798028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4CEE10-2BAA-1164-3068-5BA623951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0189" y="1289472"/>
                <a:ext cx="798028" cy="374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그룹 78">
            <a:extLst>
              <a:ext uri="{FF2B5EF4-FFF2-40B4-BE49-F238E27FC236}">
                <a16:creationId xmlns:a16="http://schemas.microsoft.com/office/drawing/2014/main" id="{CF86FFC2-D917-1DFF-4A2C-B913EAFDF175}"/>
              </a:ext>
            </a:extLst>
          </p:cNvPr>
          <p:cNvGrpSpPr/>
          <p:nvPr/>
        </p:nvGrpSpPr>
        <p:grpSpPr>
          <a:xfrm>
            <a:off x="7726670" y="4115726"/>
            <a:ext cx="3911203" cy="1781842"/>
            <a:chOff x="4140399" y="4255422"/>
            <a:chExt cx="3911203" cy="1781842"/>
          </a:xfrm>
        </p:grpSpPr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88D1290F-C52D-2B18-B398-2EF7488873F0}"/>
                </a:ext>
              </a:extLst>
            </p:cNvPr>
            <p:cNvGrpSpPr/>
            <p:nvPr/>
          </p:nvGrpSpPr>
          <p:grpSpPr>
            <a:xfrm>
              <a:off x="4140399" y="4255422"/>
              <a:ext cx="3911203" cy="1392734"/>
              <a:chOff x="4140399" y="4255422"/>
              <a:chExt cx="3911203" cy="1392734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E91A7E44-9007-C048-FE6F-9D2709B12DBC}"/>
                  </a:ext>
                </a:extLst>
              </p:cNvPr>
              <p:cNvGrpSpPr/>
              <p:nvPr/>
            </p:nvGrpSpPr>
            <p:grpSpPr>
              <a:xfrm>
                <a:off x="4140399" y="4255422"/>
                <a:ext cx="3911203" cy="1338633"/>
                <a:chOff x="4140399" y="4255422"/>
                <a:chExt cx="3911203" cy="1338633"/>
              </a:xfrm>
            </p:grpSpPr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592B8C28-E3DF-02D5-7EBF-CABBAC6286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0399" y="5594055"/>
                  <a:ext cx="391120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자유형: 도형 116">
                  <a:extLst>
                    <a:ext uri="{FF2B5EF4-FFF2-40B4-BE49-F238E27FC236}">
                      <a16:creationId xmlns:a16="http://schemas.microsoft.com/office/drawing/2014/main" id="{0E691C93-8739-EF49-782F-0179E4C6C4CA}"/>
                    </a:ext>
                  </a:extLst>
                </p:cNvPr>
                <p:cNvSpPr/>
                <p:nvPr/>
              </p:nvSpPr>
              <p:spPr>
                <a:xfrm>
                  <a:off x="4772163" y="4255422"/>
                  <a:ext cx="3097582" cy="1117906"/>
                </a:xfrm>
                <a:custGeom>
                  <a:avLst/>
                  <a:gdLst>
                    <a:gd name="connsiteX0" fmla="*/ 0 w 1743075"/>
                    <a:gd name="connsiteY0" fmla="*/ 953790 h 982365"/>
                    <a:gd name="connsiteX1" fmla="*/ 171450 w 1743075"/>
                    <a:gd name="connsiteY1" fmla="*/ 1290 h 982365"/>
                    <a:gd name="connsiteX2" fmla="*/ 552450 w 1743075"/>
                    <a:gd name="connsiteY2" fmla="*/ 753765 h 982365"/>
                    <a:gd name="connsiteX3" fmla="*/ 1743075 w 1743075"/>
                    <a:gd name="connsiteY3" fmla="*/ 982365 h 982365"/>
                    <a:gd name="connsiteX4" fmla="*/ 1743075 w 1743075"/>
                    <a:gd name="connsiteY4" fmla="*/ 982365 h 982365"/>
                    <a:gd name="connsiteX5" fmla="*/ 1743075 w 1743075"/>
                    <a:gd name="connsiteY5" fmla="*/ 982365 h 982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43075" h="982365">
                      <a:moveTo>
                        <a:pt x="0" y="953790"/>
                      </a:moveTo>
                      <a:cubicBezTo>
                        <a:pt x="39687" y="494208"/>
                        <a:pt x="79375" y="34627"/>
                        <a:pt x="171450" y="1290"/>
                      </a:cubicBezTo>
                      <a:cubicBezTo>
                        <a:pt x="263525" y="-32047"/>
                        <a:pt x="290513" y="590252"/>
                        <a:pt x="552450" y="753765"/>
                      </a:cubicBezTo>
                      <a:cubicBezTo>
                        <a:pt x="814388" y="917277"/>
                        <a:pt x="1743075" y="982365"/>
                        <a:pt x="1743075" y="982365"/>
                      </a:cubicBezTo>
                      <a:lnTo>
                        <a:pt x="1743075" y="982365"/>
                      </a:lnTo>
                      <a:lnTo>
                        <a:pt x="1743075" y="982365"/>
                      </a:lnTo>
                    </a:path>
                  </a:pathLst>
                </a:custGeom>
                <a:ln>
                  <a:prstDash val="dash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8083B503-5182-9468-68E8-B53144030672}"/>
                  </a:ext>
                </a:extLst>
              </p:cNvPr>
              <p:cNvGrpSpPr/>
              <p:nvPr/>
            </p:nvGrpSpPr>
            <p:grpSpPr>
              <a:xfrm>
                <a:off x="4772163" y="5539954"/>
                <a:ext cx="880262" cy="108202"/>
                <a:chOff x="4772163" y="5539954"/>
                <a:chExt cx="880262" cy="108202"/>
              </a:xfrm>
            </p:grpSpPr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285C887C-ED1F-3DBD-9FD9-D0A33DCEF668}"/>
                    </a:ext>
                  </a:extLst>
                </p:cNvPr>
                <p:cNvSpPr/>
                <p:nvPr/>
              </p:nvSpPr>
              <p:spPr>
                <a:xfrm>
                  <a:off x="4772163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15F87707-9A21-403B-4CBC-876019445ED4}"/>
                    </a:ext>
                  </a:extLst>
                </p:cNvPr>
                <p:cNvSpPr/>
                <p:nvPr/>
              </p:nvSpPr>
              <p:spPr>
                <a:xfrm>
                  <a:off x="5039757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29015A88-85FE-48D8-B269-907A65EE2DEA}"/>
                    </a:ext>
                  </a:extLst>
                </p:cNvPr>
                <p:cNvSpPr/>
                <p:nvPr/>
              </p:nvSpPr>
              <p:spPr>
                <a:xfrm>
                  <a:off x="5153965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>
                  <a:extLst>
                    <a:ext uri="{FF2B5EF4-FFF2-40B4-BE49-F238E27FC236}">
                      <a16:creationId xmlns:a16="http://schemas.microsoft.com/office/drawing/2014/main" id="{4CADBC84-1A3C-A0B8-8BF9-F7C6DC3111B5}"/>
                    </a:ext>
                  </a:extLst>
                </p:cNvPr>
                <p:cNvSpPr/>
                <p:nvPr/>
              </p:nvSpPr>
              <p:spPr>
                <a:xfrm>
                  <a:off x="5268173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838CC429-EF7E-2094-6DA6-F5BF5CA2D9B3}"/>
                    </a:ext>
                  </a:extLst>
                </p:cNvPr>
                <p:cNvSpPr/>
                <p:nvPr/>
              </p:nvSpPr>
              <p:spPr>
                <a:xfrm>
                  <a:off x="5538217" y="5539954"/>
                  <a:ext cx="114208" cy="10820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422FCD48-87D1-2E8E-17C3-4B25561BD580}"/>
                  </a:ext>
                </a:extLst>
              </p:cNvPr>
              <p:cNvGrpSpPr/>
              <p:nvPr/>
            </p:nvGrpSpPr>
            <p:grpSpPr>
              <a:xfrm>
                <a:off x="6715881" y="5539954"/>
                <a:ext cx="880262" cy="108202"/>
                <a:chOff x="4772163" y="5539954"/>
                <a:chExt cx="880262" cy="108202"/>
              </a:xfrm>
            </p:grpSpPr>
            <p:sp>
              <p:nvSpPr>
                <p:cNvPr id="106" name="타원 105">
                  <a:extLst>
                    <a:ext uri="{FF2B5EF4-FFF2-40B4-BE49-F238E27FC236}">
                      <a16:creationId xmlns:a16="http://schemas.microsoft.com/office/drawing/2014/main" id="{E5EEC647-A867-0461-AA8F-B9E3E292FC4E}"/>
                    </a:ext>
                  </a:extLst>
                </p:cNvPr>
                <p:cNvSpPr/>
                <p:nvPr/>
              </p:nvSpPr>
              <p:spPr>
                <a:xfrm>
                  <a:off x="4772163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A7D6A089-C07B-9E1F-D220-4524754635F1}"/>
                    </a:ext>
                  </a:extLst>
                </p:cNvPr>
                <p:cNvSpPr/>
                <p:nvPr/>
              </p:nvSpPr>
              <p:spPr>
                <a:xfrm>
                  <a:off x="5039757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FEC049CA-08E9-91E5-C297-E17098BEAC71}"/>
                    </a:ext>
                  </a:extLst>
                </p:cNvPr>
                <p:cNvSpPr/>
                <p:nvPr/>
              </p:nvSpPr>
              <p:spPr>
                <a:xfrm>
                  <a:off x="5153965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5C4E9651-A931-D2F5-8A91-FF2FF38A0F9B}"/>
                    </a:ext>
                  </a:extLst>
                </p:cNvPr>
                <p:cNvSpPr/>
                <p:nvPr/>
              </p:nvSpPr>
              <p:spPr>
                <a:xfrm>
                  <a:off x="5268173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2487A1C4-CD74-3379-1336-1229C141EF22}"/>
                    </a:ext>
                  </a:extLst>
                </p:cNvPr>
                <p:cNvSpPr/>
                <p:nvPr/>
              </p:nvSpPr>
              <p:spPr>
                <a:xfrm>
                  <a:off x="5538217" y="5539954"/>
                  <a:ext cx="114208" cy="10820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B10E72A-17D4-5B7E-0298-8D1104161125}"/>
                </a:ext>
              </a:extLst>
            </p:cNvPr>
            <p:cNvSpPr txBox="1"/>
            <p:nvPr/>
          </p:nvSpPr>
          <p:spPr>
            <a:xfrm>
              <a:off x="4695825" y="5667932"/>
              <a:ext cx="3181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1  2</a:t>
              </a:r>
              <a:r>
                <a:rPr lang="en-US" altLang="ko-KR" dirty="0">
                  <a:solidFill>
                    <a:schemeClr val="accent2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3</a:t>
              </a:r>
              <a:r>
                <a: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4  5                   6  7</a:t>
              </a:r>
              <a:r>
                <a:rPr lang="en-US" altLang="ko-KR" dirty="0">
                  <a:solidFill>
                    <a:schemeClr val="accent6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8</a:t>
              </a:r>
              <a:r>
                <a: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9 10</a:t>
              </a:r>
              <a:endPara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85CBAC36-CF00-C41D-8338-E93AE8C49C10}"/>
                </a:ext>
              </a:extLst>
            </p:cNvPr>
            <p:cNvSpPr/>
            <p:nvPr/>
          </p:nvSpPr>
          <p:spPr>
            <a:xfrm>
              <a:off x="4772163" y="4265315"/>
              <a:ext cx="2902010" cy="1108013"/>
            </a:xfrm>
            <a:custGeom>
              <a:avLst/>
              <a:gdLst>
                <a:gd name="connsiteX0" fmla="*/ 0 w 1762125"/>
                <a:gd name="connsiteY0" fmla="*/ 791326 h 800851"/>
                <a:gd name="connsiteX1" fmla="*/ 1114425 w 1762125"/>
                <a:gd name="connsiteY1" fmla="*/ 657976 h 800851"/>
                <a:gd name="connsiteX2" fmla="*/ 1524000 w 1762125"/>
                <a:gd name="connsiteY2" fmla="*/ 751 h 800851"/>
                <a:gd name="connsiteX3" fmla="*/ 1762125 w 1762125"/>
                <a:gd name="connsiteY3" fmla="*/ 800851 h 80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5" h="800851">
                  <a:moveTo>
                    <a:pt x="0" y="791326"/>
                  </a:moveTo>
                  <a:cubicBezTo>
                    <a:pt x="430212" y="790532"/>
                    <a:pt x="860425" y="789738"/>
                    <a:pt x="1114425" y="657976"/>
                  </a:cubicBezTo>
                  <a:cubicBezTo>
                    <a:pt x="1368425" y="526214"/>
                    <a:pt x="1416050" y="-23062"/>
                    <a:pt x="1524000" y="751"/>
                  </a:cubicBezTo>
                  <a:cubicBezTo>
                    <a:pt x="1631950" y="24563"/>
                    <a:pt x="1697037" y="412707"/>
                    <a:pt x="1762125" y="800851"/>
                  </a:cubicBezTo>
                </a:path>
              </a:pathLst>
            </a:cu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id="{CD2D9B05-99B3-5AFD-B4F5-DB9677BBED2F}"/>
              </a:ext>
            </a:extLst>
          </p:cNvPr>
          <p:cNvSpPr/>
          <p:nvPr/>
        </p:nvSpPr>
        <p:spPr>
          <a:xfrm>
            <a:off x="8493619" y="4115726"/>
            <a:ext cx="3097582" cy="1117906"/>
          </a:xfrm>
          <a:custGeom>
            <a:avLst/>
            <a:gdLst>
              <a:gd name="connsiteX0" fmla="*/ 0 w 1743075"/>
              <a:gd name="connsiteY0" fmla="*/ 953790 h 982365"/>
              <a:gd name="connsiteX1" fmla="*/ 171450 w 1743075"/>
              <a:gd name="connsiteY1" fmla="*/ 1290 h 982365"/>
              <a:gd name="connsiteX2" fmla="*/ 552450 w 1743075"/>
              <a:gd name="connsiteY2" fmla="*/ 753765 h 982365"/>
              <a:gd name="connsiteX3" fmla="*/ 1743075 w 1743075"/>
              <a:gd name="connsiteY3" fmla="*/ 982365 h 982365"/>
              <a:gd name="connsiteX4" fmla="*/ 1743075 w 1743075"/>
              <a:gd name="connsiteY4" fmla="*/ 982365 h 982365"/>
              <a:gd name="connsiteX5" fmla="*/ 1743075 w 1743075"/>
              <a:gd name="connsiteY5" fmla="*/ 982365 h 98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3075" h="982365">
                <a:moveTo>
                  <a:pt x="0" y="953790"/>
                </a:moveTo>
                <a:cubicBezTo>
                  <a:pt x="39687" y="494208"/>
                  <a:pt x="79375" y="34627"/>
                  <a:pt x="171450" y="1290"/>
                </a:cubicBezTo>
                <a:cubicBezTo>
                  <a:pt x="263525" y="-32047"/>
                  <a:pt x="290513" y="590252"/>
                  <a:pt x="552450" y="753765"/>
                </a:cubicBezTo>
                <a:cubicBezTo>
                  <a:pt x="814388" y="917277"/>
                  <a:pt x="1743075" y="982365"/>
                  <a:pt x="1743075" y="982365"/>
                </a:cubicBezTo>
                <a:lnTo>
                  <a:pt x="1743075" y="982365"/>
                </a:lnTo>
                <a:lnTo>
                  <a:pt x="1743075" y="982365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1E08AF2F-77E4-7723-C2B9-95EFBA5B4D2F}"/>
              </a:ext>
            </a:extLst>
          </p:cNvPr>
          <p:cNvCxnSpPr>
            <a:cxnSpLocks/>
            <a:stCxn id="113" idx="0"/>
            <a:endCxn id="118" idx="1"/>
          </p:cNvCxnSpPr>
          <p:nvPr/>
        </p:nvCxnSpPr>
        <p:spPr>
          <a:xfrm flipV="1">
            <a:off x="8797340" y="4117194"/>
            <a:ext cx="959" cy="12830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ABB2D731-D243-E937-7647-93CCFBC6CE01}"/>
              </a:ext>
            </a:extLst>
          </p:cNvPr>
          <p:cNvCxnSpPr>
            <a:cxnSpLocks/>
            <a:stCxn id="108" idx="0"/>
            <a:endCxn id="124" idx="2"/>
          </p:cNvCxnSpPr>
          <p:nvPr/>
        </p:nvCxnSpPr>
        <p:spPr>
          <a:xfrm flipH="1" flipV="1">
            <a:off x="10740821" y="4125932"/>
            <a:ext cx="237" cy="127432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4" name="자유형: 도형 123">
            <a:extLst>
              <a:ext uri="{FF2B5EF4-FFF2-40B4-BE49-F238E27FC236}">
                <a16:creationId xmlns:a16="http://schemas.microsoft.com/office/drawing/2014/main" id="{BDF4941B-C423-1981-0E56-3863ACDBC376}"/>
              </a:ext>
            </a:extLst>
          </p:cNvPr>
          <p:cNvSpPr/>
          <p:nvPr/>
        </p:nvSpPr>
        <p:spPr>
          <a:xfrm>
            <a:off x="8230975" y="4124893"/>
            <a:ext cx="2902010" cy="1108013"/>
          </a:xfrm>
          <a:custGeom>
            <a:avLst/>
            <a:gdLst>
              <a:gd name="connsiteX0" fmla="*/ 0 w 1762125"/>
              <a:gd name="connsiteY0" fmla="*/ 791326 h 800851"/>
              <a:gd name="connsiteX1" fmla="*/ 1114425 w 1762125"/>
              <a:gd name="connsiteY1" fmla="*/ 657976 h 800851"/>
              <a:gd name="connsiteX2" fmla="*/ 1524000 w 1762125"/>
              <a:gd name="connsiteY2" fmla="*/ 751 h 800851"/>
              <a:gd name="connsiteX3" fmla="*/ 1762125 w 1762125"/>
              <a:gd name="connsiteY3" fmla="*/ 800851 h 80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25" h="800851">
                <a:moveTo>
                  <a:pt x="0" y="791326"/>
                </a:moveTo>
                <a:cubicBezTo>
                  <a:pt x="430212" y="790532"/>
                  <a:pt x="860425" y="789738"/>
                  <a:pt x="1114425" y="657976"/>
                </a:cubicBezTo>
                <a:cubicBezTo>
                  <a:pt x="1368425" y="526214"/>
                  <a:pt x="1416050" y="-23062"/>
                  <a:pt x="1524000" y="751"/>
                </a:cubicBezTo>
                <a:cubicBezTo>
                  <a:pt x="1631950" y="24563"/>
                  <a:pt x="1697037" y="412707"/>
                  <a:pt x="1762125" y="800851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DDEF2445-58DC-BF36-BF32-2E371138356E}"/>
              </a:ext>
            </a:extLst>
          </p:cNvPr>
          <p:cNvCxnSpPr/>
          <p:nvPr/>
        </p:nvCxnSpPr>
        <p:spPr>
          <a:xfrm>
            <a:off x="8556471" y="3945670"/>
            <a:ext cx="297973" cy="0"/>
          </a:xfrm>
          <a:prstGeom prst="straightConnector1">
            <a:avLst/>
          </a:prstGeom>
          <a:ln w="28575">
            <a:solidFill>
              <a:schemeClr val="accent2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B5682A3-A4AB-ADF9-9843-7DAFAAA87698}"/>
              </a:ext>
            </a:extLst>
          </p:cNvPr>
          <p:cNvCxnSpPr>
            <a:cxnSpLocks/>
          </p:cNvCxnSpPr>
          <p:nvPr/>
        </p:nvCxnSpPr>
        <p:spPr>
          <a:xfrm flipH="1">
            <a:off x="10675462" y="3945670"/>
            <a:ext cx="297973" cy="0"/>
          </a:xfrm>
          <a:prstGeom prst="straightConnector1">
            <a:avLst/>
          </a:prstGeom>
          <a:ln w="28575">
            <a:solidFill>
              <a:schemeClr val="accent6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C7A2264-EBD6-B51C-1241-A4912512A7F9}"/>
                  </a:ext>
                </a:extLst>
              </p:cNvPr>
              <p:cNvSpPr txBox="1"/>
              <p:nvPr/>
            </p:nvSpPr>
            <p:spPr>
              <a:xfrm>
                <a:off x="8641899" y="5712901"/>
                <a:ext cx="3643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C7A2264-EBD6-B51C-1241-A4912512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899" y="5712901"/>
                <a:ext cx="364331" cy="369332"/>
              </a:xfrm>
              <a:prstGeom prst="rect">
                <a:avLst/>
              </a:prstGeom>
              <a:blipFill>
                <a:blip r:embed="rId5"/>
                <a:stretch>
                  <a:fillRect r="-1695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0B32895-FE2E-87C4-2CB6-9229183B52A7}"/>
                  </a:ext>
                </a:extLst>
              </p:cNvPr>
              <p:cNvSpPr txBox="1"/>
              <p:nvPr/>
            </p:nvSpPr>
            <p:spPr>
              <a:xfrm>
                <a:off x="10564715" y="5712901"/>
                <a:ext cx="3643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0B32895-FE2E-87C4-2CB6-9229183B5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715" y="5712901"/>
                <a:ext cx="364331" cy="369332"/>
              </a:xfrm>
              <a:prstGeom prst="rect">
                <a:avLst/>
              </a:prstGeom>
              <a:blipFill>
                <a:blip r:embed="rId6"/>
                <a:stretch>
                  <a:fillRect r="-3333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화살표: 아래쪽 133">
            <a:extLst>
              <a:ext uri="{FF2B5EF4-FFF2-40B4-BE49-F238E27FC236}">
                <a16:creationId xmlns:a16="http://schemas.microsoft.com/office/drawing/2014/main" id="{323D9881-7446-EA0C-6035-6A74755B0D7F}"/>
              </a:ext>
            </a:extLst>
          </p:cNvPr>
          <p:cNvSpPr/>
          <p:nvPr/>
        </p:nvSpPr>
        <p:spPr>
          <a:xfrm>
            <a:off x="9677400" y="3471808"/>
            <a:ext cx="276225" cy="36933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F548E75-5832-6DFD-1791-BC2424F301A4}"/>
              </a:ext>
            </a:extLst>
          </p:cNvPr>
          <p:cNvSpPr txBox="1"/>
          <p:nvPr/>
        </p:nvSpPr>
        <p:spPr>
          <a:xfrm>
            <a:off x="8660198" y="3453068"/>
            <a:ext cx="1042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평균 추정</a:t>
            </a:r>
            <a:endParaRPr lang="ko-KR" altLang="en-US" sz="1600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0696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9DC26E9-1634-414A-5A11-4E7B92936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1" y="1661258"/>
            <a:ext cx="4330083" cy="45345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5695ED-C7C4-F6A1-4CEB-3C2CA3B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0F1D8-9ABE-51ED-C75F-FCD0670C53C5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EM algorithm 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의존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반복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적으로 찾는 알고리즘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Expectation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Maximization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Algorithm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CECA4B-129D-FD80-C875-76A7B6DA59C0}"/>
              </a:ext>
            </a:extLst>
          </p:cNvPr>
          <p:cNvSpPr/>
          <p:nvPr/>
        </p:nvSpPr>
        <p:spPr>
          <a:xfrm>
            <a:off x="1076323" y="2213320"/>
            <a:ext cx="6650347" cy="310417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237267-B906-4ECD-362C-96F356AE30F0}"/>
              </a:ext>
            </a:extLst>
          </p:cNvPr>
          <p:cNvSpPr/>
          <p:nvPr/>
        </p:nvSpPr>
        <p:spPr>
          <a:xfrm>
            <a:off x="8482012" y="4743450"/>
            <a:ext cx="2262188" cy="904875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E43A8-A37C-67AE-44EB-FE57134FC83B}"/>
              </a:ext>
            </a:extLst>
          </p:cNvPr>
          <p:cNvSpPr txBox="1"/>
          <p:nvPr/>
        </p:nvSpPr>
        <p:spPr>
          <a:xfrm>
            <a:off x="752474" y="1651733"/>
            <a:ext cx="705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초기화 단계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랜덤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분포를 설정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log-likelihood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기댓값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(Expectation)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기댓값을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최대화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(Maximization)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들을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3C0B5F-ACBE-5DD7-155C-BECF58E697C6}"/>
                  </a:ext>
                </a:extLst>
              </p:cNvPr>
              <p:cNvSpPr txBox="1"/>
              <p:nvPr/>
            </p:nvSpPr>
            <p:spPr>
              <a:xfrm>
                <a:off x="871537" y="2575063"/>
                <a:ext cx="6777037" cy="3930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𝒬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IBM Plex Sans KR ExtraLight" panose="020B0303050203000203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  <a:ea typeface="IBM Plex Sans KR ExtraLight" panose="020B0303050203000203" pitchFamily="50" charset="-127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IBM Plex Sans KR ExtraLight" panose="020B0303050203000203" pitchFamily="50" charset="-127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IBM Plex Sans KR Medium" panose="020B0603050203000203" pitchFamily="50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600" i="1">
                                              <a:latin typeface="Cambria Math" panose="02040503050406030204" pitchFamily="18" charset="0"/>
                                              <a:ea typeface="IBM Plex Sans KR Medium" panose="020B0603050203000203" pitchFamily="50" charset="-127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IBM Plex Sans KR Medium" panose="020B0603050203000203" pitchFamily="50" charset="-127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IBM Plex Sans KR ExtraLight" panose="020B0303050203000203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IBM Plex Sans KR ExtraLight" panose="020B0303050203000203" pitchFamily="50" charset="-127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IBM Plex Sans KR ExtraLight" panose="020B0303050203000203" pitchFamily="50" charset="-127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ko-K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IBM Plex Sans KR ExtraLight" panose="020B0303050203000203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IBM Plex Sans KR ExtraLight" panose="020B0303050203000203" pitchFamily="50" charset="-127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IBM Plex Sans KR ExtraLight" panose="020B0303050203000203" pitchFamily="50" charset="-127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IBM Plex Sans KR Medium" panose="020B0603050203000203" pitchFamily="50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IBM Plex Sans KR Medium" panose="020B0603050203000203" pitchFamily="50" charset="-127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IBM Plex Sans KR Medium" panose="020B0603050203000203" pitchFamily="50" charset="-127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ko-KR" sz="1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ko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𝑇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−1}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ko-KR" altLang="en-US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US" altLang="ko-KR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{</m:t>
                          </m:r>
                          <m:sSubSup>
                            <m:sSub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−1}</m:t>
                          </m:r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IBM Plex Sans KR Medium" panose="020B0603050203000203" pitchFamily="50" charset="-127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IBM Plex Sans KR Medium" panose="020B0603050203000203" pitchFamily="50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600" i="1">
                                              <a:latin typeface="Cambria Math" panose="02040503050406030204" pitchFamily="18" charset="0"/>
                                              <a:ea typeface="IBM Plex Sans KR Medium" panose="020B0603050203000203" pitchFamily="50" charset="-127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IBM Plex Sans KR Medium" panose="020B0603050203000203" pitchFamily="50" charset="-127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3C0B5F-ACBE-5DD7-155C-BECF58E69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37" y="2575063"/>
                <a:ext cx="6777037" cy="3930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194623-472C-129A-8E14-0DD8DDBBB91A}"/>
                  </a:ext>
                </a:extLst>
              </p:cNvPr>
              <p:cNvSpPr txBox="1"/>
              <p:nvPr/>
            </p:nvSpPr>
            <p:spPr>
              <a:xfrm>
                <a:off x="5715945" y="5666049"/>
                <a:ext cx="218980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*</a:t>
                </a:r>
                <a:r>
                  <a:rPr lang="ko-KR" altLang="en-US" sz="16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양변에</a:t>
                </a:r>
                <a:r>
                  <a:rPr lang="en-US" altLang="ko-KR" sz="16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를 곱해주면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194623-472C-129A-8E14-0DD8DDBBB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945" y="5666049"/>
                <a:ext cx="2189804" cy="338554"/>
              </a:xfrm>
              <a:prstGeom prst="rect">
                <a:avLst/>
              </a:prstGeom>
              <a:blipFill>
                <a:blip r:embed="rId4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5FA0063-6BBD-D48D-71C9-14BE023185C7}"/>
              </a:ext>
            </a:extLst>
          </p:cNvPr>
          <p:cNvSpPr txBox="1"/>
          <p:nvPr/>
        </p:nvSpPr>
        <p:spPr>
          <a:xfrm>
            <a:off x="752474" y="2542543"/>
            <a:ext cx="811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관점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1.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4552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695ED-C7C4-F6A1-4CEB-3C2CA3B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0F1D8-9ABE-51ED-C75F-FCD0670C53C5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EM algorithm 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의존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반복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적으로 찾는 알고리즘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Expectation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Maximization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Algorithm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CECA4B-129D-FD80-C875-76A7B6DA59C0}"/>
              </a:ext>
            </a:extLst>
          </p:cNvPr>
          <p:cNvSpPr/>
          <p:nvPr/>
        </p:nvSpPr>
        <p:spPr>
          <a:xfrm>
            <a:off x="1076323" y="2213320"/>
            <a:ext cx="6650347" cy="310417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E43A8-A37C-67AE-44EB-FE57134FC83B}"/>
              </a:ext>
            </a:extLst>
          </p:cNvPr>
          <p:cNvSpPr txBox="1"/>
          <p:nvPr/>
        </p:nvSpPr>
        <p:spPr>
          <a:xfrm>
            <a:off x="752474" y="1651733"/>
            <a:ext cx="705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초기화 단계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랜덤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분포를 설정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log-likelihood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기댓값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(Expectation)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기댓값을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최대화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(Maximization)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들을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3C0B5F-ACBE-5DD7-155C-BECF58E697C6}"/>
                  </a:ext>
                </a:extLst>
              </p:cNvPr>
              <p:cNvSpPr txBox="1"/>
              <p:nvPr/>
            </p:nvSpPr>
            <p:spPr>
              <a:xfrm>
                <a:off x="173885" y="3462407"/>
                <a:ext cx="4207616" cy="72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IBM Plex Sans KR Medium" panose="020B0603050203000203" pitchFamily="50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IBM Plex Sans KR Medium" panose="020B0603050203000203" pitchFamily="50" charset="-127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IBM Plex Sans KR Medium" panose="020B0603050203000203" pitchFamily="50" charset="-127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3C0B5F-ACBE-5DD7-155C-BECF58E69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85" y="3462407"/>
                <a:ext cx="4207616" cy="7201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6194623-472C-129A-8E14-0DD8DDBBB91A}"/>
              </a:ext>
            </a:extLst>
          </p:cNvPr>
          <p:cNvSpPr txBox="1"/>
          <p:nvPr/>
        </p:nvSpPr>
        <p:spPr>
          <a:xfrm>
            <a:off x="4214813" y="3664421"/>
            <a:ext cx="3752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분산의 공식</a:t>
            </a:r>
            <a:r>
              <a:rPr lang="ko-KR" altLang="en-US" sz="16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과 형태가 </a:t>
            </a:r>
            <a:r>
              <a:rPr lang="ko-KR" altLang="en-US" sz="16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유사</a:t>
            </a:r>
            <a:r>
              <a:rPr lang="ko-KR" altLang="en-US" sz="16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함을 확인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C05385-1BED-208C-2D29-FB7B3B786FC6}"/>
                  </a:ext>
                </a:extLst>
              </p:cNvPr>
              <p:cNvSpPr txBox="1"/>
              <p:nvPr/>
            </p:nvSpPr>
            <p:spPr>
              <a:xfrm>
                <a:off x="7810500" y="3429000"/>
                <a:ext cx="3371850" cy="1279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  <m:t>𝜇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rPr>
                              <m:nor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  <m:t>𝜇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C05385-1BED-208C-2D29-FB7B3B786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0" y="3429000"/>
                <a:ext cx="3371850" cy="1279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6BE8025-866A-73EF-3FF1-749A2F06037B}"/>
              </a:ext>
            </a:extLst>
          </p:cNvPr>
          <p:cNvSpPr txBox="1"/>
          <p:nvPr/>
        </p:nvSpPr>
        <p:spPr>
          <a:xfrm>
            <a:off x="752474" y="2542543"/>
            <a:ext cx="811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관점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2.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2407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695ED-C7C4-F6A1-4CEB-3C2CA3B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0F1D8-9ABE-51ED-C75F-FCD0670C53C5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EM algorithm 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의존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반복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적으로 찾는 알고리즘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Expectation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Maximization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Algorithm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CECA4B-129D-FD80-C875-76A7B6DA59C0}"/>
              </a:ext>
            </a:extLst>
          </p:cNvPr>
          <p:cNvSpPr/>
          <p:nvPr/>
        </p:nvSpPr>
        <p:spPr>
          <a:xfrm>
            <a:off x="1076323" y="2213320"/>
            <a:ext cx="6650347" cy="310417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E43A8-A37C-67AE-44EB-FE57134FC83B}"/>
              </a:ext>
            </a:extLst>
          </p:cNvPr>
          <p:cNvSpPr txBox="1"/>
          <p:nvPr/>
        </p:nvSpPr>
        <p:spPr>
          <a:xfrm>
            <a:off x="752474" y="1651733"/>
            <a:ext cx="705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초기화 단계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랜덤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분포를 설정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log-likelihood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기댓값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(Expectation)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기댓값을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최대화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(Maximization)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들을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E8025-866A-73EF-3FF1-749A2F06037B}"/>
              </a:ext>
            </a:extLst>
          </p:cNvPr>
          <p:cNvSpPr txBox="1"/>
          <p:nvPr/>
        </p:nvSpPr>
        <p:spPr>
          <a:xfrm>
            <a:off x="752474" y="2542543"/>
            <a:ext cx="811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관점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3.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A1DF1B3-6649-0F94-82D8-C35EAEC27AD6}"/>
                  </a:ext>
                </a:extLst>
              </p:cNvPr>
              <p:cNvSpPr txBox="1"/>
              <p:nvPr/>
            </p:nvSpPr>
            <p:spPr>
              <a:xfrm>
                <a:off x="8310843" y="1297844"/>
                <a:ext cx="798028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A1DF1B3-6649-0F94-82D8-C35EAEC27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843" y="1297844"/>
                <a:ext cx="798028" cy="3745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4CEE10-2BAA-1164-3068-5BA623951059}"/>
                  </a:ext>
                </a:extLst>
              </p:cNvPr>
              <p:cNvSpPr txBox="1"/>
              <p:nvPr/>
            </p:nvSpPr>
            <p:spPr>
              <a:xfrm>
                <a:off x="10500189" y="1289472"/>
                <a:ext cx="798028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94CEE10-2BAA-1164-3068-5BA623951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0189" y="1289472"/>
                <a:ext cx="798028" cy="374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DDEF2445-58DC-BF36-BF32-2E371138356E}"/>
              </a:ext>
            </a:extLst>
          </p:cNvPr>
          <p:cNvCxnSpPr>
            <a:cxnSpLocks/>
          </p:cNvCxnSpPr>
          <p:nvPr/>
        </p:nvCxnSpPr>
        <p:spPr>
          <a:xfrm>
            <a:off x="8159784" y="4843340"/>
            <a:ext cx="170514" cy="0"/>
          </a:xfrm>
          <a:prstGeom prst="straightConnector1">
            <a:avLst/>
          </a:prstGeom>
          <a:ln w="28575">
            <a:solidFill>
              <a:schemeClr val="accent2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B5944D-DCFD-030F-5C56-899DE2230E70}"/>
              </a:ext>
            </a:extLst>
          </p:cNvPr>
          <p:cNvGrpSpPr/>
          <p:nvPr/>
        </p:nvGrpSpPr>
        <p:grpSpPr>
          <a:xfrm>
            <a:off x="7726670" y="4115726"/>
            <a:ext cx="3911203" cy="1966507"/>
            <a:chOff x="7726670" y="4115726"/>
            <a:chExt cx="3911203" cy="1966507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CF86FFC2-D917-1DFF-4A2C-B913EAFDF175}"/>
                </a:ext>
              </a:extLst>
            </p:cNvPr>
            <p:cNvGrpSpPr/>
            <p:nvPr/>
          </p:nvGrpSpPr>
          <p:grpSpPr>
            <a:xfrm>
              <a:off x="7726670" y="5400258"/>
              <a:ext cx="3911203" cy="497310"/>
              <a:chOff x="4140399" y="5539954"/>
              <a:chExt cx="3911203" cy="497310"/>
            </a:xfrm>
          </p:grpSpPr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88D1290F-C52D-2B18-B398-2EF7488873F0}"/>
                  </a:ext>
                </a:extLst>
              </p:cNvPr>
              <p:cNvGrpSpPr/>
              <p:nvPr/>
            </p:nvGrpSpPr>
            <p:grpSpPr>
              <a:xfrm>
                <a:off x="4140399" y="5539954"/>
                <a:ext cx="3911203" cy="108202"/>
                <a:chOff x="4140399" y="5539954"/>
                <a:chExt cx="3911203" cy="108202"/>
              </a:xfrm>
            </p:grpSpPr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592B8C28-E3DF-02D5-7EBF-CABBAC6286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0399" y="5594055"/>
                  <a:ext cx="391120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4" name="그룹 103">
                  <a:extLst>
                    <a:ext uri="{FF2B5EF4-FFF2-40B4-BE49-F238E27FC236}">
                      <a16:creationId xmlns:a16="http://schemas.microsoft.com/office/drawing/2014/main" id="{8083B503-5182-9468-68E8-B53144030672}"/>
                    </a:ext>
                  </a:extLst>
                </p:cNvPr>
                <p:cNvGrpSpPr/>
                <p:nvPr/>
              </p:nvGrpSpPr>
              <p:grpSpPr>
                <a:xfrm>
                  <a:off x="4772163" y="5539954"/>
                  <a:ext cx="880262" cy="108202"/>
                  <a:chOff x="4772163" y="5539954"/>
                  <a:chExt cx="880262" cy="108202"/>
                </a:xfrm>
              </p:grpSpPr>
              <p:sp>
                <p:nvSpPr>
                  <p:cNvPr id="111" name="타원 110">
                    <a:extLst>
                      <a:ext uri="{FF2B5EF4-FFF2-40B4-BE49-F238E27FC236}">
                        <a16:creationId xmlns:a16="http://schemas.microsoft.com/office/drawing/2014/main" id="{285C887C-ED1F-3DBD-9FD9-D0A33DCEF668}"/>
                      </a:ext>
                    </a:extLst>
                  </p:cNvPr>
                  <p:cNvSpPr/>
                  <p:nvPr/>
                </p:nvSpPr>
                <p:spPr>
                  <a:xfrm>
                    <a:off x="4772163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2" name="타원 111">
                    <a:extLst>
                      <a:ext uri="{FF2B5EF4-FFF2-40B4-BE49-F238E27FC236}">
                        <a16:creationId xmlns:a16="http://schemas.microsoft.com/office/drawing/2014/main" id="{15F87707-9A21-403B-4CBC-876019445ED4}"/>
                      </a:ext>
                    </a:extLst>
                  </p:cNvPr>
                  <p:cNvSpPr/>
                  <p:nvPr/>
                </p:nvSpPr>
                <p:spPr>
                  <a:xfrm>
                    <a:off x="5039757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3" name="타원 112">
                    <a:extLst>
                      <a:ext uri="{FF2B5EF4-FFF2-40B4-BE49-F238E27FC236}">
                        <a16:creationId xmlns:a16="http://schemas.microsoft.com/office/drawing/2014/main" id="{29015A88-85FE-48D8-B269-907A65EE2DEA}"/>
                      </a:ext>
                    </a:extLst>
                  </p:cNvPr>
                  <p:cNvSpPr/>
                  <p:nvPr/>
                </p:nvSpPr>
                <p:spPr>
                  <a:xfrm>
                    <a:off x="5153965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타원 113">
                    <a:extLst>
                      <a:ext uri="{FF2B5EF4-FFF2-40B4-BE49-F238E27FC236}">
                        <a16:creationId xmlns:a16="http://schemas.microsoft.com/office/drawing/2014/main" id="{4CADBC84-1A3C-A0B8-8BF9-F7C6DC3111B5}"/>
                      </a:ext>
                    </a:extLst>
                  </p:cNvPr>
                  <p:cNvSpPr/>
                  <p:nvPr/>
                </p:nvSpPr>
                <p:spPr>
                  <a:xfrm>
                    <a:off x="5268173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5" name="타원 114">
                    <a:extLst>
                      <a:ext uri="{FF2B5EF4-FFF2-40B4-BE49-F238E27FC236}">
                        <a16:creationId xmlns:a16="http://schemas.microsoft.com/office/drawing/2014/main" id="{838CC429-EF7E-2094-6DA6-F5BF5CA2D9B3}"/>
                      </a:ext>
                    </a:extLst>
                  </p:cNvPr>
                  <p:cNvSpPr/>
                  <p:nvPr/>
                </p:nvSpPr>
                <p:spPr>
                  <a:xfrm>
                    <a:off x="5538217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422FCD48-87D1-2E8E-17C3-4B25561BD580}"/>
                    </a:ext>
                  </a:extLst>
                </p:cNvPr>
                <p:cNvGrpSpPr/>
                <p:nvPr/>
              </p:nvGrpSpPr>
              <p:grpSpPr>
                <a:xfrm>
                  <a:off x="6715881" y="5539954"/>
                  <a:ext cx="880262" cy="108202"/>
                  <a:chOff x="4772163" y="5539954"/>
                  <a:chExt cx="880262" cy="108202"/>
                </a:xfrm>
              </p:grpSpPr>
              <p:sp>
                <p:nvSpPr>
                  <p:cNvPr id="106" name="타원 105">
                    <a:extLst>
                      <a:ext uri="{FF2B5EF4-FFF2-40B4-BE49-F238E27FC236}">
                        <a16:creationId xmlns:a16="http://schemas.microsoft.com/office/drawing/2014/main" id="{E5EEC647-A867-0461-AA8F-B9E3E292FC4E}"/>
                      </a:ext>
                    </a:extLst>
                  </p:cNvPr>
                  <p:cNvSpPr/>
                  <p:nvPr/>
                </p:nvSpPr>
                <p:spPr>
                  <a:xfrm>
                    <a:off x="4772163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" name="타원 106">
                    <a:extLst>
                      <a:ext uri="{FF2B5EF4-FFF2-40B4-BE49-F238E27FC236}">
                        <a16:creationId xmlns:a16="http://schemas.microsoft.com/office/drawing/2014/main" id="{A7D6A089-C07B-9E1F-D220-4524754635F1}"/>
                      </a:ext>
                    </a:extLst>
                  </p:cNvPr>
                  <p:cNvSpPr/>
                  <p:nvPr/>
                </p:nvSpPr>
                <p:spPr>
                  <a:xfrm>
                    <a:off x="5039757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" name="타원 107">
                    <a:extLst>
                      <a:ext uri="{FF2B5EF4-FFF2-40B4-BE49-F238E27FC236}">
                        <a16:creationId xmlns:a16="http://schemas.microsoft.com/office/drawing/2014/main" id="{FEC049CA-08E9-91E5-C297-E17098BEAC71}"/>
                      </a:ext>
                    </a:extLst>
                  </p:cNvPr>
                  <p:cNvSpPr/>
                  <p:nvPr/>
                </p:nvSpPr>
                <p:spPr>
                  <a:xfrm>
                    <a:off x="5153965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타원 108">
                    <a:extLst>
                      <a:ext uri="{FF2B5EF4-FFF2-40B4-BE49-F238E27FC236}">
                        <a16:creationId xmlns:a16="http://schemas.microsoft.com/office/drawing/2014/main" id="{5C4E9651-A931-D2F5-8A91-FF2FF38A0F9B}"/>
                      </a:ext>
                    </a:extLst>
                  </p:cNvPr>
                  <p:cNvSpPr/>
                  <p:nvPr/>
                </p:nvSpPr>
                <p:spPr>
                  <a:xfrm>
                    <a:off x="5268173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" name="타원 109">
                    <a:extLst>
                      <a:ext uri="{FF2B5EF4-FFF2-40B4-BE49-F238E27FC236}">
                        <a16:creationId xmlns:a16="http://schemas.microsoft.com/office/drawing/2014/main" id="{2487A1C4-CD74-3379-1336-1229C141EF22}"/>
                      </a:ext>
                    </a:extLst>
                  </p:cNvPr>
                  <p:cNvSpPr/>
                  <p:nvPr/>
                </p:nvSpPr>
                <p:spPr>
                  <a:xfrm>
                    <a:off x="5538217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B10E72A-17D4-5B7E-0298-8D1104161125}"/>
                  </a:ext>
                </a:extLst>
              </p:cNvPr>
              <p:cNvSpPr txBox="1"/>
              <p:nvPr/>
            </p:nvSpPr>
            <p:spPr>
              <a:xfrm>
                <a:off x="4695825" y="5667932"/>
                <a:ext cx="3181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1  2</a:t>
                </a:r>
                <a:r>
                  <a:rPr lang="en-US" altLang="ko-KR" dirty="0">
                    <a:solidFill>
                      <a:schemeClr val="accent2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3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4  5                   6  7</a:t>
                </a:r>
                <a:r>
                  <a:rPr lang="en-US" altLang="ko-KR" dirty="0">
                    <a:solidFill>
                      <a:schemeClr val="accent6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8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9 10</a:t>
                </a:r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p:grp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CD2D9B05-99B3-5AFD-B4F5-DB9677BBED2F}"/>
                </a:ext>
              </a:extLst>
            </p:cNvPr>
            <p:cNvSpPr/>
            <p:nvPr/>
          </p:nvSpPr>
          <p:spPr>
            <a:xfrm>
              <a:off x="8493619" y="4115726"/>
              <a:ext cx="3097582" cy="1117906"/>
            </a:xfrm>
            <a:custGeom>
              <a:avLst/>
              <a:gdLst>
                <a:gd name="connsiteX0" fmla="*/ 0 w 1743075"/>
                <a:gd name="connsiteY0" fmla="*/ 953790 h 982365"/>
                <a:gd name="connsiteX1" fmla="*/ 171450 w 1743075"/>
                <a:gd name="connsiteY1" fmla="*/ 1290 h 982365"/>
                <a:gd name="connsiteX2" fmla="*/ 552450 w 1743075"/>
                <a:gd name="connsiteY2" fmla="*/ 753765 h 982365"/>
                <a:gd name="connsiteX3" fmla="*/ 1743075 w 1743075"/>
                <a:gd name="connsiteY3" fmla="*/ 982365 h 982365"/>
                <a:gd name="connsiteX4" fmla="*/ 1743075 w 1743075"/>
                <a:gd name="connsiteY4" fmla="*/ 982365 h 982365"/>
                <a:gd name="connsiteX5" fmla="*/ 1743075 w 1743075"/>
                <a:gd name="connsiteY5" fmla="*/ 982365 h 98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3075" h="982365">
                  <a:moveTo>
                    <a:pt x="0" y="953790"/>
                  </a:moveTo>
                  <a:cubicBezTo>
                    <a:pt x="39687" y="494208"/>
                    <a:pt x="79375" y="34627"/>
                    <a:pt x="171450" y="1290"/>
                  </a:cubicBezTo>
                  <a:cubicBezTo>
                    <a:pt x="263525" y="-32047"/>
                    <a:pt x="290513" y="590252"/>
                    <a:pt x="552450" y="753765"/>
                  </a:cubicBezTo>
                  <a:cubicBezTo>
                    <a:pt x="814388" y="917277"/>
                    <a:pt x="1743075" y="982365"/>
                    <a:pt x="1743075" y="982365"/>
                  </a:cubicBezTo>
                  <a:lnTo>
                    <a:pt x="1743075" y="982365"/>
                  </a:lnTo>
                  <a:lnTo>
                    <a:pt x="1743075" y="982365"/>
                  </a:lnTo>
                </a:path>
              </a:pathLst>
            </a:cu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1E08AF2F-77E4-7723-C2B9-95EFBA5B4D2F}"/>
                </a:ext>
              </a:extLst>
            </p:cNvPr>
            <p:cNvCxnSpPr>
              <a:cxnSpLocks/>
              <a:stCxn id="113" idx="0"/>
              <a:endCxn id="131" idx="2"/>
            </p:cNvCxnSpPr>
            <p:nvPr/>
          </p:nvCxnSpPr>
          <p:spPr>
            <a:xfrm flipV="1">
              <a:off x="8797340" y="4116494"/>
              <a:ext cx="8553" cy="128376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BB2D731-D243-E937-7647-93CCFBC6CE01}"/>
                </a:ext>
              </a:extLst>
            </p:cNvPr>
            <p:cNvCxnSpPr>
              <a:cxnSpLocks/>
              <a:stCxn id="108" idx="0"/>
              <a:endCxn id="128" idx="2"/>
            </p:cNvCxnSpPr>
            <p:nvPr/>
          </p:nvCxnSpPr>
          <p:spPr>
            <a:xfrm flipH="1" flipV="1">
              <a:off x="10738865" y="4126019"/>
              <a:ext cx="2193" cy="127423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BDF4941B-C423-1981-0E56-3863ACDBC376}"/>
                </a:ext>
              </a:extLst>
            </p:cNvPr>
            <p:cNvSpPr/>
            <p:nvPr/>
          </p:nvSpPr>
          <p:spPr>
            <a:xfrm>
              <a:off x="8230975" y="4124893"/>
              <a:ext cx="2902010" cy="1108013"/>
            </a:xfrm>
            <a:custGeom>
              <a:avLst/>
              <a:gdLst>
                <a:gd name="connsiteX0" fmla="*/ 0 w 1762125"/>
                <a:gd name="connsiteY0" fmla="*/ 791326 h 800851"/>
                <a:gd name="connsiteX1" fmla="*/ 1114425 w 1762125"/>
                <a:gd name="connsiteY1" fmla="*/ 657976 h 800851"/>
                <a:gd name="connsiteX2" fmla="*/ 1524000 w 1762125"/>
                <a:gd name="connsiteY2" fmla="*/ 751 h 800851"/>
                <a:gd name="connsiteX3" fmla="*/ 1762125 w 1762125"/>
                <a:gd name="connsiteY3" fmla="*/ 800851 h 80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5" h="800851">
                  <a:moveTo>
                    <a:pt x="0" y="791326"/>
                  </a:moveTo>
                  <a:cubicBezTo>
                    <a:pt x="430212" y="790532"/>
                    <a:pt x="860425" y="789738"/>
                    <a:pt x="1114425" y="657976"/>
                  </a:cubicBezTo>
                  <a:cubicBezTo>
                    <a:pt x="1368425" y="526214"/>
                    <a:pt x="1416050" y="-23062"/>
                    <a:pt x="1524000" y="751"/>
                  </a:cubicBezTo>
                  <a:cubicBezTo>
                    <a:pt x="1631950" y="24563"/>
                    <a:pt x="1697037" y="412707"/>
                    <a:pt x="1762125" y="800851"/>
                  </a:cubicBezTo>
                </a:path>
              </a:pathLst>
            </a:cu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4C7A2264-EBD6-B51C-1241-A4912512A7F9}"/>
                    </a:ext>
                  </a:extLst>
                </p:cNvPr>
                <p:cNvSpPr txBox="1"/>
                <p:nvPr/>
              </p:nvSpPr>
              <p:spPr>
                <a:xfrm>
                  <a:off x="8641899" y="5712901"/>
                  <a:ext cx="3643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4C7A2264-EBD6-B51C-1241-A4912512A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1899" y="5712901"/>
                  <a:ext cx="36433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695"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60B32895-FE2E-87C4-2CB6-9229183B52A7}"/>
                    </a:ext>
                  </a:extLst>
                </p:cNvPr>
                <p:cNvSpPr txBox="1"/>
                <p:nvPr/>
              </p:nvSpPr>
              <p:spPr>
                <a:xfrm>
                  <a:off x="10564715" y="5712901"/>
                  <a:ext cx="3643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sz="1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60B32895-FE2E-87C4-2CB6-9229183B52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4715" y="5712901"/>
                  <a:ext cx="364331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333"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4" name="화살표: 아래쪽 133">
            <a:extLst>
              <a:ext uri="{FF2B5EF4-FFF2-40B4-BE49-F238E27FC236}">
                <a16:creationId xmlns:a16="http://schemas.microsoft.com/office/drawing/2014/main" id="{323D9881-7446-EA0C-6035-6A74755B0D7F}"/>
              </a:ext>
            </a:extLst>
          </p:cNvPr>
          <p:cNvSpPr/>
          <p:nvPr/>
        </p:nvSpPr>
        <p:spPr>
          <a:xfrm>
            <a:off x="9677400" y="3471808"/>
            <a:ext cx="276225" cy="36933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F548E75-5832-6DFD-1791-BC2424F301A4}"/>
              </a:ext>
            </a:extLst>
          </p:cNvPr>
          <p:cNvSpPr txBox="1"/>
          <p:nvPr/>
        </p:nvSpPr>
        <p:spPr>
          <a:xfrm>
            <a:off x="8660198" y="3453068"/>
            <a:ext cx="1042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분산 추정</a:t>
            </a:r>
            <a:endParaRPr lang="ko-KR" altLang="en-US" sz="1600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F32969B-24F2-95A9-7C83-5819759CB615}"/>
                  </a:ext>
                </a:extLst>
              </p:cNvPr>
              <p:cNvSpPr txBox="1"/>
              <p:nvPr/>
            </p:nvSpPr>
            <p:spPr>
              <a:xfrm>
                <a:off x="173885" y="3462407"/>
                <a:ext cx="4207616" cy="72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IBM Plex Sans KR Medium" panose="020B0603050203000203" pitchFamily="50" charset="-127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IBM Plex Sans KR Medium" panose="020B0603050203000203" pitchFamily="50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IBM Plex Sans KR Medium" panose="020B0603050203000203" pitchFamily="50" charset="-127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IBM Plex Sans KR Medium" panose="020B0603050203000203" pitchFamily="50" charset="-127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IBM Plex Sans KR Medium" panose="020B0603050203000203" pitchFamily="50" charset="-127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F32969B-24F2-95A9-7C83-5819759C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85" y="3462407"/>
                <a:ext cx="4207616" cy="7201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그룹 80">
            <a:extLst>
              <a:ext uri="{FF2B5EF4-FFF2-40B4-BE49-F238E27FC236}">
                <a16:creationId xmlns:a16="http://schemas.microsoft.com/office/drawing/2014/main" id="{0619D7F0-4EB2-22F3-79C1-E14C939C3950}"/>
              </a:ext>
            </a:extLst>
          </p:cNvPr>
          <p:cNvGrpSpPr/>
          <p:nvPr/>
        </p:nvGrpSpPr>
        <p:grpSpPr>
          <a:xfrm>
            <a:off x="7726670" y="1620762"/>
            <a:ext cx="3911203" cy="1781842"/>
            <a:chOff x="7726670" y="4115726"/>
            <a:chExt cx="3911203" cy="1781842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80E32794-56EC-0EC8-9B37-28CCF7548127}"/>
                </a:ext>
              </a:extLst>
            </p:cNvPr>
            <p:cNvGrpSpPr/>
            <p:nvPr/>
          </p:nvGrpSpPr>
          <p:grpSpPr>
            <a:xfrm>
              <a:off x="7726670" y="5400258"/>
              <a:ext cx="3911203" cy="497310"/>
              <a:chOff x="4140399" y="5539954"/>
              <a:chExt cx="3911203" cy="497310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12D52F5A-9CDD-2AFE-0F21-65EAF79A75DF}"/>
                  </a:ext>
                </a:extLst>
              </p:cNvPr>
              <p:cNvGrpSpPr/>
              <p:nvPr/>
            </p:nvGrpSpPr>
            <p:grpSpPr>
              <a:xfrm>
                <a:off x="4140399" y="5539954"/>
                <a:ext cx="3911203" cy="108202"/>
                <a:chOff x="4140399" y="5539954"/>
                <a:chExt cx="3911203" cy="108202"/>
              </a:xfrm>
            </p:grpSpPr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id="{2DB3B6AD-C14B-3BC7-FCC0-F629E04AE2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0399" y="5594055"/>
                  <a:ext cx="391120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2" name="그룹 91">
                  <a:extLst>
                    <a:ext uri="{FF2B5EF4-FFF2-40B4-BE49-F238E27FC236}">
                      <a16:creationId xmlns:a16="http://schemas.microsoft.com/office/drawing/2014/main" id="{EA865DFD-4911-25F7-96BB-073F150F26BA}"/>
                    </a:ext>
                  </a:extLst>
                </p:cNvPr>
                <p:cNvGrpSpPr/>
                <p:nvPr/>
              </p:nvGrpSpPr>
              <p:grpSpPr>
                <a:xfrm>
                  <a:off x="4772163" y="5539954"/>
                  <a:ext cx="880262" cy="108202"/>
                  <a:chOff x="4772163" y="5539954"/>
                  <a:chExt cx="880262" cy="108202"/>
                </a:xfrm>
              </p:grpSpPr>
              <p:sp>
                <p:nvSpPr>
                  <p:cNvPr id="99" name="타원 98">
                    <a:extLst>
                      <a:ext uri="{FF2B5EF4-FFF2-40B4-BE49-F238E27FC236}">
                        <a16:creationId xmlns:a16="http://schemas.microsoft.com/office/drawing/2014/main" id="{8A7BEC30-841E-ED98-CCD5-E382AFFFD259}"/>
                      </a:ext>
                    </a:extLst>
                  </p:cNvPr>
                  <p:cNvSpPr/>
                  <p:nvPr/>
                </p:nvSpPr>
                <p:spPr>
                  <a:xfrm>
                    <a:off x="4772163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0" name="타원 119">
                    <a:extLst>
                      <a:ext uri="{FF2B5EF4-FFF2-40B4-BE49-F238E27FC236}">
                        <a16:creationId xmlns:a16="http://schemas.microsoft.com/office/drawing/2014/main" id="{38C28EFA-99D6-F41C-D74C-23CE8D89968A}"/>
                      </a:ext>
                    </a:extLst>
                  </p:cNvPr>
                  <p:cNvSpPr/>
                  <p:nvPr/>
                </p:nvSpPr>
                <p:spPr>
                  <a:xfrm>
                    <a:off x="5039757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타원 120">
                    <a:extLst>
                      <a:ext uri="{FF2B5EF4-FFF2-40B4-BE49-F238E27FC236}">
                        <a16:creationId xmlns:a16="http://schemas.microsoft.com/office/drawing/2014/main" id="{60BC27CF-A8AA-30B3-8574-D943EB68D0FA}"/>
                      </a:ext>
                    </a:extLst>
                  </p:cNvPr>
                  <p:cNvSpPr/>
                  <p:nvPr/>
                </p:nvSpPr>
                <p:spPr>
                  <a:xfrm>
                    <a:off x="5153965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3" name="타원 122">
                    <a:extLst>
                      <a:ext uri="{FF2B5EF4-FFF2-40B4-BE49-F238E27FC236}">
                        <a16:creationId xmlns:a16="http://schemas.microsoft.com/office/drawing/2014/main" id="{5632C0BD-E1FF-9564-7EEF-E5AD4124F428}"/>
                      </a:ext>
                    </a:extLst>
                  </p:cNvPr>
                  <p:cNvSpPr/>
                  <p:nvPr/>
                </p:nvSpPr>
                <p:spPr>
                  <a:xfrm>
                    <a:off x="5268173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타원 124">
                    <a:extLst>
                      <a:ext uri="{FF2B5EF4-FFF2-40B4-BE49-F238E27FC236}">
                        <a16:creationId xmlns:a16="http://schemas.microsoft.com/office/drawing/2014/main" id="{E2B823EB-53A2-CF3E-BA2A-25DFD7AA89E4}"/>
                      </a:ext>
                    </a:extLst>
                  </p:cNvPr>
                  <p:cNvSpPr/>
                  <p:nvPr/>
                </p:nvSpPr>
                <p:spPr>
                  <a:xfrm>
                    <a:off x="5538217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3" name="그룹 92">
                  <a:extLst>
                    <a:ext uri="{FF2B5EF4-FFF2-40B4-BE49-F238E27FC236}">
                      <a16:creationId xmlns:a16="http://schemas.microsoft.com/office/drawing/2014/main" id="{80D5447C-5C6C-F701-7DC4-C93A29EC2572}"/>
                    </a:ext>
                  </a:extLst>
                </p:cNvPr>
                <p:cNvGrpSpPr/>
                <p:nvPr/>
              </p:nvGrpSpPr>
              <p:grpSpPr>
                <a:xfrm>
                  <a:off x="6715881" y="5539954"/>
                  <a:ext cx="880262" cy="108202"/>
                  <a:chOff x="4772163" y="5539954"/>
                  <a:chExt cx="880262" cy="108202"/>
                </a:xfrm>
              </p:grpSpPr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9722EC3D-0A3B-AC64-4765-9E56B6B70484}"/>
                      </a:ext>
                    </a:extLst>
                  </p:cNvPr>
                  <p:cNvSpPr/>
                  <p:nvPr/>
                </p:nvSpPr>
                <p:spPr>
                  <a:xfrm>
                    <a:off x="4772163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82172644-7569-6D37-7698-38D611D1B4F9}"/>
                      </a:ext>
                    </a:extLst>
                  </p:cNvPr>
                  <p:cNvSpPr/>
                  <p:nvPr/>
                </p:nvSpPr>
                <p:spPr>
                  <a:xfrm>
                    <a:off x="5039757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6" name="타원 95">
                    <a:extLst>
                      <a:ext uri="{FF2B5EF4-FFF2-40B4-BE49-F238E27FC236}">
                        <a16:creationId xmlns:a16="http://schemas.microsoft.com/office/drawing/2014/main" id="{DE94E0DC-667E-F62B-9D58-B65857D3AB70}"/>
                      </a:ext>
                    </a:extLst>
                  </p:cNvPr>
                  <p:cNvSpPr/>
                  <p:nvPr/>
                </p:nvSpPr>
                <p:spPr>
                  <a:xfrm>
                    <a:off x="5153965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C6CFB383-A58E-F270-4084-66C39CF0A79A}"/>
                      </a:ext>
                    </a:extLst>
                  </p:cNvPr>
                  <p:cNvSpPr/>
                  <p:nvPr/>
                </p:nvSpPr>
                <p:spPr>
                  <a:xfrm>
                    <a:off x="5268173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8" name="타원 97">
                    <a:extLst>
                      <a:ext uri="{FF2B5EF4-FFF2-40B4-BE49-F238E27FC236}">
                        <a16:creationId xmlns:a16="http://schemas.microsoft.com/office/drawing/2014/main" id="{6BDCF0B4-87FB-452F-C48E-476CEF9377C5}"/>
                      </a:ext>
                    </a:extLst>
                  </p:cNvPr>
                  <p:cNvSpPr/>
                  <p:nvPr/>
                </p:nvSpPr>
                <p:spPr>
                  <a:xfrm>
                    <a:off x="5538217" y="5539954"/>
                    <a:ext cx="114208" cy="108202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3B75527-AB63-B9A2-2EBE-0F0E63C2AE30}"/>
                  </a:ext>
                </a:extLst>
              </p:cNvPr>
              <p:cNvSpPr txBox="1"/>
              <p:nvPr/>
            </p:nvSpPr>
            <p:spPr>
              <a:xfrm>
                <a:off x="4695825" y="5667932"/>
                <a:ext cx="3181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1  2</a:t>
                </a:r>
                <a:r>
                  <a:rPr lang="en-US" altLang="ko-KR" dirty="0">
                    <a:solidFill>
                      <a:schemeClr val="accent2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3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4  5                   6  7</a:t>
                </a:r>
                <a:r>
                  <a:rPr lang="en-US" altLang="ko-KR" dirty="0">
                    <a:solidFill>
                      <a:schemeClr val="accent6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8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9 10</a:t>
                </a:r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p:grp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D3EFA310-269F-302C-757E-8C4DD8823599}"/>
                </a:ext>
              </a:extLst>
            </p:cNvPr>
            <p:cNvSpPr/>
            <p:nvPr/>
          </p:nvSpPr>
          <p:spPr>
            <a:xfrm>
              <a:off x="8493619" y="4115726"/>
              <a:ext cx="3097582" cy="1117906"/>
            </a:xfrm>
            <a:custGeom>
              <a:avLst/>
              <a:gdLst>
                <a:gd name="connsiteX0" fmla="*/ 0 w 1743075"/>
                <a:gd name="connsiteY0" fmla="*/ 953790 h 982365"/>
                <a:gd name="connsiteX1" fmla="*/ 171450 w 1743075"/>
                <a:gd name="connsiteY1" fmla="*/ 1290 h 982365"/>
                <a:gd name="connsiteX2" fmla="*/ 552450 w 1743075"/>
                <a:gd name="connsiteY2" fmla="*/ 753765 h 982365"/>
                <a:gd name="connsiteX3" fmla="*/ 1743075 w 1743075"/>
                <a:gd name="connsiteY3" fmla="*/ 982365 h 982365"/>
                <a:gd name="connsiteX4" fmla="*/ 1743075 w 1743075"/>
                <a:gd name="connsiteY4" fmla="*/ 982365 h 982365"/>
                <a:gd name="connsiteX5" fmla="*/ 1743075 w 1743075"/>
                <a:gd name="connsiteY5" fmla="*/ 982365 h 98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3075" h="982365">
                  <a:moveTo>
                    <a:pt x="0" y="953790"/>
                  </a:moveTo>
                  <a:cubicBezTo>
                    <a:pt x="39687" y="494208"/>
                    <a:pt x="79375" y="34627"/>
                    <a:pt x="171450" y="1290"/>
                  </a:cubicBezTo>
                  <a:cubicBezTo>
                    <a:pt x="263525" y="-32047"/>
                    <a:pt x="290513" y="590252"/>
                    <a:pt x="552450" y="753765"/>
                  </a:cubicBezTo>
                  <a:cubicBezTo>
                    <a:pt x="814388" y="917277"/>
                    <a:pt x="1743075" y="982365"/>
                    <a:pt x="1743075" y="982365"/>
                  </a:cubicBezTo>
                  <a:lnTo>
                    <a:pt x="1743075" y="982365"/>
                  </a:lnTo>
                  <a:lnTo>
                    <a:pt x="1743075" y="982365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CA08F1EF-8F15-1779-DE09-0DABA339FA83}"/>
                </a:ext>
              </a:extLst>
            </p:cNvPr>
            <p:cNvCxnSpPr>
              <a:cxnSpLocks/>
              <a:stCxn id="121" idx="0"/>
              <a:endCxn id="83" idx="1"/>
            </p:cNvCxnSpPr>
            <p:nvPr/>
          </p:nvCxnSpPr>
          <p:spPr>
            <a:xfrm flipV="1">
              <a:off x="8797340" y="4117194"/>
              <a:ext cx="959" cy="128306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443DF2DB-1330-2D11-9274-72D5E398101C}"/>
                </a:ext>
              </a:extLst>
            </p:cNvPr>
            <p:cNvCxnSpPr>
              <a:cxnSpLocks/>
              <a:stCxn id="96" idx="0"/>
              <a:endCxn id="86" idx="2"/>
            </p:cNvCxnSpPr>
            <p:nvPr/>
          </p:nvCxnSpPr>
          <p:spPr>
            <a:xfrm flipH="1" flipV="1">
              <a:off x="10740821" y="4125932"/>
              <a:ext cx="237" cy="127432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AA02F3E9-D0D1-D8E8-CE16-11C821650E79}"/>
                </a:ext>
              </a:extLst>
            </p:cNvPr>
            <p:cNvSpPr/>
            <p:nvPr/>
          </p:nvSpPr>
          <p:spPr>
            <a:xfrm>
              <a:off x="8230975" y="4124893"/>
              <a:ext cx="2902010" cy="1108013"/>
            </a:xfrm>
            <a:custGeom>
              <a:avLst/>
              <a:gdLst>
                <a:gd name="connsiteX0" fmla="*/ 0 w 1762125"/>
                <a:gd name="connsiteY0" fmla="*/ 791326 h 800851"/>
                <a:gd name="connsiteX1" fmla="*/ 1114425 w 1762125"/>
                <a:gd name="connsiteY1" fmla="*/ 657976 h 800851"/>
                <a:gd name="connsiteX2" fmla="*/ 1524000 w 1762125"/>
                <a:gd name="connsiteY2" fmla="*/ 751 h 800851"/>
                <a:gd name="connsiteX3" fmla="*/ 1762125 w 1762125"/>
                <a:gd name="connsiteY3" fmla="*/ 800851 h 80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5" h="800851">
                  <a:moveTo>
                    <a:pt x="0" y="791326"/>
                  </a:moveTo>
                  <a:cubicBezTo>
                    <a:pt x="430212" y="790532"/>
                    <a:pt x="860425" y="789738"/>
                    <a:pt x="1114425" y="657976"/>
                  </a:cubicBezTo>
                  <a:cubicBezTo>
                    <a:pt x="1368425" y="526214"/>
                    <a:pt x="1416050" y="-23062"/>
                    <a:pt x="1524000" y="751"/>
                  </a:cubicBezTo>
                  <a:cubicBezTo>
                    <a:pt x="1631950" y="24563"/>
                    <a:pt x="1697037" y="412707"/>
                    <a:pt x="1762125" y="800851"/>
                  </a:cubicBezTo>
                </a:path>
              </a:pathLst>
            </a:cu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EE143D48-4BBB-B00A-76FE-66FDB75EF842}"/>
              </a:ext>
            </a:extLst>
          </p:cNvPr>
          <p:cNvSpPr/>
          <p:nvPr/>
        </p:nvSpPr>
        <p:spPr>
          <a:xfrm>
            <a:off x="9742537" y="4125942"/>
            <a:ext cx="2223513" cy="1235663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자유형: 도형 130">
            <a:extLst>
              <a:ext uri="{FF2B5EF4-FFF2-40B4-BE49-F238E27FC236}">
                <a16:creationId xmlns:a16="http://schemas.microsoft.com/office/drawing/2014/main" id="{5138C174-C5AF-3F30-A559-33834887F1D0}"/>
              </a:ext>
            </a:extLst>
          </p:cNvPr>
          <p:cNvSpPr/>
          <p:nvPr/>
        </p:nvSpPr>
        <p:spPr>
          <a:xfrm>
            <a:off x="7809565" y="4116417"/>
            <a:ext cx="2223513" cy="1235663"/>
          </a:xfrm>
          <a:custGeom>
            <a:avLst/>
            <a:gdLst>
              <a:gd name="connsiteX0" fmla="*/ 0 w 1743075"/>
              <a:gd name="connsiteY0" fmla="*/ 914457 h 914457"/>
              <a:gd name="connsiteX1" fmla="*/ 466725 w 1743075"/>
              <a:gd name="connsiteY1" fmla="*/ 695382 h 914457"/>
              <a:gd name="connsiteX2" fmla="*/ 781050 w 1743075"/>
              <a:gd name="connsiteY2" fmla="*/ 57 h 914457"/>
              <a:gd name="connsiteX3" fmla="*/ 1123950 w 1743075"/>
              <a:gd name="connsiteY3" fmla="*/ 657282 h 914457"/>
              <a:gd name="connsiteX4" fmla="*/ 1743075 w 1743075"/>
              <a:gd name="connsiteY4" fmla="*/ 866832 h 914457"/>
              <a:gd name="connsiteX5" fmla="*/ 1743075 w 1743075"/>
              <a:gd name="connsiteY5" fmla="*/ 866832 h 914457"/>
              <a:gd name="connsiteX6" fmla="*/ 1743075 w 1743075"/>
              <a:gd name="connsiteY6" fmla="*/ 866832 h 91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3075" h="914457">
                <a:moveTo>
                  <a:pt x="0" y="914457"/>
                </a:moveTo>
                <a:cubicBezTo>
                  <a:pt x="168275" y="881119"/>
                  <a:pt x="336550" y="847782"/>
                  <a:pt x="466725" y="695382"/>
                </a:cubicBezTo>
                <a:cubicBezTo>
                  <a:pt x="596900" y="542982"/>
                  <a:pt x="671513" y="6407"/>
                  <a:pt x="781050" y="57"/>
                </a:cubicBezTo>
                <a:cubicBezTo>
                  <a:pt x="890587" y="-6293"/>
                  <a:pt x="963612" y="512819"/>
                  <a:pt x="1123950" y="657282"/>
                </a:cubicBezTo>
                <a:cubicBezTo>
                  <a:pt x="1284288" y="801745"/>
                  <a:pt x="1743075" y="866832"/>
                  <a:pt x="1743075" y="866832"/>
                </a:cubicBezTo>
                <a:lnTo>
                  <a:pt x="1743075" y="866832"/>
                </a:lnTo>
                <a:lnTo>
                  <a:pt x="1743075" y="866832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5A4CF4C7-BB96-E875-64BC-C898CE7708C2}"/>
              </a:ext>
            </a:extLst>
          </p:cNvPr>
          <p:cNvCxnSpPr>
            <a:cxnSpLocks/>
          </p:cNvCxnSpPr>
          <p:nvPr/>
        </p:nvCxnSpPr>
        <p:spPr>
          <a:xfrm flipH="1">
            <a:off x="9419546" y="4843340"/>
            <a:ext cx="170514" cy="0"/>
          </a:xfrm>
          <a:prstGeom prst="straightConnector1">
            <a:avLst/>
          </a:prstGeom>
          <a:ln w="28575">
            <a:solidFill>
              <a:schemeClr val="accent2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554FF290-0F24-A794-D451-B4F6486C20A8}"/>
              </a:ext>
            </a:extLst>
          </p:cNvPr>
          <p:cNvCxnSpPr>
            <a:cxnSpLocks/>
          </p:cNvCxnSpPr>
          <p:nvPr/>
        </p:nvCxnSpPr>
        <p:spPr>
          <a:xfrm>
            <a:off x="10038455" y="4850545"/>
            <a:ext cx="170514" cy="0"/>
          </a:xfrm>
          <a:prstGeom prst="straightConnector1">
            <a:avLst/>
          </a:prstGeom>
          <a:ln w="28575">
            <a:solidFill>
              <a:schemeClr val="accent6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0B55BAB3-4CCE-FA61-95DA-2CDF276960B7}"/>
              </a:ext>
            </a:extLst>
          </p:cNvPr>
          <p:cNvCxnSpPr>
            <a:cxnSpLocks/>
          </p:cNvCxnSpPr>
          <p:nvPr/>
        </p:nvCxnSpPr>
        <p:spPr>
          <a:xfrm flipH="1">
            <a:off x="11298217" y="4850545"/>
            <a:ext cx="170514" cy="0"/>
          </a:xfrm>
          <a:prstGeom prst="straightConnector1">
            <a:avLst/>
          </a:prstGeom>
          <a:ln w="28575">
            <a:solidFill>
              <a:schemeClr val="accent6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720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695ED-C7C4-F6A1-4CEB-3C2CA3B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0F1D8-9ABE-51ED-C75F-FCD0670C53C5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EM algorithm 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의존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반복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적으로 찾는 알고리즘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Expectation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Maximization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Algorithm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CECA4B-129D-FD80-C875-76A7B6DA59C0}"/>
              </a:ext>
            </a:extLst>
          </p:cNvPr>
          <p:cNvSpPr/>
          <p:nvPr/>
        </p:nvSpPr>
        <p:spPr>
          <a:xfrm>
            <a:off x="1076323" y="2213320"/>
            <a:ext cx="6650347" cy="310417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E43A8-A37C-67AE-44EB-FE57134FC83B}"/>
              </a:ext>
            </a:extLst>
          </p:cNvPr>
          <p:cNvSpPr txBox="1"/>
          <p:nvPr/>
        </p:nvSpPr>
        <p:spPr>
          <a:xfrm>
            <a:off x="752474" y="1651733"/>
            <a:ext cx="705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초기화 단계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랜덤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분포를 설정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log-likelihood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기댓값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(Expectation)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기댓값을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최대화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(Maximization)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들을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FA8D7CC2-F758-F2E9-030E-EBA6130C08F8}"/>
              </a:ext>
            </a:extLst>
          </p:cNvPr>
          <p:cNvGrpSpPr/>
          <p:nvPr/>
        </p:nvGrpSpPr>
        <p:grpSpPr>
          <a:xfrm>
            <a:off x="2527459" y="2727463"/>
            <a:ext cx="7127557" cy="3306798"/>
            <a:chOff x="41901" y="2575063"/>
            <a:chExt cx="7127557" cy="33067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63C0B5F-ACBE-5DD7-155C-BECF58E697C6}"/>
                    </a:ext>
                  </a:extLst>
                </p:cNvPr>
                <p:cNvSpPr txBox="1"/>
                <p:nvPr/>
              </p:nvSpPr>
              <p:spPr>
                <a:xfrm>
                  <a:off x="871538" y="2575063"/>
                  <a:ext cx="6297920" cy="9003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63C0B5F-ACBE-5DD7-155C-BECF58E69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38" y="2575063"/>
                  <a:ext cx="6297920" cy="9003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254C8081-3DB1-C0B1-3289-1F8A695A25A9}"/>
                </a:ext>
              </a:extLst>
            </p:cNvPr>
            <p:cNvSpPr/>
            <p:nvPr/>
          </p:nvSpPr>
          <p:spPr>
            <a:xfrm>
              <a:off x="4228087" y="2883400"/>
              <a:ext cx="714651" cy="310417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7A3F029-9EBE-223D-1BAB-A0E07BAAABA8}"/>
                </a:ext>
              </a:extLst>
            </p:cNvPr>
            <p:cNvSpPr/>
            <p:nvPr/>
          </p:nvSpPr>
          <p:spPr>
            <a:xfrm>
              <a:off x="3077530" y="2883400"/>
              <a:ext cx="350734" cy="310417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83A3F02E-CDD7-4366-384E-36B19C094B3D}"/>
                </a:ext>
              </a:extLst>
            </p:cNvPr>
            <p:cNvCxnSpPr>
              <a:stCxn id="120" idx="2"/>
              <a:endCxn id="121" idx="2"/>
            </p:cNvCxnSpPr>
            <p:nvPr/>
          </p:nvCxnSpPr>
          <p:spPr>
            <a:xfrm rot="5400000">
              <a:off x="3919155" y="2527559"/>
              <a:ext cx="12700" cy="1332516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chemeClr val="accent5">
                  <a:lumMod val="75000"/>
                  <a:alpha val="3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14AA168B-5EB9-10C3-7C82-4DB269C797C7}"/>
                    </a:ext>
                  </a:extLst>
                </p:cNvPr>
                <p:cNvSpPr txBox="1"/>
                <p:nvPr/>
              </p:nvSpPr>
              <p:spPr>
                <a:xfrm>
                  <a:off x="2713794" y="5512529"/>
                  <a:ext cx="24234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ko-KR" altLang="en-US" dirty="0">
                      <a:latin typeface="IBM Plex Sans KR ExtraLight" panose="020B0303050203000203" pitchFamily="50" charset="-127"/>
                      <a:ea typeface="IBM Plex Sans KR ExtraLight" panose="020B0303050203000203" pitchFamily="50" charset="-127"/>
                    </a:rPr>
                    <a:t>이 </a:t>
                  </a:r>
                  <a14:m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𝜃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 </m:t>
                      </m:r>
                    </m:oMath>
                  </a14:m>
                  <a:r>
                    <a:rPr lang="ko-KR" altLang="en-US" dirty="0">
                      <a:latin typeface="IBM Plex Sans KR ExtraLight" panose="020B0303050203000203" pitchFamily="50" charset="-127"/>
                      <a:ea typeface="IBM Plex Sans KR ExtraLight" panose="020B0303050203000203" pitchFamily="50" charset="-127"/>
                    </a:rPr>
                    <a:t>업데이트</a:t>
                  </a: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14AA168B-5EB9-10C3-7C82-4DB269C79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794" y="5512529"/>
                  <a:ext cx="2423421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6557" b="-262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4B30459A-BDFB-6209-12F2-3A8BD3E37CA8}"/>
                    </a:ext>
                  </a:extLst>
                </p:cNvPr>
                <p:cNvSpPr txBox="1"/>
                <p:nvPr/>
              </p:nvSpPr>
              <p:spPr>
                <a:xfrm>
                  <a:off x="1834611" y="3541109"/>
                  <a:ext cx="4207616" cy="720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IBM Plex Sans KR Medium" panose="020B0603050203000203" pitchFamily="50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  <a:ea typeface="IBM Plex Sans KR Medium" panose="020B0603050203000203" pitchFamily="50" charset="-127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IBM Plex Sans KR Medium" panose="020B0603050203000203" pitchFamily="50" charset="-127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IBM Plex Sans KR Medium" panose="020B0603050203000203" pitchFamily="50" charset="-127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IBM Plex Sans KR Medium" panose="020B0603050203000203" pitchFamily="50" charset="-127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  <a:ea typeface="IBM Plex Sans KR Medium" panose="020B0603050203000203" pitchFamily="50" charset="-127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  <a:ea typeface="IBM Plex Sans KR Medium" panose="020B0603050203000203" pitchFamily="50" charset="-127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IBM Plex Sans KR Medium" panose="020B0603050203000203" pitchFamily="50" charset="-127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nary>
                            <m:r>
                              <m:rPr>
                                <m:nor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4B30459A-BDFB-6209-12F2-3A8BD3E37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4611" y="3541109"/>
                  <a:ext cx="4207616" cy="7201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F820CD9-CD51-2D93-B48F-4F4EF7B4CC57}"/>
                    </a:ext>
                  </a:extLst>
                </p:cNvPr>
                <p:cNvSpPr txBox="1"/>
                <p:nvPr/>
              </p:nvSpPr>
              <p:spPr>
                <a:xfrm>
                  <a:off x="1582608" y="4318551"/>
                  <a:ext cx="4535175" cy="720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  <m:r>
                              <m:rPr>
                                <m:nor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F820CD9-CD51-2D93-B48F-4F4EF7B4CC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608" y="4318551"/>
                  <a:ext cx="4535175" cy="7201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AA080EE5-4DFC-EB12-F17A-BE11FACD25F4}"/>
                </a:ext>
              </a:extLst>
            </p:cNvPr>
            <p:cNvSpPr/>
            <p:nvPr/>
          </p:nvSpPr>
          <p:spPr>
            <a:xfrm>
              <a:off x="3051888" y="3595582"/>
              <a:ext cx="714651" cy="310417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E06A763-0AB5-886E-92BB-C9467142E87C}"/>
                </a:ext>
              </a:extLst>
            </p:cNvPr>
            <p:cNvSpPr/>
            <p:nvPr/>
          </p:nvSpPr>
          <p:spPr>
            <a:xfrm>
              <a:off x="1991680" y="3771075"/>
              <a:ext cx="350734" cy="310417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연결선: 꺾임 127">
              <a:extLst>
                <a:ext uri="{FF2B5EF4-FFF2-40B4-BE49-F238E27FC236}">
                  <a16:creationId xmlns:a16="http://schemas.microsoft.com/office/drawing/2014/main" id="{02DFF9FD-ED4E-CFF1-13BE-606BE5F1CE5C}"/>
                </a:ext>
              </a:extLst>
            </p:cNvPr>
            <p:cNvCxnSpPr>
              <a:stCxn id="126" idx="2"/>
              <a:endCxn id="127" idx="2"/>
            </p:cNvCxnSpPr>
            <p:nvPr/>
          </p:nvCxnSpPr>
          <p:spPr>
            <a:xfrm rot="5400000">
              <a:off x="2700385" y="3372662"/>
              <a:ext cx="175493" cy="1242167"/>
            </a:xfrm>
            <a:prstGeom prst="bentConnector3">
              <a:avLst>
                <a:gd name="adj1" fmla="val 230262"/>
              </a:avLst>
            </a:prstGeom>
            <a:ln w="28575">
              <a:solidFill>
                <a:schemeClr val="accent5">
                  <a:lumMod val="75000"/>
                  <a:alpha val="3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4CB67C3F-6A22-CD8D-6338-129B63A06639}"/>
                </a:ext>
              </a:extLst>
            </p:cNvPr>
            <p:cNvSpPr/>
            <p:nvPr/>
          </p:nvSpPr>
          <p:spPr>
            <a:xfrm>
              <a:off x="4041151" y="3957301"/>
              <a:ext cx="714651" cy="310417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AFBBF68B-F6EC-47A5-39FA-791BABD4E79D}"/>
                </a:ext>
              </a:extLst>
            </p:cNvPr>
            <p:cNvCxnSpPr>
              <a:cxnSpLocks/>
              <a:stCxn id="130" idx="2"/>
              <a:endCxn id="127" idx="2"/>
            </p:cNvCxnSpPr>
            <p:nvPr/>
          </p:nvCxnSpPr>
          <p:spPr>
            <a:xfrm rot="5400000" flipH="1">
              <a:off x="3189649" y="3058890"/>
              <a:ext cx="186226" cy="2231430"/>
            </a:xfrm>
            <a:prstGeom prst="bentConnector3">
              <a:avLst>
                <a:gd name="adj1" fmla="val -20459"/>
              </a:avLst>
            </a:prstGeom>
            <a:ln w="28575">
              <a:solidFill>
                <a:schemeClr val="accent5">
                  <a:lumMod val="75000"/>
                  <a:alpha val="3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9096C20-4C92-5197-5830-021444AFB9BE}"/>
                </a:ext>
              </a:extLst>
            </p:cNvPr>
            <p:cNvSpPr/>
            <p:nvPr/>
          </p:nvSpPr>
          <p:spPr>
            <a:xfrm>
              <a:off x="3837973" y="4367778"/>
              <a:ext cx="714651" cy="310417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0DCA8AC-14FF-9A15-0523-50B9EF4A973F}"/>
                </a:ext>
              </a:extLst>
            </p:cNvPr>
            <p:cNvSpPr/>
            <p:nvPr/>
          </p:nvSpPr>
          <p:spPr>
            <a:xfrm>
              <a:off x="2777765" y="4543271"/>
              <a:ext cx="350734" cy="310417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7" name="연결선: 꺾임 136">
              <a:extLst>
                <a:ext uri="{FF2B5EF4-FFF2-40B4-BE49-F238E27FC236}">
                  <a16:creationId xmlns:a16="http://schemas.microsoft.com/office/drawing/2014/main" id="{02837804-A8E4-82A1-A3D1-14148B9B8D8C}"/>
                </a:ext>
              </a:extLst>
            </p:cNvPr>
            <p:cNvCxnSpPr>
              <a:cxnSpLocks/>
              <a:stCxn id="135" idx="1"/>
              <a:endCxn id="136" idx="0"/>
            </p:cNvCxnSpPr>
            <p:nvPr/>
          </p:nvCxnSpPr>
          <p:spPr>
            <a:xfrm rot="10800000" flipV="1">
              <a:off x="2953133" y="4522987"/>
              <a:ext cx="884841" cy="20284"/>
            </a:xfrm>
            <a:prstGeom prst="bentConnector2">
              <a:avLst/>
            </a:prstGeom>
            <a:ln w="28575">
              <a:solidFill>
                <a:schemeClr val="accent5">
                  <a:lumMod val="75000"/>
                  <a:alpha val="3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5AA1D8A-0AAE-E85E-377B-9B9CA85B4E52}"/>
                </a:ext>
              </a:extLst>
            </p:cNvPr>
            <p:cNvSpPr/>
            <p:nvPr/>
          </p:nvSpPr>
          <p:spPr>
            <a:xfrm>
              <a:off x="3933686" y="4729497"/>
              <a:ext cx="714651" cy="310417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E7DE7F1D-75FD-D668-8A72-F6D85785A94A}"/>
                </a:ext>
              </a:extLst>
            </p:cNvPr>
            <p:cNvCxnSpPr>
              <a:cxnSpLocks/>
              <a:stCxn id="138" idx="2"/>
              <a:endCxn id="136" idx="2"/>
            </p:cNvCxnSpPr>
            <p:nvPr/>
          </p:nvCxnSpPr>
          <p:spPr>
            <a:xfrm rot="5400000" flipH="1">
              <a:off x="3528959" y="4277861"/>
              <a:ext cx="186226" cy="1337880"/>
            </a:xfrm>
            <a:prstGeom prst="bentConnector3">
              <a:avLst>
                <a:gd name="adj1" fmla="val -122754"/>
              </a:avLst>
            </a:prstGeom>
            <a:ln w="28575">
              <a:solidFill>
                <a:schemeClr val="accent5">
                  <a:lumMod val="75000"/>
                  <a:alpha val="3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82CAF77-0196-3572-C683-207BD4856E31}"/>
                    </a:ext>
                  </a:extLst>
                </p:cNvPr>
                <p:cNvSpPr txBox="1"/>
                <p:nvPr/>
              </p:nvSpPr>
              <p:spPr>
                <a:xfrm>
                  <a:off x="41901" y="3716541"/>
                  <a:ext cx="1821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ExtraLight" panose="020B0303050203000203" pitchFamily="50" charset="-127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IBM Plex Sans KR ExtraLight" panose="020B0303050203000203" pitchFamily="50" charset="-127"/>
                              </a:rPr>
                              <m:t>𝜋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BM Plex Sans KR ExtraLight" panose="020B0303050203000203" pitchFamily="50" charset="-127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82CAF77-0196-3572-C683-207BD4856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01" y="3716541"/>
                  <a:ext cx="182105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246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35018-163F-014F-4BAF-747EFB0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Gaussian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6E6BE-D802-41E2-A8E1-FEC0FCD89C64}"/>
                  </a:ext>
                </a:extLst>
              </p:cNvPr>
              <p:cNvSpPr txBox="1"/>
              <p:nvPr/>
            </p:nvSpPr>
            <p:spPr>
              <a:xfrm>
                <a:off x="3975997" y="3006545"/>
                <a:ext cx="1787335" cy="84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6E6BE-D802-41E2-A8E1-FEC0FCD8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997" y="3006545"/>
                <a:ext cx="1787335" cy="8449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79FFCC6-9977-5318-482D-E8DC1A63338B}"/>
              </a:ext>
            </a:extLst>
          </p:cNvPr>
          <p:cNvSpPr txBox="1"/>
          <p:nvPr/>
        </p:nvSpPr>
        <p:spPr>
          <a:xfrm>
            <a:off x="6789066" y="3105835"/>
            <a:ext cx="2116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Probability for random variable X 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F03EC8-3199-A8CF-34CC-BB65A9DC3396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5763332" y="3429001"/>
            <a:ext cx="102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653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A7E43A8-A37C-67AE-44EB-FE57134FC83B}"/>
              </a:ext>
            </a:extLst>
          </p:cNvPr>
          <p:cNvSpPr txBox="1"/>
          <p:nvPr/>
        </p:nvSpPr>
        <p:spPr>
          <a:xfrm>
            <a:off x="752474" y="1651733"/>
            <a:ext cx="705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초기화 단계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랜덤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분포를 설정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log-likelihood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기댓값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(Expectation)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 Step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기댓값을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최대화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(Maximization)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들을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계산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5695ED-C7C4-F6A1-4CEB-3C2CA3B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 algorithm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0F1D8-9ABE-51ED-C75F-FCD0670C53C5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EM algorithm :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latent variable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의존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모수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추정값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반복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적으로 찾는 알고리즘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Expectation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Maximization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Algorithm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C26FC35-AE6E-35BE-DC53-E177D6841416}"/>
              </a:ext>
            </a:extLst>
          </p:cNvPr>
          <p:cNvGrpSpPr/>
          <p:nvPr/>
        </p:nvGrpSpPr>
        <p:grpSpPr>
          <a:xfrm>
            <a:off x="3927634" y="3427662"/>
            <a:ext cx="4572629" cy="1710551"/>
            <a:chOff x="3927634" y="3180710"/>
            <a:chExt cx="4572629" cy="1710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14AA168B-5EB9-10C3-7C82-4DB269C797C7}"/>
                    </a:ext>
                  </a:extLst>
                </p:cNvPr>
                <p:cNvSpPr txBox="1"/>
                <p:nvPr/>
              </p:nvSpPr>
              <p:spPr>
                <a:xfrm>
                  <a:off x="5199352" y="4521929"/>
                  <a:ext cx="24234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ko-KR" altLang="en-US" dirty="0">
                      <a:latin typeface="IBM Plex Sans KR ExtraLight" panose="020B0303050203000203" pitchFamily="50" charset="-127"/>
                      <a:ea typeface="IBM Plex Sans KR ExtraLight" panose="020B0303050203000203" pitchFamily="50" charset="-127"/>
                    </a:rPr>
                    <a:t>이 </a:t>
                  </a:r>
                  <a14:m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𝜃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 </m:t>
                      </m:r>
                    </m:oMath>
                  </a14:m>
                  <a:r>
                    <a:rPr lang="ko-KR" altLang="en-US" dirty="0">
                      <a:latin typeface="IBM Plex Sans KR ExtraLight" panose="020B0303050203000203" pitchFamily="50" charset="-127"/>
                      <a:ea typeface="IBM Plex Sans KR ExtraLight" panose="020B0303050203000203" pitchFamily="50" charset="-127"/>
                    </a:rPr>
                    <a:t>업데이트</a:t>
                  </a: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14AA168B-5EB9-10C3-7C82-4DB269C79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352" y="4521929"/>
                  <a:ext cx="2423421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6557" b="-262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82CAF77-0196-3572-C683-207BD4856E31}"/>
                    </a:ext>
                  </a:extLst>
                </p:cNvPr>
                <p:cNvSpPr txBox="1"/>
                <p:nvPr/>
              </p:nvSpPr>
              <p:spPr>
                <a:xfrm>
                  <a:off x="3927634" y="3868941"/>
                  <a:ext cx="1821053" cy="369332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IBM Plex Sans KR ExtraLight" panose="020B0303050203000203" pitchFamily="50" charset="-127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IBM Plex Sans KR ExtraLight" panose="020B0303050203000203" pitchFamily="50" charset="-127"/>
                              </a:rPr>
                              <m:t>𝜋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BM Plex Sans KR ExtraLight" panose="020B0303050203000203" pitchFamily="50" charset="-127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IBM Plex Sans KR Medium" panose="020B0603050203000203" pitchFamily="50" charset="-127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l-GR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82CAF77-0196-3572-C683-207BD4856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7634" y="3868941"/>
                  <a:ext cx="182105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515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2666189-1A1F-03C9-0916-4EDA7DA89EB5}"/>
                    </a:ext>
                  </a:extLst>
                </p:cNvPr>
                <p:cNvSpPr txBox="1"/>
                <p:nvPr/>
              </p:nvSpPr>
              <p:spPr>
                <a:xfrm>
                  <a:off x="6745283" y="3868941"/>
                  <a:ext cx="1754980" cy="369332"/>
                </a:xfrm>
                <a:prstGeom prst="rect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2666189-1A1F-03C9-0916-4EDA7DA89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5283" y="3868941"/>
                  <a:ext cx="175498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0606"/>
                  </a:stretch>
                </a:blipFill>
                <a:ln w="28575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연결선: 구부러짐 4">
              <a:extLst>
                <a:ext uri="{FF2B5EF4-FFF2-40B4-BE49-F238E27FC236}">
                  <a16:creationId xmlns:a16="http://schemas.microsoft.com/office/drawing/2014/main" id="{1FCB962D-8464-1B90-1F0D-475F408218D2}"/>
                </a:ext>
              </a:extLst>
            </p:cNvPr>
            <p:cNvCxnSpPr>
              <a:stCxn id="149" idx="0"/>
              <a:endCxn id="26" idx="0"/>
            </p:cNvCxnSpPr>
            <p:nvPr/>
          </p:nvCxnSpPr>
          <p:spPr>
            <a:xfrm rot="5400000" flipH="1" flipV="1">
              <a:off x="6230467" y="2476635"/>
              <a:ext cx="12700" cy="2784612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2B97BB43-469E-31A6-CA77-0A5F83327305}"/>
                </a:ext>
              </a:extLst>
            </p:cNvPr>
            <p:cNvCxnSpPr>
              <a:cxnSpLocks/>
              <a:stCxn id="26" idx="2"/>
              <a:endCxn id="149" idx="2"/>
            </p:cNvCxnSpPr>
            <p:nvPr/>
          </p:nvCxnSpPr>
          <p:spPr>
            <a:xfrm rot="5400000">
              <a:off x="6230467" y="2845967"/>
              <a:ext cx="12700" cy="2784612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8A278D6-2685-2571-46B0-CB1602B54005}"/>
                    </a:ext>
                  </a:extLst>
                </p:cNvPr>
                <p:cNvSpPr txBox="1"/>
                <p:nvPr/>
              </p:nvSpPr>
              <p:spPr>
                <a:xfrm>
                  <a:off x="5199351" y="3180710"/>
                  <a:ext cx="24234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𝜃</m:t>
                      </m:r>
                    </m:oMath>
                  </a14:m>
                  <a:r>
                    <a:rPr lang="ko-KR" altLang="en-US" dirty="0">
                      <a:latin typeface="IBM Plex Sans KR ExtraLight" panose="020B0303050203000203" pitchFamily="50" charset="-127"/>
                      <a:ea typeface="IBM Plex Sans KR ExtraLight" panose="020B0303050203000203" pitchFamily="50" charset="-127"/>
                    </a:rPr>
                    <a:t>이 </a:t>
                  </a:r>
                  <a14:m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dirty="0">
                      <a:latin typeface="IBM Plex Sans KR ExtraLight" panose="020B0303050203000203" pitchFamily="50" charset="-127"/>
                      <a:ea typeface="IBM Plex Sans KR ExtraLight" panose="020B0303050203000203" pitchFamily="50" charset="-127"/>
                    </a:rPr>
                    <a:t>업데이트</a:t>
                  </a: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8A278D6-2685-2571-46B0-CB1602B540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351" y="3180710"/>
                  <a:ext cx="2423421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6557" b="-262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92657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10490-8329-53C7-A8A4-7A9DEB56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GMM</a:t>
            </a:r>
            <a:r>
              <a:rPr lang="ko-KR" altLang="en-US" dirty="0"/>
              <a:t>의 특징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738B75-0CD6-85C2-0E85-5042F6605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장단점</a:t>
            </a:r>
            <a:r>
              <a:rPr lang="en-US" altLang="ko-KR" dirty="0"/>
              <a:t>, K-Means</a:t>
            </a:r>
            <a:r>
              <a:rPr lang="ko-KR" altLang="en-US" dirty="0"/>
              <a:t>와의 비교</a:t>
            </a:r>
          </a:p>
        </p:txBody>
      </p:sp>
    </p:spTree>
    <p:extLst>
      <p:ext uri="{BB962C8B-B14F-4D97-AF65-F5344CB8AC3E}">
        <p14:creationId xmlns:p14="http://schemas.microsoft.com/office/powerpoint/2010/main" val="23029053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F659D5F-0085-EE8A-D93C-F298DE8C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GMM </a:t>
            </a:r>
            <a:r>
              <a:rPr lang="ko-KR" altLang="en-US" dirty="0"/>
              <a:t>특징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4D5CA3E-7734-0381-9EE7-239B322FBC74}"/>
              </a:ext>
            </a:extLst>
          </p:cNvPr>
          <p:cNvGrpSpPr/>
          <p:nvPr/>
        </p:nvGrpSpPr>
        <p:grpSpPr>
          <a:xfrm>
            <a:off x="4991729" y="2190750"/>
            <a:ext cx="2208543" cy="2100777"/>
            <a:chOff x="4457700" y="2190750"/>
            <a:chExt cx="2208543" cy="210077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6589C63-2543-BF41-D9EF-A31C4A259B4B}"/>
                </a:ext>
              </a:extLst>
            </p:cNvPr>
            <p:cNvGrpSpPr/>
            <p:nvPr/>
          </p:nvGrpSpPr>
          <p:grpSpPr>
            <a:xfrm>
              <a:off x="4457700" y="2190750"/>
              <a:ext cx="2208543" cy="2100777"/>
              <a:chOff x="1343025" y="1657350"/>
              <a:chExt cx="2208543" cy="2100777"/>
            </a:xfrm>
          </p:grpSpPr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37298A85-B5CF-6F5C-4250-B3CC63EB4D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3025" y="3514725"/>
                <a:ext cx="22085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0F73AD3A-3FDB-F0C6-C860-486C6D7A3C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76388" y="1657350"/>
                <a:ext cx="1" cy="21007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DD24D64-D462-4850-1F94-1081892ADED9}"/>
                </a:ext>
              </a:extLst>
            </p:cNvPr>
            <p:cNvGrpSpPr/>
            <p:nvPr/>
          </p:nvGrpSpPr>
          <p:grpSpPr>
            <a:xfrm>
              <a:off x="5105404" y="3287790"/>
              <a:ext cx="638151" cy="419099"/>
              <a:chOff x="1438283" y="3086100"/>
              <a:chExt cx="638151" cy="419099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8DC5A3D-63EB-5BDE-DF85-EC4139F41E7C}"/>
                  </a:ext>
                </a:extLst>
              </p:cNvPr>
              <p:cNvSpPr/>
              <p:nvPr/>
            </p:nvSpPr>
            <p:spPr>
              <a:xfrm>
                <a:off x="1552575" y="3086100"/>
                <a:ext cx="114292" cy="1142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FF5296B-11DD-207F-3582-EF485BBA32A3}"/>
                  </a:ext>
                </a:extLst>
              </p:cNvPr>
              <p:cNvSpPr/>
              <p:nvPr/>
            </p:nvSpPr>
            <p:spPr>
              <a:xfrm>
                <a:off x="1704975" y="3238500"/>
                <a:ext cx="114292" cy="1142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D6585DF-E047-1506-5502-5E70BFA11BCB}"/>
                  </a:ext>
                </a:extLst>
              </p:cNvPr>
              <p:cNvSpPr/>
              <p:nvPr/>
            </p:nvSpPr>
            <p:spPr>
              <a:xfrm>
                <a:off x="1847850" y="3390900"/>
                <a:ext cx="114292" cy="1142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19DCFF0-BEBF-DCBE-891E-8742CDA9EEAB}"/>
                  </a:ext>
                </a:extLst>
              </p:cNvPr>
              <p:cNvSpPr/>
              <p:nvPr/>
            </p:nvSpPr>
            <p:spPr>
              <a:xfrm>
                <a:off x="1552575" y="3390900"/>
                <a:ext cx="114292" cy="1142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4226F3D-2B80-13CA-2F5A-172841A5CC78}"/>
                  </a:ext>
                </a:extLst>
              </p:cNvPr>
              <p:cNvSpPr/>
              <p:nvPr/>
            </p:nvSpPr>
            <p:spPr>
              <a:xfrm>
                <a:off x="1962142" y="3237350"/>
                <a:ext cx="114292" cy="1142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583E0447-09A2-0C05-0916-4AF375889118}"/>
                  </a:ext>
                </a:extLst>
              </p:cNvPr>
              <p:cNvSpPr/>
              <p:nvPr/>
            </p:nvSpPr>
            <p:spPr>
              <a:xfrm>
                <a:off x="1838325" y="3086100"/>
                <a:ext cx="114292" cy="1142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9DB910AD-2ECF-4DA6-1E66-AF8BDCF47AEC}"/>
                  </a:ext>
                </a:extLst>
              </p:cNvPr>
              <p:cNvSpPr/>
              <p:nvPr/>
            </p:nvSpPr>
            <p:spPr>
              <a:xfrm>
                <a:off x="1438283" y="3237350"/>
                <a:ext cx="114292" cy="1142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C419D4-6D18-4454-459D-61453D9F2D84}"/>
                </a:ext>
              </a:extLst>
            </p:cNvPr>
            <p:cNvGrpSpPr/>
            <p:nvPr/>
          </p:nvGrpSpPr>
          <p:grpSpPr>
            <a:xfrm>
              <a:off x="5779186" y="2538618"/>
              <a:ext cx="638151" cy="419099"/>
              <a:chOff x="1962142" y="2631999"/>
              <a:chExt cx="638151" cy="419099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2F294F58-B889-C1AC-EC5C-9A3EB5873C08}"/>
                  </a:ext>
                </a:extLst>
              </p:cNvPr>
              <p:cNvSpPr/>
              <p:nvPr/>
            </p:nvSpPr>
            <p:spPr>
              <a:xfrm>
                <a:off x="2076434" y="2631999"/>
                <a:ext cx="114292" cy="1142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C18E1661-1751-3675-2F95-F29C1D404931}"/>
                  </a:ext>
                </a:extLst>
              </p:cNvPr>
              <p:cNvSpPr/>
              <p:nvPr/>
            </p:nvSpPr>
            <p:spPr>
              <a:xfrm>
                <a:off x="2228834" y="2784399"/>
                <a:ext cx="114292" cy="1142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8BDC26C-6B5F-7E3A-0FE6-31F7747C1247}"/>
                  </a:ext>
                </a:extLst>
              </p:cNvPr>
              <p:cNvSpPr/>
              <p:nvPr/>
            </p:nvSpPr>
            <p:spPr>
              <a:xfrm>
                <a:off x="2371709" y="2936799"/>
                <a:ext cx="114292" cy="1142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09F5EA16-23A4-C741-DE44-0A7438433AFC}"/>
                  </a:ext>
                </a:extLst>
              </p:cNvPr>
              <p:cNvSpPr/>
              <p:nvPr/>
            </p:nvSpPr>
            <p:spPr>
              <a:xfrm>
                <a:off x="2076434" y="2936799"/>
                <a:ext cx="114292" cy="1142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517800BC-9026-9AC0-0951-B6960E953E83}"/>
                  </a:ext>
                </a:extLst>
              </p:cNvPr>
              <p:cNvSpPr/>
              <p:nvPr/>
            </p:nvSpPr>
            <p:spPr>
              <a:xfrm>
                <a:off x="2486001" y="2783249"/>
                <a:ext cx="114292" cy="1142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4B15CE70-1731-92EC-97F4-D7D61D6E7563}"/>
                  </a:ext>
                </a:extLst>
              </p:cNvPr>
              <p:cNvSpPr/>
              <p:nvPr/>
            </p:nvSpPr>
            <p:spPr>
              <a:xfrm>
                <a:off x="2362184" y="2631999"/>
                <a:ext cx="114292" cy="1142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CD3CA4A1-652C-BEA1-BF0A-A6AF26887559}"/>
                  </a:ext>
                </a:extLst>
              </p:cNvPr>
              <p:cNvSpPr/>
              <p:nvPr/>
            </p:nvSpPr>
            <p:spPr>
              <a:xfrm>
                <a:off x="1962142" y="2783249"/>
                <a:ext cx="114292" cy="1142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2260FFF-810A-9CE3-CAF2-120D9BE7A8C6}"/>
                </a:ext>
              </a:extLst>
            </p:cNvPr>
            <p:cNvSpPr/>
            <p:nvPr/>
          </p:nvSpPr>
          <p:spPr>
            <a:xfrm>
              <a:off x="5664894" y="3033742"/>
              <a:ext cx="114292" cy="1142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5757ABF-8FB9-8B7A-E7F1-45DF6ACF7611}"/>
              </a:ext>
            </a:extLst>
          </p:cNvPr>
          <p:cNvSpPr txBox="1"/>
          <p:nvPr/>
        </p:nvSpPr>
        <p:spPr>
          <a:xfrm>
            <a:off x="4636294" y="1785460"/>
            <a:ext cx="2919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클러스터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2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개로 표현할 경우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36A3F7-8767-D501-5E2A-1F51F25D3A79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Soft-Clustering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 : Cluster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 포함되는 경우를 확률로 나타낼 수 있다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21231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F659D5F-0085-EE8A-D93C-F298DE8C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GMM </a:t>
            </a:r>
            <a:r>
              <a:rPr lang="ko-KR" altLang="en-US" dirty="0"/>
              <a:t>특징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6589C63-2543-BF41-D9EF-A31C4A259B4B}"/>
              </a:ext>
            </a:extLst>
          </p:cNvPr>
          <p:cNvGrpSpPr/>
          <p:nvPr/>
        </p:nvGrpSpPr>
        <p:grpSpPr>
          <a:xfrm>
            <a:off x="4991729" y="2190750"/>
            <a:ext cx="2208543" cy="2100777"/>
            <a:chOff x="1343025" y="1657350"/>
            <a:chExt cx="2208543" cy="2100777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37298A85-B5CF-6F5C-4250-B3CC63EB4DF2}"/>
                </a:ext>
              </a:extLst>
            </p:cNvPr>
            <p:cNvCxnSpPr>
              <a:cxnSpLocks/>
            </p:cNvCxnSpPr>
            <p:nvPr/>
          </p:nvCxnSpPr>
          <p:spPr>
            <a:xfrm>
              <a:off x="1343025" y="3514725"/>
              <a:ext cx="22085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F73AD3A-3FDB-F0C6-C860-486C6D7A3C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6388" y="1657350"/>
              <a:ext cx="1" cy="2100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DD24D64-D462-4850-1F94-1081892ADED9}"/>
              </a:ext>
            </a:extLst>
          </p:cNvPr>
          <p:cNvGrpSpPr/>
          <p:nvPr/>
        </p:nvGrpSpPr>
        <p:grpSpPr>
          <a:xfrm>
            <a:off x="5639433" y="3287790"/>
            <a:ext cx="638151" cy="419099"/>
            <a:chOff x="1438283" y="3086100"/>
            <a:chExt cx="638151" cy="41909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8DC5A3D-63EB-5BDE-DF85-EC4139F41E7C}"/>
                </a:ext>
              </a:extLst>
            </p:cNvPr>
            <p:cNvSpPr/>
            <p:nvPr/>
          </p:nvSpPr>
          <p:spPr>
            <a:xfrm>
              <a:off x="1552575" y="30861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FF5296B-11DD-207F-3582-EF485BBA32A3}"/>
                </a:ext>
              </a:extLst>
            </p:cNvPr>
            <p:cNvSpPr/>
            <p:nvPr/>
          </p:nvSpPr>
          <p:spPr>
            <a:xfrm>
              <a:off x="1704975" y="32385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D6585DF-E047-1506-5502-5E70BFA11BCB}"/>
                </a:ext>
              </a:extLst>
            </p:cNvPr>
            <p:cNvSpPr/>
            <p:nvPr/>
          </p:nvSpPr>
          <p:spPr>
            <a:xfrm>
              <a:off x="1847850" y="33909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19DCFF0-BEBF-DCBE-891E-8742CDA9EEAB}"/>
                </a:ext>
              </a:extLst>
            </p:cNvPr>
            <p:cNvSpPr/>
            <p:nvPr/>
          </p:nvSpPr>
          <p:spPr>
            <a:xfrm>
              <a:off x="1552575" y="33909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4226F3D-2B80-13CA-2F5A-172841A5CC78}"/>
                </a:ext>
              </a:extLst>
            </p:cNvPr>
            <p:cNvSpPr/>
            <p:nvPr/>
          </p:nvSpPr>
          <p:spPr>
            <a:xfrm>
              <a:off x="1962142" y="323735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83E0447-09A2-0C05-0916-4AF375889118}"/>
                </a:ext>
              </a:extLst>
            </p:cNvPr>
            <p:cNvSpPr/>
            <p:nvPr/>
          </p:nvSpPr>
          <p:spPr>
            <a:xfrm>
              <a:off x="1838325" y="30861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DB910AD-2ECF-4DA6-1E66-AF8BDCF47AEC}"/>
                </a:ext>
              </a:extLst>
            </p:cNvPr>
            <p:cNvSpPr/>
            <p:nvPr/>
          </p:nvSpPr>
          <p:spPr>
            <a:xfrm>
              <a:off x="1438283" y="323735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1C419D4-6D18-4454-459D-61453D9F2D84}"/>
              </a:ext>
            </a:extLst>
          </p:cNvPr>
          <p:cNvGrpSpPr/>
          <p:nvPr/>
        </p:nvGrpSpPr>
        <p:grpSpPr>
          <a:xfrm>
            <a:off x="6313215" y="2538618"/>
            <a:ext cx="638151" cy="419099"/>
            <a:chOff x="1962142" y="2631999"/>
            <a:chExt cx="638151" cy="41909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F294F58-B889-C1AC-EC5C-9A3EB5873C08}"/>
                </a:ext>
              </a:extLst>
            </p:cNvPr>
            <p:cNvSpPr/>
            <p:nvPr/>
          </p:nvSpPr>
          <p:spPr>
            <a:xfrm>
              <a:off x="2076434" y="26319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18E1661-1751-3675-2F95-F29C1D404931}"/>
                </a:ext>
              </a:extLst>
            </p:cNvPr>
            <p:cNvSpPr/>
            <p:nvPr/>
          </p:nvSpPr>
          <p:spPr>
            <a:xfrm>
              <a:off x="2228834" y="27843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8BDC26C-6B5F-7E3A-0FE6-31F7747C1247}"/>
                </a:ext>
              </a:extLst>
            </p:cNvPr>
            <p:cNvSpPr/>
            <p:nvPr/>
          </p:nvSpPr>
          <p:spPr>
            <a:xfrm>
              <a:off x="2371709" y="29367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9F5EA16-23A4-C741-DE44-0A7438433AFC}"/>
                </a:ext>
              </a:extLst>
            </p:cNvPr>
            <p:cNvSpPr/>
            <p:nvPr/>
          </p:nvSpPr>
          <p:spPr>
            <a:xfrm>
              <a:off x="2076434" y="29367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17800BC-9026-9AC0-0951-B6960E953E83}"/>
                </a:ext>
              </a:extLst>
            </p:cNvPr>
            <p:cNvSpPr/>
            <p:nvPr/>
          </p:nvSpPr>
          <p:spPr>
            <a:xfrm>
              <a:off x="2486001" y="278324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15CE70-1731-92EC-97F4-D7D61D6E7563}"/>
                </a:ext>
              </a:extLst>
            </p:cNvPr>
            <p:cNvSpPr/>
            <p:nvPr/>
          </p:nvSpPr>
          <p:spPr>
            <a:xfrm>
              <a:off x="2362184" y="26319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D3CA4A1-652C-BEA1-BF0A-A6AF26887559}"/>
                </a:ext>
              </a:extLst>
            </p:cNvPr>
            <p:cNvSpPr/>
            <p:nvPr/>
          </p:nvSpPr>
          <p:spPr>
            <a:xfrm>
              <a:off x="1962142" y="278324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22260FFF-810A-9CE3-CAF2-120D9BE7A8C6}"/>
              </a:ext>
            </a:extLst>
          </p:cNvPr>
          <p:cNvSpPr/>
          <p:nvPr/>
        </p:nvSpPr>
        <p:spPr>
          <a:xfrm>
            <a:off x="6198923" y="3033742"/>
            <a:ext cx="114292" cy="1142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757ABF-8FB9-8B7A-E7F1-45DF6ACF7611}"/>
              </a:ext>
            </a:extLst>
          </p:cNvPr>
          <p:cNvSpPr txBox="1"/>
          <p:nvPr/>
        </p:nvSpPr>
        <p:spPr>
          <a:xfrm>
            <a:off x="4636294" y="1785460"/>
            <a:ext cx="2919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클러스터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2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개로 표현할 경우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43E28EC-C82C-2774-9F74-34D84AB16604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6313215" y="3090892"/>
            <a:ext cx="1059135" cy="5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9B46BED-7055-6136-AB76-1968BE445E40}"/>
              </a:ext>
            </a:extLst>
          </p:cNvPr>
          <p:cNvSpPr txBox="1"/>
          <p:nvPr/>
        </p:nvSpPr>
        <p:spPr>
          <a:xfrm>
            <a:off x="7448550" y="3033742"/>
            <a:ext cx="65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???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173D28-9795-31A8-09DC-263A230FF419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Soft-Clustering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 : Cluster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 포함되는 경우를 확률로 나타낼 수 있다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19678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F659D5F-0085-EE8A-D93C-F298DE8C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GMM </a:t>
            </a:r>
            <a:r>
              <a:rPr lang="ko-KR" altLang="en-US" dirty="0"/>
              <a:t>특징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6589C63-2543-BF41-D9EF-A31C4A259B4B}"/>
              </a:ext>
            </a:extLst>
          </p:cNvPr>
          <p:cNvGrpSpPr/>
          <p:nvPr/>
        </p:nvGrpSpPr>
        <p:grpSpPr>
          <a:xfrm>
            <a:off x="4991729" y="2190750"/>
            <a:ext cx="2208543" cy="2100777"/>
            <a:chOff x="1343025" y="1657350"/>
            <a:chExt cx="2208543" cy="2100777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37298A85-B5CF-6F5C-4250-B3CC63EB4DF2}"/>
                </a:ext>
              </a:extLst>
            </p:cNvPr>
            <p:cNvCxnSpPr>
              <a:cxnSpLocks/>
            </p:cNvCxnSpPr>
            <p:nvPr/>
          </p:nvCxnSpPr>
          <p:spPr>
            <a:xfrm>
              <a:off x="1343025" y="3514725"/>
              <a:ext cx="22085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F73AD3A-3FDB-F0C6-C860-486C6D7A3C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6388" y="1657350"/>
              <a:ext cx="1" cy="2100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DD24D64-D462-4850-1F94-1081892ADED9}"/>
              </a:ext>
            </a:extLst>
          </p:cNvPr>
          <p:cNvGrpSpPr/>
          <p:nvPr/>
        </p:nvGrpSpPr>
        <p:grpSpPr>
          <a:xfrm>
            <a:off x="5639433" y="3287790"/>
            <a:ext cx="638151" cy="419099"/>
            <a:chOff x="1438283" y="3086100"/>
            <a:chExt cx="638151" cy="41909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8DC5A3D-63EB-5BDE-DF85-EC4139F41E7C}"/>
                </a:ext>
              </a:extLst>
            </p:cNvPr>
            <p:cNvSpPr/>
            <p:nvPr/>
          </p:nvSpPr>
          <p:spPr>
            <a:xfrm>
              <a:off x="1552575" y="30861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FF5296B-11DD-207F-3582-EF485BBA32A3}"/>
                </a:ext>
              </a:extLst>
            </p:cNvPr>
            <p:cNvSpPr/>
            <p:nvPr/>
          </p:nvSpPr>
          <p:spPr>
            <a:xfrm>
              <a:off x="1704975" y="32385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D6585DF-E047-1506-5502-5E70BFA11BCB}"/>
                </a:ext>
              </a:extLst>
            </p:cNvPr>
            <p:cNvSpPr/>
            <p:nvPr/>
          </p:nvSpPr>
          <p:spPr>
            <a:xfrm>
              <a:off x="1847850" y="33909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19DCFF0-BEBF-DCBE-891E-8742CDA9EEAB}"/>
                </a:ext>
              </a:extLst>
            </p:cNvPr>
            <p:cNvSpPr/>
            <p:nvPr/>
          </p:nvSpPr>
          <p:spPr>
            <a:xfrm>
              <a:off x="1552575" y="33909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4226F3D-2B80-13CA-2F5A-172841A5CC78}"/>
                </a:ext>
              </a:extLst>
            </p:cNvPr>
            <p:cNvSpPr/>
            <p:nvPr/>
          </p:nvSpPr>
          <p:spPr>
            <a:xfrm>
              <a:off x="1962142" y="323735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83E0447-09A2-0C05-0916-4AF375889118}"/>
                </a:ext>
              </a:extLst>
            </p:cNvPr>
            <p:cNvSpPr/>
            <p:nvPr/>
          </p:nvSpPr>
          <p:spPr>
            <a:xfrm>
              <a:off x="1838325" y="30861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DB910AD-2ECF-4DA6-1E66-AF8BDCF47AEC}"/>
                </a:ext>
              </a:extLst>
            </p:cNvPr>
            <p:cNvSpPr/>
            <p:nvPr/>
          </p:nvSpPr>
          <p:spPr>
            <a:xfrm>
              <a:off x="1438283" y="323735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1C419D4-6D18-4454-459D-61453D9F2D84}"/>
              </a:ext>
            </a:extLst>
          </p:cNvPr>
          <p:cNvGrpSpPr/>
          <p:nvPr/>
        </p:nvGrpSpPr>
        <p:grpSpPr>
          <a:xfrm>
            <a:off x="6313215" y="2538618"/>
            <a:ext cx="638151" cy="419099"/>
            <a:chOff x="1962142" y="2631999"/>
            <a:chExt cx="638151" cy="41909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F294F58-B889-C1AC-EC5C-9A3EB5873C08}"/>
                </a:ext>
              </a:extLst>
            </p:cNvPr>
            <p:cNvSpPr/>
            <p:nvPr/>
          </p:nvSpPr>
          <p:spPr>
            <a:xfrm>
              <a:off x="2076434" y="26319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18E1661-1751-3675-2F95-F29C1D404931}"/>
                </a:ext>
              </a:extLst>
            </p:cNvPr>
            <p:cNvSpPr/>
            <p:nvPr/>
          </p:nvSpPr>
          <p:spPr>
            <a:xfrm>
              <a:off x="2228834" y="27843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8BDC26C-6B5F-7E3A-0FE6-31F7747C1247}"/>
                </a:ext>
              </a:extLst>
            </p:cNvPr>
            <p:cNvSpPr/>
            <p:nvPr/>
          </p:nvSpPr>
          <p:spPr>
            <a:xfrm>
              <a:off x="2371709" y="29367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9F5EA16-23A4-C741-DE44-0A7438433AFC}"/>
                </a:ext>
              </a:extLst>
            </p:cNvPr>
            <p:cNvSpPr/>
            <p:nvPr/>
          </p:nvSpPr>
          <p:spPr>
            <a:xfrm>
              <a:off x="2076434" y="29367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17800BC-9026-9AC0-0951-B6960E953E83}"/>
                </a:ext>
              </a:extLst>
            </p:cNvPr>
            <p:cNvSpPr/>
            <p:nvPr/>
          </p:nvSpPr>
          <p:spPr>
            <a:xfrm>
              <a:off x="2486001" y="278324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15CE70-1731-92EC-97F4-D7D61D6E7563}"/>
                </a:ext>
              </a:extLst>
            </p:cNvPr>
            <p:cNvSpPr/>
            <p:nvPr/>
          </p:nvSpPr>
          <p:spPr>
            <a:xfrm>
              <a:off x="2362184" y="26319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D3CA4A1-652C-BEA1-BF0A-A6AF26887559}"/>
                </a:ext>
              </a:extLst>
            </p:cNvPr>
            <p:cNvSpPr/>
            <p:nvPr/>
          </p:nvSpPr>
          <p:spPr>
            <a:xfrm>
              <a:off x="1962142" y="278324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22260FFF-810A-9CE3-CAF2-120D9BE7A8C6}"/>
              </a:ext>
            </a:extLst>
          </p:cNvPr>
          <p:cNvSpPr/>
          <p:nvPr/>
        </p:nvSpPr>
        <p:spPr>
          <a:xfrm>
            <a:off x="6198923" y="3033742"/>
            <a:ext cx="114292" cy="1142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757ABF-8FB9-8B7A-E7F1-45DF6ACF7611}"/>
              </a:ext>
            </a:extLst>
          </p:cNvPr>
          <p:cNvSpPr txBox="1"/>
          <p:nvPr/>
        </p:nvSpPr>
        <p:spPr>
          <a:xfrm>
            <a:off x="4636294" y="1785460"/>
            <a:ext cx="2919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클러스터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2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개로 표현할 경우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43E28EC-C82C-2774-9F74-34D84AB16604}"/>
              </a:ext>
            </a:extLst>
          </p:cNvPr>
          <p:cNvCxnSpPr>
            <a:cxnSpLocks/>
            <a:stCxn id="30" idx="5"/>
            <a:endCxn id="24" idx="1"/>
          </p:cNvCxnSpPr>
          <p:nvPr/>
        </p:nvCxnSpPr>
        <p:spPr>
          <a:xfrm>
            <a:off x="6864555" y="2974954"/>
            <a:ext cx="583996" cy="24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B46BED-7055-6136-AB76-1968BE445E40}"/>
                  </a:ext>
                </a:extLst>
              </p:cNvPr>
              <p:cNvSpPr txBox="1"/>
              <p:nvPr/>
            </p:nvSpPr>
            <p:spPr>
              <a:xfrm>
                <a:off x="7448551" y="3033742"/>
                <a:ext cx="1266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≥0.7</m:t>
                      </m:r>
                    </m:oMath>
                  </m:oMathPara>
                </a14:m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B46BED-7055-6136-AB76-1968BE445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551" y="3033742"/>
                <a:ext cx="1266839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타원 28">
            <a:extLst>
              <a:ext uri="{FF2B5EF4-FFF2-40B4-BE49-F238E27FC236}">
                <a16:creationId xmlns:a16="http://schemas.microsoft.com/office/drawing/2014/main" id="{29621A35-6D54-D0FE-72D7-0CA7A46D8F4E}"/>
              </a:ext>
            </a:extLst>
          </p:cNvPr>
          <p:cNvSpPr/>
          <p:nvPr/>
        </p:nvSpPr>
        <p:spPr>
          <a:xfrm>
            <a:off x="5644196" y="3177589"/>
            <a:ext cx="638150" cy="6372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41B1ACD-358C-38EC-D3D2-760CF09D28F9}"/>
              </a:ext>
            </a:extLst>
          </p:cNvPr>
          <p:cNvSpPr/>
          <p:nvPr/>
        </p:nvSpPr>
        <p:spPr>
          <a:xfrm>
            <a:off x="6319860" y="2431070"/>
            <a:ext cx="638150" cy="637200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29141B8-7A6F-1E53-7736-B6C72E579006}"/>
              </a:ext>
            </a:extLst>
          </p:cNvPr>
          <p:cNvCxnSpPr>
            <a:cxnSpLocks/>
            <a:stCxn id="29" idx="5"/>
            <a:endCxn id="34" idx="1"/>
          </p:cNvCxnSpPr>
          <p:nvPr/>
        </p:nvCxnSpPr>
        <p:spPr>
          <a:xfrm>
            <a:off x="6188891" y="3721473"/>
            <a:ext cx="683415" cy="9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4C2400-98F9-188F-01B5-66E2C48BC7D3}"/>
                  </a:ext>
                </a:extLst>
              </p:cNvPr>
              <p:cNvSpPr txBox="1"/>
              <p:nvPr/>
            </p:nvSpPr>
            <p:spPr>
              <a:xfrm>
                <a:off x="6872306" y="3632772"/>
                <a:ext cx="1266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≥0.7</m:t>
                      </m:r>
                    </m:oMath>
                  </m:oMathPara>
                </a14:m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4C2400-98F9-188F-01B5-66E2C48BC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306" y="3632772"/>
                <a:ext cx="12668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CB753D77-31BF-C77E-D3D0-27F7109A5C92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Soft-Clustering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 : Cluster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 포함되는 경우를 확률로 나타낼 수 있다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2276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F659D5F-0085-EE8A-D93C-F298DE8C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GMM </a:t>
            </a:r>
            <a:r>
              <a:rPr lang="ko-KR" altLang="en-US" dirty="0"/>
              <a:t>특징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6589C63-2543-BF41-D9EF-A31C4A259B4B}"/>
              </a:ext>
            </a:extLst>
          </p:cNvPr>
          <p:cNvGrpSpPr/>
          <p:nvPr/>
        </p:nvGrpSpPr>
        <p:grpSpPr>
          <a:xfrm>
            <a:off x="4991729" y="2190750"/>
            <a:ext cx="2208543" cy="2100777"/>
            <a:chOff x="1343025" y="1657350"/>
            <a:chExt cx="2208543" cy="2100777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37298A85-B5CF-6F5C-4250-B3CC63EB4DF2}"/>
                </a:ext>
              </a:extLst>
            </p:cNvPr>
            <p:cNvCxnSpPr>
              <a:cxnSpLocks/>
            </p:cNvCxnSpPr>
            <p:nvPr/>
          </p:nvCxnSpPr>
          <p:spPr>
            <a:xfrm>
              <a:off x="1343025" y="3514725"/>
              <a:ext cx="22085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F73AD3A-3FDB-F0C6-C860-486C6D7A3C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6388" y="1657350"/>
              <a:ext cx="1" cy="2100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DD24D64-D462-4850-1F94-1081892ADED9}"/>
              </a:ext>
            </a:extLst>
          </p:cNvPr>
          <p:cNvGrpSpPr/>
          <p:nvPr/>
        </p:nvGrpSpPr>
        <p:grpSpPr>
          <a:xfrm>
            <a:off x="5639433" y="3287790"/>
            <a:ext cx="638151" cy="419099"/>
            <a:chOff x="1438283" y="3086100"/>
            <a:chExt cx="638151" cy="41909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8DC5A3D-63EB-5BDE-DF85-EC4139F41E7C}"/>
                </a:ext>
              </a:extLst>
            </p:cNvPr>
            <p:cNvSpPr/>
            <p:nvPr/>
          </p:nvSpPr>
          <p:spPr>
            <a:xfrm>
              <a:off x="1552575" y="30861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FF5296B-11DD-207F-3582-EF485BBA32A3}"/>
                </a:ext>
              </a:extLst>
            </p:cNvPr>
            <p:cNvSpPr/>
            <p:nvPr/>
          </p:nvSpPr>
          <p:spPr>
            <a:xfrm>
              <a:off x="1704975" y="32385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D6585DF-E047-1506-5502-5E70BFA11BCB}"/>
                </a:ext>
              </a:extLst>
            </p:cNvPr>
            <p:cNvSpPr/>
            <p:nvPr/>
          </p:nvSpPr>
          <p:spPr>
            <a:xfrm>
              <a:off x="1847850" y="33909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19DCFF0-BEBF-DCBE-891E-8742CDA9EEAB}"/>
                </a:ext>
              </a:extLst>
            </p:cNvPr>
            <p:cNvSpPr/>
            <p:nvPr/>
          </p:nvSpPr>
          <p:spPr>
            <a:xfrm>
              <a:off x="1552575" y="33909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4226F3D-2B80-13CA-2F5A-172841A5CC78}"/>
                </a:ext>
              </a:extLst>
            </p:cNvPr>
            <p:cNvSpPr/>
            <p:nvPr/>
          </p:nvSpPr>
          <p:spPr>
            <a:xfrm>
              <a:off x="1962142" y="323735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83E0447-09A2-0C05-0916-4AF375889118}"/>
                </a:ext>
              </a:extLst>
            </p:cNvPr>
            <p:cNvSpPr/>
            <p:nvPr/>
          </p:nvSpPr>
          <p:spPr>
            <a:xfrm>
              <a:off x="1838325" y="30861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DB910AD-2ECF-4DA6-1E66-AF8BDCF47AEC}"/>
                </a:ext>
              </a:extLst>
            </p:cNvPr>
            <p:cNvSpPr/>
            <p:nvPr/>
          </p:nvSpPr>
          <p:spPr>
            <a:xfrm>
              <a:off x="1438283" y="323735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1C419D4-6D18-4454-459D-61453D9F2D84}"/>
              </a:ext>
            </a:extLst>
          </p:cNvPr>
          <p:cNvGrpSpPr/>
          <p:nvPr/>
        </p:nvGrpSpPr>
        <p:grpSpPr>
          <a:xfrm>
            <a:off x="6313215" y="2538618"/>
            <a:ext cx="638151" cy="419099"/>
            <a:chOff x="1962142" y="2631999"/>
            <a:chExt cx="638151" cy="41909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F294F58-B889-C1AC-EC5C-9A3EB5873C08}"/>
                </a:ext>
              </a:extLst>
            </p:cNvPr>
            <p:cNvSpPr/>
            <p:nvPr/>
          </p:nvSpPr>
          <p:spPr>
            <a:xfrm>
              <a:off x="2076434" y="26319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18E1661-1751-3675-2F95-F29C1D404931}"/>
                </a:ext>
              </a:extLst>
            </p:cNvPr>
            <p:cNvSpPr/>
            <p:nvPr/>
          </p:nvSpPr>
          <p:spPr>
            <a:xfrm>
              <a:off x="2228834" y="27843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8BDC26C-6B5F-7E3A-0FE6-31F7747C1247}"/>
                </a:ext>
              </a:extLst>
            </p:cNvPr>
            <p:cNvSpPr/>
            <p:nvPr/>
          </p:nvSpPr>
          <p:spPr>
            <a:xfrm>
              <a:off x="2371709" y="29367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9F5EA16-23A4-C741-DE44-0A7438433AFC}"/>
                </a:ext>
              </a:extLst>
            </p:cNvPr>
            <p:cNvSpPr/>
            <p:nvPr/>
          </p:nvSpPr>
          <p:spPr>
            <a:xfrm>
              <a:off x="2076434" y="29367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17800BC-9026-9AC0-0951-B6960E953E83}"/>
                </a:ext>
              </a:extLst>
            </p:cNvPr>
            <p:cNvSpPr/>
            <p:nvPr/>
          </p:nvSpPr>
          <p:spPr>
            <a:xfrm>
              <a:off x="2486001" y="278324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15CE70-1731-92EC-97F4-D7D61D6E7563}"/>
                </a:ext>
              </a:extLst>
            </p:cNvPr>
            <p:cNvSpPr/>
            <p:nvPr/>
          </p:nvSpPr>
          <p:spPr>
            <a:xfrm>
              <a:off x="2362184" y="26319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D3CA4A1-652C-BEA1-BF0A-A6AF26887559}"/>
                </a:ext>
              </a:extLst>
            </p:cNvPr>
            <p:cNvSpPr/>
            <p:nvPr/>
          </p:nvSpPr>
          <p:spPr>
            <a:xfrm>
              <a:off x="1962142" y="278324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22260FFF-810A-9CE3-CAF2-120D9BE7A8C6}"/>
              </a:ext>
            </a:extLst>
          </p:cNvPr>
          <p:cNvSpPr/>
          <p:nvPr/>
        </p:nvSpPr>
        <p:spPr>
          <a:xfrm>
            <a:off x="6198923" y="3033742"/>
            <a:ext cx="114292" cy="1142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757ABF-8FB9-8B7A-E7F1-45DF6ACF7611}"/>
              </a:ext>
            </a:extLst>
          </p:cNvPr>
          <p:cNvSpPr txBox="1"/>
          <p:nvPr/>
        </p:nvSpPr>
        <p:spPr>
          <a:xfrm>
            <a:off x="4636294" y="1785460"/>
            <a:ext cx="2919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클러스터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2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개로 표현할 경우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43E28EC-C82C-2774-9F74-34D84AB16604}"/>
              </a:ext>
            </a:extLst>
          </p:cNvPr>
          <p:cNvCxnSpPr>
            <a:cxnSpLocks/>
            <a:stCxn id="6" idx="5"/>
            <a:endCxn id="24" idx="1"/>
          </p:cNvCxnSpPr>
          <p:nvPr/>
        </p:nvCxnSpPr>
        <p:spPr>
          <a:xfrm>
            <a:off x="7009363" y="3121277"/>
            <a:ext cx="439188" cy="9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B46BED-7055-6136-AB76-1968BE445E40}"/>
                  </a:ext>
                </a:extLst>
              </p:cNvPr>
              <p:cNvSpPr txBox="1"/>
              <p:nvPr/>
            </p:nvSpPr>
            <p:spPr>
              <a:xfrm>
                <a:off x="7448551" y="3033742"/>
                <a:ext cx="1276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≥0.5</m:t>
                      </m:r>
                    </m:oMath>
                  </m:oMathPara>
                </a14:m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B46BED-7055-6136-AB76-1968BE445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551" y="3033742"/>
                <a:ext cx="1276349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타원 28">
            <a:extLst>
              <a:ext uri="{FF2B5EF4-FFF2-40B4-BE49-F238E27FC236}">
                <a16:creationId xmlns:a16="http://schemas.microsoft.com/office/drawing/2014/main" id="{29621A35-6D54-D0FE-72D7-0CA7A46D8F4E}"/>
              </a:ext>
            </a:extLst>
          </p:cNvPr>
          <p:cNvSpPr/>
          <p:nvPr/>
        </p:nvSpPr>
        <p:spPr>
          <a:xfrm>
            <a:off x="5644196" y="3177589"/>
            <a:ext cx="638150" cy="6372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41B1ACD-358C-38EC-D3D2-760CF09D28F9}"/>
              </a:ext>
            </a:extLst>
          </p:cNvPr>
          <p:cNvSpPr/>
          <p:nvPr/>
        </p:nvSpPr>
        <p:spPr>
          <a:xfrm>
            <a:off x="6319860" y="2431070"/>
            <a:ext cx="638150" cy="637200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29141B8-7A6F-1E53-7736-B6C72E579006}"/>
              </a:ext>
            </a:extLst>
          </p:cNvPr>
          <p:cNvCxnSpPr>
            <a:cxnSpLocks/>
            <a:stCxn id="27" idx="5"/>
            <a:endCxn id="34" idx="1"/>
          </p:cNvCxnSpPr>
          <p:nvPr/>
        </p:nvCxnSpPr>
        <p:spPr>
          <a:xfrm flipV="1">
            <a:off x="6347171" y="3817438"/>
            <a:ext cx="525135" cy="7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4C2400-98F9-188F-01B5-66E2C48BC7D3}"/>
                  </a:ext>
                </a:extLst>
              </p:cNvPr>
              <p:cNvSpPr txBox="1"/>
              <p:nvPr/>
            </p:nvSpPr>
            <p:spPr>
              <a:xfrm>
                <a:off x="6872306" y="3632772"/>
                <a:ext cx="1204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≥0.5</m:t>
                      </m:r>
                    </m:oMath>
                  </m:oMathPara>
                </a14:m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4C2400-98F9-188F-01B5-66E2C48BC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306" y="3632772"/>
                <a:ext cx="12048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81F299DB-D658-0722-3E71-7D5B576810C9}"/>
              </a:ext>
            </a:extLst>
          </p:cNvPr>
          <p:cNvSpPr/>
          <p:nvPr/>
        </p:nvSpPr>
        <p:spPr>
          <a:xfrm>
            <a:off x="6115070" y="2224139"/>
            <a:ext cx="1047730" cy="1051062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6046FCE-2DAA-C05A-47F3-9F449B10F50E}"/>
              </a:ext>
            </a:extLst>
          </p:cNvPr>
          <p:cNvSpPr/>
          <p:nvPr/>
        </p:nvSpPr>
        <p:spPr>
          <a:xfrm>
            <a:off x="5420354" y="2933959"/>
            <a:ext cx="1085834" cy="112446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B0A94A-B8DC-5EC3-7926-65E113823EB2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Soft-Clustering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 : Cluster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 포함되는 경우를 확률로 나타낼 수 있다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24137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841B1ACD-358C-38EC-D3D2-760CF09D28F9}"/>
              </a:ext>
            </a:extLst>
          </p:cNvPr>
          <p:cNvSpPr/>
          <p:nvPr/>
        </p:nvSpPr>
        <p:spPr>
          <a:xfrm>
            <a:off x="6319860" y="2431070"/>
            <a:ext cx="638150" cy="637200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4C7F7E-52E6-B2CE-5AAB-C1334815CAE2}"/>
              </a:ext>
            </a:extLst>
          </p:cNvPr>
          <p:cNvGrpSpPr/>
          <p:nvPr/>
        </p:nvGrpSpPr>
        <p:grpSpPr>
          <a:xfrm>
            <a:off x="6115070" y="2224139"/>
            <a:ext cx="1047730" cy="1051062"/>
            <a:chOff x="6115070" y="2224139"/>
            <a:chExt cx="1047730" cy="105106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1F299DB-D658-0722-3E71-7D5B576810C9}"/>
                </a:ext>
              </a:extLst>
            </p:cNvPr>
            <p:cNvSpPr/>
            <p:nvPr/>
          </p:nvSpPr>
          <p:spPr>
            <a:xfrm>
              <a:off x="6115070" y="2224139"/>
              <a:ext cx="1047730" cy="1051062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CBA1FF0-5E60-2728-197A-D2AB5FF20275}"/>
                </a:ext>
              </a:extLst>
            </p:cNvPr>
            <p:cNvSpPr/>
            <p:nvPr/>
          </p:nvSpPr>
          <p:spPr>
            <a:xfrm>
              <a:off x="6610362" y="2722765"/>
              <a:ext cx="57146" cy="538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29621A35-6D54-D0FE-72D7-0CA7A46D8F4E}"/>
              </a:ext>
            </a:extLst>
          </p:cNvPr>
          <p:cNvSpPr/>
          <p:nvPr/>
        </p:nvSpPr>
        <p:spPr>
          <a:xfrm>
            <a:off x="5644196" y="3177589"/>
            <a:ext cx="638150" cy="6372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FA420C1-9B01-9F56-6680-ECC257AAC528}"/>
              </a:ext>
            </a:extLst>
          </p:cNvPr>
          <p:cNvGrpSpPr/>
          <p:nvPr/>
        </p:nvGrpSpPr>
        <p:grpSpPr>
          <a:xfrm>
            <a:off x="5420354" y="2933959"/>
            <a:ext cx="1085834" cy="1124460"/>
            <a:chOff x="5420354" y="2933959"/>
            <a:chExt cx="1085834" cy="112446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6046FCE-2DAA-C05A-47F3-9F449B10F50E}"/>
                </a:ext>
              </a:extLst>
            </p:cNvPr>
            <p:cNvSpPr/>
            <p:nvPr/>
          </p:nvSpPr>
          <p:spPr>
            <a:xfrm>
              <a:off x="5420354" y="2933959"/>
              <a:ext cx="1085834" cy="112446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6FB59F7-4F8F-992E-6FBF-050D6A38128B}"/>
                </a:ext>
              </a:extLst>
            </p:cNvPr>
            <p:cNvSpPr/>
            <p:nvPr/>
          </p:nvSpPr>
          <p:spPr>
            <a:xfrm>
              <a:off x="5934698" y="3469284"/>
              <a:ext cx="57146" cy="538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EF659D5F-0085-EE8A-D93C-F298DE8C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GMM </a:t>
            </a:r>
            <a:r>
              <a:rPr lang="ko-KR" altLang="en-US" dirty="0"/>
              <a:t>특징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6589C63-2543-BF41-D9EF-A31C4A259B4B}"/>
              </a:ext>
            </a:extLst>
          </p:cNvPr>
          <p:cNvGrpSpPr/>
          <p:nvPr/>
        </p:nvGrpSpPr>
        <p:grpSpPr>
          <a:xfrm>
            <a:off x="4991729" y="2190750"/>
            <a:ext cx="2208543" cy="2100777"/>
            <a:chOff x="1343025" y="1657350"/>
            <a:chExt cx="2208543" cy="2100777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37298A85-B5CF-6F5C-4250-B3CC63EB4DF2}"/>
                </a:ext>
              </a:extLst>
            </p:cNvPr>
            <p:cNvCxnSpPr>
              <a:cxnSpLocks/>
            </p:cNvCxnSpPr>
            <p:nvPr/>
          </p:nvCxnSpPr>
          <p:spPr>
            <a:xfrm>
              <a:off x="1343025" y="3514725"/>
              <a:ext cx="22085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F73AD3A-3FDB-F0C6-C860-486C6D7A3C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6388" y="1657350"/>
              <a:ext cx="1" cy="2100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DD24D64-D462-4850-1F94-1081892ADED9}"/>
              </a:ext>
            </a:extLst>
          </p:cNvPr>
          <p:cNvGrpSpPr/>
          <p:nvPr/>
        </p:nvGrpSpPr>
        <p:grpSpPr>
          <a:xfrm>
            <a:off x="5639433" y="3287790"/>
            <a:ext cx="638151" cy="419099"/>
            <a:chOff x="1438283" y="3086100"/>
            <a:chExt cx="638151" cy="41909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8DC5A3D-63EB-5BDE-DF85-EC4139F41E7C}"/>
                </a:ext>
              </a:extLst>
            </p:cNvPr>
            <p:cNvSpPr/>
            <p:nvPr/>
          </p:nvSpPr>
          <p:spPr>
            <a:xfrm>
              <a:off x="1552575" y="30861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FF5296B-11DD-207F-3582-EF485BBA32A3}"/>
                </a:ext>
              </a:extLst>
            </p:cNvPr>
            <p:cNvSpPr/>
            <p:nvPr/>
          </p:nvSpPr>
          <p:spPr>
            <a:xfrm>
              <a:off x="1704975" y="32385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D6585DF-E047-1506-5502-5E70BFA11BCB}"/>
                </a:ext>
              </a:extLst>
            </p:cNvPr>
            <p:cNvSpPr/>
            <p:nvPr/>
          </p:nvSpPr>
          <p:spPr>
            <a:xfrm>
              <a:off x="1847850" y="33909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19DCFF0-BEBF-DCBE-891E-8742CDA9EEAB}"/>
                </a:ext>
              </a:extLst>
            </p:cNvPr>
            <p:cNvSpPr/>
            <p:nvPr/>
          </p:nvSpPr>
          <p:spPr>
            <a:xfrm>
              <a:off x="1552575" y="33909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4226F3D-2B80-13CA-2F5A-172841A5CC78}"/>
                </a:ext>
              </a:extLst>
            </p:cNvPr>
            <p:cNvSpPr/>
            <p:nvPr/>
          </p:nvSpPr>
          <p:spPr>
            <a:xfrm>
              <a:off x="1962142" y="323735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83E0447-09A2-0C05-0916-4AF375889118}"/>
                </a:ext>
              </a:extLst>
            </p:cNvPr>
            <p:cNvSpPr/>
            <p:nvPr/>
          </p:nvSpPr>
          <p:spPr>
            <a:xfrm>
              <a:off x="1838325" y="30861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DB910AD-2ECF-4DA6-1E66-AF8BDCF47AEC}"/>
                </a:ext>
              </a:extLst>
            </p:cNvPr>
            <p:cNvSpPr/>
            <p:nvPr/>
          </p:nvSpPr>
          <p:spPr>
            <a:xfrm>
              <a:off x="1438283" y="323735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1C419D4-6D18-4454-459D-61453D9F2D84}"/>
              </a:ext>
            </a:extLst>
          </p:cNvPr>
          <p:cNvGrpSpPr/>
          <p:nvPr/>
        </p:nvGrpSpPr>
        <p:grpSpPr>
          <a:xfrm>
            <a:off x="6313215" y="2538618"/>
            <a:ext cx="638151" cy="419099"/>
            <a:chOff x="1962142" y="2631999"/>
            <a:chExt cx="638151" cy="41909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F294F58-B889-C1AC-EC5C-9A3EB5873C08}"/>
                </a:ext>
              </a:extLst>
            </p:cNvPr>
            <p:cNvSpPr/>
            <p:nvPr/>
          </p:nvSpPr>
          <p:spPr>
            <a:xfrm>
              <a:off x="2076434" y="26319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18E1661-1751-3675-2F95-F29C1D404931}"/>
                </a:ext>
              </a:extLst>
            </p:cNvPr>
            <p:cNvSpPr/>
            <p:nvPr/>
          </p:nvSpPr>
          <p:spPr>
            <a:xfrm>
              <a:off x="2228834" y="27843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8BDC26C-6B5F-7E3A-0FE6-31F7747C1247}"/>
                </a:ext>
              </a:extLst>
            </p:cNvPr>
            <p:cNvSpPr/>
            <p:nvPr/>
          </p:nvSpPr>
          <p:spPr>
            <a:xfrm>
              <a:off x="2371709" y="29367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9F5EA16-23A4-C741-DE44-0A7438433AFC}"/>
                </a:ext>
              </a:extLst>
            </p:cNvPr>
            <p:cNvSpPr/>
            <p:nvPr/>
          </p:nvSpPr>
          <p:spPr>
            <a:xfrm>
              <a:off x="2076434" y="29367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17800BC-9026-9AC0-0951-B6960E953E83}"/>
                </a:ext>
              </a:extLst>
            </p:cNvPr>
            <p:cNvSpPr/>
            <p:nvPr/>
          </p:nvSpPr>
          <p:spPr>
            <a:xfrm>
              <a:off x="2486001" y="278324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15CE70-1731-92EC-97F4-D7D61D6E7563}"/>
                </a:ext>
              </a:extLst>
            </p:cNvPr>
            <p:cNvSpPr/>
            <p:nvPr/>
          </p:nvSpPr>
          <p:spPr>
            <a:xfrm>
              <a:off x="2362184" y="26319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D3CA4A1-652C-BEA1-BF0A-A6AF26887559}"/>
                </a:ext>
              </a:extLst>
            </p:cNvPr>
            <p:cNvSpPr/>
            <p:nvPr/>
          </p:nvSpPr>
          <p:spPr>
            <a:xfrm>
              <a:off x="1962142" y="278324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22260FFF-810A-9CE3-CAF2-120D9BE7A8C6}"/>
              </a:ext>
            </a:extLst>
          </p:cNvPr>
          <p:cNvSpPr/>
          <p:nvPr/>
        </p:nvSpPr>
        <p:spPr>
          <a:xfrm>
            <a:off x="6198923" y="3033742"/>
            <a:ext cx="114292" cy="1142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757ABF-8FB9-8B7A-E7F1-45DF6ACF7611}"/>
              </a:ext>
            </a:extLst>
          </p:cNvPr>
          <p:cNvSpPr txBox="1"/>
          <p:nvPr/>
        </p:nvSpPr>
        <p:spPr>
          <a:xfrm>
            <a:off x="4636294" y="1785460"/>
            <a:ext cx="2919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클러스터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2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개로 표현할 경우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29141B8-7A6F-1E53-7736-B6C72E579006}"/>
              </a:ext>
            </a:extLst>
          </p:cNvPr>
          <p:cNvCxnSpPr>
            <a:cxnSpLocks/>
            <a:stCxn id="49" idx="5"/>
            <a:endCxn id="34" idx="1"/>
          </p:cNvCxnSpPr>
          <p:nvPr/>
        </p:nvCxnSpPr>
        <p:spPr>
          <a:xfrm>
            <a:off x="6296477" y="3131302"/>
            <a:ext cx="950902" cy="523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4C2400-98F9-188F-01B5-66E2C48BC7D3}"/>
                  </a:ext>
                </a:extLst>
              </p:cNvPr>
              <p:cNvSpPr txBox="1"/>
              <p:nvPr/>
            </p:nvSpPr>
            <p:spPr>
              <a:xfrm>
                <a:off x="7247379" y="3469807"/>
                <a:ext cx="1191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4C2400-98F9-188F-01B5-66E2C48BC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379" y="3469807"/>
                <a:ext cx="119177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7B677AB-0B28-C5E9-0BE4-90AE783EEA99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Soft-Clustering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 : Cluster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 포함되는 경우를 확률로 나타낼 수 있다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3630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841B1ACD-358C-38EC-D3D2-760CF09D28F9}"/>
              </a:ext>
            </a:extLst>
          </p:cNvPr>
          <p:cNvSpPr/>
          <p:nvPr/>
        </p:nvSpPr>
        <p:spPr>
          <a:xfrm>
            <a:off x="2890860" y="2431070"/>
            <a:ext cx="638150" cy="637200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4C7F7E-52E6-B2CE-5AAB-C1334815CAE2}"/>
              </a:ext>
            </a:extLst>
          </p:cNvPr>
          <p:cNvGrpSpPr/>
          <p:nvPr/>
        </p:nvGrpSpPr>
        <p:grpSpPr>
          <a:xfrm>
            <a:off x="2686070" y="2224139"/>
            <a:ext cx="1047730" cy="1051062"/>
            <a:chOff x="6115070" y="2224139"/>
            <a:chExt cx="1047730" cy="105106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1F299DB-D658-0722-3E71-7D5B576810C9}"/>
                </a:ext>
              </a:extLst>
            </p:cNvPr>
            <p:cNvSpPr/>
            <p:nvPr/>
          </p:nvSpPr>
          <p:spPr>
            <a:xfrm>
              <a:off x="6115070" y="2224139"/>
              <a:ext cx="1047730" cy="1051062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CBA1FF0-5E60-2728-197A-D2AB5FF20275}"/>
                </a:ext>
              </a:extLst>
            </p:cNvPr>
            <p:cNvSpPr/>
            <p:nvPr/>
          </p:nvSpPr>
          <p:spPr>
            <a:xfrm>
              <a:off x="6610362" y="2722765"/>
              <a:ext cx="57146" cy="538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29621A35-6D54-D0FE-72D7-0CA7A46D8F4E}"/>
              </a:ext>
            </a:extLst>
          </p:cNvPr>
          <p:cNvSpPr/>
          <p:nvPr/>
        </p:nvSpPr>
        <p:spPr>
          <a:xfrm>
            <a:off x="2215196" y="3177589"/>
            <a:ext cx="638150" cy="6372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FA420C1-9B01-9F56-6680-ECC257AAC528}"/>
              </a:ext>
            </a:extLst>
          </p:cNvPr>
          <p:cNvGrpSpPr/>
          <p:nvPr/>
        </p:nvGrpSpPr>
        <p:grpSpPr>
          <a:xfrm>
            <a:off x="1991354" y="2933959"/>
            <a:ext cx="1085834" cy="1124460"/>
            <a:chOff x="5420354" y="2933959"/>
            <a:chExt cx="1085834" cy="112446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6046FCE-2DAA-C05A-47F3-9F449B10F50E}"/>
                </a:ext>
              </a:extLst>
            </p:cNvPr>
            <p:cNvSpPr/>
            <p:nvPr/>
          </p:nvSpPr>
          <p:spPr>
            <a:xfrm>
              <a:off x="5420354" y="2933959"/>
              <a:ext cx="1085834" cy="112446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6FB59F7-4F8F-992E-6FBF-050D6A38128B}"/>
                </a:ext>
              </a:extLst>
            </p:cNvPr>
            <p:cNvSpPr/>
            <p:nvPr/>
          </p:nvSpPr>
          <p:spPr>
            <a:xfrm>
              <a:off x="5934698" y="3469284"/>
              <a:ext cx="57146" cy="538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EF659D5F-0085-EE8A-D93C-F298DE8C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GMM </a:t>
            </a:r>
            <a:r>
              <a:rPr lang="ko-KR" altLang="en-US" dirty="0"/>
              <a:t>특징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DFDA0-776D-0291-C9F6-25DEC14C0D28}"/>
              </a:ext>
            </a:extLst>
          </p:cNvPr>
          <p:cNvSpPr txBox="1"/>
          <p:nvPr/>
        </p:nvSpPr>
        <p:spPr>
          <a:xfrm>
            <a:off x="304802" y="1005402"/>
            <a:ext cx="115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Soft-Clustering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 : Cluster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 포함되는 경우를 확률로 나타낼 수 있다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6589C63-2543-BF41-D9EF-A31C4A259B4B}"/>
              </a:ext>
            </a:extLst>
          </p:cNvPr>
          <p:cNvGrpSpPr/>
          <p:nvPr/>
        </p:nvGrpSpPr>
        <p:grpSpPr>
          <a:xfrm>
            <a:off x="1562729" y="2190750"/>
            <a:ext cx="2208543" cy="2100777"/>
            <a:chOff x="1343025" y="1657350"/>
            <a:chExt cx="2208543" cy="2100777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37298A85-B5CF-6F5C-4250-B3CC63EB4DF2}"/>
                </a:ext>
              </a:extLst>
            </p:cNvPr>
            <p:cNvCxnSpPr>
              <a:cxnSpLocks/>
            </p:cNvCxnSpPr>
            <p:nvPr/>
          </p:nvCxnSpPr>
          <p:spPr>
            <a:xfrm>
              <a:off x="1343025" y="3514725"/>
              <a:ext cx="22085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F73AD3A-3FDB-F0C6-C860-486C6D7A3C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6388" y="1657350"/>
              <a:ext cx="1" cy="2100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DD24D64-D462-4850-1F94-1081892ADED9}"/>
              </a:ext>
            </a:extLst>
          </p:cNvPr>
          <p:cNvGrpSpPr/>
          <p:nvPr/>
        </p:nvGrpSpPr>
        <p:grpSpPr>
          <a:xfrm>
            <a:off x="2210433" y="3287790"/>
            <a:ext cx="638151" cy="419099"/>
            <a:chOff x="1438283" y="3086100"/>
            <a:chExt cx="638151" cy="41909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8DC5A3D-63EB-5BDE-DF85-EC4139F41E7C}"/>
                </a:ext>
              </a:extLst>
            </p:cNvPr>
            <p:cNvSpPr/>
            <p:nvPr/>
          </p:nvSpPr>
          <p:spPr>
            <a:xfrm>
              <a:off x="1552575" y="30861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FF5296B-11DD-207F-3582-EF485BBA32A3}"/>
                </a:ext>
              </a:extLst>
            </p:cNvPr>
            <p:cNvSpPr/>
            <p:nvPr/>
          </p:nvSpPr>
          <p:spPr>
            <a:xfrm>
              <a:off x="1704975" y="32385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D6585DF-E047-1506-5502-5E70BFA11BCB}"/>
                </a:ext>
              </a:extLst>
            </p:cNvPr>
            <p:cNvSpPr/>
            <p:nvPr/>
          </p:nvSpPr>
          <p:spPr>
            <a:xfrm>
              <a:off x="1847850" y="33909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19DCFF0-BEBF-DCBE-891E-8742CDA9EEAB}"/>
                </a:ext>
              </a:extLst>
            </p:cNvPr>
            <p:cNvSpPr/>
            <p:nvPr/>
          </p:nvSpPr>
          <p:spPr>
            <a:xfrm>
              <a:off x="1552575" y="33909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4226F3D-2B80-13CA-2F5A-172841A5CC78}"/>
                </a:ext>
              </a:extLst>
            </p:cNvPr>
            <p:cNvSpPr/>
            <p:nvPr/>
          </p:nvSpPr>
          <p:spPr>
            <a:xfrm>
              <a:off x="1962142" y="323735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83E0447-09A2-0C05-0916-4AF375889118}"/>
                </a:ext>
              </a:extLst>
            </p:cNvPr>
            <p:cNvSpPr/>
            <p:nvPr/>
          </p:nvSpPr>
          <p:spPr>
            <a:xfrm>
              <a:off x="1838325" y="30861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DB910AD-2ECF-4DA6-1E66-AF8BDCF47AEC}"/>
                </a:ext>
              </a:extLst>
            </p:cNvPr>
            <p:cNvSpPr/>
            <p:nvPr/>
          </p:nvSpPr>
          <p:spPr>
            <a:xfrm>
              <a:off x="1438283" y="323735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1C419D4-6D18-4454-459D-61453D9F2D84}"/>
              </a:ext>
            </a:extLst>
          </p:cNvPr>
          <p:cNvGrpSpPr/>
          <p:nvPr/>
        </p:nvGrpSpPr>
        <p:grpSpPr>
          <a:xfrm>
            <a:off x="2884215" y="2538618"/>
            <a:ext cx="638151" cy="419099"/>
            <a:chOff x="1962142" y="2631999"/>
            <a:chExt cx="638151" cy="41909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F294F58-B889-C1AC-EC5C-9A3EB5873C08}"/>
                </a:ext>
              </a:extLst>
            </p:cNvPr>
            <p:cNvSpPr/>
            <p:nvPr/>
          </p:nvSpPr>
          <p:spPr>
            <a:xfrm>
              <a:off x="2076434" y="26319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18E1661-1751-3675-2F95-F29C1D404931}"/>
                </a:ext>
              </a:extLst>
            </p:cNvPr>
            <p:cNvSpPr/>
            <p:nvPr/>
          </p:nvSpPr>
          <p:spPr>
            <a:xfrm>
              <a:off x="2228834" y="27843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8BDC26C-6B5F-7E3A-0FE6-31F7747C1247}"/>
                </a:ext>
              </a:extLst>
            </p:cNvPr>
            <p:cNvSpPr/>
            <p:nvPr/>
          </p:nvSpPr>
          <p:spPr>
            <a:xfrm>
              <a:off x="2371709" y="29367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9F5EA16-23A4-C741-DE44-0A7438433AFC}"/>
                </a:ext>
              </a:extLst>
            </p:cNvPr>
            <p:cNvSpPr/>
            <p:nvPr/>
          </p:nvSpPr>
          <p:spPr>
            <a:xfrm>
              <a:off x="2076434" y="29367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17800BC-9026-9AC0-0951-B6960E953E83}"/>
                </a:ext>
              </a:extLst>
            </p:cNvPr>
            <p:cNvSpPr/>
            <p:nvPr/>
          </p:nvSpPr>
          <p:spPr>
            <a:xfrm>
              <a:off x="2486001" y="278324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15CE70-1731-92EC-97F4-D7D61D6E7563}"/>
                </a:ext>
              </a:extLst>
            </p:cNvPr>
            <p:cNvSpPr/>
            <p:nvPr/>
          </p:nvSpPr>
          <p:spPr>
            <a:xfrm>
              <a:off x="2362184" y="26319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D3CA4A1-652C-BEA1-BF0A-A6AF26887559}"/>
                </a:ext>
              </a:extLst>
            </p:cNvPr>
            <p:cNvSpPr/>
            <p:nvPr/>
          </p:nvSpPr>
          <p:spPr>
            <a:xfrm>
              <a:off x="1962142" y="278324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22260FFF-810A-9CE3-CAF2-120D9BE7A8C6}"/>
              </a:ext>
            </a:extLst>
          </p:cNvPr>
          <p:cNvSpPr/>
          <p:nvPr/>
        </p:nvSpPr>
        <p:spPr>
          <a:xfrm>
            <a:off x="2769923" y="3033742"/>
            <a:ext cx="114292" cy="1142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757ABF-8FB9-8B7A-E7F1-45DF6ACF7611}"/>
              </a:ext>
            </a:extLst>
          </p:cNvPr>
          <p:cNvSpPr txBox="1"/>
          <p:nvPr/>
        </p:nvSpPr>
        <p:spPr>
          <a:xfrm>
            <a:off x="1207294" y="1785460"/>
            <a:ext cx="2919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Gaussian Mixture Model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29141B8-7A6F-1E53-7736-B6C72E579006}"/>
              </a:ext>
            </a:extLst>
          </p:cNvPr>
          <p:cNvCxnSpPr>
            <a:cxnSpLocks/>
            <a:stCxn id="49" idx="5"/>
            <a:endCxn id="34" idx="1"/>
          </p:cNvCxnSpPr>
          <p:nvPr/>
        </p:nvCxnSpPr>
        <p:spPr>
          <a:xfrm>
            <a:off x="2867477" y="3131302"/>
            <a:ext cx="950902" cy="523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4C2400-98F9-188F-01B5-66E2C48BC7D3}"/>
                  </a:ext>
                </a:extLst>
              </p:cNvPr>
              <p:cNvSpPr txBox="1"/>
              <p:nvPr/>
            </p:nvSpPr>
            <p:spPr>
              <a:xfrm>
                <a:off x="3818379" y="3469807"/>
                <a:ext cx="1191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4C2400-98F9-188F-01B5-66E2C48BC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379" y="3469807"/>
                <a:ext cx="119177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그룹 40">
            <a:extLst>
              <a:ext uri="{FF2B5EF4-FFF2-40B4-BE49-F238E27FC236}">
                <a16:creationId xmlns:a16="http://schemas.microsoft.com/office/drawing/2014/main" id="{E6E8FE2A-CBCD-0FC0-6245-B3A6D5A1F35D}"/>
              </a:ext>
            </a:extLst>
          </p:cNvPr>
          <p:cNvGrpSpPr/>
          <p:nvPr/>
        </p:nvGrpSpPr>
        <p:grpSpPr>
          <a:xfrm>
            <a:off x="6948487" y="2190750"/>
            <a:ext cx="2208543" cy="2100777"/>
            <a:chOff x="1343025" y="1657350"/>
            <a:chExt cx="2208543" cy="2100777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60DB17E-13FB-6A70-5B71-2E8693C136EA}"/>
                </a:ext>
              </a:extLst>
            </p:cNvPr>
            <p:cNvCxnSpPr>
              <a:cxnSpLocks/>
            </p:cNvCxnSpPr>
            <p:nvPr/>
          </p:nvCxnSpPr>
          <p:spPr>
            <a:xfrm>
              <a:off x="1343025" y="3514725"/>
              <a:ext cx="22085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927D03DB-DDC7-E5F8-4DA5-FD33E9E933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6388" y="1657350"/>
              <a:ext cx="1" cy="2100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327DDE7-83E3-E3A8-4E49-D11995A1A719}"/>
              </a:ext>
            </a:extLst>
          </p:cNvPr>
          <p:cNvGrpSpPr/>
          <p:nvPr/>
        </p:nvGrpSpPr>
        <p:grpSpPr>
          <a:xfrm>
            <a:off x="7596191" y="3287790"/>
            <a:ext cx="638151" cy="419099"/>
            <a:chOff x="1438283" y="3086100"/>
            <a:chExt cx="638151" cy="419099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F350428-6FCF-BB8C-B0B9-12345E215AAC}"/>
                </a:ext>
              </a:extLst>
            </p:cNvPr>
            <p:cNvSpPr/>
            <p:nvPr/>
          </p:nvSpPr>
          <p:spPr>
            <a:xfrm>
              <a:off x="1552575" y="30861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B6A5BD1-35C3-75A1-BE7D-9E930CC5946F}"/>
                </a:ext>
              </a:extLst>
            </p:cNvPr>
            <p:cNvSpPr/>
            <p:nvPr/>
          </p:nvSpPr>
          <p:spPr>
            <a:xfrm>
              <a:off x="1704975" y="32385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CB654DE-169B-B556-3047-B5B468D152CA}"/>
                </a:ext>
              </a:extLst>
            </p:cNvPr>
            <p:cNvSpPr/>
            <p:nvPr/>
          </p:nvSpPr>
          <p:spPr>
            <a:xfrm>
              <a:off x="1847850" y="33909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B1A46C1-64FD-249F-A5DB-E1586E8AB33B}"/>
                </a:ext>
              </a:extLst>
            </p:cNvPr>
            <p:cNvSpPr/>
            <p:nvPr/>
          </p:nvSpPr>
          <p:spPr>
            <a:xfrm>
              <a:off x="1552575" y="33909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97FB5AC-6D37-69BC-4EB3-C035D56A7394}"/>
                </a:ext>
              </a:extLst>
            </p:cNvPr>
            <p:cNvSpPr/>
            <p:nvPr/>
          </p:nvSpPr>
          <p:spPr>
            <a:xfrm>
              <a:off x="1962142" y="323735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2C68D8D-0460-0B5E-6AFA-0E649C3AAA6C}"/>
                </a:ext>
              </a:extLst>
            </p:cNvPr>
            <p:cNvSpPr/>
            <p:nvPr/>
          </p:nvSpPr>
          <p:spPr>
            <a:xfrm>
              <a:off x="1838325" y="308610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5F7F07C-E6E1-D468-1D3A-D958BD481C0A}"/>
                </a:ext>
              </a:extLst>
            </p:cNvPr>
            <p:cNvSpPr/>
            <p:nvPr/>
          </p:nvSpPr>
          <p:spPr>
            <a:xfrm>
              <a:off x="1438283" y="3237350"/>
              <a:ext cx="114292" cy="1142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3CAF076-317F-D047-5A96-D58FC3CA3470}"/>
              </a:ext>
            </a:extLst>
          </p:cNvPr>
          <p:cNvGrpSpPr/>
          <p:nvPr/>
        </p:nvGrpSpPr>
        <p:grpSpPr>
          <a:xfrm>
            <a:off x="8269973" y="2538618"/>
            <a:ext cx="638151" cy="419099"/>
            <a:chOff x="1962142" y="2631999"/>
            <a:chExt cx="638151" cy="41909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F9F3DAE-B571-E62C-A39D-87473515928C}"/>
                </a:ext>
              </a:extLst>
            </p:cNvPr>
            <p:cNvSpPr/>
            <p:nvPr/>
          </p:nvSpPr>
          <p:spPr>
            <a:xfrm>
              <a:off x="2076434" y="26319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18F366A-78A8-C76C-AF04-E526E64CC506}"/>
                </a:ext>
              </a:extLst>
            </p:cNvPr>
            <p:cNvSpPr/>
            <p:nvPr/>
          </p:nvSpPr>
          <p:spPr>
            <a:xfrm>
              <a:off x="2228834" y="27843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40F7F08-6ADE-1D25-E973-E0B19C95392C}"/>
                </a:ext>
              </a:extLst>
            </p:cNvPr>
            <p:cNvSpPr/>
            <p:nvPr/>
          </p:nvSpPr>
          <p:spPr>
            <a:xfrm>
              <a:off x="2371709" y="29367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8D5F46A-BD98-C21F-A1B9-D3FE5F3A618C}"/>
                </a:ext>
              </a:extLst>
            </p:cNvPr>
            <p:cNvSpPr/>
            <p:nvPr/>
          </p:nvSpPr>
          <p:spPr>
            <a:xfrm>
              <a:off x="2076434" y="29367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087BB6CA-9908-F8F5-D6B0-5F45C417F80E}"/>
                </a:ext>
              </a:extLst>
            </p:cNvPr>
            <p:cNvSpPr/>
            <p:nvPr/>
          </p:nvSpPr>
          <p:spPr>
            <a:xfrm>
              <a:off x="2486001" y="278324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F62F71D-B58F-E601-0E0B-F5C45D804B07}"/>
                </a:ext>
              </a:extLst>
            </p:cNvPr>
            <p:cNvSpPr/>
            <p:nvPr/>
          </p:nvSpPr>
          <p:spPr>
            <a:xfrm>
              <a:off x="2362184" y="263199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7EC5759-E82B-A273-4D18-10EB82610BE5}"/>
                </a:ext>
              </a:extLst>
            </p:cNvPr>
            <p:cNvSpPr/>
            <p:nvPr/>
          </p:nvSpPr>
          <p:spPr>
            <a:xfrm>
              <a:off x="1962142" y="2783249"/>
              <a:ext cx="114292" cy="1142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id="{AD70A535-82D0-8D9F-3BCA-E787D761F487}"/>
              </a:ext>
            </a:extLst>
          </p:cNvPr>
          <p:cNvSpPr/>
          <p:nvPr/>
        </p:nvSpPr>
        <p:spPr>
          <a:xfrm>
            <a:off x="8155681" y="3033742"/>
            <a:ext cx="114292" cy="1142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BCC5DD-5F42-4364-CA4A-BDC1BF9E8FA6}"/>
              </a:ext>
            </a:extLst>
          </p:cNvPr>
          <p:cNvSpPr txBox="1"/>
          <p:nvPr/>
        </p:nvSpPr>
        <p:spPr>
          <a:xfrm>
            <a:off x="6593052" y="1785460"/>
            <a:ext cx="2919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K-means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963551D-9410-3F1A-A774-120892E44605}"/>
              </a:ext>
            </a:extLst>
          </p:cNvPr>
          <p:cNvCxnSpPr>
            <a:cxnSpLocks/>
            <a:stCxn id="62" idx="5"/>
            <a:endCxn id="65" idx="1"/>
          </p:cNvCxnSpPr>
          <p:nvPr/>
        </p:nvCxnSpPr>
        <p:spPr>
          <a:xfrm>
            <a:off x="8253235" y="3131302"/>
            <a:ext cx="950902" cy="523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570F861-A215-340F-F285-47E8FF529A30}"/>
              </a:ext>
            </a:extLst>
          </p:cNvPr>
          <p:cNvSpPr txBox="1"/>
          <p:nvPr/>
        </p:nvSpPr>
        <p:spPr>
          <a:xfrm>
            <a:off x="9204137" y="3469807"/>
            <a:ext cx="184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반드시 둘 중 하나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39E79D1-75C3-127B-D319-04062F174AB6}"/>
              </a:ext>
            </a:extLst>
          </p:cNvPr>
          <p:cNvSpPr/>
          <p:nvPr/>
        </p:nvSpPr>
        <p:spPr>
          <a:xfrm>
            <a:off x="7891456" y="3469284"/>
            <a:ext cx="57146" cy="538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EA5F06F-1271-E66A-B5FF-A0B7159AA1C4}"/>
              </a:ext>
            </a:extLst>
          </p:cNvPr>
          <p:cNvSpPr/>
          <p:nvPr/>
        </p:nvSpPr>
        <p:spPr>
          <a:xfrm>
            <a:off x="8567120" y="2722765"/>
            <a:ext cx="57146" cy="538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6962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F659D5F-0085-EE8A-D93C-F298DE8C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GMM </a:t>
            </a:r>
            <a:r>
              <a:rPr lang="ko-KR" altLang="en-US" dirty="0"/>
              <a:t>특징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DFDA0-776D-0291-C9F6-25DEC14C0D28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Soft-Clustering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 : Cluster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 포함되는 경우를 확률로 나타낼 수 있다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Cluster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개수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초기에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Cluster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개수를 정해주어야 한다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757ABF-8FB9-8B7A-E7F1-45DF6ACF7611}"/>
              </a:ext>
            </a:extLst>
          </p:cNvPr>
          <p:cNvSpPr txBox="1"/>
          <p:nvPr/>
        </p:nvSpPr>
        <p:spPr>
          <a:xfrm>
            <a:off x="7385914" y="1785460"/>
            <a:ext cx="2919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Gaussian Mixture Model (7)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14CB08-C739-F0E5-1A95-13D2E707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2438400"/>
            <a:ext cx="3615836" cy="36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445700-3BF8-D0BD-ADB5-C5B02EDB6029}"/>
              </a:ext>
            </a:extLst>
          </p:cNvPr>
          <p:cNvSpPr txBox="1"/>
          <p:nvPr/>
        </p:nvSpPr>
        <p:spPr>
          <a:xfrm>
            <a:off x="1867449" y="1785460"/>
            <a:ext cx="2919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K-Means (7)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F01D29-A999-4272-60B8-EE783EED0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952" y="2438400"/>
            <a:ext cx="366381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644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6D3075C-52E4-8F17-96F1-544D1A77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143" y="2452687"/>
            <a:ext cx="3652863" cy="3600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EF659D5F-0085-EE8A-D93C-F298DE8C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GMM </a:t>
            </a:r>
            <a:r>
              <a:rPr lang="ko-KR" altLang="en-US" dirty="0"/>
              <a:t>특징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DFDA0-776D-0291-C9F6-25DEC14C0D28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Soft-Clustering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 : Cluster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 포함되는 경우를 확률로 나타낼 수 있다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Cluster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개수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초기에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Cluster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개수를 정해주어야 한다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757ABF-8FB9-8B7A-E7F1-45DF6ACF7611}"/>
              </a:ext>
            </a:extLst>
          </p:cNvPr>
          <p:cNvSpPr txBox="1"/>
          <p:nvPr/>
        </p:nvSpPr>
        <p:spPr>
          <a:xfrm>
            <a:off x="7385914" y="1785460"/>
            <a:ext cx="2919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Gaussian Mixture Model 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445700-3BF8-D0BD-ADB5-C5B02EDB6029}"/>
              </a:ext>
            </a:extLst>
          </p:cNvPr>
          <p:cNvSpPr txBox="1"/>
          <p:nvPr/>
        </p:nvSpPr>
        <p:spPr>
          <a:xfrm>
            <a:off x="1867449" y="1785460"/>
            <a:ext cx="2919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K-Means (3)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DC6A0DE-64A9-EA0C-6FED-82C3EEE28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996" y="2452687"/>
            <a:ext cx="362651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2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35018-163F-014F-4BAF-747EFB0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Gaussian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6E6BE-D802-41E2-A8E1-FEC0FCD89C64}"/>
                  </a:ext>
                </a:extLst>
              </p:cNvPr>
              <p:cNvSpPr txBox="1"/>
              <p:nvPr/>
            </p:nvSpPr>
            <p:spPr>
              <a:xfrm>
                <a:off x="1366145" y="2066666"/>
                <a:ext cx="295820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altLang="ko-K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ko-KR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ko-KR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=6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ko-KR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=7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ko-KR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ko-KR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=9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6E6BE-D802-41E2-A8E1-FEC0FCD8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145" y="2066666"/>
                <a:ext cx="2958203" cy="34163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79FFCC6-9977-5318-482D-E8DC1A63338B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Probability distribution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확률 변수가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특정한 값을 가질 확률을 나타내는 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의미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Discrete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probability distribution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이산 확률 변수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가 가지는 확률 분포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C1A288B8-D0BD-D417-AEEE-53E1B97CE6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300235"/>
              </p:ext>
            </p:extLst>
          </p:nvPr>
        </p:nvGraphicFramePr>
        <p:xfrm>
          <a:off x="6418710" y="2048684"/>
          <a:ext cx="4492625" cy="3452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8D6A92B-1BB2-D55A-35F9-2F380B068850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4324348" y="3774825"/>
            <a:ext cx="20943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6362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F659D5F-0085-EE8A-D93C-F298DE8C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GMM </a:t>
            </a:r>
            <a:r>
              <a:rPr lang="ko-KR" altLang="en-US" dirty="0"/>
              <a:t>특징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BDFDA0-776D-0291-C9F6-25DEC14C0D28}"/>
                  </a:ext>
                </a:extLst>
              </p:cNvPr>
              <p:cNvSpPr txBox="1"/>
              <p:nvPr/>
            </p:nvSpPr>
            <p:spPr>
              <a:xfrm>
                <a:off x="304802" y="1005402"/>
                <a:ext cx="1179852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Soft-Clustering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 : Cluster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에 포함되는 경우를 확률로 나타낼 수 있다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Cluster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 개수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초기에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Cluster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개수를 정해주어야 한다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Cluster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의 분산 구조를 반영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각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Cluster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분산 행렬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err="1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를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추정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-&gt; Cluster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내의 분산 구조 반영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-&gt;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좀 더 정확한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Clustering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BDFDA0-776D-0291-C9F6-25DEC14C0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2" y="1005402"/>
                <a:ext cx="11798528" cy="923330"/>
              </a:xfrm>
              <a:prstGeom prst="rect">
                <a:avLst/>
              </a:prstGeom>
              <a:blipFill>
                <a:blip r:embed="rId2"/>
                <a:stretch>
                  <a:fillRect l="-724" t="-9934" b="-15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C797E8A1-2874-3A16-0711-17923CD40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438" y="2154792"/>
            <a:ext cx="3747600" cy="359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174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F659D5F-0085-EE8A-D93C-F298DE8C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GMM </a:t>
            </a:r>
            <a:r>
              <a:rPr lang="ko-KR" altLang="en-US" dirty="0"/>
              <a:t>특징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BDFDA0-776D-0291-C9F6-25DEC14C0D28}"/>
                  </a:ext>
                </a:extLst>
              </p:cNvPr>
              <p:cNvSpPr txBox="1"/>
              <p:nvPr/>
            </p:nvSpPr>
            <p:spPr>
              <a:xfrm>
                <a:off x="304802" y="1005402"/>
                <a:ext cx="1179852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Soft-Clustering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 : Cluster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에 포함되는 경우를 확률로 나타낼 수 있다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Cluster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 개수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초기에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Cluster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개수를 정해주어야 한다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Cluster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의 분산 구조를 반영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각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Cluster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분산 행렬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err="1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를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추정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-&gt; Cluster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내의 분산 구조 반영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-&gt;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좀 더 정확한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Clustering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BDFDA0-776D-0291-C9F6-25DEC14C0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2" y="1005402"/>
                <a:ext cx="11798528" cy="923330"/>
              </a:xfrm>
              <a:prstGeom prst="rect">
                <a:avLst/>
              </a:prstGeom>
              <a:blipFill>
                <a:blip r:embed="rId2"/>
                <a:stretch>
                  <a:fillRect l="-724" t="-9934" b="-15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7A4BE93B-8BD3-2AD6-2830-F04D8E9A0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575" y="2148958"/>
            <a:ext cx="3600000" cy="36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44E801-F753-F237-0FB3-06E31F8840F0}"/>
              </a:ext>
            </a:extLst>
          </p:cNvPr>
          <p:cNvSpPr txBox="1"/>
          <p:nvPr/>
        </p:nvSpPr>
        <p:spPr>
          <a:xfrm>
            <a:off x="4744360" y="1970126"/>
            <a:ext cx="2919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11482662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430EE47-34D2-A10D-5BA0-BAD6CEA30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10" y="2224023"/>
            <a:ext cx="3637612" cy="3600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EF659D5F-0085-EE8A-D93C-F298DE8C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GMM </a:t>
            </a:r>
            <a:r>
              <a:rPr lang="ko-KR" altLang="en-US" dirty="0"/>
              <a:t>특징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BDFDA0-776D-0291-C9F6-25DEC14C0D28}"/>
                  </a:ext>
                </a:extLst>
              </p:cNvPr>
              <p:cNvSpPr txBox="1"/>
              <p:nvPr/>
            </p:nvSpPr>
            <p:spPr>
              <a:xfrm>
                <a:off x="304802" y="1005402"/>
                <a:ext cx="1179852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Soft-Clustering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 : Cluster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에 포함되는 경우를 확률로 나타낼 수 있다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Cluster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 개수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초기에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Cluster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개수를 정해주어야 한다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Cluster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의 분산 구조를 반영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각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Cluster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분산 행렬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err="1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를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추정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-&gt; Cluster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내의 분산 구조 반영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-&gt;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좀 더 정확한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Clustering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BDFDA0-776D-0291-C9F6-25DEC14C0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2" y="1005402"/>
                <a:ext cx="11798528" cy="923330"/>
              </a:xfrm>
              <a:prstGeom prst="rect">
                <a:avLst/>
              </a:prstGeom>
              <a:blipFill>
                <a:blip r:embed="rId3"/>
                <a:stretch>
                  <a:fillRect l="-724" t="-9934" b="-15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FF98A62-DED7-6219-0DFB-EB731743B305}"/>
              </a:ext>
            </a:extLst>
          </p:cNvPr>
          <p:cNvSpPr txBox="1"/>
          <p:nvPr/>
        </p:nvSpPr>
        <p:spPr>
          <a:xfrm>
            <a:off x="4744360" y="1970126"/>
            <a:ext cx="2919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Gaussian Mixture Model</a:t>
            </a:r>
          </a:p>
        </p:txBody>
      </p:sp>
    </p:spTree>
    <p:extLst>
      <p:ext uri="{BB962C8B-B14F-4D97-AF65-F5344CB8AC3E}">
        <p14:creationId xmlns:p14="http://schemas.microsoft.com/office/powerpoint/2010/main" val="10391289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90374E5-17FC-9E57-093C-C2B8FED76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807" y="2253166"/>
            <a:ext cx="3584118" cy="3600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EF659D5F-0085-EE8A-D93C-F298DE8C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GMM </a:t>
            </a:r>
            <a:r>
              <a:rPr lang="ko-KR" altLang="en-US" dirty="0"/>
              <a:t>특징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BDFDA0-776D-0291-C9F6-25DEC14C0D28}"/>
                  </a:ext>
                </a:extLst>
              </p:cNvPr>
              <p:cNvSpPr txBox="1"/>
              <p:nvPr/>
            </p:nvSpPr>
            <p:spPr>
              <a:xfrm>
                <a:off x="304802" y="1005402"/>
                <a:ext cx="1179852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Soft-Clustering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 : Cluster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에 포함되는 경우를 확률로 나타낼 수 있다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Cluster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 개수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초기에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Cluster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개수를 정해주어야 한다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Cluster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의 분산 구조를 반영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각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Cluster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분산 행렬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err="1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를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추정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-&gt; Cluster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내의 분산 구조 반영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-&gt;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좀 더 정확한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Clustering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범주형 데이터에서는 사용이 어렵다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BDFDA0-776D-0291-C9F6-25DEC14C0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2" y="1005402"/>
                <a:ext cx="11798528" cy="1200329"/>
              </a:xfrm>
              <a:prstGeom prst="rect">
                <a:avLst/>
              </a:prstGeom>
              <a:blipFill>
                <a:blip r:embed="rId3"/>
                <a:stretch>
                  <a:fillRect l="-724" t="-7614" b="-11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0480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E3EE39E-5455-A681-646C-C28993028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025" y="2243641"/>
            <a:ext cx="3694049" cy="3600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EF659D5F-0085-EE8A-D93C-F298DE8C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GMM </a:t>
            </a:r>
            <a:r>
              <a:rPr lang="ko-KR" altLang="en-US" dirty="0"/>
              <a:t>특징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BDFDA0-776D-0291-C9F6-25DEC14C0D28}"/>
                  </a:ext>
                </a:extLst>
              </p:cNvPr>
              <p:cNvSpPr txBox="1"/>
              <p:nvPr/>
            </p:nvSpPr>
            <p:spPr>
              <a:xfrm>
                <a:off x="304802" y="1005402"/>
                <a:ext cx="1179852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Soft-Clustering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 : Cluster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에 포함되는 경우를 확률로 나타낼 수 있다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Cluster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 개수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초기에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Cluster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개수를 정해주어야 한다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Cluster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의 분산 구조를 반영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각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Cluster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분산 행렬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err="1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를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추정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-&gt; Cluster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내의 분산 구조 반영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-&gt;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좀 더 정확한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Clustering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범주형 데이터에서는 사용이 어렵다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BDFDA0-776D-0291-C9F6-25DEC14C0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2" y="1005402"/>
                <a:ext cx="11798528" cy="1200329"/>
              </a:xfrm>
              <a:prstGeom prst="rect">
                <a:avLst/>
              </a:prstGeom>
              <a:blipFill>
                <a:blip r:embed="rId3"/>
                <a:stretch>
                  <a:fillRect l="-724" t="-7614" b="-11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FF98A62-DED7-6219-0DFB-EB731743B305}"/>
              </a:ext>
            </a:extLst>
          </p:cNvPr>
          <p:cNvSpPr txBox="1"/>
          <p:nvPr/>
        </p:nvSpPr>
        <p:spPr>
          <a:xfrm>
            <a:off x="4744360" y="1970126"/>
            <a:ext cx="2919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Gaussian Mixture Model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9376978-904E-500E-0043-ACE08635CF77}"/>
              </a:ext>
            </a:extLst>
          </p:cNvPr>
          <p:cNvSpPr/>
          <p:nvPr/>
        </p:nvSpPr>
        <p:spPr>
          <a:xfrm>
            <a:off x="4467225" y="5248275"/>
            <a:ext cx="2600325" cy="438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592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F659D5F-0085-EE8A-D93C-F298DE8C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GMM </a:t>
            </a:r>
            <a:r>
              <a:rPr lang="ko-KR" altLang="en-US" dirty="0"/>
              <a:t>특징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018F9AD-66F6-FA41-45CA-E7B855C308BE}"/>
              </a:ext>
            </a:extLst>
          </p:cNvPr>
          <p:cNvGrpSpPr/>
          <p:nvPr/>
        </p:nvGrpSpPr>
        <p:grpSpPr>
          <a:xfrm>
            <a:off x="1943415" y="1433933"/>
            <a:ext cx="8305170" cy="3990135"/>
            <a:chOff x="1207294" y="1785460"/>
            <a:chExt cx="8305170" cy="399013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5757ABF-8FB9-8B7A-E7F1-45DF6ACF7611}"/>
                </a:ext>
              </a:extLst>
            </p:cNvPr>
            <p:cNvSpPr txBox="1"/>
            <p:nvPr/>
          </p:nvSpPr>
          <p:spPr>
            <a:xfrm>
              <a:off x="1207294" y="1785460"/>
              <a:ext cx="29194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Gaussian Mixture Model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9BCC5DD-5F42-4364-CA4A-BDC1BF9E8FA6}"/>
                </a:ext>
              </a:extLst>
            </p:cNvPr>
            <p:cNvSpPr txBox="1"/>
            <p:nvPr/>
          </p:nvSpPr>
          <p:spPr>
            <a:xfrm>
              <a:off x="6593052" y="1785460"/>
              <a:ext cx="29194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K-means</a:t>
              </a: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412EBE66-3BA3-B5F8-8784-A55DBC677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1202" y="2190750"/>
              <a:ext cx="2043111" cy="3584845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22BE08F-E0EE-5492-1027-AEC755E28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6296" y="2154792"/>
              <a:ext cx="2061408" cy="358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99355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F659D5F-0085-EE8A-D93C-F298DE8C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GMM </a:t>
            </a:r>
            <a:r>
              <a:rPr lang="ko-KR" altLang="en-US" dirty="0"/>
              <a:t>특징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B0903F2-CF1D-8C34-8CB1-760840F9C94D}"/>
              </a:ext>
            </a:extLst>
          </p:cNvPr>
          <p:cNvGrpSpPr/>
          <p:nvPr/>
        </p:nvGrpSpPr>
        <p:grpSpPr>
          <a:xfrm>
            <a:off x="1943415" y="1449413"/>
            <a:ext cx="8305170" cy="3959174"/>
            <a:chOff x="1207294" y="1785460"/>
            <a:chExt cx="8305170" cy="395917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5757ABF-8FB9-8B7A-E7F1-45DF6ACF7611}"/>
                </a:ext>
              </a:extLst>
            </p:cNvPr>
            <p:cNvSpPr txBox="1"/>
            <p:nvPr/>
          </p:nvSpPr>
          <p:spPr>
            <a:xfrm>
              <a:off x="1207294" y="1785460"/>
              <a:ext cx="29194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Gaussian Mixture Model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9BCC5DD-5F42-4364-CA4A-BDC1BF9E8FA6}"/>
                </a:ext>
              </a:extLst>
            </p:cNvPr>
            <p:cNvSpPr txBox="1"/>
            <p:nvPr/>
          </p:nvSpPr>
          <p:spPr>
            <a:xfrm>
              <a:off x="6593052" y="1785460"/>
              <a:ext cx="29194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K-means</a:t>
              </a: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19622DF7-7D96-F25F-8092-AB968E8DB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429" y="2154792"/>
              <a:ext cx="2047142" cy="35856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1225702A-CB55-569A-E6E8-952DE31BF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4547" y="2159034"/>
              <a:ext cx="2036421" cy="358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500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순서도: 다른 페이지 연결선 31">
            <a:extLst>
              <a:ext uri="{FF2B5EF4-FFF2-40B4-BE49-F238E27FC236}">
                <a16:creationId xmlns:a16="http://schemas.microsoft.com/office/drawing/2014/main" id="{A426FF5B-D099-5149-A5CD-FD888B631C12}"/>
              </a:ext>
            </a:extLst>
          </p:cNvPr>
          <p:cNvSpPr/>
          <p:nvPr/>
        </p:nvSpPr>
        <p:spPr>
          <a:xfrm flipV="1">
            <a:off x="2609850" y="4362448"/>
            <a:ext cx="733426" cy="326401"/>
          </a:xfrm>
          <a:prstGeom prst="flowChartOffpageConnector">
            <a:avLst/>
          </a:prstGeom>
          <a:solidFill>
            <a:schemeClr val="accent2">
              <a:lumMod val="75000"/>
              <a:alpha val="3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335018-163F-014F-4BAF-747EFB0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Gaussian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6E6BE-D802-41E2-A8E1-FEC0FCD89C64}"/>
                  </a:ext>
                </a:extLst>
              </p:cNvPr>
              <p:cNvSpPr txBox="1"/>
              <p:nvPr/>
            </p:nvSpPr>
            <p:spPr>
              <a:xfrm>
                <a:off x="1366145" y="3543992"/>
                <a:ext cx="29582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6E6BE-D802-41E2-A8E1-FEC0FCD8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145" y="3543992"/>
                <a:ext cx="295820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79FFCC6-9977-5318-482D-E8DC1A63338B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Probability distribution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확률 변수가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특정한 값을 가질 확률을 나타내는 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의미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Continuous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probability distribution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연속 확률 변수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가 가지는 확률 분포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=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 밀도 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이용해 분포를 표현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C1A288B8-D0BD-D417-AEEE-53E1B97CE6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267987"/>
              </p:ext>
            </p:extLst>
          </p:nvPr>
        </p:nvGraphicFramePr>
        <p:xfrm>
          <a:off x="6418710" y="2048684"/>
          <a:ext cx="4792216" cy="3452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8D6A92B-1BB2-D55A-35F9-2F380B068850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4324348" y="3774825"/>
            <a:ext cx="2094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순서도: 다른 페이지 연결선 4">
            <a:extLst>
              <a:ext uri="{FF2B5EF4-FFF2-40B4-BE49-F238E27FC236}">
                <a16:creationId xmlns:a16="http://schemas.microsoft.com/office/drawing/2014/main" id="{46F6ABE9-9BB0-C9FA-8A74-5F5F18DD9CDF}"/>
              </a:ext>
            </a:extLst>
          </p:cNvPr>
          <p:cNvSpPr/>
          <p:nvPr/>
        </p:nvSpPr>
        <p:spPr>
          <a:xfrm flipV="1">
            <a:off x="8515349" y="3744466"/>
            <a:ext cx="933451" cy="936000"/>
          </a:xfrm>
          <a:prstGeom prst="flowChartOffpageConnector">
            <a:avLst/>
          </a:prstGeom>
          <a:solidFill>
            <a:schemeClr val="accent2">
              <a:lumMod val="75000"/>
              <a:alpha val="3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A45A8A7-E539-80B6-4E9D-91928D89FCF0}"/>
              </a:ext>
            </a:extLst>
          </p:cNvPr>
          <p:cNvGrpSpPr/>
          <p:nvPr/>
        </p:nvGrpSpPr>
        <p:grpSpPr>
          <a:xfrm>
            <a:off x="981073" y="4598362"/>
            <a:ext cx="3629025" cy="638245"/>
            <a:chOff x="981073" y="4598362"/>
            <a:chExt cx="3629025" cy="638245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A4F08FB-8F81-12D9-96C9-DCE7B30C2F1A}"/>
                </a:ext>
              </a:extLst>
            </p:cNvPr>
            <p:cNvCxnSpPr>
              <a:cxnSpLocks/>
            </p:cNvCxnSpPr>
            <p:nvPr/>
          </p:nvCxnSpPr>
          <p:spPr>
            <a:xfrm>
              <a:off x="981073" y="4688850"/>
              <a:ext cx="36290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0F1993-E9A5-1F22-D974-04BD899B6FB7}"/>
                </a:ext>
              </a:extLst>
            </p:cNvPr>
            <p:cNvSpPr txBox="1"/>
            <p:nvPr/>
          </p:nvSpPr>
          <p:spPr>
            <a:xfrm>
              <a:off x="981073" y="4867275"/>
              <a:ext cx="3629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0   1   2   3   4   5   6   7   8   9</a:t>
              </a:r>
              <a:endParaRPr lang="ko-KR" altLang="en-US" dirty="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C814431-F20A-1AD1-4CAD-9A9FCA5946F6}"/>
                </a:ext>
              </a:extLst>
            </p:cNvPr>
            <p:cNvCxnSpPr/>
            <p:nvPr/>
          </p:nvCxnSpPr>
          <p:spPr>
            <a:xfrm>
              <a:off x="1133475" y="4610100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3378D96-E1B9-A8FE-F47A-F5DE291E04CB}"/>
                </a:ext>
              </a:extLst>
            </p:cNvPr>
            <p:cNvCxnSpPr/>
            <p:nvPr/>
          </p:nvCxnSpPr>
          <p:spPr>
            <a:xfrm>
              <a:off x="1514475" y="4610100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2F2926A-F740-A2BF-C88D-168EED81D679}"/>
                </a:ext>
              </a:extLst>
            </p:cNvPr>
            <p:cNvCxnSpPr/>
            <p:nvPr/>
          </p:nvCxnSpPr>
          <p:spPr>
            <a:xfrm>
              <a:off x="1866900" y="460312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2B0F36B-A175-3FB6-23C2-50A8CD50A21D}"/>
                </a:ext>
              </a:extLst>
            </p:cNvPr>
            <p:cNvCxnSpPr/>
            <p:nvPr/>
          </p:nvCxnSpPr>
          <p:spPr>
            <a:xfrm>
              <a:off x="2247900" y="460312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93E9C20-46D9-0720-0AB0-E1C5660DB3A2}"/>
                </a:ext>
              </a:extLst>
            </p:cNvPr>
            <p:cNvCxnSpPr/>
            <p:nvPr/>
          </p:nvCxnSpPr>
          <p:spPr>
            <a:xfrm>
              <a:off x="2609850" y="4598362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3C8C472-39B9-2328-3AD0-0517DBFF1512}"/>
                </a:ext>
              </a:extLst>
            </p:cNvPr>
            <p:cNvCxnSpPr/>
            <p:nvPr/>
          </p:nvCxnSpPr>
          <p:spPr>
            <a:xfrm>
              <a:off x="2990850" y="4598362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8C92502-0744-03C5-2CA7-50F6B5D81560}"/>
                </a:ext>
              </a:extLst>
            </p:cNvPr>
            <p:cNvCxnSpPr/>
            <p:nvPr/>
          </p:nvCxnSpPr>
          <p:spPr>
            <a:xfrm>
              <a:off x="3343275" y="4600912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421F7C6-B201-88F4-2903-9A7909FD9291}"/>
                </a:ext>
              </a:extLst>
            </p:cNvPr>
            <p:cNvCxnSpPr/>
            <p:nvPr/>
          </p:nvCxnSpPr>
          <p:spPr>
            <a:xfrm>
              <a:off x="3724275" y="4600912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0A6D494-2012-E099-EFC3-0B4A9CB36FFD}"/>
                </a:ext>
              </a:extLst>
            </p:cNvPr>
            <p:cNvCxnSpPr/>
            <p:nvPr/>
          </p:nvCxnSpPr>
          <p:spPr>
            <a:xfrm>
              <a:off x="4086225" y="46005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F86ACEF-03BF-B409-A219-D0AC78DE0855}"/>
                </a:ext>
              </a:extLst>
            </p:cNvPr>
            <p:cNvCxnSpPr/>
            <p:nvPr/>
          </p:nvCxnSpPr>
          <p:spPr>
            <a:xfrm>
              <a:off x="4467225" y="46005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0909502B-06F2-CE86-3862-35F60A23CEF8}"/>
              </a:ext>
            </a:extLst>
          </p:cNvPr>
          <p:cNvSpPr/>
          <p:nvPr/>
        </p:nvSpPr>
        <p:spPr>
          <a:xfrm>
            <a:off x="2543176" y="4600982"/>
            <a:ext cx="142873" cy="16192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E8508F4-A044-FBE9-809E-A173183E6F11}"/>
              </a:ext>
            </a:extLst>
          </p:cNvPr>
          <p:cNvSpPr/>
          <p:nvPr/>
        </p:nvSpPr>
        <p:spPr>
          <a:xfrm>
            <a:off x="3279207" y="4610100"/>
            <a:ext cx="142873" cy="16192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814FAD-843D-A77F-9107-86C6152AD82B}"/>
                  </a:ext>
                </a:extLst>
              </p:cNvPr>
              <p:cNvSpPr txBox="1"/>
              <p:nvPr/>
            </p:nvSpPr>
            <p:spPr>
              <a:xfrm>
                <a:off x="8434386" y="3953955"/>
                <a:ext cx="1095375" cy="644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814FAD-843D-A77F-9107-86C6152AD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386" y="3953955"/>
                <a:ext cx="1095375" cy="6444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2C01FE-1A9D-B821-D2E3-FEBF274BDE1A}"/>
                  </a:ext>
                </a:extLst>
              </p:cNvPr>
              <p:cNvSpPr txBox="1"/>
              <p:nvPr/>
            </p:nvSpPr>
            <p:spPr>
              <a:xfrm>
                <a:off x="438148" y="2087778"/>
                <a:ext cx="4714873" cy="920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2C01FE-1A9D-B821-D2E3-FEBF274BD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48" y="2087778"/>
                <a:ext cx="4714873" cy="9204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FEF13A-E4B7-350B-7DEE-6B90B30CBEBA}"/>
              </a:ext>
            </a:extLst>
          </p:cNvPr>
          <p:cNvSpPr/>
          <p:nvPr/>
        </p:nvSpPr>
        <p:spPr>
          <a:xfrm>
            <a:off x="7705725" y="1309517"/>
            <a:ext cx="1381125" cy="32316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ED2F1B-400C-041A-F9C1-37D32F1E68D3}"/>
              </a:ext>
            </a:extLst>
          </p:cNvPr>
          <p:cNvSpPr/>
          <p:nvPr/>
        </p:nvSpPr>
        <p:spPr>
          <a:xfrm>
            <a:off x="981074" y="2404173"/>
            <a:ext cx="628652" cy="36760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45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35018-163F-014F-4BAF-747EFB0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- Gaussian distribution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FFCC6-9977-5318-482D-E8DC1A63338B}"/>
              </a:ext>
            </a:extLst>
          </p:cNvPr>
          <p:cNvSpPr txBox="1"/>
          <p:nvPr/>
        </p:nvSpPr>
        <p:spPr>
          <a:xfrm>
            <a:off x="304802" y="1005402"/>
            <a:ext cx="1157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Probability distribution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확률 변수가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특정한 값을 가질 확률을 나타내는 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의미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Gaussian distribution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연속 확률 분포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하나로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확률 밀도 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가 다음과 같다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=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정규 분포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(Normal distribution)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94673D-FCB8-0C9C-19CA-EFF556B58CB3}"/>
                  </a:ext>
                </a:extLst>
              </p:cNvPr>
              <p:cNvSpPr txBox="1"/>
              <p:nvPr/>
            </p:nvSpPr>
            <p:spPr>
              <a:xfrm>
                <a:off x="1613916" y="1763002"/>
                <a:ext cx="6787133" cy="92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ko-KR" alt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94673D-FCB8-0C9C-19CA-EFF556B58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16" y="1763002"/>
                <a:ext cx="6787133" cy="929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24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15F028AD40C664C940C722E57EC4A8A" ma:contentTypeVersion="2" ma:contentTypeDescription="새 문서를 만듭니다." ma:contentTypeScope="" ma:versionID="733dd2429cf53f154dea1cbec9acd9f5">
  <xsd:schema xmlns:xsd="http://www.w3.org/2001/XMLSchema" xmlns:xs="http://www.w3.org/2001/XMLSchema" xmlns:p="http://schemas.microsoft.com/office/2006/metadata/properties" xmlns:ns3="0689391c-fe69-479d-a32a-c682b48309f3" targetNamespace="http://schemas.microsoft.com/office/2006/metadata/properties" ma:root="true" ma:fieldsID="2cc757d55c9b9d666e63482c30993622" ns3:_="">
    <xsd:import namespace="0689391c-fe69-479d-a32a-c682b48309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9391c-fe69-479d-a32a-c682b48309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9F54A3-79DB-4B20-81B8-2B7DB44B75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9391c-fe69-479d-a32a-c682b48309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BD24A1-BDC2-4CFC-AF59-EF864FCF7E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F3DF26-1173-4270-9890-F33D09EAA743}">
  <ds:schemaRefs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0689391c-fe69-479d-a32a-c682b48309f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21776</TotalTime>
  <Words>4516</Words>
  <Application>Microsoft Office PowerPoint</Application>
  <PresentationFormat>와이드스크린</PresentationFormat>
  <Paragraphs>654</Paragraphs>
  <Slides>76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5" baseType="lpstr">
      <vt:lpstr>IBM Plex Sans KR</vt:lpstr>
      <vt:lpstr>IBM Plex Sans KR ExtraLight</vt:lpstr>
      <vt:lpstr>IBM Plex Sans KR Light</vt:lpstr>
      <vt:lpstr>IBM Plex Sans KR Medium</vt:lpstr>
      <vt:lpstr>IBM Plex Sans KR SemiBold</vt:lpstr>
      <vt:lpstr>맑은 고딕</vt:lpstr>
      <vt:lpstr>Arial</vt:lpstr>
      <vt:lpstr>Cambria Math</vt:lpstr>
      <vt:lpstr>Office 테마</vt:lpstr>
      <vt:lpstr>Gaussian Mixture Model</vt:lpstr>
      <vt:lpstr>Introduction</vt:lpstr>
      <vt:lpstr>Intro - Gaussian distribution</vt:lpstr>
      <vt:lpstr>Intro - Gaussian distribution</vt:lpstr>
      <vt:lpstr>Intro - Gaussian distribution</vt:lpstr>
      <vt:lpstr>Intro - Gaussian distribution</vt:lpstr>
      <vt:lpstr>Intro - Gaussian distribution</vt:lpstr>
      <vt:lpstr>Intro - Gaussian distribution</vt:lpstr>
      <vt:lpstr>Intro - Gaussian distribution</vt:lpstr>
      <vt:lpstr>Intro - Gaussian distribution</vt:lpstr>
      <vt:lpstr>Intro - Bayesian rule</vt:lpstr>
      <vt:lpstr>Intro - Bayesian rule</vt:lpstr>
      <vt:lpstr>Intro - Bayesian rule</vt:lpstr>
      <vt:lpstr>Intro - Bayesian rule</vt:lpstr>
      <vt:lpstr>Intro - Bayesian rule</vt:lpstr>
      <vt:lpstr>Mixture model</vt:lpstr>
      <vt:lpstr>Mixture model – Latent variable</vt:lpstr>
      <vt:lpstr>Mixture model – Latent variable</vt:lpstr>
      <vt:lpstr>Mixture model</vt:lpstr>
      <vt:lpstr>Mixture model</vt:lpstr>
      <vt:lpstr>Mixture model</vt:lpstr>
      <vt:lpstr>Mixture model with latent variable</vt:lpstr>
      <vt:lpstr>Mixture model with latent variable</vt:lpstr>
      <vt:lpstr>Gaussian Mixture Model</vt:lpstr>
      <vt:lpstr>Gaussian Mixture Model</vt:lpstr>
      <vt:lpstr>Gaussian Mixture Model</vt:lpstr>
      <vt:lpstr>Gaussian Mixture Model</vt:lpstr>
      <vt:lpstr>Gaussian Mixture Model</vt:lpstr>
      <vt:lpstr>Gaussian Mixture Model</vt:lpstr>
      <vt:lpstr>Gaussian Mixture Model</vt:lpstr>
      <vt:lpstr>Gaussian Mixture Model</vt:lpstr>
      <vt:lpstr>Gaussian Mixture Model</vt:lpstr>
      <vt:lpstr>Gaussian Mixture Model</vt:lpstr>
      <vt:lpstr>Gaussian Mixture Model</vt:lpstr>
      <vt:lpstr>Gaussian Mixture Model</vt:lpstr>
      <vt:lpstr>EM Algorithm</vt:lpstr>
      <vt:lpstr>EM algorithm</vt:lpstr>
      <vt:lpstr>EM algorithm</vt:lpstr>
      <vt:lpstr>EM algorithm</vt:lpstr>
      <vt:lpstr>EM algorithm</vt:lpstr>
      <vt:lpstr>EM algorithm</vt:lpstr>
      <vt:lpstr>EM algorithm</vt:lpstr>
      <vt:lpstr>EM algorithm</vt:lpstr>
      <vt:lpstr>EM algorithm</vt:lpstr>
      <vt:lpstr>EM algorithm</vt:lpstr>
      <vt:lpstr>EM algorithm</vt:lpstr>
      <vt:lpstr>EM algorithm</vt:lpstr>
      <vt:lpstr>EM algorithm</vt:lpstr>
      <vt:lpstr>EM algorithm</vt:lpstr>
      <vt:lpstr>EM algorithm</vt:lpstr>
      <vt:lpstr>EM algorithm</vt:lpstr>
      <vt:lpstr>EM algorithm</vt:lpstr>
      <vt:lpstr>EM algorithm</vt:lpstr>
      <vt:lpstr>EM algorithm</vt:lpstr>
      <vt:lpstr>EM algorithm</vt:lpstr>
      <vt:lpstr>EM algorithm</vt:lpstr>
      <vt:lpstr>EM algorithm</vt:lpstr>
      <vt:lpstr>EM algorithm</vt:lpstr>
      <vt:lpstr>EM algorithm</vt:lpstr>
      <vt:lpstr>EM algorithm</vt:lpstr>
      <vt:lpstr>GMM의 특징</vt:lpstr>
      <vt:lpstr>GMM 특징</vt:lpstr>
      <vt:lpstr>GMM 특징</vt:lpstr>
      <vt:lpstr>GMM 특징</vt:lpstr>
      <vt:lpstr>GMM 특징</vt:lpstr>
      <vt:lpstr>GMM 특징</vt:lpstr>
      <vt:lpstr>GMM 특징</vt:lpstr>
      <vt:lpstr>GMM 특징</vt:lpstr>
      <vt:lpstr>GMM 특징</vt:lpstr>
      <vt:lpstr>GMM 특징</vt:lpstr>
      <vt:lpstr>GMM 특징</vt:lpstr>
      <vt:lpstr>GMM 특징</vt:lpstr>
      <vt:lpstr>GMM 특징</vt:lpstr>
      <vt:lpstr>GMM 특징</vt:lpstr>
      <vt:lpstr>GMM 특징</vt:lpstr>
      <vt:lpstr>GMM 특징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Anatomy</dc:title>
  <dc:creator>이용환</dc:creator>
  <cp:lastModifiedBy>이용환</cp:lastModifiedBy>
  <cp:revision>139</cp:revision>
  <dcterms:created xsi:type="dcterms:W3CDTF">2022-07-18T09:54:01Z</dcterms:created>
  <dcterms:modified xsi:type="dcterms:W3CDTF">2022-08-24T03:41:21Z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0x010100715F028AD40C664C940C722E57EC4A8A</vt:lpwstr>
  </property>
</Properties>
</file>