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sldIdLst>
    <p:sldId id="256" r:id="rId5"/>
    <p:sldId id="282" r:id="rId6"/>
    <p:sldId id="283" r:id="rId7"/>
    <p:sldId id="289" r:id="rId8"/>
    <p:sldId id="290" r:id="rId9"/>
    <p:sldId id="285" r:id="rId10"/>
    <p:sldId id="286" r:id="rId11"/>
    <p:sldId id="287" r:id="rId12"/>
    <p:sldId id="288" r:id="rId13"/>
    <p:sldId id="291" r:id="rId14"/>
    <p:sldId id="293" r:id="rId15"/>
    <p:sldId id="292" r:id="rId16"/>
    <p:sldId id="294" r:id="rId17"/>
    <p:sldId id="295" r:id="rId18"/>
    <p:sldId id="296" r:id="rId19"/>
    <p:sldId id="297" r:id="rId20"/>
    <p:sldId id="299" r:id="rId21"/>
    <p:sldId id="300" r:id="rId22"/>
    <p:sldId id="301" r:id="rId23"/>
    <p:sldId id="302" r:id="rId24"/>
    <p:sldId id="303" r:id="rId25"/>
    <p:sldId id="305" r:id="rId26"/>
    <p:sldId id="306" r:id="rId27"/>
    <p:sldId id="307" r:id="rId28"/>
    <p:sldId id="308" r:id="rId29"/>
    <p:sldId id="310" r:id="rId30"/>
    <p:sldId id="311" r:id="rId31"/>
    <p:sldId id="312" r:id="rId32"/>
    <p:sldId id="313" r:id="rId33"/>
    <p:sldId id="314" r:id="rId34"/>
    <p:sldId id="315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CDB7"/>
    <a:srgbClr val="000000"/>
    <a:srgbClr val="FF7D7D"/>
    <a:srgbClr val="953A2B"/>
    <a:srgbClr val="C6A3C5"/>
    <a:srgbClr val="FFC301"/>
    <a:srgbClr val="FFF2C9"/>
    <a:srgbClr val="FFE1F9"/>
    <a:srgbClr val="FFE1E1"/>
    <a:srgbClr val="D5B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915" autoAdjust="0"/>
  </p:normalViewPr>
  <p:slideViewPr>
    <p:cSldViewPr snapToGrid="0">
      <p:cViewPr varScale="1">
        <p:scale>
          <a:sx n="101" d="100"/>
          <a:sy n="101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  <a:cs typeface="+mn-cs"/>
              </a:defRPr>
            </a:pPr>
            <a:r>
              <a:rPr lang="en-US" dirty="0"/>
              <a:t>Discrete probability distribution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Probability</c:v>
                </c:pt>
              </c:strCache>
            </c:strRef>
          </c:tx>
          <c:spPr>
            <a:solidFill>
              <a:schemeClr val="accent1"/>
            </a:solidFill>
            <a:ln w="28575"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IBM Plex Sans KR Light" panose="020B0403050203000203" pitchFamily="50" charset="-127"/>
                    <a:ea typeface="IBM Plex Sans KR Light" panose="020B0403050203000203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54-4226-897A-8F835E7CC09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625086623"/>
        <c:axId val="312216431"/>
      </c:barChart>
      <c:catAx>
        <c:axId val="6250866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  <a:cs typeface="+mn-cs"/>
              </a:defRPr>
            </a:pPr>
            <a:endParaRPr lang="ko-KR"/>
          </a:p>
        </c:txPr>
        <c:crossAx val="312216431"/>
        <c:crosses val="autoZero"/>
        <c:auto val="1"/>
        <c:lblAlgn val="ctr"/>
        <c:lblOffset val="100"/>
        <c:noMultiLvlLbl val="0"/>
      </c:catAx>
      <c:valAx>
        <c:axId val="312216431"/>
        <c:scaling>
          <c:orientation val="minMax"/>
          <c:max val="1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  <a:cs typeface="+mn-cs"/>
              </a:defRPr>
            </a:pPr>
            <a:endParaRPr lang="ko-KR"/>
          </a:p>
        </c:txPr>
        <c:crossAx val="625086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IBM Plex Sans KR Light" panose="020B0403050203000203" pitchFamily="50" charset="-127"/>
          <a:ea typeface="IBM Plex Sans KR Light" panose="020B0403050203000203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  <a:cs typeface="+mn-cs"/>
              </a:defRPr>
            </a:pPr>
            <a:r>
              <a:rPr lang="en-US" altLang="ko-KR" sz="1862" b="0" i="0" u="none" strike="noStrike" baseline="0" dirty="0">
                <a:effectLst/>
              </a:rPr>
              <a:t>Continuous</a:t>
            </a:r>
            <a:r>
              <a:rPr lang="en-US" dirty="0"/>
              <a:t> probability distribution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Probability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54-4226-897A-8F835E7CC09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25086623"/>
        <c:axId val="312216431"/>
      </c:lineChart>
      <c:catAx>
        <c:axId val="6250866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  <a:cs typeface="+mn-cs"/>
              </a:defRPr>
            </a:pPr>
            <a:endParaRPr lang="ko-KR"/>
          </a:p>
        </c:txPr>
        <c:crossAx val="312216431"/>
        <c:crosses val="autoZero"/>
        <c:auto val="1"/>
        <c:lblAlgn val="ctr"/>
        <c:lblOffset val="100"/>
        <c:noMultiLvlLbl val="0"/>
      </c:catAx>
      <c:valAx>
        <c:axId val="312216431"/>
        <c:scaling>
          <c:orientation val="minMax"/>
          <c:max val="1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  <a:cs typeface="+mn-cs"/>
              </a:defRPr>
            </a:pPr>
            <a:endParaRPr lang="ko-KR"/>
          </a:p>
        </c:txPr>
        <c:crossAx val="625086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IBM Plex Sans KR Light" panose="020B0403050203000203" pitchFamily="50" charset="-127"/>
          <a:ea typeface="IBM Plex Sans KR Light" panose="020B0403050203000203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7CCE6-DF56-42D2-9D0F-6C3610721DDD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30AFA-0278-472C-A8A0-5829CF1DD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68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확률 밀도 함수 </a:t>
            </a:r>
            <a:r>
              <a:rPr lang="en-US" altLang="ko-K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확률 변수</a:t>
            </a:r>
            <a:r>
              <a:rPr lang="ko-KR" altLang="en-US" b="0" i="0" u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 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분포</a:t>
            </a:r>
            <a:r>
              <a:rPr lang="ko-KR" altLang="en-US" b="0" i="0" u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를 나타내는 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함수</a:t>
            </a:r>
            <a:endParaRPr lang="ko-KR" altLang="en-US" b="0" u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80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확률 밀도 함수 </a:t>
            </a:r>
            <a:r>
              <a:rPr lang="en-US" altLang="ko-K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확률 변수</a:t>
            </a:r>
            <a:r>
              <a:rPr lang="ko-KR" altLang="en-US" b="0" i="0" u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 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분포</a:t>
            </a:r>
            <a:r>
              <a:rPr lang="ko-KR" altLang="en-US" b="0" i="0" u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를 나타내는 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함수</a:t>
            </a:r>
            <a:endParaRPr lang="ko-KR" altLang="en-US" b="0" u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확률 밀도 함수 </a:t>
            </a:r>
            <a:r>
              <a:rPr lang="en-US" altLang="ko-K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확률 변수</a:t>
            </a:r>
            <a:r>
              <a:rPr lang="ko-KR" altLang="en-US" b="0" i="0" u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 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분포</a:t>
            </a:r>
            <a:r>
              <a:rPr lang="ko-KR" altLang="en-US" b="0" i="0" u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를 나타내는 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함수</a:t>
            </a:r>
            <a:endParaRPr lang="ko-KR" altLang="en-US" b="0" u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582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41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753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B5457-5F14-29ED-19F6-89B81E41E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4FAC80-DE96-3C7A-1EAD-B918F060E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02C7A-19CF-855D-87C0-C3727994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1D27D-F05F-80C1-3D24-CF931148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54A8-7046-C243-A966-E4CFC028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95AEA0-CC4B-7155-94B4-C2EB541E87E4}"/>
              </a:ext>
            </a:extLst>
          </p:cNvPr>
          <p:cNvSpPr/>
          <p:nvPr userDrawn="1"/>
        </p:nvSpPr>
        <p:spPr>
          <a:xfrm>
            <a:off x="0" y="0"/>
            <a:ext cx="12192000" cy="369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A3F7DB-B294-DF9D-67AC-A676D1709A84}"/>
              </a:ext>
            </a:extLst>
          </p:cNvPr>
          <p:cNvSpPr/>
          <p:nvPr userDrawn="1"/>
        </p:nvSpPr>
        <p:spPr>
          <a:xfrm>
            <a:off x="0" y="6488667"/>
            <a:ext cx="12192000" cy="369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81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F2E3-64C9-C25A-D65C-E6642E19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32A041-EEF2-7193-9840-127F99DE7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8655A-5873-8BFA-B327-C25DFF10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88031-EDA6-3CCC-89FC-F6442FB9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0E6650-88B4-0A3F-80FE-B736AD5D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8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08A9E3-F56A-FD05-1CC6-893B3F51F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BDAF-394E-C4BE-56F2-5B6029EE2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501D3-8AF1-7DD9-2A98-5D48B6FE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6E1D4B-E770-8B22-AD35-1D4685FD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1C139-3AE8-09DE-5648-5614CC31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27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057DD-84B3-E1A6-48D3-F778478E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20000-ED7D-D6D6-9F5B-EA743E6D0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AEEFA-CC79-A242-293E-30808252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9859A-7033-334D-4CE3-5950C362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00C0B-4E90-BFC9-A894-CF1D0BFC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15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BB9C3-8CCB-C691-1649-86041AAD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IBM Plex Sans KR Medium" panose="020B0603050203000203" pitchFamily="50" charset="-127"/>
                <a:ea typeface="IBM Plex Sans KR Medium" panose="020B0603050203000203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0D0E71-AE15-2A93-1F8F-BF6F2C16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7BD98-C503-68D7-BDDC-D03D2C35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00592-28FE-C980-D8B5-48124751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182CB-8352-67E7-B935-5DB45C28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BF708A-7829-A97B-6FAF-8523E4254C06}"/>
              </a:ext>
            </a:extLst>
          </p:cNvPr>
          <p:cNvSpPr/>
          <p:nvPr userDrawn="1"/>
        </p:nvSpPr>
        <p:spPr>
          <a:xfrm>
            <a:off x="0" y="0"/>
            <a:ext cx="12192000" cy="369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E83935-840B-58B2-2A26-069814E9021C}"/>
              </a:ext>
            </a:extLst>
          </p:cNvPr>
          <p:cNvSpPr/>
          <p:nvPr userDrawn="1"/>
        </p:nvSpPr>
        <p:spPr>
          <a:xfrm>
            <a:off x="0" y="6488666"/>
            <a:ext cx="12192000" cy="369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CD3910-34D0-208D-501D-39680EB3381C}"/>
              </a:ext>
            </a:extLst>
          </p:cNvPr>
          <p:cNvSpPr txBox="1"/>
          <p:nvPr userDrawn="1"/>
        </p:nvSpPr>
        <p:spPr>
          <a:xfrm>
            <a:off x="0" y="6519444"/>
            <a:ext cx="2136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Mixture Model</a:t>
            </a:r>
            <a:endParaRPr lang="ko-KR" altLang="en-US" sz="1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E3D9DD-EB42-2E68-A643-93452692051F}"/>
              </a:ext>
            </a:extLst>
          </p:cNvPr>
          <p:cNvSpPr txBox="1"/>
          <p:nvPr userDrawn="1"/>
        </p:nvSpPr>
        <p:spPr>
          <a:xfrm>
            <a:off x="11353800" y="6519444"/>
            <a:ext cx="832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이용환</a:t>
            </a:r>
          </a:p>
        </p:txBody>
      </p:sp>
    </p:spTree>
    <p:extLst>
      <p:ext uri="{BB962C8B-B14F-4D97-AF65-F5344CB8AC3E}">
        <p14:creationId xmlns:p14="http://schemas.microsoft.com/office/powerpoint/2010/main" val="144784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749CD-E5C6-2CAB-6347-900AFCCF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8B068B-8FED-D2E9-42B6-578FC13E0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264428-5809-9278-F5BA-7C74EF554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AA9A7F-59AE-8719-C7BF-DCFEBD29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F398E3-B1D2-CA14-2A26-ABB23EA5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C03ECE-729B-1498-2C02-D7015782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2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87DC5-9709-5853-1724-ABC011FC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AA2382-4A75-1F9E-9FF7-DF4DB2A07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39B392-0994-7EE8-EC1E-3C8D7B56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B01394-A9B1-0BF0-A6F0-810894D01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188BE2-6398-EF82-B600-84F353984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9D1427-2C75-A51A-6326-8DE5B3C2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6E91EF-5E46-004F-614F-817091E1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85781C-6CE0-11AE-1476-1997956E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41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7F77A4F-D803-741B-2EA8-5DF5018C32CC}"/>
              </a:ext>
            </a:extLst>
          </p:cNvPr>
          <p:cNvSpPr/>
          <p:nvPr userDrawn="1"/>
        </p:nvSpPr>
        <p:spPr>
          <a:xfrm>
            <a:off x="0" y="0"/>
            <a:ext cx="12192000" cy="6899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8DD5CA-3097-B819-D577-97CC9ECA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5" y="95279"/>
            <a:ext cx="12013275" cy="499397"/>
          </a:xfrm>
        </p:spPr>
        <p:txBody>
          <a:bodyPr>
            <a:normAutofit/>
          </a:bodyPr>
          <a:lstStyle>
            <a:lvl1pPr>
              <a:defRPr sz="2400">
                <a:latin typeface="IBM Plex Sans KR Medium" panose="020B0603050203000203" pitchFamily="50" charset="-127"/>
                <a:ea typeface="IBM Plex Sans KR Medium" panose="020B0603050203000203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680DD9-BE3F-C2B0-E6C2-61FD8D00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0988F3-F020-23EC-8C86-DD89458E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615D74-2448-EA25-FCB8-E8575D79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D99D62-5FC8-2F7B-C091-BC962F396973}"/>
              </a:ext>
            </a:extLst>
          </p:cNvPr>
          <p:cNvSpPr/>
          <p:nvPr userDrawn="1"/>
        </p:nvSpPr>
        <p:spPr>
          <a:xfrm>
            <a:off x="0" y="6488666"/>
            <a:ext cx="12192000" cy="369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0CC08-4012-1744-25A7-194F401B04A5}"/>
              </a:ext>
            </a:extLst>
          </p:cNvPr>
          <p:cNvSpPr txBox="1"/>
          <p:nvPr userDrawn="1"/>
        </p:nvSpPr>
        <p:spPr>
          <a:xfrm>
            <a:off x="0" y="6519444"/>
            <a:ext cx="2194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Mixture Model</a:t>
            </a:r>
            <a:endParaRPr lang="ko-KR" altLang="en-US" sz="1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36108D-1F51-66BB-D455-D18A3EDB03D6}"/>
              </a:ext>
            </a:extLst>
          </p:cNvPr>
          <p:cNvSpPr txBox="1"/>
          <p:nvPr userDrawn="1"/>
        </p:nvSpPr>
        <p:spPr>
          <a:xfrm>
            <a:off x="11353800" y="6519444"/>
            <a:ext cx="832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이용환</a:t>
            </a:r>
          </a:p>
        </p:txBody>
      </p:sp>
    </p:spTree>
    <p:extLst>
      <p:ext uri="{BB962C8B-B14F-4D97-AF65-F5344CB8AC3E}">
        <p14:creationId xmlns:p14="http://schemas.microsoft.com/office/powerpoint/2010/main" val="389354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B7788A-2F37-E91F-8137-180DF422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A9DDA2-53E1-6C0B-A548-60497C28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C9E764-F70C-BA26-C673-079BDB1A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27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8CE11-E145-9A45-7468-0853D7B1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1BB903-CF63-B63D-9D3E-70B4BD47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6C3AF6-01EC-682C-80C2-CEBA0A7E4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15AF0B-7743-149D-3514-7BB2D6E2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67A0F3-3C83-9FB9-40A6-04E1EA87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340589-BD41-460A-4E3E-B6DA3921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17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3912D-88C9-6486-6B52-DEC2E1749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CD9F38-3393-D19A-FB81-97BC4944A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AFFEB2-40A2-AAB9-23E8-3E473216D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B8B818-8292-987F-AEE4-09828EE7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387A6D-3F5A-1565-C1E9-6CC83A84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D0ADCF-202D-72DF-6484-C61E7C53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42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0554A0-F324-8B9F-3D0C-F827530F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254D77-6B2E-7F34-87B3-3401D172D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289F73-C156-1B5D-0212-4A653AA5F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28003-DF03-41C2-8C10-F247FE05167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2B792-77B9-E2AE-0197-1A280E117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A5BEE-BBFE-1300-E517-B231BF3ED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1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5.png"/><Relationship Id="rId7" Type="http://schemas.openxmlformats.org/officeDocument/2006/relationships/image" Target="../media/image3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44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6.png"/><Relationship Id="rId7" Type="http://schemas.openxmlformats.org/officeDocument/2006/relationships/image" Target="../media/image3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39.png"/><Relationship Id="rId3" Type="http://schemas.openxmlformats.org/officeDocument/2006/relationships/image" Target="../media/image25.png"/><Relationship Id="rId7" Type="http://schemas.openxmlformats.org/officeDocument/2006/relationships/image" Target="../media/image51.png"/><Relationship Id="rId12" Type="http://schemas.openxmlformats.org/officeDocument/2006/relationships/image" Target="../media/image3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image" Target="../media/image48.png"/><Relationship Id="rId5" Type="http://schemas.openxmlformats.org/officeDocument/2006/relationships/image" Target="../media/image49.png"/><Relationship Id="rId10" Type="http://schemas.openxmlformats.org/officeDocument/2006/relationships/image" Target="../media/image46.png"/><Relationship Id="rId4" Type="http://schemas.openxmlformats.org/officeDocument/2006/relationships/image" Target="../media/image26.png"/><Relationship Id="rId9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39.png"/><Relationship Id="rId3" Type="http://schemas.openxmlformats.org/officeDocument/2006/relationships/image" Target="../media/image25.png"/><Relationship Id="rId7" Type="http://schemas.openxmlformats.org/officeDocument/2006/relationships/image" Target="../media/image46.png"/><Relationship Id="rId12" Type="http://schemas.openxmlformats.org/officeDocument/2006/relationships/image" Target="../media/image3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51.png"/><Relationship Id="rId5" Type="http://schemas.openxmlformats.org/officeDocument/2006/relationships/image" Target="../media/image53.png"/><Relationship Id="rId10" Type="http://schemas.openxmlformats.org/officeDocument/2006/relationships/image" Target="../media/image50.png"/><Relationship Id="rId4" Type="http://schemas.openxmlformats.org/officeDocument/2006/relationships/image" Target="../media/image26.png"/><Relationship Id="rId9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A1726-CC97-8827-A2CE-5E3E7B7E0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Gaussian Mixture Model</a:t>
            </a:r>
            <a:endParaRPr lang="ko-KR" altLang="en-US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63C854-1936-360F-827D-0B1D34677E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20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이용환</a:t>
            </a:r>
          </a:p>
        </p:txBody>
      </p:sp>
    </p:spTree>
    <p:extLst>
      <p:ext uri="{BB962C8B-B14F-4D97-AF65-F5344CB8AC3E}">
        <p14:creationId xmlns:p14="http://schemas.microsoft.com/office/powerpoint/2010/main" val="67213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35018-163F-014F-4BAF-747EFB0C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 - Gaussian distribution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FFCC6-9977-5318-482D-E8DC1A63338B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Probability distribution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확률 변수가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특정한 값을 가질 확률을 나타내는 함수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의미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distribution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연속 확률 분포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하나로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확률 밀도 함수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가 다음과 같다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=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정규 분포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(Normal distribution)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D6F85F-4DF9-16A6-0BC8-A57754C01CBC}"/>
                  </a:ext>
                </a:extLst>
              </p:cNvPr>
              <p:cNvSpPr txBox="1"/>
              <p:nvPr/>
            </p:nvSpPr>
            <p:spPr>
              <a:xfrm>
                <a:off x="1613916" y="1763002"/>
                <a:ext cx="6787133" cy="929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ko-KR" alt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D6F85F-4DF9-16A6-0BC8-A57754C01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916" y="1763002"/>
                <a:ext cx="6787133" cy="9296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8F8DE-7A33-C14D-59B1-835C2DB4A204}"/>
                  </a:ext>
                </a:extLst>
              </p:cNvPr>
              <p:cNvSpPr txBox="1"/>
              <p:nvPr/>
            </p:nvSpPr>
            <p:spPr>
              <a:xfrm>
                <a:off x="304802" y="2803949"/>
                <a:ext cx="115728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은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 분포의 중심의 위치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를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,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는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분포의 흩어진 정도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를 나타낸다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자연의 많은 데이터들이 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Gaussian distribution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을 따른다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. (Ex.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학생들의 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성적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분포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,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성인 남성들의 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키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분포 등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)</a:t>
                </a:r>
                <a:endPara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8F8DE-7A33-C14D-59B1-835C2DB4A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2" y="2803949"/>
                <a:ext cx="11572873" cy="646331"/>
              </a:xfrm>
              <a:prstGeom prst="rect">
                <a:avLst/>
              </a:prstGeom>
              <a:blipFill>
                <a:blip r:embed="rId3"/>
                <a:stretch>
                  <a:fillRect l="-738" t="-5660" b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DFA76B-CBAB-D50F-F66B-DB42CDE88C26}"/>
                  </a:ext>
                </a:extLst>
              </p:cNvPr>
              <p:cNvSpPr txBox="1"/>
              <p:nvPr/>
            </p:nvSpPr>
            <p:spPr>
              <a:xfrm>
                <a:off x="8492108" y="2066058"/>
                <a:ext cx="20859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: 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평균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: 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분산</a:t>
                </a:r>
                <a:endPara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DFA76B-CBAB-D50F-F66B-DB42CDE88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108" y="2066058"/>
                <a:ext cx="2085975" cy="369332"/>
              </a:xfrm>
              <a:prstGeom prst="rect">
                <a:avLst/>
              </a:prstGeom>
              <a:blipFill>
                <a:blip r:embed="rId4"/>
                <a:stretch>
                  <a:fillRect t="-6557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확률분포(8): 정규분포 – 정보사회학연구소">
            <a:extLst>
              <a:ext uri="{FF2B5EF4-FFF2-40B4-BE49-F238E27FC236}">
                <a16:creationId xmlns:a16="http://schemas.microsoft.com/office/drawing/2014/main" id="{87656F99-437A-E1FC-1313-41E8C3DF0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41" y="3429000"/>
            <a:ext cx="4224009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확률과 통계-3-9 정규분포 - YouTube">
            <a:extLst>
              <a:ext uri="{FF2B5EF4-FFF2-40B4-BE49-F238E27FC236}">
                <a16:creationId xmlns:a16="http://schemas.microsoft.com/office/drawing/2014/main" id="{CB2BF22C-4078-73FF-E347-F39CB6B69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7" t="57361" r="20043" b="1389"/>
          <a:stretch/>
        </p:blipFill>
        <p:spPr bwMode="auto">
          <a:xfrm>
            <a:off x="4514850" y="3429000"/>
            <a:ext cx="73628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93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A9464-CF46-0618-5B7E-4CA01442C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Mixture model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1CC7A5-4DD0-00F5-972B-812DD074F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with Latent variable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844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4B1B9-87AC-FB86-AC89-1B77C513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Mixture model – Latent variable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01843E-04CB-67E6-23A8-51B85DB5350E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Latent variable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구성 개념이 직접 관찰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측정되지 않는 변수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직접 관찰되거나 측정될 수 없기 때문에 다른 변수를 통해서 간접적으로만 측정이 가능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E5BCE24-1493-D283-480B-5094796A4D01}"/>
              </a:ext>
            </a:extLst>
          </p:cNvPr>
          <p:cNvGrpSpPr/>
          <p:nvPr/>
        </p:nvGrpSpPr>
        <p:grpSpPr>
          <a:xfrm>
            <a:off x="1436818" y="2000429"/>
            <a:ext cx="9318364" cy="3229785"/>
            <a:chOff x="628651" y="2000429"/>
            <a:chExt cx="9318364" cy="322978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004A99E-4906-6E82-E0F9-F77A1C5614C1}"/>
                </a:ext>
              </a:extLst>
            </p:cNvPr>
            <p:cNvSpPr/>
            <p:nvPr/>
          </p:nvSpPr>
          <p:spPr>
            <a:xfrm>
              <a:off x="628651" y="2302780"/>
              <a:ext cx="1590674" cy="595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소득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4955BB6-0DC5-BE8F-BB90-3F723BCB47CE}"/>
                </a:ext>
              </a:extLst>
            </p:cNvPr>
            <p:cNvSpPr/>
            <p:nvPr/>
          </p:nvSpPr>
          <p:spPr>
            <a:xfrm>
              <a:off x="628651" y="3468602"/>
              <a:ext cx="1590674" cy="59579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학력</a:t>
              </a: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0039D33-6116-DA60-135F-B97A21B30332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 flipV="1">
              <a:off x="2219325" y="2594603"/>
              <a:ext cx="628650" cy="6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A6EBE0F4-2DB8-D2C4-EF54-37DA4F579419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2219325" y="3766497"/>
              <a:ext cx="6286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D16E8E2-6847-B4A1-2E6E-2308D779AE45}"/>
                </a:ext>
              </a:extLst>
            </p:cNvPr>
            <p:cNvGrpSpPr/>
            <p:nvPr/>
          </p:nvGrpSpPr>
          <p:grpSpPr>
            <a:xfrm>
              <a:off x="2888455" y="2006343"/>
              <a:ext cx="1843088" cy="987478"/>
              <a:chOff x="2947987" y="1771839"/>
              <a:chExt cx="676276" cy="577699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F0820B63-E2E4-EA1F-B7B2-E9C4B6A91B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2162" y="1771839"/>
                <a:ext cx="0" cy="577699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26F7B3D3-C74D-81D1-F6A8-3CD95C8724D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286125" y="1952625"/>
                <a:ext cx="0" cy="6762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3838386A-B9A0-6003-815F-2845219403E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09999" y="3328005"/>
              <a:ext cx="0" cy="1843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77EF7244-5A0E-38A6-0876-DDE3F5554074}"/>
                </a:ext>
              </a:extLst>
            </p:cNvPr>
            <p:cNvSpPr/>
            <p:nvPr/>
          </p:nvSpPr>
          <p:spPr>
            <a:xfrm>
              <a:off x="3076574" y="2000429"/>
              <a:ext cx="1362075" cy="828845"/>
            </a:xfrm>
            <a:custGeom>
              <a:avLst/>
              <a:gdLst>
                <a:gd name="connsiteX0" fmla="*/ 0 w 1362075"/>
                <a:gd name="connsiteY0" fmla="*/ 828845 h 828845"/>
                <a:gd name="connsiteX1" fmla="*/ 714375 w 1362075"/>
                <a:gd name="connsiteY1" fmla="*/ 170 h 828845"/>
                <a:gd name="connsiteX2" fmla="*/ 1362075 w 1362075"/>
                <a:gd name="connsiteY2" fmla="*/ 771695 h 82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2075" h="828845">
                  <a:moveTo>
                    <a:pt x="0" y="828845"/>
                  </a:moveTo>
                  <a:cubicBezTo>
                    <a:pt x="243681" y="419270"/>
                    <a:pt x="487363" y="9695"/>
                    <a:pt x="714375" y="170"/>
                  </a:cubicBezTo>
                  <a:cubicBezTo>
                    <a:pt x="941387" y="-9355"/>
                    <a:pt x="1151731" y="381170"/>
                    <a:pt x="1362075" y="77169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ED83F27F-D2DE-7E98-9399-7FE039CA3054}"/>
                </a:ext>
              </a:extLst>
            </p:cNvPr>
            <p:cNvSpPr/>
            <p:nvPr/>
          </p:nvSpPr>
          <p:spPr>
            <a:xfrm>
              <a:off x="2964128" y="3429000"/>
              <a:ext cx="1691742" cy="794468"/>
            </a:xfrm>
            <a:custGeom>
              <a:avLst/>
              <a:gdLst>
                <a:gd name="connsiteX0" fmla="*/ 0 w 1691742"/>
                <a:gd name="connsiteY0" fmla="*/ 733454 h 794468"/>
                <a:gd name="connsiteX1" fmla="*/ 1238250 w 1691742"/>
                <a:gd name="connsiteY1" fmla="*/ 29 h 794468"/>
                <a:gd name="connsiteX2" fmla="*/ 1638300 w 1691742"/>
                <a:gd name="connsiteY2" fmla="*/ 704879 h 794468"/>
                <a:gd name="connsiteX3" fmla="*/ 1676400 w 1691742"/>
                <a:gd name="connsiteY3" fmla="*/ 762029 h 794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742" h="794468">
                  <a:moveTo>
                    <a:pt x="0" y="733454"/>
                  </a:moveTo>
                  <a:cubicBezTo>
                    <a:pt x="482600" y="369122"/>
                    <a:pt x="965200" y="4791"/>
                    <a:pt x="1238250" y="29"/>
                  </a:cubicBezTo>
                  <a:cubicBezTo>
                    <a:pt x="1511300" y="-4733"/>
                    <a:pt x="1565275" y="577879"/>
                    <a:pt x="1638300" y="704879"/>
                  </a:cubicBezTo>
                  <a:cubicBezTo>
                    <a:pt x="1711325" y="831879"/>
                    <a:pt x="1693862" y="796954"/>
                    <a:pt x="1676400" y="762029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5603FAE-2537-9161-82EF-09B6E06644F5}"/>
                </a:ext>
              </a:extLst>
            </p:cNvPr>
            <p:cNvCxnSpPr>
              <a:cxnSpLocks/>
            </p:cNvCxnSpPr>
            <p:nvPr/>
          </p:nvCxnSpPr>
          <p:spPr>
            <a:xfrm>
              <a:off x="4227823" y="3332495"/>
              <a:ext cx="0" cy="98747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1752671-5F3C-7020-B8FA-7873704069C7}"/>
                </a:ext>
              </a:extLst>
            </p:cNvPr>
            <p:cNvSpPr txBox="1"/>
            <p:nvPr/>
          </p:nvSpPr>
          <p:spPr>
            <a:xfrm>
              <a:off x="1395151" y="4860882"/>
              <a:ext cx="29056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IBM Plex Sans KR Light" panose="020B0403050203000203" pitchFamily="50" charset="-127"/>
                  <a:ea typeface="IBM Plex Sans KR Light" panose="020B0403050203000203" pitchFamily="50" charset="-127"/>
                </a:rPr>
                <a:t>구성 개념을 명확히 알 수 있음</a:t>
              </a: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6E7F7FA-58C6-D0D7-22FB-DA33AFA147FC}"/>
                </a:ext>
              </a:extLst>
            </p:cNvPr>
            <p:cNvSpPr/>
            <p:nvPr/>
          </p:nvSpPr>
          <p:spPr>
            <a:xfrm>
              <a:off x="5995239" y="2829274"/>
              <a:ext cx="2397564" cy="59579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사회경제적 지위</a:t>
              </a:r>
              <a:endPara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261F3287-98CD-F1DB-2A53-F4DD6CF65F6E}"/>
                </a:ext>
              </a:extLst>
            </p:cNvPr>
            <p:cNvCxnSpPr>
              <a:cxnSpLocks/>
              <a:stCxn id="30" idx="6"/>
              <a:endCxn id="34" idx="1"/>
            </p:cNvCxnSpPr>
            <p:nvPr/>
          </p:nvCxnSpPr>
          <p:spPr>
            <a:xfrm>
              <a:off x="8392803" y="3127169"/>
              <a:ext cx="9107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A64AD72-BA4F-44CE-E152-BE6E95B9163B}"/>
                </a:ext>
              </a:extLst>
            </p:cNvPr>
            <p:cNvSpPr txBox="1"/>
            <p:nvPr/>
          </p:nvSpPr>
          <p:spPr>
            <a:xfrm>
              <a:off x="9303547" y="2942503"/>
              <a:ext cx="643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???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BC1A793-9B51-3306-1A0D-C18D8FED21DB}"/>
                </a:ext>
              </a:extLst>
            </p:cNvPr>
            <p:cNvSpPr txBox="1"/>
            <p:nvPr/>
          </p:nvSpPr>
          <p:spPr>
            <a:xfrm>
              <a:off x="5741197" y="4860882"/>
              <a:ext cx="29056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IBM Plex Sans KR Light" panose="020B0403050203000203" pitchFamily="50" charset="-127"/>
                  <a:ea typeface="IBM Plex Sans KR Light" panose="020B0403050203000203" pitchFamily="50" charset="-127"/>
                </a:rPr>
                <a:t>구성 개념을 명확히 알 수 없음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6139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4B1B9-87AC-FB86-AC89-1B77C513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Mixture model – Latent variable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01843E-04CB-67E6-23A8-51B85DB5350E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Latent variable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구성 개념이 직접 관찰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측정되지 않는 변수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직접 관찰되거나 측정될 수 없기 때문에 다른 변수를 통해서 간접적으로만 측정이 가능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E990D45-34C6-D540-58C4-678BCC694ACD}"/>
              </a:ext>
            </a:extLst>
          </p:cNvPr>
          <p:cNvGrpSpPr/>
          <p:nvPr/>
        </p:nvGrpSpPr>
        <p:grpSpPr>
          <a:xfrm>
            <a:off x="1439203" y="2000429"/>
            <a:ext cx="8018194" cy="3229785"/>
            <a:chOff x="628651" y="2000429"/>
            <a:chExt cx="8018194" cy="322978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004A99E-4906-6E82-E0F9-F77A1C5614C1}"/>
                </a:ext>
              </a:extLst>
            </p:cNvPr>
            <p:cNvSpPr/>
            <p:nvPr/>
          </p:nvSpPr>
          <p:spPr>
            <a:xfrm>
              <a:off x="628651" y="2302780"/>
              <a:ext cx="1590674" cy="595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소득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4955BB6-0DC5-BE8F-BB90-3F723BCB47CE}"/>
                </a:ext>
              </a:extLst>
            </p:cNvPr>
            <p:cNvSpPr/>
            <p:nvPr/>
          </p:nvSpPr>
          <p:spPr>
            <a:xfrm>
              <a:off x="628651" y="3468602"/>
              <a:ext cx="1590674" cy="59579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학력</a:t>
              </a: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0039D33-6116-DA60-135F-B97A21B30332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 flipV="1">
              <a:off x="2219325" y="2594603"/>
              <a:ext cx="628650" cy="6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A6EBE0F4-2DB8-D2C4-EF54-37DA4F579419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2219325" y="3766497"/>
              <a:ext cx="6286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3838386A-B9A0-6003-815F-2845219403E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09999" y="3328005"/>
              <a:ext cx="0" cy="1843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EB3CC8C-55D4-7D70-12E7-BBCF51B42DCE}"/>
                </a:ext>
              </a:extLst>
            </p:cNvPr>
            <p:cNvGrpSpPr/>
            <p:nvPr/>
          </p:nvGrpSpPr>
          <p:grpSpPr>
            <a:xfrm>
              <a:off x="2888455" y="2000429"/>
              <a:ext cx="1843088" cy="993392"/>
              <a:chOff x="2888455" y="2000429"/>
              <a:chExt cx="1843088" cy="993392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6D16E8E2-6847-B4A1-2E6E-2308D779AE45}"/>
                  </a:ext>
                </a:extLst>
              </p:cNvPr>
              <p:cNvGrpSpPr/>
              <p:nvPr/>
            </p:nvGrpSpPr>
            <p:grpSpPr>
              <a:xfrm>
                <a:off x="2888455" y="2006343"/>
                <a:ext cx="1843088" cy="987478"/>
                <a:chOff x="2947987" y="1771839"/>
                <a:chExt cx="676276" cy="577699"/>
              </a:xfrm>
            </p:grpSpPr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F0820B63-E2E4-EA1F-B7B2-E9C4B6A91B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2162" y="1771839"/>
                  <a:ext cx="0" cy="57769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26F7B3D3-C74D-81D1-F6A8-3CD95C8724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286125" y="1952625"/>
                  <a:ext cx="0" cy="67627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77EF7244-5A0E-38A6-0876-DDE3F5554074}"/>
                  </a:ext>
                </a:extLst>
              </p:cNvPr>
              <p:cNvSpPr/>
              <p:nvPr/>
            </p:nvSpPr>
            <p:spPr>
              <a:xfrm>
                <a:off x="3076574" y="2000429"/>
                <a:ext cx="1362075" cy="828845"/>
              </a:xfrm>
              <a:custGeom>
                <a:avLst/>
                <a:gdLst>
                  <a:gd name="connsiteX0" fmla="*/ 0 w 1362075"/>
                  <a:gd name="connsiteY0" fmla="*/ 828845 h 828845"/>
                  <a:gd name="connsiteX1" fmla="*/ 714375 w 1362075"/>
                  <a:gd name="connsiteY1" fmla="*/ 170 h 828845"/>
                  <a:gd name="connsiteX2" fmla="*/ 1362075 w 1362075"/>
                  <a:gd name="connsiteY2" fmla="*/ 771695 h 82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62075" h="828845">
                    <a:moveTo>
                      <a:pt x="0" y="828845"/>
                    </a:moveTo>
                    <a:cubicBezTo>
                      <a:pt x="243681" y="419270"/>
                      <a:pt x="487363" y="9695"/>
                      <a:pt x="714375" y="170"/>
                    </a:cubicBezTo>
                    <a:cubicBezTo>
                      <a:pt x="941387" y="-9355"/>
                      <a:pt x="1151731" y="381170"/>
                      <a:pt x="1362075" y="77169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ED83F27F-D2DE-7E98-9399-7FE039CA3054}"/>
                </a:ext>
              </a:extLst>
            </p:cNvPr>
            <p:cNvSpPr/>
            <p:nvPr/>
          </p:nvSpPr>
          <p:spPr>
            <a:xfrm>
              <a:off x="2964128" y="3429000"/>
              <a:ext cx="1691742" cy="794468"/>
            </a:xfrm>
            <a:custGeom>
              <a:avLst/>
              <a:gdLst>
                <a:gd name="connsiteX0" fmla="*/ 0 w 1691742"/>
                <a:gd name="connsiteY0" fmla="*/ 733454 h 794468"/>
                <a:gd name="connsiteX1" fmla="*/ 1238250 w 1691742"/>
                <a:gd name="connsiteY1" fmla="*/ 29 h 794468"/>
                <a:gd name="connsiteX2" fmla="*/ 1638300 w 1691742"/>
                <a:gd name="connsiteY2" fmla="*/ 704879 h 794468"/>
                <a:gd name="connsiteX3" fmla="*/ 1676400 w 1691742"/>
                <a:gd name="connsiteY3" fmla="*/ 762029 h 794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742" h="794468">
                  <a:moveTo>
                    <a:pt x="0" y="733454"/>
                  </a:moveTo>
                  <a:cubicBezTo>
                    <a:pt x="482600" y="369122"/>
                    <a:pt x="965200" y="4791"/>
                    <a:pt x="1238250" y="29"/>
                  </a:cubicBezTo>
                  <a:cubicBezTo>
                    <a:pt x="1511300" y="-4733"/>
                    <a:pt x="1565275" y="577879"/>
                    <a:pt x="1638300" y="704879"/>
                  </a:cubicBezTo>
                  <a:cubicBezTo>
                    <a:pt x="1711325" y="831879"/>
                    <a:pt x="1693862" y="796954"/>
                    <a:pt x="1676400" y="762029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5603FAE-2537-9161-82EF-09B6E06644F5}"/>
                </a:ext>
              </a:extLst>
            </p:cNvPr>
            <p:cNvCxnSpPr>
              <a:cxnSpLocks/>
            </p:cNvCxnSpPr>
            <p:nvPr/>
          </p:nvCxnSpPr>
          <p:spPr>
            <a:xfrm>
              <a:off x="4227823" y="3332495"/>
              <a:ext cx="0" cy="98747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1752671-5F3C-7020-B8FA-7873704069C7}"/>
                </a:ext>
              </a:extLst>
            </p:cNvPr>
            <p:cNvSpPr txBox="1"/>
            <p:nvPr/>
          </p:nvSpPr>
          <p:spPr>
            <a:xfrm>
              <a:off x="1395151" y="4860882"/>
              <a:ext cx="29056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IBM Plex Sans KR Light" panose="020B0403050203000203" pitchFamily="50" charset="-127"/>
                  <a:ea typeface="IBM Plex Sans KR Light" panose="020B0403050203000203" pitchFamily="50" charset="-127"/>
                </a:rPr>
                <a:t>구성 개념을 명확히 알 수 있음</a:t>
              </a: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6E7F7FA-58C6-D0D7-22FB-DA33AFA147FC}"/>
                </a:ext>
              </a:extLst>
            </p:cNvPr>
            <p:cNvSpPr/>
            <p:nvPr/>
          </p:nvSpPr>
          <p:spPr>
            <a:xfrm>
              <a:off x="5995239" y="2886424"/>
              <a:ext cx="2397564" cy="59579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사회경제적 지위</a:t>
              </a:r>
              <a:endPara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A64AD72-BA4F-44CE-E152-BE6E95B9163B}"/>
                </a:ext>
              </a:extLst>
            </p:cNvPr>
            <p:cNvSpPr txBox="1"/>
            <p:nvPr/>
          </p:nvSpPr>
          <p:spPr>
            <a:xfrm>
              <a:off x="4817668" y="3004125"/>
              <a:ext cx="1233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간접 측정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BC1A793-9B51-3306-1A0D-C18D8FED21DB}"/>
                </a:ext>
              </a:extLst>
            </p:cNvPr>
            <p:cNvSpPr txBox="1"/>
            <p:nvPr/>
          </p:nvSpPr>
          <p:spPr>
            <a:xfrm>
              <a:off x="5741197" y="4860882"/>
              <a:ext cx="29056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IBM Plex Sans KR Light" panose="020B0403050203000203" pitchFamily="50" charset="-127"/>
                  <a:ea typeface="IBM Plex Sans KR Light" panose="020B0403050203000203" pitchFamily="50" charset="-127"/>
                </a:rPr>
                <a:t>구성 개념을 명확히 알 수 없음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C8F03BAF-CA1B-41F0-5472-F0BE34C398D0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4746690" y="2500082"/>
              <a:ext cx="1599664" cy="473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65956AB-D7C7-2CAE-5998-648954C14BB1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 flipV="1">
              <a:off x="4800600" y="3394963"/>
              <a:ext cx="1545754" cy="4286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9661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71E0F-3D23-264D-B607-483CD518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Mixture model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7030A-FCAD-57CD-0ABC-EE8634665C2F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전체 집단 안의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집단의 존재를 나타내기 위한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확률 모델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E6C961E-0889-B75E-649E-997C31FD1034}"/>
              </a:ext>
            </a:extLst>
          </p:cNvPr>
          <p:cNvGrpSpPr/>
          <p:nvPr/>
        </p:nvGrpSpPr>
        <p:grpSpPr>
          <a:xfrm>
            <a:off x="1766888" y="3966141"/>
            <a:ext cx="2977485" cy="1691710"/>
            <a:chOff x="3696622" y="1895418"/>
            <a:chExt cx="1843088" cy="997937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5DA750A-A395-2DFA-FDDA-1CD8547EE82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18166" y="1971811"/>
              <a:ext cx="0" cy="1843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FC2AF6B5-C960-8008-8072-6BB3484CB5D3}"/>
                </a:ext>
              </a:extLst>
            </p:cNvPr>
            <p:cNvSpPr/>
            <p:nvPr/>
          </p:nvSpPr>
          <p:spPr>
            <a:xfrm>
              <a:off x="3746628" y="1895418"/>
              <a:ext cx="1743075" cy="914457"/>
            </a:xfrm>
            <a:custGeom>
              <a:avLst/>
              <a:gdLst>
                <a:gd name="connsiteX0" fmla="*/ 0 w 1743075"/>
                <a:gd name="connsiteY0" fmla="*/ 914457 h 914457"/>
                <a:gd name="connsiteX1" fmla="*/ 466725 w 1743075"/>
                <a:gd name="connsiteY1" fmla="*/ 695382 h 914457"/>
                <a:gd name="connsiteX2" fmla="*/ 781050 w 1743075"/>
                <a:gd name="connsiteY2" fmla="*/ 57 h 914457"/>
                <a:gd name="connsiteX3" fmla="*/ 1123950 w 1743075"/>
                <a:gd name="connsiteY3" fmla="*/ 657282 h 914457"/>
                <a:gd name="connsiteX4" fmla="*/ 1743075 w 1743075"/>
                <a:gd name="connsiteY4" fmla="*/ 866832 h 914457"/>
                <a:gd name="connsiteX5" fmla="*/ 1743075 w 1743075"/>
                <a:gd name="connsiteY5" fmla="*/ 866832 h 914457"/>
                <a:gd name="connsiteX6" fmla="*/ 1743075 w 1743075"/>
                <a:gd name="connsiteY6" fmla="*/ 866832 h 91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3075" h="914457">
                  <a:moveTo>
                    <a:pt x="0" y="914457"/>
                  </a:moveTo>
                  <a:cubicBezTo>
                    <a:pt x="168275" y="881119"/>
                    <a:pt x="336550" y="847782"/>
                    <a:pt x="466725" y="695382"/>
                  </a:cubicBezTo>
                  <a:cubicBezTo>
                    <a:pt x="596900" y="542982"/>
                    <a:pt x="671513" y="6407"/>
                    <a:pt x="781050" y="57"/>
                  </a:cubicBezTo>
                  <a:cubicBezTo>
                    <a:pt x="890587" y="-6293"/>
                    <a:pt x="963612" y="512819"/>
                    <a:pt x="1123950" y="657282"/>
                  </a:cubicBezTo>
                  <a:cubicBezTo>
                    <a:pt x="1284288" y="801745"/>
                    <a:pt x="1743075" y="866832"/>
                    <a:pt x="1743075" y="866832"/>
                  </a:cubicBezTo>
                  <a:lnTo>
                    <a:pt x="1743075" y="866832"/>
                  </a:lnTo>
                  <a:lnTo>
                    <a:pt x="1743075" y="86683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C73BA69-95CF-0A74-E70E-BDEB20343407}"/>
              </a:ext>
            </a:extLst>
          </p:cNvPr>
          <p:cNvGrpSpPr/>
          <p:nvPr/>
        </p:nvGrpSpPr>
        <p:grpSpPr>
          <a:xfrm>
            <a:off x="5118228" y="3966140"/>
            <a:ext cx="2426495" cy="1691709"/>
            <a:chOff x="3801397" y="3446760"/>
            <a:chExt cx="1843088" cy="1096665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752E955-1850-5270-62FD-3ABBE3CAE3F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22941" y="3621881"/>
              <a:ext cx="0" cy="1843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0BE58593-A5C0-E56E-6F30-D23A9D751918}"/>
                </a:ext>
              </a:extLst>
            </p:cNvPr>
            <p:cNvSpPr/>
            <p:nvPr/>
          </p:nvSpPr>
          <p:spPr>
            <a:xfrm>
              <a:off x="3810000" y="3446760"/>
              <a:ext cx="1743075" cy="982365"/>
            </a:xfrm>
            <a:custGeom>
              <a:avLst/>
              <a:gdLst>
                <a:gd name="connsiteX0" fmla="*/ 0 w 1743075"/>
                <a:gd name="connsiteY0" fmla="*/ 953790 h 982365"/>
                <a:gd name="connsiteX1" fmla="*/ 171450 w 1743075"/>
                <a:gd name="connsiteY1" fmla="*/ 1290 h 982365"/>
                <a:gd name="connsiteX2" fmla="*/ 552450 w 1743075"/>
                <a:gd name="connsiteY2" fmla="*/ 753765 h 982365"/>
                <a:gd name="connsiteX3" fmla="*/ 1743075 w 1743075"/>
                <a:gd name="connsiteY3" fmla="*/ 982365 h 982365"/>
                <a:gd name="connsiteX4" fmla="*/ 1743075 w 1743075"/>
                <a:gd name="connsiteY4" fmla="*/ 982365 h 982365"/>
                <a:gd name="connsiteX5" fmla="*/ 1743075 w 1743075"/>
                <a:gd name="connsiteY5" fmla="*/ 982365 h 982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3075" h="982365">
                  <a:moveTo>
                    <a:pt x="0" y="953790"/>
                  </a:moveTo>
                  <a:cubicBezTo>
                    <a:pt x="39687" y="494208"/>
                    <a:pt x="79375" y="34627"/>
                    <a:pt x="171450" y="1290"/>
                  </a:cubicBezTo>
                  <a:cubicBezTo>
                    <a:pt x="263525" y="-32047"/>
                    <a:pt x="290513" y="590252"/>
                    <a:pt x="552450" y="753765"/>
                  </a:cubicBezTo>
                  <a:cubicBezTo>
                    <a:pt x="814388" y="917277"/>
                    <a:pt x="1743075" y="982365"/>
                    <a:pt x="1743075" y="982365"/>
                  </a:cubicBezTo>
                  <a:lnTo>
                    <a:pt x="1743075" y="982365"/>
                  </a:lnTo>
                  <a:lnTo>
                    <a:pt x="1743075" y="982365"/>
                  </a:ln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D8F4E20-E0EC-9EEE-378A-49CE03AF091E}"/>
              </a:ext>
            </a:extLst>
          </p:cNvPr>
          <p:cNvGrpSpPr/>
          <p:nvPr/>
        </p:nvGrpSpPr>
        <p:grpSpPr>
          <a:xfrm>
            <a:off x="7890345" y="3966140"/>
            <a:ext cx="2534768" cy="1691709"/>
            <a:chOff x="6011197" y="3580649"/>
            <a:chExt cx="1843088" cy="962775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B5F37A8-4D4B-6E85-6C35-F2F328DA399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932741" y="3621880"/>
              <a:ext cx="0" cy="1843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721DF9E8-1B09-6C91-F8F1-5282AD8766BC}"/>
                </a:ext>
              </a:extLst>
            </p:cNvPr>
            <p:cNvSpPr/>
            <p:nvPr/>
          </p:nvSpPr>
          <p:spPr>
            <a:xfrm>
              <a:off x="6019800" y="3580649"/>
              <a:ext cx="1762125" cy="800851"/>
            </a:xfrm>
            <a:custGeom>
              <a:avLst/>
              <a:gdLst>
                <a:gd name="connsiteX0" fmla="*/ 0 w 1762125"/>
                <a:gd name="connsiteY0" fmla="*/ 791326 h 800851"/>
                <a:gd name="connsiteX1" fmla="*/ 1114425 w 1762125"/>
                <a:gd name="connsiteY1" fmla="*/ 657976 h 800851"/>
                <a:gd name="connsiteX2" fmla="*/ 1524000 w 1762125"/>
                <a:gd name="connsiteY2" fmla="*/ 751 h 800851"/>
                <a:gd name="connsiteX3" fmla="*/ 1762125 w 1762125"/>
                <a:gd name="connsiteY3" fmla="*/ 800851 h 80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2125" h="800851">
                  <a:moveTo>
                    <a:pt x="0" y="791326"/>
                  </a:moveTo>
                  <a:cubicBezTo>
                    <a:pt x="430212" y="790532"/>
                    <a:pt x="860425" y="789738"/>
                    <a:pt x="1114425" y="657976"/>
                  </a:cubicBezTo>
                  <a:cubicBezTo>
                    <a:pt x="1368425" y="526214"/>
                    <a:pt x="1416050" y="-23062"/>
                    <a:pt x="1524000" y="751"/>
                  </a:cubicBezTo>
                  <a:cubicBezTo>
                    <a:pt x="1631950" y="24563"/>
                    <a:pt x="1697037" y="412707"/>
                    <a:pt x="1762125" y="800851"/>
                  </a:cubicBezTo>
                </a:path>
              </a:pathLst>
            </a:cu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F580471-3A33-7F9C-BB30-26351394341F}"/>
              </a:ext>
            </a:extLst>
          </p:cNvPr>
          <p:cNvSpPr txBox="1"/>
          <p:nvPr/>
        </p:nvSpPr>
        <p:spPr>
          <a:xfrm>
            <a:off x="3683794" y="2366901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전체 집단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3399C7-5956-912B-DA7D-DDBF759EA07F}"/>
              </a:ext>
            </a:extLst>
          </p:cNvPr>
          <p:cNvSpPr txBox="1"/>
          <p:nvPr/>
        </p:nvSpPr>
        <p:spPr>
          <a:xfrm>
            <a:off x="472917" y="4723835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하위 집단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4DF4E12-7814-33CC-88A9-D49062AC7E05}"/>
              </a:ext>
            </a:extLst>
          </p:cNvPr>
          <p:cNvCxnSpPr/>
          <p:nvPr/>
        </p:nvCxnSpPr>
        <p:spPr>
          <a:xfrm flipH="1">
            <a:off x="4181475" y="3429000"/>
            <a:ext cx="482112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548A430-07BE-2A11-384D-08858F595137}"/>
              </a:ext>
            </a:extLst>
          </p:cNvPr>
          <p:cNvCxnSpPr>
            <a:cxnSpLocks/>
          </p:cNvCxnSpPr>
          <p:nvPr/>
        </p:nvCxnSpPr>
        <p:spPr>
          <a:xfrm>
            <a:off x="8162925" y="3429000"/>
            <a:ext cx="482112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383FA52-CE90-D960-77DE-7C0CF00F26A4}"/>
              </a:ext>
            </a:extLst>
          </p:cNvPr>
          <p:cNvCxnSpPr>
            <a:cxnSpLocks/>
          </p:cNvCxnSpPr>
          <p:nvPr/>
        </p:nvCxnSpPr>
        <p:spPr>
          <a:xfrm>
            <a:off x="6374888" y="34290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679FE72-BAD0-7322-3BD7-CB50E8FF6141}"/>
              </a:ext>
            </a:extLst>
          </p:cNvPr>
          <p:cNvGrpSpPr/>
          <p:nvPr/>
        </p:nvGrpSpPr>
        <p:grpSpPr>
          <a:xfrm>
            <a:off x="5118228" y="1666115"/>
            <a:ext cx="2760048" cy="1619879"/>
            <a:chOff x="4998987" y="2672369"/>
            <a:chExt cx="2760048" cy="1619879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7E1A663-7509-5444-4453-8F05D266CD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438632" y="2971844"/>
              <a:ext cx="0" cy="2640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84CFBC49-BDC8-0A4F-00D6-1196F4A549F5}"/>
                </a:ext>
              </a:extLst>
            </p:cNvPr>
            <p:cNvSpPr/>
            <p:nvPr/>
          </p:nvSpPr>
          <p:spPr>
            <a:xfrm>
              <a:off x="4998987" y="2672369"/>
              <a:ext cx="2750524" cy="1499581"/>
            </a:xfrm>
            <a:custGeom>
              <a:avLst/>
              <a:gdLst>
                <a:gd name="connsiteX0" fmla="*/ 0 w 2667000"/>
                <a:gd name="connsiteY0" fmla="*/ 1499581 h 1499581"/>
                <a:gd name="connsiteX1" fmla="*/ 390525 w 2667000"/>
                <a:gd name="connsiteY1" fmla="*/ 13681 h 1499581"/>
                <a:gd name="connsiteX2" fmla="*/ 771525 w 2667000"/>
                <a:gd name="connsiteY2" fmla="*/ 899506 h 1499581"/>
                <a:gd name="connsiteX3" fmla="*/ 1171575 w 2667000"/>
                <a:gd name="connsiteY3" fmla="*/ 4156 h 1499581"/>
                <a:gd name="connsiteX4" fmla="*/ 1733550 w 2667000"/>
                <a:gd name="connsiteY4" fmla="*/ 966181 h 1499581"/>
                <a:gd name="connsiteX5" fmla="*/ 2181225 w 2667000"/>
                <a:gd name="connsiteY5" fmla="*/ 4156 h 1499581"/>
                <a:gd name="connsiteX6" fmla="*/ 2667000 w 2667000"/>
                <a:gd name="connsiteY6" fmla="*/ 1432906 h 1499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0" h="1499581">
                  <a:moveTo>
                    <a:pt x="0" y="1499581"/>
                  </a:moveTo>
                  <a:cubicBezTo>
                    <a:pt x="130969" y="806637"/>
                    <a:pt x="261938" y="113693"/>
                    <a:pt x="390525" y="13681"/>
                  </a:cubicBezTo>
                  <a:cubicBezTo>
                    <a:pt x="519113" y="-86332"/>
                    <a:pt x="641350" y="901093"/>
                    <a:pt x="771525" y="899506"/>
                  </a:cubicBezTo>
                  <a:cubicBezTo>
                    <a:pt x="901700" y="897918"/>
                    <a:pt x="1011237" y="-6957"/>
                    <a:pt x="1171575" y="4156"/>
                  </a:cubicBezTo>
                  <a:cubicBezTo>
                    <a:pt x="1331913" y="15269"/>
                    <a:pt x="1565275" y="966181"/>
                    <a:pt x="1733550" y="966181"/>
                  </a:cubicBezTo>
                  <a:cubicBezTo>
                    <a:pt x="1901825" y="966181"/>
                    <a:pt x="2025650" y="-73631"/>
                    <a:pt x="2181225" y="4156"/>
                  </a:cubicBezTo>
                  <a:cubicBezTo>
                    <a:pt x="2336800" y="81943"/>
                    <a:pt x="2501900" y="757424"/>
                    <a:pt x="2667000" y="1432906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7094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71E0F-3D23-264D-B607-483CD518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Mixture model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7030A-FCAD-57CD-0ABC-EE8634665C2F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전체 집단 안의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집단의 존재를 나타내기 위한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확률 모델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6A74820-A65D-5B14-4D81-014C9FFBC712}"/>
              </a:ext>
            </a:extLst>
          </p:cNvPr>
          <p:cNvGrpSpPr/>
          <p:nvPr/>
        </p:nvGrpSpPr>
        <p:grpSpPr>
          <a:xfrm>
            <a:off x="5118228" y="3966140"/>
            <a:ext cx="2977485" cy="1691711"/>
            <a:chOff x="4607258" y="3966140"/>
            <a:chExt cx="2977485" cy="169171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E6C961E-0889-B75E-649E-997C31FD1034}"/>
                </a:ext>
              </a:extLst>
            </p:cNvPr>
            <p:cNvGrpSpPr/>
            <p:nvPr/>
          </p:nvGrpSpPr>
          <p:grpSpPr>
            <a:xfrm>
              <a:off x="4607258" y="3966141"/>
              <a:ext cx="2977485" cy="1691710"/>
              <a:chOff x="3696622" y="1895418"/>
              <a:chExt cx="1843088" cy="997937"/>
            </a:xfrm>
          </p:grpSpPr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D5DA750A-A395-2DFA-FDDA-1CD8547EE82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618166" y="1971811"/>
                <a:ext cx="0" cy="18430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FC2AF6B5-C960-8008-8072-6BB3484CB5D3}"/>
                  </a:ext>
                </a:extLst>
              </p:cNvPr>
              <p:cNvSpPr/>
              <p:nvPr/>
            </p:nvSpPr>
            <p:spPr>
              <a:xfrm>
                <a:off x="3746628" y="1895418"/>
                <a:ext cx="1743075" cy="914457"/>
              </a:xfrm>
              <a:custGeom>
                <a:avLst/>
                <a:gdLst>
                  <a:gd name="connsiteX0" fmla="*/ 0 w 1743075"/>
                  <a:gd name="connsiteY0" fmla="*/ 914457 h 914457"/>
                  <a:gd name="connsiteX1" fmla="*/ 466725 w 1743075"/>
                  <a:gd name="connsiteY1" fmla="*/ 695382 h 914457"/>
                  <a:gd name="connsiteX2" fmla="*/ 781050 w 1743075"/>
                  <a:gd name="connsiteY2" fmla="*/ 57 h 914457"/>
                  <a:gd name="connsiteX3" fmla="*/ 1123950 w 1743075"/>
                  <a:gd name="connsiteY3" fmla="*/ 657282 h 914457"/>
                  <a:gd name="connsiteX4" fmla="*/ 1743075 w 1743075"/>
                  <a:gd name="connsiteY4" fmla="*/ 866832 h 914457"/>
                  <a:gd name="connsiteX5" fmla="*/ 1743075 w 1743075"/>
                  <a:gd name="connsiteY5" fmla="*/ 866832 h 914457"/>
                  <a:gd name="connsiteX6" fmla="*/ 1743075 w 1743075"/>
                  <a:gd name="connsiteY6" fmla="*/ 866832 h 914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43075" h="914457">
                    <a:moveTo>
                      <a:pt x="0" y="914457"/>
                    </a:moveTo>
                    <a:cubicBezTo>
                      <a:pt x="168275" y="881119"/>
                      <a:pt x="336550" y="847782"/>
                      <a:pt x="466725" y="695382"/>
                    </a:cubicBezTo>
                    <a:cubicBezTo>
                      <a:pt x="596900" y="542982"/>
                      <a:pt x="671513" y="6407"/>
                      <a:pt x="781050" y="57"/>
                    </a:cubicBezTo>
                    <a:cubicBezTo>
                      <a:pt x="890587" y="-6293"/>
                      <a:pt x="963612" y="512819"/>
                      <a:pt x="1123950" y="657282"/>
                    </a:cubicBezTo>
                    <a:cubicBezTo>
                      <a:pt x="1284288" y="801745"/>
                      <a:pt x="1743075" y="866832"/>
                      <a:pt x="1743075" y="866832"/>
                    </a:cubicBezTo>
                    <a:lnTo>
                      <a:pt x="1743075" y="866832"/>
                    </a:lnTo>
                    <a:lnTo>
                      <a:pt x="1743075" y="86683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C73BA69-95CF-0A74-E70E-BDEB20343407}"/>
                </a:ext>
              </a:extLst>
            </p:cNvPr>
            <p:cNvGrpSpPr/>
            <p:nvPr/>
          </p:nvGrpSpPr>
          <p:grpSpPr>
            <a:xfrm>
              <a:off x="4882753" y="3966140"/>
              <a:ext cx="2426495" cy="1691709"/>
              <a:chOff x="3801397" y="3446760"/>
              <a:chExt cx="1843088" cy="1096665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D752E955-1850-5270-62FD-3ABBE3CAE3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722941" y="3621881"/>
                <a:ext cx="0" cy="18430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0BE58593-A5C0-E56E-6F30-D23A9D751918}"/>
                  </a:ext>
                </a:extLst>
              </p:cNvPr>
              <p:cNvSpPr/>
              <p:nvPr/>
            </p:nvSpPr>
            <p:spPr>
              <a:xfrm>
                <a:off x="3810000" y="3446760"/>
                <a:ext cx="1743075" cy="982365"/>
              </a:xfrm>
              <a:custGeom>
                <a:avLst/>
                <a:gdLst>
                  <a:gd name="connsiteX0" fmla="*/ 0 w 1743075"/>
                  <a:gd name="connsiteY0" fmla="*/ 953790 h 982365"/>
                  <a:gd name="connsiteX1" fmla="*/ 171450 w 1743075"/>
                  <a:gd name="connsiteY1" fmla="*/ 1290 h 982365"/>
                  <a:gd name="connsiteX2" fmla="*/ 552450 w 1743075"/>
                  <a:gd name="connsiteY2" fmla="*/ 753765 h 982365"/>
                  <a:gd name="connsiteX3" fmla="*/ 1743075 w 1743075"/>
                  <a:gd name="connsiteY3" fmla="*/ 982365 h 982365"/>
                  <a:gd name="connsiteX4" fmla="*/ 1743075 w 1743075"/>
                  <a:gd name="connsiteY4" fmla="*/ 982365 h 982365"/>
                  <a:gd name="connsiteX5" fmla="*/ 1743075 w 1743075"/>
                  <a:gd name="connsiteY5" fmla="*/ 982365 h 982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3075" h="982365">
                    <a:moveTo>
                      <a:pt x="0" y="953790"/>
                    </a:moveTo>
                    <a:cubicBezTo>
                      <a:pt x="39687" y="494208"/>
                      <a:pt x="79375" y="34627"/>
                      <a:pt x="171450" y="1290"/>
                    </a:cubicBezTo>
                    <a:cubicBezTo>
                      <a:pt x="263525" y="-32047"/>
                      <a:pt x="290513" y="590252"/>
                      <a:pt x="552450" y="753765"/>
                    </a:cubicBezTo>
                    <a:cubicBezTo>
                      <a:pt x="814388" y="917277"/>
                      <a:pt x="1743075" y="982365"/>
                      <a:pt x="1743075" y="982365"/>
                    </a:cubicBezTo>
                    <a:lnTo>
                      <a:pt x="1743075" y="982365"/>
                    </a:lnTo>
                    <a:lnTo>
                      <a:pt x="1743075" y="982365"/>
                    </a:lnTo>
                  </a:path>
                </a:pathLst>
              </a:cu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D8F4E20-E0EC-9EEE-378A-49CE03AF091E}"/>
                </a:ext>
              </a:extLst>
            </p:cNvPr>
            <p:cNvGrpSpPr/>
            <p:nvPr/>
          </p:nvGrpSpPr>
          <p:grpSpPr>
            <a:xfrm>
              <a:off x="4828616" y="3966140"/>
              <a:ext cx="2534768" cy="1691709"/>
              <a:chOff x="6011197" y="3580649"/>
              <a:chExt cx="1843088" cy="962775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B5F37A8-4D4B-6E85-6C35-F2F328DA399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932741" y="3621880"/>
                <a:ext cx="0" cy="18430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721DF9E8-1B09-6C91-F8F1-5282AD8766BC}"/>
                  </a:ext>
                </a:extLst>
              </p:cNvPr>
              <p:cNvSpPr/>
              <p:nvPr/>
            </p:nvSpPr>
            <p:spPr>
              <a:xfrm>
                <a:off x="6019800" y="3580649"/>
                <a:ext cx="1762125" cy="800851"/>
              </a:xfrm>
              <a:custGeom>
                <a:avLst/>
                <a:gdLst>
                  <a:gd name="connsiteX0" fmla="*/ 0 w 1762125"/>
                  <a:gd name="connsiteY0" fmla="*/ 791326 h 800851"/>
                  <a:gd name="connsiteX1" fmla="*/ 1114425 w 1762125"/>
                  <a:gd name="connsiteY1" fmla="*/ 657976 h 800851"/>
                  <a:gd name="connsiteX2" fmla="*/ 1524000 w 1762125"/>
                  <a:gd name="connsiteY2" fmla="*/ 751 h 800851"/>
                  <a:gd name="connsiteX3" fmla="*/ 1762125 w 1762125"/>
                  <a:gd name="connsiteY3" fmla="*/ 800851 h 800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2125" h="800851">
                    <a:moveTo>
                      <a:pt x="0" y="791326"/>
                    </a:moveTo>
                    <a:cubicBezTo>
                      <a:pt x="430212" y="790532"/>
                      <a:pt x="860425" y="789738"/>
                      <a:pt x="1114425" y="657976"/>
                    </a:cubicBezTo>
                    <a:cubicBezTo>
                      <a:pt x="1368425" y="526214"/>
                      <a:pt x="1416050" y="-23062"/>
                      <a:pt x="1524000" y="751"/>
                    </a:cubicBezTo>
                    <a:cubicBezTo>
                      <a:pt x="1631950" y="24563"/>
                      <a:pt x="1697037" y="412707"/>
                      <a:pt x="1762125" y="800851"/>
                    </a:cubicBezTo>
                  </a:path>
                </a:pathLst>
              </a:cu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F580471-3A33-7F9C-BB30-26351394341F}"/>
              </a:ext>
            </a:extLst>
          </p:cNvPr>
          <p:cNvSpPr txBox="1"/>
          <p:nvPr/>
        </p:nvSpPr>
        <p:spPr>
          <a:xfrm>
            <a:off x="3683794" y="2366901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전체 집단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3399C7-5956-912B-DA7D-DDBF759EA07F}"/>
              </a:ext>
            </a:extLst>
          </p:cNvPr>
          <p:cNvSpPr txBox="1"/>
          <p:nvPr/>
        </p:nvSpPr>
        <p:spPr>
          <a:xfrm>
            <a:off x="3683257" y="4723835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하위 집단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383FA52-CE90-D960-77DE-7C0CF00F26A4}"/>
              </a:ext>
            </a:extLst>
          </p:cNvPr>
          <p:cNvCxnSpPr>
            <a:cxnSpLocks/>
          </p:cNvCxnSpPr>
          <p:nvPr/>
        </p:nvCxnSpPr>
        <p:spPr>
          <a:xfrm>
            <a:off x="6374888" y="34290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C5F981C-9C5A-B09F-D0F0-C62160E0924B}"/>
              </a:ext>
            </a:extLst>
          </p:cNvPr>
          <p:cNvGrpSpPr/>
          <p:nvPr/>
        </p:nvGrpSpPr>
        <p:grpSpPr>
          <a:xfrm>
            <a:off x="5118228" y="1666115"/>
            <a:ext cx="2760048" cy="1619879"/>
            <a:chOff x="4998987" y="2672369"/>
            <a:chExt cx="2760048" cy="1619879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4318756-4F8E-7449-22E5-7B8072FDFFB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438632" y="2971844"/>
              <a:ext cx="0" cy="2640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4CB67C9-FEFD-1257-51AB-3FB933DFE04A}"/>
                </a:ext>
              </a:extLst>
            </p:cNvPr>
            <p:cNvSpPr/>
            <p:nvPr/>
          </p:nvSpPr>
          <p:spPr>
            <a:xfrm>
              <a:off x="4998987" y="2672369"/>
              <a:ext cx="2750524" cy="1499581"/>
            </a:xfrm>
            <a:custGeom>
              <a:avLst/>
              <a:gdLst>
                <a:gd name="connsiteX0" fmla="*/ 0 w 2667000"/>
                <a:gd name="connsiteY0" fmla="*/ 1499581 h 1499581"/>
                <a:gd name="connsiteX1" fmla="*/ 390525 w 2667000"/>
                <a:gd name="connsiteY1" fmla="*/ 13681 h 1499581"/>
                <a:gd name="connsiteX2" fmla="*/ 771525 w 2667000"/>
                <a:gd name="connsiteY2" fmla="*/ 899506 h 1499581"/>
                <a:gd name="connsiteX3" fmla="*/ 1171575 w 2667000"/>
                <a:gd name="connsiteY3" fmla="*/ 4156 h 1499581"/>
                <a:gd name="connsiteX4" fmla="*/ 1733550 w 2667000"/>
                <a:gd name="connsiteY4" fmla="*/ 966181 h 1499581"/>
                <a:gd name="connsiteX5" fmla="*/ 2181225 w 2667000"/>
                <a:gd name="connsiteY5" fmla="*/ 4156 h 1499581"/>
                <a:gd name="connsiteX6" fmla="*/ 2667000 w 2667000"/>
                <a:gd name="connsiteY6" fmla="*/ 1432906 h 1499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0" h="1499581">
                  <a:moveTo>
                    <a:pt x="0" y="1499581"/>
                  </a:moveTo>
                  <a:cubicBezTo>
                    <a:pt x="130969" y="806637"/>
                    <a:pt x="261938" y="113693"/>
                    <a:pt x="390525" y="13681"/>
                  </a:cubicBezTo>
                  <a:cubicBezTo>
                    <a:pt x="519113" y="-86332"/>
                    <a:pt x="641350" y="901093"/>
                    <a:pt x="771525" y="899506"/>
                  </a:cubicBezTo>
                  <a:cubicBezTo>
                    <a:pt x="901700" y="897918"/>
                    <a:pt x="1011237" y="-6957"/>
                    <a:pt x="1171575" y="4156"/>
                  </a:cubicBezTo>
                  <a:cubicBezTo>
                    <a:pt x="1331913" y="15269"/>
                    <a:pt x="1565275" y="966181"/>
                    <a:pt x="1733550" y="966181"/>
                  </a:cubicBezTo>
                  <a:cubicBezTo>
                    <a:pt x="1901825" y="966181"/>
                    <a:pt x="2025650" y="-73631"/>
                    <a:pt x="2181225" y="4156"/>
                  </a:cubicBezTo>
                  <a:cubicBezTo>
                    <a:pt x="2336800" y="81943"/>
                    <a:pt x="2501900" y="757424"/>
                    <a:pt x="2667000" y="1432906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B4A954-8F9B-9704-6124-7CC0FB3E9B72}"/>
                  </a:ext>
                </a:extLst>
              </p:cNvPr>
              <p:cNvSpPr txBox="1"/>
              <p:nvPr/>
            </p:nvSpPr>
            <p:spPr>
              <a:xfrm>
                <a:off x="3659103" y="5847321"/>
                <a:ext cx="53334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mixing coefficient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)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이라 불리는 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일정한 비율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로 혼합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B4A954-8F9B-9704-6124-7CC0FB3E9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103" y="5847321"/>
                <a:ext cx="5333488" cy="369332"/>
              </a:xfrm>
              <a:prstGeom prst="rect">
                <a:avLst/>
              </a:prstGeom>
              <a:blipFill>
                <a:blip r:embed="rId2"/>
                <a:stretch>
                  <a:fillRect l="-914" t="-6557" r="-571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BB0A4B3-D5EE-2DFF-B139-90B4DDE9D79C}"/>
                  </a:ext>
                </a:extLst>
              </p:cNvPr>
              <p:cNvSpPr txBox="1"/>
              <p:nvPr/>
            </p:nvSpPr>
            <p:spPr>
              <a:xfrm>
                <a:off x="5489426" y="4382779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BB0A4B3-D5EE-2DFF-B139-90B4DDE9D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426" y="4382779"/>
                <a:ext cx="413337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C0D701-FAD6-E33A-C017-0C588C30879C}"/>
                  </a:ext>
                </a:extLst>
              </p:cNvPr>
              <p:cNvSpPr txBox="1"/>
              <p:nvPr/>
            </p:nvSpPr>
            <p:spPr>
              <a:xfrm>
                <a:off x="6296346" y="4075088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C0D701-FAD6-E33A-C017-0C588C308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346" y="4075088"/>
                <a:ext cx="413337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0F873A1-A9FF-FDA6-8E5D-11ACE13755E0}"/>
                  </a:ext>
                </a:extLst>
              </p:cNvPr>
              <p:cNvSpPr txBox="1"/>
              <p:nvPr/>
            </p:nvSpPr>
            <p:spPr>
              <a:xfrm>
                <a:off x="7209194" y="4234575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0F873A1-A9FF-FDA6-8E5D-11ACE1375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194" y="4234575"/>
                <a:ext cx="413337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7C2E10B-06DE-F31B-C177-E1CA56E3FFF7}"/>
                  </a:ext>
                </a:extLst>
              </p:cNvPr>
              <p:cNvSpPr txBox="1"/>
              <p:nvPr/>
            </p:nvSpPr>
            <p:spPr>
              <a:xfrm>
                <a:off x="7949243" y="4472965"/>
                <a:ext cx="3350810" cy="871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=1 (0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n-US" altLang="ko-KR" b="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7C2E10B-06DE-F31B-C177-E1CA56E3F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243" y="4472965"/>
                <a:ext cx="3350810" cy="8710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267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71E0F-3D23-264D-B607-483CD518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Mixture model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7030A-FCAD-57CD-0ABC-EE8634665C2F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혼합 모델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(Mixture Model)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전체 집단 안의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집단의 존재를 나타내기 위한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확률 모델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6A74820-A65D-5B14-4D81-014C9FFBC712}"/>
              </a:ext>
            </a:extLst>
          </p:cNvPr>
          <p:cNvGrpSpPr/>
          <p:nvPr/>
        </p:nvGrpSpPr>
        <p:grpSpPr>
          <a:xfrm>
            <a:off x="4889628" y="2706970"/>
            <a:ext cx="2977485" cy="1691711"/>
            <a:chOff x="4607258" y="3966140"/>
            <a:chExt cx="2977485" cy="169171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E6C961E-0889-B75E-649E-997C31FD1034}"/>
                </a:ext>
              </a:extLst>
            </p:cNvPr>
            <p:cNvGrpSpPr/>
            <p:nvPr/>
          </p:nvGrpSpPr>
          <p:grpSpPr>
            <a:xfrm>
              <a:off x="4607258" y="3966141"/>
              <a:ext cx="2977485" cy="1691710"/>
              <a:chOff x="3696622" y="1895418"/>
              <a:chExt cx="1843088" cy="997937"/>
            </a:xfrm>
          </p:grpSpPr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D5DA750A-A395-2DFA-FDDA-1CD8547EE82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618166" y="1971811"/>
                <a:ext cx="0" cy="18430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FC2AF6B5-C960-8008-8072-6BB3484CB5D3}"/>
                  </a:ext>
                </a:extLst>
              </p:cNvPr>
              <p:cNvSpPr/>
              <p:nvPr/>
            </p:nvSpPr>
            <p:spPr>
              <a:xfrm>
                <a:off x="3746628" y="1895418"/>
                <a:ext cx="1743075" cy="914457"/>
              </a:xfrm>
              <a:custGeom>
                <a:avLst/>
                <a:gdLst>
                  <a:gd name="connsiteX0" fmla="*/ 0 w 1743075"/>
                  <a:gd name="connsiteY0" fmla="*/ 914457 h 914457"/>
                  <a:gd name="connsiteX1" fmla="*/ 466725 w 1743075"/>
                  <a:gd name="connsiteY1" fmla="*/ 695382 h 914457"/>
                  <a:gd name="connsiteX2" fmla="*/ 781050 w 1743075"/>
                  <a:gd name="connsiteY2" fmla="*/ 57 h 914457"/>
                  <a:gd name="connsiteX3" fmla="*/ 1123950 w 1743075"/>
                  <a:gd name="connsiteY3" fmla="*/ 657282 h 914457"/>
                  <a:gd name="connsiteX4" fmla="*/ 1743075 w 1743075"/>
                  <a:gd name="connsiteY4" fmla="*/ 866832 h 914457"/>
                  <a:gd name="connsiteX5" fmla="*/ 1743075 w 1743075"/>
                  <a:gd name="connsiteY5" fmla="*/ 866832 h 914457"/>
                  <a:gd name="connsiteX6" fmla="*/ 1743075 w 1743075"/>
                  <a:gd name="connsiteY6" fmla="*/ 866832 h 914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43075" h="914457">
                    <a:moveTo>
                      <a:pt x="0" y="914457"/>
                    </a:moveTo>
                    <a:cubicBezTo>
                      <a:pt x="168275" y="881119"/>
                      <a:pt x="336550" y="847782"/>
                      <a:pt x="466725" y="695382"/>
                    </a:cubicBezTo>
                    <a:cubicBezTo>
                      <a:pt x="596900" y="542982"/>
                      <a:pt x="671513" y="6407"/>
                      <a:pt x="781050" y="57"/>
                    </a:cubicBezTo>
                    <a:cubicBezTo>
                      <a:pt x="890587" y="-6293"/>
                      <a:pt x="963612" y="512819"/>
                      <a:pt x="1123950" y="657282"/>
                    </a:cubicBezTo>
                    <a:cubicBezTo>
                      <a:pt x="1284288" y="801745"/>
                      <a:pt x="1743075" y="866832"/>
                      <a:pt x="1743075" y="866832"/>
                    </a:cubicBezTo>
                    <a:lnTo>
                      <a:pt x="1743075" y="866832"/>
                    </a:lnTo>
                    <a:lnTo>
                      <a:pt x="1743075" y="86683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C73BA69-95CF-0A74-E70E-BDEB20343407}"/>
                </a:ext>
              </a:extLst>
            </p:cNvPr>
            <p:cNvGrpSpPr/>
            <p:nvPr/>
          </p:nvGrpSpPr>
          <p:grpSpPr>
            <a:xfrm>
              <a:off x="4882753" y="3966140"/>
              <a:ext cx="2426495" cy="1691709"/>
              <a:chOff x="3801397" y="3446760"/>
              <a:chExt cx="1843088" cy="1096665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D752E955-1850-5270-62FD-3ABBE3CAE3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722941" y="3621881"/>
                <a:ext cx="0" cy="18430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0BE58593-A5C0-E56E-6F30-D23A9D751918}"/>
                  </a:ext>
                </a:extLst>
              </p:cNvPr>
              <p:cNvSpPr/>
              <p:nvPr/>
            </p:nvSpPr>
            <p:spPr>
              <a:xfrm>
                <a:off x="3810000" y="3446760"/>
                <a:ext cx="1743075" cy="982365"/>
              </a:xfrm>
              <a:custGeom>
                <a:avLst/>
                <a:gdLst>
                  <a:gd name="connsiteX0" fmla="*/ 0 w 1743075"/>
                  <a:gd name="connsiteY0" fmla="*/ 953790 h 982365"/>
                  <a:gd name="connsiteX1" fmla="*/ 171450 w 1743075"/>
                  <a:gd name="connsiteY1" fmla="*/ 1290 h 982365"/>
                  <a:gd name="connsiteX2" fmla="*/ 552450 w 1743075"/>
                  <a:gd name="connsiteY2" fmla="*/ 753765 h 982365"/>
                  <a:gd name="connsiteX3" fmla="*/ 1743075 w 1743075"/>
                  <a:gd name="connsiteY3" fmla="*/ 982365 h 982365"/>
                  <a:gd name="connsiteX4" fmla="*/ 1743075 w 1743075"/>
                  <a:gd name="connsiteY4" fmla="*/ 982365 h 982365"/>
                  <a:gd name="connsiteX5" fmla="*/ 1743075 w 1743075"/>
                  <a:gd name="connsiteY5" fmla="*/ 982365 h 982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3075" h="982365">
                    <a:moveTo>
                      <a:pt x="0" y="953790"/>
                    </a:moveTo>
                    <a:cubicBezTo>
                      <a:pt x="39687" y="494208"/>
                      <a:pt x="79375" y="34627"/>
                      <a:pt x="171450" y="1290"/>
                    </a:cubicBezTo>
                    <a:cubicBezTo>
                      <a:pt x="263525" y="-32047"/>
                      <a:pt x="290513" y="590252"/>
                      <a:pt x="552450" y="753765"/>
                    </a:cubicBezTo>
                    <a:cubicBezTo>
                      <a:pt x="814388" y="917277"/>
                      <a:pt x="1743075" y="982365"/>
                      <a:pt x="1743075" y="982365"/>
                    </a:cubicBezTo>
                    <a:lnTo>
                      <a:pt x="1743075" y="982365"/>
                    </a:lnTo>
                    <a:lnTo>
                      <a:pt x="1743075" y="982365"/>
                    </a:lnTo>
                  </a:path>
                </a:pathLst>
              </a:cu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D8F4E20-E0EC-9EEE-378A-49CE03AF091E}"/>
                </a:ext>
              </a:extLst>
            </p:cNvPr>
            <p:cNvGrpSpPr/>
            <p:nvPr/>
          </p:nvGrpSpPr>
          <p:grpSpPr>
            <a:xfrm>
              <a:off x="4828616" y="3966140"/>
              <a:ext cx="2534768" cy="1691709"/>
              <a:chOff x="6011197" y="3580649"/>
              <a:chExt cx="1843088" cy="962775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B5F37A8-4D4B-6E85-6C35-F2F328DA399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932741" y="3621880"/>
                <a:ext cx="0" cy="18430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721DF9E8-1B09-6C91-F8F1-5282AD8766BC}"/>
                  </a:ext>
                </a:extLst>
              </p:cNvPr>
              <p:cNvSpPr/>
              <p:nvPr/>
            </p:nvSpPr>
            <p:spPr>
              <a:xfrm>
                <a:off x="6019800" y="3580649"/>
                <a:ext cx="1762125" cy="800851"/>
              </a:xfrm>
              <a:custGeom>
                <a:avLst/>
                <a:gdLst>
                  <a:gd name="connsiteX0" fmla="*/ 0 w 1762125"/>
                  <a:gd name="connsiteY0" fmla="*/ 791326 h 800851"/>
                  <a:gd name="connsiteX1" fmla="*/ 1114425 w 1762125"/>
                  <a:gd name="connsiteY1" fmla="*/ 657976 h 800851"/>
                  <a:gd name="connsiteX2" fmla="*/ 1524000 w 1762125"/>
                  <a:gd name="connsiteY2" fmla="*/ 751 h 800851"/>
                  <a:gd name="connsiteX3" fmla="*/ 1762125 w 1762125"/>
                  <a:gd name="connsiteY3" fmla="*/ 800851 h 800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2125" h="800851">
                    <a:moveTo>
                      <a:pt x="0" y="791326"/>
                    </a:moveTo>
                    <a:cubicBezTo>
                      <a:pt x="430212" y="790532"/>
                      <a:pt x="860425" y="789738"/>
                      <a:pt x="1114425" y="657976"/>
                    </a:cubicBezTo>
                    <a:cubicBezTo>
                      <a:pt x="1368425" y="526214"/>
                      <a:pt x="1416050" y="-23062"/>
                      <a:pt x="1524000" y="751"/>
                    </a:cubicBezTo>
                    <a:cubicBezTo>
                      <a:pt x="1631950" y="24563"/>
                      <a:pt x="1697037" y="412707"/>
                      <a:pt x="1762125" y="800851"/>
                    </a:cubicBezTo>
                  </a:path>
                </a:pathLst>
              </a:cu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F580471-3A33-7F9C-BB30-26351394341F}"/>
              </a:ext>
            </a:extLst>
          </p:cNvPr>
          <p:cNvSpPr txBox="1"/>
          <p:nvPr/>
        </p:nvSpPr>
        <p:spPr>
          <a:xfrm>
            <a:off x="599245" y="1331581"/>
            <a:ext cx="11278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=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전체 집단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분포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)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가 여러 개의 하위 집단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분포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)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로부터 생성되었다고 가정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모델</a:t>
            </a:r>
            <a:endParaRPr lang="ko-KR" altLang="en-US" dirty="0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172BE65A-EC5B-D21C-3A21-22989600615E}"/>
              </a:ext>
            </a:extLst>
          </p:cNvPr>
          <p:cNvSpPr/>
          <p:nvPr/>
        </p:nvSpPr>
        <p:spPr>
          <a:xfrm>
            <a:off x="4998987" y="2672369"/>
            <a:ext cx="2750524" cy="1499581"/>
          </a:xfrm>
          <a:custGeom>
            <a:avLst/>
            <a:gdLst>
              <a:gd name="connsiteX0" fmla="*/ 0 w 2667000"/>
              <a:gd name="connsiteY0" fmla="*/ 1499581 h 1499581"/>
              <a:gd name="connsiteX1" fmla="*/ 390525 w 2667000"/>
              <a:gd name="connsiteY1" fmla="*/ 13681 h 1499581"/>
              <a:gd name="connsiteX2" fmla="*/ 771525 w 2667000"/>
              <a:gd name="connsiteY2" fmla="*/ 899506 h 1499581"/>
              <a:gd name="connsiteX3" fmla="*/ 1171575 w 2667000"/>
              <a:gd name="connsiteY3" fmla="*/ 4156 h 1499581"/>
              <a:gd name="connsiteX4" fmla="*/ 1733550 w 2667000"/>
              <a:gd name="connsiteY4" fmla="*/ 966181 h 1499581"/>
              <a:gd name="connsiteX5" fmla="*/ 2181225 w 2667000"/>
              <a:gd name="connsiteY5" fmla="*/ 4156 h 1499581"/>
              <a:gd name="connsiteX6" fmla="*/ 2667000 w 2667000"/>
              <a:gd name="connsiteY6" fmla="*/ 1432906 h 1499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7000" h="1499581">
                <a:moveTo>
                  <a:pt x="0" y="1499581"/>
                </a:moveTo>
                <a:cubicBezTo>
                  <a:pt x="130969" y="806637"/>
                  <a:pt x="261938" y="113693"/>
                  <a:pt x="390525" y="13681"/>
                </a:cubicBezTo>
                <a:cubicBezTo>
                  <a:pt x="519113" y="-86332"/>
                  <a:pt x="641350" y="901093"/>
                  <a:pt x="771525" y="899506"/>
                </a:cubicBezTo>
                <a:cubicBezTo>
                  <a:pt x="901700" y="897918"/>
                  <a:pt x="1011237" y="-6957"/>
                  <a:pt x="1171575" y="4156"/>
                </a:cubicBezTo>
                <a:cubicBezTo>
                  <a:pt x="1331913" y="15269"/>
                  <a:pt x="1565275" y="966181"/>
                  <a:pt x="1733550" y="966181"/>
                </a:cubicBezTo>
                <a:cubicBezTo>
                  <a:pt x="1901825" y="966181"/>
                  <a:pt x="2025650" y="-73631"/>
                  <a:pt x="2181225" y="4156"/>
                </a:cubicBezTo>
                <a:cubicBezTo>
                  <a:pt x="2336800" y="81943"/>
                  <a:pt x="2501900" y="757424"/>
                  <a:pt x="2667000" y="1432906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644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71E0F-3D23-264D-B607-483CD518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Mixture model with latent variable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7030A-FCAD-57CD-0ABC-EE8634665C2F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혼합 모델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(Mixture model)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전체 집단 안의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집단의 존재를 나타내기 위한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확률 모델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580471-3A33-7F9C-BB30-26351394341F}"/>
              </a:ext>
            </a:extLst>
          </p:cNvPr>
          <p:cNvSpPr txBox="1"/>
          <p:nvPr/>
        </p:nvSpPr>
        <p:spPr>
          <a:xfrm>
            <a:off x="599245" y="1331581"/>
            <a:ext cx="11278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=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전체 집단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분포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)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가 여러 개의 하위 집단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분포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)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로부터 생성되었다고 가정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모델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751D94-D373-8199-8C4F-78F1EBB2474C}"/>
              </a:ext>
            </a:extLst>
          </p:cNvPr>
          <p:cNvSpPr txBox="1"/>
          <p:nvPr/>
        </p:nvSpPr>
        <p:spPr>
          <a:xfrm>
            <a:off x="304801" y="1735515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혼합 모델의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모수는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잘 관찰되지 않는다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= Latent variable = Maximum likelihood estimation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으로 구할 수 없다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!</a:t>
            </a:r>
            <a:endParaRPr lang="ko-KR" altLang="en-US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4F61B24-5686-5C54-2B9B-7A413A34DCEA}"/>
              </a:ext>
            </a:extLst>
          </p:cNvPr>
          <p:cNvGrpSpPr/>
          <p:nvPr/>
        </p:nvGrpSpPr>
        <p:grpSpPr>
          <a:xfrm>
            <a:off x="4889628" y="2672369"/>
            <a:ext cx="2977485" cy="1726313"/>
            <a:chOff x="4889628" y="2672369"/>
            <a:chExt cx="2977485" cy="1726313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172BE65A-EC5B-D21C-3A21-22989600615E}"/>
                </a:ext>
              </a:extLst>
            </p:cNvPr>
            <p:cNvSpPr/>
            <p:nvPr/>
          </p:nvSpPr>
          <p:spPr>
            <a:xfrm>
              <a:off x="4998987" y="2672369"/>
              <a:ext cx="2750524" cy="1499581"/>
            </a:xfrm>
            <a:custGeom>
              <a:avLst/>
              <a:gdLst>
                <a:gd name="connsiteX0" fmla="*/ 0 w 2667000"/>
                <a:gd name="connsiteY0" fmla="*/ 1499581 h 1499581"/>
                <a:gd name="connsiteX1" fmla="*/ 390525 w 2667000"/>
                <a:gd name="connsiteY1" fmla="*/ 13681 h 1499581"/>
                <a:gd name="connsiteX2" fmla="*/ 771525 w 2667000"/>
                <a:gd name="connsiteY2" fmla="*/ 899506 h 1499581"/>
                <a:gd name="connsiteX3" fmla="*/ 1171575 w 2667000"/>
                <a:gd name="connsiteY3" fmla="*/ 4156 h 1499581"/>
                <a:gd name="connsiteX4" fmla="*/ 1733550 w 2667000"/>
                <a:gd name="connsiteY4" fmla="*/ 966181 h 1499581"/>
                <a:gd name="connsiteX5" fmla="*/ 2181225 w 2667000"/>
                <a:gd name="connsiteY5" fmla="*/ 4156 h 1499581"/>
                <a:gd name="connsiteX6" fmla="*/ 2667000 w 2667000"/>
                <a:gd name="connsiteY6" fmla="*/ 1432906 h 1499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0" h="1499581">
                  <a:moveTo>
                    <a:pt x="0" y="1499581"/>
                  </a:moveTo>
                  <a:cubicBezTo>
                    <a:pt x="130969" y="806637"/>
                    <a:pt x="261938" y="113693"/>
                    <a:pt x="390525" y="13681"/>
                  </a:cubicBezTo>
                  <a:cubicBezTo>
                    <a:pt x="519113" y="-86332"/>
                    <a:pt x="641350" y="901093"/>
                    <a:pt x="771525" y="899506"/>
                  </a:cubicBezTo>
                  <a:cubicBezTo>
                    <a:pt x="901700" y="897918"/>
                    <a:pt x="1011237" y="-6957"/>
                    <a:pt x="1171575" y="4156"/>
                  </a:cubicBezTo>
                  <a:cubicBezTo>
                    <a:pt x="1331913" y="15269"/>
                    <a:pt x="1565275" y="966181"/>
                    <a:pt x="1733550" y="966181"/>
                  </a:cubicBezTo>
                  <a:cubicBezTo>
                    <a:pt x="1901825" y="966181"/>
                    <a:pt x="2025650" y="-73631"/>
                    <a:pt x="2181225" y="4156"/>
                  </a:cubicBezTo>
                  <a:cubicBezTo>
                    <a:pt x="2336800" y="81943"/>
                    <a:pt x="2501900" y="757424"/>
                    <a:pt x="2667000" y="1432906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961E2D3-75EA-5BC8-3CBA-86BBAC0AF4E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378371" y="2909939"/>
              <a:ext cx="0" cy="29774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3F0BC52-8650-E581-69D2-8588B8F9B0BA}"/>
              </a:ext>
            </a:extLst>
          </p:cNvPr>
          <p:cNvCxnSpPr>
            <a:cxnSpLocks/>
          </p:cNvCxnSpPr>
          <p:nvPr/>
        </p:nvCxnSpPr>
        <p:spPr>
          <a:xfrm>
            <a:off x="5419375" y="2681894"/>
            <a:ext cx="0" cy="171678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583773F-6827-5648-ECF4-59620B0DE835}"/>
              </a:ext>
            </a:extLst>
          </p:cNvPr>
          <p:cNvCxnSpPr>
            <a:cxnSpLocks/>
          </p:cNvCxnSpPr>
          <p:nvPr/>
        </p:nvCxnSpPr>
        <p:spPr>
          <a:xfrm>
            <a:off x="6209950" y="2681894"/>
            <a:ext cx="0" cy="171678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AC767FF-FA18-F64F-6587-E24AC7CABC22}"/>
              </a:ext>
            </a:extLst>
          </p:cNvPr>
          <p:cNvCxnSpPr>
            <a:cxnSpLocks/>
          </p:cNvCxnSpPr>
          <p:nvPr/>
        </p:nvCxnSpPr>
        <p:spPr>
          <a:xfrm>
            <a:off x="7248175" y="2681894"/>
            <a:ext cx="0" cy="171678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C12609E-7A19-9840-F076-CE0DDC083C08}"/>
              </a:ext>
            </a:extLst>
          </p:cNvPr>
          <p:cNvSpPr txBox="1"/>
          <p:nvPr/>
        </p:nvSpPr>
        <p:spPr>
          <a:xfrm>
            <a:off x="5205062" y="4440746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?</a:t>
            </a:r>
            <a:endParaRPr lang="ko-KR" altLang="en-US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774948-27CF-F6EE-0B05-52631267A4E4}"/>
              </a:ext>
            </a:extLst>
          </p:cNvPr>
          <p:cNvSpPr txBox="1"/>
          <p:nvPr/>
        </p:nvSpPr>
        <p:spPr>
          <a:xfrm>
            <a:off x="5995637" y="4440746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?</a:t>
            </a:r>
            <a:endParaRPr lang="ko-KR" altLang="en-US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38F5CA-F259-F060-ED0E-2460020DEA57}"/>
              </a:ext>
            </a:extLst>
          </p:cNvPr>
          <p:cNvSpPr txBox="1"/>
          <p:nvPr/>
        </p:nvSpPr>
        <p:spPr>
          <a:xfrm>
            <a:off x="7033862" y="4440746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?</a:t>
            </a:r>
            <a:endParaRPr lang="ko-KR" altLang="en-US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3397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71E0F-3D23-264D-B607-483CD518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Mixture model with latent variable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7030A-FCAD-57CD-0ABC-EE8634665C2F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혼합 모델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(Mixture model)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전체 집단 안의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집단의 존재를 나타내기 위한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확률 모델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580471-3A33-7F9C-BB30-26351394341F}"/>
              </a:ext>
            </a:extLst>
          </p:cNvPr>
          <p:cNvSpPr txBox="1"/>
          <p:nvPr/>
        </p:nvSpPr>
        <p:spPr>
          <a:xfrm>
            <a:off x="599245" y="1331581"/>
            <a:ext cx="11278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=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전체 집단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분포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)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가 여러 개의 하위 집단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분포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)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로부터 생성되었다고 가정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모델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751D94-D373-8199-8C4F-78F1EBB2474C}"/>
              </a:ext>
            </a:extLst>
          </p:cNvPr>
          <p:cNvSpPr txBox="1"/>
          <p:nvPr/>
        </p:nvSpPr>
        <p:spPr>
          <a:xfrm>
            <a:off x="304801" y="1735515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혼합 모델의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모수는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잘 관찰되지 않는다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= Latent variable = Maximum likelihood estimation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으로 구할 수 없다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!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따라서 하위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집답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분포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)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의 모수로부터 혼합 모델 전체의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모수를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추정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E9774F-8F44-0BB9-A2BA-DE410347CB81}"/>
              </a:ext>
            </a:extLst>
          </p:cNvPr>
          <p:cNvGrpSpPr/>
          <p:nvPr/>
        </p:nvGrpSpPr>
        <p:grpSpPr>
          <a:xfrm>
            <a:off x="4889628" y="2672369"/>
            <a:ext cx="2977485" cy="2137709"/>
            <a:chOff x="4889628" y="2672369"/>
            <a:chExt cx="2977485" cy="2137709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3F0BC52-8650-E581-69D2-8588B8F9B0BA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>
              <a:off x="5402169" y="2708960"/>
              <a:ext cx="0" cy="168971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F583773F-6827-5648-ECF4-59620B0DE835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6232188" y="2707068"/>
              <a:ext cx="0" cy="169161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AC767FF-FA18-F64F-6587-E24AC7CABC22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7218750" y="2708290"/>
              <a:ext cx="0" cy="169038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C12609E-7A19-9840-F076-CE0DDC083C08}"/>
                    </a:ext>
                  </a:extLst>
                </p:cNvPr>
                <p:cNvSpPr txBox="1"/>
                <p:nvPr/>
              </p:nvSpPr>
              <p:spPr>
                <a:xfrm>
                  <a:off x="5205062" y="4440746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C12609E-7A19-9840-F076-CE0DDC083C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062" y="4440746"/>
                  <a:ext cx="42862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B774948-27CF-F6EE-0B05-52631267A4E4}"/>
                    </a:ext>
                  </a:extLst>
                </p:cNvPr>
                <p:cNvSpPr txBox="1"/>
                <p:nvPr/>
              </p:nvSpPr>
              <p:spPr>
                <a:xfrm>
                  <a:off x="5995637" y="4440746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B774948-27CF-F6EE-0B05-52631267A4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5637" y="4440746"/>
                  <a:ext cx="42862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438F5CA-F259-F060-ED0E-2460020DEA57}"/>
                    </a:ext>
                  </a:extLst>
                </p:cNvPr>
                <p:cNvSpPr txBox="1"/>
                <p:nvPr/>
              </p:nvSpPr>
              <p:spPr>
                <a:xfrm>
                  <a:off x="7033862" y="4440746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438F5CA-F259-F060-ED0E-2460020DEA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3862" y="4440746"/>
                  <a:ext cx="42862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CB51B27-5506-59BC-6E2D-155A91442290}"/>
                </a:ext>
              </a:extLst>
            </p:cNvPr>
            <p:cNvGrpSpPr/>
            <p:nvPr/>
          </p:nvGrpSpPr>
          <p:grpSpPr>
            <a:xfrm>
              <a:off x="4889628" y="2706970"/>
              <a:ext cx="2977485" cy="1691711"/>
              <a:chOff x="4607258" y="3966140"/>
              <a:chExt cx="2977485" cy="169171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0F5EED2-1C15-95BF-F0F6-9D7309A3D8BF}"/>
                  </a:ext>
                </a:extLst>
              </p:cNvPr>
              <p:cNvGrpSpPr/>
              <p:nvPr/>
            </p:nvGrpSpPr>
            <p:grpSpPr>
              <a:xfrm>
                <a:off x="4607258" y="3966141"/>
                <a:ext cx="2977485" cy="1691710"/>
                <a:chOff x="3696622" y="1895418"/>
                <a:chExt cx="1843088" cy="997937"/>
              </a:xfrm>
            </p:grpSpPr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87604270-AFDD-4452-5035-3B631ECC5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618166" y="1971811"/>
                  <a:ext cx="0" cy="184308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F1F3A53E-9198-0835-111E-AFD1337A9E73}"/>
                    </a:ext>
                  </a:extLst>
                </p:cNvPr>
                <p:cNvSpPr/>
                <p:nvPr/>
              </p:nvSpPr>
              <p:spPr>
                <a:xfrm>
                  <a:off x="3746628" y="1895418"/>
                  <a:ext cx="1743075" cy="914457"/>
                </a:xfrm>
                <a:custGeom>
                  <a:avLst/>
                  <a:gdLst>
                    <a:gd name="connsiteX0" fmla="*/ 0 w 1743075"/>
                    <a:gd name="connsiteY0" fmla="*/ 914457 h 914457"/>
                    <a:gd name="connsiteX1" fmla="*/ 466725 w 1743075"/>
                    <a:gd name="connsiteY1" fmla="*/ 695382 h 914457"/>
                    <a:gd name="connsiteX2" fmla="*/ 781050 w 1743075"/>
                    <a:gd name="connsiteY2" fmla="*/ 57 h 914457"/>
                    <a:gd name="connsiteX3" fmla="*/ 1123950 w 1743075"/>
                    <a:gd name="connsiteY3" fmla="*/ 657282 h 914457"/>
                    <a:gd name="connsiteX4" fmla="*/ 1743075 w 1743075"/>
                    <a:gd name="connsiteY4" fmla="*/ 866832 h 914457"/>
                    <a:gd name="connsiteX5" fmla="*/ 1743075 w 1743075"/>
                    <a:gd name="connsiteY5" fmla="*/ 866832 h 914457"/>
                    <a:gd name="connsiteX6" fmla="*/ 1743075 w 1743075"/>
                    <a:gd name="connsiteY6" fmla="*/ 866832 h 9144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43075" h="914457">
                      <a:moveTo>
                        <a:pt x="0" y="914457"/>
                      </a:moveTo>
                      <a:cubicBezTo>
                        <a:pt x="168275" y="881119"/>
                        <a:pt x="336550" y="847782"/>
                        <a:pt x="466725" y="695382"/>
                      </a:cubicBezTo>
                      <a:cubicBezTo>
                        <a:pt x="596900" y="542982"/>
                        <a:pt x="671513" y="6407"/>
                        <a:pt x="781050" y="57"/>
                      </a:cubicBezTo>
                      <a:cubicBezTo>
                        <a:pt x="890587" y="-6293"/>
                        <a:pt x="963612" y="512819"/>
                        <a:pt x="1123950" y="657282"/>
                      </a:cubicBezTo>
                      <a:cubicBezTo>
                        <a:pt x="1284288" y="801745"/>
                        <a:pt x="1743075" y="866832"/>
                        <a:pt x="1743075" y="866832"/>
                      </a:cubicBezTo>
                      <a:lnTo>
                        <a:pt x="1743075" y="866832"/>
                      </a:lnTo>
                      <a:lnTo>
                        <a:pt x="1743075" y="866832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F7B95DA1-D63B-CDFF-9AF2-42720A51617A}"/>
                  </a:ext>
                </a:extLst>
              </p:cNvPr>
              <p:cNvGrpSpPr/>
              <p:nvPr/>
            </p:nvGrpSpPr>
            <p:grpSpPr>
              <a:xfrm>
                <a:off x="4882753" y="3966140"/>
                <a:ext cx="2426495" cy="1691709"/>
                <a:chOff x="3801397" y="3446760"/>
                <a:chExt cx="1843088" cy="1096665"/>
              </a:xfrm>
            </p:grpSpPr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9995EBA7-C56B-766A-1BEC-E0D1B99205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722941" y="3621881"/>
                  <a:ext cx="0" cy="184308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자유형: 도형 29">
                  <a:extLst>
                    <a:ext uri="{FF2B5EF4-FFF2-40B4-BE49-F238E27FC236}">
                      <a16:creationId xmlns:a16="http://schemas.microsoft.com/office/drawing/2014/main" id="{68007C5E-1A92-EB78-425F-16AC32A9FE51}"/>
                    </a:ext>
                  </a:extLst>
                </p:cNvPr>
                <p:cNvSpPr/>
                <p:nvPr/>
              </p:nvSpPr>
              <p:spPr>
                <a:xfrm>
                  <a:off x="3810000" y="3446760"/>
                  <a:ext cx="1743075" cy="982365"/>
                </a:xfrm>
                <a:custGeom>
                  <a:avLst/>
                  <a:gdLst>
                    <a:gd name="connsiteX0" fmla="*/ 0 w 1743075"/>
                    <a:gd name="connsiteY0" fmla="*/ 953790 h 982365"/>
                    <a:gd name="connsiteX1" fmla="*/ 171450 w 1743075"/>
                    <a:gd name="connsiteY1" fmla="*/ 1290 h 982365"/>
                    <a:gd name="connsiteX2" fmla="*/ 552450 w 1743075"/>
                    <a:gd name="connsiteY2" fmla="*/ 753765 h 982365"/>
                    <a:gd name="connsiteX3" fmla="*/ 1743075 w 1743075"/>
                    <a:gd name="connsiteY3" fmla="*/ 982365 h 982365"/>
                    <a:gd name="connsiteX4" fmla="*/ 1743075 w 1743075"/>
                    <a:gd name="connsiteY4" fmla="*/ 982365 h 982365"/>
                    <a:gd name="connsiteX5" fmla="*/ 1743075 w 1743075"/>
                    <a:gd name="connsiteY5" fmla="*/ 982365 h 982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43075" h="982365">
                      <a:moveTo>
                        <a:pt x="0" y="953790"/>
                      </a:moveTo>
                      <a:cubicBezTo>
                        <a:pt x="39687" y="494208"/>
                        <a:pt x="79375" y="34627"/>
                        <a:pt x="171450" y="1290"/>
                      </a:cubicBezTo>
                      <a:cubicBezTo>
                        <a:pt x="263525" y="-32047"/>
                        <a:pt x="290513" y="590252"/>
                        <a:pt x="552450" y="753765"/>
                      </a:cubicBezTo>
                      <a:cubicBezTo>
                        <a:pt x="814388" y="917277"/>
                        <a:pt x="1743075" y="982365"/>
                        <a:pt x="1743075" y="982365"/>
                      </a:cubicBezTo>
                      <a:lnTo>
                        <a:pt x="1743075" y="982365"/>
                      </a:lnTo>
                      <a:lnTo>
                        <a:pt x="1743075" y="982365"/>
                      </a:lnTo>
                    </a:path>
                  </a:pathLst>
                </a:cu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CD3623F8-E6F1-7569-A3C1-E983A857A934}"/>
                  </a:ext>
                </a:extLst>
              </p:cNvPr>
              <p:cNvGrpSpPr/>
              <p:nvPr/>
            </p:nvGrpSpPr>
            <p:grpSpPr>
              <a:xfrm>
                <a:off x="4828616" y="3966140"/>
                <a:ext cx="2534768" cy="1691709"/>
                <a:chOff x="6011197" y="3580649"/>
                <a:chExt cx="1843088" cy="962775"/>
              </a:xfrm>
            </p:grpSpPr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07A82BDD-BF74-AF3A-93EC-5E63197542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6932741" y="3621880"/>
                  <a:ext cx="0" cy="184308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자유형: 도형 27">
                  <a:extLst>
                    <a:ext uri="{FF2B5EF4-FFF2-40B4-BE49-F238E27FC236}">
                      <a16:creationId xmlns:a16="http://schemas.microsoft.com/office/drawing/2014/main" id="{1588E60D-EB9E-9A28-3944-445E3D97220C}"/>
                    </a:ext>
                  </a:extLst>
                </p:cNvPr>
                <p:cNvSpPr/>
                <p:nvPr/>
              </p:nvSpPr>
              <p:spPr>
                <a:xfrm>
                  <a:off x="6019800" y="3580649"/>
                  <a:ext cx="1762125" cy="800851"/>
                </a:xfrm>
                <a:custGeom>
                  <a:avLst/>
                  <a:gdLst>
                    <a:gd name="connsiteX0" fmla="*/ 0 w 1762125"/>
                    <a:gd name="connsiteY0" fmla="*/ 791326 h 800851"/>
                    <a:gd name="connsiteX1" fmla="*/ 1114425 w 1762125"/>
                    <a:gd name="connsiteY1" fmla="*/ 657976 h 800851"/>
                    <a:gd name="connsiteX2" fmla="*/ 1524000 w 1762125"/>
                    <a:gd name="connsiteY2" fmla="*/ 751 h 800851"/>
                    <a:gd name="connsiteX3" fmla="*/ 1762125 w 1762125"/>
                    <a:gd name="connsiteY3" fmla="*/ 800851 h 800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62125" h="800851">
                      <a:moveTo>
                        <a:pt x="0" y="791326"/>
                      </a:moveTo>
                      <a:cubicBezTo>
                        <a:pt x="430212" y="790532"/>
                        <a:pt x="860425" y="789738"/>
                        <a:pt x="1114425" y="657976"/>
                      </a:cubicBezTo>
                      <a:cubicBezTo>
                        <a:pt x="1368425" y="526214"/>
                        <a:pt x="1416050" y="-23062"/>
                        <a:pt x="1524000" y="751"/>
                      </a:cubicBezTo>
                      <a:cubicBezTo>
                        <a:pt x="1631950" y="24563"/>
                        <a:pt x="1697037" y="412707"/>
                        <a:pt x="1762125" y="800851"/>
                      </a:cubicBezTo>
                    </a:path>
                  </a:pathLst>
                </a:custGeom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ACFA4BA-17FD-2AF8-E345-80A69A3A4C71}"/>
                </a:ext>
              </a:extLst>
            </p:cNvPr>
            <p:cNvGrpSpPr/>
            <p:nvPr/>
          </p:nvGrpSpPr>
          <p:grpSpPr>
            <a:xfrm>
              <a:off x="4889628" y="2672369"/>
              <a:ext cx="2977485" cy="1726313"/>
              <a:chOff x="4889628" y="2672369"/>
              <a:chExt cx="2977485" cy="1726313"/>
            </a:xfrm>
          </p:grpSpPr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A418BDFE-1598-E32F-33CF-6968DD1FCB25}"/>
                  </a:ext>
                </a:extLst>
              </p:cNvPr>
              <p:cNvSpPr/>
              <p:nvPr/>
            </p:nvSpPr>
            <p:spPr>
              <a:xfrm>
                <a:off x="4998987" y="2672369"/>
                <a:ext cx="2750524" cy="1499581"/>
              </a:xfrm>
              <a:custGeom>
                <a:avLst/>
                <a:gdLst>
                  <a:gd name="connsiteX0" fmla="*/ 0 w 2667000"/>
                  <a:gd name="connsiteY0" fmla="*/ 1499581 h 1499581"/>
                  <a:gd name="connsiteX1" fmla="*/ 390525 w 2667000"/>
                  <a:gd name="connsiteY1" fmla="*/ 13681 h 1499581"/>
                  <a:gd name="connsiteX2" fmla="*/ 771525 w 2667000"/>
                  <a:gd name="connsiteY2" fmla="*/ 899506 h 1499581"/>
                  <a:gd name="connsiteX3" fmla="*/ 1171575 w 2667000"/>
                  <a:gd name="connsiteY3" fmla="*/ 4156 h 1499581"/>
                  <a:gd name="connsiteX4" fmla="*/ 1733550 w 2667000"/>
                  <a:gd name="connsiteY4" fmla="*/ 966181 h 1499581"/>
                  <a:gd name="connsiteX5" fmla="*/ 2181225 w 2667000"/>
                  <a:gd name="connsiteY5" fmla="*/ 4156 h 1499581"/>
                  <a:gd name="connsiteX6" fmla="*/ 2667000 w 2667000"/>
                  <a:gd name="connsiteY6" fmla="*/ 1432906 h 1499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67000" h="1499581">
                    <a:moveTo>
                      <a:pt x="0" y="1499581"/>
                    </a:moveTo>
                    <a:cubicBezTo>
                      <a:pt x="130969" y="806637"/>
                      <a:pt x="261938" y="113693"/>
                      <a:pt x="390525" y="13681"/>
                    </a:cubicBezTo>
                    <a:cubicBezTo>
                      <a:pt x="519113" y="-86332"/>
                      <a:pt x="641350" y="901093"/>
                      <a:pt x="771525" y="899506"/>
                    </a:cubicBezTo>
                    <a:cubicBezTo>
                      <a:pt x="901700" y="897918"/>
                      <a:pt x="1011237" y="-6957"/>
                      <a:pt x="1171575" y="4156"/>
                    </a:cubicBezTo>
                    <a:cubicBezTo>
                      <a:pt x="1331913" y="15269"/>
                      <a:pt x="1565275" y="966181"/>
                      <a:pt x="1733550" y="966181"/>
                    </a:cubicBezTo>
                    <a:cubicBezTo>
                      <a:pt x="1901825" y="966181"/>
                      <a:pt x="2025650" y="-73631"/>
                      <a:pt x="2181225" y="4156"/>
                    </a:cubicBezTo>
                    <a:cubicBezTo>
                      <a:pt x="2336800" y="81943"/>
                      <a:pt x="2501900" y="757424"/>
                      <a:pt x="2667000" y="1432906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5B5281A2-D834-9615-FFED-1B8E137E9A3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378371" y="2909939"/>
                <a:ext cx="0" cy="297748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84444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260CC-2223-1A80-81AC-E2D19AD7E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</a:t>
            </a:r>
            <a:r>
              <a:rPr lang="ko-KR" altLang="en-US" dirty="0"/>
              <a:t> </a:t>
            </a:r>
            <a:r>
              <a:rPr lang="en-US" altLang="ko-KR" dirty="0"/>
              <a:t>Mixture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4AD31B-249D-F1B0-03B2-78ABAB576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One of the Mixture models has sub-models that are Gaussian distribution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55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43D2E-8CF9-D182-2E7D-525930D0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17FE74-AA15-4138-3B58-0AF9715F7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Gaussian Distribution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836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42DF-270A-EB8A-A447-77FFA05D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</a:t>
            </a:r>
            <a:r>
              <a:rPr lang="ko-KR" altLang="en-US" dirty="0"/>
              <a:t> </a:t>
            </a:r>
            <a:r>
              <a:rPr lang="en-US" altLang="ko-KR" dirty="0"/>
              <a:t>Mixture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9C8A7-6A38-04B8-59D4-AB60D28A765A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Mixture Model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전체 집단 안의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집단의 존재를 나타내기 위한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확률 모델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0EE93FA-7E82-7A99-8896-3DCE1AE0245D}"/>
              </a:ext>
            </a:extLst>
          </p:cNvPr>
          <p:cNvGrpSpPr/>
          <p:nvPr/>
        </p:nvGrpSpPr>
        <p:grpSpPr>
          <a:xfrm>
            <a:off x="1766888" y="3966141"/>
            <a:ext cx="2977485" cy="1691710"/>
            <a:chOff x="3696622" y="1895418"/>
            <a:chExt cx="1843088" cy="997937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AB5771F-D3F8-E60A-D0D6-C83E7193EE0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18166" y="1971811"/>
              <a:ext cx="0" cy="1843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B04D7D84-01C7-0863-6B76-4B7E9DD45F48}"/>
                </a:ext>
              </a:extLst>
            </p:cNvPr>
            <p:cNvSpPr/>
            <p:nvPr/>
          </p:nvSpPr>
          <p:spPr>
            <a:xfrm>
              <a:off x="3746628" y="1895418"/>
              <a:ext cx="1743075" cy="914457"/>
            </a:xfrm>
            <a:custGeom>
              <a:avLst/>
              <a:gdLst>
                <a:gd name="connsiteX0" fmla="*/ 0 w 1743075"/>
                <a:gd name="connsiteY0" fmla="*/ 914457 h 914457"/>
                <a:gd name="connsiteX1" fmla="*/ 466725 w 1743075"/>
                <a:gd name="connsiteY1" fmla="*/ 695382 h 914457"/>
                <a:gd name="connsiteX2" fmla="*/ 781050 w 1743075"/>
                <a:gd name="connsiteY2" fmla="*/ 57 h 914457"/>
                <a:gd name="connsiteX3" fmla="*/ 1123950 w 1743075"/>
                <a:gd name="connsiteY3" fmla="*/ 657282 h 914457"/>
                <a:gd name="connsiteX4" fmla="*/ 1743075 w 1743075"/>
                <a:gd name="connsiteY4" fmla="*/ 866832 h 914457"/>
                <a:gd name="connsiteX5" fmla="*/ 1743075 w 1743075"/>
                <a:gd name="connsiteY5" fmla="*/ 866832 h 914457"/>
                <a:gd name="connsiteX6" fmla="*/ 1743075 w 1743075"/>
                <a:gd name="connsiteY6" fmla="*/ 866832 h 91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3075" h="914457">
                  <a:moveTo>
                    <a:pt x="0" y="914457"/>
                  </a:moveTo>
                  <a:cubicBezTo>
                    <a:pt x="168275" y="881119"/>
                    <a:pt x="336550" y="847782"/>
                    <a:pt x="466725" y="695382"/>
                  </a:cubicBezTo>
                  <a:cubicBezTo>
                    <a:pt x="596900" y="542982"/>
                    <a:pt x="671513" y="6407"/>
                    <a:pt x="781050" y="57"/>
                  </a:cubicBezTo>
                  <a:cubicBezTo>
                    <a:pt x="890587" y="-6293"/>
                    <a:pt x="963612" y="512819"/>
                    <a:pt x="1123950" y="657282"/>
                  </a:cubicBezTo>
                  <a:cubicBezTo>
                    <a:pt x="1284288" y="801745"/>
                    <a:pt x="1743075" y="866832"/>
                    <a:pt x="1743075" y="866832"/>
                  </a:cubicBezTo>
                  <a:lnTo>
                    <a:pt x="1743075" y="866832"/>
                  </a:lnTo>
                  <a:lnTo>
                    <a:pt x="1743075" y="86683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844D7F5-2E4A-31F0-7D4E-D0B2866D4B21}"/>
              </a:ext>
            </a:extLst>
          </p:cNvPr>
          <p:cNvGrpSpPr/>
          <p:nvPr/>
        </p:nvGrpSpPr>
        <p:grpSpPr>
          <a:xfrm>
            <a:off x="5118228" y="3966140"/>
            <a:ext cx="2426495" cy="1691709"/>
            <a:chOff x="3801397" y="3446760"/>
            <a:chExt cx="1843088" cy="109666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E9C47B5-71C2-186E-91F2-1EC81750D43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22941" y="3621881"/>
              <a:ext cx="0" cy="1843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C17CD218-DF94-C47D-AA6B-46ADF31C65A7}"/>
                </a:ext>
              </a:extLst>
            </p:cNvPr>
            <p:cNvSpPr/>
            <p:nvPr/>
          </p:nvSpPr>
          <p:spPr>
            <a:xfrm>
              <a:off x="3810000" y="3446760"/>
              <a:ext cx="1743075" cy="982365"/>
            </a:xfrm>
            <a:custGeom>
              <a:avLst/>
              <a:gdLst>
                <a:gd name="connsiteX0" fmla="*/ 0 w 1743075"/>
                <a:gd name="connsiteY0" fmla="*/ 953790 h 982365"/>
                <a:gd name="connsiteX1" fmla="*/ 171450 w 1743075"/>
                <a:gd name="connsiteY1" fmla="*/ 1290 h 982365"/>
                <a:gd name="connsiteX2" fmla="*/ 552450 w 1743075"/>
                <a:gd name="connsiteY2" fmla="*/ 753765 h 982365"/>
                <a:gd name="connsiteX3" fmla="*/ 1743075 w 1743075"/>
                <a:gd name="connsiteY3" fmla="*/ 982365 h 982365"/>
                <a:gd name="connsiteX4" fmla="*/ 1743075 w 1743075"/>
                <a:gd name="connsiteY4" fmla="*/ 982365 h 982365"/>
                <a:gd name="connsiteX5" fmla="*/ 1743075 w 1743075"/>
                <a:gd name="connsiteY5" fmla="*/ 982365 h 982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3075" h="982365">
                  <a:moveTo>
                    <a:pt x="0" y="953790"/>
                  </a:moveTo>
                  <a:cubicBezTo>
                    <a:pt x="39687" y="494208"/>
                    <a:pt x="79375" y="34627"/>
                    <a:pt x="171450" y="1290"/>
                  </a:cubicBezTo>
                  <a:cubicBezTo>
                    <a:pt x="263525" y="-32047"/>
                    <a:pt x="290513" y="590252"/>
                    <a:pt x="552450" y="753765"/>
                  </a:cubicBezTo>
                  <a:cubicBezTo>
                    <a:pt x="814388" y="917277"/>
                    <a:pt x="1743075" y="982365"/>
                    <a:pt x="1743075" y="982365"/>
                  </a:cubicBezTo>
                  <a:lnTo>
                    <a:pt x="1743075" y="982365"/>
                  </a:lnTo>
                  <a:lnTo>
                    <a:pt x="1743075" y="982365"/>
                  </a:ln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9EF972A-95EC-2EF7-D5D4-27A0AAD8F50C}"/>
              </a:ext>
            </a:extLst>
          </p:cNvPr>
          <p:cNvGrpSpPr/>
          <p:nvPr/>
        </p:nvGrpSpPr>
        <p:grpSpPr>
          <a:xfrm>
            <a:off x="7890345" y="3966140"/>
            <a:ext cx="2534768" cy="1691709"/>
            <a:chOff x="6011197" y="3580649"/>
            <a:chExt cx="1843088" cy="962775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61FD5D4-376E-328F-481E-0E70F68CDD4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932741" y="3621880"/>
              <a:ext cx="0" cy="1843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8A932F1B-4BA2-B66D-C52A-C5AB3724460F}"/>
                </a:ext>
              </a:extLst>
            </p:cNvPr>
            <p:cNvSpPr/>
            <p:nvPr/>
          </p:nvSpPr>
          <p:spPr>
            <a:xfrm>
              <a:off x="6019800" y="3580649"/>
              <a:ext cx="1762125" cy="800851"/>
            </a:xfrm>
            <a:custGeom>
              <a:avLst/>
              <a:gdLst>
                <a:gd name="connsiteX0" fmla="*/ 0 w 1762125"/>
                <a:gd name="connsiteY0" fmla="*/ 791326 h 800851"/>
                <a:gd name="connsiteX1" fmla="*/ 1114425 w 1762125"/>
                <a:gd name="connsiteY1" fmla="*/ 657976 h 800851"/>
                <a:gd name="connsiteX2" fmla="*/ 1524000 w 1762125"/>
                <a:gd name="connsiteY2" fmla="*/ 751 h 800851"/>
                <a:gd name="connsiteX3" fmla="*/ 1762125 w 1762125"/>
                <a:gd name="connsiteY3" fmla="*/ 800851 h 80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2125" h="800851">
                  <a:moveTo>
                    <a:pt x="0" y="791326"/>
                  </a:moveTo>
                  <a:cubicBezTo>
                    <a:pt x="430212" y="790532"/>
                    <a:pt x="860425" y="789738"/>
                    <a:pt x="1114425" y="657976"/>
                  </a:cubicBezTo>
                  <a:cubicBezTo>
                    <a:pt x="1368425" y="526214"/>
                    <a:pt x="1416050" y="-23062"/>
                    <a:pt x="1524000" y="751"/>
                  </a:cubicBezTo>
                  <a:cubicBezTo>
                    <a:pt x="1631950" y="24563"/>
                    <a:pt x="1697037" y="412707"/>
                    <a:pt x="1762125" y="800851"/>
                  </a:cubicBezTo>
                </a:path>
              </a:pathLst>
            </a:cu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AC9F686-08C6-A508-4B7F-FDD761974E13}"/>
              </a:ext>
            </a:extLst>
          </p:cNvPr>
          <p:cNvSpPr txBox="1"/>
          <p:nvPr/>
        </p:nvSpPr>
        <p:spPr>
          <a:xfrm>
            <a:off x="3683794" y="2366901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전체 집단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B1FDD6-6F22-8A06-ED43-80DD71CE73D1}"/>
              </a:ext>
            </a:extLst>
          </p:cNvPr>
          <p:cNvSpPr txBox="1"/>
          <p:nvPr/>
        </p:nvSpPr>
        <p:spPr>
          <a:xfrm>
            <a:off x="472917" y="4723835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하위 집단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AEC454C-3743-CDBC-FD5C-D67AC3C1450B}"/>
              </a:ext>
            </a:extLst>
          </p:cNvPr>
          <p:cNvCxnSpPr/>
          <p:nvPr/>
        </p:nvCxnSpPr>
        <p:spPr>
          <a:xfrm flipH="1">
            <a:off x="4181475" y="3429000"/>
            <a:ext cx="482112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BB3C13C-2F38-BF5D-C609-7E2769BE935B}"/>
              </a:ext>
            </a:extLst>
          </p:cNvPr>
          <p:cNvCxnSpPr>
            <a:cxnSpLocks/>
          </p:cNvCxnSpPr>
          <p:nvPr/>
        </p:nvCxnSpPr>
        <p:spPr>
          <a:xfrm>
            <a:off x="8162925" y="3429000"/>
            <a:ext cx="482112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DE13737-3431-1CF9-3498-F960968B1845}"/>
              </a:ext>
            </a:extLst>
          </p:cNvPr>
          <p:cNvCxnSpPr>
            <a:cxnSpLocks/>
          </p:cNvCxnSpPr>
          <p:nvPr/>
        </p:nvCxnSpPr>
        <p:spPr>
          <a:xfrm>
            <a:off x="6374888" y="34290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B3856FE-C99A-71CF-934E-E5687D610910}"/>
              </a:ext>
            </a:extLst>
          </p:cNvPr>
          <p:cNvGrpSpPr/>
          <p:nvPr/>
        </p:nvGrpSpPr>
        <p:grpSpPr>
          <a:xfrm>
            <a:off x="5118228" y="1666115"/>
            <a:ext cx="2760048" cy="1619879"/>
            <a:chOff x="4998987" y="2672369"/>
            <a:chExt cx="2760048" cy="1619879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7198287-BA36-5F61-F41A-F2D18F0B96C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438632" y="2971844"/>
              <a:ext cx="0" cy="2640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50DEA042-DF82-E0C4-D10C-135EF2EE56E6}"/>
                </a:ext>
              </a:extLst>
            </p:cNvPr>
            <p:cNvSpPr/>
            <p:nvPr/>
          </p:nvSpPr>
          <p:spPr>
            <a:xfrm>
              <a:off x="4998987" y="2672369"/>
              <a:ext cx="2750524" cy="1499581"/>
            </a:xfrm>
            <a:custGeom>
              <a:avLst/>
              <a:gdLst>
                <a:gd name="connsiteX0" fmla="*/ 0 w 2667000"/>
                <a:gd name="connsiteY0" fmla="*/ 1499581 h 1499581"/>
                <a:gd name="connsiteX1" fmla="*/ 390525 w 2667000"/>
                <a:gd name="connsiteY1" fmla="*/ 13681 h 1499581"/>
                <a:gd name="connsiteX2" fmla="*/ 771525 w 2667000"/>
                <a:gd name="connsiteY2" fmla="*/ 899506 h 1499581"/>
                <a:gd name="connsiteX3" fmla="*/ 1171575 w 2667000"/>
                <a:gd name="connsiteY3" fmla="*/ 4156 h 1499581"/>
                <a:gd name="connsiteX4" fmla="*/ 1733550 w 2667000"/>
                <a:gd name="connsiteY4" fmla="*/ 966181 h 1499581"/>
                <a:gd name="connsiteX5" fmla="*/ 2181225 w 2667000"/>
                <a:gd name="connsiteY5" fmla="*/ 4156 h 1499581"/>
                <a:gd name="connsiteX6" fmla="*/ 2667000 w 2667000"/>
                <a:gd name="connsiteY6" fmla="*/ 1432906 h 1499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0" h="1499581">
                  <a:moveTo>
                    <a:pt x="0" y="1499581"/>
                  </a:moveTo>
                  <a:cubicBezTo>
                    <a:pt x="130969" y="806637"/>
                    <a:pt x="261938" y="113693"/>
                    <a:pt x="390525" y="13681"/>
                  </a:cubicBezTo>
                  <a:cubicBezTo>
                    <a:pt x="519113" y="-86332"/>
                    <a:pt x="641350" y="901093"/>
                    <a:pt x="771525" y="899506"/>
                  </a:cubicBezTo>
                  <a:cubicBezTo>
                    <a:pt x="901700" y="897918"/>
                    <a:pt x="1011237" y="-6957"/>
                    <a:pt x="1171575" y="4156"/>
                  </a:cubicBezTo>
                  <a:cubicBezTo>
                    <a:pt x="1331913" y="15269"/>
                    <a:pt x="1565275" y="966181"/>
                    <a:pt x="1733550" y="966181"/>
                  </a:cubicBezTo>
                  <a:cubicBezTo>
                    <a:pt x="1901825" y="966181"/>
                    <a:pt x="2025650" y="-73631"/>
                    <a:pt x="2181225" y="4156"/>
                  </a:cubicBezTo>
                  <a:cubicBezTo>
                    <a:pt x="2336800" y="81943"/>
                    <a:pt x="2501900" y="757424"/>
                    <a:pt x="2667000" y="1432906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5565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42DF-270A-EB8A-A447-77FFA05D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</a:t>
            </a:r>
            <a:r>
              <a:rPr lang="ko-KR" altLang="en-US" dirty="0"/>
              <a:t> </a:t>
            </a:r>
            <a:r>
              <a:rPr lang="en-US" altLang="ko-KR" dirty="0"/>
              <a:t>Mixture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9C8A7-6A38-04B8-59D4-AB60D28A765A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Mixture Model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집단이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distribution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인 혼합 모델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04D7D84-01C7-0863-6B76-4B7E9DD45F48}"/>
              </a:ext>
            </a:extLst>
          </p:cNvPr>
          <p:cNvSpPr/>
          <p:nvPr/>
        </p:nvSpPr>
        <p:spPr>
          <a:xfrm>
            <a:off x="4497092" y="3987357"/>
            <a:ext cx="2815915" cy="1550194"/>
          </a:xfrm>
          <a:custGeom>
            <a:avLst/>
            <a:gdLst>
              <a:gd name="connsiteX0" fmla="*/ 0 w 1743075"/>
              <a:gd name="connsiteY0" fmla="*/ 914457 h 914457"/>
              <a:gd name="connsiteX1" fmla="*/ 466725 w 1743075"/>
              <a:gd name="connsiteY1" fmla="*/ 695382 h 914457"/>
              <a:gd name="connsiteX2" fmla="*/ 781050 w 1743075"/>
              <a:gd name="connsiteY2" fmla="*/ 57 h 914457"/>
              <a:gd name="connsiteX3" fmla="*/ 1123950 w 1743075"/>
              <a:gd name="connsiteY3" fmla="*/ 657282 h 914457"/>
              <a:gd name="connsiteX4" fmla="*/ 1743075 w 1743075"/>
              <a:gd name="connsiteY4" fmla="*/ 866832 h 914457"/>
              <a:gd name="connsiteX5" fmla="*/ 1743075 w 1743075"/>
              <a:gd name="connsiteY5" fmla="*/ 866832 h 914457"/>
              <a:gd name="connsiteX6" fmla="*/ 1743075 w 1743075"/>
              <a:gd name="connsiteY6" fmla="*/ 866832 h 91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3075" h="914457">
                <a:moveTo>
                  <a:pt x="0" y="914457"/>
                </a:moveTo>
                <a:cubicBezTo>
                  <a:pt x="168275" y="881119"/>
                  <a:pt x="336550" y="847782"/>
                  <a:pt x="466725" y="695382"/>
                </a:cubicBezTo>
                <a:cubicBezTo>
                  <a:pt x="596900" y="542982"/>
                  <a:pt x="671513" y="6407"/>
                  <a:pt x="781050" y="57"/>
                </a:cubicBezTo>
                <a:cubicBezTo>
                  <a:pt x="890587" y="-6293"/>
                  <a:pt x="963612" y="512819"/>
                  <a:pt x="1123950" y="657282"/>
                </a:cubicBezTo>
                <a:cubicBezTo>
                  <a:pt x="1284288" y="801745"/>
                  <a:pt x="1743075" y="866832"/>
                  <a:pt x="1743075" y="866832"/>
                </a:cubicBezTo>
                <a:lnTo>
                  <a:pt x="1743075" y="866832"/>
                </a:lnTo>
                <a:lnTo>
                  <a:pt x="1743075" y="86683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E9C47B5-71C2-186E-91F2-1EC81750D43D}"/>
              </a:ext>
            </a:extLst>
          </p:cNvPr>
          <p:cNvCxnSpPr>
            <a:cxnSpLocks/>
          </p:cNvCxnSpPr>
          <p:nvPr/>
        </p:nvCxnSpPr>
        <p:spPr>
          <a:xfrm>
            <a:off x="4251722" y="5657849"/>
            <a:ext cx="51304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AC9F686-08C6-A508-4B7F-FDD761974E13}"/>
              </a:ext>
            </a:extLst>
          </p:cNvPr>
          <p:cNvSpPr txBox="1"/>
          <p:nvPr/>
        </p:nvSpPr>
        <p:spPr>
          <a:xfrm>
            <a:off x="2555922" y="2366901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전체 집단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B1FDD6-6F22-8A06-ED43-80DD71CE73D1}"/>
              </a:ext>
            </a:extLst>
          </p:cNvPr>
          <p:cNvSpPr txBox="1"/>
          <p:nvPr/>
        </p:nvSpPr>
        <p:spPr>
          <a:xfrm>
            <a:off x="2555922" y="4723835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하위 집단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DE13737-3431-1CF9-3498-F960968B1845}"/>
              </a:ext>
            </a:extLst>
          </p:cNvPr>
          <p:cNvCxnSpPr>
            <a:cxnSpLocks/>
          </p:cNvCxnSpPr>
          <p:nvPr/>
        </p:nvCxnSpPr>
        <p:spPr>
          <a:xfrm>
            <a:off x="6374888" y="34290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7198287-BA36-5F61-F41A-F2D18F0B96C8}"/>
              </a:ext>
            </a:extLst>
          </p:cNvPr>
          <p:cNvCxnSpPr>
            <a:cxnSpLocks/>
          </p:cNvCxnSpPr>
          <p:nvPr/>
        </p:nvCxnSpPr>
        <p:spPr>
          <a:xfrm>
            <a:off x="4095753" y="3285994"/>
            <a:ext cx="5772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065E97D-7E86-C153-66B4-8DAC0B6026CE}"/>
              </a:ext>
            </a:extLst>
          </p:cNvPr>
          <p:cNvCxnSpPr>
            <a:cxnSpLocks/>
          </p:cNvCxnSpPr>
          <p:nvPr/>
        </p:nvCxnSpPr>
        <p:spPr>
          <a:xfrm>
            <a:off x="6384413" y="3996881"/>
            <a:ext cx="0" cy="171678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A7D81B9-3E37-B30B-7014-4896097124E7}"/>
              </a:ext>
            </a:extLst>
          </p:cNvPr>
          <p:cNvCxnSpPr>
            <a:cxnSpLocks/>
          </p:cNvCxnSpPr>
          <p:nvPr/>
        </p:nvCxnSpPr>
        <p:spPr>
          <a:xfrm>
            <a:off x="7603613" y="3996882"/>
            <a:ext cx="0" cy="171678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58909474-FBDA-DD26-4FFB-B384A1803C8E}"/>
              </a:ext>
            </a:extLst>
          </p:cNvPr>
          <p:cNvSpPr/>
          <p:nvPr/>
        </p:nvSpPr>
        <p:spPr>
          <a:xfrm>
            <a:off x="6340171" y="3987357"/>
            <a:ext cx="2815915" cy="1550194"/>
          </a:xfrm>
          <a:custGeom>
            <a:avLst/>
            <a:gdLst>
              <a:gd name="connsiteX0" fmla="*/ 0 w 1743075"/>
              <a:gd name="connsiteY0" fmla="*/ 914457 h 914457"/>
              <a:gd name="connsiteX1" fmla="*/ 466725 w 1743075"/>
              <a:gd name="connsiteY1" fmla="*/ 695382 h 914457"/>
              <a:gd name="connsiteX2" fmla="*/ 781050 w 1743075"/>
              <a:gd name="connsiteY2" fmla="*/ 57 h 914457"/>
              <a:gd name="connsiteX3" fmla="*/ 1123950 w 1743075"/>
              <a:gd name="connsiteY3" fmla="*/ 657282 h 914457"/>
              <a:gd name="connsiteX4" fmla="*/ 1743075 w 1743075"/>
              <a:gd name="connsiteY4" fmla="*/ 866832 h 914457"/>
              <a:gd name="connsiteX5" fmla="*/ 1743075 w 1743075"/>
              <a:gd name="connsiteY5" fmla="*/ 866832 h 914457"/>
              <a:gd name="connsiteX6" fmla="*/ 1743075 w 1743075"/>
              <a:gd name="connsiteY6" fmla="*/ 866832 h 91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3075" h="914457">
                <a:moveTo>
                  <a:pt x="0" y="914457"/>
                </a:moveTo>
                <a:cubicBezTo>
                  <a:pt x="168275" y="881119"/>
                  <a:pt x="336550" y="847782"/>
                  <a:pt x="466725" y="695382"/>
                </a:cubicBezTo>
                <a:cubicBezTo>
                  <a:pt x="596900" y="542982"/>
                  <a:pt x="671513" y="6407"/>
                  <a:pt x="781050" y="57"/>
                </a:cubicBezTo>
                <a:cubicBezTo>
                  <a:pt x="890587" y="-6293"/>
                  <a:pt x="963612" y="512819"/>
                  <a:pt x="1123950" y="657282"/>
                </a:cubicBezTo>
                <a:cubicBezTo>
                  <a:pt x="1284288" y="801745"/>
                  <a:pt x="1743075" y="866832"/>
                  <a:pt x="1743075" y="866832"/>
                </a:cubicBezTo>
                <a:lnTo>
                  <a:pt x="1743075" y="866832"/>
                </a:lnTo>
                <a:lnTo>
                  <a:pt x="1743075" y="866832"/>
                </a:ln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B3AF60E1-5E39-9767-4DCA-5B2C1D1F5E10}"/>
              </a:ext>
            </a:extLst>
          </p:cNvPr>
          <p:cNvSpPr/>
          <p:nvPr/>
        </p:nvSpPr>
        <p:spPr>
          <a:xfrm>
            <a:off x="5118228" y="3987357"/>
            <a:ext cx="2815915" cy="1550194"/>
          </a:xfrm>
          <a:custGeom>
            <a:avLst/>
            <a:gdLst>
              <a:gd name="connsiteX0" fmla="*/ 0 w 1743075"/>
              <a:gd name="connsiteY0" fmla="*/ 914457 h 914457"/>
              <a:gd name="connsiteX1" fmla="*/ 466725 w 1743075"/>
              <a:gd name="connsiteY1" fmla="*/ 695382 h 914457"/>
              <a:gd name="connsiteX2" fmla="*/ 781050 w 1743075"/>
              <a:gd name="connsiteY2" fmla="*/ 57 h 914457"/>
              <a:gd name="connsiteX3" fmla="*/ 1123950 w 1743075"/>
              <a:gd name="connsiteY3" fmla="*/ 657282 h 914457"/>
              <a:gd name="connsiteX4" fmla="*/ 1743075 w 1743075"/>
              <a:gd name="connsiteY4" fmla="*/ 866832 h 914457"/>
              <a:gd name="connsiteX5" fmla="*/ 1743075 w 1743075"/>
              <a:gd name="connsiteY5" fmla="*/ 866832 h 914457"/>
              <a:gd name="connsiteX6" fmla="*/ 1743075 w 1743075"/>
              <a:gd name="connsiteY6" fmla="*/ 866832 h 91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3075" h="914457">
                <a:moveTo>
                  <a:pt x="0" y="914457"/>
                </a:moveTo>
                <a:cubicBezTo>
                  <a:pt x="168275" y="881119"/>
                  <a:pt x="336550" y="847782"/>
                  <a:pt x="466725" y="695382"/>
                </a:cubicBezTo>
                <a:cubicBezTo>
                  <a:pt x="596900" y="542982"/>
                  <a:pt x="671513" y="6407"/>
                  <a:pt x="781050" y="57"/>
                </a:cubicBezTo>
                <a:cubicBezTo>
                  <a:pt x="890587" y="-6293"/>
                  <a:pt x="963612" y="512819"/>
                  <a:pt x="1123950" y="657282"/>
                </a:cubicBezTo>
                <a:cubicBezTo>
                  <a:pt x="1284288" y="801745"/>
                  <a:pt x="1743075" y="866832"/>
                  <a:pt x="1743075" y="866832"/>
                </a:cubicBezTo>
                <a:lnTo>
                  <a:pt x="1743075" y="866832"/>
                </a:lnTo>
                <a:lnTo>
                  <a:pt x="1743075" y="866832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45B11D7-4DDF-8493-9927-0C17D3F8C5E2}"/>
              </a:ext>
            </a:extLst>
          </p:cNvPr>
          <p:cNvCxnSpPr>
            <a:cxnSpLocks/>
          </p:cNvCxnSpPr>
          <p:nvPr/>
        </p:nvCxnSpPr>
        <p:spPr>
          <a:xfrm>
            <a:off x="5755763" y="34290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145EDB5-60E3-A61D-EE90-146640AFF260}"/>
              </a:ext>
            </a:extLst>
          </p:cNvPr>
          <p:cNvCxnSpPr>
            <a:cxnSpLocks/>
          </p:cNvCxnSpPr>
          <p:nvPr/>
        </p:nvCxnSpPr>
        <p:spPr>
          <a:xfrm>
            <a:off x="7613138" y="34290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0FEE7027-4C84-82FD-A98F-2ACA7DEB884F}"/>
              </a:ext>
            </a:extLst>
          </p:cNvPr>
          <p:cNvSpPr/>
          <p:nvPr/>
        </p:nvSpPr>
        <p:spPr>
          <a:xfrm>
            <a:off x="4448178" y="1502663"/>
            <a:ext cx="4810122" cy="1575655"/>
          </a:xfrm>
          <a:custGeom>
            <a:avLst/>
            <a:gdLst>
              <a:gd name="connsiteX0" fmla="*/ 0 w 4657725"/>
              <a:gd name="connsiteY0" fmla="*/ 1575655 h 1575655"/>
              <a:gd name="connsiteX1" fmla="*/ 714375 w 4657725"/>
              <a:gd name="connsiteY1" fmla="*/ 1261330 h 1575655"/>
              <a:gd name="connsiteX2" fmla="*/ 1247775 w 4657725"/>
              <a:gd name="connsiteY2" fmla="*/ 13555 h 1575655"/>
              <a:gd name="connsiteX3" fmla="*/ 1571625 w 4657725"/>
              <a:gd name="connsiteY3" fmla="*/ 566005 h 1575655"/>
              <a:gd name="connsiteX4" fmla="*/ 1847850 w 4657725"/>
              <a:gd name="connsiteY4" fmla="*/ 32605 h 1575655"/>
              <a:gd name="connsiteX5" fmla="*/ 2543175 w 4657725"/>
              <a:gd name="connsiteY5" fmla="*/ 708880 h 1575655"/>
              <a:gd name="connsiteX6" fmla="*/ 3076575 w 4657725"/>
              <a:gd name="connsiteY6" fmla="*/ 23080 h 1575655"/>
              <a:gd name="connsiteX7" fmla="*/ 3609975 w 4657725"/>
              <a:gd name="connsiteY7" fmla="*/ 1099405 h 1575655"/>
              <a:gd name="connsiteX8" fmla="*/ 4657725 w 4657725"/>
              <a:gd name="connsiteY8" fmla="*/ 1489930 h 1575655"/>
              <a:gd name="connsiteX9" fmla="*/ 4657725 w 4657725"/>
              <a:gd name="connsiteY9" fmla="*/ 1489930 h 1575655"/>
              <a:gd name="connsiteX10" fmla="*/ 4657725 w 4657725"/>
              <a:gd name="connsiteY10" fmla="*/ 1489930 h 157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57725" h="1575655">
                <a:moveTo>
                  <a:pt x="0" y="1575655"/>
                </a:moveTo>
                <a:cubicBezTo>
                  <a:pt x="253206" y="1548667"/>
                  <a:pt x="506413" y="1521680"/>
                  <a:pt x="714375" y="1261330"/>
                </a:cubicBezTo>
                <a:cubicBezTo>
                  <a:pt x="922337" y="1000980"/>
                  <a:pt x="1104900" y="129442"/>
                  <a:pt x="1247775" y="13555"/>
                </a:cubicBezTo>
                <a:cubicBezTo>
                  <a:pt x="1390650" y="-102332"/>
                  <a:pt x="1471613" y="562830"/>
                  <a:pt x="1571625" y="566005"/>
                </a:cubicBezTo>
                <a:cubicBezTo>
                  <a:pt x="1671637" y="569180"/>
                  <a:pt x="1685925" y="8793"/>
                  <a:pt x="1847850" y="32605"/>
                </a:cubicBezTo>
                <a:cubicBezTo>
                  <a:pt x="2009775" y="56417"/>
                  <a:pt x="2338388" y="710467"/>
                  <a:pt x="2543175" y="708880"/>
                </a:cubicBezTo>
                <a:cubicBezTo>
                  <a:pt x="2747962" y="707293"/>
                  <a:pt x="2898775" y="-42008"/>
                  <a:pt x="3076575" y="23080"/>
                </a:cubicBezTo>
                <a:cubicBezTo>
                  <a:pt x="3254375" y="88167"/>
                  <a:pt x="3346450" y="854930"/>
                  <a:pt x="3609975" y="1099405"/>
                </a:cubicBezTo>
                <a:cubicBezTo>
                  <a:pt x="3873500" y="1343880"/>
                  <a:pt x="4657725" y="1489930"/>
                  <a:pt x="4657725" y="1489930"/>
                </a:cubicBezTo>
                <a:lnTo>
                  <a:pt x="4657725" y="1489930"/>
                </a:lnTo>
                <a:lnTo>
                  <a:pt x="4657725" y="1489930"/>
                </a:ln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70F4253-24FE-AA11-41BD-91D8F4273430}"/>
              </a:ext>
            </a:extLst>
          </p:cNvPr>
          <p:cNvCxnSpPr>
            <a:cxnSpLocks/>
          </p:cNvCxnSpPr>
          <p:nvPr/>
        </p:nvCxnSpPr>
        <p:spPr>
          <a:xfrm>
            <a:off x="5765288" y="3987357"/>
            <a:ext cx="0" cy="171678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776610-7A88-1621-118E-AB8F4D566A58}"/>
                  </a:ext>
                </a:extLst>
              </p:cNvPr>
              <p:cNvSpPr txBox="1"/>
              <p:nvPr/>
            </p:nvSpPr>
            <p:spPr>
              <a:xfrm>
                <a:off x="5622516" y="5657849"/>
                <a:ext cx="428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776610-7A88-1621-118E-AB8F4D566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516" y="5657849"/>
                <a:ext cx="428625" cy="369332"/>
              </a:xfrm>
              <a:prstGeom prst="rect">
                <a:avLst/>
              </a:prstGeom>
              <a:blipFill>
                <a:blip r:embed="rId2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935CC5A-1035-C211-C545-DACFE53D7B48}"/>
                  </a:ext>
                </a:extLst>
              </p:cNvPr>
              <p:cNvSpPr txBox="1"/>
              <p:nvPr/>
            </p:nvSpPr>
            <p:spPr>
              <a:xfrm>
                <a:off x="6243287" y="5657849"/>
                <a:ext cx="428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935CC5A-1035-C211-C545-DACFE53D7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287" y="5657849"/>
                <a:ext cx="428625" cy="369332"/>
              </a:xfrm>
              <a:prstGeom prst="rect">
                <a:avLst/>
              </a:prstGeom>
              <a:blipFill>
                <a:blip r:embed="rId3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21FFF1C-74B8-09A6-B4CD-2B1B2EF87874}"/>
                  </a:ext>
                </a:extLst>
              </p:cNvPr>
              <p:cNvSpPr txBox="1"/>
              <p:nvPr/>
            </p:nvSpPr>
            <p:spPr>
              <a:xfrm>
                <a:off x="7398825" y="5657849"/>
                <a:ext cx="428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21FFF1C-74B8-09A6-B4CD-2B1B2EF87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825" y="5657849"/>
                <a:ext cx="428625" cy="369332"/>
              </a:xfrm>
              <a:prstGeom prst="rect">
                <a:avLst/>
              </a:prstGeom>
              <a:blipFill>
                <a:blip r:embed="rId4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619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42DF-270A-EB8A-A447-77FFA05D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</a:t>
            </a:r>
            <a:r>
              <a:rPr lang="ko-KR" altLang="en-US" dirty="0"/>
              <a:t> </a:t>
            </a:r>
            <a:r>
              <a:rPr lang="en-US" altLang="ko-KR" dirty="0"/>
              <a:t>Mixture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9C8A7-6A38-04B8-59D4-AB60D28A765A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Mixture Model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집단이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distribution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인 혼합 모델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13E125F-873F-E6D5-4D14-C9995EAD9ED3}"/>
              </a:ext>
            </a:extLst>
          </p:cNvPr>
          <p:cNvGrpSpPr/>
          <p:nvPr/>
        </p:nvGrpSpPr>
        <p:grpSpPr>
          <a:xfrm>
            <a:off x="3209927" y="2361705"/>
            <a:ext cx="5772147" cy="2134590"/>
            <a:chOff x="4095753" y="1502663"/>
            <a:chExt cx="5772147" cy="2134590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7198287-BA36-5F61-F41A-F2D18F0B96C8}"/>
                </a:ext>
              </a:extLst>
            </p:cNvPr>
            <p:cNvCxnSpPr>
              <a:cxnSpLocks/>
            </p:cNvCxnSpPr>
            <p:nvPr/>
          </p:nvCxnSpPr>
          <p:spPr>
            <a:xfrm>
              <a:off x="4095753" y="3285994"/>
              <a:ext cx="5772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0FEE7027-4C84-82FD-A98F-2ACA7DEB884F}"/>
                </a:ext>
              </a:extLst>
            </p:cNvPr>
            <p:cNvSpPr/>
            <p:nvPr/>
          </p:nvSpPr>
          <p:spPr>
            <a:xfrm>
              <a:off x="4448178" y="1502663"/>
              <a:ext cx="4810122" cy="1575655"/>
            </a:xfrm>
            <a:custGeom>
              <a:avLst/>
              <a:gdLst>
                <a:gd name="connsiteX0" fmla="*/ 0 w 4657725"/>
                <a:gd name="connsiteY0" fmla="*/ 1575655 h 1575655"/>
                <a:gd name="connsiteX1" fmla="*/ 714375 w 4657725"/>
                <a:gd name="connsiteY1" fmla="*/ 1261330 h 1575655"/>
                <a:gd name="connsiteX2" fmla="*/ 1247775 w 4657725"/>
                <a:gd name="connsiteY2" fmla="*/ 13555 h 1575655"/>
                <a:gd name="connsiteX3" fmla="*/ 1571625 w 4657725"/>
                <a:gd name="connsiteY3" fmla="*/ 566005 h 1575655"/>
                <a:gd name="connsiteX4" fmla="*/ 1847850 w 4657725"/>
                <a:gd name="connsiteY4" fmla="*/ 32605 h 1575655"/>
                <a:gd name="connsiteX5" fmla="*/ 2543175 w 4657725"/>
                <a:gd name="connsiteY5" fmla="*/ 708880 h 1575655"/>
                <a:gd name="connsiteX6" fmla="*/ 3076575 w 4657725"/>
                <a:gd name="connsiteY6" fmla="*/ 23080 h 1575655"/>
                <a:gd name="connsiteX7" fmla="*/ 3609975 w 4657725"/>
                <a:gd name="connsiteY7" fmla="*/ 1099405 h 1575655"/>
                <a:gd name="connsiteX8" fmla="*/ 4657725 w 4657725"/>
                <a:gd name="connsiteY8" fmla="*/ 1489930 h 1575655"/>
                <a:gd name="connsiteX9" fmla="*/ 4657725 w 4657725"/>
                <a:gd name="connsiteY9" fmla="*/ 1489930 h 1575655"/>
                <a:gd name="connsiteX10" fmla="*/ 4657725 w 4657725"/>
                <a:gd name="connsiteY10" fmla="*/ 1489930 h 15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57725" h="1575655">
                  <a:moveTo>
                    <a:pt x="0" y="1575655"/>
                  </a:moveTo>
                  <a:cubicBezTo>
                    <a:pt x="253206" y="1548667"/>
                    <a:pt x="506413" y="1521680"/>
                    <a:pt x="714375" y="1261330"/>
                  </a:cubicBezTo>
                  <a:cubicBezTo>
                    <a:pt x="922337" y="1000980"/>
                    <a:pt x="1104900" y="129442"/>
                    <a:pt x="1247775" y="13555"/>
                  </a:cubicBezTo>
                  <a:cubicBezTo>
                    <a:pt x="1390650" y="-102332"/>
                    <a:pt x="1471613" y="562830"/>
                    <a:pt x="1571625" y="566005"/>
                  </a:cubicBezTo>
                  <a:cubicBezTo>
                    <a:pt x="1671637" y="569180"/>
                    <a:pt x="1685925" y="8793"/>
                    <a:pt x="1847850" y="32605"/>
                  </a:cubicBezTo>
                  <a:cubicBezTo>
                    <a:pt x="2009775" y="56417"/>
                    <a:pt x="2338388" y="710467"/>
                    <a:pt x="2543175" y="708880"/>
                  </a:cubicBezTo>
                  <a:cubicBezTo>
                    <a:pt x="2747962" y="707293"/>
                    <a:pt x="2898775" y="-42008"/>
                    <a:pt x="3076575" y="23080"/>
                  </a:cubicBezTo>
                  <a:cubicBezTo>
                    <a:pt x="3254375" y="88167"/>
                    <a:pt x="3346450" y="854930"/>
                    <a:pt x="3609975" y="1099405"/>
                  </a:cubicBezTo>
                  <a:cubicBezTo>
                    <a:pt x="3873500" y="1343880"/>
                    <a:pt x="4657725" y="1489930"/>
                    <a:pt x="4657725" y="1489930"/>
                  </a:cubicBezTo>
                  <a:lnTo>
                    <a:pt x="4657725" y="1489930"/>
                  </a:lnTo>
                  <a:lnTo>
                    <a:pt x="4657725" y="1489930"/>
                  </a:ln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579B257-E4CC-B1C0-3715-4455CB8C963E}"/>
                </a:ext>
              </a:extLst>
            </p:cNvPr>
            <p:cNvGrpSpPr/>
            <p:nvPr/>
          </p:nvGrpSpPr>
          <p:grpSpPr>
            <a:xfrm>
              <a:off x="4497092" y="1559682"/>
              <a:ext cx="4658994" cy="1726312"/>
              <a:chOff x="4497092" y="3987357"/>
              <a:chExt cx="4658994" cy="1726312"/>
            </a:xfrm>
          </p:grpSpPr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B04D7D84-01C7-0863-6B76-4B7E9DD45F48}"/>
                  </a:ext>
                </a:extLst>
              </p:cNvPr>
              <p:cNvSpPr/>
              <p:nvPr/>
            </p:nvSpPr>
            <p:spPr>
              <a:xfrm>
                <a:off x="4497092" y="3987357"/>
                <a:ext cx="2815915" cy="1550194"/>
              </a:xfrm>
              <a:custGeom>
                <a:avLst/>
                <a:gdLst>
                  <a:gd name="connsiteX0" fmla="*/ 0 w 1743075"/>
                  <a:gd name="connsiteY0" fmla="*/ 914457 h 914457"/>
                  <a:gd name="connsiteX1" fmla="*/ 466725 w 1743075"/>
                  <a:gd name="connsiteY1" fmla="*/ 695382 h 914457"/>
                  <a:gd name="connsiteX2" fmla="*/ 781050 w 1743075"/>
                  <a:gd name="connsiteY2" fmla="*/ 57 h 914457"/>
                  <a:gd name="connsiteX3" fmla="*/ 1123950 w 1743075"/>
                  <a:gd name="connsiteY3" fmla="*/ 657282 h 914457"/>
                  <a:gd name="connsiteX4" fmla="*/ 1743075 w 1743075"/>
                  <a:gd name="connsiteY4" fmla="*/ 866832 h 914457"/>
                  <a:gd name="connsiteX5" fmla="*/ 1743075 w 1743075"/>
                  <a:gd name="connsiteY5" fmla="*/ 866832 h 914457"/>
                  <a:gd name="connsiteX6" fmla="*/ 1743075 w 1743075"/>
                  <a:gd name="connsiteY6" fmla="*/ 866832 h 914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43075" h="914457">
                    <a:moveTo>
                      <a:pt x="0" y="914457"/>
                    </a:moveTo>
                    <a:cubicBezTo>
                      <a:pt x="168275" y="881119"/>
                      <a:pt x="336550" y="847782"/>
                      <a:pt x="466725" y="695382"/>
                    </a:cubicBezTo>
                    <a:cubicBezTo>
                      <a:pt x="596900" y="542982"/>
                      <a:pt x="671513" y="6407"/>
                      <a:pt x="781050" y="57"/>
                    </a:cubicBezTo>
                    <a:cubicBezTo>
                      <a:pt x="890587" y="-6293"/>
                      <a:pt x="963612" y="512819"/>
                      <a:pt x="1123950" y="657282"/>
                    </a:cubicBezTo>
                    <a:cubicBezTo>
                      <a:pt x="1284288" y="801745"/>
                      <a:pt x="1743075" y="866832"/>
                      <a:pt x="1743075" y="866832"/>
                    </a:cubicBezTo>
                    <a:lnTo>
                      <a:pt x="1743075" y="866832"/>
                    </a:lnTo>
                    <a:lnTo>
                      <a:pt x="1743075" y="86683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1065E97D-7E86-C153-66B4-8DAC0B602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4413" y="3996881"/>
                <a:ext cx="0" cy="1716787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BA7D81B9-3E37-B30B-7014-489609712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3613" y="3996882"/>
                <a:ext cx="0" cy="1716787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58909474-FBDA-DD26-4FFB-B384A1803C8E}"/>
                  </a:ext>
                </a:extLst>
              </p:cNvPr>
              <p:cNvSpPr/>
              <p:nvPr/>
            </p:nvSpPr>
            <p:spPr>
              <a:xfrm>
                <a:off x="6340171" y="3987357"/>
                <a:ext cx="2815915" cy="1550194"/>
              </a:xfrm>
              <a:custGeom>
                <a:avLst/>
                <a:gdLst>
                  <a:gd name="connsiteX0" fmla="*/ 0 w 1743075"/>
                  <a:gd name="connsiteY0" fmla="*/ 914457 h 914457"/>
                  <a:gd name="connsiteX1" fmla="*/ 466725 w 1743075"/>
                  <a:gd name="connsiteY1" fmla="*/ 695382 h 914457"/>
                  <a:gd name="connsiteX2" fmla="*/ 781050 w 1743075"/>
                  <a:gd name="connsiteY2" fmla="*/ 57 h 914457"/>
                  <a:gd name="connsiteX3" fmla="*/ 1123950 w 1743075"/>
                  <a:gd name="connsiteY3" fmla="*/ 657282 h 914457"/>
                  <a:gd name="connsiteX4" fmla="*/ 1743075 w 1743075"/>
                  <a:gd name="connsiteY4" fmla="*/ 866832 h 914457"/>
                  <a:gd name="connsiteX5" fmla="*/ 1743075 w 1743075"/>
                  <a:gd name="connsiteY5" fmla="*/ 866832 h 914457"/>
                  <a:gd name="connsiteX6" fmla="*/ 1743075 w 1743075"/>
                  <a:gd name="connsiteY6" fmla="*/ 866832 h 914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43075" h="914457">
                    <a:moveTo>
                      <a:pt x="0" y="914457"/>
                    </a:moveTo>
                    <a:cubicBezTo>
                      <a:pt x="168275" y="881119"/>
                      <a:pt x="336550" y="847782"/>
                      <a:pt x="466725" y="695382"/>
                    </a:cubicBezTo>
                    <a:cubicBezTo>
                      <a:pt x="596900" y="542982"/>
                      <a:pt x="671513" y="6407"/>
                      <a:pt x="781050" y="57"/>
                    </a:cubicBezTo>
                    <a:cubicBezTo>
                      <a:pt x="890587" y="-6293"/>
                      <a:pt x="963612" y="512819"/>
                      <a:pt x="1123950" y="657282"/>
                    </a:cubicBezTo>
                    <a:cubicBezTo>
                      <a:pt x="1284288" y="801745"/>
                      <a:pt x="1743075" y="866832"/>
                      <a:pt x="1743075" y="866832"/>
                    </a:cubicBezTo>
                    <a:lnTo>
                      <a:pt x="1743075" y="866832"/>
                    </a:lnTo>
                    <a:lnTo>
                      <a:pt x="1743075" y="866832"/>
                    </a:lnTo>
                  </a:path>
                </a:pathLst>
              </a:cu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B3AF60E1-5E39-9767-4DCA-5B2C1D1F5E10}"/>
                  </a:ext>
                </a:extLst>
              </p:cNvPr>
              <p:cNvSpPr/>
              <p:nvPr/>
            </p:nvSpPr>
            <p:spPr>
              <a:xfrm>
                <a:off x="5118228" y="3987357"/>
                <a:ext cx="2815915" cy="1550194"/>
              </a:xfrm>
              <a:custGeom>
                <a:avLst/>
                <a:gdLst>
                  <a:gd name="connsiteX0" fmla="*/ 0 w 1743075"/>
                  <a:gd name="connsiteY0" fmla="*/ 914457 h 914457"/>
                  <a:gd name="connsiteX1" fmla="*/ 466725 w 1743075"/>
                  <a:gd name="connsiteY1" fmla="*/ 695382 h 914457"/>
                  <a:gd name="connsiteX2" fmla="*/ 781050 w 1743075"/>
                  <a:gd name="connsiteY2" fmla="*/ 57 h 914457"/>
                  <a:gd name="connsiteX3" fmla="*/ 1123950 w 1743075"/>
                  <a:gd name="connsiteY3" fmla="*/ 657282 h 914457"/>
                  <a:gd name="connsiteX4" fmla="*/ 1743075 w 1743075"/>
                  <a:gd name="connsiteY4" fmla="*/ 866832 h 914457"/>
                  <a:gd name="connsiteX5" fmla="*/ 1743075 w 1743075"/>
                  <a:gd name="connsiteY5" fmla="*/ 866832 h 914457"/>
                  <a:gd name="connsiteX6" fmla="*/ 1743075 w 1743075"/>
                  <a:gd name="connsiteY6" fmla="*/ 866832 h 914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43075" h="914457">
                    <a:moveTo>
                      <a:pt x="0" y="914457"/>
                    </a:moveTo>
                    <a:cubicBezTo>
                      <a:pt x="168275" y="881119"/>
                      <a:pt x="336550" y="847782"/>
                      <a:pt x="466725" y="695382"/>
                    </a:cubicBezTo>
                    <a:cubicBezTo>
                      <a:pt x="596900" y="542982"/>
                      <a:pt x="671513" y="6407"/>
                      <a:pt x="781050" y="57"/>
                    </a:cubicBezTo>
                    <a:cubicBezTo>
                      <a:pt x="890587" y="-6293"/>
                      <a:pt x="963612" y="512819"/>
                      <a:pt x="1123950" y="657282"/>
                    </a:cubicBezTo>
                    <a:cubicBezTo>
                      <a:pt x="1284288" y="801745"/>
                      <a:pt x="1743075" y="866832"/>
                      <a:pt x="1743075" y="866832"/>
                    </a:cubicBezTo>
                    <a:lnTo>
                      <a:pt x="1743075" y="866832"/>
                    </a:lnTo>
                    <a:lnTo>
                      <a:pt x="1743075" y="866832"/>
                    </a:lnTo>
                  </a:path>
                </a:pathLst>
              </a:cu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970F4253-24FE-AA11-41BD-91D8F4273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288" y="3987357"/>
                <a:ext cx="0" cy="1716787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83E343C-C87E-F5AE-02B3-144F1A4EBC03}"/>
                    </a:ext>
                  </a:extLst>
                </p:cNvPr>
                <p:cNvSpPr txBox="1"/>
                <p:nvPr/>
              </p:nvSpPr>
              <p:spPr>
                <a:xfrm>
                  <a:off x="5622516" y="3267921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83E343C-C87E-F5AE-02B3-144F1A4EBC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2516" y="3267921"/>
                  <a:ext cx="428625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2F516F2-1D36-45E4-88E6-5FB400A3BE3C}"/>
                    </a:ext>
                  </a:extLst>
                </p:cNvPr>
                <p:cNvSpPr txBox="1"/>
                <p:nvPr/>
              </p:nvSpPr>
              <p:spPr>
                <a:xfrm>
                  <a:off x="6243287" y="3267921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2F516F2-1D36-45E4-88E6-5FB400A3BE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287" y="3267921"/>
                  <a:ext cx="42862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EC2EC37-EEC0-4EA4-7A84-C957B7554911}"/>
                    </a:ext>
                  </a:extLst>
                </p:cNvPr>
                <p:cNvSpPr txBox="1"/>
                <p:nvPr/>
              </p:nvSpPr>
              <p:spPr>
                <a:xfrm>
                  <a:off x="7398825" y="3267921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EC2EC37-EEC0-4EA4-7A84-C957B75549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8825" y="3267921"/>
                  <a:ext cx="42862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40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F9997AD-548C-FE04-97CC-918B25019D75}"/>
                  </a:ext>
                </a:extLst>
              </p:cNvPr>
              <p:cNvSpPr txBox="1"/>
              <p:nvPr/>
            </p:nvSpPr>
            <p:spPr>
              <a:xfrm>
                <a:off x="3339343" y="4612977"/>
                <a:ext cx="53334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mixing coefficient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)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이라 불리는 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일정한 비율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로 혼합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F9997AD-548C-FE04-97CC-918B25019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343" y="4612977"/>
                <a:ext cx="5333488" cy="369332"/>
              </a:xfrm>
              <a:prstGeom prst="rect">
                <a:avLst/>
              </a:prstGeom>
              <a:blipFill>
                <a:blip r:embed="rId5"/>
                <a:stretch>
                  <a:fillRect l="-1029" t="-8333" r="-457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C98162-BCDE-C089-553E-E22F76AD54CF}"/>
                  </a:ext>
                </a:extLst>
              </p:cNvPr>
              <p:cNvSpPr txBox="1"/>
              <p:nvPr/>
            </p:nvSpPr>
            <p:spPr>
              <a:xfrm>
                <a:off x="4712288" y="2696898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C98162-BCDE-C089-553E-E22F76AD5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288" y="2696898"/>
                <a:ext cx="413337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FEF348A-7724-F68E-36A4-DE9060F29F6F}"/>
                  </a:ext>
                </a:extLst>
              </p:cNvPr>
              <p:cNvSpPr txBox="1"/>
              <p:nvPr/>
            </p:nvSpPr>
            <p:spPr>
              <a:xfrm>
                <a:off x="5357461" y="2513025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FEF348A-7724-F68E-36A4-DE9060F29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461" y="2513025"/>
                <a:ext cx="413337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B999B2F-1B2C-C170-74EC-204EB776E3E0}"/>
                  </a:ext>
                </a:extLst>
              </p:cNvPr>
              <p:cNvSpPr txBox="1"/>
              <p:nvPr/>
            </p:nvSpPr>
            <p:spPr>
              <a:xfrm>
                <a:off x="6507953" y="2666741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B999B2F-1B2C-C170-74EC-204EB776E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953" y="2666741"/>
                <a:ext cx="413337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F960ED9-A5E8-5F96-F077-ABAC5046F855}"/>
                  </a:ext>
                </a:extLst>
              </p:cNvPr>
              <p:cNvSpPr txBox="1"/>
              <p:nvPr/>
            </p:nvSpPr>
            <p:spPr>
              <a:xfrm>
                <a:off x="7978619" y="2630694"/>
                <a:ext cx="3350810" cy="871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=1 (0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n-US" altLang="ko-KR" b="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F960ED9-A5E8-5F96-F077-ABAC5046F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619" y="2630694"/>
                <a:ext cx="3350810" cy="8710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960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42DF-270A-EB8A-A447-77FFA05D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</a:t>
            </a:r>
            <a:r>
              <a:rPr lang="ko-KR" altLang="en-US" dirty="0"/>
              <a:t> </a:t>
            </a:r>
            <a:r>
              <a:rPr lang="en-US" altLang="ko-KR" dirty="0"/>
              <a:t>Mixture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9C8A7-6A38-04B8-59D4-AB60D28A765A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Mixture Model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집단이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distribution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인 혼합 모델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F2468AF-0D57-AF52-D8F5-E8981747DABE}"/>
              </a:ext>
            </a:extLst>
          </p:cNvPr>
          <p:cNvGrpSpPr/>
          <p:nvPr/>
        </p:nvGrpSpPr>
        <p:grpSpPr>
          <a:xfrm>
            <a:off x="574722" y="1502663"/>
            <a:ext cx="7311978" cy="4524518"/>
            <a:chOff x="2555922" y="1502663"/>
            <a:chExt cx="7311978" cy="4524518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976F1E3-5241-8AB7-AF11-CB5B7DC3252F}"/>
                </a:ext>
              </a:extLst>
            </p:cNvPr>
            <p:cNvSpPr/>
            <p:nvPr/>
          </p:nvSpPr>
          <p:spPr>
            <a:xfrm>
              <a:off x="4497092" y="3987357"/>
              <a:ext cx="2815915" cy="1550194"/>
            </a:xfrm>
            <a:custGeom>
              <a:avLst/>
              <a:gdLst>
                <a:gd name="connsiteX0" fmla="*/ 0 w 1743075"/>
                <a:gd name="connsiteY0" fmla="*/ 914457 h 914457"/>
                <a:gd name="connsiteX1" fmla="*/ 466725 w 1743075"/>
                <a:gd name="connsiteY1" fmla="*/ 695382 h 914457"/>
                <a:gd name="connsiteX2" fmla="*/ 781050 w 1743075"/>
                <a:gd name="connsiteY2" fmla="*/ 57 h 914457"/>
                <a:gd name="connsiteX3" fmla="*/ 1123950 w 1743075"/>
                <a:gd name="connsiteY3" fmla="*/ 657282 h 914457"/>
                <a:gd name="connsiteX4" fmla="*/ 1743075 w 1743075"/>
                <a:gd name="connsiteY4" fmla="*/ 866832 h 914457"/>
                <a:gd name="connsiteX5" fmla="*/ 1743075 w 1743075"/>
                <a:gd name="connsiteY5" fmla="*/ 866832 h 914457"/>
                <a:gd name="connsiteX6" fmla="*/ 1743075 w 1743075"/>
                <a:gd name="connsiteY6" fmla="*/ 866832 h 91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3075" h="914457">
                  <a:moveTo>
                    <a:pt x="0" y="914457"/>
                  </a:moveTo>
                  <a:cubicBezTo>
                    <a:pt x="168275" y="881119"/>
                    <a:pt x="336550" y="847782"/>
                    <a:pt x="466725" y="695382"/>
                  </a:cubicBezTo>
                  <a:cubicBezTo>
                    <a:pt x="596900" y="542982"/>
                    <a:pt x="671513" y="6407"/>
                    <a:pt x="781050" y="57"/>
                  </a:cubicBezTo>
                  <a:cubicBezTo>
                    <a:pt x="890587" y="-6293"/>
                    <a:pt x="963612" y="512819"/>
                    <a:pt x="1123950" y="657282"/>
                  </a:cubicBezTo>
                  <a:cubicBezTo>
                    <a:pt x="1284288" y="801745"/>
                    <a:pt x="1743075" y="866832"/>
                    <a:pt x="1743075" y="866832"/>
                  </a:cubicBezTo>
                  <a:lnTo>
                    <a:pt x="1743075" y="866832"/>
                  </a:lnTo>
                  <a:lnTo>
                    <a:pt x="1743075" y="86683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8A452D4-7758-31E6-D999-54B68DF163B3}"/>
                </a:ext>
              </a:extLst>
            </p:cNvPr>
            <p:cNvCxnSpPr>
              <a:cxnSpLocks/>
            </p:cNvCxnSpPr>
            <p:nvPr/>
          </p:nvCxnSpPr>
          <p:spPr>
            <a:xfrm>
              <a:off x="4251722" y="5657849"/>
              <a:ext cx="513040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872CF5-4EEC-B636-AC04-913F499DD350}"/>
                </a:ext>
              </a:extLst>
            </p:cNvPr>
            <p:cNvSpPr txBox="1"/>
            <p:nvPr/>
          </p:nvSpPr>
          <p:spPr>
            <a:xfrm>
              <a:off x="2555922" y="2366901"/>
              <a:ext cx="11358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전체 집단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0ECAD4A-A6F2-1C65-4125-B51DD245FBC8}"/>
                </a:ext>
              </a:extLst>
            </p:cNvPr>
            <p:cNvSpPr txBox="1"/>
            <p:nvPr/>
          </p:nvSpPr>
          <p:spPr>
            <a:xfrm>
              <a:off x="2555922" y="4723835"/>
              <a:ext cx="11358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하위 집단</a:t>
              </a:r>
              <a:endParaRPr lang="ko-KR" altLang="en-US" dirty="0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DB5A4E73-5014-32C6-E03C-73E3AB1E464B}"/>
                </a:ext>
              </a:extLst>
            </p:cNvPr>
            <p:cNvCxnSpPr>
              <a:cxnSpLocks/>
            </p:cNvCxnSpPr>
            <p:nvPr/>
          </p:nvCxnSpPr>
          <p:spPr>
            <a:xfrm>
              <a:off x="6374888" y="3429000"/>
              <a:ext cx="0" cy="285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6A86455-9203-2351-803E-AEB161BC8E89}"/>
                </a:ext>
              </a:extLst>
            </p:cNvPr>
            <p:cNvCxnSpPr>
              <a:cxnSpLocks/>
            </p:cNvCxnSpPr>
            <p:nvPr/>
          </p:nvCxnSpPr>
          <p:spPr>
            <a:xfrm>
              <a:off x="4095753" y="3285994"/>
              <a:ext cx="5772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89A67D0-B423-B68E-76FA-65B8EC24C71F}"/>
                </a:ext>
              </a:extLst>
            </p:cNvPr>
            <p:cNvCxnSpPr>
              <a:cxnSpLocks/>
            </p:cNvCxnSpPr>
            <p:nvPr/>
          </p:nvCxnSpPr>
          <p:spPr>
            <a:xfrm>
              <a:off x="6384413" y="3996881"/>
              <a:ext cx="0" cy="171678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07D6D2B-E3E7-40E8-62E5-69E28FE0B587}"/>
                </a:ext>
              </a:extLst>
            </p:cNvPr>
            <p:cNvCxnSpPr>
              <a:cxnSpLocks/>
            </p:cNvCxnSpPr>
            <p:nvPr/>
          </p:nvCxnSpPr>
          <p:spPr>
            <a:xfrm>
              <a:off x="7603613" y="3996882"/>
              <a:ext cx="0" cy="171678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CFAF6B2D-911C-E449-EE9E-C5D8F9487E4B}"/>
                </a:ext>
              </a:extLst>
            </p:cNvPr>
            <p:cNvSpPr/>
            <p:nvPr/>
          </p:nvSpPr>
          <p:spPr>
            <a:xfrm>
              <a:off x="6340171" y="3987357"/>
              <a:ext cx="2815915" cy="1550194"/>
            </a:xfrm>
            <a:custGeom>
              <a:avLst/>
              <a:gdLst>
                <a:gd name="connsiteX0" fmla="*/ 0 w 1743075"/>
                <a:gd name="connsiteY0" fmla="*/ 914457 h 914457"/>
                <a:gd name="connsiteX1" fmla="*/ 466725 w 1743075"/>
                <a:gd name="connsiteY1" fmla="*/ 695382 h 914457"/>
                <a:gd name="connsiteX2" fmla="*/ 781050 w 1743075"/>
                <a:gd name="connsiteY2" fmla="*/ 57 h 914457"/>
                <a:gd name="connsiteX3" fmla="*/ 1123950 w 1743075"/>
                <a:gd name="connsiteY3" fmla="*/ 657282 h 914457"/>
                <a:gd name="connsiteX4" fmla="*/ 1743075 w 1743075"/>
                <a:gd name="connsiteY4" fmla="*/ 866832 h 914457"/>
                <a:gd name="connsiteX5" fmla="*/ 1743075 w 1743075"/>
                <a:gd name="connsiteY5" fmla="*/ 866832 h 914457"/>
                <a:gd name="connsiteX6" fmla="*/ 1743075 w 1743075"/>
                <a:gd name="connsiteY6" fmla="*/ 866832 h 91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3075" h="914457">
                  <a:moveTo>
                    <a:pt x="0" y="914457"/>
                  </a:moveTo>
                  <a:cubicBezTo>
                    <a:pt x="168275" y="881119"/>
                    <a:pt x="336550" y="847782"/>
                    <a:pt x="466725" y="695382"/>
                  </a:cubicBezTo>
                  <a:cubicBezTo>
                    <a:pt x="596900" y="542982"/>
                    <a:pt x="671513" y="6407"/>
                    <a:pt x="781050" y="57"/>
                  </a:cubicBezTo>
                  <a:cubicBezTo>
                    <a:pt x="890587" y="-6293"/>
                    <a:pt x="963612" y="512819"/>
                    <a:pt x="1123950" y="657282"/>
                  </a:cubicBezTo>
                  <a:cubicBezTo>
                    <a:pt x="1284288" y="801745"/>
                    <a:pt x="1743075" y="866832"/>
                    <a:pt x="1743075" y="866832"/>
                  </a:cubicBezTo>
                  <a:lnTo>
                    <a:pt x="1743075" y="866832"/>
                  </a:lnTo>
                  <a:lnTo>
                    <a:pt x="1743075" y="866832"/>
                  </a:lnTo>
                </a:path>
              </a:pathLst>
            </a:cu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B0A36A6-359B-9CE8-8C0D-523A19FCF9E5}"/>
                </a:ext>
              </a:extLst>
            </p:cNvPr>
            <p:cNvSpPr/>
            <p:nvPr/>
          </p:nvSpPr>
          <p:spPr>
            <a:xfrm>
              <a:off x="5118228" y="3987357"/>
              <a:ext cx="2815915" cy="1550194"/>
            </a:xfrm>
            <a:custGeom>
              <a:avLst/>
              <a:gdLst>
                <a:gd name="connsiteX0" fmla="*/ 0 w 1743075"/>
                <a:gd name="connsiteY0" fmla="*/ 914457 h 914457"/>
                <a:gd name="connsiteX1" fmla="*/ 466725 w 1743075"/>
                <a:gd name="connsiteY1" fmla="*/ 695382 h 914457"/>
                <a:gd name="connsiteX2" fmla="*/ 781050 w 1743075"/>
                <a:gd name="connsiteY2" fmla="*/ 57 h 914457"/>
                <a:gd name="connsiteX3" fmla="*/ 1123950 w 1743075"/>
                <a:gd name="connsiteY3" fmla="*/ 657282 h 914457"/>
                <a:gd name="connsiteX4" fmla="*/ 1743075 w 1743075"/>
                <a:gd name="connsiteY4" fmla="*/ 866832 h 914457"/>
                <a:gd name="connsiteX5" fmla="*/ 1743075 w 1743075"/>
                <a:gd name="connsiteY5" fmla="*/ 866832 h 914457"/>
                <a:gd name="connsiteX6" fmla="*/ 1743075 w 1743075"/>
                <a:gd name="connsiteY6" fmla="*/ 866832 h 91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3075" h="914457">
                  <a:moveTo>
                    <a:pt x="0" y="914457"/>
                  </a:moveTo>
                  <a:cubicBezTo>
                    <a:pt x="168275" y="881119"/>
                    <a:pt x="336550" y="847782"/>
                    <a:pt x="466725" y="695382"/>
                  </a:cubicBezTo>
                  <a:cubicBezTo>
                    <a:pt x="596900" y="542982"/>
                    <a:pt x="671513" y="6407"/>
                    <a:pt x="781050" y="57"/>
                  </a:cubicBezTo>
                  <a:cubicBezTo>
                    <a:pt x="890587" y="-6293"/>
                    <a:pt x="963612" y="512819"/>
                    <a:pt x="1123950" y="657282"/>
                  </a:cubicBezTo>
                  <a:cubicBezTo>
                    <a:pt x="1284288" y="801745"/>
                    <a:pt x="1743075" y="866832"/>
                    <a:pt x="1743075" y="866832"/>
                  </a:cubicBezTo>
                  <a:lnTo>
                    <a:pt x="1743075" y="866832"/>
                  </a:lnTo>
                  <a:lnTo>
                    <a:pt x="1743075" y="866832"/>
                  </a:ln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3E6BB074-76D4-526F-633F-D9D5C71416D2}"/>
                </a:ext>
              </a:extLst>
            </p:cNvPr>
            <p:cNvCxnSpPr>
              <a:cxnSpLocks/>
            </p:cNvCxnSpPr>
            <p:nvPr/>
          </p:nvCxnSpPr>
          <p:spPr>
            <a:xfrm>
              <a:off x="5755763" y="3429000"/>
              <a:ext cx="0" cy="285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5C41A929-5521-18A8-7516-D2E237C2D3E6}"/>
                </a:ext>
              </a:extLst>
            </p:cNvPr>
            <p:cNvCxnSpPr>
              <a:cxnSpLocks/>
            </p:cNvCxnSpPr>
            <p:nvPr/>
          </p:nvCxnSpPr>
          <p:spPr>
            <a:xfrm>
              <a:off x="7613138" y="3429000"/>
              <a:ext cx="0" cy="285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E4B0330A-FE47-BBAB-8470-D3C5B1FCCA31}"/>
                </a:ext>
              </a:extLst>
            </p:cNvPr>
            <p:cNvSpPr/>
            <p:nvPr/>
          </p:nvSpPr>
          <p:spPr>
            <a:xfrm>
              <a:off x="4448178" y="1502663"/>
              <a:ext cx="4810122" cy="1575655"/>
            </a:xfrm>
            <a:custGeom>
              <a:avLst/>
              <a:gdLst>
                <a:gd name="connsiteX0" fmla="*/ 0 w 4657725"/>
                <a:gd name="connsiteY0" fmla="*/ 1575655 h 1575655"/>
                <a:gd name="connsiteX1" fmla="*/ 714375 w 4657725"/>
                <a:gd name="connsiteY1" fmla="*/ 1261330 h 1575655"/>
                <a:gd name="connsiteX2" fmla="*/ 1247775 w 4657725"/>
                <a:gd name="connsiteY2" fmla="*/ 13555 h 1575655"/>
                <a:gd name="connsiteX3" fmla="*/ 1571625 w 4657725"/>
                <a:gd name="connsiteY3" fmla="*/ 566005 h 1575655"/>
                <a:gd name="connsiteX4" fmla="*/ 1847850 w 4657725"/>
                <a:gd name="connsiteY4" fmla="*/ 32605 h 1575655"/>
                <a:gd name="connsiteX5" fmla="*/ 2543175 w 4657725"/>
                <a:gd name="connsiteY5" fmla="*/ 708880 h 1575655"/>
                <a:gd name="connsiteX6" fmla="*/ 3076575 w 4657725"/>
                <a:gd name="connsiteY6" fmla="*/ 23080 h 1575655"/>
                <a:gd name="connsiteX7" fmla="*/ 3609975 w 4657725"/>
                <a:gd name="connsiteY7" fmla="*/ 1099405 h 1575655"/>
                <a:gd name="connsiteX8" fmla="*/ 4657725 w 4657725"/>
                <a:gd name="connsiteY8" fmla="*/ 1489930 h 1575655"/>
                <a:gd name="connsiteX9" fmla="*/ 4657725 w 4657725"/>
                <a:gd name="connsiteY9" fmla="*/ 1489930 h 1575655"/>
                <a:gd name="connsiteX10" fmla="*/ 4657725 w 4657725"/>
                <a:gd name="connsiteY10" fmla="*/ 1489930 h 15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57725" h="1575655">
                  <a:moveTo>
                    <a:pt x="0" y="1575655"/>
                  </a:moveTo>
                  <a:cubicBezTo>
                    <a:pt x="253206" y="1548667"/>
                    <a:pt x="506413" y="1521680"/>
                    <a:pt x="714375" y="1261330"/>
                  </a:cubicBezTo>
                  <a:cubicBezTo>
                    <a:pt x="922337" y="1000980"/>
                    <a:pt x="1104900" y="129442"/>
                    <a:pt x="1247775" y="13555"/>
                  </a:cubicBezTo>
                  <a:cubicBezTo>
                    <a:pt x="1390650" y="-102332"/>
                    <a:pt x="1471613" y="562830"/>
                    <a:pt x="1571625" y="566005"/>
                  </a:cubicBezTo>
                  <a:cubicBezTo>
                    <a:pt x="1671637" y="569180"/>
                    <a:pt x="1685925" y="8793"/>
                    <a:pt x="1847850" y="32605"/>
                  </a:cubicBezTo>
                  <a:cubicBezTo>
                    <a:pt x="2009775" y="56417"/>
                    <a:pt x="2338388" y="710467"/>
                    <a:pt x="2543175" y="708880"/>
                  </a:cubicBezTo>
                  <a:cubicBezTo>
                    <a:pt x="2747962" y="707293"/>
                    <a:pt x="2898775" y="-42008"/>
                    <a:pt x="3076575" y="23080"/>
                  </a:cubicBezTo>
                  <a:cubicBezTo>
                    <a:pt x="3254375" y="88167"/>
                    <a:pt x="3346450" y="854930"/>
                    <a:pt x="3609975" y="1099405"/>
                  </a:cubicBezTo>
                  <a:cubicBezTo>
                    <a:pt x="3873500" y="1343880"/>
                    <a:pt x="4657725" y="1489930"/>
                    <a:pt x="4657725" y="1489930"/>
                  </a:cubicBezTo>
                  <a:lnTo>
                    <a:pt x="4657725" y="1489930"/>
                  </a:lnTo>
                  <a:lnTo>
                    <a:pt x="4657725" y="1489930"/>
                  </a:ln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6D66CC9-0AA9-1047-1448-010A9457417F}"/>
                </a:ext>
              </a:extLst>
            </p:cNvPr>
            <p:cNvCxnSpPr>
              <a:cxnSpLocks/>
            </p:cNvCxnSpPr>
            <p:nvPr/>
          </p:nvCxnSpPr>
          <p:spPr>
            <a:xfrm>
              <a:off x="5765288" y="3987357"/>
              <a:ext cx="0" cy="171678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9F15B9-0A34-6300-0DBA-735A6C78448E}"/>
                    </a:ext>
                  </a:extLst>
                </p:cNvPr>
                <p:cNvSpPr txBox="1"/>
                <p:nvPr/>
              </p:nvSpPr>
              <p:spPr>
                <a:xfrm>
                  <a:off x="5622516" y="5657849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9F15B9-0A34-6300-0DBA-735A6C784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2516" y="5657849"/>
                  <a:ext cx="428625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40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59724CF-7FCD-72FA-349F-D27A1B0B1567}"/>
                    </a:ext>
                  </a:extLst>
                </p:cNvPr>
                <p:cNvSpPr txBox="1"/>
                <p:nvPr/>
              </p:nvSpPr>
              <p:spPr>
                <a:xfrm>
                  <a:off x="6243287" y="5657849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59724CF-7FCD-72FA-349F-D27A1B0B1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287" y="5657849"/>
                  <a:ext cx="42862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4724049-51EE-391F-004A-F0BA0B916249}"/>
                    </a:ext>
                  </a:extLst>
                </p:cNvPr>
                <p:cNvSpPr txBox="1"/>
                <p:nvPr/>
              </p:nvSpPr>
              <p:spPr>
                <a:xfrm>
                  <a:off x="7398825" y="5657849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4724049-51EE-391F-004A-F0BA0B9162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8825" y="5657849"/>
                  <a:ext cx="42862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02254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42DF-270A-EB8A-A447-77FFA05D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</a:t>
            </a:r>
            <a:r>
              <a:rPr lang="ko-KR" altLang="en-US" dirty="0"/>
              <a:t> </a:t>
            </a:r>
            <a:r>
              <a:rPr lang="en-US" altLang="ko-KR" dirty="0"/>
              <a:t>Mixture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9C8A7-6A38-04B8-59D4-AB60D28A765A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Mixture Model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집단이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distribution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인 혼합 모델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2976F1E3-5241-8AB7-AF11-CB5B7DC3252F}"/>
              </a:ext>
            </a:extLst>
          </p:cNvPr>
          <p:cNvSpPr/>
          <p:nvPr/>
        </p:nvSpPr>
        <p:spPr>
          <a:xfrm>
            <a:off x="2515892" y="3987357"/>
            <a:ext cx="2815915" cy="1550194"/>
          </a:xfrm>
          <a:custGeom>
            <a:avLst/>
            <a:gdLst>
              <a:gd name="connsiteX0" fmla="*/ 0 w 1743075"/>
              <a:gd name="connsiteY0" fmla="*/ 914457 h 914457"/>
              <a:gd name="connsiteX1" fmla="*/ 466725 w 1743075"/>
              <a:gd name="connsiteY1" fmla="*/ 695382 h 914457"/>
              <a:gd name="connsiteX2" fmla="*/ 781050 w 1743075"/>
              <a:gd name="connsiteY2" fmla="*/ 57 h 914457"/>
              <a:gd name="connsiteX3" fmla="*/ 1123950 w 1743075"/>
              <a:gd name="connsiteY3" fmla="*/ 657282 h 914457"/>
              <a:gd name="connsiteX4" fmla="*/ 1743075 w 1743075"/>
              <a:gd name="connsiteY4" fmla="*/ 866832 h 914457"/>
              <a:gd name="connsiteX5" fmla="*/ 1743075 w 1743075"/>
              <a:gd name="connsiteY5" fmla="*/ 866832 h 914457"/>
              <a:gd name="connsiteX6" fmla="*/ 1743075 w 1743075"/>
              <a:gd name="connsiteY6" fmla="*/ 866832 h 91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3075" h="914457">
                <a:moveTo>
                  <a:pt x="0" y="914457"/>
                </a:moveTo>
                <a:cubicBezTo>
                  <a:pt x="168275" y="881119"/>
                  <a:pt x="336550" y="847782"/>
                  <a:pt x="466725" y="695382"/>
                </a:cubicBezTo>
                <a:cubicBezTo>
                  <a:pt x="596900" y="542982"/>
                  <a:pt x="671513" y="6407"/>
                  <a:pt x="781050" y="57"/>
                </a:cubicBezTo>
                <a:cubicBezTo>
                  <a:pt x="890587" y="-6293"/>
                  <a:pt x="963612" y="512819"/>
                  <a:pt x="1123950" y="657282"/>
                </a:cubicBezTo>
                <a:cubicBezTo>
                  <a:pt x="1284288" y="801745"/>
                  <a:pt x="1743075" y="866832"/>
                  <a:pt x="1743075" y="866832"/>
                </a:cubicBezTo>
                <a:lnTo>
                  <a:pt x="1743075" y="866832"/>
                </a:lnTo>
                <a:lnTo>
                  <a:pt x="1743075" y="86683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8A452D4-7758-31E6-D999-54B68DF163B3}"/>
              </a:ext>
            </a:extLst>
          </p:cNvPr>
          <p:cNvCxnSpPr>
            <a:cxnSpLocks/>
          </p:cNvCxnSpPr>
          <p:nvPr/>
        </p:nvCxnSpPr>
        <p:spPr>
          <a:xfrm>
            <a:off x="2270522" y="5657849"/>
            <a:ext cx="51304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9872CF5-4EEC-B636-AC04-913F499DD350}"/>
              </a:ext>
            </a:extLst>
          </p:cNvPr>
          <p:cNvSpPr txBox="1"/>
          <p:nvPr/>
        </p:nvSpPr>
        <p:spPr>
          <a:xfrm>
            <a:off x="574722" y="2366901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전체 집단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ECAD4A-A6F2-1C65-4125-B51DD245FBC8}"/>
              </a:ext>
            </a:extLst>
          </p:cNvPr>
          <p:cNvSpPr txBox="1"/>
          <p:nvPr/>
        </p:nvSpPr>
        <p:spPr>
          <a:xfrm>
            <a:off x="574722" y="4723835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하위 집단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6A86455-9203-2351-803E-AEB161BC8E89}"/>
              </a:ext>
            </a:extLst>
          </p:cNvPr>
          <p:cNvCxnSpPr>
            <a:cxnSpLocks/>
          </p:cNvCxnSpPr>
          <p:nvPr/>
        </p:nvCxnSpPr>
        <p:spPr>
          <a:xfrm>
            <a:off x="2114553" y="3285994"/>
            <a:ext cx="5772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89A67D0-B423-B68E-76FA-65B8EC24C71F}"/>
              </a:ext>
            </a:extLst>
          </p:cNvPr>
          <p:cNvCxnSpPr>
            <a:cxnSpLocks/>
          </p:cNvCxnSpPr>
          <p:nvPr/>
        </p:nvCxnSpPr>
        <p:spPr>
          <a:xfrm>
            <a:off x="4403213" y="3996881"/>
            <a:ext cx="0" cy="1716787"/>
          </a:xfrm>
          <a:prstGeom prst="line">
            <a:avLst/>
          </a:prstGeom>
          <a:ln>
            <a:solidFill>
              <a:schemeClr val="dk1">
                <a:alpha val="3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07D6D2B-E3E7-40E8-62E5-69E28FE0B587}"/>
              </a:ext>
            </a:extLst>
          </p:cNvPr>
          <p:cNvCxnSpPr>
            <a:cxnSpLocks/>
          </p:cNvCxnSpPr>
          <p:nvPr/>
        </p:nvCxnSpPr>
        <p:spPr>
          <a:xfrm>
            <a:off x="5622413" y="3996882"/>
            <a:ext cx="0" cy="1716787"/>
          </a:xfrm>
          <a:prstGeom prst="line">
            <a:avLst/>
          </a:prstGeom>
          <a:ln>
            <a:solidFill>
              <a:schemeClr val="dk1">
                <a:alpha val="3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CFAF6B2D-911C-E449-EE9E-C5D8F9487E4B}"/>
              </a:ext>
            </a:extLst>
          </p:cNvPr>
          <p:cNvSpPr/>
          <p:nvPr/>
        </p:nvSpPr>
        <p:spPr>
          <a:xfrm>
            <a:off x="4358971" y="3987357"/>
            <a:ext cx="2815915" cy="1550194"/>
          </a:xfrm>
          <a:custGeom>
            <a:avLst/>
            <a:gdLst>
              <a:gd name="connsiteX0" fmla="*/ 0 w 1743075"/>
              <a:gd name="connsiteY0" fmla="*/ 914457 h 914457"/>
              <a:gd name="connsiteX1" fmla="*/ 466725 w 1743075"/>
              <a:gd name="connsiteY1" fmla="*/ 695382 h 914457"/>
              <a:gd name="connsiteX2" fmla="*/ 781050 w 1743075"/>
              <a:gd name="connsiteY2" fmla="*/ 57 h 914457"/>
              <a:gd name="connsiteX3" fmla="*/ 1123950 w 1743075"/>
              <a:gd name="connsiteY3" fmla="*/ 657282 h 914457"/>
              <a:gd name="connsiteX4" fmla="*/ 1743075 w 1743075"/>
              <a:gd name="connsiteY4" fmla="*/ 866832 h 914457"/>
              <a:gd name="connsiteX5" fmla="*/ 1743075 w 1743075"/>
              <a:gd name="connsiteY5" fmla="*/ 866832 h 914457"/>
              <a:gd name="connsiteX6" fmla="*/ 1743075 w 1743075"/>
              <a:gd name="connsiteY6" fmla="*/ 866832 h 91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3075" h="914457">
                <a:moveTo>
                  <a:pt x="0" y="914457"/>
                </a:moveTo>
                <a:cubicBezTo>
                  <a:pt x="168275" y="881119"/>
                  <a:pt x="336550" y="847782"/>
                  <a:pt x="466725" y="695382"/>
                </a:cubicBezTo>
                <a:cubicBezTo>
                  <a:pt x="596900" y="542982"/>
                  <a:pt x="671513" y="6407"/>
                  <a:pt x="781050" y="57"/>
                </a:cubicBezTo>
                <a:cubicBezTo>
                  <a:pt x="890587" y="-6293"/>
                  <a:pt x="963612" y="512819"/>
                  <a:pt x="1123950" y="657282"/>
                </a:cubicBezTo>
                <a:cubicBezTo>
                  <a:pt x="1284288" y="801745"/>
                  <a:pt x="1743075" y="866832"/>
                  <a:pt x="1743075" y="866832"/>
                </a:cubicBezTo>
                <a:lnTo>
                  <a:pt x="1743075" y="866832"/>
                </a:lnTo>
                <a:lnTo>
                  <a:pt x="1743075" y="866832"/>
                </a:lnTo>
              </a:path>
            </a:pathLst>
          </a:custGeom>
          <a:ln>
            <a:solidFill>
              <a:schemeClr val="accent6">
                <a:alpha val="3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8B0A36A6-359B-9CE8-8C0D-523A19FCF9E5}"/>
              </a:ext>
            </a:extLst>
          </p:cNvPr>
          <p:cNvSpPr/>
          <p:nvPr/>
        </p:nvSpPr>
        <p:spPr>
          <a:xfrm>
            <a:off x="3137028" y="3987357"/>
            <a:ext cx="2815915" cy="1550194"/>
          </a:xfrm>
          <a:custGeom>
            <a:avLst/>
            <a:gdLst>
              <a:gd name="connsiteX0" fmla="*/ 0 w 1743075"/>
              <a:gd name="connsiteY0" fmla="*/ 914457 h 914457"/>
              <a:gd name="connsiteX1" fmla="*/ 466725 w 1743075"/>
              <a:gd name="connsiteY1" fmla="*/ 695382 h 914457"/>
              <a:gd name="connsiteX2" fmla="*/ 781050 w 1743075"/>
              <a:gd name="connsiteY2" fmla="*/ 57 h 914457"/>
              <a:gd name="connsiteX3" fmla="*/ 1123950 w 1743075"/>
              <a:gd name="connsiteY3" fmla="*/ 657282 h 914457"/>
              <a:gd name="connsiteX4" fmla="*/ 1743075 w 1743075"/>
              <a:gd name="connsiteY4" fmla="*/ 866832 h 914457"/>
              <a:gd name="connsiteX5" fmla="*/ 1743075 w 1743075"/>
              <a:gd name="connsiteY5" fmla="*/ 866832 h 914457"/>
              <a:gd name="connsiteX6" fmla="*/ 1743075 w 1743075"/>
              <a:gd name="connsiteY6" fmla="*/ 866832 h 91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3075" h="914457">
                <a:moveTo>
                  <a:pt x="0" y="914457"/>
                </a:moveTo>
                <a:cubicBezTo>
                  <a:pt x="168275" y="881119"/>
                  <a:pt x="336550" y="847782"/>
                  <a:pt x="466725" y="695382"/>
                </a:cubicBezTo>
                <a:cubicBezTo>
                  <a:pt x="596900" y="542982"/>
                  <a:pt x="671513" y="6407"/>
                  <a:pt x="781050" y="57"/>
                </a:cubicBezTo>
                <a:cubicBezTo>
                  <a:pt x="890587" y="-6293"/>
                  <a:pt x="963612" y="512819"/>
                  <a:pt x="1123950" y="657282"/>
                </a:cubicBezTo>
                <a:cubicBezTo>
                  <a:pt x="1284288" y="801745"/>
                  <a:pt x="1743075" y="866832"/>
                  <a:pt x="1743075" y="866832"/>
                </a:cubicBezTo>
                <a:lnTo>
                  <a:pt x="1743075" y="866832"/>
                </a:lnTo>
                <a:lnTo>
                  <a:pt x="1743075" y="866832"/>
                </a:lnTo>
              </a:path>
            </a:pathLst>
          </a:custGeom>
          <a:ln>
            <a:solidFill>
              <a:schemeClr val="accent2">
                <a:alpha val="3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E6BB074-76D4-526F-633F-D9D5C71416D2}"/>
              </a:ext>
            </a:extLst>
          </p:cNvPr>
          <p:cNvCxnSpPr>
            <a:cxnSpLocks/>
          </p:cNvCxnSpPr>
          <p:nvPr/>
        </p:nvCxnSpPr>
        <p:spPr>
          <a:xfrm>
            <a:off x="3774563" y="34290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E4B0330A-FE47-BBAB-8470-D3C5B1FCCA31}"/>
              </a:ext>
            </a:extLst>
          </p:cNvPr>
          <p:cNvSpPr/>
          <p:nvPr/>
        </p:nvSpPr>
        <p:spPr>
          <a:xfrm>
            <a:off x="2466978" y="1502663"/>
            <a:ext cx="4810122" cy="1575655"/>
          </a:xfrm>
          <a:custGeom>
            <a:avLst/>
            <a:gdLst>
              <a:gd name="connsiteX0" fmla="*/ 0 w 4657725"/>
              <a:gd name="connsiteY0" fmla="*/ 1575655 h 1575655"/>
              <a:gd name="connsiteX1" fmla="*/ 714375 w 4657725"/>
              <a:gd name="connsiteY1" fmla="*/ 1261330 h 1575655"/>
              <a:gd name="connsiteX2" fmla="*/ 1247775 w 4657725"/>
              <a:gd name="connsiteY2" fmla="*/ 13555 h 1575655"/>
              <a:gd name="connsiteX3" fmla="*/ 1571625 w 4657725"/>
              <a:gd name="connsiteY3" fmla="*/ 566005 h 1575655"/>
              <a:gd name="connsiteX4" fmla="*/ 1847850 w 4657725"/>
              <a:gd name="connsiteY4" fmla="*/ 32605 h 1575655"/>
              <a:gd name="connsiteX5" fmla="*/ 2543175 w 4657725"/>
              <a:gd name="connsiteY5" fmla="*/ 708880 h 1575655"/>
              <a:gd name="connsiteX6" fmla="*/ 3076575 w 4657725"/>
              <a:gd name="connsiteY6" fmla="*/ 23080 h 1575655"/>
              <a:gd name="connsiteX7" fmla="*/ 3609975 w 4657725"/>
              <a:gd name="connsiteY7" fmla="*/ 1099405 h 1575655"/>
              <a:gd name="connsiteX8" fmla="*/ 4657725 w 4657725"/>
              <a:gd name="connsiteY8" fmla="*/ 1489930 h 1575655"/>
              <a:gd name="connsiteX9" fmla="*/ 4657725 w 4657725"/>
              <a:gd name="connsiteY9" fmla="*/ 1489930 h 1575655"/>
              <a:gd name="connsiteX10" fmla="*/ 4657725 w 4657725"/>
              <a:gd name="connsiteY10" fmla="*/ 1489930 h 157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57725" h="1575655">
                <a:moveTo>
                  <a:pt x="0" y="1575655"/>
                </a:moveTo>
                <a:cubicBezTo>
                  <a:pt x="253206" y="1548667"/>
                  <a:pt x="506413" y="1521680"/>
                  <a:pt x="714375" y="1261330"/>
                </a:cubicBezTo>
                <a:cubicBezTo>
                  <a:pt x="922337" y="1000980"/>
                  <a:pt x="1104900" y="129442"/>
                  <a:pt x="1247775" y="13555"/>
                </a:cubicBezTo>
                <a:cubicBezTo>
                  <a:pt x="1390650" y="-102332"/>
                  <a:pt x="1471613" y="562830"/>
                  <a:pt x="1571625" y="566005"/>
                </a:cubicBezTo>
                <a:cubicBezTo>
                  <a:pt x="1671637" y="569180"/>
                  <a:pt x="1685925" y="8793"/>
                  <a:pt x="1847850" y="32605"/>
                </a:cubicBezTo>
                <a:cubicBezTo>
                  <a:pt x="2009775" y="56417"/>
                  <a:pt x="2338388" y="710467"/>
                  <a:pt x="2543175" y="708880"/>
                </a:cubicBezTo>
                <a:cubicBezTo>
                  <a:pt x="2747962" y="707293"/>
                  <a:pt x="2898775" y="-42008"/>
                  <a:pt x="3076575" y="23080"/>
                </a:cubicBezTo>
                <a:cubicBezTo>
                  <a:pt x="3254375" y="88167"/>
                  <a:pt x="3346450" y="854930"/>
                  <a:pt x="3609975" y="1099405"/>
                </a:cubicBezTo>
                <a:cubicBezTo>
                  <a:pt x="3873500" y="1343880"/>
                  <a:pt x="4657725" y="1489930"/>
                  <a:pt x="4657725" y="1489930"/>
                </a:cubicBezTo>
                <a:lnTo>
                  <a:pt x="4657725" y="1489930"/>
                </a:lnTo>
                <a:lnTo>
                  <a:pt x="4657725" y="1489930"/>
                </a:ln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6D66CC9-0AA9-1047-1448-010A9457417F}"/>
              </a:ext>
            </a:extLst>
          </p:cNvPr>
          <p:cNvCxnSpPr>
            <a:cxnSpLocks/>
          </p:cNvCxnSpPr>
          <p:nvPr/>
        </p:nvCxnSpPr>
        <p:spPr>
          <a:xfrm>
            <a:off x="3784088" y="3987357"/>
            <a:ext cx="0" cy="171678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9F15B9-0A34-6300-0DBA-735A6C78448E}"/>
                  </a:ext>
                </a:extLst>
              </p:cNvPr>
              <p:cNvSpPr txBox="1"/>
              <p:nvPr/>
            </p:nvSpPr>
            <p:spPr>
              <a:xfrm>
                <a:off x="3641316" y="5657849"/>
                <a:ext cx="428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9F15B9-0A34-6300-0DBA-735A6C784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316" y="5657849"/>
                <a:ext cx="428625" cy="369332"/>
              </a:xfrm>
              <a:prstGeom prst="rect">
                <a:avLst/>
              </a:prstGeom>
              <a:blipFill>
                <a:blip r:embed="rId2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59724CF-7FCD-72FA-349F-D27A1B0B1567}"/>
                  </a:ext>
                </a:extLst>
              </p:cNvPr>
              <p:cNvSpPr txBox="1"/>
              <p:nvPr/>
            </p:nvSpPr>
            <p:spPr>
              <a:xfrm>
                <a:off x="4262087" y="5657849"/>
                <a:ext cx="428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>
                      <a:lumMod val="75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59724CF-7FCD-72FA-349F-D27A1B0B1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087" y="5657849"/>
                <a:ext cx="428625" cy="369332"/>
              </a:xfrm>
              <a:prstGeom prst="rect">
                <a:avLst/>
              </a:prstGeom>
              <a:blipFill>
                <a:blip r:embed="rId3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4724049-51EE-391F-004A-F0BA0B916249}"/>
                  </a:ext>
                </a:extLst>
              </p:cNvPr>
              <p:cNvSpPr txBox="1"/>
              <p:nvPr/>
            </p:nvSpPr>
            <p:spPr>
              <a:xfrm>
                <a:off x="5417625" y="5657849"/>
                <a:ext cx="428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>
                      <a:lumMod val="75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4724049-51EE-391F-004A-F0BA0B916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625" y="5657849"/>
                <a:ext cx="428625" cy="369332"/>
              </a:xfrm>
              <a:prstGeom prst="rect">
                <a:avLst/>
              </a:prstGeom>
              <a:blipFill>
                <a:blip r:embed="rId4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CE6F90-08B0-7A02-5592-EFEE303D94DD}"/>
                  </a:ext>
                </a:extLst>
              </p:cNvPr>
              <p:cNvSpPr txBox="1"/>
              <p:nvPr/>
            </p:nvSpPr>
            <p:spPr>
              <a:xfrm>
                <a:off x="7794010" y="4670608"/>
                <a:ext cx="3316902" cy="387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b="0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b="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CE6F90-08B0-7A02-5592-EFEE303D9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010" y="4670608"/>
                <a:ext cx="3316902" cy="387157"/>
              </a:xfrm>
              <a:prstGeom prst="rect">
                <a:avLst/>
              </a:prstGeom>
              <a:blipFill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5BC738-32FB-4FBF-1612-078AC80B6659}"/>
                  </a:ext>
                </a:extLst>
              </p:cNvPr>
              <p:cNvSpPr txBox="1"/>
              <p:nvPr/>
            </p:nvSpPr>
            <p:spPr>
              <a:xfrm>
                <a:off x="1778798" y="3101328"/>
                <a:ext cx="335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5BC738-32FB-4FBF-1612-078AC80B6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798" y="3101328"/>
                <a:ext cx="3357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C2194E-06BB-545E-B745-962C72047287}"/>
                  </a:ext>
                </a:extLst>
              </p:cNvPr>
              <p:cNvSpPr txBox="1"/>
              <p:nvPr/>
            </p:nvSpPr>
            <p:spPr>
              <a:xfrm>
                <a:off x="1710931" y="5473183"/>
                <a:ext cx="335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C2194E-06BB-545E-B745-962C72047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931" y="5473183"/>
                <a:ext cx="3357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AEAA6E-DB03-F7E8-1FFB-C8372892F57C}"/>
                  </a:ext>
                </a:extLst>
              </p:cNvPr>
              <p:cNvSpPr txBox="1"/>
              <p:nvPr/>
            </p:nvSpPr>
            <p:spPr>
              <a:xfrm>
                <a:off x="3625297" y="4106488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AEAA6E-DB03-F7E8-1FFB-C8372892F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297" y="4106488"/>
                <a:ext cx="413337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B1DDB4C-6EEC-6E0C-951F-6EE94CAE1321}"/>
                  </a:ext>
                </a:extLst>
              </p:cNvPr>
              <p:cNvSpPr txBox="1"/>
              <p:nvPr/>
            </p:nvSpPr>
            <p:spPr>
              <a:xfrm>
                <a:off x="4246433" y="4102590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B1DDB4C-6EEC-6E0C-951F-6EE94CAE1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433" y="4102590"/>
                <a:ext cx="413337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DC1EC34-DC65-0753-A767-9D5F28B298AD}"/>
                  </a:ext>
                </a:extLst>
              </p:cNvPr>
              <p:cNvSpPr txBox="1"/>
              <p:nvPr/>
            </p:nvSpPr>
            <p:spPr>
              <a:xfrm>
                <a:off x="5444345" y="4103913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DC1EC34-DC65-0753-A767-9D5F28B29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345" y="4103913"/>
                <a:ext cx="413337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954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42DF-270A-EB8A-A447-77FFA05D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</a:t>
            </a:r>
            <a:r>
              <a:rPr lang="ko-KR" altLang="en-US" dirty="0"/>
              <a:t> </a:t>
            </a:r>
            <a:r>
              <a:rPr lang="en-US" altLang="ko-KR" dirty="0"/>
              <a:t>Mixture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9C8A7-6A38-04B8-59D4-AB60D28A765A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Mixture Model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집단이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distribution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인 혼합 모델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2976F1E3-5241-8AB7-AF11-CB5B7DC3252F}"/>
              </a:ext>
            </a:extLst>
          </p:cNvPr>
          <p:cNvSpPr/>
          <p:nvPr/>
        </p:nvSpPr>
        <p:spPr>
          <a:xfrm>
            <a:off x="2515892" y="3987357"/>
            <a:ext cx="2815915" cy="1550194"/>
          </a:xfrm>
          <a:custGeom>
            <a:avLst/>
            <a:gdLst>
              <a:gd name="connsiteX0" fmla="*/ 0 w 1743075"/>
              <a:gd name="connsiteY0" fmla="*/ 914457 h 914457"/>
              <a:gd name="connsiteX1" fmla="*/ 466725 w 1743075"/>
              <a:gd name="connsiteY1" fmla="*/ 695382 h 914457"/>
              <a:gd name="connsiteX2" fmla="*/ 781050 w 1743075"/>
              <a:gd name="connsiteY2" fmla="*/ 57 h 914457"/>
              <a:gd name="connsiteX3" fmla="*/ 1123950 w 1743075"/>
              <a:gd name="connsiteY3" fmla="*/ 657282 h 914457"/>
              <a:gd name="connsiteX4" fmla="*/ 1743075 w 1743075"/>
              <a:gd name="connsiteY4" fmla="*/ 866832 h 914457"/>
              <a:gd name="connsiteX5" fmla="*/ 1743075 w 1743075"/>
              <a:gd name="connsiteY5" fmla="*/ 866832 h 914457"/>
              <a:gd name="connsiteX6" fmla="*/ 1743075 w 1743075"/>
              <a:gd name="connsiteY6" fmla="*/ 866832 h 91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3075" h="914457">
                <a:moveTo>
                  <a:pt x="0" y="914457"/>
                </a:moveTo>
                <a:cubicBezTo>
                  <a:pt x="168275" y="881119"/>
                  <a:pt x="336550" y="847782"/>
                  <a:pt x="466725" y="695382"/>
                </a:cubicBezTo>
                <a:cubicBezTo>
                  <a:pt x="596900" y="542982"/>
                  <a:pt x="671513" y="6407"/>
                  <a:pt x="781050" y="57"/>
                </a:cubicBezTo>
                <a:cubicBezTo>
                  <a:pt x="890587" y="-6293"/>
                  <a:pt x="963612" y="512819"/>
                  <a:pt x="1123950" y="657282"/>
                </a:cubicBezTo>
                <a:cubicBezTo>
                  <a:pt x="1284288" y="801745"/>
                  <a:pt x="1743075" y="866832"/>
                  <a:pt x="1743075" y="866832"/>
                </a:cubicBezTo>
                <a:lnTo>
                  <a:pt x="1743075" y="866832"/>
                </a:lnTo>
                <a:lnTo>
                  <a:pt x="1743075" y="866832"/>
                </a:lnTo>
              </a:path>
            </a:pathLst>
          </a:custGeom>
          <a:noFill/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8A452D4-7758-31E6-D999-54B68DF163B3}"/>
              </a:ext>
            </a:extLst>
          </p:cNvPr>
          <p:cNvCxnSpPr>
            <a:cxnSpLocks/>
          </p:cNvCxnSpPr>
          <p:nvPr/>
        </p:nvCxnSpPr>
        <p:spPr>
          <a:xfrm>
            <a:off x="2270522" y="5657849"/>
            <a:ext cx="51304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9872CF5-4EEC-B636-AC04-913F499DD350}"/>
              </a:ext>
            </a:extLst>
          </p:cNvPr>
          <p:cNvSpPr txBox="1"/>
          <p:nvPr/>
        </p:nvSpPr>
        <p:spPr>
          <a:xfrm>
            <a:off x="574722" y="2366901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전체 집단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ECAD4A-A6F2-1C65-4125-B51DD245FBC8}"/>
              </a:ext>
            </a:extLst>
          </p:cNvPr>
          <p:cNvSpPr txBox="1"/>
          <p:nvPr/>
        </p:nvSpPr>
        <p:spPr>
          <a:xfrm>
            <a:off x="574722" y="4723835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하위 집단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B5A4E73-5014-32C6-E03C-73E3AB1E464B}"/>
              </a:ext>
            </a:extLst>
          </p:cNvPr>
          <p:cNvCxnSpPr>
            <a:cxnSpLocks/>
          </p:cNvCxnSpPr>
          <p:nvPr/>
        </p:nvCxnSpPr>
        <p:spPr>
          <a:xfrm>
            <a:off x="4393688" y="34290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6A86455-9203-2351-803E-AEB161BC8E89}"/>
              </a:ext>
            </a:extLst>
          </p:cNvPr>
          <p:cNvCxnSpPr>
            <a:cxnSpLocks/>
          </p:cNvCxnSpPr>
          <p:nvPr/>
        </p:nvCxnSpPr>
        <p:spPr>
          <a:xfrm>
            <a:off x="2114553" y="3285994"/>
            <a:ext cx="5772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89A67D0-B423-B68E-76FA-65B8EC24C71F}"/>
              </a:ext>
            </a:extLst>
          </p:cNvPr>
          <p:cNvCxnSpPr>
            <a:cxnSpLocks/>
          </p:cNvCxnSpPr>
          <p:nvPr/>
        </p:nvCxnSpPr>
        <p:spPr>
          <a:xfrm>
            <a:off x="4403213" y="3996881"/>
            <a:ext cx="0" cy="1716787"/>
          </a:xfrm>
          <a:prstGeom prst="line">
            <a:avLst/>
          </a:prstGeom>
          <a:ln>
            <a:solidFill>
              <a:schemeClr val="dk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07D6D2B-E3E7-40E8-62E5-69E28FE0B587}"/>
              </a:ext>
            </a:extLst>
          </p:cNvPr>
          <p:cNvCxnSpPr>
            <a:cxnSpLocks/>
          </p:cNvCxnSpPr>
          <p:nvPr/>
        </p:nvCxnSpPr>
        <p:spPr>
          <a:xfrm>
            <a:off x="5622413" y="3996882"/>
            <a:ext cx="0" cy="1716787"/>
          </a:xfrm>
          <a:prstGeom prst="line">
            <a:avLst/>
          </a:prstGeom>
          <a:ln>
            <a:solidFill>
              <a:schemeClr val="dk1">
                <a:alpha val="3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CFAF6B2D-911C-E449-EE9E-C5D8F9487E4B}"/>
              </a:ext>
            </a:extLst>
          </p:cNvPr>
          <p:cNvSpPr/>
          <p:nvPr/>
        </p:nvSpPr>
        <p:spPr>
          <a:xfrm>
            <a:off x="4358971" y="3987357"/>
            <a:ext cx="2815915" cy="1550194"/>
          </a:xfrm>
          <a:custGeom>
            <a:avLst/>
            <a:gdLst>
              <a:gd name="connsiteX0" fmla="*/ 0 w 1743075"/>
              <a:gd name="connsiteY0" fmla="*/ 914457 h 914457"/>
              <a:gd name="connsiteX1" fmla="*/ 466725 w 1743075"/>
              <a:gd name="connsiteY1" fmla="*/ 695382 h 914457"/>
              <a:gd name="connsiteX2" fmla="*/ 781050 w 1743075"/>
              <a:gd name="connsiteY2" fmla="*/ 57 h 914457"/>
              <a:gd name="connsiteX3" fmla="*/ 1123950 w 1743075"/>
              <a:gd name="connsiteY3" fmla="*/ 657282 h 914457"/>
              <a:gd name="connsiteX4" fmla="*/ 1743075 w 1743075"/>
              <a:gd name="connsiteY4" fmla="*/ 866832 h 914457"/>
              <a:gd name="connsiteX5" fmla="*/ 1743075 w 1743075"/>
              <a:gd name="connsiteY5" fmla="*/ 866832 h 914457"/>
              <a:gd name="connsiteX6" fmla="*/ 1743075 w 1743075"/>
              <a:gd name="connsiteY6" fmla="*/ 866832 h 91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3075" h="914457">
                <a:moveTo>
                  <a:pt x="0" y="914457"/>
                </a:moveTo>
                <a:cubicBezTo>
                  <a:pt x="168275" y="881119"/>
                  <a:pt x="336550" y="847782"/>
                  <a:pt x="466725" y="695382"/>
                </a:cubicBezTo>
                <a:cubicBezTo>
                  <a:pt x="596900" y="542982"/>
                  <a:pt x="671513" y="6407"/>
                  <a:pt x="781050" y="57"/>
                </a:cubicBezTo>
                <a:cubicBezTo>
                  <a:pt x="890587" y="-6293"/>
                  <a:pt x="963612" y="512819"/>
                  <a:pt x="1123950" y="657282"/>
                </a:cubicBezTo>
                <a:cubicBezTo>
                  <a:pt x="1284288" y="801745"/>
                  <a:pt x="1743075" y="866832"/>
                  <a:pt x="1743075" y="866832"/>
                </a:cubicBezTo>
                <a:lnTo>
                  <a:pt x="1743075" y="866832"/>
                </a:lnTo>
                <a:lnTo>
                  <a:pt x="1743075" y="866832"/>
                </a:lnTo>
              </a:path>
            </a:pathLst>
          </a:custGeom>
          <a:ln>
            <a:solidFill>
              <a:schemeClr val="accent6">
                <a:alpha val="3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8B0A36A6-359B-9CE8-8C0D-523A19FCF9E5}"/>
              </a:ext>
            </a:extLst>
          </p:cNvPr>
          <p:cNvSpPr/>
          <p:nvPr/>
        </p:nvSpPr>
        <p:spPr>
          <a:xfrm>
            <a:off x="3137028" y="3987357"/>
            <a:ext cx="2815915" cy="1550194"/>
          </a:xfrm>
          <a:custGeom>
            <a:avLst/>
            <a:gdLst>
              <a:gd name="connsiteX0" fmla="*/ 0 w 1743075"/>
              <a:gd name="connsiteY0" fmla="*/ 914457 h 914457"/>
              <a:gd name="connsiteX1" fmla="*/ 466725 w 1743075"/>
              <a:gd name="connsiteY1" fmla="*/ 695382 h 914457"/>
              <a:gd name="connsiteX2" fmla="*/ 781050 w 1743075"/>
              <a:gd name="connsiteY2" fmla="*/ 57 h 914457"/>
              <a:gd name="connsiteX3" fmla="*/ 1123950 w 1743075"/>
              <a:gd name="connsiteY3" fmla="*/ 657282 h 914457"/>
              <a:gd name="connsiteX4" fmla="*/ 1743075 w 1743075"/>
              <a:gd name="connsiteY4" fmla="*/ 866832 h 914457"/>
              <a:gd name="connsiteX5" fmla="*/ 1743075 w 1743075"/>
              <a:gd name="connsiteY5" fmla="*/ 866832 h 914457"/>
              <a:gd name="connsiteX6" fmla="*/ 1743075 w 1743075"/>
              <a:gd name="connsiteY6" fmla="*/ 866832 h 91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3075" h="914457">
                <a:moveTo>
                  <a:pt x="0" y="914457"/>
                </a:moveTo>
                <a:cubicBezTo>
                  <a:pt x="168275" y="881119"/>
                  <a:pt x="336550" y="847782"/>
                  <a:pt x="466725" y="695382"/>
                </a:cubicBezTo>
                <a:cubicBezTo>
                  <a:pt x="596900" y="542982"/>
                  <a:pt x="671513" y="6407"/>
                  <a:pt x="781050" y="57"/>
                </a:cubicBezTo>
                <a:cubicBezTo>
                  <a:pt x="890587" y="-6293"/>
                  <a:pt x="963612" y="512819"/>
                  <a:pt x="1123950" y="657282"/>
                </a:cubicBezTo>
                <a:cubicBezTo>
                  <a:pt x="1284288" y="801745"/>
                  <a:pt x="1743075" y="866832"/>
                  <a:pt x="1743075" y="866832"/>
                </a:cubicBezTo>
                <a:lnTo>
                  <a:pt x="1743075" y="866832"/>
                </a:lnTo>
                <a:lnTo>
                  <a:pt x="1743075" y="866832"/>
                </a:lnTo>
              </a:path>
            </a:pathLst>
          </a:cu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E4B0330A-FE47-BBAB-8470-D3C5B1FCCA31}"/>
              </a:ext>
            </a:extLst>
          </p:cNvPr>
          <p:cNvSpPr/>
          <p:nvPr/>
        </p:nvSpPr>
        <p:spPr>
          <a:xfrm>
            <a:off x="2466978" y="1502663"/>
            <a:ext cx="4810122" cy="1575655"/>
          </a:xfrm>
          <a:custGeom>
            <a:avLst/>
            <a:gdLst>
              <a:gd name="connsiteX0" fmla="*/ 0 w 4657725"/>
              <a:gd name="connsiteY0" fmla="*/ 1575655 h 1575655"/>
              <a:gd name="connsiteX1" fmla="*/ 714375 w 4657725"/>
              <a:gd name="connsiteY1" fmla="*/ 1261330 h 1575655"/>
              <a:gd name="connsiteX2" fmla="*/ 1247775 w 4657725"/>
              <a:gd name="connsiteY2" fmla="*/ 13555 h 1575655"/>
              <a:gd name="connsiteX3" fmla="*/ 1571625 w 4657725"/>
              <a:gd name="connsiteY3" fmla="*/ 566005 h 1575655"/>
              <a:gd name="connsiteX4" fmla="*/ 1847850 w 4657725"/>
              <a:gd name="connsiteY4" fmla="*/ 32605 h 1575655"/>
              <a:gd name="connsiteX5" fmla="*/ 2543175 w 4657725"/>
              <a:gd name="connsiteY5" fmla="*/ 708880 h 1575655"/>
              <a:gd name="connsiteX6" fmla="*/ 3076575 w 4657725"/>
              <a:gd name="connsiteY6" fmla="*/ 23080 h 1575655"/>
              <a:gd name="connsiteX7" fmla="*/ 3609975 w 4657725"/>
              <a:gd name="connsiteY7" fmla="*/ 1099405 h 1575655"/>
              <a:gd name="connsiteX8" fmla="*/ 4657725 w 4657725"/>
              <a:gd name="connsiteY8" fmla="*/ 1489930 h 1575655"/>
              <a:gd name="connsiteX9" fmla="*/ 4657725 w 4657725"/>
              <a:gd name="connsiteY9" fmla="*/ 1489930 h 1575655"/>
              <a:gd name="connsiteX10" fmla="*/ 4657725 w 4657725"/>
              <a:gd name="connsiteY10" fmla="*/ 1489930 h 157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57725" h="1575655">
                <a:moveTo>
                  <a:pt x="0" y="1575655"/>
                </a:moveTo>
                <a:cubicBezTo>
                  <a:pt x="253206" y="1548667"/>
                  <a:pt x="506413" y="1521680"/>
                  <a:pt x="714375" y="1261330"/>
                </a:cubicBezTo>
                <a:cubicBezTo>
                  <a:pt x="922337" y="1000980"/>
                  <a:pt x="1104900" y="129442"/>
                  <a:pt x="1247775" y="13555"/>
                </a:cubicBezTo>
                <a:cubicBezTo>
                  <a:pt x="1390650" y="-102332"/>
                  <a:pt x="1471613" y="562830"/>
                  <a:pt x="1571625" y="566005"/>
                </a:cubicBezTo>
                <a:cubicBezTo>
                  <a:pt x="1671637" y="569180"/>
                  <a:pt x="1685925" y="8793"/>
                  <a:pt x="1847850" y="32605"/>
                </a:cubicBezTo>
                <a:cubicBezTo>
                  <a:pt x="2009775" y="56417"/>
                  <a:pt x="2338388" y="710467"/>
                  <a:pt x="2543175" y="708880"/>
                </a:cubicBezTo>
                <a:cubicBezTo>
                  <a:pt x="2747962" y="707293"/>
                  <a:pt x="2898775" y="-42008"/>
                  <a:pt x="3076575" y="23080"/>
                </a:cubicBezTo>
                <a:cubicBezTo>
                  <a:pt x="3254375" y="88167"/>
                  <a:pt x="3346450" y="854930"/>
                  <a:pt x="3609975" y="1099405"/>
                </a:cubicBezTo>
                <a:cubicBezTo>
                  <a:pt x="3873500" y="1343880"/>
                  <a:pt x="4657725" y="1489930"/>
                  <a:pt x="4657725" y="1489930"/>
                </a:cubicBezTo>
                <a:lnTo>
                  <a:pt x="4657725" y="1489930"/>
                </a:lnTo>
                <a:lnTo>
                  <a:pt x="4657725" y="1489930"/>
                </a:ln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6D66CC9-0AA9-1047-1448-010A9457417F}"/>
              </a:ext>
            </a:extLst>
          </p:cNvPr>
          <p:cNvCxnSpPr>
            <a:cxnSpLocks/>
          </p:cNvCxnSpPr>
          <p:nvPr/>
        </p:nvCxnSpPr>
        <p:spPr>
          <a:xfrm>
            <a:off x="3784088" y="3987357"/>
            <a:ext cx="0" cy="1716787"/>
          </a:xfrm>
          <a:prstGeom prst="line">
            <a:avLst/>
          </a:prstGeom>
          <a:ln>
            <a:solidFill>
              <a:schemeClr val="dk1">
                <a:alpha val="3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9F15B9-0A34-6300-0DBA-735A6C78448E}"/>
                  </a:ext>
                </a:extLst>
              </p:cNvPr>
              <p:cNvSpPr txBox="1"/>
              <p:nvPr/>
            </p:nvSpPr>
            <p:spPr>
              <a:xfrm>
                <a:off x="3641316" y="5657849"/>
                <a:ext cx="428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>
                      <a:lumMod val="75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9F15B9-0A34-6300-0DBA-735A6C784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316" y="5657849"/>
                <a:ext cx="428625" cy="369332"/>
              </a:xfrm>
              <a:prstGeom prst="rect">
                <a:avLst/>
              </a:prstGeom>
              <a:blipFill>
                <a:blip r:embed="rId2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59724CF-7FCD-72FA-349F-D27A1B0B1567}"/>
                  </a:ext>
                </a:extLst>
              </p:cNvPr>
              <p:cNvSpPr txBox="1"/>
              <p:nvPr/>
            </p:nvSpPr>
            <p:spPr>
              <a:xfrm>
                <a:off x="4262087" y="5657849"/>
                <a:ext cx="428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59724CF-7FCD-72FA-349F-D27A1B0B1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087" y="5657849"/>
                <a:ext cx="428625" cy="369332"/>
              </a:xfrm>
              <a:prstGeom prst="rect">
                <a:avLst/>
              </a:prstGeom>
              <a:blipFill>
                <a:blip r:embed="rId3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4724049-51EE-391F-004A-F0BA0B916249}"/>
                  </a:ext>
                </a:extLst>
              </p:cNvPr>
              <p:cNvSpPr txBox="1"/>
              <p:nvPr/>
            </p:nvSpPr>
            <p:spPr>
              <a:xfrm>
                <a:off x="5417625" y="5657849"/>
                <a:ext cx="428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>
                      <a:lumMod val="75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4724049-51EE-391F-004A-F0BA0B916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625" y="5657849"/>
                <a:ext cx="428625" cy="369332"/>
              </a:xfrm>
              <a:prstGeom prst="rect">
                <a:avLst/>
              </a:prstGeom>
              <a:blipFill>
                <a:blip r:embed="rId4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CE6F90-08B0-7A02-5592-EFEE303D94DD}"/>
                  </a:ext>
                </a:extLst>
              </p:cNvPr>
              <p:cNvSpPr txBox="1"/>
              <p:nvPr/>
            </p:nvSpPr>
            <p:spPr>
              <a:xfrm>
                <a:off x="7794010" y="4670608"/>
                <a:ext cx="3316902" cy="3730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b="0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b="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CE6F90-08B0-7A02-5592-EFEE303D9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010" y="4670608"/>
                <a:ext cx="3316902" cy="373051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5BC738-32FB-4FBF-1612-078AC80B6659}"/>
                  </a:ext>
                </a:extLst>
              </p:cNvPr>
              <p:cNvSpPr txBox="1"/>
              <p:nvPr/>
            </p:nvSpPr>
            <p:spPr>
              <a:xfrm>
                <a:off x="1778798" y="3101328"/>
                <a:ext cx="335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5BC738-32FB-4FBF-1612-078AC80B6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798" y="3101328"/>
                <a:ext cx="3357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C2194E-06BB-545E-B745-962C72047287}"/>
                  </a:ext>
                </a:extLst>
              </p:cNvPr>
              <p:cNvSpPr txBox="1"/>
              <p:nvPr/>
            </p:nvSpPr>
            <p:spPr>
              <a:xfrm>
                <a:off x="1710931" y="5473183"/>
                <a:ext cx="335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C2194E-06BB-545E-B745-962C72047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931" y="5473183"/>
                <a:ext cx="3357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A7C36A-16E6-F01D-4DEC-A009007242C8}"/>
                  </a:ext>
                </a:extLst>
              </p:cNvPr>
              <p:cNvSpPr txBox="1"/>
              <p:nvPr/>
            </p:nvSpPr>
            <p:spPr>
              <a:xfrm>
                <a:off x="3625297" y="4106488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A7C36A-16E6-F01D-4DEC-A00900724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297" y="4106488"/>
                <a:ext cx="413337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A9D1712-C6DB-ED61-A09B-1D211F1488E5}"/>
                  </a:ext>
                </a:extLst>
              </p:cNvPr>
              <p:cNvSpPr txBox="1"/>
              <p:nvPr/>
            </p:nvSpPr>
            <p:spPr>
              <a:xfrm>
                <a:off x="4246433" y="4102590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A9D1712-C6DB-ED61-A09B-1D211F148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433" y="4102590"/>
                <a:ext cx="413337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4EF4064-E8FC-435B-4A7B-F8C99A357E40}"/>
                  </a:ext>
                </a:extLst>
              </p:cNvPr>
              <p:cNvSpPr txBox="1"/>
              <p:nvPr/>
            </p:nvSpPr>
            <p:spPr>
              <a:xfrm>
                <a:off x="5444345" y="4103913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4EF4064-E8FC-435B-4A7B-F8C99A357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345" y="4103913"/>
                <a:ext cx="413337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08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42DF-270A-EB8A-A447-77FFA05D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</a:t>
            </a:r>
            <a:r>
              <a:rPr lang="ko-KR" altLang="en-US" dirty="0"/>
              <a:t> </a:t>
            </a:r>
            <a:r>
              <a:rPr lang="en-US" altLang="ko-KR" dirty="0"/>
              <a:t>Mixture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9C8A7-6A38-04B8-59D4-AB60D28A765A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Mixture Model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집단이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distribution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인 혼합 모델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2976F1E3-5241-8AB7-AF11-CB5B7DC3252F}"/>
              </a:ext>
            </a:extLst>
          </p:cNvPr>
          <p:cNvSpPr/>
          <p:nvPr/>
        </p:nvSpPr>
        <p:spPr>
          <a:xfrm>
            <a:off x="2515892" y="3987357"/>
            <a:ext cx="2815915" cy="1550194"/>
          </a:xfrm>
          <a:custGeom>
            <a:avLst/>
            <a:gdLst>
              <a:gd name="connsiteX0" fmla="*/ 0 w 1743075"/>
              <a:gd name="connsiteY0" fmla="*/ 914457 h 914457"/>
              <a:gd name="connsiteX1" fmla="*/ 466725 w 1743075"/>
              <a:gd name="connsiteY1" fmla="*/ 695382 h 914457"/>
              <a:gd name="connsiteX2" fmla="*/ 781050 w 1743075"/>
              <a:gd name="connsiteY2" fmla="*/ 57 h 914457"/>
              <a:gd name="connsiteX3" fmla="*/ 1123950 w 1743075"/>
              <a:gd name="connsiteY3" fmla="*/ 657282 h 914457"/>
              <a:gd name="connsiteX4" fmla="*/ 1743075 w 1743075"/>
              <a:gd name="connsiteY4" fmla="*/ 866832 h 914457"/>
              <a:gd name="connsiteX5" fmla="*/ 1743075 w 1743075"/>
              <a:gd name="connsiteY5" fmla="*/ 866832 h 914457"/>
              <a:gd name="connsiteX6" fmla="*/ 1743075 w 1743075"/>
              <a:gd name="connsiteY6" fmla="*/ 866832 h 91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3075" h="914457">
                <a:moveTo>
                  <a:pt x="0" y="914457"/>
                </a:moveTo>
                <a:cubicBezTo>
                  <a:pt x="168275" y="881119"/>
                  <a:pt x="336550" y="847782"/>
                  <a:pt x="466725" y="695382"/>
                </a:cubicBezTo>
                <a:cubicBezTo>
                  <a:pt x="596900" y="542982"/>
                  <a:pt x="671513" y="6407"/>
                  <a:pt x="781050" y="57"/>
                </a:cubicBezTo>
                <a:cubicBezTo>
                  <a:pt x="890587" y="-6293"/>
                  <a:pt x="963612" y="512819"/>
                  <a:pt x="1123950" y="657282"/>
                </a:cubicBezTo>
                <a:cubicBezTo>
                  <a:pt x="1284288" y="801745"/>
                  <a:pt x="1743075" y="866832"/>
                  <a:pt x="1743075" y="866832"/>
                </a:cubicBezTo>
                <a:lnTo>
                  <a:pt x="1743075" y="866832"/>
                </a:lnTo>
                <a:lnTo>
                  <a:pt x="1743075" y="866832"/>
                </a:lnTo>
              </a:path>
            </a:pathLst>
          </a:custGeom>
          <a:noFill/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8A452D4-7758-31E6-D999-54B68DF163B3}"/>
              </a:ext>
            </a:extLst>
          </p:cNvPr>
          <p:cNvCxnSpPr>
            <a:cxnSpLocks/>
          </p:cNvCxnSpPr>
          <p:nvPr/>
        </p:nvCxnSpPr>
        <p:spPr>
          <a:xfrm>
            <a:off x="2270522" y="5657849"/>
            <a:ext cx="51304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9872CF5-4EEC-B636-AC04-913F499DD350}"/>
              </a:ext>
            </a:extLst>
          </p:cNvPr>
          <p:cNvSpPr txBox="1"/>
          <p:nvPr/>
        </p:nvSpPr>
        <p:spPr>
          <a:xfrm>
            <a:off x="574722" y="2366901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전체 집단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ECAD4A-A6F2-1C65-4125-B51DD245FBC8}"/>
              </a:ext>
            </a:extLst>
          </p:cNvPr>
          <p:cNvSpPr txBox="1"/>
          <p:nvPr/>
        </p:nvSpPr>
        <p:spPr>
          <a:xfrm>
            <a:off x="574722" y="4723835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하위 집단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6A86455-9203-2351-803E-AEB161BC8E89}"/>
              </a:ext>
            </a:extLst>
          </p:cNvPr>
          <p:cNvCxnSpPr>
            <a:cxnSpLocks/>
          </p:cNvCxnSpPr>
          <p:nvPr/>
        </p:nvCxnSpPr>
        <p:spPr>
          <a:xfrm>
            <a:off x="2114553" y="3285994"/>
            <a:ext cx="5772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C41A929-5521-18A8-7516-D2E237C2D3E6}"/>
              </a:ext>
            </a:extLst>
          </p:cNvPr>
          <p:cNvCxnSpPr>
            <a:cxnSpLocks/>
          </p:cNvCxnSpPr>
          <p:nvPr/>
        </p:nvCxnSpPr>
        <p:spPr>
          <a:xfrm>
            <a:off x="5631938" y="34290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E4B0330A-FE47-BBAB-8470-D3C5B1FCCA31}"/>
              </a:ext>
            </a:extLst>
          </p:cNvPr>
          <p:cNvSpPr/>
          <p:nvPr/>
        </p:nvSpPr>
        <p:spPr>
          <a:xfrm>
            <a:off x="2466978" y="1502663"/>
            <a:ext cx="4810122" cy="1575655"/>
          </a:xfrm>
          <a:custGeom>
            <a:avLst/>
            <a:gdLst>
              <a:gd name="connsiteX0" fmla="*/ 0 w 4657725"/>
              <a:gd name="connsiteY0" fmla="*/ 1575655 h 1575655"/>
              <a:gd name="connsiteX1" fmla="*/ 714375 w 4657725"/>
              <a:gd name="connsiteY1" fmla="*/ 1261330 h 1575655"/>
              <a:gd name="connsiteX2" fmla="*/ 1247775 w 4657725"/>
              <a:gd name="connsiteY2" fmla="*/ 13555 h 1575655"/>
              <a:gd name="connsiteX3" fmla="*/ 1571625 w 4657725"/>
              <a:gd name="connsiteY3" fmla="*/ 566005 h 1575655"/>
              <a:gd name="connsiteX4" fmla="*/ 1847850 w 4657725"/>
              <a:gd name="connsiteY4" fmla="*/ 32605 h 1575655"/>
              <a:gd name="connsiteX5" fmla="*/ 2543175 w 4657725"/>
              <a:gd name="connsiteY5" fmla="*/ 708880 h 1575655"/>
              <a:gd name="connsiteX6" fmla="*/ 3076575 w 4657725"/>
              <a:gd name="connsiteY6" fmla="*/ 23080 h 1575655"/>
              <a:gd name="connsiteX7" fmla="*/ 3609975 w 4657725"/>
              <a:gd name="connsiteY7" fmla="*/ 1099405 h 1575655"/>
              <a:gd name="connsiteX8" fmla="*/ 4657725 w 4657725"/>
              <a:gd name="connsiteY8" fmla="*/ 1489930 h 1575655"/>
              <a:gd name="connsiteX9" fmla="*/ 4657725 w 4657725"/>
              <a:gd name="connsiteY9" fmla="*/ 1489930 h 1575655"/>
              <a:gd name="connsiteX10" fmla="*/ 4657725 w 4657725"/>
              <a:gd name="connsiteY10" fmla="*/ 1489930 h 157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57725" h="1575655">
                <a:moveTo>
                  <a:pt x="0" y="1575655"/>
                </a:moveTo>
                <a:cubicBezTo>
                  <a:pt x="253206" y="1548667"/>
                  <a:pt x="506413" y="1521680"/>
                  <a:pt x="714375" y="1261330"/>
                </a:cubicBezTo>
                <a:cubicBezTo>
                  <a:pt x="922337" y="1000980"/>
                  <a:pt x="1104900" y="129442"/>
                  <a:pt x="1247775" y="13555"/>
                </a:cubicBezTo>
                <a:cubicBezTo>
                  <a:pt x="1390650" y="-102332"/>
                  <a:pt x="1471613" y="562830"/>
                  <a:pt x="1571625" y="566005"/>
                </a:cubicBezTo>
                <a:cubicBezTo>
                  <a:pt x="1671637" y="569180"/>
                  <a:pt x="1685925" y="8793"/>
                  <a:pt x="1847850" y="32605"/>
                </a:cubicBezTo>
                <a:cubicBezTo>
                  <a:pt x="2009775" y="56417"/>
                  <a:pt x="2338388" y="710467"/>
                  <a:pt x="2543175" y="708880"/>
                </a:cubicBezTo>
                <a:cubicBezTo>
                  <a:pt x="2747962" y="707293"/>
                  <a:pt x="2898775" y="-42008"/>
                  <a:pt x="3076575" y="23080"/>
                </a:cubicBezTo>
                <a:cubicBezTo>
                  <a:pt x="3254375" y="88167"/>
                  <a:pt x="3346450" y="854930"/>
                  <a:pt x="3609975" y="1099405"/>
                </a:cubicBezTo>
                <a:cubicBezTo>
                  <a:pt x="3873500" y="1343880"/>
                  <a:pt x="4657725" y="1489930"/>
                  <a:pt x="4657725" y="1489930"/>
                </a:cubicBezTo>
                <a:lnTo>
                  <a:pt x="4657725" y="1489930"/>
                </a:lnTo>
                <a:lnTo>
                  <a:pt x="4657725" y="1489930"/>
                </a:ln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6D66CC9-0AA9-1047-1448-010A9457417F}"/>
              </a:ext>
            </a:extLst>
          </p:cNvPr>
          <p:cNvCxnSpPr>
            <a:cxnSpLocks/>
          </p:cNvCxnSpPr>
          <p:nvPr/>
        </p:nvCxnSpPr>
        <p:spPr>
          <a:xfrm>
            <a:off x="3784088" y="3987357"/>
            <a:ext cx="0" cy="1716787"/>
          </a:xfrm>
          <a:prstGeom prst="line">
            <a:avLst/>
          </a:prstGeom>
          <a:ln>
            <a:solidFill>
              <a:schemeClr val="dk1">
                <a:alpha val="3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9F15B9-0A34-6300-0DBA-735A6C78448E}"/>
                  </a:ext>
                </a:extLst>
              </p:cNvPr>
              <p:cNvSpPr txBox="1"/>
              <p:nvPr/>
            </p:nvSpPr>
            <p:spPr>
              <a:xfrm>
                <a:off x="3641316" y="5657849"/>
                <a:ext cx="428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>
                      <a:lumMod val="75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9F15B9-0A34-6300-0DBA-735A6C784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316" y="5657849"/>
                <a:ext cx="428625" cy="369332"/>
              </a:xfrm>
              <a:prstGeom prst="rect">
                <a:avLst/>
              </a:prstGeom>
              <a:blipFill>
                <a:blip r:embed="rId2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4724049-51EE-391F-004A-F0BA0B916249}"/>
                  </a:ext>
                </a:extLst>
              </p:cNvPr>
              <p:cNvSpPr txBox="1"/>
              <p:nvPr/>
            </p:nvSpPr>
            <p:spPr>
              <a:xfrm>
                <a:off x="5417625" y="5657849"/>
                <a:ext cx="428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4724049-51EE-391F-004A-F0BA0B916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625" y="5657849"/>
                <a:ext cx="428625" cy="369332"/>
              </a:xfrm>
              <a:prstGeom prst="rect">
                <a:avLst/>
              </a:prstGeom>
              <a:blipFill>
                <a:blip r:embed="rId3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CE6F90-08B0-7A02-5592-EFEE303D94DD}"/>
                  </a:ext>
                </a:extLst>
              </p:cNvPr>
              <p:cNvSpPr txBox="1"/>
              <p:nvPr/>
            </p:nvSpPr>
            <p:spPr>
              <a:xfrm>
                <a:off x="7794010" y="4670608"/>
                <a:ext cx="3316902" cy="3885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CE6F90-08B0-7A02-5592-EFEE303D9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010" y="4670608"/>
                <a:ext cx="3316902" cy="388504"/>
              </a:xfrm>
              <a:prstGeom prst="rect">
                <a:avLst/>
              </a:prstGeom>
              <a:blipFill>
                <a:blip r:embed="rId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5BC738-32FB-4FBF-1612-078AC80B6659}"/>
                  </a:ext>
                </a:extLst>
              </p:cNvPr>
              <p:cNvSpPr txBox="1"/>
              <p:nvPr/>
            </p:nvSpPr>
            <p:spPr>
              <a:xfrm>
                <a:off x="1778798" y="3101328"/>
                <a:ext cx="335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5BC738-32FB-4FBF-1612-078AC80B6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798" y="3101328"/>
                <a:ext cx="3357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C2194E-06BB-545E-B745-962C72047287}"/>
                  </a:ext>
                </a:extLst>
              </p:cNvPr>
              <p:cNvSpPr txBox="1"/>
              <p:nvPr/>
            </p:nvSpPr>
            <p:spPr>
              <a:xfrm>
                <a:off x="1710931" y="5473183"/>
                <a:ext cx="335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C2194E-06BB-545E-B745-962C72047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931" y="5473183"/>
                <a:ext cx="3357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EF44C60-FEE2-B473-AFC4-7BF5F740E5FD}"/>
              </a:ext>
            </a:extLst>
          </p:cNvPr>
          <p:cNvCxnSpPr>
            <a:cxnSpLocks/>
          </p:cNvCxnSpPr>
          <p:nvPr/>
        </p:nvCxnSpPr>
        <p:spPr>
          <a:xfrm>
            <a:off x="4403213" y="3996881"/>
            <a:ext cx="0" cy="1716787"/>
          </a:xfrm>
          <a:prstGeom prst="line">
            <a:avLst/>
          </a:prstGeom>
          <a:ln>
            <a:solidFill>
              <a:schemeClr val="dk1">
                <a:alpha val="3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15F9472A-083B-F3BC-94A7-E72B94BBE2E0}"/>
              </a:ext>
            </a:extLst>
          </p:cNvPr>
          <p:cNvSpPr/>
          <p:nvPr/>
        </p:nvSpPr>
        <p:spPr>
          <a:xfrm>
            <a:off x="3137028" y="3987357"/>
            <a:ext cx="2815915" cy="1550194"/>
          </a:xfrm>
          <a:custGeom>
            <a:avLst/>
            <a:gdLst>
              <a:gd name="connsiteX0" fmla="*/ 0 w 1743075"/>
              <a:gd name="connsiteY0" fmla="*/ 914457 h 914457"/>
              <a:gd name="connsiteX1" fmla="*/ 466725 w 1743075"/>
              <a:gd name="connsiteY1" fmla="*/ 695382 h 914457"/>
              <a:gd name="connsiteX2" fmla="*/ 781050 w 1743075"/>
              <a:gd name="connsiteY2" fmla="*/ 57 h 914457"/>
              <a:gd name="connsiteX3" fmla="*/ 1123950 w 1743075"/>
              <a:gd name="connsiteY3" fmla="*/ 657282 h 914457"/>
              <a:gd name="connsiteX4" fmla="*/ 1743075 w 1743075"/>
              <a:gd name="connsiteY4" fmla="*/ 866832 h 914457"/>
              <a:gd name="connsiteX5" fmla="*/ 1743075 w 1743075"/>
              <a:gd name="connsiteY5" fmla="*/ 866832 h 914457"/>
              <a:gd name="connsiteX6" fmla="*/ 1743075 w 1743075"/>
              <a:gd name="connsiteY6" fmla="*/ 866832 h 91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3075" h="914457">
                <a:moveTo>
                  <a:pt x="0" y="914457"/>
                </a:moveTo>
                <a:cubicBezTo>
                  <a:pt x="168275" y="881119"/>
                  <a:pt x="336550" y="847782"/>
                  <a:pt x="466725" y="695382"/>
                </a:cubicBezTo>
                <a:cubicBezTo>
                  <a:pt x="596900" y="542982"/>
                  <a:pt x="671513" y="6407"/>
                  <a:pt x="781050" y="57"/>
                </a:cubicBezTo>
                <a:cubicBezTo>
                  <a:pt x="890587" y="-6293"/>
                  <a:pt x="963612" y="512819"/>
                  <a:pt x="1123950" y="657282"/>
                </a:cubicBezTo>
                <a:cubicBezTo>
                  <a:pt x="1284288" y="801745"/>
                  <a:pt x="1743075" y="866832"/>
                  <a:pt x="1743075" y="866832"/>
                </a:cubicBezTo>
                <a:lnTo>
                  <a:pt x="1743075" y="866832"/>
                </a:lnTo>
                <a:lnTo>
                  <a:pt x="1743075" y="866832"/>
                </a:lnTo>
              </a:path>
            </a:pathLst>
          </a:custGeom>
          <a:ln>
            <a:solidFill>
              <a:schemeClr val="accent2">
                <a:alpha val="3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A283415-28FD-36FC-D9D0-BAB38470AD57}"/>
                  </a:ext>
                </a:extLst>
              </p:cNvPr>
              <p:cNvSpPr txBox="1"/>
              <p:nvPr/>
            </p:nvSpPr>
            <p:spPr>
              <a:xfrm>
                <a:off x="4262087" y="5657849"/>
                <a:ext cx="428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>
                      <a:lumMod val="75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A283415-28FD-36FC-D9D0-BAB38470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087" y="5657849"/>
                <a:ext cx="428625" cy="369332"/>
              </a:xfrm>
              <a:prstGeom prst="rect">
                <a:avLst/>
              </a:prstGeom>
              <a:blipFill>
                <a:blip r:embed="rId7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4DA94C2-385F-D919-B3E7-3DDAC569C98E}"/>
              </a:ext>
            </a:extLst>
          </p:cNvPr>
          <p:cNvCxnSpPr>
            <a:cxnSpLocks/>
          </p:cNvCxnSpPr>
          <p:nvPr/>
        </p:nvCxnSpPr>
        <p:spPr>
          <a:xfrm>
            <a:off x="5622413" y="3996882"/>
            <a:ext cx="0" cy="171678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82985B2E-48C6-1187-D5EE-EF627D5FB72F}"/>
              </a:ext>
            </a:extLst>
          </p:cNvPr>
          <p:cNvSpPr/>
          <p:nvPr/>
        </p:nvSpPr>
        <p:spPr>
          <a:xfrm>
            <a:off x="4358971" y="3987357"/>
            <a:ext cx="2815915" cy="1550194"/>
          </a:xfrm>
          <a:custGeom>
            <a:avLst/>
            <a:gdLst>
              <a:gd name="connsiteX0" fmla="*/ 0 w 1743075"/>
              <a:gd name="connsiteY0" fmla="*/ 914457 h 914457"/>
              <a:gd name="connsiteX1" fmla="*/ 466725 w 1743075"/>
              <a:gd name="connsiteY1" fmla="*/ 695382 h 914457"/>
              <a:gd name="connsiteX2" fmla="*/ 781050 w 1743075"/>
              <a:gd name="connsiteY2" fmla="*/ 57 h 914457"/>
              <a:gd name="connsiteX3" fmla="*/ 1123950 w 1743075"/>
              <a:gd name="connsiteY3" fmla="*/ 657282 h 914457"/>
              <a:gd name="connsiteX4" fmla="*/ 1743075 w 1743075"/>
              <a:gd name="connsiteY4" fmla="*/ 866832 h 914457"/>
              <a:gd name="connsiteX5" fmla="*/ 1743075 w 1743075"/>
              <a:gd name="connsiteY5" fmla="*/ 866832 h 914457"/>
              <a:gd name="connsiteX6" fmla="*/ 1743075 w 1743075"/>
              <a:gd name="connsiteY6" fmla="*/ 866832 h 91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3075" h="914457">
                <a:moveTo>
                  <a:pt x="0" y="914457"/>
                </a:moveTo>
                <a:cubicBezTo>
                  <a:pt x="168275" y="881119"/>
                  <a:pt x="336550" y="847782"/>
                  <a:pt x="466725" y="695382"/>
                </a:cubicBezTo>
                <a:cubicBezTo>
                  <a:pt x="596900" y="542982"/>
                  <a:pt x="671513" y="6407"/>
                  <a:pt x="781050" y="57"/>
                </a:cubicBezTo>
                <a:cubicBezTo>
                  <a:pt x="890587" y="-6293"/>
                  <a:pt x="963612" y="512819"/>
                  <a:pt x="1123950" y="657282"/>
                </a:cubicBezTo>
                <a:cubicBezTo>
                  <a:pt x="1284288" y="801745"/>
                  <a:pt x="1743075" y="866832"/>
                  <a:pt x="1743075" y="866832"/>
                </a:cubicBezTo>
                <a:lnTo>
                  <a:pt x="1743075" y="866832"/>
                </a:lnTo>
                <a:lnTo>
                  <a:pt x="1743075" y="866832"/>
                </a:ln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B3BA1E7-ECDB-3C05-59A7-071F8A1632E1}"/>
                  </a:ext>
                </a:extLst>
              </p:cNvPr>
              <p:cNvSpPr txBox="1"/>
              <p:nvPr/>
            </p:nvSpPr>
            <p:spPr>
              <a:xfrm>
                <a:off x="3625297" y="4106488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B3BA1E7-ECDB-3C05-59A7-071F8A163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297" y="4106488"/>
                <a:ext cx="413337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3E9F408-4611-85C9-54AF-B641827A9A39}"/>
                  </a:ext>
                </a:extLst>
              </p:cNvPr>
              <p:cNvSpPr txBox="1"/>
              <p:nvPr/>
            </p:nvSpPr>
            <p:spPr>
              <a:xfrm>
                <a:off x="4246433" y="4102590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3E9F408-4611-85C9-54AF-B641827A9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433" y="4102590"/>
                <a:ext cx="413337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900CA98-6F7C-938D-EFA5-FC792824C441}"/>
                  </a:ext>
                </a:extLst>
              </p:cNvPr>
              <p:cNvSpPr txBox="1"/>
              <p:nvPr/>
            </p:nvSpPr>
            <p:spPr>
              <a:xfrm>
                <a:off x="5444345" y="4103913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900CA98-6F7C-938D-EFA5-FC792824C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345" y="4103913"/>
                <a:ext cx="413337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642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42DF-270A-EB8A-A447-77FFA05D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</a:t>
            </a:r>
            <a:r>
              <a:rPr lang="ko-KR" altLang="en-US" dirty="0"/>
              <a:t> </a:t>
            </a:r>
            <a:r>
              <a:rPr lang="en-US" altLang="ko-KR" dirty="0"/>
              <a:t>Mixture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9C8A7-6A38-04B8-59D4-AB60D28A765A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Mixture Model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집단이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distribution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인 혼합 모델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F2468AF-0D57-AF52-D8F5-E8981747DABE}"/>
              </a:ext>
            </a:extLst>
          </p:cNvPr>
          <p:cNvGrpSpPr/>
          <p:nvPr/>
        </p:nvGrpSpPr>
        <p:grpSpPr>
          <a:xfrm>
            <a:off x="574722" y="1502663"/>
            <a:ext cx="7311978" cy="4524518"/>
            <a:chOff x="2555922" y="1502663"/>
            <a:chExt cx="7311978" cy="4524518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976F1E3-5241-8AB7-AF11-CB5B7DC3252F}"/>
                </a:ext>
              </a:extLst>
            </p:cNvPr>
            <p:cNvSpPr/>
            <p:nvPr/>
          </p:nvSpPr>
          <p:spPr>
            <a:xfrm>
              <a:off x="4497092" y="3987357"/>
              <a:ext cx="2815915" cy="1550194"/>
            </a:xfrm>
            <a:custGeom>
              <a:avLst/>
              <a:gdLst>
                <a:gd name="connsiteX0" fmla="*/ 0 w 1743075"/>
                <a:gd name="connsiteY0" fmla="*/ 914457 h 914457"/>
                <a:gd name="connsiteX1" fmla="*/ 466725 w 1743075"/>
                <a:gd name="connsiteY1" fmla="*/ 695382 h 914457"/>
                <a:gd name="connsiteX2" fmla="*/ 781050 w 1743075"/>
                <a:gd name="connsiteY2" fmla="*/ 57 h 914457"/>
                <a:gd name="connsiteX3" fmla="*/ 1123950 w 1743075"/>
                <a:gd name="connsiteY3" fmla="*/ 657282 h 914457"/>
                <a:gd name="connsiteX4" fmla="*/ 1743075 w 1743075"/>
                <a:gd name="connsiteY4" fmla="*/ 866832 h 914457"/>
                <a:gd name="connsiteX5" fmla="*/ 1743075 w 1743075"/>
                <a:gd name="connsiteY5" fmla="*/ 866832 h 914457"/>
                <a:gd name="connsiteX6" fmla="*/ 1743075 w 1743075"/>
                <a:gd name="connsiteY6" fmla="*/ 866832 h 91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3075" h="914457">
                  <a:moveTo>
                    <a:pt x="0" y="914457"/>
                  </a:moveTo>
                  <a:cubicBezTo>
                    <a:pt x="168275" y="881119"/>
                    <a:pt x="336550" y="847782"/>
                    <a:pt x="466725" y="695382"/>
                  </a:cubicBezTo>
                  <a:cubicBezTo>
                    <a:pt x="596900" y="542982"/>
                    <a:pt x="671513" y="6407"/>
                    <a:pt x="781050" y="57"/>
                  </a:cubicBezTo>
                  <a:cubicBezTo>
                    <a:pt x="890587" y="-6293"/>
                    <a:pt x="963612" y="512819"/>
                    <a:pt x="1123950" y="657282"/>
                  </a:cubicBezTo>
                  <a:cubicBezTo>
                    <a:pt x="1284288" y="801745"/>
                    <a:pt x="1743075" y="866832"/>
                    <a:pt x="1743075" y="866832"/>
                  </a:cubicBezTo>
                  <a:lnTo>
                    <a:pt x="1743075" y="866832"/>
                  </a:lnTo>
                  <a:lnTo>
                    <a:pt x="1743075" y="86683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8A452D4-7758-31E6-D999-54B68DF163B3}"/>
                </a:ext>
              </a:extLst>
            </p:cNvPr>
            <p:cNvCxnSpPr>
              <a:cxnSpLocks/>
            </p:cNvCxnSpPr>
            <p:nvPr/>
          </p:nvCxnSpPr>
          <p:spPr>
            <a:xfrm>
              <a:off x="4251722" y="5657849"/>
              <a:ext cx="513040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872CF5-4EEC-B636-AC04-913F499DD350}"/>
                </a:ext>
              </a:extLst>
            </p:cNvPr>
            <p:cNvSpPr txBox="1"/>
            <p:nvPr/>
          </p:nvSpPr>
          <p:spPr>
            <a:xfrm>
              <a:off x="2555922" y="2366901"/>
              <a:ext cx="11358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전체 집단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0ECAD4A-A6F2-1C65-4125-B51DD245FBC8}"/>
                </a:ext>
              </a:extLst>
            </p:cNvPr>
            <p:cNvSpPr txBox="1"/>
            <p:nvPr/>
          </p:nvSpPr>
          <p:spPr>
            <a:xfrm>
              <a:off x="2555922" y="4723835"/>
              <a:ext cx="11358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하위 집단</a:t>
              </a:r>
              <a:endParaRPr lang="ko-KR" altLang="en-US" dirty="0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DB5A4E73-5014-32C6-E03C-73E3AB1E46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888" y="3429000"/>
              <a:ext cx="0" cy="285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6A86455-9203-2351-803E-AEB161BC8E89}"/>
                </a:ext>
              </a:extLst>
            </p:cNvPr>
            <p:cNvCxnSpPr>
              <a:cxnSpLocks/>
            </p:cNvCxnSpPr>
            <p:nvPr/>
          </p:nvCxnSpPr>
          <p:spPr>
            <a:xfrm>
              <a:off x="4095753" y="3285994"/>
              <a:ext cx="5772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89A67D0-B423-B68E-76FA-65B8EC24C71F}"/>
                </a:ext>
              </a:extLst>
            </p:cNvPr>
            <p:cNvCxnSpPr>
              <a:cxnSpLocks/>
            </p:cNvCxnSpPr>
            <p:nvPr/>
          </p:nvCxnSpPr>
          <p:spPr>
            <a:xfrm>
              <a:off x="6384413" y="3996881"/>
              <a:ext cx="0" cy="171678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07D6D2B-E3E7-40E8-62E5-69E28FE0B587}"/>
                </a:ext>
              </a:extLst>
            </p:cNvPr>
            <p:cNvCxnSpPr>
              <a:cxnSpLocks/>
            </p:cNvCxnSpPr>
            <p:nvPr/>
          </p:nvCxnSpPr>
          <p:spPr>
            <a:xfrm>
              <a:off x="7603613" y="3996882"/>
              <a:ext cx="0" cy="171678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CFAF6B2D-911C-E449-EE9E-C5D8F9487E4B}"/>
                </a:ext>
              </a:extLst>
            </p:cNvPr>
            <p:cNvSpPr/>
            <p:nvPr/>
          </p:nvSpPr>
          <p:spPr>
            <a:xfrm>
              <a:off x="6340171" y="3987357"/>
              <a:ext cx="2815915" cy="1550194"/>
            </a:xfrm>
            <a:custGeom>
              <a:avLst/>
              <a:gdLst>
                <a:gd name="connsiteX0" fmla="*/ 0 w 1743075"/>
                <a:gd name="connsiteY0" fmla="*/ 914457 h 914457"/>
                <a:gd name="connsiteX1" fmla="*/ 466725 w 1743075"/>
                <a:gd name="connsiteY1" fmla="*/ 695382 h 914457"/>
                <a:gd name="connsiteX2" fmla="*/ 781050 w 1743075"/>
                <a:gd name="connsiteY2" fmla="*/ 57 h 914457"/>
                <a:gd name="connsiteX3" fmla="*/ 1123950 w 1743075"/>
                <a:gd name="connsiteY3" fmla="*/ 657282 h 914457"/>
                <a:gd name="connsiteX4" fmla="*/ 1743075 w 1743075"/>
                <a:gd name="connsiteY4" fmla="*/ 866832 h 914457"/>
                <a:gd name="connsiteX5" fmla="*/ 1743075 w 1743075"/>
                <a:gd name="connsiteY5" fmla="*/ 866832 h 914457"/>
                <a:gd name="connsiteX6" fmla="*/ 1743075 w 1743075"/>
                <a:gd name="connsiteY6" fmla="*/ 866832 h 91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3075" h="914457">
                  <a:moveTo>
                    <a:pt x="0" y="914457"/>
                  </a:moveTo>
                  <a:cubicBezTo>
                    <a:pt x="168275" y="881119"/>
                    <a:pt x="336550" y="847782"/>
                    <a:pt x="466725" y="695382"/>
                  </a:cubicBezTo>
                  <a:cubicBezTo>
                    <a:pt x="596900" y="542982"/>
                    <a:pt x="671513" y="6407"/>
                    <a:pt x="781050" y="57"/>
                  </a:cubicBezTo>
                  <a:cubicBezTo>
                    <a:pt x="890587" y="-6293"/>
                    <a:pt x="963612" y="512819"/>
                    <a:pt x="1123950" y="657282"/>
                  </a:cubicBezTo>
                  <a:cubicBezTo>
                    <a:pt x="1284288" y="801745"/>
                    <a:pt x="1743075" y="866832"/>
                    <a:pt x="1743075" y="866832"/>
                  </a:cubicBezTo>
                  <a:lnTo>
                    <a:pt x="1743075" y="866832"/>
                  </a:lnTo>
                  <a:lnTo>
                    <a:pt x="1743075" y="866832"/>
                  </a:lnTo>
                </a:path>
              </a:pathLst>
            </a:cu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B0A36A6-359B-9CE8-8C0D-523A19FCF9E5}"/>
                </a:ext>
              </a:extLst>
            </p:cNvPr>
            <p:cNvSpPr/>
            <p:nvPr/>
          </p:nvSpPr>
          <p:spPr>
            <a:xfrm>
              <a:off x="5118228" y="3987357"/>
              <a:ext cx="2815915" cy="1550194"/>
            </a:xfrm>
            <a:custGeom>
              <a:avLst/>
              <a:gdLst>
                <a:gd name="connsiteX0" fmla="*/ 0 w 1743075"/>
                <a:gd name="connsiteY0" fmla="*/ 914457 h 914457"/>
                <a:gd name="connsiteX1" fmla="*/ 466725 w 1743075"/>
                <a:gd name="connsiteY1" fmla="*/ 695382 h 914457"/>
                <a:gd name="connsiteX2" fmla="*/ 781050 w 1743075"/>
                <a:gd name="connsiteY2" fmla="*/ 57 h 914457"/>
                <a:gd name="connsiteX3" fmla="*/ 1123950 w 1743075"/>
                <a:gd name="connsiteY3" fmla="*/ 657282 h 914457"/>
                <a:gd name="connsiteX4" fmla="*/ 1743075 w 1743075"/>
                <a:gd name="connsiteY4" fmla="*/ 866832 h 914457"/>
                <a:gd name="connsiteX5" fmla="*/ 1743075 w 1743075"/>
                <a:gd name="connsiteY5" fmla="*/ 866832 h 914457"/>
                <a:gd name="connsiteX6" fmla="*/ 1743075 w 1743075"/>
                <a:gd name="connsiteY6" fmla="*/ 866832 h 91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3075" h="914457">
                  <a:moveTo>
                    <a:pt x="0" y="914457"/>
                  </a:moveTo>
                  <a:cubicBezTo>
                    <a:pt x="168275" y="881119"/>
                    <a:pt x="336550" y="847782"/>
                    <a:pt x="466725" y="695382"/>
                  </a:cubicBezTo>
                  <a:cubicBezTo>
                    <a:pt x="596900" y="542982"/>
                    <a:pt x="671513" y="6407"/>
                    <a:pt x="781050" y="57"/>
                  </a:cubicBezTo>
                  <a:cubicBezTo>
                    <a:pt x="890587" y="-6293"/>
                    <a:pt x="963612" y="512819"/>
                    <a:pt x="1123950" y="657282"/>
                  </a:cubicBezTo>
                  <a:cubicBezTo>
                    <a:pt x="1284288" y="801745"/>
                    <a:pt x="1743075" y="866832"/>
                    <a:pt x="1743075" y="866832"/>
                  </a:cubicBezTo>
                  <a:lnTo>
                    <a:pt x="1743075" y="866832"/>
                  </a:lnTo>
                  <a:lnTo>
                    <a:pt x="1743075" y="866832"/>
                  </a:ln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3E6BB074-76D4-526F-633F-D9D5C7141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5763" y="3429000"/>
              <a:ext cx="0" cy="285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5C41A929-5521-18A8-7516-D2E237C2D3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3138" y="3429000"/>
              <a:ext cx="0" cy="285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E4B0330A-FE47-BBAB-8470-D3C5B1FCCA31}"/>
                </a:ext>
              </a:extLst>
            </p:cNvPr>
            <p:cNvSpPr/>
            <p:nvPr/>
          </p:nvSpPr>
          <p:spPr>
            <a:xfrm>
              <a:off x="4448178" y="1502663"/>
              <a:ext cx="4810122" cy="1575655"/>
            </a:xfrm>
            <a:custGeom>
              <a:avLst/>
              <a:gdLst>
                <a:gd name="connsiteX0" fmla="*/ 0 w 4657725"/>
                <a:gd name="connsiteY0" fmla="*/ 1575655 h 1575655"/>
                <a:gd name="connsiteX1" fmla="*/ 714375 w 4657725"/>
                <a:gd name="connsiteY1" fmla="*/ 1261330 h 1575655"/>
                <a:gd name="connsiteX2" fmla="*/ 1247775 w 4657725"/>
                <a:gd name="connsiteY2" fmla="*/ 13555 h 1575655"/>
                <a:gd name="connsiteX3" fmla="*/ 1571625 w 4657725"/>
                <a:gd name="connsiteY3" fmla="*/ 566005 h 1575655"/>
                <a:gd name="connsiteX4" fmla="*/ 1847850 w 4657725"/>
                <a:gd name="connsiteY4" fmla="*/ 32605 h 1575655"/>
                <a:gd name="connsiteX5" fmla="*/ 2543175 w 4657725"/>
                <a:gd name="connsiteY5" fmla="*/ 708880 h 1575655"/>
                <a:gd name="connsiteX6" fmla="*/ 3076575 w 4657725"/>
                <a:gd name="connsiteY6" fmla="*/ 23080 h 1575655"/>
                <a:gd name="connsiteX7" fmla="*/ 3609975 w 4657725"/>
                <a:gd name="connsiteY7" fmla="*/ 1099405 h 1575655"/>
                <a:gd name="connsiteX8" fmla="*/ 4657725 w 4657725"/>
                <a:gd name="connsiteY8" fmla="*/ 1489930 h 1575655"/>
                <a:gd name="connsiteX9" fmla="*/ 4657725 w 4657725"/>
                <a:gd name="connsiteY9" fmla="*/ 1489930 h 1575655"/>
                <a:gd name="connsiteX10" fmla="*/ 4657725 w 4657725"/>
                <a:gd name="connsiteY10" fmla="*/ 1489930 h 15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57725" h="1575655">
                  <a:moveTo>
                    <a:pt x="0" y="1575655"/>
                  </a:moveTo>
                  <a:cubicBezTo>
                    <a:pt x="253206" y="1548667"/>
                    <a:pt x="506413" y="1521680"/>
                    <a:pt x="714375" y="1261330"/>
                  </a:cubicBezTo>
                  <a:cubicBezTo>
                    <a:pt x="922337" y="1000980"/>
                    <a:pt x="1104900" y="129442"/>
                    <a:pt x="1247775" y="13555"/>
                  </a:cubicBezTo>
                  <a:cubicBezTo>
                    <a:pt x="1390650" y="-102332"/>
                    <a:pt x="1471613" y="562830"/>
                    <a:pt x="1571625" y="566005"/>
                  </a:cubicBezTo>
                  <a:cubicBezTo>
                    <a:pt x="1671637" y="569180"/>
                    <a:pt x="1685925" y="8793"/>
                    <a:pt x="1847850" y="32605"/>
                  </a:cubicBezTo>
                  <a:cubicBezTo>
                    <a:pt x="2009775" y="56417"/>
                    <a:pt x="2338388" y="710467"/>
                    <a:pt x="2543175" y="708880"/>
                  </a:cubicBezTo>
                  <a:cubicBezTo>
                    <a:pt x="2747962" y="707293"/>
                    <a:pt x="2898775" y="-42008"/>
                    <a:pt x="3076575" y="23080"/>
                  </a:cubicBezTo>
                  <a:cubicBezTo>
                    <a:pt x="3254375" y="88167"/>
                    <a:pt x="3346450" y="854930"/>
                    <a:pt x="3609975" y="1099405"/>
                  </a:cubicBezTo>
                  <a:cubicBezTo>
                    <a:pt x="3873500" y="1343880"/>
                    <a:pt x="4657725" y="1489930"/>
                    <a:pt x="4657725" y="1489930"/>
                  </a:cubicBezTo>
                  <a:lnTo>
                    <a:pt x="4657725" y="1489930"/>
                  </a:lnTo>
                  <a:lnTo>
                    <a:pt x="4657725" y="1489930"/>
                  </a:ln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6D66CC9-0AA9-1047-1448-010A9457417F}"/>
                </a:ext>
              </a:extLst>
            </p:cNvPr>
            <p:cNvCxnSpPr>
              <a:cxnSpLocks/>
            </p:cNvCxnSpPr>
            <p:nvPr/>
          </p:nvCxnSpPr>
          <p:spPr>
            <a:xfrm>
              <a:off x="5765288" y="3987357"/>
              <a:ext cx="0" cy="171678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9F15B9-0A34-6300-0DBA-735A6C78448E}"/>
                    </a:ext>
                  </a:extLst>
                </p:cNvPr>
                <p:cNvSpPr txBox="1"/>
                <p:nvPr/>
              </p:nvSpPr>
              <p:spPr>
                <a:xfrm>
                  <a:off x="5622516" y="5657849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9F15B9-0A34-6300-0DBA-735A6C784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2516" y="5657849"/>
                  <a:ext cx="428625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40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59724CF-7FCD-72FA-349F-D27A1B0B1567}"/>
                    </a:ext>
                  </a:extLst>
                </p:cNvPr>
                <p:cNvSpPr txBox="1"/>
                <p:nvPr/>
              </p:nvSpPr>
              <p:spPr>
                <a:xfrm>
                  <a:off x="6243287" y="5657849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59724CF-7FCD-72FA-349F-D27A1B0B1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287" y="5657849"/>
                  <a:ext cx="42862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4724049-51EE-391F-004A-F0BA0B916249}"/>
                    </a:ext>
                  </a:extLst>
                </p:cNvPr>
                <p:cNvSpPr txBox="1"/>
                <p:nvPr/>
              </p:nvSpPr>
              <p:spPr>
                <a:xfrm>
                  <a:off x="7398825" y="5657849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4724049-51EE-391F-004A-F0BA0B9162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8825" y="5657849"/>
                  <a:ext cx="42862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3E0D38-819A-323D-5C12-47ECBC2CABF7}"/>
                  </a:ext>
                </a:extLst>
              </p:cNvPr>
              <p:cNvSpPr txBox="1"/>
              <p:nvPr/>
            </p:nvSpPr>
            <p:spPr>
              <a:xfrm>
                <a:off x="7794010" y="4225999"/>
                <a:ext cx="3316902" cy="387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3E0D38-819A-323D-5C12-47ECBC2CA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010" y="4225999"/>
                <a:ext cx="3316902" cy="387157"/>
              </a:xfrm>
              <a:prstGeom prst="rect">
                <a:avLst/>
              </a:prstGeom>
              <a:blipFill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1A85DC-F656-B9BC-817D-999A205447BF}"/>
                  </a:ext>
                </a:extLst>
              </p:cNvPr>
              <p:cNvSpPr txBox="1"/>
              <p:nvPr/>
            </p:nvSpPr>
            <p:spPr>
              <a:xfrm>
                <a:off x="7794010" y="4568875"/>
                <a:ext cx="3316902" cy="387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1A85DC-F656-B9BC-817D-999A20544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010" y="4568875"/>
                <a:ext cx="3316902" cy="387157"/>
              </a:xfrm>
              <a:prstGeom prst="rect">
                <a:avLst/>
              </a:prstGeom>
              <a:blipFill>
                <a:blip r:embed="rId6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B759E2E-4D78-0A0E-00ED-A71B4D178E14}"/>
                  </a:ext>
                </a:extLst>
              </p:cNvPr>
              <p:cNvSpPr txBox="1"/>
              <p:nvPr/>
            </p:nvSpPr>
            <p:spPr>
              <a:xfrm>
                <a:off x="7794010" y="4910404"/>
                <a:ext cx="3316902" cy="3885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B759E2E-4D78-0A0E-00ED-A71B4D178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010" y="4910404"/>
                <a:ext cx="3316902" cy="388504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978D04-3266-C090-F271-F1A7A3601BED}"/>
                  </a:ext>
                </a:extLst>
              </p:cNvPr>
              <p:cNvSpPr txBox="1"/>
              <p:nvPr/>
            </p:nvSpPr>
            <p:spPr>
              <a:xfrm>
                <a:off x="7813388" y="2246367"/>
                <a:ext cx="38232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)=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978D04-3266-C090-F271-F1A7A3601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388" y="2246367"/>
                <a:ext cx="3823268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DDEC07-3BD9-AAA0-6208-5C99D237F895}"/>
                  </a:ext>
                </a:extLst>
              </p:cNvPr>
              <p:cNvSpPr txBox="1"/>
              <p:nvPr/>
            </p:nvSpPr>
            <p:spPr>
              <a:xfrm>
                <a:off x="3625297" y="4106488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DDEC07-3BD9-AAA0-6208-5C99D237F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297" y="4106488"/>
                <a:ext cx="413337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6583540-BD96-F213-83E7-06CB2E619591}"/>
                  </a:ext>
                </a:extLst>
              </p:cNvPr>
              <p:cNvSpPr txBox="1"/>
              <p:nvPr/>
            </p:nvSpPr>
            <p:spPr>
              <a:xfrm>
                <a:off x="4246433" y="4102590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6583540-BD96-F213-83E7-06CB2E619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433" y="4102590"/>
                <a:ext cx="413337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48A2EAE-E766-8E09-FA98-28631275405D}"/>
                  </a:ext>
                </a:extLst>
              </p:cNvPr>
              <p:cNvSpPr txBox="1"/>
              <p:nvPr/>
            </p:nvSpPr>
            <p:spPr>
              <a:xfrm>
                <a:off x="5444345" y="4103913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48A2EAE-E766-8E09-FA98-286312754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345" y="4103913"/>
                <a:ext cx="413337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ECB8B37-BCA5-507F-2B7E-9DFDEA2F9467}"/>
                  </a:ext>
                </a:extLst>
              </p:cNvPr>
              <p:cNvSpPr txBox="1"/>
              <p:nvPr/>
            </p:nvSpPr>
            <p:spPr>
              <a:xfrm>
                <a:off x="1778798" y="3101328"/>
                <a:ext cx="335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ECB8B37-BCA5-507F-2B7E-9DFDEA2F9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798" y="3101328"/>
                <a:ext cx="33575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95D0D8B-2D24-9869-A159-F49B974DC1D2}"/>
                  </a:ext>
                </a:extLst>
              </p:cNvPr>
              <p:cNvSpPr txBox="1"/>
              <p:nvPr/>
            </p:nvSpPr>
            <p:spPr>
              <a:xfrm>
                <a:off x="1710931" y="5473183"/>
                <a:ext cx="335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95D0D8B-2D24-9869-A159-F49B974DC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931" y="5473183"/>
                <a:ext cx="33575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382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42DF-270A-EB8A-A447-77FFA05D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</a:t>
            </a:r>
            <a:r>
              <a:rPr lang="ko-KR" altLang="en-US" dirty="0"/>
              <a:t> </a:t>
            </a:r>
            <a:r>
              <a:rPr lang="en-US" altLang="ko-KR" dirty="0"/>
              <a:t>Mixture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9C8A7-6A38-04B8-59D4-AB60D28A765A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Mixture Model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집단이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distribution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인 혼합 모델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F2468AF-0D57-AF52-D8F5-E8981747DABE}"/>
              </a:ext>
            </a:extLst>
          </p:cNvPr>
          <p:cNvGrpSpPr/>
          <p:nvPr/>
        </p:nvGrpSpPr>
        <p:grpSpPr>
          <a:xfrm>
            <a:off x="574722" y="1502663"/>
            <a:ext cx="7311978" cy="4524518"/>
            <a:chOff x="2555922" y="1502663"/>
            <a:chExt cx="7311978" cy="4524518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976F1E3-5241-8AB7-AF11-CB5B7DC3252F}"/>
                </a:ext>
              </a:extLst>
            </p:cNvPr>
            <p:cNvSpPr/>
            <p:nvPr/>
          </p:nvSpPr>
          <p:spPr>
            <a:xfrm>
              <a:off x="4497092" y="3987357"/>
              <a:ext cx="2815915" cy="1550194"/>
            </a:xfrm>
            <a:custGeom>
              <a:avLst/>
              <a:gdLst>
                <a:gd name="connsiteX0" fmla="*/ 0 w 1743075"/>
                <a:gd name="connsiteY0" fmla="*/ 914457 h 914457"/>
                <a:gd name="connsiteX1" fmla="*/ 466725 w 1743075"/>
                <a:gd name="connsiteY1" fmla="*/ 695382 h 914457"/>
                <a:gd name="connsiteX2" fmla="*/ 781050 w 1743075"/>
                <a:gd name="connsiteY2" fmla="*/ 57 h 914457"/>
                <a:gd name="connsiteX3" fmla="*/ 1123950 w 1743075"/>
                <a:gd name="connsiteY3" fmla="*/ 657282 h 914457"/>
                <a:gd name="connsiteX4" fmla="*/ 1743075 w 1743075"/>
                <a:gd name="connsiteY4" fmla="*/ 866832 h 914457"/>
                <a:gd name="connsiteX5" fmla="*/ 1743075 w 1743075"/>
                <a:gd name="connsiteY5" fmla="*/ 866832 h 914457"/>
                <a:gd name="connsiteX6" fmla="*/ 1743075 w 1743075"/>
                <a:gd name="connsiteY6" fmla="*/ 866832 h 91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3075" h="914457">
                  <a:moveTo>
                    <a:pt x="0" y="914457"/>
                  </a:moveTo>
                  <a:cubicBezTo>
                    <a:pt x="168275" y="881119"/>
                    <a:pt x="336550" y="847782"/>
                    <a:pt x="466725" y="695382"/>
                  </a:cubicBezTo>
                  <a:cubicBezTo>
                    <a:pt x="596900" y="542982"/>
                    <a:pt x="671513" y="6407"/>
                    <a:pt x="781050" y="57"/>
                  </a:cubicBezTo>
                  <a:cubicBezTo>
                    <a:pt x="890587" y="-6293"/>
                    <a:pt x="963612" y="512819"/>
                    <a:pt x="1123950" y="657282"/>
                  </a:cubicBezTo>
                  <a:cubicBezTo>
                    <a:pt x="1284288" y="801745"/>
                    <a:pt x="1743075" y="866832"/>
                    <a:pt x="1743075" y="866832"/>
                  </a:cubicBezTo>
                  <a:lnTo>
                    <a:pt x="1743075" y="866832"/>
                  </a:lnTo>
                  <a:lnTo>
                    <a:pt x="1743075" y="86683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8A452D4-7758-31E6-D999-54B68DF163B3}"/>
                </a:ext>
              </a:extLst>
            </p:cNvPr>
            <p:cNvCxnSpPr>
              <a:cxnSpLocks/>
            </p:cNvCxnSpPr>
            <p:nvPr/>
          </p:nvCxnSpPr>
          <p:spPr>
            <a:xfrm>
              <a:off x="4251722" y="5657849"/>
              <a:ext cx="513040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872CF5-4EEC-B636-AC04-913F499DD350}"/>
                </a:ext>
              </a:extLst>
            </p:cNvPr>
            <p:cNvSpPr txBox="1"/>
            <p:nvPr/>
          </p:nvSpPr>
          <p:spPr>
            <a:xfrm>
              <a:off x="2555922" y="2366901"/>
              <a:ext cx="11358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전체 집단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0ECAD4A-A6F2-1C65-4125-B51DD245FBC8}"/>
                </a:ext>
              </a:extLst>
            </p:cNvPr>
            <p:cNvSpPr txBox="1"/>
            <p:nvPr/>
          </p:nvSpPr>
          <p:spPr>
            <a:xfrm>
              <a:off x="2555922" y="4723835"/>
              <a:ext cx="11358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하위 집단</a:t>
              </a:r>
              <a:endParaRPr lang="ko-KR" altLang="en-US" dirty="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6A86455-9203-2351-803E-AEB161BC8E89}"/>
                </a:ext>
              </a:extLst>
            </p:cNvPr>
            <p:cNvCxnSpPr>
              <a:cxnSpLocks/>
            </p:cNvCxnSpPr>
            <p:nvPr/>
          </p:nvCxnSpPr>
          <p:spPr>
            <a:xfrm>
              <a:off x="4095753" y="3285994"/>
              <a:ext cx="5772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89A67D0-B423-B68E-76FA-65B8EC24C71F}"/>
                </a:ext>
              </a:extLst>
            </p:cNvPr>
            <p:cNvCxnSpPr>
              <a:cxnSpLocks/>
            </p:cNvCxnSpPr>
            <p:nvPr/>
          </p:nvCxnSpPr>
          <p:spPr>
            <a:xfrm>
              <a:off x="6384413" y="3996881"/>
              <a:ext cx="0" cy="171678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07D6D2B-E3E7-40E8-62E5-69E28FE0B587}"/>
                </a:ext>
              </a:extLst>
            </p:cNvPr>
            <p:cNvCxnSpPr>
              <a:cxnSpLocks/>
            </p:cNvCxnSpPr>
            <p:nvPr/>
          </p:nvCxnSpPr>
          <p:spPr>
            <a:xfrm>
              <a:off x="7603613" y="3996882"/>
              <a:ext cx="0" cy="171678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CFAF6B2D-911C-E449-EE9E-C5D8F9487E4B}"/>
                </a:ext>
              </a:extLst>
            </p:cNvPr>
            <p:cNvSpPr/>
            <p:nvPr/>
          </p:nvSpPr>
          <p:spPr>
            <a:xfrm>
              <a:off x="6340171" y="3987357"/>
              <a:ext cx="2815915" cy="1550194"/>
            </a:xfrm>
            <a:custGeom>
              <a:avLst/>
              <a:gdLst>
                <a:gd name="connsiteX0" fmla="*/ 0 w 1743075"/>
                <a:gd name="connsiteY0" fmla="*/ 914457 h 914457"/>
                <a:gd name="connsiteX1" fmla="*/ 466725 w 1743075"/>
                <a:gd name="connsiteY1" fmla="*/ 695382 h 914457"/>
                <a:gd name="connsiteX2" fmla="*/ 781050 w 1743075"/>
                <a:gd name="connsiteY2" fmla="*/ 57 h 914457"/>
                <a:gd name="connsiteX3" fmla="*/ 1123950 w 1743075"/>
                <a:gd name="connsiteY3" fmla="*/ 657282 h 914457"/>
                <a:gd name="connsiteX4" fmla="*/ 1743075 w 1743075"/>
                <a:gd name="connsiteY4" fmla="*/ 866832 h 914457"/>
                <a:gd name="connsiteX5" fmla="*/ 1743075 w 1743075"/>
                <a:gd name="connsiteY5" fmla="*/ 866832 h 914457"/>
                <a:gd name="connsiteX6" fmla="*/ 1743075 w 1743075"/>
                <a:gd name="connsiteY6" fmla="*/ 866832 h 91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3075" h="914457">
                  <a:moveTo>
                    <a:pt x="0" y="914457"/>
                  </a:moveTo>
                  <a:cubicBezTo>
                    <a:pt x="168275" y="881119"/>
                    <a:pt x="336550" y="847782"/>
                    <a:pt x="466725" y="695382"/>
                  </a:cubicBezTo>
                  <a:cubicBezTo>
                    <a:pt x="596900" y="542982"/>
                    <a:pt x="671513" y="6407"/>
                    <a:pt x="781050" y="57"/>
                  </a:cubicBezTo>
                  <a:cubicBezTo>
                    <a:pt x="890587" y="-6293"/>
                    <a:pt x="963612" y="512819"/>
                    <a:pt x="1123950" y="657282"/>
                  </a:cubicBezTo>
                  <a:cubicBezTo>
                    <a:pt x="1284288" y="801745"/>
                    <a:pt x="1743075" y="866832"/>
                    <a:pt x="1743075" y="866832"/>
                  </a:cubicBezTo>
                  <a:lnTo>
                    <a:pt x="1743075" y="866832"/>
                  </a:lnTo>
                  <a:lnTo>
                    <a:pt x="1743075" y="866832"/>
                  </a:lnTo>
                </a:path>
              </a:pathLst>
            </a:cu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B0A36A6-359B-9CE8-8C0D-523A19FCF9E5}"/>
                </a:ext>
              </a:extLst>
            </p:cNvPr>
            <p:cNvSpPr/>
            <p:nvPr/>
          </p:nvSpPr>
          <p:spPr>
            <a:xfrm>
              <a:off x="5118228" y="3987357"/>
              <a:ext cx="2815915" cy="1550194"/>
            </a:xfrm>
            <a:custGeom>
              <a:avLst/>
              <a:gdLst>
                <a:gd name="connsiteX0" fmla="*/ 0 w 1743075"/>
                <a:gd name="connsiteY0" fmla="*/ 914457 h 914457"/>
                <a:gd name="connsiteX1" fmla="*/ 466725 w 1743075"/>
                <a:gd name="connsiteY1" fmla="*/ 695382 h 914457"/>
                <a:gd name="connsiteX2" fmla="*/ 781050 w 1743075"/>
                <a:gd name="connsiteY2" fmla="*/ 57 h 914457"/>
                <a:gd name="connsiteX3" fmla="*/ 1123950 w 1743075"/>
                <a:gd name="connsiteY3" fmla="*/ 657282 h 914457"/>
                <a:gd name="connsiteX4" fmla="*/ 1743075 w 1743075"/>
                <a:gd name="connsiteY4" fmla="*/ 866832 h 914457"/>
                <a:gd name="connsiteX5" fmla="*/ 1743075 w 1743075"/>
                <a:gd name="connsiteY5" fmla="*/ 866832 h 914457"/>
                <a:gd name="connsiteX6" fmla="*/ 1743075 w 1743075"/>
                <a:gd name="connsiteY6" fmla="*/ 866832 h 91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3075" h="914457">
                  <a:moveTo>
                    <a:pt x="0" y="914457"/>
                  </a:moveTo>
                  <a:cubicBezTo>
                    <a:pt x="168275" y="881119"/>
                    <a:pt x="336550" y="847782"/>
                    <a:pt x="466725" y="695382"/>
                  </a:cubicBezTo>
                  <a:cubicBezTo>
                    <a:pt x="596900" y="542982"/>
                    <a:pt x="671513" y="6407"/>
                    <a:pt x="781050" y="57"/>
                  </a:cubicBezTo>
                  <a:cubicBezTo>
                    <a:pt x="890587" y="-6293"/>
                    <a:pt x="963612" y="512819"/>
                    <a:pt x="1123950" y="657282"/>
                  </a:cubicBezTo>
                  <a:cubicBezTo>
                    <a:pt x="1284288" y="801745"/>
                    <a:pt x="1743075" y="866832"/>
                    <a:pt x="1743075" y="866832"/>
                  </a:cubicBezTo>
                  <a:lnTo>
                    <a:pt x="1743075" y="866832"/>
                  </a:lnTo>
                  <a:lnTo>
                    <a:pt x="1743075" y="866832"/>
                  </a:ln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E4B0330A-FE47-BBAB-8470-D3C5B1FCCA31}"/>
                </a:ext>
              </a:extLst>
            </p:cNvPr>
            <p:cNvSpPr/>
            <p:nvPr/>
          </p:nvSpPr>
          <p:spPr>
            <a:xfrm>
              <a:off x="4448178" y="1502663"/>
              <a:ext cx="4810122" cy="1575655"/>
            </a:xfrm>
            <a:custGeom>
              <a:avLst/>
              <a:gdLst>
                <a:gd name="connsiteX0" fmla="*/ 0 w 4657725"/>
                <a:gd name="connsiteY0" fmla="*/ 1575655 h 1575655"/>
                <a:gd name="connsiteX1" fmla="*/ 714375 w 4657725"/>
                <a:gd name="connsiteY1" fmla="*/ 1261330 h 1575655"/>
                <a:gd name="connsiteX2" fmla="*/ 1247775 w 4657725"/>
                <a:gd name="connsiteY2" fmla="*/ 13555 h 1575655"/>
                <a:gd name="connsiteX3" fmla="*/ 1571625 w 4657725"/>
                <a:gd name="connsiteY3" fmla="*/ 566005 h 1575655"/>
                <a:gd name="connsiteX4" fmla="*/ 1847850 w 4657725"/>
                <a:gd name="connsiteY4" fmla="*/ 32605 h 1575655"/>
                <a:gd name="connsiteX5" fmla="*/ 2543175 w 4657725"/>
                <a:gd name="connsiteY5" fmla="*/ 708880 h 1575655"/>
                <a:gd name="connsiteX6" fmla="*/ 3076575 w 4657725"/>
                <a:gd name="connsiteY6" fmla="*/ 23080 h 1575655"/>
                <a:gd name="connsiteX7" fmla="*/ 3609975 w 4657725"/>
                <a:gd name="connsiteY7" fmla="*/ 1099405 h 1575655"/>
                <a:gd name="connsiteX8" fmla="*/ 4657725 w 4657725"/>
                <a:gd name="connsiteY8" fmla="*/ 1489930 h 1575655"/>
                <a:gd name="connsiteX9" fmla="*/ 4657725 w 4657725"/>
                <a:gd name="connsiteY9" fmla="*/ 1489930 h 1575655"/>
                <a:gd name="connsiteX10" fmla="*/ 4657725 w 4657725"/>
                <a:gd name="connsiteY10" fmla="*/ 1489930 h 15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57725" h="1575655">
                  <a:moveTo>
                    <a:pt x="0" y="1575655"/>
                  </a:moveTo>
                  <a:cubicBezTo>
                    <a:pt x="253206" y="1548667"/>
                    <a:pt x="506413" y="1521680"/>
                    <a:pt x="714375" y="1261330"/>
                  </a:cubicBezTo>
                  <a:cubicBezTo>
                    <a:pt x="922337" y="1000980"/>
                    <a:pt x="1104900" y="129442"/>
                    <a:pt x="1247775" y="13555"/>
                  </a:cubicBezTo>
                  <a:cubicBezTo>
                    <a:pt x="1390650" y="-102332"/>
                    <a:pt x="1471613" y="562830"/>
                    <a:pt x="1571625" y="566005"/>
                  </a:cubicBezTo>
                  <a:cubicBezTo>
                    <a:pt x="1671637" y="569180"/>
                    <a:pt x="1685925" y="8793"/>
                    <a:pt x="1847850" y="32605"/>
                  </a:cubicBezTo>
                  <a:cubicBezTo>
                    <a:pt x="2009775" y="56417"/>
                    <a:pt x="2338388" y="710467"/>
                    <a:pt x="2543175" y="708880"/>
                  </a:cubicBezTo>
                  <a:cubicBezTo>
                    <a:pt x="2747962" y="707293"/>
                    <a:pt x="2898775" y="-42008"/>
                    <a:pt x="3076575" y="23080"/>
                  </a:cubicBezTo>
                  <a:cubicBezTo>
                    <a:pt x="3254375" y="88167"/>
                    <a:pt x="3346450" y="854930"/>
                    <a:pt x="3609975" y="1099405"/>
                  </a:cubicBezTo>
                  <a:cubicBezTo>
                    <a:pt x="3873500" y="1343880"/>
                    <a:pt x="4657725" y="1489930"/>
                    <a:pt x="4657725" y="1489930"/>
                  </a:cubicBezTo>
                  <a:lnTo>
                    <a:pt x="4657725" y="1489930"/>
                  </a:lnTo>
                  <a:lnTo>
                    <a:pt x="4657725" y="1489930"/>
                  </a:ln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6D66CC9-0AA9-1047-1448-010A9457417F}"/>
                </a:ext>
              </a:extLst>
            </p:cNvPr>
            <p:cNvCxnSpPr>
              <a:cxnSpLocks/>
            </p:cNvCxnSpPr>
            <p:nvPr/>
          </p:nvCxnSpPr>
          <p:spPr>
            <a:xfrm>
              <a:off x="5765288" y="3987357"/>
              <a:ext cx="0" cy="171678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9F15B9-0A34-6300-0DBA-735A6C78448E}"/>
                    </a:ext>
                  </a:extLst>
                </p:cNvPr>
                <p:cNvSpPr txBox="1"/>
                <p:nvPr/>
              </p:nvSpPr>
              <p:spPr>
                <a:xfrm>
                  <a:off x="5622516" y="5657849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9F15B9-0A34-6300-0DBA-735A6C784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2516" y="5657849"/>
                  <a:ext cx="428625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40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59724CF-7FCD-72FA-349F-D27A1B0B1567}"/>
                    </a:ext>
                  </a:extLst>
                </p:cNvPr>
                <p:cNvSpPr txBox="1"/>
                <p:nvPr/>
              </p:nvSpPr>
              <p:spPr>
                <a:xfrm>
                  <a:off x="6243287" y="5657849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59724CF-7FCD-72FA-349F-D27A1B0B1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287" y="5657849"/>
                  <a:ext cx="42862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4724049-51EE-391F-004A-F0BA0B916249}"/>
                    </a:ext>
                  </a:extLst>
                </p:cNvPr>
                <p:cNvSpPr txBox="1"/>
                <p:nvPr/>
              </p:nvSpPr>
              <p:spPr>
                <a:xfrm>
                  <a:off x="7398825" y="5657849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4724049-51EE-391F-004A-F0BA0B9162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8825" y="5657849"/>
                  <a:ext cx="42862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978D04-3266-C090-F271-F1A7A3601BED}"/>
                  </a:ext>
                </a:extLst>
              </p:cNvPr>
              <p:cNvSpPr txBox="1"/>
              <p:nvPr/>
            </p:nvSpPr>
            <p:spPr>
              <a:xfrm>
                <a:off x="7794009" y="2246368"/>
                <a:ext cx="3823267" cy="11480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𝑝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(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𝑥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)=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978D04-3266-C090-F271-F1A7A3601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009" y="2246368"/>
                <a:ext cx="3823267" cy="11480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F637748-BDF0-9833-02D1-4D21ACC2005A}"/>
                  </a:ext>
                </a:extLst>
              </p:cNvPr>
              <p:cNvSpPr txBox="1"/>
              <p:nvPr/>
            </p:nvSpPr>
            <p:spPr>
              <a:xfrm>
                <a:off x="3625297" y="4106488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F637748-BDF0-9833-02D1-4D21ACC20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297" y="4106488"/>
                <a:ext cx="413337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2B4AAB-AB75-2753-5F4C-6319BFF784BE}"/>
                  </a:ext>
                </a:extLst>
              </p:cNvPr>
              <p:cNvSpPr txBox="1"/>
              <p:nvPr/>
            </p:nvSpPr>
            <p:spPr>
              <a:xfrm>
                <a:off x="4246433" y="4102590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2B4AAB-AB75-2753-5F4C-6319BFF78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433" y="4102590"/>
                <a:ext cx="413337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C87E38F-0E0F-F7A3-1F20-F38DA1F4DBCA}"/>
                  </a:ext>
                </a:extLst>
              </p:cNvPr>
              <p:cNvSpPr txBox="1"/>
              <p:nvPr/>
            </p:nvSpPr>
            <p:spPr>
              <a:xfrm>
                <a:off x="5444345" y="4103913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C87E38F-0E0F-F7A3-1F20-F38DA1F4D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345" y="4103913"/>
                <a:ext cx="413337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F5DD120-E07F-A688-D3DA-D5F2E355997E}"/>
                  </a:ext>
                </a:extLst>
              </p:cNvPr>
              <p:cNvSpPr txBox="1"/>
              <p:nvPr/>
            </p:nvSpPr>
            <p:spPr>
              <a:xfrm>
                <a:off x="7794010" y="4225999"/>
                <a:ext cx="3316902" cy="387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F5DD120-E07F-A688-D3DA-D5F2E3559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010" y="4225999"/>
                <a:ext cx="3316902" cy="387157"/>
              </a:xfrm>
              <a:prstGeom prst="rect">
                <a:avLst/>
              </a:prstGeom>
              <a:blipFill>
                <a:blip r:embed="rId9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E045869-C70D-279C-135D-42F78DECB6CA}"/>
                  </a:ext>
                </a:extLst>
              </p:cNvPr>
              <p:cNvSpPr txBox="1"/>
              <p:nvPr/>
            </p:nvSpPr>
            <p:spPr>
              <a:xfrm>
                <a:off x="7794010" y="4568875"/>
                <a:ext cx="3316902" cy="387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E045869-C70D-279C-135D-42F78DECB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010" y="4568875"/>
                <a:ext cx="3316902" cy="387157"/>
              </a:xfrm>
              <a:prstGeom prst="rect">
                <a:avLst/>
              </a:prstGeom>
              <a:blipFill>
                <a:blip r:embed="rId10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F5CF533-36DA-0816-B1E0-C9C15248978B}"/>
                  </a:ext>
                </a:extLst>
              </p:cNvPr>
              <p:cNvSpPr txBox="1"/>
              <p:nvPr/>
            </p:nvSpPr>
            <p:spPr>
              <a:xfrm>
                <a:off x="7794010" y="4910404"/>
                <a:ext cx="3316902" cy="3885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F5CF533-36DA-0816-B1E0-C9C152489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010" y="4910404"/>
                <a:ext cx="3316902" cy="388504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C9F6C48-3494-6415-EC67-BFCDA1E5B550}"/>
              </a:ext>
            </a:extLst>
          </p:cNvPr>
          <p:cNvCxnSpPr>
            <a:cxnSpLocks/>
          </p:cNvCxnSpPr>
          <p:nvPr/>
        </p:nvCxnSpPr>
        <p:spPr>
          <a:xfrm flipV="1">
            <a:off x="4393688" y="34290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A0A90E3-2F8C-983A-24A6-E48BC10FB45A}"/>
              </a:ext>
            </a:extLst>
          </p:cNvPr>
          <p:cNvCxnSpPr>
            <a:cxnSpLocks/>
          </p:cNvCxnSpPr>
          <p:nvPr/>
        </p:nvCxnSpPr>
        <p:spPr>
          <a:xfrm flipV="1">
            <a:off x="3774563" y="34290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A2D5778-09AB-629C-FFAD-862A7CC91018}"/>
              </a:ext>
            </a:extLst>
          </p:cNvPr>
          <p:cNvCxnSpPr>
            <a:cxnSpLocks/>
          </p:cNvCxnSpPr>
          <p:nvPr/>
        </p:nvCxnSpPr>
        <p:spPr>
          <a:xfrm flipV="1">
            <a:off x="5631938" y="34290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A4204E7-0AD1-81E4-90D8-25F25B18D256}"/>
                  </a:ext>
                </a:extLst>
              </p:cNvPr>
              <p:cNvSpPr txBox="1"/>
              <p:nvPr/>
            </p:nvSpPr>
            <p:spPr>
              <a:xfrm>
                <a:off x="1778798" y="3101328"/>
                <a:ext cx="335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A4204E7-0AD1-81E4-90D8-25F25B18D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798" y="3101328"/>
                <a:ext cx="33575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B27A3C1-0384-F878-5C0A-15E606001870}"/>
                  </a:ext>
                </a:extLst>
              </p:cNvPr>
              <p:cNvSpPr txBox="1"/>
              <p:nvPr/>
            </p:nvSpPr>
            <p:spPr>
              <a:xfrm>
                <a:off x="1710931" y="5473183"/>
                <a:ext cx="335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B27A3C1-0384-F878-5C0A-15E606001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931" y="5473183"/>
                <a:ext cx="33575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07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42DF-270A-EB8A-A447-77FFA05D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</a:t>
            </a:r>
            <a:r>
              <a:rPr lang="ko-KR" altLang="en-US" dirty="0"/>
              <a:t> </a:t>
            </a:r>
            <a:r>
              <a:rPr lang="en-US" altLang="ko-KR" dirty="0"/>
              <a:t>Mixture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9C8A7-6A38-04B8-59D4-AB60D28A765A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Mixture Model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집단이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distribution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인 혼합 모델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872CF5-4EEC-B636-AC04-913F499DD350}"/>
              </a:ext>
            </a:extLst>
          </p:cNvPr>
          <p:cNvSpPr txBox="1"/>
          <p:nvPr/>
        </p:nvSpPr>
        <p:spPr>
          <a:xfrm>
            <a:off x="2074071" y="1961032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전체 집단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6A86455-9203-2351-803E-AEB161BC8E89}"/>
              </a:ext>
            </a:extLst>
          </p:cNvPr>
          <p:cNvCxnSpPr>
            <a:cxnSpLocks/>
          </p:cNvCxnSpPr>
          <p:nvPr/>
        </p:nvCxnSpPr>
        <p:spPr>
          <a:xfrm>
            <a:off x="3209927" y="3285994"/>
            <a:ext cx="5772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E4B0330A-FE47-BBAB-8470-D3C5B1FCCA31}"/>
              </a:ext>
            </a:extLst>
          </p:cNvPr>
          <p:cNvSpPr/>
          <p:nvPr/>
        </p:nvSpPr>
        <p:spPr>
          <a:xfrm>
            <a:off x="3690939" y="1502663"/>
            <a:ext cx="4810122" cy="1575655"/>
          </a:xfrm>
          <a:custGeom>
            <a:avLst/>
            <a:gdLst>
              <a:gd name="connsiteX0" fmla="*/ 0 w 4657725"/>
              <a:gd name="connsiteY0" fmla="*/ 1575655 h 1575655"/>
              <a:gd name="connsiteX1" fmla="*/ 714375 w 4657725"/>
              <a:gd name="connsiteY1" fmla="*/ 1261330 h 1575655"/>
              <a:gd name="connsiteX2" fmla="*/ 1247775 w 4657725"/>
              <a:gd name="connsiteY2" fmla="*/ 13555 h 1575655"/>
              <a:gd name="connsiteX3" fmla="*/ 1571625 w 4657725"/>
              <a:gd name="connsiteY3" fmla="*/ 566005 h 1575655"/>
              <a:gd name="connsiteX4" fmla="*/ 1847850 w 4657725"/>
              <a:gd name="connsiteY4" fmla="*/ 32605 h 1575655"/>
              <a:gd name="connsiteX5" fmla="*/ 2543175 w 4657725"/>
              <a:gd name="connsiteY5" fmla="*/ 708880 h 1575655"/>
              <a:gd name="connsiteX6" fmla="*/ 3076575 w 4657725"/>
              <a:gd name="connsiteY6" fmla="*/ 23080 h 1575655"/>
              <a:gd name="connsiteX7" fmla="*/ 3609975 w 4657725"/>
              <a:gd name="connsiteY7" fmla="*/ 1099405 h 1575655"/>
              <a:gd name="connsiteX8" fmla="*/ 4657725 w 4657725"/>
              <a:gd name="connsiteY8" fmla="*/ 1489930 h 1575655"/>
              <a:gd name="connsiteX9" fmla="*/ 4657725 w 4657725"/>
              <a:gd name="connsiteY9" fmla="*/ 1489930 h 1575655"/>
              <a:gd name="connsiteX10" fmla="*/ 4657725 w 4657725"/>
              <a:gd name="connsiteY10" fmla="*/ 1489930 h 157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57725" h="1575655">
                <a:moveTo>
                  <a:pt x="0" y="1575655"/>
                </a:moveTo>
                <a:cubicBezTo>
                  <a:pt x="253206" y="1548667"/>
                  <a:pt x="506413" y="1521680"/>
                  <a:pt x="714375" y="1261330"/>
                </a:cubicBezTo>
                <a:cubicBezTo>
                  <a:pt x="922337" y="1000980"/>
                  <a:pt x="1104900" y="129442"/>
                  <a:pt x="1247775" y="13555"/>
                </a:cubicBezTo>
                <a:cubicBezTo>
                  <a:pt x="1390650" y="-102332"/>
                  <a:pt x="1471613" y="562830"/>
                  <a:pt x="1571625" y="566005"/>
                </a:cubicBezTo>
                <a:cubicBezTo>
                  <a:pt x="1671637" y="569180"/>
                  <a:pt x="1685925" y="8793"/>
                  <a:pt x="1847850" y="32605"/>
                </a:cubicBezTo>
                <a:cubicBezTo>
                  <a:pt x="2009775" y="56417"/>
                  <a:pt x="2338388" y="710467"/>
                  <a:pt x="2543175" y="708880"/>
                </a:cubicBezTo>
                <a:cubicBezTo>
                  <a:pt x="2747962" y="707293"/>
                  <a:pt x="2898775" y="-42008"/>
                  <a:pt x="3076575" y="23080"/>
                </a:cubicBezTo>
                <a:cubicBezTo>
                  <a:pt x="3254375" y="88167"/>
                  <a:pt x="3346450" y="854930"/>
                  <a:pt x="3609975" y="1099405"/>
                </a:cubicBezTo>
                <a:cubicBezTo>
                  <a:pt x="3873500" y="1343880"/>
                  <a:pt x="4657725" y="1489930"/>
                  <a:pt x="4657725" y="1489930"/>
                </a:cubicBezTo>
                <a:lnTo>
                  <a:pt x="4657725" y="1489930"/>
                </a:lnTo>
                <a:lnTo>
                  <a:pt x="4657725" y="1489930"/>
                </a:ln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978D04-3266-C090-F271-F1A7A3601BED}"/>
                  </a:ext>
                </a:extLst>
              </p:cNvPr>
              <p:cNvSpPr txBox="1"/>
              <p:nvPr/>
            </p:nvSpPr>
            <p:spPr>
              <a:xfrm>
                <a:off x="3209927" y="3572006"/>
                <a:ext cx="5772147" cy="2538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𝑝</m:t>
                      </m:r>
                      <m:d>
                        <m:d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dPr>
                        <m:e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978D04-3266-C090-F271-F1A7A3601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927" y="3572006"/>
                <a:ext cx="5772147" cy="25386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0AB09DC-3EF7-8513-B4B3-3876E9080354}"/>
                  </a:ext>
                </a:extLst>
              </p:cNvPr>
              <p:cNvSpPr txBox="1"/>
              <p:nvPr/>
            </p:nvSpPr>
            <p:spPr>
              <a:xfrm>
                <a:off x="2874172" y="3101328"/>
                <a:ext cx="335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0AB09DC-3EF7-8513-B4B3-3876E9080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172" y="3101328"/>
                <a:ext cx="3357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49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35018-163F-014F-4BAF-747EFB0C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 - Gaussian distribution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1B962A-20CC-AF73-4AC4-0CDB4B1C4E2F}"/>
              </a:ext>
            </a:extLst>
          </p:cNvPr>
          <p:cNvGrpSpPr/>
          <p:nvPr/>
        </p:nvGrpSpPr>
        <p:grpSpPr>
          <a:xfrm>
            <a:off x="5010150" y="3013502"/>
            <a:ext cx="2171701" cy="830997"/>
            <a:chOff x="419099" y="3013502"/>
            <a:chExt cx="2171701" cy="8309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446E6BE-D802-41E2-A8E1-FEC0FCD89C64}"/>
                    </a:ext>
                  </a:extLst>
                </p:cNvPr>
                <p:cNvSpPr txBox="1"/>
                <p:nvPr/>
              </p:nvSpPr>
              <p:spPr>
                <a:xfrm>
                  <a:off x="419099" y="3013502"/>
                  <a:ext cx="78105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4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ko-KR" altLang="en-US" sz="4800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446E6BE-D802-41E2-A8E1-FEC0FCD89C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099" y="3013502"/>
                  <a:ext cx="781051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연결선: 구부러짐 4">
              <a:extLst>
                <a:ext uri="{FF2B5EF4-FFF2-40B4-BE49-F238E27FC236}">
                  <a16:creationId xmlns:a16="http://schemas.microsoft.com/office/drawing/2014/main" id="{D736B026-9037-AEB4-162F-E9BFD7314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0150" y="3429000"/>
              <a:ext cx="419101" cy="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8A0A68-774E-B7D3-0F71-EEB5CB32F2F4}"/>
                </a:ext>
              </a:extLst>
            </p:cNvPr>
            <p:cNvSpPr txBox="1"/>
            <p:nvPr/>
          </p:nvSpPr>
          <p:spPr>
            <a:xfrm>
              <a:off x="1619251" y="3105835"/>
              <a:ext cx="9715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random variable</a:t>
              </a:r>
              <a:endPara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53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42DF-270A-EB8A-A447-77FFA05D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</a:t>
            </a:r>
            <a:r>
              <a:rPr lang="ko-KR" altLang="en-US" dirty="0"/>
              <a:t> </a:t>
            </a:r>
            <a:r>
              <a:rPr lang="en-US" altLang="ko-KR" dirty="0"/>
              <a:t>Mixture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9C8A7-6A38-04B8-59D4-AB60D28A765A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Mixture Model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집단이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distribution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인 혼합 모델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872CF5-4EEC-B636-AC04-913F499DD350}"/>
              </a:ext>
            </a:extLst>
          </p:cNvPr>
          <p:cNvSpPr txBox="1"/>
          <p:nvPr/>
        </p:nvSpPr>
        <p:spPr>
          <a:xfrm>
            <a:off x="2074071" y="1961032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전체 집단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6A86455-9203-2351-803E-AEB161BC8E89}"/>
              </a:ext>
            </a:extLst>
          </p:cNvPr>
          <p:cNvCxnSpPr>
            <a:cxnSpLocks/>
          </p:cNvCxnSpPr>
          <p:nvPr/>
        </p:nvCxnSpPr>
        <p:spPr>
          <a:xfrm>
            <a:off x="3209927" y="3285994"/>
            <a:ext cx="5772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E4B0330A-FE47-BBAB-8470-D3C5B1FCCA31}"/>
              </a:ext>
            </a:extLst>
          </p:cNvPr>
          <p:cNvSpPr/>
          <p:nvPr/>
        </p:nvSpPr>
        <p:spPr>
          <a:xfrm>
            <a:off x="3690939" y="1502663"/>
            <a:ext cx="4810122" cy="1575655"/>
          </a:xfrm>
          <a:custGeom>
            <a:avLst/>
            <a:gdLst>
              <a:gd name="connsiteX0" fmla="*/ 0 w 4657725"/>
              <a:gd name="connsiteY0" fmla="*/ 1575655 h 1575655"/>
              <a:gd name="connsiteX1" fmla="*/ 714375 w 4657725"/>
              <a:gd name="connsiteY1" fmla="*/ 1261330 h 1575655"/>
              <a:gd name="connsiteX2" fmla="*/ 1247775 w 4657725"/>
              <a:gd name="connsiteY2" fmla="*/ 13555 h 1575655"/>
              <a:gd name="connsiteX3" fmla="*/ 1571625 w 4657725"/>
              <a:gd name="connsiteY3" fmla="*/ 566005 h 1575655"/>
              <a:gd name="connsiteX4" fmla="*/ 1847850 w 4657725"/>
              <a:gd name="connsiteY4" fmla="*/ 32605 h 1575655"/>
              <a:gd name="connsiteX5" fmla="*/ 2543175 w 4657725"/>
              <a:gd name="connsiteY5" fmla="*/ 708880 h 1575655"/>
              <a:gd name="connsiteX6" fmla="*/ 3076575 w 4657725"/>
              <a:gd name="connsiteY6" fmla="*/ 23080 h 1575655"/>
              <a:gd name="connsiteX7" fmla="*/ 3609975 w 4657725"/>
              <a:gd name="connsiteY7" fmla="*/ 1099405 h 1575655"/>
              <a:gd name="connsiteX8" fmla="*/ 4657725 w 4657725"/>
              <a:gd name="connsiteY8" fmla="*/ 1489930 h 1575655"/>
              <a:gd name="connsiteX9" fmla="*/ 4657725 w 4657725"/>
              <a:gd name="connsiteY9" fmla="*/ 1489930 h 1575655"/>
              <a:gd name="connsiteX10" fmla="*/ 4657725 w 4657725"/>
              <a:gd name="connsiteY10" fmla="*/ 1489930 h 157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57725" h="1575655">
                <a:moveTo>
                  <a:pt x="0" y="1575655"/>
                </a:moveTo>
                <a:cubicBezTo>
                  <a:pt x="253206" y="1548667"/>
                  <a:pt x="506413" y="1521680"/>
                  <a:pt x="714375" y="1261330"/>
                </a:cubicBezTo>
                <a:cubicBezTo>
                  <a:pt x="922337" y="1000980"/>
                  <a:pt x="1104900" y="129442"/>
                  <a:pt x="1247775" y="13555"/>
                </a:cubicBezTo>
                <a:cubicBezTo>
                  <a:pt x="1390650" y="-102332"/>
                  <a:pt x="1471613" y="562830"/>
                  <a:pt x="1571625" y="566005"/>
                </a:cubicBezTo>
                <a:cubicBezTo>
                  <a:pt x="1671637" y="569180"/>
                  <a:pt x="1685925" y="8793"/>
                  <a:pt x="1847850" y="32605"/>
                </a:cubicBezTo>
                <a:cubicBezTo>
                  <a:pt x="2009775" y="56417"/>
                  <a:pt x="2338388" y="710467"/>
                  <a:pt x="2543175" y="708880"/>
                </a:cubicBezTo>
                <a:cubicBezTo>
                  <a:pt x="2747962" y="707293"/>
                  <a:pt x="2898775" y="-42008"/>
                  <a:pt x="3076575" y="23080"/>
                </a:cubicBezTo>
                <a:cubicBezTo>
                  <a:pt x="3254375" y="88167"/>
                  <a:pt x="3346450" y="854930"/>
                  <a:pt x="3609975" y="1099405"/>
                </a:cubicBezTo>
                <a:cubicBezTo>
                  <a:pt x="3873500" y="1343880"/>
                  <a:pt x="4657725" y="1489930"/>
                  <a:pt x="4657725" y="1489930"/>
                </a:cubicBezTo>
                <a:lnTo>
                  <a:pt x="4657725" y="1489930"/>
                </a:lnTo>
                <a:lnTo>
                  <a:pt x="4657725" y="1489930"/>
                </a:ln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978D04-3266-C090-F271-F1A7A3601BED}"/>
                  </a:ext>
                </a:extLst>
              </p:cNvPr>
              <p:cNvSpPr txBox="1"/>
              <p:nvPr/>
            </p:nvSpPr>
            <p:spPr>
              <a:xfrm>
                <a:off x="3209927" y="3572006"/>
                <a:ext cx="5772147" cy="2538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𝑝</m:t>
                      </m:r>
                      <m:d>
                        <m:d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dPr>
                        <m:e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978D04-3266-C090-F271-F1A7A3601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927" y="3572006"/>
                <a:ext cx="5772147" cy="25386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DB43444-21F5-B08C-866C-A0C5D27EC535}"/>
              </a:ext>
            </a:extLst>
          </p:cNvPr>
          <p:cNvSpPr txBox="1"/>
          <p:nvPr/>
        </p:nvSpPr>
        <p:spPr>
          <a:xfrm>
            <a:off x="7846217" y="5376674"/>
            <a:ext cx="3688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전체 집단의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모수는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어떻게 추정할까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?</a:t>
            </a:r>
            <a:endParaRPr lang="ko-KR" altLang="en-US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6E11A1-92B9-3589-D70D-F41D4042545A}"/>
                  </a:ext>
                </a:extLst>
              </p:cNvPr>
              <p:cNvSpPr txBox="1"/>
              <p:nvPr/>
            </p:nvSpPr>
            <p:spPr>
              <a:xfrm>
                <a:off x="2874172" y="3101328"/>
                <a:ext cx="335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6E11A1-92B9-3589-D70D-F41D40425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172" y="3101328"/>
                <a:ext cx="3357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970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9392B-F513-DAB9-BCD4-F0211A20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C71936-2F3B-8E2E-BCC6-1E4920B51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Expectation–maximization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000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35018-163F-014F-4BAF-747EFB0C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 - Gaussian distribution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FFCC6-9977-5318-482D-E8DC1A63338B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확률 질량 함수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(probability mass function)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이산 확률 변수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 특정 값에 대한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확률을 나타내는 함수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확률 밀도 함수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(probability density function)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연속 확률 변수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 확률 변수의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분포를 나타내는 함수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9FEF13A-E4B7-350B-7DEE-6B90B30CBEBA}"/>
              </a:ext>
            </a:extLst>
          </p:cNvPr>
          <p:cNvSpPr/>
          <p:nvPr/>
        </p:nvSpPr>
        <p:spPr>
          <a:xfrm>
            <a:off x="1987907" y="2621092"/>
            <a:ext cx="2679343" cy="31887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6ED2F1B-400C-041A-F9C1-37D32F1E68D3}"/>
              </a:ext>
            </a:extLst>
          </p:cNvPr>
          <p:cNvSpPr/>
          <p:nvPr/>
        </p:nvSpPr>
        <p:spPr>
          <a:xfrm>
            <a:off x="4976979" y="1052342"/>
            <a:ext cx="447675" cy="2571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AE5381B-983C-A611-14F5-3E4B85298E16}"/>
              </a:ext>
            </a:extLst>
          </p:cNvPr>
          <p:cNvGrpSpPr/>
          <p:nvPr/>
        </p:nvGrpSpPr>
        <p:grpSpPr>
          <a:xfrm>
            <a:off x="1357477" y="2556470"/>
            <a:ext cx="3629025" cy="3564252"/>
            <a:chOff x="1357477" y="2556470"/>
            <a:chExt cx="3629025" cy="3564252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C0F3D9D2-41B4-F2DE-F865-3D05DB3EEB32}"/>
                </a:ext>
              </a:extLst>
            </p:cNvPr>
            <p:cNvGrpSpPr/>
            <p:nvPr/>
          </p:nvGrpSpPr>
          <p:grpSpPr>
            <a:xfrm>
              <a:off x="1357477" y="2556470"/>
              <a:ext cx="3629025" cy="1615324"/>
              <a:chOff x="7430189" y="3703339"/>
              <a:chExt cx="3629025" cy="161532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45FD4B5-E0BD-93B9-9E73-87F2C17E5FE1}"/>
                      </a:ext>
                    </a:extLst>
                  </p:cNvPr>
                  <p:cNvSpPr txBox="1"/>
                  <p:nvPr/>
                </p:nvSpPr>
                <p:spPr>
                  <a:xfrm>
                    <a:off x="7946577" y="3703339"/>
                    <a:ext cx="29582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=4,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=5,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=6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45FD4B5-E0BD-93B9-9E73-87F2C17E5F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6577" y="3703339"/>
                    <a:ext cx="2958203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09CE2FBA-4738-E36C-AFBE-6BD2E9E20353}"/>
                  </a:ext>
                </a:extLst>
              </p:cNvPr>
              <p:cNvGrpSpPr/>
              <p:nvPr/>
            </p:nvGrpSpPr>
            <p:grpSpPr>
              <a:xfrm>
                <a:off x="7430189" y="4680418"/>
                <a:ext cx="3629025" cy="638245"/>
                <a:chOff x="981073" y="4598362"/>
                <a:chExt cx="3629025" cy="638245"/>
              </a:xfrm>
            </p:grpSpPr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F04C2E5D-976C-FCE8-BA34-AD3774D499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1073" y="4688850"/>
                  <a:ext cx="362902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F687CC0-6291-B5EE-2F4E-8FCED57FA8C0}"/>
                    </a:ext>
                  </a:extLst>
                </p:cNvPr>
                <p:cNvSpPr txBox="1"/>
                <p:nvPr/>
              </p:nvSpPr>
              <p:spPr>
                <a:xfrm>
                  <a:off x="981073" y="4867275"/>
                  <a:ext cx="36290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0   1   2   3   4   5   6   7   8   9</a:t>
                  </a:r>
                  <a:endParaRPr lang="ko-KR" altLang="en-US" dirty="0"/>
                </a:p>
              </p:txBody>
            </p: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F63F7014-3D28-A685-50AB-2BF0A1853C72}"/>
                    </a:ext>
                  </a:extLst>
                </p:cNvPr>
                <p:cNvCxnSpPr/>
                <p:nvPr/>
              </p:nvCxnSpPr>
              <p:spPr>
                <a:xfrm>
                  <a:off x="1133475" y="4610100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2F4366F9-E852-9545-A9C6-01A9909B6976}"/>
                    </a:ext>
                  </a:extLst>
                </p:cNvPr>
                <p:cNvCxnSpPr/>
                <p:nvPr/>
              </p:nvCxnSpPr>
              <p:spPr>
                <a:xfrm>
                  <a:off x="1514475" y="4610100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433F52D0-6B14-B812-756F-75001C9D05B5}"/>
                    </a:ext>
                  </a:extLst>
                </p:cNvPr>
                <p:cNvCxnSpPr/>
                <p:nvPr/>
              </p:nvCxnSpPr>
              <p:spPr>
                <a:xfrm>
                  <a:off x="1866900" y="460312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106EF3F9-4762-4059-3916-E97A9B5DCCE1}"/>
                    </a:ext>
                  </a:extLst>
                </p:cNvPr>
                <p:cNvCxnSpPr/>
                <p:nvPr/>
              </p:nvCxnSpPr>
              <p:spPr>
                <a:xfrm>
                  <a:off x="2247900" y="460312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427C8835-C15E-1228-9A3C-8864324BABA4}"/>
                    </a:ext>
                  </a:extLst>
                </p:cNvPr>
                <p:cNvCxnSpPr/>
                <p:nvPr/>
              </p:nvCxnSpPr>
              <p:spPr>
                <a:xfrm>
                  <a:off x="2609850" y="459836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8AB668B2-3D23-8532-4B8D-68C94D25380D}"/>
                    </a:ext>
                  </a:extLst>
                </p:cNvPr>
                <p:cNvCxnSpPr/>
                <p:nvPr/>
              </p:nvCxnSpPr>
              <p:spPr>
                <a:xfrm>
                  <a:off x="2990850" y="459836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AC9F44D1-0232-8503-6A86-28DCB5AF4440}"/>
                    </a:ext>
                  </a:extLst>
                </p:cNvPr>
                <p:cNvCxnSpPr/>
                <p:nvPr/>
              </p:nvCxnSpPr>
              <p:spPr>
                <a:xfrm>
                  <a:off x="3343275" y="460091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3EE66D3C-6AB1-CD90-E5C1-3A308CE5FE77}"/>
                    </a:ext>
                  </a:extLst>
                </p:cNvPr>
                <p:cNvCxnSpPr/>
                <p:nvPr/>
              </p:nvCxnSpPr>
              <p:spPr>
                <a:xfrm>
                  <a:off x="3724275" y="460091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34284C1D-4062-64C9-83C7-96886E3597A0}"/>
                    </a:ext>
                  </a:extLst>
                </p:cNvPr>
                <p:cNvCxnSpPr/>
                <p:nvPr/>
              </p:nvCxnSpPr>
              <p:spPr>
                <a:xfrm>
                  <a:off x="4086225" y="460057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C185C116-CC55-47B3-7983-8403B593CE67}"/>
                    </a:ext>
                  </a:extLst>
                </p:cNvPr>
                <p:cNvCxnSpPr/>
                <p:nvPr/>
              </p:nvCxnSpPr>
              <p:spPr>
                <a:xfrm>
                  <a:off x="4467225" y="460057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03B46364-6FCE-F18F-E333-002FAA5FCAAB}"/>
                  </a:ext>
                </a:extLst>
              </p:cNvPr>
              <p:cNvSpPr/>
              <p:nvPr/>
            </p:nvSpPr>
            <p:spPr>
              <a:xfrm>
                <a:off x="8992292" y="4683038"/>
                <a:ext cx="142873" cy="1619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C7755D9C-A45A-CC80-F933-FD7D004C21F5}"/>
                  </a:ext>
                </a:extLst>
              </p:cNvPr>
              <p:cNvSpPr/>
              <p:nvPr/>
            </p:nvSpPr>
            <p:spPr>
              <a:xfrm>
                <a:off x="9728323" y="4673106"/>
                <a:ext cx="142873" cy="1619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0CD7DA82-1EF1-26E2-9430-A00338046E5B}"/>
                </a:ext>
              </a:extLst>
            </p:cNvPr>
            <p:cNvSpPr/>
            <p:nvPr/>
          </p:nvSpPr>
          <p:spPr>
            <a:xfrm>
              <a:off x="3264920" y="3522007"/>
              <a:ext cx="142873" cy="1619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840065BF-125E-0623-6A9D-68054688218E}"/>
                </a:ext>
              </a:extLst>
            </p:cNvPr>
            <p:cNvCxnSpPr>
              <a:endCxn id="46" idx="0"/>
            </p:cNvCxnSpPr>
            <p:nvPr/>
          </p:nvCxnSpPr>
          <p:spPr>
            <a:xfrm>
              <a:off x="2986254" y="3170955"/>
              <a:ext cx="4763" cy="3652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648CC067-D773-9917-173D-3F766ADE2ED9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>
              <a:off x="3332215" y="3335993"/>
              <a:ext cx="4142" cy="1860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75ECA8F-0213-B521-5869-C70E1A5B6DE3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3727048" y="3254130"/>
              <a:ext cx="3992" cy="2721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1E6B16C-D119-51A5-8063-9502F1AA11A6}"/>
                    </a:ext>
                  </a:extLst>
                </p:cNvPr>
                <p:cNvSpPr txBox="1"/>
                <p:nvPr/>
              </p:nvSpPr>
              <p:spPr>
                <a:xfrm>
                  <a:off x="1987907" y="4660835"/>
                  <a:ext cx="2368164" cy="1459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{"/>
                            <m:endChr m:val="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0.3(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=4)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=5)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=6)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1E6B16C-D119-51A5-8063-9502F1AA1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7907" y="4660835"/>
                  <a:ext cx="2368164" cy="1459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7F5EBCC-9F14-6BD4-8CF1-7844527E4436}"/>
              </a:ext>
            </a:extLst>
          </p:cNvPr>
          <p:cNvSpPr/>
          <p:nvPr/>
        </p:nvSpPr>
        <p:spPr>
          <a:xfrm>
            <a:off x="8153401" y="1038569"/>
            <a:ext cx="1968546" cy="257175"/>
          </a:xfrm>
          <a:prstGeom prst="rect">
            <a:avLst/>
          </a:prstGeom>
          <a:noFill/>
          <a:ln w="38100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0A9ACD7-11B4-30B5-A9A9-B0A9EAA91CE5}"/>
              </a:ext>
            </a:extLst>
          </p:cNvPr>
          <p:cNvSpPr/>
          <p:nvPr/>
        </p:nvSpPr>
        <p:spPr>
          <a:xfrm>
            <a:off x="1895643" y="4687910"/>
            <a:ext cx="2647782" cy="1432812"/>
          </a:xfrm>
          <a:prstGeom prst="rect">
            <a:avLst/>
          </a:prstGeom>
          <a:noFill/>
          <a:ln w="38100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B0B23EB-B6BD-63E5-2041-9AC741626A55}"/>
              </a:ext>
            </a:extLst>
          </p:cNvPr>
          <p:cNvGrpSpPr/>
          <p:nvPr/>
        </p:nvGrpSpPr>
        <p:grpSpPr>
          <a:xfrm>
            <a:off x="7137956" y="1782679"/>
            <a:ext cx="3629025" cy="2389115"/>
            <a:chOff x="7164265" y="1771137"/>
            <a:chExt cx="3629025" cy="2389115"/>
          </a:xfrm>
        </p:grpSpPr>
        <p:sp>
          <p:nvSpPr>
            <p:cNvPr id="84" name="순서도: 지연 83">
              <a:extLst>
                <a:ext uri="{FF2B5EF4-FFF2-40B4-BE49-F238E27FC236}">
                  <a16:creationId xmlns:a16="http://schemas.microsoft.com/office/drawing/2014/main" id="{51179344-D75E-916E-1F40-441846FD9750}"/>
                </a:ext>
              </a:extLst>
            </p:cNvPr>
            <p:cNvSpPr/>
            <p:nvPr/>
          </p:nvSpPr>
          <p:spPr>
            <a:xfrm rot="16200000">
              <a:off x="8477176" y="2554614"/>
              <a:ext cx="1360608" cy="728872"/>
            </a:xfrm>
            <a:prstGeom prst="flowChartDelay">
              <a:avLst/>
            </a:prstGeom>
            <a:solidFill>
              <a:srgbClr val="EDCD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C92D1AF-A32E-3D09-A153-EA77FF770AE4}"/>
                </a:ext>
              </a:extLst>
            </p:cNvPr>
            <p:cNvGrpSpPr/>
            <p:nvPr/>
          </p:nvGrpSpPr>
          <p:grpSpPr>
            <a:xfrm>
              <a:off x="7164265" y="1771137"/>
              <a:ext cx="3629025" cy="2389115"/>
              <a:chOff x="7430189" y="2929548"/>
              <a:chExt cx="3629025" cy="238911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1446E6BE-D802-41E2-A8E1-FEC0FCD89C64}"/>
                      </a:ext>
                    </a:extLst>
                  </p:cNvPr>
                  <p:cNvSpPr txBox="1"/>
                  <p:nvPr/>
                </p:nvSpPr>
                <p:spPr>
                  <a:xfrm>
                    <a:off x="7946577" y="2929548"/>
                    <a:ext cx="29582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1446E6BE-D802-41E2-A8E1-FEC0FCD89C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6577" y="2929548"/>
                    <a:ext cx="2958203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0A45A8A7-E539-80B6-4E9D-91928D89FCF0}"/>
                  </a:ext>
                </a:extLst>
              </p:cNvPr>
              <p:cNvGrpSpPr/>
              <p:nvPr/>
            </p:nvGrpSpPr>
            <p:grpSpPr>
              <a:xfrm>
                <a:off x="7430189" y="4680418"/>
                <a:ext cx="3629025" cy="638245"/>
                <a:chOff x="981073" y="4598362"/>
                <a:chExt cx="3629025" cy="638245"/>
              </a:xfrm>
            </p:grpSpPr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AA4F08FB-8F81-12D9-96C9-DCE7B30C2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1073" y="4688850"/>
                  <a:ext cx="362902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70F1993-E9A5-1F22-D974-04BD899B6FB7}"/>
                    </a:ext>
                  </a:extLst>
                </p:cNvPr>
                <p:cNvSpPr txBox="1"/>
                <p:nvPr/>
              </p:nvSpPr>
              <p:spPr>
                <a:xfrm>
                  <a:off x="981073" y="4867275"/>
                  <a:ext cx="36290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0   1   2   3   4   5   6   7   8   9</a:t>
                  </a:r>
                  <a:endParaRPr lang="ko-KR" altLang="en-US" dirty="0"/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4C814431-F20A-1AD1-4CAD-9A9FCA5946F6}"/>
                    </a:ext>
                  </a:extLst>
                </p:cNvPr>
                <p:cNvCxnSpPr/>
                <p:nvPr/>
              </p:nvCxnSpPr>
              <p:spPr>
                <a:xfrm>
                  <a:off x="1133475" y="4610100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63378D96-E1B9-A8FE-F47A-F5DE291E04CB}"/>
                    </a:ext>
                  </a:extLst>
                </p:cNvPr>
                <p:cNvCxnSpPr/>
                <p:nvPr/>
              </p:nvCxnSpPr>
              <p:spPr>
                <a:xfrm>
                  <a:off x="1514475" y="4610100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72F2926A-F740-A2BF-C88D-168EED81D679}"/>
                    </a:ext>
                  </a:extLst>
                </p:cNvPr>
                <p:cNvCxnSpPr/>
                <p:nvPr/>
              </p:nvCxnSpPr>
              <p:spPr>
                <a:xfrm>
                  <a:off x="1866900" y="460312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C2B0F36B-A175-3FB6-23C2-50A8CD50A21D}"/>
                    </a:ext>
                  </a:extLst>
                </p:cNvPr>
                <p:cNvCxnSpPr/>
                <p:nvPr/>
              </p:nvCxnSpPr>
              <p:spPr>
                <a:xfrm>
                  <a:off x="2247900" y="460312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893E9C20-46D9-0720-0AB0-E1C5660DB3A2}"/>
                    </a:ext>
                  </a:extLst>
                </p:cNvPr>
                <p:cNvCxnSpPr/>
                <p:nvPr/>
              </p:nvCxnSpPr>
              <p:spPr>
                <a:xfrm>
                  <a:off x="2609850" y="459836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73C8C472-39B9-2328-3AD0-0517DBFF1512}"/>
                    </a:ext>
                  </a:extLst>
                </p:cNvPr>
                <p:cNvCxnSpPr/>
                <p:nvPr/>
              </p:nvCxnSpPr>
              <p:spPr>
                <a:xfrm>
                  <a:off x="2990850" y="459836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58C92502-0744-03C5-2CA7-50F6B5D81560}"/>
                    </a:ext>
                  </a:extLst>
                </p:cNvPr>
                <p:cNvCxnSpPr/>
                <p:nvPr/>
              </p:nvCxnSpPr>
              <p:spPr>
                <a:xfrm>
                  <a:off x="3343275" y="460091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D421F7C6-B201-88F4-2903-9A7909FD9291}"/>
                    </a:ext>
                  </a:extLst>
                </p:cNvPr>
                <p:cNvCxnSpPr/>
                <p:nvPr/>
              </p:nvCxnSpPr>
              <p:spPr>
                <a:xfrm>
                  <a:off x="3724275" y="460091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80A6D494-2012-E099-EFC3-0B4A9CB36FFD}"/>
                    </a:ext>
                  </a:extLst>
                </p:cNvPr>
                <p:cNvCxnSpPr/>
                <p:nvPr/>
              </p:nvCxnSpPr>
              <p:spPr>
                <a:xfrm>
                  <a:off x="4086225" y="460057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9F86ACEF-03BF-B409-A219-D0AC78DE0855}"/>
                    </a:ext>
                  </a:extLst>
                </p:cNvPr>
                <p:cNvCxnSpPr/>
                <p:nvPr/>
              </p:nvCxnSpPr>
              <p:spPr>
                <a:xfrm>
                  <a:off x="4467225" y="460057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0909502B-06F2-CE86-3862-35F60A23CEF8}"/>
                  </a:ext>
                </a:extLst>
              </p:cNvPr>
              <p:cNvSpPr/>
              <p:nvPr/>
            </p:nvSpPr>
            <p:spPr>
              <a:xfrm>
                <a:off x="8992292" y="4683038"/>
                <a:ext cx="142873" cy="1619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AE8508F4-A044-FBE9-809E-A173183E6F11}"/>
                  </a:ext>
                </a:extLst>
              </p:cNvPr>
              <p:cNvSpPr/>
              <p:nvPr/>
            </p:nvSpPr>
            <p:spPr>
              <a:xfrm>
                <a:off x="9728323" y="4692156"/>
                <a:ext cx="142873" cy="1619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EB8B4A29-D9D3-F019-27BC-87B954CF4528}"/>
                </a:ext>
              </a:extLst>
            </p:cNvPr>
            <p:cNvSpPr/>
            <p:nvPr/>
          </p:nvSpPr>
          <p:spPr>
            <a:xfrm>
              <a:off x="7696200" y="2819400"/>
              <a:ext cx="1096842" cy="800100"/>
            </a:xfrm>
            <a:custGeom>
              <a:avLst/>
              <a:gdLst>
                <a:gd name="connsiteX0" fmla="*/ 1085850 w 1085850"/>
                <a:gd name="connsiteY0" fmla="*/ 0 h 800100"/>
                <a:gd name="connsiteX1" fmla="*/ 885825 w 1085850"/>
                <a:gd name="connsiteY1" fmla="*/ 600075 h 800100"/>
                <a:gd name="connsiteX2" fmla="*/ 0 w 1085850"/>
                <a:gd name="connsiteY2" fmla="*/ 800100 h 800100"/>
                <a:gd name="connsiteX3" fmla="*/ 0 w 1085850"/>
                <a:gd name="connsiteY3" fmla="*/ 800100 h 800100"/>
                <a:gd name="connsiteX4" fmla="*/ 0 w 1085850"/>
                <a:gd name="connsiteY4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5850" h="800100">
                  <a:moveTo>
                    <a:pt x="1085850" y="0"/>
                  </a:moveTo>
                  <a:cubicBezTo>
                    <a:pt x="1076325" y="233362"/>
                    <a:pt x="1066800" y="466725"/>
                    <a:pt x="885825" y="600075"/>
                  </a:cubicBezTo>
                  <a:cubicBezTo>
                    <a:pt x="704850" y="733425"/>
                    <a:pt x="0" y="800100"/>
                    <a:pt x="0" y="800100"/>
                  </a:cubicBezTo>
                  <a:lnTo>
                    <a:pt x="0" y="800100"/>
                  </a:lnTo>
                  <a:lnTo>
                    <a:pt x="0" y="80010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C64D6F45-900E-8F7A-01B9-6257B6FB77EA}"/>
                </a:ext>
              </a:extLst>
            </p:cNvPr>
            <p:cNvSpPr/>
            <p:nvPr/>
          </p:nvSpPr>
          <p:spPr>
            <a:xfrm flipH="1">
              <a:off x="9526750" y="2798705"/>
              <a:ext cx="1096842" cy="800100"/>
            </a:xfrm>
            <a:custGeom>
              <a:avLst/>
              <a:gdLst>
                <a:gd name="connsiteX0" fmla="*/ 1085850 w 1085850"/>
                <a:gd name="connsiteY0" fmla="*/ 0 h 800100"/>
                <a:gd name="connsiteX1" fmla="*/ 885825 w 1085850"/>
                <a:gd name="connsiteY1" fmla="*/ 600075 h 800100"/>
                <a:gd name="connsiteX2" fmla="*/ 0 w 1085850"/>
                <a:gd name="connsiteY2" fmla="*/ 800100 h 800100"/>
                <a:gd name="connsiteX3" fmla="*/ 0 w 1085850"/>
                <a:gd name="connsiteY3" fmla="*/ 800100 h 800100"/>
                <a:gd name="connsiteX4" fmla="*/ 0 w 1085850"/>
                <a:gd name="connsiteY4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5850" h="800100">
                  <a:moveTo>
                    <a:pt x="1085850" y="0"/>
                  </a:moveTo>
                  <a:cubicBezTo>
                    <a:pt x="1076325" y="233362"/>
                    <a:pt x="1066800" y="466725"/>
                    <a:pt x="885825" y="600075"/>
                  </a:cubicBezTo>
                  <a:cubicBezTo>
                    <a:pt x="704850" y="733425"/>
                    <a:pt x="0" y="800100"/>
                    <a:pt x="0" y="800100"/>
                  </a:cubicBezTo>
                  <a:lnTo>
                    <a:pt x="0" y="800100"/>
                  </a:lnTo>
                  <a:lnTo>
                    <a:pt x="0" y="80010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568D400-0216-040A-A397-340F5E552ECB}"/>
                  </a:ext>
                </a:extLst>
              </p:cNvPr>
              <p:cNvSpPr txBox="1"/>
              <p:nvPr/>
            </p:nvSpPr>
            <p:spPr>
              <a:xfrm>
                <a:off x="7907774" y="5134618"/>
                <a:ext cx="2479917" cy="512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568D400-0216-040A-A397-340F5E552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774" y="5134618"/>
                <a:ext cx="2479917" cy="5123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49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35018-163F-014F-4BAF-747EFB0C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 - Gaussian distribution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FFCC6-9977-5318-482D-E8DC1A63338B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확률 질량 함수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(probability mass function)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이산 확률 변수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 특정 값에 대한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확률을 나타내는 함수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확률 밀도 함수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(probability density function)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연속 확률 변수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 확률 변수의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분포를 나타내는 함수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6ED2F1B-400C-041A-F9C1-37D32F1E68D3}"/>
              </a:ext>
            </a:extLst>
          </p:cNvPr>
          <p:cNvSpPr/>
          <p:nvPr/>
        </p:nvSpPr>
        <p:spPr>
          <a:xfrm>
            <a:off x="5186529" y="1327382"/>
            <a:ext cx="447675" cy="2571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AE5381B-983C-A611-14F5-3E4B85298E16}"/>
              </a:ext>
            </a:extLst>
          </p:cNvPr>
          <p:cNvGrpSpPr/>
          <p:nvPr/>
        </p:nvGrpSpPr>
        <p:grpSpPr>
          <a:xfrm>
            <a:off x="1357477" y="2556470"/>
            <a:ext cx="3629025" cy="3564252"/>
            <a:chOff x="1357477" y="2556470"/>
            <a:chExt cx="3629025" cy="3564252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C0F3D9D2-41B4-F2DE-F865-3D05DB3EEB32}"/>
                </a:ext>
              </a:extLst>
            </p:cNvPr>
            <p:cNvGrpSpPr/>
            <p:nvPr/>
          </p:nvGrpSpPr>
          <p:grpSpPr>
            <a:xfrm>
              <a:off x="1357477" y="2556470"/>
              <a:ext cx="3629025" cy="1615324"/>
              <a:chOff x="7430189" y="3703339"/>
              <a:chExt cx="3629025" cy="161532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45FD4B5-E0BD-93B9-9E73-87F2C17E5FE1}"/>
                      </a:ext>
                    </a:extLst>
                  </p:cNvPr>
                  <p:cNvSpPr txBox="1"/>
                  <p:nvPr/>
                </p:nvSpPr>
                <p:spPr>
                  <a:xfrm>
                    <a:off x="7946577" y="3703339"/>
                    <a:ext cx="29582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=4,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=5,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=6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45FD4B5-E0BD-93B9-9E73-87F2C17E5F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6577" y="3703339"/>
                    <a:ext cx="2958203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09CE2FBA-4738-E36C-AFBE-6BD2E9E20353}"/>
                  </a:ext>
                </a:extLst>
              </p:cNvPr>
              <p:cNvGrpSpPr/>
              <p:nvPr/>
            </p:nvGrpSpPr>
            <p:grpSpPr>
              <a:xfrm>
                <a:off x="7430189" y="4680418"/>
                <a:ext cx="3629025" cy="638245"/>
                <a:chOff x="981073" y="4598362"/>
                <a:chExt cx="3629025" cy="638245"/>
              </a:xfrm>
            </p:grpSpPr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F04C2E5D-976C-FCE8-BA34-AD3774D499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1073" y="4688850"/>
                  <a:ext cx="362902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F687CC0-6291-B5EE-2F4E-8FCED57FA8C0}"/>
                    </a:ext>
                  </a:extLst>
                </p:cNvPr>
                <p:cNvSpPr txBox="1"/>
                <p:nvPr/>
              </p:nvSpPr>
              <p:spPr>
                <a:xfrm>
                  <a:off x="981073" y="4867275"/>
                  <a:ext cx="36290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0   1   2   3   4   5   6   7   8   9</a:t>
                  </a:r>
                  <a:endParaRPr lang="ko-KR" altLang="en-US" dirty="0"/>
                </a:p>
              </p:txBody>
            </p: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F63F7014-3D28-A685-50AB-2BF0A1853C72}"/>
                    </a:ext>
                  </a:extLst>
                </p:cNvPr>
                <p:cNvCxnSpPr/>
                <p:nvPr/>
              </p:nvCxnSpPr>
              <p:spPr>
                <a:xfrm>
                  <a:off x="1133475" y="4610100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2F4366F9-E852-9545-A9C6-01A9909B6976}"/>
                    </a:ext>
                  </a:extLst>
                </p:cNvPr>
                <p:cNvCxnSpPr/>
                <p:nvPr/>
              </p:nvCxnSpPr>
              <p:spPr>
                <a:xfrm>
                  <a:off x="1514475" y="4610100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433F52D0-6B14-B812-756F-75001C9D05B5}"/>
                    </a:ext>
                  </a:extLst>
                </p:cNvPr>
                <p:cNvCxnSpPr/>
                <p:nvPr/>
              </p:nvCxnSpPr>
              <p:spPr>
                <a:xfrm>
                  <a:off x="1866900" y="460312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106EF3F9-4762-4059-3916-E97A9B5DCCE1}"/>
                    </a:ext>
                  </a:extLst>
                </p:cNvPr>
                <p:cNvCxnSpPr/>
                <p:nvPr/>
              </p:nvCxnSpPr>
              <p:spPr>
                <a:xfrm>
                  <a:off x="2247900" y="460312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427C8835-C15E-1228-9A3C-8864324BABA4}"/>
                    </a:ext>
                  </a:extLst>
                </p:cNvPr>
                <p:cNvCxnSpPr/>
                <p:nvPr/>
              </p:nvCxnSpPr>
              <p:spPr>
                <a:xfrm>
                  <a:off x="2609850" y="459836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8AB668B2-3D23-8532-4B8D-68C94D25380D}"/>
                    </a:ext>
                  </a:extLst>
                </p:cNvPr>
                <p:cNvCxnSpPr/>
                <p:nvPr/>
              </p:nvCxnSpPr>
              <p:spPr>
                <a:xfrm>
                  <a:off x="2990850" y="459836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AC9F44D1-0232-8503-6A86-28DCB5AF4440}"/>
                    </a:ext>
                  </a:extLst>
                </p:cNvPr>
                <p:cNvCxnSpPr/>
                <p:nvPr/>
              </p:nvCxnSpPr>
              <p:spPr>
                <a:xfrm>
                  <a:off x="3343275" y="460091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3EE66D3C-6AB1-CD90-E5C1-3A308CE5FE77}"/>
                    </a:ext>
                  </a:extLst>
                </p:cNvPr>
                <p:cNvCxnSpPr/>
                <p:nvPr/>
              </p:nvCxnSpPr>
              <p:spPr>
                <a:xfrm>
                  <a:off x="3724275" y="460091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34284C1D-4062-64C9-83C7-96886E3597A0}"/>
                    </a:ext>
                  </a:extLst>
                </p:cNvPr>
                <p:cNvCxnSpPr/>
                <p:nvPr/>
              </p:nvCxnSpPr>
              <p:spPr>
                <a:xfrm>
                  <a:off x="4086225" y="460057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C185C116-CC55-47B3-7983-8403B593CE67}"/>
                    </a:ext>
                  </a:extLst>
                </p:cNvPr>
                <p:cNvCxnSpPr/>
                <p:nvPr/>
              </p:nvCxnSpPr>
              <p:spPr>
                <a:xfrm>
                  <a:off x="4467225" y="460057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03B46364-6FCE-F18F-E333-002FAA5FCAAB}"/>
                  </a:ext>
                </a:extLst>
              </p:cNvPr>
              <p:cNvSpPr/>
              <p:nvPr/>
            </p:nvSpPr>
            <p:spPr>
              <a:xfrm>
                <a:off x="8992292" y="4683038"/>
                <a:ext cx="142873" cy="1619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C7755D9C-A45A-CC80-F933-FD7D004C21F5}"/>
                  </a:ext>
                </a:extLst>
              </p:cNvPr>
              <p:cNvSpPr/>
              <p:nvPr/>
            </p:nvSpPr>
            <p:spPr>
              <a:xfrm>
                <a:off x="9728323" y="4673106"/>
                <a:ext cx="142873" cy="1619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0CD7DA82-1EF1-26E2-9430-A00338046E5B}"/>
                </a:ext>
              </a:extLst>
            </p:cNvPr>
            <p:cNvSpPr/>
            <p:nvPr/>
          </p:nvSpPr>
          <p:spPr>
            <a:xfrm>
              <a:off x="3264920" y="3522007"/>
              <a:ext cx="142873" cy="1619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840065BF-125E-0623-6A9D-68054688218E}"/>
                </a:ext>
              </a:extLst>
            </p:cNvPr>
            <p:cNvCxnSpPr>
              <a:endCxn id="46" idx="0"/>
            </p:cNvCxnSpPr>
            <p:nvPr/>
          </p:nvCxnSpPr>
          <p:spPr>
            <a:xfrm>
              <a:off x="2986254" y="3170955"/>
              <a:ext cx="4763" cy="3652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648CC067-D773-9917-173D-3F766ADE2ED9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>
              <a:off x="3332215" y="3335993"/>
              <a:ext cx="4142" cy="1860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75ECA8F-0213-B521-5869-C70E1A5B6DE3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3727048" y="3254130"/>
              <a:ext cx="3992" cy="2721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1E6B16C-D119-51A5-8063-9502F1AA11A6}"/>
                    </a:ext>
                  </a:extLst>
                </p:cNvPr>
                <p:cNvSpPr txBox="1"/>
                <p:nvPr/>
              </p:nvSpPr>
              <p:spPr>
                <a:xfrm>
                  <a:off x="1987907" y="4660835"/>
                  <a:ext cx="2368164" cy="1459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{"/>
                            <m:endChr m:val="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0.3(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=4)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=5)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=6)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1E6B16C-D119-51A5-8063-9502F1AA1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7907" y="4660835"/>
                  <a:ext cx="2368164" cy="1459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7F5EBCC-9F14-6BD4-8CF1-7844527E4436}"/>
              </a:ext>
            </a:extLst>
          </p:cNvPr>
          <p:cNvSpPr/>
          <p:nvPr/>
        </p:nvSpPr>
        <p:spPr>
          <a:xfrm>
            <a:off x="8105695" y="1321178"/>
            <a:ext cx="1968546" cy="257175"/>
          </a:xfrm>
          <a:prstGeom prst="rect">
            <a:avLst/>
          </a:prstGeom>
          <a:noFill/>
          <a:ln w="38100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0A9ACD7-11B4-30B5-A9A9-B0A9EAA91CE5}"/>
              </a:ext>
            </a:extLst>
          </p:cNvPr>
          <p:cNvSpPr/>
          <p:nvPr/>
        </p:nvSpPr>
        <p:spPr>
          <a:xfrm>
            <a:off x="8239124" y="5206310"/>
            <a:ext cx="1752601" cy="431104"/>
          </a:xfrm>
          <a:prstGeom prst="rect">
            <a:avLst/>
          </a:prstGeom>
          <a:noFill/>
          <a:ln w="38100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B0B23EB-B6BD-63E5-2041-9AC741626A55}"/>
              </a:ext>
            </a:extLst>
          </p:cNvPr>
          <p:cNvGrpSpPr/>
          <p:nvPr/>
        </p:nvGrpSpPr>
        <p:grpSpPr>
          <a:xfrm>
            <a:off x="7137956" y="1782679"/>
            <a:ext cx="3629025" cy="2389115"/>
            <a:chOff x="7164265" y="1771137"/>
            <a:chExt cx="3629025" cy="2389115"/>
          </a:xfrm>
        </p:grpSpPr>
        <p:sp>
          <p:nvSpPr>
            <p:cNvPr id="84" name="순서도: 지연 83">
              <a:extLst>
                <a:ext uri="{FF2B5EF4-FFF2-40B4-BE49-F238E27FC236}">
                  <a16:creationId xmlns:a16="http://schemas.microsoft.com/office/drawing/2014/main" id="{51179344-D75E-916E-1F40-441846FD9750}"/>
                </a:ext>
              </a:extLst>
            </p:cNvPr>
            <p:cNvSpPr/>
            <p:nvPr/>
          </p:nvSpPr>
          <p:spPr>
            <a:xfrm rot="16200000">
              <a:off x="8477176" y="2554614"/>
              <a:ext cx="1360608" cy="728872"/>
            </a:xfrm>
            <a:prstGeom prst="flowChartDelay">
              <a:avLst/>
            </a:prstGeom>
            <a:solidFill>
              <a:srgbClr val="EDCD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C92D1AF-A32E-3D09-A153-EA77FF770AE4}"/>
                </a:ext>
              </a:extLst>
            </p:cNvPr>
            <p:cNvGrpSpPr/>
            <p:nvPr/>
          </p:nvGrpSpPr>
          <p:grpSpPr>
            <a:xfrm>
              <a:off x="7164265" y="1771137"/>
              <a:ext cx="3629025" cy="2389115"/>
              <a:chOff x="7430189" y="2929548"/>
              <a:chExt cx="3629025" cy="238911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1446E6BE-D802-41E2-A8E1-FEC0FCD89C64}"/>
                      </a:ext>
                    </a:extLst>
                  </p:cNvPr>
                  <p:cNvSpPr txBox="1"/>
                  <p:nvPr/>
                </p:nvSpPr>
                <p:spPr>
                  <a:xfrm>
                    <a:off x="7946577" y="2929548"/>
                    <a:ext cx="29582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1446E6BE-D802-41E2-A8E1-FEC0FCD89C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6577" y="2929548"/>
                    <a:ext cx="2958203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0A45A8A7-E539-80B6-4E9D-91928D89FCF0}"/>
                  </a:ext>
                </a:extLst>
              </p:cNvPr>
              <p:cNvGrpSpPr/>
              <p:nvPr/>
            </p:nvGrpSpPr>
            <p:grpSpPr>
              <a:xfrm>
                <a:off x="7430189" y="4680418"/>
                <a:ext cx="3629025" cy="638245"/>
                <a:chOff x="981073" y="4598362"/>
                <a:chExt cx="3629025" cy="638245"/>
              </a:xfrm>
            </p:grpSpPr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AA4F08FB-8F81-12D9-96C9-DCE7B30C2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1073" y="4688850"/>
                  <a:ext cx="362902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70F1993-E9A5-1F22-D974-04BD899B6FB7}"/>
                    </a:ext>
                  </a:extLst>
                </p:cNvPr>
                <p:cNvSpPr txBox="1"/>
                <p:nvPr/>
              </p:nvSpPr>
              <p:spPr>
                <a:xfrm>
                  <a:off x="981073" y="4867275"/>
                  <a:ext cx="36290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0   1   2   3   4   5   6   7   8   9</a:t>
                  </a:r>
                  <a:endParaRPr lang="ko-KR" altLang="en-US" dirty="0"/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4C814431-F20A-1AD1-4CAD-9A9FCA5946F6}"/>
                    </a:ext>
                  </a:extLst>
                </p:cNvPr>
                <p:cNvCxnSpPr/>
                <p:nvPr/>
              </p:nvCxnSpPr>
              <p:spPr>
                <a:xfrm>
                  <a:off x="1133475" y="4610100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63378D96-E1B9-A8FE-F47A-F5DE291E04CB}"/>
                    </a:ext>
                  </a:extLst>
                </p:cNvPr>
                <p:cNvCxnSpPr/>
                <p:nvPr/>
              </p:nvCxnSpPr>
              <p:spPr>
                <a:xfrm>
                  <a:off x="1514475" y="4610100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72F2926A-F740-A2BF-C88D-168EED81D679}"/>
                    </a:ext>
                  </a:extLst>
                </p:cNvPr>
                <p:cNvCxnSpPr/>
                <p:nvPr/>
              </p:nvCxnSpPr>
              <p:spPr>
                <a:xfrm>
                  <a:off x="1866900" y="460312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C2B0F36B-A175-3FB6-23C2-50A8CD50A21D}"/>
                    </a:ext>
                  </a:extLst>
                </p:cNvPr>
                <p:cNvCxnSpPr/>
                <p:nvPr/>
              </p:nvCxnSpPr>
              <p:spPr>
                <a:xfrm>
                  <a:off x="2247900" y="460312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893E9C20-46D9-0720-0AB0-E1C5660DB3A2}"/>
                    </a:ext>
                  </a:extLst>
                </p:cNvPr>
                <p:cNvCxnSpPr/>
                <p:nvPr/>
              </p:nvCxnSpPr>
              <p:spPr>
                <a:xfrm>
                  <a:off x="2609850" y="459836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73C8C472-39B9-2328-3AD0-0517DBFF1512}"/>
                    </a:ext>
                  </a:extLst>
                </p:cNvPr>
                <p:cNvCxnSpPr/>
                <p:nvPr/>
              </p:nvCxnSpPr>
              <p:spPr>
                <a:xfrm>
                  <a:off x="2990850" y="459836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58C92502-0744-03C5-2CA7-50F6B5D81560}"/>
                    </a:ext>
                  </a:extLst>
                </p:cNvPr>
                <p:cNvCxnSpPr/>
                <p:nvPr/>
              </p:nvCxnSpPr>
              <p:spPr>
                <a:xfrm>
                  <a:off x="3343275" y="460091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D421F7C6-B201-88F4-2903-9A7909FD9291}"/>
                    </a:ext>
                  </a:extLst>
                </p:cNvPr>
                <p:cNvCxnSpPr/>
                <p:nvPr/>
              </p:nvCxnSpPr>
              <p:spPr>
                <a:xfrm>
                  <a:off x="3724275" y="460091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80A6D494-2012-E099-EFC3-0B4A9CB36FFD}"/>
                    </a:ext>
                  </a:extLst>
                </p:cNvPr>
                <p:cNvCxnSpPr/>
                <p:nvPr/>
              </p:nvCxnSpPr>
              <p:spPr>
                <a:xfrm>
                  <a:off x="4086225" y="460057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9F86ACEF-03BF-B409-A219-D0AC78DE0855}"/>
                    </a:ext>
                  </a:extLst>
                </p:cNvPr>
                <p:cNvCxnSpPr/>
                <p:nvPr/>
              </p:nvCxnSpPr>
              <p:spPr>
                <a:xfrm>
                  <a:off x="4467225" y="460057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0909502B-06F2-CE86-3862-35F60A23CEF8}"/>
                  </a:ext>
                </a:extLst>
              </p:cNvPr>
              <p:cNvSpPr/>
              <p:nvPr/>
            </p:nvSpPr>
            <p:spPr>
              <a:xfrm>
                <a:off x="8992292" y="4683038"/>
                <a:ext cx="142873" cy="1619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AE8508F4-A044-FBE9-809E-A173183E6F11}"/>
                  </a:ext>
                </a:extLst>
              </p:cNvPr>
              <p:cNvSpPr/>
              <p:nvPr/>
            </p:nvSpPr>
            <p:spPr>
              <a:xfrm>
                <a:off x="9728323" y="4692156"/>
                <a:ext cx="142873" cy="1619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EB8B4A29-D9D3-F019-27BC-87B954CF4528}"/>
                </a:ext>
              </a:extLst>
            </p:cNvPr>
            <p:cNvSpPr/>
            <p:nvPr/>
          </p:nvSpPr>
          <p:spPr>
            <a:xfrm>
              <a:off x="7696200" y="2819400"/>
              <a:ext cx="1096842" cy="800100"/>
            </a:xfrm>
            <a:custGeom>
              <a:avLst/>
              <a:gdLst>
                <a:gd name="connsiteX0" fmla="*/ 1085850 w 1085850"/>
                <a:gd name="connsiteY0" fmla="*/ 0 h 800100"/>
                <a:gd name="connsiteX1" fmla="*/ 885825 w 1085850"/>
                <a:gd name="connsiteY1" fmla="*/ 600075 h 800100"/>
                <a:gd name="connsiteX2" fmla="*/ 0 w 1085850"/>
                <a:gd name="connsiteY2" fmla="*/ 800100 h 800100"/>
                <a:gd name="connsiteX3" fmla="*/ 0 w 1085850"/>
                <a:gd name="connsiteY3" fmla="*/ 800100 h 800100"/>
                <a:gd name="connsiteX4" fmla="*/ 0 w 1085850"/>
                <a:gd name="connsiteY4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5850" h="800100">
                  <a:moveTo>
                    <a:pt x="1085850" y="0"/>
                  </a:moveTo>
                  <a:cubicBezTo>
                    <a:pt x="1076325" y="233362"/>
                    <a:pt x="1066800" y="466725"/>
                    <a:pt x="885825" y="600075"/>
                  </a:cubicBezTo>
                  <a:cubicBezTo>
                    <a:pt x="704850" y="733425"/>
                    <a:pt x="0" y="800100"/>
                    <a:pt x="0" y="800100"/>
                  </a:cubicBezTo>
                  <a:lnTo>
                    <a:pt x="0" y="800100"/>
                  </a:lnTo>
                  <a:lnTo>
                    <a:pt x="0" y="80010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C64D6F45-900E-8F7A-01B9-6257B6FB77EA}"/>
                </a:ext>
              </a:extLst>
            </p:cNvPr>
            <p:cNvSpPr/>
            <p:nvPr/>
          </p:nvSpPr>
          <p:spPr>
            <a:xfrm flipH="1">
              <a:off x="9526750" y="2798705"/>
              <a:ext cx="1096842" cy="800100"/>
            </a:xfrm>
            <a:custGeom>
              <a:avLst/>
              <a:gdLst>
                <a:gd name="connsiteX0" fmla="*/ 1085850 w 1085850"/>
                <a:gd name="connsiteY0" fmla="*/ 0 h 800100"/>
                <a:gd name="connsiteX1" fmla="*/ 885825 w 1085850"/>
                <a:gd name="connsiteY1" fmla="*/ 600075 h 800100"/>
                <a:gd name="connsiteX2" fmla="*/ 0 w 1085850"/>
                <a:gd name="connsiteY2" fmla="*/ 800100 h 800100"/>
                <a:gd name="connsiteX3" fmla="*/ 0 w 1085850"/>
                <a:gd name="connsiteY3" fmla="*/ 800100 h 800100"/>
                <a:gd name="connsiteX4" fmla="*/ 0 w 1085850"/>
                <a:gd name="connsiteY4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5850" h="800100">
                  <a:moveTo>
                    <a:pt x="1085850" y="0"/>
                  </a:moveTo>
                  <a:cubicBezTo>
                    <a:pt x="1076325" y="233362"/>
                    <a:pt x="1066800" y="466725"/>
                    <a:pt x="885825" y="600075"/>
                  </a:cubicBezTo>
                  <a:cubicBezTo>
                    <a:pt x="704850" y="733425"/>
                    <a:pt x="0" y="800100"/>
                    <a:pt x="0" y="800100"/>
                  </a:cubicBezTo>
                  <a:lnTo>
                    <a:pt x="0" y="800100"/>
                  </a:lnTo>
                  <a:lnTo>
                    <a:pt x="0" y="80010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568D400-0216-040A-A397-340F5E552ECB}"/>
                  </a:ext>
                </a:extLst>
              </p:cNvPr>
              <p:cNvSpPr txBox="1"/>
              <p:nvPr/>
            </p:nvSpPr>
            <p:spPr>
              <a:xfrm>
                <a:off x="7907774" y="5134618"/>
                <a:ext cx="2479917" cy="512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568D400-0216-040A-A397-340F5E552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774" y="5134618"/>
                <a:ext cx="2479917" cy="5123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>
            <a:extLst>
              <a:ext uri="{FF2B5EF4-FFF2-40B4-BE49-F238E27FC236}">
                <a16:creationId xmlns:a16="http://schemas.microsoft.com/office/drawing/2014/main" id="{A9FEF13A-E4B7-350B-7DEE-6B90B30CBEBA}"/>
              </a:ext>
            </a:extLst>
          </p:cNvPr>
          <p:cNvSpPr/>
          <p:nvPr/>
        </p:nvSpPr>
        <p:spPr>
          <a:xfrm>
            <a:off x="8404783" y="1859113"/>
            <a:ext cx="1476375" cy="31887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740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35018-163F-014F-4BAF-747EFB0C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 - Gaussian distribution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46E6BE-D802-41E2-A8E1-FEC0FCD89C64}"/>
                  </a:ext>
                </a:extLst>
              </p:cNvPr>
              <p:cNvSpPr txBox="1"/>
              <p:nvPr/>
            </p:nvSpPr>
            <p:spPr>
              <a:xfrm>
                <a:off x="3975997" y="3006545"/>
                <a:ext cx="1787335" cy="84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4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46E6BE-D802-41E2-A8E1-FEC0FCD89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997" y="3006545"/>
                <a:ext cx="1787335" cy="8449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79FFCC6-9977-5318-482D-E8DC1A63338B}"/>
              </a:ext>
            </a:extLst>
          </p:cNvPr>
          <p:cNvSpPr txBox="1"/>
          <p:nvPr/>
        </p:nvSpPr>
        <p:spPr>
          <a:xfrm>
            <a:off x="6789066" y="3105835"/>
            <a:ext cx="21168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Probability for random variable X 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5F03EC8-3199-A8CF-34CC-BB65A9DC3396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5763332" y="3429001"/>
            <a:ext cx="1025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76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35018-163F-014F-4BAF-747EFB0C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 - Gaussian distribution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46E6BE-D802-41E2-A8E1-FEC0FCD89C64}"/>
                  </a:ext>
                </a:extLst>
              </p:cNvPr>
              <p:cNvSpPr txBox="1"/>
              <p:nvPr/>
            </p:nvSpPr>
            <p:spPr>
              <a:xfrm>
                <a:off x="1366145" y="2066666"/>
                <a:ext cx="295820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altLang="ko-KR" sz="2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ko-KR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=6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=7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=8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=9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46E6BE-D802-41E2-A8E1-FEC0FCD89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145" y="2066666"/>
                <a:ext cx="2958203" cy="34163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79FFCC6-9977-5318-482D-E8DC1A63338B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Probability distribution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확률 변수가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특정한 값을 가질 확률을 나타내는 함수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의미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Discrete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probability distribution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이산 확률 변수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가 가지는 확률 분포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C1A288B8-D0BD-D417-AEEE-53E1B97CE6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4300235"/>
              </p:ext>
            </p:extLst>
          </p:nvPr>
        </p:nvGraphicFramePr>
        <p:xfrm>
          <a:off x="6418710" y="2048684"/>
          <a:ext cx="4492625" cy="3452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8D6A92B-1BB2-D55A-35F9-2F380B068850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4324348" y="3774825"/>
            <a:ext cx="20943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63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순서도: 다른 페이지 연결선 31">
            <a:extLst>
              <a:ext uri="{FF2B5EF4-FFF2-40B4-BE49-F238E27FC236}">
                <a16:creationId xmlns:a16="http://schemas.microsoft.com/office/drawing/2014/main" id="{A426FF5B-D099-5149-A5CD-FD888B631C12}"/>
              </a:ext>
            </a:extLst>
          </p:cNvPr>
          <p:cNvSpPr/>
          <p:nvPr/>
        </p:nvSpPr>
        <p:spPr>
          <a:xfrm flipV="1">
            <a:off x="2609850" y="4362448"/>
            <a:ext cx="733426" cy="326401"/>
          </a:xfrm>
          <a:prstGeom prst="flowChartOffpageConnector">
            <a:avLst/>
          </a:prstGeom>
          <a:solidFill>
            <a:schemeClr val="accent2">
              <a:lumMod val="75000"/>
              <a:alpha val="3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335018-163F-014F-4BAF-747EFB0C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 - Gaussian distribution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46E6BE-D802-41E2-A8E1-FEC0FCD89C64}"/>
                  </a:ext>
                </a:extLst>
              </p:cNvPr>
              <p:cNvSpPr txBox="1"/>
              <p:nvPr/>
            </p:nvSpPr>
            <p:spPr>
              <a:xfrm>
                <a:off x="1366145" y="3543992"/>
                <a:ext cx="29582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46E6BE-D802-41E2-A8E1-FEC0FCD89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145" y="3543992"/>
                <a:ext cx="295820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79FFCC6-9977-5318-482D-E8DC1A63338B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Probability distribution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확률 변수가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특정한 값을 가질 확률을 나타내는 함수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의미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Continuous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probability distribution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연속 확률 변수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가 가지는 확률 분포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=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확률 밀도 함수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이용해 분포를 표현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C1A288B8-D0BD-D417-AEEE-53E1B97CE6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267987"/>
              </p:ext>
            </p:extLst>
          </p:nvPr>
        </p:nvGraphicFramePr>
        <p:xfrm>
          <a:off x="6418710" y="2048684"/>
          <a:ext cx="4792216" cy="3452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8D6A92B-1BB2-D55A-35F9-2F380B068850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4324348" y="3774825"/>
            <a:ext cx="2094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순서도: 다른 페이지 연결선 4">
            <a:extLst>
              <a:ext uri="{FF2B5EF4-FFF2-40B4-BE49-F238E27FC236}">
                <a16:creationId xmlns:a16="http://schemas.microsoft.com/office/drawing/2014/main" id="{46F6ABE9-9BB0-C9FA-8A74-5F5F18DD9CDF}"/>
              </a:ext>
            </a:extLst>
          </p:cNvPr>
          <p:cNvSpPr/>
          <p:nvPr/>
        </p:nvSpPr>
        <p:spPr>
          <a:xfrm flipV="1">
            <a:off x="8515349" y="3744466"/>
            <a:ext cx="933451" cy="936000"/>
          </a:xfrm>
          <a:prstGeom prst="flowChartOffpageConnector">
            <a:avLst/>
          </a:prstGeom>
          <a:solidFill>
            <a:schemeClr val="accent2">
              <a:lumMod val="75000"/>
              <a:alpha val="3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A45A8A7-E539-80B6-4E9D-91928D89FCF0}"/>
              </a:ext>
            </a:extLst>
          </p:cNvPr>
          <p:cNvGrpSpPr/>
          <p:nvPr/>
        </p:nvGrpSpPr>
        <p:grpSpPr>
          <a:xfrm>
            <a:off x="981073" y="4598362"/>
            <a:ext cx="3629025" cy="638245"/>
            <a:chOff x="981073" y="4598362"/>
            <a:chExt cx="3629025" cy="638245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A4F08FB-8F81-12D9-96C9-DCE7B30C2F1A}"/>
                </a:ext>
              </a:extLst>
            </p:cNvPr>
            <p:cNvCxnSpPr>
              <a:cxnSpLocks/>
            </p:cNvCxnSpPr>
            <p:nvPr/>
          </p:nvCxnSpPr>
          <p:spPr>
            <a:xfrm>
              <a:off x="981073" y="4688850"/>
              <a:ext cx="36290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0F1993-E9A5-1F22-D974-04BD899B6FB7}"/>
                </a:ext>
              </a:extLst>
            </p:cNvPr>
            <p:cNvSpPr txBox="1"/>
            <p:nvPr/>
          </p:nvSpPr>
          <p:spPr>
            <a:xfrm>
              <a:off x="981073" y="4867275"/>
              <a:ext cx="3629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0   1   2   3   4   5   6   7   8   9</a:t>
              </a:r>
              <a:endParaRPr lang="ko-KR" altLang="en-US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C814431-F20A-1AD1-4CAD-9A9FCA5946F6}"/>
                </a:ext>
              </a:extLst>
            </p:cNvPr>
            <p:cNvCxnSpPr/>
            <p:nvPr/>
          </p:nvCxnSpPr>
          <p:spPr>
            <a:xfrm>
              <a:off x="1133475" y="4610100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3378D96-E1B9-A8FE-F47A-F5DE291E04CB}"/>
                </a:ext>
              </a:extLst>
            </p:cNvPr>
            <p:cNvCxnSpPr/>
            <p:nvPr/>
          </p:nvCxnSpPr>
          <p:spPr>
            <a:xfrm>
              <a:off x="1514475" y="4610100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2F2926A-F740-A2BF-C88D-168EED81D679}"/>
                </a:ext>
              </a:extLst>
            </p:cNvPr>
            <p:cNvCxnSpPr/>
            <p:nvPr/>
          </p:nvCxnSpPr>
          <p:spPr>
            <a:xfrm>
              <a:off x="1866900" y="4603125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2B0F36B-A175-3FB6-23C2-50A8CD50A21D}"/>
                </a:ext>
              </a:extLst>
            </p:cNvPr>
            <p:cNvCxnSpPr/>
            <p:nvPr/>
          </p:nvCxnSpPr>
          <p:spPr>
            <a:xfrm>
              <a:off x="2247900" y="4603125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93E9C20-46D9-0720-0AB0-E1C5660DB3A2}"/>
                </a:ext>
              </a:extLst>
            </p:cNvPr>
            <p:cNvCxnSpPr/>
            <p:nvPr/>
          </p:nvCxnSpPr>
          <p:spPr>
            <a:xfrm>
              <a:off x="2609850" y="4598362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3C8C472-39B9-2328-3AD0-0517DBFF1512}"/>
                </a:ext>
              </a:extLst>
            </p:cNvPr>
            <p:cNvCxnSpPr/>
            <p:nvPr/>
          </p:nvCxnSpPr>
          <p:spPr>
            <a:xfrm>
              <a:off x="2990850" y="4598362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8C92502-0744-03C5-2CA7-50F6B5D81560}"/>
                </a:ext>
              </a:extLst>
            </p:cNvPr>
            <p:cNvCxnSpPr/>
            <p:nvPr/>
          </p:nvCxnSpPr>
          <p:spPr>
            <a:xfrm>
              <a:off x="3343275" y="4600912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421F7C6-B201-88F4-2903-9A7909FD9291}"/>
                </a:ext>
              </a:extLst>
            </p:cNvPr>
            <p:cNvCxnSpPr/>
            <p:nvPr/>
          </p:nvCxnSpPr>
          <p:spPr>
            <a:xfrm>
              <a:off x="3724275" y="4600912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0A6D494-2012-E099-EFC3-0B4A9CB36FFD}"/>
                </a:ext>
              </a:extLst>
            </p:cNvPr>
            <p:cNvCxnSpPr/>
            <p:nvPr/>
          </p:nvCxnSpPr>
          <p:spPr>
            <a:xfrm>
              <a:off x="4086225" y="4600575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9F86ACEF-03BF-B409-A219-D0AC78DE0855}"/>
                </a:ext>
              </a:extLst>
            </p:cNvPr>
            <p:cNvCxnSpPr/>
            <p:nvPr/>
          </p:nvCxnSpPr>
          <p:spPr>
            <a:xfrm>
              <a:off x="4467225" y="4600575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0909502B-06F2-CE86-3862-35F60A23CEF8}"/>
              </a:ext>
            </a:extLst>
          </p:cNvPr>
          <p:cNvSpPr/>
          <p:nvPr/>
        </p:nvSpPr>
        <p:spPr>
          <a:xfrm>
            <a:off x="2543176" y="4600982"/>
            <a:ext cx="142873" cy="16192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E8508F4-A044-FBE9-809E-A173183E6F11}"/>
              </a:ext>
            </a:extLst>
          </p:cNvPr>
          <p:cNvSpPr/>
          <p:nvPr/>
        </p:nvSpPr>
        <p:spPr>
          <a:xfrm>
            <a:off x="3279207" y="4610100"/>
            <a:ext cx="142873" cy="16192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2814FAD-843D-A77F-9107-86C6152AD82B}"/>
                  </a:ext>
                </a:extLst>
              </p:cNvPr>
              <p:cNvSpPr txBox="1"/>
              <p:nvPr/>
            </p:nvSpPr>
            <p:spPr>
              <a:xfrm>
                <a:off x="8434386" y="3953955"/>
                <a:ext cx="1095375" cy="644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2814FAD-843D-A77F-9107-86C6152AD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386" y="3953955"/>
                <a:ext cx="1095375" cy="6444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62C01FE-1A9D-B821-D2E3-FEBF274BDE1A}"/>
                  </a:ext>
                </a:extLst>
              </p:cNvPr>
              <p:cNvSpPr txBox="1"/>
              <p:nvPr/>
            </p:nvSpPr>
            <p:spPr>
              <a:xfrm>
                <a:off x="438148" y="2087778"/>
                <a:ext cx="4714873" cy="920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62C01FE-1A9D-B821-D2E3-FEBF274BD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48" y="2087778"/>
                <a:ext cx="4714873" cy="9204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>
            <a:extLst>
              <a:ext uri="{FF2B5EF4-FFF2-40B4-BE49-F238E27FC236}">
                <a16:creationId xmlns:a16="http://schemas.microsoft.com/office/drawing/2014/main" id="{A9FEF13A-E4B7-350B-7DEE-6B90B30CBEBA}"/>
              </a:ext>
            </a:extLst>
          </p:cNvPr>
          <p:cNvSpPr/>
          <p:nvPr/>
        </p:nvSpPr>
        <p:spPr>
          <a:xfrm>
            <a:off x="7705725" y="1309517"/>
            <a:ext cx="1381125" cy="32316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6ED2F1B-400C-041A-F9C1-37D32F1E68D3}"/>
              </a:ext>
            </a:extLst>
          </p:cNvPr>
          <p:cNvSpPr/>
          <p:nvPr/>
        </p:nvSpPr>
        <p:spPr>
          <a:xfrm>
            <a:off x="981074" y="2404173"/>
            <a:ext cx="628652" cy="36760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453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35018-163F-014F-4BAF-747EFB0C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 - Gaussian distribution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FFCC6-9977-5318-482D-E8DC1A63338B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Probability distribution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확률 변수가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특정한 값을 가질 확률을 나타내는 함수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의미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distribution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연속 확률 분포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하나로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확률 밀도 함수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가 다음과 같다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=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정규 분포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(Normal distribution)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94673D-FCB8-0C9C-19CA-EFF556B58CB3}"/>
                  </a:ext>
                </a:extLst>
              </p:cNvPr>
              <p:cNvSpPr txBox="1"/>
              <p:nvPr/>
            </p:nvSpPr>
            <p:spPr>
              <a:xfrm>
                <a:off x="1613916" y="1763002"/>
                <a:ext cx="6787133" cy="929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ko-KR" alt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94673D-FCB8-0C9C-19CA-EFF556B58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916" y="1763002"/>
                <a:ext cx="6787133" cy="9296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24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15F028AD40C664C940C722E57EC4A8A" ma:contentTypeVersion="2" ma:contentTypeDescription="새 문서를 만듭니다." ma:contentTypeScope="" ma:versionID="733dd2429cf53f154dea1cbec9acd9f5">
  <xsd:schema xmlns:xsd="http://www.w3.org/2001/XMLSchema" xmlns:xs="http://www.w3.org/2001/XMLSchema" xmlns:p="http://schemas.microsoft.com/office/2006/metadata/properties" xmlns:ns3="0689391c-fe69-479d-a32a-c682b48309f3" targetNamespace="http://schemas.microsoft.com/office/2006/metadata/properties" ma:root="true" ma:fieldsID="2cc757d55c9b9d666e63482c30993622" ns3:_="">
    <xsd:import namespace="0689391c-fe69-479d-a32a-c682b48309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9391c-fe69-479d-a32a-c682b48309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9F54A3-79DB-4B20-81B8-2B7DB44B75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89391c-fe69-479d-a32a-c682b48309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F3DF26-1173-4270-9890-F33D09EAA743}">
  <ds:schemaRefs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0689391c-fe69-479d-a32a-c682b48309f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4BD24A1-BDC2-4CFC-AF59-EF864FCF7E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7639</TotalTime>
  <Words>1282</Words>
  <Application>Microsoft Office PowerPoint</Application>
  <PresentationFormat>와이드스크린</PresentationFormat>
  <Paragraphs>236</Paragraphs>
  <Slides>31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IBM Plex Sans KR</vt:lpstr>
      <vt:lpstr>IBM Plex Sans KR ExtraLight</vt:lpstr>
      <vt:lpstr>IBM Plex Sans KR Light</vt:lpstr>
      <vt:lpstr>IBM Plex Sans KR Medium</vt:lpstr>
      <vt:lpstr>IBM Plex Sans KR SemiBold</vt:lpstr>
      <vt:lpstr>맑은 고딕</vt:lpstr>
      <vt:lpstr>Arial</vt:lpstr>
      <vt:lpstr>Cambria Math</vt:lpstr>
      <vt:lpstr>Office 테마</vt:lpstr>
      <vt:lpstr>Gaussian Mixture Model</vt:lpstr>
      <vt:lpstr>Introduction</vt:lpstr>
      <vt:lpstr>Intro - Gaussian distribution</vt:lpstr>
      <vt:lpstr>Intro - Gaussian distribution</vt:lpstr>
      <vt:lpstr>Intro - Gaussian distribution</vt:lpstr>
      <vt:lpstr>Intro - Gaussian distribution</vt:lpstr>
      <vt:lpstr>Intro - Gaussian distribution</vt:lpstr>
      <vt:lpstr>Intro - Gaussian distribution</vt:lpstr>
      <vt:lpstr>Intro - Gaussian distribution</vt:lpstr>
      <vt:lpstr>Intro - Gaussian distribution</vt:lpstr>
      <vt:lpstr>Mixture model</vt:lpstr>
      <vt:lpstr>Mixture model – Latent variable</vt:lpstr>
      <vt:lpstr>Mixture model – Latent variable</vt:lpstr>
      <vt:lpstr>Mixture model</vt:lpstr>
      <vt:lpstr>Mixture model</vt:lpstr>
      <vt:lpstr>Mixture model</vt:lpstr>
      <vt:lpstr>Mixture model with latent variable</vt:lpstr>
      <vt:lpstr>Mixture model with latent variable</vt:lpstr>
      <vt:lpstr>Gaussian Mixture Model</vt:lpstr>
      <vt:lpstr>Gaussian Mixture Model</vt:lpstr>
      <vt:lpstr>Gaussian Mixture Model</vt:lpstr>
      <vt:lpstr>Gaussian Mixture Model</vt:lpstr>
      <vt:lpstr>Gaussian Mixture Model</vt:lpstr>
      <vt:lpstr>Gaussian Mixture Model</vt:lpstr>
      <vt:lpstr>Gaussian Mixture Model</vt:lpstr>
      <vt:lpstr>Gaussian Mixture Model</vt:lpstr>
      <vt:lpstr>Gaussian Mixture Model</vt:lpstr>
      <vt:lpstr>Gaussian Mixture Model</vt:lpstr>
      <vt:lpstr>Gaussian Mixture Model</vt:lpstr>
      <vt:lpstr>Gaussian Mixture Model</vt:lpstr>
      <vt:lpstr>EM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 Anatomy</dc:title>
  <dc:creator>이용환</dc:creator>
  <cp:lastModifiedBy>이용환</cp:lastModifiedBy>
  <cp:revision>122</cp:revision>
  <dcterms:created xsi:type="dcterms:W3CDTF">2022-07-18T09:54:01Z</dcterms:created>
  <dcterms:modified xsi:type="dcterms:W3CDTF">2022-08-05T13:52:42Z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0x010100715F028AD40C664C940C722E57EC4A8A</vt:lpwstr>
  </property>
</Properties>
</file>