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70" r:id="rId6"/>
    <p:sldId id="264" r:id="rId7"/>
    <p:sldId id="272" r:id="rId8"/>
    <p:sldId id="27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C732-5FEE-4C1A-B831-E7C2BB46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690B-3459-4D75-B2A4-94C132938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AF5E-C881-4A70-96F1-589E1CCF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8AC-92DC-41FB-8E6F-18ADFC8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272-6AFE-4ED7-8934-4FD689A8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ED18-9D7C-41BC-BF7A-C7A4B823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0B395-8459-45C4-8401-D7B80182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635D-B265-4CD1-96E4-FC32126F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0C4E-EC66-4FE9-9E7F-947CA7C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EA9F-12BC-4CAB-8E01-E4DA96F7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32581-6A70-4695-B9C1-6B3518472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69B49-010C-4181-96D9-C13A485A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E030-A4B2-46EA-A293-CDF85645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CFCD-2D9B-44CD-AAAE-EAD3C936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1213-3ED6-41CF-82F9-6BE918F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DAA-8312-426E-B07E-392A50A4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D469-BA93-4D41-A060-53F2BCDC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B988-EDB2-4402-916E-C71034F7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2CEE-6E3D-4CD9-A1FC-8748B4B8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0B2F-EBE1-43D8-B5C0-EEC2DE05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0096-5D21-4504-9BD3-984B16AB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D170-95C7-4102-A361-0E4582BA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A304-BCAA-448B-9BE4-729615A3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1089-69EE-4FE1-BF4C-C56DB12A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CA55-16E1-4547-88F9-B6ABCBB3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C112-3828-4FAE-A9D5-D3ECAB17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5D63-4545-44A5-8B8F-063AFF444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76F41-1533-42C2-A15C-6A2F4EE5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67C44-8950-4062-AAC4-7BA8218A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9418-0EB1-43FF-84F2-79240A7E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7871-19C9-4978-A7B8-FB8C78CD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979A-C8A0-4703-9BF2-F9FAC600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D88E-4D61-4EEB-81B9-3055115D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8C7D-2E5F-4824-BC23-3E624288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A6C20-36E4-4176-A2A6-13D15F19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2A268-87A0-4F3E-BF2A-469C71C75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21D4-C4B0-4D90-8611-0D042D82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E865C-FF91-4919-86F8-14464340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D9E54-97D0-4612-AF3C-FA4BD41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F1A9-BF9C-4E98-BCB4-7DEC30A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88633-4B5D-4FE9-B337-7A11124A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BE41A-55AB-4CD7-B713-D654181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AE35-1D4D-4CC1-8C75-22BA1B0D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EFB8D-787E-43E2-BEB7-B08348B9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10F6E-51E1-4380-B2E4-88ACFC1F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B47F4-7D82-4D16-AB16-703E53C2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1C99-AD63-4F32-B4AB-D9EC8947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3F16-A50E-4178-B438-C0525CED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37300-4DDE-46D9-8D40-BBAA88F8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AA6B-2B8A-4CEA-A0AB-6354855A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E780-7B9F-4356-A5C0-40101A1A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D32A-9287-404C-AD33-EEB94723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4BE-C5C1-41D1-B2B0-21187259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CDE99-2F9D-4038-BBE0-2F46603FE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128F-2BE9-43AA-A07D-534067DE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40D8-793D-4541-A061-419E1CAA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6FB7-CC96-4E85-AAC2-996A857F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DAD45-894E-4BA6-AEAC-E851736C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DCAFD-DB51-401C-817B-8056B3FC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126F9-5136-43A7-BEBE-5A47C37E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4BD6-D10E-40CF-8A5E-43799C2E0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8047-CD3F-4FA6-AD49-411FFA67487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46AE-3F23-483B-B575-8D88E481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B555-227A-4E0C-A208-46733353A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A6AE-C72D-4A33-96B9-89FE9C4A9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57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ournals.plos.org/plosgenetics/article/file?type=supplementary&amp;id=info:doi/10.1371/journal.pgen.1005755.s00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575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s://www.bing.com/images/search?view=detailV2&amp;ccid=s%2bYgL1NW&amp;id=EE61D569DA440782DDD553C2810F7DB732C927C9&amp;thid=OIP.s-YgL1NW7evYyCBWI-7w8QHaGm&amp;mediaurl=https%3a%2f%2fwww.shadowandy.net%2fwp%2fwp-content%2fuploads%2fdocker.png&amp;exph=1208&amp;expw=1354&amp;q=docker&amp;simid=608009853801335655&amp;selectedIndex=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ing.com/images/search?view=detailV2&amp;ccid=kSyl9n6b&amp;id=B4EA73D7AE51A8EE2303F588F20E708D2DF8B183&amp;thid=OIP.kSyl9n6byKJKio7-J_wbbQHaMX&amp;mediaurl=http%3a%2f%2fsuperagatoide.altervista.org%2fimages%2fRNA.jpg&amp;exph=1134&amp;expw=679&amp;q=rna&amp;simid=608037101038667216&amp;selectedIndex=0&amp;cbir=sbi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www.bing.com/images/search?view=detailV2&amp;ccid=lcMTia9m&amp;id=DA5C974BC38A59D647062250D33DB1C46CC70C01&amp;thid=OIP.lcMTia9mDPOr-SOl8mafIAAAAA&amp;mediaurl=https%3a%2f%2fi0.wp.com%2feogn.com%2fimages%2fnewsletter%2f2015%2fdna-strand.jpg&amp;exph=400&amp;expw=380&amp;q=dna+strand&amp;simid=607994653899098523&amp;selectedIndex=2&amp;cbir=s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70A5-23E7-4055-8B52-1240E15A4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Ovarian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0083-5392-4F18-B2C8-4A537FE8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NLM Reproducibility in Bioinformatics Workshop</a:t>
            </a:r>
          </a:p>
          <a:p>
            <a:r>
              <a:rPr lang="en-US" dirty="0"/>
              <a:t>Sara Jones, Maarten </a:t>
            </a:r>
            <a:r>
              <a:rPr lang="en-US" dirty="0" err="1"/>
              <a:t>Leerkes</a:t>
            </a:r>
            <a:r>
              <a:rPr lang="en-US" dirty="0"/>
              <a:t>, Leo Meister</a:t>
            </a:r>
          </a:p>
          <a:p>
            <a:r>
              <a:rPr lang="en-US" dirty="0"/>
              <a:t>9/26/18</a:t>
            </a:r>
          </a:p>
        </p:txBody>
      </p:sp>
    </p:spTree>
    <p:extLst>
      <p:ext uri="{BB962C8B-B14F-4D97-AF65-F5344CB8AC3E}">
        <p14:creationId xmlns:p14="http://schemas.microsoft.com/office/powerpoint/2010/main" val="126502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1589-15A5-48C6-8B42-B1050DE1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B406-3986-4CAB-AB64-B8E18DF1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GATK issues</a:t>
            </a:r>
          </a:p>
          <a:p>
            <a:r>
              <a:rPr lang="en-US" dirty="0"/>
              <a:t>Make </a:t>
            </a:r>
            <a:r>
              <a:rPr lang="en-US" dirty="0" err="1"/>
              <a:t>Dockerfile</a:t>
            </a:r>
            <a:r>
              <a:rPr lang="en-US" dirty="0"/>
              <a:t> with all software versions used in the paper</a:t>
            </a:r>
          </a:p>
          <a:p>
            <a:r>
              <a:rPr lang="en-US" dirty="0"/>
              <a:t>Finish pipeline and reproduction</a:t>
            </a:r>
          </a:p>
        </p:txBody>
      </p:sp>
    </p:spTree>
    <p:extLst>
      <p:ext uri="{BB962C8B-B14F-4D97-AF65-F5344CB8AC3E}">
        <p14:creationId xmlns:p14="http://schemas.microsoft.com/office/powerpoint/2010/main" val="5450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16DC-B667-46D8-8F0F-3BEC622E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in Reproducing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42E-D19C-49D8-98AA-E8FAD19B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 software pipeline</a:t>
            </a:r>
          </a:p>
          <a:p>
            <a:r>
              <a:rPr lang="en-US" dirty="0"/>
              <a:t>Reproduce figures</a:t>
            </a:r>
          </a:p>
          <a:p>
            <a:r>
              <a:rPr lang="en-US" dirty="0"/>
              <a:t>Make our reproduction reproducible</a:t>
            </a:r>
          </a:p>
        </p:txBody>
      </p:sp>
    </p:spTree>
    <p:extLst>
      <p:ext uri="{BB962C8B-B14F-4D97-AF65-F5344CB8AC3E}">
        <p14:creationId xmlns:p14="http://schemas.microsoft.com/office/powerpoint/2010/main" val="30510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3B5D4AB7-56F7-48D1-8C1C-47217BAB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77" y="762000"/>
            <a:ext cx="3137647" cy="484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9C719C43-447D-41BB-B6AF-F9C2277E9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2235" y="246529"/>
            <a:ext cx="8258735" cy="483466"/>
          </a:xfrm>
          <a:noFill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>
                <a:solidFill>
                  <a:schemeClr val="tx2"/>
                </a:solidFill>
              </a:rPr>
              <a:t>Fig 2. Schematic for global analysis of preferential allelic expression showing the steps followed for alignment, filtration, quality control and analysis steps.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656C3F87-9AAE-4402-8316-DE9D404C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676" y="5748618"/>
            <a:ext cx="8101853" cy="74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/>
              <a:t>Halabi NM, Martinez A, Al-Farsi H, Mery E, Puydenus L, et al. (2016) Preferential Allele Expression Analysis Identifies Shared Germline and Somatic Driver Genes in Advanced Ovarian Cancer. PLOS Genetics 12(1): e1005755. https://doi.org/10.1371/journal.pgen.1005755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>
                <a:hlinkClick r:id="rId3"/>
              </a:rPr>
              <a:t>https://journals.plos.org/plosgenetics/article?id=10.1371/journal.pgen.1005755</a:t>
            </a:r>
            <a:endParaRPr lang="en-US" altLang="en-US" sz="1059"/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E8298F69-74DD-4AFD-9455-36A327D7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6A6F5CE-8993-4F8E-8D4B-608B6DBF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4868" y="268942"/>
            <a:ext cx="7059706" cy="698967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1765" b="1">
                <a:hlinkClick r:id="rId2"/>
              </a:rPr>
            </a:br>
            <a:br>
              <a:rPr lang="en-US" altLang="en-US" sz="1765" b="1">
                <a:hlinkClick r:id="rId2"/>
              </a:rPr>
            </a:br>
            <a:r>
              <a:rPr lang="en-US" altLang="en-US" sz="1765" b="1">
                <a:hlinkClick r:id="rId2"/>
              </a:rPr>
              <a:t>S1 Fig. </a:t>
            </a:r>
            <a:r>
              <a:rPr lang="en-US" altLang="en-US" sz="1765" b="1"/>
              <a:t>Exome and RNA sequencing read counts</a:t>
            </a:r>
            <a:br>
              <a:rPr lang="en-US" altLang="en-US" b="1"/>
            </a:br>
            <a:endParaRPr lang="en-US" altLang="en-US"/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478CF666-624B-4BF6-9545-996A1E12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47" y="1075765"/>
            <a:ext cx="5614147" cy="524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2396260D-1541-4C7A-9183-FD920C1D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3" y="762000"/>
            <a:ext cx="3485029" cy="484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0D7678D9-9F97-40E2-B096-BCBB9B8E5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2235" y="246530"/>
            <a:ext cx="8258735" cy="287899"/>
          </a:xfrm>
          <a:noFill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1412" b="1">
                <a:solidFill>
                  <a:schemeClr val="tx2"/>
                </a:solidFill>
              </a:rPr>
              <a:t>Fig 6. Patient specific analysis of negative RAD genes.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1C77051-6DAB-4442-8E4E-F5926161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676" y="5748618"/>
            <a:ext cx="8101853" cy="74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/>
              <a:t>Halabi NM, Martinez A, Al-Farsi H, Mery E, Puydenus L, et al. (2016) Preferential Allele Expression Analysis Identifies Shared Germline and Somatic Driver Genes in Advanced Ovarian Cancer. PLOS Genetics 12(1): e1005755. https://doi.org/10.1371/journal.pgen.1005755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9">
                <a:hlinkClick r:id="rId3"/>
              </a:rPr>
              <a:t>https://journals.plos.org/plosgenetics/article?id=10.1371/journal.pgen.1005755</a:t>
            </a:r>
            <a:endParaRPr lang="en-US" altLang="en-US" sz="1059"/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3394789C-5C61-41F9-9B4E-987C37EE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hlinkClick r:id="rId2"/>
            <a:extLst>
              <a:ext uri="{FF2B5EF4-FFF2-40B4-BE49-F238E27FC236}">
                <a16:creationId xmlns:a16="http://schemas.microsoft.com/office/drawing/2014/main" id="{BFFA298D-52C0-453C-A29C-0F0AA9764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r="5207" b="-2"/>
          <a:stretch/>
        </p:blipFill>
        <p:spPr bwMode="auto">
          <a:xfrm>
            <a:off x="3793813" y="744344"/>
            <a:ext cx="4627646" cy="462764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na strand">
            <a:hlinkClick r:id="rId4"/>
            <a:extLst>
              <a:ext uri="{FF2B5EF4-FFF2-40B4-BE49-F238E27FC236}">
                <a16:creationId xmlns:a16="http://schemas.microsoft.com/office/drawing/2014/main" id="{83873274-ED62-47A6-B6F3-8CD810B1E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r="4786" b="-2"/>
          <a:stretch/>
        </p:blipFill>
        <p:spPr bwMode="auto">
          <a:xfrm>
            <a:off x="1319706" y="1757695"/>
            <a:ext cx="2590737" cy="2926956"/>
          </a:xfrm>
          <a:custGeom>
            <a:avLst/>
            <a:gdLst>
              <a:gd name="connsiteX0" fmla="*/ 1463478 w 2590737"/>
              <a:gd name="connsiteY0" fmla="*/ 0 h 2926956"/>
              <a:gd name="connsiteX1" fmla="*/ 2498313 w 2590737"/>
              <a:gd name="connsiteY1" fmla="*/ 428643 h 2926956"/>
              <a:gd name="connsiteX2" fmla="*/ 2501029 w 2590737"/>
              <a:gd name="connsiteY2" fmla="*/ 431631 h 2926956"/>
              <a:gd name="connsiteX3" fmla="*/ 2445696 w 2590737"/>
              <a:gd name="connsiteY3" fmla="*/ 582811 h 2926956"/>
              <a:gd name="connsiteX4" fmla="*/ 2335437 w 2590737"/>
              <a:gd name="connsiteY4" fmla="*/ 1312109 h 2926956"/>
              <a:gd name="connsiteX5" fmla="*/ 2528166 w 2590737"/>
              <a:gd name="connsiteY5" fmla="*/ 2266732 h 2926956"/>
              <a:gd name="connsiteX6" fmla="*/ 2590737 w 2590737"/>
              <a:gd name="connsiteY6" fmla="*/ 2396622 h 2926956"/>
              <a:gd name="connsiteX7" fmla="*/ 2498313 w 2590737"/>
              <a:gd name="connsiteY7" fmla="*/ 2498313 h 2926956"/>
              <a:gd name="connsiteX8" fmla="*/ 1463478 w 2590737"/>
              <a:gd name="connsiteY8" fmla="*/ 2926956 h 2926956"/>
              <a:gd name="connsiteX9" fmla="*/ 0 w 2590737"/>
              <a:gd name="connsiteY9" fmla="*/ 1463478 h 2926956"/>
              <a:gd name="connsiteX10" fmla="*/ 1463478 w 2590737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na">
            <a:hlinkClick r:id="rId6"/>
            <a:extLst>
              <a:ext uri="{FF2B5EF4-FFF2-40B4-BE49-F238E27FC236}">
                <a16:creationId xmlns:a16="http://schemas.microsoft.com/office/drawing/2014/main" id="{9042FDB7-6087-46C3-9247-5ABEDB02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1" r="1" b="13026"/>
          <a:stretch/>
        </p:blipFill>
        <p:spPr bwMode="auto">
          <a:xfrm>
            <a:off x="8297994" y="1757695"/>
            <a:ext cx="2577829" cy="2926956"/>
          </a:xfrm>
          <a:custGeom>
            <a:avLst/>
            <a:gdLst>
              <a:gd name="connsiteX0" fmla="*/ 1114351 w 2577829"/>
              <a:gd name="connsiteY0" fmla="*/ 0 h 2926956"/>
              <a:gd name="connsiteX1" fmla="*/ 2577829 w 2577829"/>
              <a:gd name="connsiteY1" fmla="*/ 1463478 h 2926956"/>
              <a:gd name="connsiteX2" fmla="*/ 1114351 w 2577829"/>
              <a:gd name="connsiteY2" fmla="*/ 2926956 h 2926956"/>
              <a:gd name="connsiteX3" fmla="*/ 79516 w 2577829"/>
              <a:gd name="connsiteY3" fmla="*/ 2498313 h 2926956"/>
              <a:gd name="connsiteX4" fmla="*/ 0 w 2577829"/>
              <a:gd name="connsiteY4" fmla="*/ 2410824 h 2926956"/>
              <a:gd name="connsiteX5" fmla="*/ 69413 w 2577829"/>
              <a:gd name="connsiteY5" fmla="*/ 2266732 h 2926956"/>
              <a:gd name="connsiteX6" fmla="*/ 262142 w 2577829"/>
              <a:gd name="connsiteY6" fmla="*/ 1312109 h 2926956"/>
              <a:gd name="connsiteX7" fmla="*/ 151883 w 2577829"/>
              <a:gd name="connsiteY7" fmla="*/ 582811 h 2926956"/>
              <a:gd name="connsiteX8" fmla="*/ 91478 w 2577829"/>
              <a:gd name="connsiteY8" fmla="*/ 417771 h 2926956"/>
              <a:gd name="connsiteX9" fmla="*/ 183443 w 2577829"/>
              <a:gd name="connsiteY9" fmla="*/ 334187 h 2926956"/>
              <a:gd name="connsiteX10" fmla="*/ 1114351 w 2577829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8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81F2-39AD-426D-ACCB-0A8FF7AA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We Did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551C58-3B1B-49B0-9247-77E0FA47C7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3" y="365125"/>
            <a:ext cx="3980330" cy="612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66E118-85D0-420D-A20B-9808C655C65A}"/>
              </a:ext>
            </a:extLst>
          </p:cNvPr>
          <p:cNvSpPr/>
          <p:nvPr/>
        </p:nvSpPr>
        <p:spPr>
          <a:xfrm>
            <a:off x="4347411" y="225801"/>
            <a:ext cx="2181726" cy="193988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ECC23-7570-4480-9990-0D21EC766AF6}"/>
              </a:ext>
            </a:extLst>
          </p:cNvPr>
          <p:cNvSpPr/>
          <p:nvPr/>
        </p:nvSpPr>
        <p:spPr>
          <a:xfrm>
            <a:off x="6548483" y="225801"/>
            <a:ext cx="2181726" cy="27419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B6E0-67FC-4B5B-854F-60DBEFA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73C4-4776-4484-A792-1ABBF8D6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</a:t>
            </a:r>
            <a:r>
              <a:rPr lang="en-US"/>
              <a:t>of workflow in 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Read counts from RNA-sequencing pipeline</a:t>
            </a:r>
          </a:p>
          <a:p>
            <a:r>
              <a:rPr lang="en-US" dirty="0"/>
              <a:t>Patient 1 (of 3), 1 tissue sample (of 4)</a:t>
            </a:r>
          </a:p>
          <a:p>
            <a:r>
              <a:rPr lang="en-US" dirty="0"/>
              <a:t>Ours:   17138624</a:t>
            </a:r>
          </a:p>
          <a:p>
            <a:r>
              <a:rPr lang="en-US" dirty="0"/>
              <a:t>Theirs: 17932196</a:t>
            </a:r>
          </a:p>
          <a:p>
            <a:r>
              <a:rPr lang="en-US" b="1" dirty="0"/>
              <a:t>~95% of their total reads</a:t>
            </a:r>
          </a:p>
        </p:txBody>
      </p:sp>
    </p:spTree>
    <p:extLst>
      <p:ext uri="{BB962C8B-B14F-4D97-AF65-F5344CB8AC3E}">
        <p14:creationId xmlns:p14="http://schemas.microsoft.com/office/powerpoint/2010/main" val="397459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4E7B-C83D-43CB-B750-B67CEE7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BA1F-E747-4F53-B9A5-FEC325B4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bioinformatics expertise</a:t>
            </a:r>
          </a:p>
          <a:p>
            <a:r>
              <a:rPr lang="en-US" dirty="0"/>
              <a:t>Reference gene file version</a:t>
            </a:r>
          </a:p>
          <a:p>
            <a:r>
              <a:rPr lang="en-US" dirty="0"/>
              <a:t>Docker on AWS</a:t>
            </a:r>
          </a:p>
          <a:p>
            <a:r>
              <a:rPr lang="en-US" dirty="0"/>
              <a:t>Software versioning and proprietary/custom software</a:t>
            </a:r>
          </a:p>
        </p:txBody>
      </p:sp>
    </p:spTree>
    <p:extLst>
      <p:ext uri="{BB962C8B-B14F-4D97-AF65-F5344CB8AC3E}">
        <p14:creationId xmlns:p14="http://schemas.microsoft.com/office/powerpoint/2010/main" val="404505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Ovarian</vt:lpstr>
      <vt:lpstr>Our Goals in Reproducing the Paper</vt:lpstr>
      <vt:lpstr>PowerPoint Presentation</vt:lpstr>
      <vt:lpstr>  S1 Fig. Exome and RNA sequencing read counts </vt:lpstr>
      <vt:lpstr>PowerPoint Presentation</vt:lpstr>
      <vt:lpstr>PowerPoint Presentation</vt:lpstr>
      <vt:lpstr>What We Did</vt:lpstr>
      <vt:lpstr>Results</vt:lpstr>
      <vt:lpstr>Challenges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Ovarian</dc:title>
  <dc:creator>Meister, Leo (NIH/NIAID) [C]</dc:creator>
  <cp:lastModifiedBy>Meister, Leo (NIH/NIAID) [C]</cp:lastModifiedBy>
  <cp:revision>5</cp:revision>
  <dcterms:created xsi:type="dcterms:W3CDTF">2018-09-26T18:45:24Z</dcterms:created>
  <dcterms:modified xsi:type="dcterms:W3CDTF">2018-09-26T19:07:44Z</dcterms:modified>
</cp:coreProperties>
</file>