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0" r:id="rId5"/>
    <p:sldId id="256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4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749B2-3B41-FA42-A55F-64630179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984E32-B18D-1745-A9C4-3D6405063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69D9F9-DABF-6243-91AC-E2842EDC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FF8F0-8FDC-9A4E-AF9F-356600D9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3702F5-8F9F-A74F-B0DF-A12A9FA1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F3343-9D07-374F-8992-945828C3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71FE49-3AB8-7549-8F6A-319FAC25E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748E95-536A-894A-AC9B-1ED80505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1B9CAE-DE88-0A43-A66A-473DA635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41892F-D0CC-E34F-B98A-B1DBEF80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E38708-E532-8445-91B6-6D287328B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B0F4B4-D0C8-B447-8560-E549251E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947ADC-34E9-6645-950B-E6794CD3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2D9020-BCF6-0440-B87F-7E251BA7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BC3546-A428-084C-9C76-AF5D1BF9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60AAF-1750-0B40-AC2A-36E0C4C7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B925D9-A099-9D4B-A4E2-3E991A66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FEDB70-595E-CE48-AE57-09C6DFA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1A699F-41DC-F741-B32D-4538519E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DC126B-760D-E14C-A641-52BE07DF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DBFAE-17CC-A649-A967-6DDFA5E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38BDCC-F051-CC4A-A00C-EA78B6ED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6C31FE-2C4B-A94C-A305-8EE20275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1E15CF-04AA-1F48-8FA5-CFBB4236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7DA8D6-E2A9-1D47-B965-36149660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77D3E-CAEA-144B-8D72-EC24C160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08FB9D-57C7-8041-B300-AC63E59FA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5139DA-1552-3D48-8788-DF1F06A4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F80372-FC3A-0243-83C3-965F3461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5260B6-CA43-6A49-8C81-1C9824F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070786-BDC0-E244-8EC9-ED8DB991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B341F-1CA0-E944-8528-4CA87BAF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E19E43-9EC5-0F41-8F33-EF552F30E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F016D8-BCC1-8240-B33A-003E3EFED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DD77C5-56F1-1546-80C1-909D2C5DD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88C6C0-2DAF-914A-8B20-67B84AADF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E72E21-E8A9-CA4F-81CA-2DC169A4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0DD44C-C534-E447-B8E9-B0BABEC7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5E36FA-C364-0946-BA7E-72CAF9C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DC9B25-8248-DD41-BDA0-DE8FBE74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6C25AD-D1E2-0548-B479-52DE11EE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6AEB79-9853-194C-9236-1DF29E91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DAEEA8-C163-6445-8AA1-9940E6B7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422C12-525B-FC4E-B77F-5435F2A8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CC4A28-4460-6549-9913-5DBA931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317F6D-3044-D549-B3B0-DFD3282E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40D48-1EFE-8047-8DA2-88DEFB4A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22ADCF-47EC-144E-921D-2C39A5B35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11EA58-41F4-8C4F-974F-86C6A8727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7C0DE4-A9EF-7343-8641-C0F140F7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A8B96A-38BD-214D-BB09-C9BD6D64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BE4040-2204-B44F-A6D5-645B44B1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528B2-9563-E248-82AE-A45EE1AB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3CD6C9A-F1D8-3E4D-BF58-442774851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00FD8BD-E3CF-BA4F-A8DA-EA33226F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473F8E-5919-DA44-B767-041F34B3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80FC60-D240-5F4E-AB69-8B4A7897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E43E2E-29B5-324F-B3C0-1D9958CF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99DBF8-1F87-9C48-A1D5-FBA94F3A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60571C-F867-B84F-BE77-E6296655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4F5E47-1D42-D04C-B770-E748D42D1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2C00-9CD0-6B4B-AF0B-28C11863B75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E3003E-E9D8-9849-96F7-D110AC4FE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B9AE3B-05B6-BA40-8B0A-9F92DF69A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D8B6-1BB0-1E43-BBA3-0A62972F1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4124145/" TargetMode="External"/><Relationship Id="rId2" Type="http://schemas.openxmlformats.org/officeDocument/2006/relationships/hyperlink" Target="https://doi.org/10.1371/journal.pone.01997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96444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Anjun</a:t>
            </a:r>
            <a:endParaRPr lang="en-US" dirty="0" smtClean="0"/>
          </a:p>
          <a:p>
            <a:r>
              <a:rPr lang="en-US" dirty="0" smtClean="0"/>
              <a:t>Bari </a:t>
            </a:r>
          </a:p>
          <a:p>
            <a:r>
              <a:rPr lang="en-US" dirty="0" smtClean="0"/>
              <a:t>Julio</a:t>
            </a:r>
          </a:p>
          <a:p>
            <a:r>
              <a:rPr lang="en-US" dirty="0"/>
              <a:t>Nicole </a:t>
            </a:r>
            <a:r>
              <a:rPr lang="en-US" dirty="0" smtClean="0"/>
              <a:t>Gerlanc</a:t>
            </a:r>
          </a:p>
          <a:p>
            <a:r>
              <a:rPr lang="en-US" dirty="0" smtClean="0"/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20083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/>
          <a:lstStyle/>
          <a:p>
            <a:r>
              <a:rPr lang="en-US" dirty="0" smtClean="0"/>
              <a:t>Papers Reviewed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542425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 </a:t>
            </a:r>
            <a:r>
              <a:rPr lang="en-US" sz="2200" dirty="0"/>
              <a:t>optimized methodology for whole genome sequencing of RNA respiratory viruses from nasopharyngeal aspirates</a:t>
            </a:r>
            <a:r>
              <a:rPr lang="en-US" sz="2200" dirty="0" smtClean="0"/>
              <a:t>, </a:t>
            </a:r>
            <a:r>
              <a:rPr lang="en-US" sz="2200" dirty="0"/>
              <a:t>PLOS One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doi.org/10.1371/journal.pone.0199714</a:t>
            </a:r>
            <a:endParaRPr lang="en-US" sz="2200" dirty="0" smtClean="0"/>
          </a:p>
          <a:p>
            <a:pPr lvl="1"/>
            <a:r>
              <a:rPr lang="en-US" sz="2200" dirty="0"/>
              <a:t>concatenated </a:t>
            </a:r>
            <a:r>
              <a:rPr lang="en-US" sz="2200" dirty="0" smtClean="0"/>
              <a:t>references and software version numbers missing</a:t>
            </a:r>
            <a:endParaRPr lang="en-US" sz="2200" dirty="0"/>
          </a:p>
          <a:p>
            <a:pPr marL="342900" lvl="1" indent="-342900"/>
            <a:r>
              <a:rPr lang="en-US" sz="2200" dirty="0"/>
              <a:t>ELM: enhanced lowest common ancestor based method for detecting a pathogenic virus from a large sequence dataset </a:t>
            </a:r>
            <a:r>
              <a:rPr lang="en-US" sz="2200" dirty="0">
                <a:hlinkClick r:id="rId3"/>
              </a:rPr>
              <a:t>https://www.ncbi.nlm.nih.gov/pmc/articles/PMC4124145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marL="800100" lvl="2" indent="-342900"/>
            <a:r>
              <a:rPr lang="en-US" sz="2200" dirty="0" smtClean="0"/>
              <a:t>link to website that is supposed to have customized tools not functioning</a:t>
            </a:r>
          </a:p>
          <a:p>
            <a:pPr marL="342900" lvl="1" indent="-342900"/>
            <a:r>
              <a:rPr lang="en-US" sz="2200" dirty="0"/>
              <a:t>Nasopharyngeal microbiota in healthy children and pneumonia patients.  - PubMed </a:t>
            </a:r>
            <a:r>
              <a:rPr lang="en-US" sz="2200" dirty="0" smtClean="0"/>
              <a:t>– NCBI</a:t>
            </a:r>
          </a:p>
          <a:p>
            <a:pPr marL="342900" lvl="1" indent="-342900"/>
            <a:r>
              <a:rPr lang="en-US" sz="2200" dirty="0" err="1"/>
              <a:t>VirusDetect</a:t>
            </a:r>
            <a:r>
              <a:rPr lang="en-US" sz="2200" dirty="0"/>
              <a:t>: An automated pipeline for efficient virus discovery using deep sequencing of small </a:t>
            </a:r>
            <a:r>
              <a:rPr lang="en-US" sz="2200" dirty="0" smtClean="0"/>
              <a:t>RNAs</a:t>
            </a:r>
          </a:p>
          <a:p>
            <a:pPr marL="342900" lvl="1" indent="-342900"/>
            <a:r>
              <a:rPr lang="en-US" sz="2200" dirty="0"/>
              <a:t>Scalable </a:t>
            </a:r>
            <a:r>
              <a:rPr lang="en-US" sz="2200" dirty="0" err="1"/>
              <a:t>metagenomic</a:t>
            </a:r>
            <a:r>
              <a:rPr lang="en-US" sz="2200" dirty="0"/>
              <a:t> taxonomy classification using a reference genome </a:t>
            </a:r>
            <a:r>
              <a:rPr lang="en-US" sz="2200" dirty="0" smtClean="0"/>
              <a:t>database</a:t>
            </a:r>
          </a:p>
          <a:p>
            <a:pPr marL="342900" lvl="1" indent="-342900"/>
            <a:r>
              <a:rPr lang="en-US" sz="2200" dirty="0"/>
              <a:t>RNA viral metagenome of whiteflies leads to the discovery and characterization of a whitefly-transmitted </a:t>
            </a:r>
            <a:r>
              <a:rPr lang="en-US" sz="2200" dirty="0" err="1"/>
              <a:t>carlavirus</a:t>
            </a:r>
            <a:r>
              <a:rPr lang="en-US" sz="2200" dirty="0"/>
              <a:t> in North America.  - PubMed - NCBI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8745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824"/>
            <a:ext cx="10515600" cy="857204"/>
          </a:xfrm>
        </p:spPr>
        <p:txBody>
          <a:bodyPr/>
          <a:lstStyle/>
          <a:p>
            <a:r>
              <a:rPr lang="en-US" dirty="0" smtClean="0"/>
              <a:t>Paper review 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51915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“Long-read transcriptome data for improved gene prediction in Lentinula </a:t>
            </a:r>
            <a:r>
              <a:rPr lang="en-US" dirty="0" err="1"/>
              <a:t>edodes</a:t>
            </a:r>
            <a:r>
              <a:rPr lang="en-US" dirty="0"/>
              <a:t>,”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Molecular characterization of Giardia lamblia in children less than 5 years of age with </a:t>
            </a:r>
            <a:r>
              <a:rPr lang="en-US" dirty="0" err="1"/>
              <a:t>diarrhoea</a:t>
            </a:r>
            <a:r>
              <a:rPr lang="en-US" dirty="0"/>
              <a:t> attending the </a:t>
            </a:r>
            <a:r>
              <a:rPr lang="en-US" dirty="0" err="1"/>
              <a:t>Bengo</a:t>
            </a:r>
            <a:r>
              <a:rPr lang="en-US" dirty="0"/>
              <a:t> General Hospital, Angola,” Transactions of The Royal Society of Tropical Medicine and </a:t>
            </a:r>
            <a:r>
              <a:rPr lang="en-US" dirty="0" smtClean="0"/>
              <a:t>Hygiene</a:t>
            </a:r>
          </a:p>
          <a:p>
            <a:r>
              <a:rPr lang="en-US" dirty="0" smtClean="0"/>
              <a:t>“Identification of </a:t>
            </a:r>
            <a:r>
              <a:rPr lang="en-US" dirty="0"/>
              <a:t>Rare Causal Variants in Sequence-Based Studies: Methods and Applications to VPS13B, a Gene Involved in Cohen Syndrome and Autism,” PLOS Genetics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Long read </a:t>
            </a:r>
            <a:r>
              <a:rPr lang="en-US" dirty="0" err="1"/>
              <a:t>nanopore</a:t>
            </a:r>
            <a:r>
              <a:rPr lang="en-US" dirty="0"/>
              <a:t> sequencing for detection of HLA and CYP2D6 variants and haplotypes,”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New and emerging targeted therapies for cystic fibrosis," BMJ </a:t>
            </a:r>
            <a:endParaRPr lang="en-US" dirty="0" smtClean="0"/>
          </a:p>
          <a:p>
            <a:r>
              <a:rPr lang="en-US" dirty="0" smtClean="0"/>
              <a:t>Recovering </a:t>
            </a:r>
            <a:r>
              <a:rPr lang="en-US" dirty="0"/>
              <a:t>complete and draft population genomes from metagenome datasets.  - PubMed </a:t>
            </a:r>
            <a:r>
              <a:rPr lang="en-US" dirty="0" smtClean="0"/>
              <a:t>– NCBI</a:t>
            </a:r>
          </a:p>
          <a:p>
            <a:r>
              <a:rPr lang="en-US" dirty="0"/>
              <a:t>Phage hunters: Computational strategies for finding phages in large-scale 'omics datasets.  - PubMed </a:t>
            </a:r>
            <a:r>
              <a:rPr lang="en-US" dirty="0" smtClean="0"/>
              <a:t>– NCBI</a:t>
            </a:r>
          </a:p>
          <a:p>
            <a:r>
              <a:rPr lang="en-US" dirty="0" err="1"/>
              <a:t>VirFinder</a:t>
            </a:r>
            <a:r>
              <a:rPr lang="en-US" dirty="0"/>
              <a:t>: a novel k-</a:t>
            </a:r>
            <a:r>
              <a:rPr lang="en-US" dirty="0" err="1"/>
              <a:t>mer</a:t>
            </a:r>
            <a:r>
              <a:rPr lang="en-US" dirty="0"/>
              <a:t> based tool for identifying viral sequences from assembled </a:t>
            </a:r>
            <a:r>
              <a:rPr lang="en-US" dirty="0" err="1"/>
              <a:t>metagenomic</a:t>
            </a:r>
            <a:r>
              <a:rPr lang="en-US" dirty="0"/>
              <a:t> data.  - PubMed </a:t>
            </a:r>
            <a:r>
              <a:rPr lang="en-US" dirty="0" smtClean="0"/>
              <a:t>– NCBI</a:t>
            </a:r>
          </a:p>
          <a:p>
            <a:r>
              <a:rPr lang="en-US" dirty="0" err="1"/>
              <a:t>iVirus</a:t>
            </a:r>
            <a:r>
              <a:rPr lang="en-US" dirty="0"/>
              <a:t>: facilitating new insights in viral ecology with software and community data sets imbedded in a </a:t>
            </a:r>
            <a:r>
              <a:rPr lang="en-US" dirty="0" smtClean="0"/>
              <a:t>cyberinfrastructure</a:t>
            </a:r>
          </a:p>
          <a:p>
            <a:r>
              <a:rPr lang="en-US" dirty="0"/>
              <a:t>Viral to metazoan marine plankton nucleotide sequences from the </a:t>
            </a:r>
            <a:r>
              <a:rPr lang="en-US" i="1" dirty="0" err="1"/>
              <a:t>Tara</a:t>
            </a:r>
            <a:r>
              <a:rPr lang="en-US" dirty="0" err="1"/>
              <a:t>Oceans</a:t>
            </a:r>
            <a:r>
              <a:rPr lang="en-US" dirty="0"/>
              <a:t> expedition</a:t>
            </a:r>
          </a:p>
          <a:p>
            <a:r>
              <a:rPr lang="en-US" dirty="0" smtClean="0"/>
              <a:t>Dinucleotide </a:t>
            </a:r>
            <a:r>
              <a:rPr lang="en-US" dirty="0"/>
              <a:t>Composition in Animal RNA Viruses Is Shaped More by Virus Family than by Host </a:t>
            </a:r>
            <a:r>
              <a:rPr lang="en-US" dirty="0" smtClean="0"/>
              <a:t>Species</a:t>
            </a:r>
          </a:p>
          <a:p>
            <a:r>
              <a:rPr lang="en-US" dirty="0" err="1"/>
              <a:t>Virome</a:t>
            </a:r>
            <a:r>
              <a:rPr lang="en-US" dirty="0"/>
              <a:t> comparisons in wild-diseased and healthy captive giant </a:t>
            </a:r>
            <a:r>
              <a:rPr lang="en-US" dirty="0" smtClean="0"/>
              <a:t>pandas</a:t>
            </a:r>
          </a:p>
          <a:p>
            <a:r>
              <a:rPr lang="en-US" dirty="0"/>
              <a:t>Virus Identification in Unknown Tropical Febrile Illness Cases Using Deep Sequencing</a:t>
            </a:r>
          </a:p>
        </p:txBody>
      </p:sp>
    </p:spTree>
    <p:extLst>
      <p:ext uri="{BB962C8B-B14F-4D97-AF65-F5344CB8AC3E}">
        <p14:creationId xmlns:p14="http://schemas.microsoft.com/office/powerpoint/2010/main" val="48820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Viromic</a:t>
            </a:r>
            <a:r>
              <a:rPr lang="en-US" dirty="0"/>
              <a:t> Analysis of Wastewater Input to a River Catchment Reveals a Diverse Assemblage of RNA Viruses </a:t>
            </a:r>
            <a:r>
              <a:rPr lang="en-US" dirty="0">
                <a:hlinkClick r:id="rId2"/>
              </a:rPr>
              <a:t>https://www.ncbi.nlm.nih.gov/pmc/articles/PMC5964442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Accession and contamination samples included</a:t>
            </a:r>
          </a:p>
          <a:p>
            <a:r>
              <a:rPr lang="en-US" dirty="0" smtClean="0"/>
              <a:t>Workflow included</a:t>
            </a:r>
          </a:p>
          <a:p>
            <a:r>
              <a:rPr lang="en-US" dirty="0" smtClean="0"/>
              <a:t>Some confusion about positive and negative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0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D0F7E4-DB7E-1A4F-92F9-8C0DF360D4D1}"/>
              </a:ext>
            </a:extLst>
          </p:cNvPr>
          <p:cNvSpPr/>
          <p:nvPr/>
        </p:nvSpPr>
        <p:spPr>
          <a:xfrm>
            <a:off x="2239426" y="304803"/>
            <a:ext cx="1607574" cy="70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Cutadapt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B8C92AF7-F1FA-F446-A6DA-BA1E30148DC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847000" y="658765"/>
            <a:ext cx="171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DD0B4C-D092-9D42-A260-672E93ABD804}"/>
              </a:ext>
            </a:extLst>
          </p:cNvPr>
          <p:cNvSpPr/>
          <p:nvPr/>
        </p:nvSpPr>
        <p:spPr>
          <a:xfrm>
            <a:off x="5558460" y="304803"/>
            <a:ext cx="1607574" cy="70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Sickle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3FC71A4-A968-9D4C-8148-3CD3F7335A8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166034" y="658765"/>
            <a:ext cx="2241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79931A-81F5-EB47-9C9C-9A7A688838B7}"/>
              </a:ext>
            </a:extLst>
          </p:cNvPr>
          <p:cNvSpPr/>
          <p:nvPr/>
        </p:nvSpPr>
        <p:spPr>
          <a:xfrm>
            <a:off x="9407142" y="304803"/>
            <a:ext cx="1607574" cy="707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Prinseq</a:t>
            </a:r>
            <a:r>
              <a:rPr lang="en-US" b="1" dirty="0">
                <a:solidFill>
                  <a:schemeClr val="tx1"/>
                </a:solidFill>
              </a:rPr>
              <a:t>-lite</a:t>
            </a: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xmlns="" id="{458B4031-660C-0749-A6BE-B55152D188C3}"/>
              </a:ext>
            </a:extLst>
          </p:cNvPr>
          <p:cNvSpPr/>
          <p:nvPr/>
        </p:nvSpPr>
        <p:spPr>
          <a:xfrm>
            <a:off x="205184" y="263799"/>
            <a:ext cx="948166" cy="1106902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Fastq</a:t>
            </a:r>
            <a:r>
              <a:rPr lang="en-US" sz="1600" dirty="0">
                <a:solidFill>
                  <a:schemeClr val="tx1"/>
                </a:solidFill>
              </a:rPr>
              <a:t>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18F04E4-B574-E348-A256-443A0B5A5F82}"/>
              </a:ext>
            </a:extLst>
          </p:cNvPr>
          <p:cNvCxnSpPr/>
          <p:nvPr/>
        </p:nvCxnSpPr>
        <p:spPr>
          <a:xfrm flipV="1">
            <a:off x="1153350" y="657729"/>
            <a:ext cx="1077926" cy="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cument 12">
            <a:extLst>
              <a:ext uri="{FF2B5EF4-FFF2-40B4-BE49-F238E27FC236}">
                <a16:creationId xmlns:a16="http://schemas.microsoft.com/office/drawing/2014/main" xmlns="" id="{DDC9F72C-22C8-BB4F-A72A-68FDB04079DD}"/>
              </a:ext>
            </a:extLst>
          </p:cNvPr>
          <p:cNvSpPr/>
          <p:nvPr/>
        </p:nvSpPr>
        <p:spPr>
          <a:xfrm>
            <a:off x="9733740" y="1147281"/>
            <a:ext cx="954377" cy="116305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Fastq</a:t>
            </a:r>
            <a:r>
              <a:rPr lang="en-US" sz="1600" dirty="0">
                <a:solidFill>
                  <a:schemeClr val="tx1"/>
                </a:solidFill>
              </a:rPr>
              <a:t> files (clean)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B11DB6B-4148-1C4A-AB78-4D709D7EFE4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0210929" y="1012726"/>
            <a:ext cx="0" cy="13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79339BE-D514-E84A-9A1C-2DB9D9ED251F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 flipV="1">
            <a:off x="5427859" y="1684559"/>
            <a:ext cx="4305881" cy="4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cument 21">
            <a:extLst>
              <a:ext uri="{FF2B5EF4-FFF2-40B4-BE49-F238E27FC236}">
                <a16:creationId xmlns:a16="http://schemas.microsoft.com/office/drawing/2014/main" xmlns="" id="{9C028E6D-7414-D748-B071-A4AF578A4C9F}"/>
              </a:ext>
            </a:extLst>
          </p:cNvPr>
          <p:cNvSpPr/>
          <p:nvPr/>
        </p:nvSpPr>
        <p:spPr>
          <a:xfrm>
            <a:off x="4461970" y="1103032"/>
            <a:ext cx="965889" cy="116305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Fastq</a:t>
            </a:r>
            <a:r>
              <a:rPr lang="en-US" sz="1600" dirty="0">
                <a:solidFill>
                  <a:schemeClr val="tx1"/>
                </a:solidFill>
              </a:rPr>
              <a:t> files (clean, controls)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xmlns="" id="{A10CDDFC-3387-3047-8F0F-7027AB2576E0}"/>
              </a:ext>
            </a:extLst>
          </p:cNvPr>
          <p:cNvSpPr/>
          <p:nvPr/>
        </p:nvSpPr>
        <p:spPr>
          <a:xfrm>
            <a:off x="4320954" y="2907835"/>
            <a:ext cx="1261699" cy="1311442"/>
          </a:xfrm>
          <a:prstGeom prst="can">
            <a:avLst>
              <a:gd name="adj" fmla="val 29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NR 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1C76E7F1-DB57-544C-A937-171400EFB22E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4944915" y="2189194"/>
            <a:ext cx="6889" cy="71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BC5000B-5670-A649-AB44-85528CE8B077}"/>
              </a:ext>
            </a:extLst>
          </p:cNvPr>
          <p:cNvSpPr/>
          <p:nvPr/>
        </p:nvSpPr>
        <p:spPr>
          <a:xfrm>
            <a:off x="6851918" y="3160299"/>
            <a:ext cx="1313514" cy="818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file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1ADD0929-6623-474D-93EC-22AF0228DE66}"/>
              </a:ext>
            </a:extLst>
          </p:cNvPr>
          <p:cNvCxnSpPr>
            <a:cxnSpLocks/>
            <a:stCxn id="23" idx="4"/>
            <a:endCxn id="30" idx="1"/>
          </p:cNvCxnSpPr>
          <p:nvPr/>
        </p:nvCxnSpPr>
        <p:spPr>
          <a:xfrm>
            <a:off x="5582653" y="3563556"/>
            <a:ext cx="1269265" cy="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1FFB9C33-C8D9-304C-B394-168F847563B6}"/>
              </a:ext>
            </a:extLst>
          </p:cNvPr>
          <p:cNvCxnSpPr>
            <a:stCxn id="30" idx="3"/>
            <a:endCxn id="44" idx="2"/>
          </p:cNvCxnSpPr>
          <p:nvPr/>
        </p:nvCxnSpPr>
        <p:spPr>
          <a:xfrm flipV="1">
            <a:off x="8165432" y="3563556"/>
            <a:ext cx="1780801" cy="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D798DB48-A637-0044-9E21-F973EC30A374}"/>
              </a:ext>
            </a:extLst>
          </p:cNvPr>
          <p:cNvCxnSpPr>
            <a:stCxn id="13" idx="2"/>
            <a:endCxn id="44" idx="1"/>
          </p:cNvCxnSpPr>
          <p:nvPr/>
        </p:nvCxnSpPr>
        <p:spPr>
          <a:xfrm flipH="1">
            <a:off x="10210928" y="2233443"/>
            <a:ext cx="1" cy="67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CE88BA92-6298-6245-B024-8B0850E25246}"/>
              </a:ext>
            </a:extLst>
          </p:cNvPr>
          <p:cNvGrpSpPr/>
          <p:nvPr/>
        </p:nvGrpSpPr>
        <p:grpSpPr>
          <a:xfrm>
            <a:off x="9946233" y="2907835"/>
            <a:ext cx="529389" cy="1311442"/>
            <a:chOff x="9946233" y="2907835"/>
            <a:chExt cx="529389" cy="1311442"/>
          </a:xfrm>
        </p:grpSpPr>
        <p:sp>
          <p:nvSpPr>
            <p:cNvPr id="44" name="Can 43">
              <a:extLst>
                <a:ext uri="{FF2B5EF4-FFF2-40B4-BE49-F238E27FC236}">
                  <a16:creationId xmlns:a16="http://schemas.microsoft.com/office/drawing/2014/main" xmlns="" id="{720CE481-D22E-0248-BC3E-7CB7CAF68A79}"/>
                </a:ext>
              </a:extLst>
            </p:cNvPr>
            <p:cNvSpPr/>
            <p:nvPr/>
          </p:nvSpPr>
          <p:spPr>
            <a:xfrm>
              <a:off x="9946233" y="2907835"/>
              <a:ext cx="529389" cy="131144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FE3DCD9E-29E5-F24B-B990-4731DBBAAFDA}"/>
                </a:ext>
              </a:extLst>
            </p:cNvPr>
            <p:cNvSpPr txBox="1"/>
            <p:nvPr/>
          </p:nvSpPr>
          <p:spPr>
            <a:xfrm rot="5400000">
              <a:off x="9811722" y="3475302"/>
              <a:ext cx="95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Bowtie2</a:t>
              </a:r>
            </a:p>
          </p:txBody>
        </p:sp>
      </p:grpSp>
      <p:sp>
        <p:nvSpPr>
          <p:cNvPr id="50" name="Document 49">
            <a:extLst>
              <a:ext uri="{FF2B5EF4-FFF2-40B4-BE49-F238E27FC236}">
                <a16:creationId xmlns:a16="http://schemas.microsoft.com/office/drawing/2014/main" xmlns="" id="{6010EB81-53E8-8449-AA78-2D968847118F}"/>
              </a:ext>
            </a:extLst>
          </p:cNvPr>
          <p:cNvSpPr/>
          <p:nvPr/>
        </p:nvSpPr>
        <p:spPr>
          <a:xfrm>
            <a:off x="9733740" y="4982045"/>
            <a:ext cx="954377" cy="116305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Fastq</a:t>
            </a:r>
            <a:r>
              <a:rPr lang="en-US" sz="1600" dirty="0">
                <a:solidFill>
                  <a:schemeClr val="tx1"/>
                </a:solidFill>
              </a:rPr>
              <a:t> files (unmapped)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6302482C-186C-3441-BB43-53A4A3EBB654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>
            <a:off x="10210928" y="4219277"/>
            <a:ext cx="1" cy="76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FFA39B0A-C586-C74C-A10E-78DAEE77DDA1}"/>
              </a:ext>
            </a:extLst>
          </p:cNvPr>
          <p:cNvGrpSpPr/>
          <p:nvPr/>
        </p:nvGrpSpPr>
        <p:grpSpPr>
          <a:xfrm>
            <a:off x="7494090" y="5282834"/>
            <a:ext cx="1311442" cy="529389"/>
            <a:chOff x="7494090" y="5250750"/>
            <a:chExt cx="1311442" cy="529389"/>
          </a:xfrm>
        </p:grpSpPr>
        <p:sp>
          <p:nvSpPr>
            <p:cNvPr id="54" name="Can 53">
              <a:extLst>
                <a:ext uri="{FF2B5EF4-FFF2-40B4-BE49-F238E27FC236}">
                  <a16:creationId xmlns:a16="http://schemas.microsoft.com/office/drawing/2014/main" xmlns="" id="{39D76236-19A4-084A-994A-D8D1D929EC06}"/>
                </a:ext>
              </a:extLst>
            </p:cNvPr>
            <p:cNvSpPr/>
            <p:nvPr/>
          </p:nvSpPr>
          <p:spPr>
            <a:xfrm rot="5400000">
              <a:off x="7885116" y="4859724"/>
              <a:ext cx="529389" cy="131144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E1F897C0-45AC-8846-8D95-3EF99558E6D1}"/>
                </a:ext>
              </a:extLst>
            </p:cNvPr>
            <p:cNvSpPr/>
            <p:nvPr/>
          </p:nvSpPr>
          <p:spPr>
            <a:xfrm>
              <a:off x="7723733" y="5342376"/>
              <a:ext cx="8521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 err="1">
                  <a:solidFill>
                    <a:srgbClr val="000000"/>
                  </a:solidFill>
                  <a:effectLst/>
                </a:rPr>
                <a:t>SPAdes</a:t>
              </a:r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14DDD542-93B0-814B-AB92-ADC0E6840F58}"/>
              </a:ext>
            </a:extLst>
          </p:cNvPr>
          <p:cNvCxnSpPr>
            <a:stCxn id="50" idx="1"/>
            <a:endCxn id="54" idx="1"/>
          </p:cNvCxnSpPr>
          <p:nvPr/>
        </p:nvCxnSpPr>
        <p:spPr>
          <a:xfrm flipH="1" flipV="1">
            <a:off x="8805532" y="5547530"/>
            <a:ext cx="928208" cy="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72BEDD4B-7EC3-BD4F-97C9-63F702F6B464}"/>
              </a:ext>
            </a:extLst>
          </p:cNvPr>
          <p:cNvGrpSpPr/>
          <p:nvPr/>
        </p:nvGrpSpPr>
        <p:grpSpPr>
          <a:xfrm>
            <a:off x="6071518" y="4219277"/>
            <a:ext cx="555846" cy="2638723"/>
            <a:chOff x="6071518" y="4219277"/>
            <a:chExt cx="555846" cy="2638723"/>
          </a:xfrm>
        </p:grpSpPr>
        <p:sp>
          <p:nvSpPr>
            <p:cNvPr id="58" name="Document 57">
              <a:extLst>
                <a:ext uri="{FF2B5EF4-FFF2-40B4-BE49-F238E27FC236}">
                  <a16:creationId xmlns:a16="http://schemas.microsoft.com/office/drawing/2014/main" xmlns="" id="{F2CA43AD-8B87-9641-A1E9-CAD757FB9478}"/>
                </a:ext>
              </a:extLst>
            </p:cNvPr>
            <p:cNvSpPr/>
            <p:nvPr/>
          </p:nvSpPr>
          <p:spPr>
            <a:xfrm>
              <a:off x="6071518" y="4219277"/>
              <a:ext cx="555846" cy="63008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Document 60">
              <a:extLst>
                <a:ext uri="{FF2B5EF4-FFF2-40B4-BE49-F238E27FC236}">
                  <a16:creationId xmlns:a16="http://schemas.microsoft.com/office/drawing/2014/main" xmlns="" id="{D54AE381-7955-F942-AEC5-1A11FC26DD3A}"/>
                </a:ext>
              </a:extLst>
            </p:cNvPr>
            <p:cNvSpPr/>
            <p:nvPr/>
          </p:nvSpPr>
          <p:spPr>
            <a:xfrm>
              <a:off x="6071518" y="5494711"/>
              <a:ext cx="555846" cy="63008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Document 61">
              <a:extLst>
                <a:ext uri="{FF2B5EF4-FFF2-40B4-BE49-F238E27FC236}">
                  <a16:creationId xmlns:a16="http://schemas.microsoft.com/office/drawing/2014/main" xmlns="" id="{547BF5E6-F077-2542-948B-B2631C19FC4E}"/>
                </a:ext>
              </a:extLst>
            </p:cNvPr>
            <p:cNvSpPr/>
            <p:nvPr/>
          </p:nvSpPr>
          <p:spPr>
            <a:xfrm>
              <a:off x="6071518" y="6227912"/>
              <a:ext cx="555846" cy="630088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0464B9FC-1A56-6D45-94D8-F9FD02F80DCA}"/>
                </a:ext>
              </a:extLst>
            </p:cNvPr>
            <p:cNvSpPr txBox="1"/>
            <p:nvPr/>
          </p:nvSpPr>
          <p:spPr>
            <a:xfrm>
              <a:off x="6228254" y="4667638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49CA6D8F-D768-2E49-8969-ADBCCACD6FCC}"/>
              </a:ext>
            </a:extLst>
          </p:cNvPr>
          <p:cNvSpPr/>
          <p:nvPr/>
        </p:nvSpPr>
        <p:spPr>
          <a:xfrm>
            <a:off x="6882639" y="6497560"/>
            <a:ext cx="1222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Contig files</a:t>
            </a:r>
            <a:endParaRPr lang="en-US" dirty="0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xmlns="" id="{102E99B6-DB14-B449-B4C3-0840C6B4EC4E}"/>
              </a:ext>
            </a:extLst>
          </p:cNvPr>
          <p:cNvSpPr/>
          <p:nvPr/>
        </p:nvSpPr>
        <p:spPr>
          <a:xfrm flipH="1">
            <a:off x="6725740" y="4219277"/>
            <a:ext cx="279873" cy="2638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458AED7D-DEA6-754B-878D-FD83F1B9265C}"/>
              </a:ext>
            </a:extLst>
          </p:cNvPr>
          <p:cNvCxnSpPr>
            <a:stCxn id="54" idx="3"/>
            <a:endCxn id="66" idx="1"/>
          </p:cNvCxnSpPr>
          <p:nvPr/>
        </p:nvCxnSpPr>
        <p:spPr>
          <a:xfrm flipH="1" flipV="1">
            <a:off x="7005613" y="5538639"/>
            <a:ext cx="488477" cy="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C2076B49-4D92-534D-9E51-F32332A3E43E}"/>
              </a:ext>
            </a:extLst>
          </p:cNvPr>
          <p:cNvGrpSpPr/>
          <p:nvPr/>
        </p:nvGrpSpPr>
        <p:grpSpPr>
          <a:xfrm>
            <a:off x="3899676" y="5266792"/>
            <a:ext cx="1311442" cy="529389"/>
            <a:chOff x="7494090" y="5250750"/>
            <a:chExt cx="1311442" cy="529389"/>
          </a:xfrm>
        </p:grpSpPr>
        <p:sp>
          <p:nvSpPr>
            <p:cNvPr id="76" name="Can 75">
              <a:extLst>
                <a:ext uri="{FF2B5EF4-FFF2-40B4-BE49-F238E27FC236}">
                  <a16:creationId xmlns:a16="http://schemas.microsoft.com/office/drawing/2014/main" xmlns="" id="{44077C00-AF05-0C4D-877A-F2449C4A72CA}"/>
                </a:ext>
              </a:extLst>
            </p:cNvPr>
            <p:cNvSpPr/>
            <p:nvPr/>
          </p:nvSpPr>
          <p:spPr>
            <a:xfrm rot="5400000">
              <a:off x="7885116" y="4859724"/>
              <a:ext cx="529389" cy="131144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BC6D4A10-F670-DD45-B173-9EB358BFBCE2}"/>
                </a:ext>
              </a:extLst>
            </p:cNvPr>
            <p:cNvSpPr/>
            <p:nvPr/>
          </p:nvSpPr>
          <p:spPr>
            <a:xfrm>
              <a:off x="7723733" y="5342376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</a:rPr>
                <a:t>BLAST</a:t>
              </a:r>
              <a:endParaRPr lang="en-US" dirty="0"/>
            </a:p>
          </p:txBody>
        </p:sp>
      </p:grpSp>
      <p:sp>
        <p:nvSpPr>
          <p:cNvPr id="78" name="Left Brace 77">
            <a:extLst>
              <a:ext uri="{FF2B5EF4-FFF2-40B4-BE49-F238E27FC236}">
                <a16:creationId xmlns:a16="http://schemas.microsoft.com/office/drawing/2014/main" xmlns="" id="{5E9F5354-C1B2-074D-AC08-FBDA243ED0B4}"/>
              </a:ext>
            </a:extLst>
          </p:cNvPr>
          <p:cNvSpPr/>
          <p:nvPr/>
        </p:nvSpPr>
        <p:spPr>
          <a:xfrm>
            <a:off x="5675222" y="4207680"/>
            <a:ext cx="279873" cy="2638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9A3757CC-BD30-2443-8D7B-96648490006F}"/>
              </a:ext>
            </a:extLst>
          </p:cNvPr>
          <p:cNvCxnSpPr>
            <a:stCxn id="78" idx="1"/>
            <a:endCxn id="76" idx="1"/>
          </p:cNvCxnSpPr>
          <p:nvPr/>
        </p:nvCxnSpPr>
        <p:spPr>
          <a:xfrm flipH="1">
            <a:off x="5211118" y="5527042"/>
            <a:ext cx="464104" cy="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5561DE77-3207-BA41-B468-BB8AEDA0D795}"/>
              </a:ext>
            </a:extLst>
          </p:cNvPr>
          <p:cNvGrpSpPr/>
          <p:nvPr/>
        </p:nvGrpSpPr>
        <p:grpSpPr>
          <a:xfrm>
            <a:off x="1701384" y="4813066"/>
            <a:ext cx="555846" cy="1363289"/>
            <a:chOff x="6071518" y="5494711"/>
            <a:chExt cx="555846" cy="1363289"/>
          </a:xfrm>
          <a:solidFill>
            <a:schemeClr val="bg1">
              <a:lumMod val="65000"/>
            </a:schemeClr>
          </a:solidFill>
        </p:grpSpPr>
        <p:sp>
          <p:nvSpPr>
            <p:cNvPr id="83" name="Document 82">
              <a:extLst>
                <a:ext uri="{FF2B5EF4-FFF2-40B4-BE49-F238E27FC236}">
                  <a16:creationId xmlns:a16="http://schemas.microsoft.com/office/drawing/2014/main" xmlns="" id="{9FE1B8CF-66A5-0747-A671-3A051A9F42F5}"/>
                </a:ext>
              </a:extLst>
            </p:cNvPr>
            <p:cNvSpPr/>
            <p:nvPr/>
          </p:nvSpPr>
          <p:spPr>
            <a:xfrm>
              <a:off x="6071518" y="5494711"/>
              <a:ext cx="555846" cy="630088"/>
            </a:xfrm>
            <a:prstGeom prst="flowChart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4" name="Document 83">
              <a:extLst>
                <a:ext uri="{FF2B5EF4-FFF2-40B4-BE49-F238E27FC236}">
                  <a16:creationId xmlns:a16="http://schemas.microsoft.com/office/drawing/2014/main" xmlns="" id="{5056360C-5CE2-D747-90C0-FA694904E683}"/>
                </a:ext>
              </a:extLst>
            </p:cNvPr>
            <p:cNvSpPr/>
            <p:nvPr/>
          </p:nvSpPr>
          <p:spPr>
            <a:xfrm>
              <a:off x="6071518" y="6227912"/>
              <a:ext cx="555846" cy="630088"/>
            </a:xfrm>
            <a:prstGeom prst="flowChart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xmlns="" id="{50703EB5-53D4-A24B-8F9D-1F6CFA0F4496}"/>
              </a:ext>
            </a:extLst>
          </p:cNvPr>
          <p:cNvCxnSpPr>
            <a:cxnSpLocks/>
            <a:stCxn id="76" idx="3"/>
          </p:cNvCxnSpPr>
          <p:nvPr/>
        </p:nvCxnSpPr>
        <p:spPr>
          <a:xfrm flipH="1">
            <a:off x="2626256" y="5531488"/>
            <a:ext cx="127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806A66C8-562C-7442-8D01-1288A85793C0}"/>
              </a:ext>
            </a:extLst>
          </p:cNvPr>
          <p:cNvSpPr/>
          <p:nvPr/>
        </p:nvSpPr>
        <p:spPr>
          <a:xfrm>
            <a:off x="2469227" y="5588354"/>
            <a:ext cx="14260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Remove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contaminant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contigs</a:t>
            </a:r>
            <a:endParaRPr lang="en-US" dirty="0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xmlns="" id="{C7053690-CE7F-9B40-8AAB-77FFE6900F6E}"/>
              </a:ext>
            </a:extLst>
          </p:cNvPr>
          <p:cNvSpPr/>
          <p:nvPr/>
        </p:nvSpPr>
        <p:spPr>
          <a:xfrm flipH="1">
            <a:off x="2242051" y="4509117"/>
            <a:ext cx="295051" cy="19711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A1728DD0-0DC3-E04C-B086-6BD7DE117ED5}"/>
              </a:ext>
            </a:extLst>
          </p:cNvPr>
          <p:cNvSpPr/>
          <p:nvPr/>
        </p:nvSpPr>
        <p:spPr>
          <a:xfrm>
            <a:off x="407864" y="5065376"/>
            <a:ext cx="9784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Curated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contig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files</a:t>
            </a:r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554B4033-5362-6D42-B052-7D10461A0663}"/>
              </a:ext>
            </a:extLst>
          </p:cNvPr>
          <p:cNvGrpSpPr/>
          <p:nvPr/>
        </p:nvGrpSpPr>
        <p:grpSpPr>
          <a:xfrm rot="16200000">
            <a:off x="1734078" y="3004246"/>
            <a:ext cx="529389" cy="1311442"/>
            <a:chOff x="9946233" y="2907835"/>
            <a:chExt cx="529389" cy="1311442"/>
          </a:xfrm>
        </p:grpSpPr>
        <p:sp>
          <p:nvSpPr>
            <p:cNvPr id="94" name="Can 93">
              <a:extLst>
                <a:ext uri="{FF2B5EF4-FFF2-40B4-BE49-F238E27FC236}">
                  <a16:creationId xmlns:a16="http://schemas.microsoft.com/office/drawing/2014/main" xmlns="" id="{A0C45409-5BEF-8B44-B125-43B9531E6639}"/>
                </a:ext>
              </a:extLst>
            </p:cNvPr>
            <p:cNvSpPr/>
            <p:nvPr/>
          </p:nvSpPr>
          <p:spPr>
            <a:xfrm>
              <a:off x="9946233" y="2907835"/>
              <a:ext cx="529389" cy="131144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2540C68A-FA52-3143-8E1A-ABE700BBCCFE}"/>
                </a:ext>
              </a:extLst>
            </p:cNvPr>
            <p:cNvSpPr txBox="1"/>
            <p:nvPr/>
          </p:nvSpPr>
          <p:spPr>
            <a:xfrm rot="5400000">
              <a:off x="9811722" y="3475302"/>
              <a:ext cx="95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Bowtie2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4F789544-8554-A248-B87D-7003AA3E611A}"/>
              </a:ext>
            </a:extLst>
          </p:cNvPr>
          <p:cNvCxnSpPr>
            <a:cxnSpLocks/>
            <a:stCxn id="83" idx="0"/>
            <a:endCxn id="94" idx="2"/>
          </p:cNvCxnSpPr>
          <p:nvPr/>
        </p:nvCxnSpPr>
        <p:spPr>
          <a:xfrm flipV="1">
            <a:off x="1979307" y="3924662"/>
            <a:ext cx="19466" cy="88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ocument 99">
            <a:extLst>
              <a:ext uri="{FF2B5EF4-FFF2-40B4-BE49-F238E27FC236}">
                <a16:creationId xmlns:a16="http://schemas.microsoft.com/office/drawing/2014/main" xmlns="" id="{520600ED-09B5-3C4E-983D-6A40DADC43D5}"/>
              </a:ext>
            </a:extLst>
          </p:cNvPr>
          <p:cNvSpPr/>
          <p:nvPr/>
        </p:nvSpPr>
        <p:spPr>
          <a:xfrm>
            <a:off x="3016244" y="3078440"/>
            <a:ext cx="954377" cy="116305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Fastq</a:t>
            </a:r>
            <a:r>
              <a:rPr lang="en-US" sz="1600" dirty="0">
                <a:solidFill>
                  <a:schemeClr val="tx1"/>
                </a:solidFill>
              </a:rPr>
              <a:t> files (unmapped)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xmlns="" id="{57556DF4-0F5B-E14E-AB35-BE29E27931B7}"/>
              </a:ext>
            </a:extLst>
          </p:cNvPr>
          <p:cNvCxnSpPr>
            <a:stCxn id="100" idx="1"/>
          </p:cNvCxnSpPr>
          <p:nvPr/>
        </p:nvCxnSpPr>
        <p:spPr>
          <a:xfrm flipH="1" flipV="1">
            <a:off x="2654494" y="3659966"/>
            <a:ext cx="361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ocument 102">
            <a:extLst>
              <a:ext uri="{FF2B5EF4-FFF2-40B4-BE49-F238E27FC236}">
                <a16:creationId xmlns:a16="http://schemas.microsoft.com/office/drawing/2014/main" xmlns="" id="{8EA842F2-0906-CE4D-BAC9-2212D8F4FB13}"/>
              </a:ext>
            </a:extLst>
          </p:cNvPr>
          <p:cNvSpPr/>
          <p:nvPr/>
        </p:nvSpPr>
        <p:spPr>
          <a:xfrm>
            <a:off x="81805" y="3091983"/>
            <a:ext cx="954377" cy="116305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Mapped Reads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xmlns="" id="{E8CF06C1-4B14-094D-84CC-1C7E76A50328}"/>
              </a:ext>
            </a:extLst>
          </p:cNvPr>
          <p:cNvCxnSpPr>
            <a:stCxn id="103" idx="0"/>
          </p:cNvCxnSpPr>
          <p:nvPr/>
        </p:nvCxnSpPr>
        <p:spPr>
          <a:xfrm flipH="1" flipV="1">
            <a:off x="558993" y="2314211"/>
            <a:ext cx="1" cy="77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D23362EB-DE9D-AA4F-B82D-2DA2FE8CF6FA}"/>
              </a:ext>
            </a:extLst>
          </p:cNvPr>
          <p:cNvSpPr txBox="1"/>
          <p:nvPr/>
        </p:nvSpPr>
        <p:spPr>
          <a:xfrm>
            <a:off x="-32084" y="1970787"/>
            <a:ext cx="1687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next slide….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3A31D587-A590-794B-83D8-6C6347D121A8}"/>
              </a:ext>
            </a:extLst>
          </p:cNvPr>
          <p:cNvCxnSpPr>
            <a:cxnSpLocks/>
            <a:stCxn id="94" idx="1"/>
            <a:endCxn id="103" idx="3"/>
          </p:cNvCxnSpPr>
          <p:nvPr/>
        </p:nvCxnSpPr>
        <p:spPr>
          <a:xfrm flipH="1">
            <a:off x="1036182" y="3659967"/>
            <a:ext cx="306870" cy="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4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BB39830-13E6-F649-B0DD-663C7457A1F9}"/>
              </a:ext>
            </a:extLst>
          </p:cNvPr>
          <p:cNvGrpSpPr/>
          <p:nvPr/>
        </p:nvGrpSpPr>
        <p:grpSpPr>
          <a:xfrm>
            <a:off x="8920331" y="5159382"/>
            <a:ext cx="555846" cy="1363289"/>
            <a:chOff x="6071518" y="5494711"/>
            <a:chExt cx="555846" cy="1363289"/>
          </a:xfrm>
          <a:solidFill>
            <a:schemeClr val="bg1">
              <a:lumMod val="65000"/>
            </a:schemeClr>
          </a:solidFill>
        </p:grpSpPr>
        <p:sp>
          <p:nvSpPr>
            <p:cNvPr id="5" name="Document 4">
              <a:extLst>
                <a:ext uri="{FF2B5EF4-FFF2-40B4-BE49-F238E27FC236}">
                  <a16:creationId xmlns:a16="http://schemas.microsoft.com/office/drawing/2014/main" xmlns="" id="{05864FA9-E7FC-6945-9519-DE3C2414029B}"/>
                </a:ext>
              </a:extLst>
            </p:cNvPr>
            <p:cNvSpPr/>
            <p:nvPr/>
          </p:nvSpPr>
          <p:spPr>
            <a:xfrm>
              <a:off x="6071518" y="5494711"/>
              <a:ext cx="555846" cy="630088"/>
            </a:xfrm>
            <a:prstGeom prst="flowChart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Document 5">
              <a:extLst>
                <a:ext uri="{FF2B5EF4-FFF2-40B4-BE49-F238E27FC236}">
                  <a16:creationId xmlns:a16="http://schemas.microsoft.com/office/drawing/2014/main" xmlns="" id="{66916486-08EA-CE43-A069-7D5895A36D0C}"/>
                </a:ext>
              </a:extLst>
            </p:cNvPr>
            <p:cNvSpPr/>
            <p:nvPr/>
          </p:nvSpPr>
          <p:spPr>
            <a:xfrm>
              <a:off x="6071518" y="6227912"/>
              <a:ext cx="555846" cy="630088"/>
            </a:xfrm>
            <a:prstGeom prst="flowChart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xmlns="" id="{8313250F-10CB-3740-99E7-FA738D039E69}"/>
              </a:ext>
            </a:extLst>
          </p:cNvPr>
          <p:cNvSpPr/>
          <p:nvPr/>
        </p:nvSpPr>
        <p:spPr>
          <a:xfrm flipH="1">
            <a:off x="9460998" y="4855433"/>
            <a:ext cx="295051" cy="19711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4BBF35D-325B-884B-9803-B4F2FF60907F}"/>
              </a:ext>
            </a:extLst>
          </p:cNvPr>
          <p:cNvSpPr/>
          <p:nvPr/>
        </p:nvSpPr>
        <p:spPr>
          <a:xfrm>
            <a:off x="9873441" y="5474426"/>
            <a:ext cx="9784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Curated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contig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files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EB1D4AE-0076-B643-B172-1793C873DF9D}"/>
              </a:ext>
            </a:extLst>
          </p:cNvPr>
          <p:cNvGrpSpPr/>
          <p:nvPr/>
        </p:nvGrpSpPr>
        <p:grpSpPr>
          <a:xfrm rot="16200000">
            <a:off x="8953025" y="3350562"/>
            <a:ext cx="529389" cy="1311442"/>
            <a:chOff x="9946233" y="2907835"/>
            <a:chExt cx="529389" cy="1311442"/>
          </a:xfrm>
        </p:grpSpPr>
        <p:sp>
          <p:nvSpPr>
            <p:cNvPr id="12" name="Can 11">
              <a:extLst>
                <a:ext uri="{FF2B5EF4-FFF2-40B4-BE49-F238E27FC236}">
                  <a16:creationId xmlns:a16="http://schemas.microsoft.com/office/drawing/2014/main" xmlns="" id="{6F779ED0-DA51-5B48-8705-992520A3C0EB}"/>
                </a:ext>
              </a:extLst>
            </p:cNvPr>
            <p:cNvSpPr/>
            <p:nvPr/>
          </p:nvSpPr>
          <p:spPr>
            <a:xfrm>
              <a:off x="9946233" y="2907835"/>
              <a:ext cx="529389" cy="1311442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91543D8-1645-9E43-BD92-28AA1EBB114A}"/>
                </a:ext>
              </a:extLst>
            </p:cNvPr>
            <p:cNvSpPr txBox="1"/>
            <p:nvPr/>
          </p:nvSpPr>
          <p:spPr>
            <a:xfrm rot="5400000">
              <a:off x="9811722" y="3475302"/>
              <a:ext cx="95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Bowtie2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4785F2A-FDF6-FC46-AFEA-E602FA205CB8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9198254" y="4270978"/>
            <a:ext cx="19466" cy="88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xmlns="" id="{E286D84F-9733-5A43-9E5F-D0286E5BFF15}"/>
              </a:ext>
            </a:extLst>
          </p:cNvPr>
          <p:cNvSpPr/>
          <p:nvPr/>
        </p:nvSpPr>
        <p:spPr>
          <a:xfrm>
            <a:off x="10235191" y="3424756"/>
            <a:ext cx="954377" cy="1163053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Fastq</a:t>
            </a:r>
            <a:r>
              <a:rPr lang="en-US" sz="1600" dirty="0">
                <a:solidFill>
                  <a:schemeClr val="tx1"/>
                </a:solidFill>
              </a:rPr>
              <a:t> files (unmapped)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1893D71C-849F-E548-A05B-D52AAEC19439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9873441" y="4006282"/>
            <a:ext cx="3617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cument 16">
            <a:extLst>
              <a:ext uri="{FF2B5EF4-FFF2-40B4-BE49-F238E27FC236}">
                <a16:creationId xmlns:a16="http://schemas.microsoft.com/office/drawing/2014/main" xmlns="" id="{D6675679-5396-654C-91A6-469A226335BA}"/>
              </a:ext>
            </a:extLst>
          </p:cNvPr>
          <p:cNvSpPr/>
          <p:nvPr/>
        </p:nvSpPr>
        <p:spPr>
          <a:xfrm>
            <a:off x="6995954" y="3422257"/>
            <a:ext cx="954377" cy="1163053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Mapped Reads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928AC6C-2BF2-814C-BDDC-41F6BC95D5B4}"/>
              </a:ext>
            </a:extLst>
          </p:cNvPr>
          <p:cNvCxnSpPr>
            <a:cxnSpLocks/>
          </p:cNvCxnSpPr>
          <p:nvPr/>
        </p:nvCxnSpPr>
        <p:spPr>
          <a:xfrm flipH="1">
            <a:off x="5588230" y="4855432"/>
            <a:ext cx="899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1C22AD6C-FC43-DA42-9836-97C5B171227C}"/>
              </a:ext>
            </a:extLst>
          </p:cNvPr>
          <p:cNvCxnSpPr>
            <a:cxnSpLocks/>
            <a:stCxn id="12" idx="1"/>
            <a:endCxn id="17" idx="3"/>
          </p:cNvCxnSpPr>
          <p:nvPr/>
        </p:nvCxnSpPr>
        <p:spPr>
          <a:xfrm flipH="1" flipV="1">
            <a:off x="7950331" y="4003784"/>
            <a:ext cx="611668" cy="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xmlns="" id="{088B7799-4FE6-FC4F-826D-01696227C449}"/>
              </a:ext>
            </a:extLst>
          </p:cNvPr>
          <p:cNvSpPr/>
          <p:nvPr/>
        </p:nvSpPr>
        <p:spPr>
          <a:xfrm>
            <a:off x="6488181" y="3044270"/>
            <a:ext cx="389648" cy="3622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xmlns="" id="{22CF5BBC-B75E-0647-A331-B47754CD4D41}"/>
              </a:ext>
            </a:extLst>
          </p:cNvPr>
          <p:cNvSpPr/>
          <p:nvPr/>
        </p:nvSpPr>
        <p:spPr>
          <a:xfrm>
            <a:off x="4208406" y="4199711"/>
            <a:ext cx="1261699" cy="1311442"/>
          </a:xfrm>
          <a:prstGeom prst="can">
            <a:avLst>
              <a:gd name="adj" fmla="val 292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NR 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3721C131-9109-9C43-9F19-B405595F6C60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4839256" y="3044270"/>
            <a:ext cx="0" cy="115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D4E04BB-2316-AC43-96EB-350F9EA0DC56}"/>
              </a:ext>
            </a:extLst>
          </p:cNvPr>
          <p:cNvSpPr txBox="1"/>
          <p:nvPr/>
        </p:nvSpPr>
        <p:spPr>
          <a:xfrm>
            <a:off x="3858810" y="2397939"/>
            <a:ext cx="223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viral genomes at E &lt;= 10-5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2CAC75D3-FE91-2749-B795-DEFB2E2A11B3}"/>
              </a:ext>
            </a:extLst>
          </p:cNvPr>
          <p:cNvCxnSpPr/>
          <p:nvPr/>
        </p:nvCxnSpPr>
        <p:spPr>
          <a:xfrm flipH="1">
            <a:off x="2839453" y="6397756"/>
            <a:ext cx="384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B5765B44-7120-6444-B417-857F9F583650}"/>
              </a:ext>
            </a:extLst>
          </p:cNvPr>
          <p:cNvSpPr/>
          <p:nvPr/>
        </p:nvSpPr>
        <p:spPr>
          <a:xfrm>
            <a:off x="1836963" y="5875700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Megan 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39F933D-81C6-F048-A1CF-58409582AD0F}"/>
              </a:ext>
            </a:extLst>
          </p:cNvPr>
          <p:cNvCxnSpPr>
            <a:cxnSpLocks/>
          </p:cNvCxnSpPr>
          <p:nvPr/>
        </p:nvCxnSpPr>
        <p:spPr>
          <a:xfrm flipV="1">
            <a:off x="2294163" y="4720259"/>
            <a:ext cx="0" cy="115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cument 35">
            <a:extLst>
              <a:ext uri="{FF2B5EF4-FFF2-40B4-BE49-F238E27FC236}">
                <a16:creationId xmlns:a16="http://schemas.microsoft.com/office/drawing/2014/main" xmlns="" id="{E77433BE-DA98-A649-9E38-3D4355777639}"/>
              </a:ext>
            </a:extLst>
          </p:cNvPr>
          <p:cNvSpPr/>
          <p:nvPr/>
        </p:nvSpPr>
        <p:spPr>
          <a:xfrm>
            <a:off x="1625237" y="3256547"/>
            <a:ext cx="1330517" cy="1507921"/>
          </a:xfrm>
          <a:prstGeom prst="flowChartDocumen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Taxonomic assignment for reads</a:t>
            </a:r>
          </a:p>
        </p:txBody>
      </p:sp>
    </p:spTree>
    <p:extLst>
      <p:ext uri="{BB962C8B-B14F-4D97-AF65-F5344CB8AC3E}">
        <p14:creationId xmlns:p14="http://schemas.microsoft.com/office/powerpoint/2010/main" val="140971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NR files are from a different year</a:t>
            </a:r>
          </a:p>
          <a:p>
            <a:r>
              <a:rPr lang="en-US" dirty="0" err="1" smtClean="0"/>
              <a:t>Mengovirus</a:t>
            </a:r>
            <a:r>
              <a:rPr lang="en-US" dirty="0" smtClean="0"/>
              <a:t> not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9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436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Virus paper</vt:lpstr>
      <vt:lpstr>Papers Reviewed</vt:lpstr>
      <vt:lpstr>Paper review cont.</vt:lpstr>
      <vt:lpstr>Winner</vt:lpstr>
      <vt:lpstr>PowerPoint Presentation</vt:lpstr>
      <vt:lpstr>PowerPoint Presentation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Purkayastha, Anjan (NIH/NCI) [C]</dc:creator>
  <cp:lastModifiedBy>Nicole Gerlanc</cp:lastModifiedBy>
  <cp:revision>30</cp:revision>
  <dcterms:created xsi:type="dcterms:W3CDTF">2018-09-24T20:05:12Z</dcterms:created>
  <dcterms:modified xsi:type="dcterms:W3CDTF">2018-09-26T14:02:27Z</dcterms:modified>
</cp:coreProperties>
</file>