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Be Vietnam" charset="1" panose="00000500000000000000"/>
      <p:regular r:id="rId35"/>
    </p:embeddedFont>
    <p:embeddedFont>
      <p:font typeface="Be Vietnam Ultra-Bold" charset="1" panose="00000900000000000000"/>
      <p:regular r:id="rId36"/>
    </p:embeddedFont>
    <p:embeddedFont>
      <p:font typeface="IBM Plex Sans" charset="1" panose="020B0503050203000203"/>
      <p:regular r:id="rId37"/>
    </p:embeddedFont>
    <p:embeddedFont>
      <p:font typeface="IBM Plex Sans Bold" charset="1" panose="020B0803050203000203"/>
      <p:regular r:id="rId38"/>
    </p:embeddedFont>
    <p:embeddedFont>
      <p:font typeface="Canva Sans" charset="1" panose="020B0503030501040103"/>
      <p:regular r:id="rId39"/>
    </p:embeddedFont>
    <p:embeddedFont>
      <p:font typeface="Product Sans" charset="1" panose="020B0703030502040203"/>
      <p:regular r:id="rId40"/>
    </p:embeddedFont>
    <p:embeddedFont>
      <p:font typeface="Open Sauce Bold" charset="1" panose="00000800000000000000"/>
      <p:regular r:id="rId41"/>
    </p:embeddedFont>
    <p:embeddedFont>
      <p:font typeface="Open Sauce" charset="1" panose="00000500000000000000"/>
      <p:regular r:id="rId42"/>
    </p:embeddedFont>
    <p:embeddedFont>
      <p:font typeface="Canva Sans Bold" charset="1" panose="020B0803030501040103"/>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https://pypi.org/project/chardet/" TargetMode="External" Type="http://schemas.openxmlformats.org/officeDocument/2006/relationships/hyperlink"/><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pn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3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40.png" Type="http://schemas.openxmlformats.org/officeDocument/2006/relationships/image"/><Relationship Id="rId9" Target="../media/image3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4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svg" Type="http://schemas.openxmlformats.org/officeDocument/2006/relationships/image"/><Relationship Id="rId11" Target="../media/image52.png" Type="http://schemas.openxmlformats.org/officeDocument/2006/relationships/image"/><Relationship Id="rId12" Target="../media/image53.svg" Type="http://schemas.openxmlformats.org/officeDocument/2006/relationships/image"/><Relationship Id="rId2" Target="../media/image1.jpeg" Type="http://schemas.openxmlformats.org/officeDocument/2006/relationships/image"/><Relationship Id="rId3" Target="../media/image46.png" Type="http://schemas.openxmlformats.org/officeDocument/2006/relationships/image"/><Relationship Id="rId4" Target="../media/image47.svg" Type="http://schemas.openxmlformats.org/officeDocument/2006/relationships/image"/><Relationship Id="rId5" Target="../media/image48.png" Type="http://schemas.openxmlformats.org/officeDocument/2006/relationships/image"/><Relationship Id="rId6" Target="../media/image49.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5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55.png" Type="http://schemas.openxmlformats.org/officeDocument/2006/relationships/image"/><Relationship Id="rId8" Target="../media/image56.sv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clinjournal.org/CLIN_proceedings/XVII/tiedemann.pdf" TargetMode="External" Type="http://schemas.openxmlformats.org/officeDocument/2006/relationships/hyperlink"/><Relationship Id="rId4" Target="https://www.researchgate.net/publication/366821210_Statistical_Machine_Translation_for_Indic_Languages/fulltext/63b39de3a03100368a4b3c08/Statistical-Machine-Translation-for-Indic-Languages.pdf?origin=scientific-contributions" TargetMode="External" Type="http://schemas.openxmlformats.org/officeDocument/2006/relationships/hyperlink"/><Relationship Id="rId5" Target="../media/image4.png" Type="http://schemas.openxmlformats.org/officeDocument/2006/relationships/image"/><Relationship Id="rId6" Target="../media/image5.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16" Target="../media/image26.png" Type="http://schemas.openxmlformats.org/officeDocument/2006/relationships/image"/><Relationship Id="rId17" Target="../media/image27.svg" Type="http://schemas.openxmlformats.org/officeDocument/2006/relationships/image"/><Relationship Id="rId18" Target="../media/image28.png" Type="http://schemas.openxmlformats.org/officeDocument/2006/relationships/image"/><Relationship Id="rId19" Target="../media/image29.svg" Type="http://schemas.openxmlformats.org/officeDocument/2006/relationships/image"/><Relationship Id="rId2" Target="../media/image1.jpeg" Type="http://schemas.openxmlformats.org/officeDocument/2006/relationships/image"/><Relationship Id="rId20" Target="../media/image13.png" Type="http://schemas.openxmlformats.org/officeDocument/2006/relationships/image"/><Relationship Id="rId21" Target="../media/image14.svg" Type="http://schemas.openxmlformats.org/officeDocument/2006/relationships/image"/><Relationship Id="rId22" Target="../media/image11.png" Type="http://schemas.openxmlformats.org/officeDocument/2006/relationships/image"/><Relationship Id="rId23" Target="../media/image12.sv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2700000">
            <a:off x="3899880" y="2316345"/>
            <a:ext cx="16909587" cy="6118196"/>
          </a:xfrm>
          <a:custGeom>
            <a:avLst/>
            <a:gdLst/>
            <a:ahLst/>
            <a:cxnLst/>
            <a:rect r="r" b="b" t="t" l="l"/>
            <a:pathLst>
              <a:path h="6118196" w="16909587">
                <a:moveTo>
                  <a:pt x="0" y="0"/>
                </a:moveTo>
                <a:lnTo>
                  <a:pt x="16909588" y="0"/>
                </a:lnTo>
                <a:lnTo>
                  <a:pt x="16909588" y="6118197"/>
                </a:lnTo>
                <a:lnTo>
                  <a:pt x="0" y="6118197"/>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786123"/>
            <a:ext cx="11078006" cy="4582896"/>
          </a:xfrm>
          <a:prstGeom prst="rect">
            <a:avLst/>
          </a:prstGeom>
        </p:spPr>
        <p:txBody>
          <a:bodyPr anchor="t" rtlCol="false" tIns="0" lIns="0" bIns="0" rIns="0">
            <a:spAutoFit/>
          </a:bodyPr>
          <a:lstStyle/>
          <a:p>
            <a:pPr algn="l">
              <a:lnSpc>
                <a:spcPts val="11880"/>
              </a:lnSpc>
            </a:pPr>
            <a:r>
              <a:rPr lang="en-US" sz="11534">
                <a:solidFill>
                  <a:srgbClr val="F8F8F8"/>
                </a:solidFill>
                <a:latin typeface="Be Vietnam"/>
                <a:ea typeface="Be Vietnam"/>
                <a:cs typeface="Be Vietnam"/>
                <a:sym typeface="Be Vietnam"/>
              </a:rPr>
              <a:t>NLP PROJECT PROPOSAL PRESENTATION</a:t>
            </a:r>
          </a:p>
        </p:txBody>
      </p:sp>
      <p:grpSp>
        <p:nvGrpSpPr>
          <p:cNvPr name="Group 5" id="5"/>
          <p:cNvGrpSpPr/>
          <p:nvPr/>
        </p:nvGrpSpPr>
        <p:grpSpPr>
          <a:xfrm rot="0">
            <a:off x="12941750" y="4264795"/>
            <a:ext cx="4317550" cy="5129868"/>
            <a:chOff x="0" y="0"/>
            <a:chExt cx="5756733" cy="6839824"/>
          </a:xfrm>
        </p:grpSpPr>
        <p:sp>
          <p:nvSpPr>
            <p:cNvPr name="TextBox 6" id="6"/>
            <p:cNvSpPr txBox="true"/>
            <p:nvPr/>
          </p:nvSpPr>
          <p:spPr>
            <a:xfrm rot="0">
              <a:off x="0" y="-19050"/>
              <a:ext cx="5756733" cy="464397"/>
            </a:xfrm>
            <a:prstGeom prst="rect">
              <a:avLst/>
            </a:prstGeom>
          </p:spPr>
          <p:txBody>
            <a:bodyPr anchor="t" rtlCol="false" tIns="0" lIns="0" bIns="0" rIns="0">
              <a:spAutoFit/>
            </a:bodyPr>
            <a:lstStyle/>
            <a:p>
              <a:pPr algn="r" marL="0" indent="0" lvl="0">
                <a:lnSpc>
                  <a:spcPts val="2859"/>
                </a:lnSpc>
                <a:spcBef>
                  <a:spcPct val="0"/>
                </a:spcBef>
              </a:pPr>
              <a:r>
                <a:rPr lang="en-US" b="true" sz="2199" spc="191" u="none">
                  <a:solidFill>
                    <a:srgbClr val="F8F8F8"/>
                  </a:solidFill>
                  <a:latin typeface="Be Vietnam Ultra-Bold"/>
                  <a:ea typeface="Be Vietnam Ultra-Bold"/>
                  <a:cs typeface="Be Vietnam Ultra-Bold"/>
                  <a:sym typeface="Be Vietnam Ultra-Bold"/>
                </a:rPr>
                <a:t>PRESENTED TO</a:t>
              </a:r>
            </a:p>
          </p:txBody>
        </p:sp>
        <p:sp>
          <p:nvSpPr>
            <p:cNvPr name="TextBox 7" id="7"/>
            <p:cNvSpPr txBox="true"/>
            <p:nvPr/>
          </p:nvSpPr>
          <p:spPr>
            <a:xfrm rot="0">
              <a:off x="0" y="517586"/>
              <a:ext cx="5756733" cy="5251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ea typeface="IBM Plex Sans"/>
                  <a:cs typeface="IBM Plex Sans"/>
                  <a:sym typeface="IBM Plex Sans"/>
                </a:rPr>
                <a:t>Dr. Himangshu Sharma</a:t>
              </a:r>
            </a:p>
          </p:txBody>
        </p:sp>
        <p:sp>
          <p:nvSpPr>
            <p:cNvPr name="TextBox 8" id="8"/>
            <p:cNvSpPr txBox="true"/>
            <p:nvPr/>
          </p:nvSpPr>
          <p:spPr>
            <a:xfrm rot="0">
              <a:off x="0" y="6314679"/>
              <a:ext cx="5756733" cy="5251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ea typeface="IBM Plex Sans"/>
                  <a:cs typeface="IBM Plex Sans"/>
                  <a:sym typeface="IBM Plex Sans"/>
                </a:rPr>
                <a:t>4th Oct 2024</a:t>
              </a:r>
            </a:p>
          </p:txBody>
        </p:sp>
        <p:sp>
          <p:nvSpPr>
            <p:cNvPr name="TextBox 9" id="9"/>
            <p:cNvSpPr txBox="true"/>
            <p:nvPr/>
          </p:nvSpPr>
          <p:spPr>
            <a:xfrm rot="0">
              <a:off x="0" y="2443339"/>
              <a:ext cx="5756733" cy="464397"/>
            </a:xfrm>
            <a:prstGeom prst="rect">
              <a:avLst/>
            </a:prstGeom>
          </p:spPr>
          <p:txBody>
            <a:bodyPr anchor="t" rtlCol="false" tIns="0" lIns="0" bIns="0" rIns="0">
              <a:spAutoFit/>
            </a:bodyPr>
            <a:lstStyle/>
            <a:p>
              <a:pPr algn="r" marL="0" indent="0" lvl="0">
                <a:lnSpc>
                  <a:spcPts val="2859"/>
                </a:lnSpc>
                <a:spcBef>
                  <a:spcPct val="0"/>
                </a:spcBef>
              </a:pPr>
              <a:r>
                <a:rPr lang="en-US" b="true" sz="2199" spc="191" u="none">
                  <a:solidFill>
                    <a:srgbClr val="F8F8F8"/>
                  </a:solidFill>
                  <a:latin typeface="Be Vietnam Ultra-Bold"/>
                  <a:ea typeface="Be Vietnam Ultra-Bold"/>
                  <a:cs typeface="Be Vietnam Ultra-Bold"/>
                  <a:sym typeface="Be Vietnam Ultra-Bold"/>
                </a:rPr>
                <a:t>PRESENTED BY</a:t>
              </a:r>
            </a:p>
          </p:txBody>
        </p:sp>
        <p:sp>
          <p:nvSpPr>
            <p:cNvPr name="TextBox 10" id="10"/>
            <p:cNvSpPr txBox="true"/>
            <p:nvPr/>
          </p:nvSpPr>
          <p:spPr>
            <a:xfrm rot="0">
              <a:off x="0" y="2979975"/>
              <a:ext cx="5756733" cy="22015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ea typeface="IBM Plex Sans"/>
                  <a:cs typeface="IBM Plex Sans"/>
                  <a:sym typeface="IBM Plex Sans"/>
                </a:rPr>
                <a:t>Alagadapa Jaya Harsh Vardhan</a:t>
              </a:r>
            </a:p>
            <a:p>
              <a:pPr algn="r">
                <a:lnSpc>
                  <a:spcPts val="3359"/>
                </a:lnSpc>
              </a:pPr>
              <a:r>
                <a:rPr lang="en-US" sz="2400">
                  <a:solidFill>
                    <a:srgbClr val="F8F8F8"/>
                  </a:solidFill>
                  <a:latin typeface="IBM Plex Sans"/>
                  <a:ea typeface="IBM Plex Sans"/>
                  <a:cs typeface="IBM Plex Sans"/>
                  <a:sym typeface="IBM Plex Sans"/>
                </a:rPr>
                <a:t>Srikar Chaturvedula</a:t>
              </a:r>
            </a:p>
            <a:p>
              <a:pPr algn="r">
                <a:lnSpc>
                  <a:spcPts val="3359"/>
                </a:lnSpc>
              </a:pPr>
              <a:r>
                <a:rPr lang="en-US" sz="2400">
                  <a:solidFill>
                    <a:srgbClr val="F8F8F8"/>
                  </a:solidFill>
                  <a:latin typeface="IBM Plex Sans"/>
                  <a:ea typeface="IBM Plex Sans"/>
                  <a:cs typeface="IBM Plex Sans"/>
                  <a:sym typeface="IBM Plex Sans"/>
                </a:rPr>
                <a:t>Parth Vijay</a:t>
              </a:r>
            </a:p>
            <a:p>
              <a:pPr algn="r">
                <a:lnSpc>
                  <a:spcPts val="3359"/>
                </a:lnSpc>
              </a:pPr>
              <a:r>
                <a:rPr lang="en-US" sz="2400">
                  <a:solidFill>
                    <a:srgbClr val="F8F8F8"/>
                  </a:solidFill>
                  <a:latin typeface="IBM Plex Sans"/>
                  <a:ea typeface="IBM Plex Sans"/>
                  <a:cs typeface="IBM Plex Sans"/>
                  <a:sym typeface="IBM Plex Sans"/>
                </a:rPr>
                <a:t>Sushant Kuril</a:t>
              </a:r>
            </a:p>
          </p:txBody>
        </p:sp>
      </p:grpSp>
      <p:sp>
        <p:nvSpPr>
          <p:cNvPr name="TextBox 11" id="11"/>
          <p:cNvSpPr txBox="true"/>
          <p:nvPr/>
        </p:nvSpPr>
        <p:spPr>
          <a:xfrm rot="0">
            <a:off x="1028700" y="8077835"/>
            <a:ext cx="6631941" cy="1180465"/>
          </a:xfrm>
          <a:prstGeom prst="rect">
            <a:avLst/>
          </a:prstGeom>
        </p:spPr>
        <p:txBody>
          <a:bodyPr anchor="t" rtlCol="false" tIns="0" lIns="0" bIns="0" rIns="0">
            <a:spAutoFit/>
          </a:bodyPr>
          <a:lstStyle/>
          <a:p>
            <a:pPr algn="l">
              <a:lnSpc>
                <a:spcPts val="4759"/>
              </a:lnSpc>
            </a:pPr>
            <a:r>
              <a:rPr lang="en-US" sz="3399">
                <a:solidFill>
                  <a:srgbClr val="F8F8F8"/>
                </a:solidFill>
                <a:latin typeface="IBM Plex Sans"/>
                <a:ea typeface="IBM Plex Sans"/>
                <a:cs typeface="IBM Plex Sans"/>
                <a:sym typeface="IBM Plex Sans"/>
              </a:rPr>
              <a:t>Indic Language Converter (Hindi and Telugu)</a:t>
            </a:r>
          </a:p>
        </p:txBody>
      </p:sp>
      <p:grpSp>
        <p:nvGrpSpPr>
          <p:cNvPr name="Group 12" id="12"/>
          <p:cNvGrpSpPr/>
          <p:nvPr/>
        </p:nvGrpSpPr>
        <p:grpSpPr>
          <a:xfrm rot="0">
            <a:off x="1028700" y="1028700"/>
            <a:ext cx="3903162" cy="489363"/>
            <a:chOff x="0" y="0"/>
            <a:chExt cx="5204217" cy="652485"/>
          </a:xfrm>
        </p:grpSpPr>
        <p:sp>
          <p:nvSpPr>
            <p:cNvPr name="TextBox 13" id="13"/>
            <p:cNvSpPr txBox="true"/>
            <p:nvPr/>
          </p:nvSpPr>
          <p:spPr>
            <a:xfrm rot="0">
              <a:off x="877820" y="65066"/>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14" id="14"/>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669453" y="1128403"/>
            <a:ext cx="16949095" cy="9776238"/>
          </a:xfrm>
          <a:custGeom>
            <a:avLst/>
            <a:gdLst/>
            <a:ahLst/>
            <a:cxnLst/>
            <a:rect r="r" b="b" t="t" l="l"/>
            <a:pathLst>
              <a:path h="9776238" w="16949095">
                <a:moveTo>
                  <a:pt x="0" y="0"/>
                </a:moveTo>
                <a:lnTo>
                  <a:pt x="16949094" y="0"/>
                </a:lnTo>
                <a:lnTo>
                  <a:pt x="16949094" y="9776238"/>
                </a:lnTo>
                <a:lnTo>
                  <a:pt x="0" y="97762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134485" y="519503"/>
            <a:ext cx="9561820"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Parth </a:t>
            </a:r>
          </a:p>
        </p:txBody>
      </p:sp>
      <p:sp>
        <p:nvSpPr>
          <p:cNvPr name="TextBox 8" id="8"/>
          <p:cNvSpPr txBox="true"/>
          <p:nvPr/>
        </p:nvSpPr>
        <p:spPr>
          <a:xfrm rot="0">
            <a:off x="4074608" y="3208395"/>
            <a:ext cx="9236635" cy="1152367"/>
          </a:xfrm>
          <a:prstGeom prst="rect">
            <a:avLst/>
          </a:prstGeom>
        </p:spPr>
        <p:txBody>
          <a:bodyPr anchor="t" rtlCol="false" tIns="0" lIns="0" bIns="0" rIns="0">
            <a:spAutoFit/>
          </a:bodyPr>
          <a:lstStyle/>
          <a:p>
            <a:pPr algn="ctr">
              <a:lnSpc>
                <a:spcPts val="9488"/>
              </a:lnSpc>
              <a:spcBef>
                <a:spcPct val="0"/>
              </a:spcBef>
            </a:pPr>
            <a:r>
              <a:rPr lang="en-US" b="true" sz="6777">
                <a:solidFill>
                  <a:srgbClr val="000000"/>
                </a:solidFill>
                <a:latin typeface="IBM Plex Sans Bold"/>
                <a:ea typeface="IBM Plex Sans Bold"/>
                <a:cs typeface="IBM Plex Sans Bold"/>
                <a:sym typeface="IBM Plex Sans Bold"/>
              </a:rPr>
              <a:t>Time-Based Alignment</a:t>
            </a:r>
          </a:p>
        </p:txBody>
      </p:sp>
      <p:sp>
        <p:nvSpPr>
          <p:cNvPr name="TextBox 9" id="9"/>
          <p:cNvSpPr txBox="true"/>
          <p:nvPr/>
        </p:nvSpPr>
        <p:spPr>
          <a:xfrm rot="0">
            <a:off x="2615366" y="5067300"/>
            <a:ext cx="12155119" cy="3056552"/>
          </a:xfrm>
          <a:prstGeom prst="rect">
            <a:avLst/>
          </a:prstGeom>
        </p:spPr>
        <p:txBody>
          <a:bodyPr anchor="t" rtlCol="false" tIns="0" lIns="0" bIns="0" rIns="0">
            <a:spAutoFit/>
          </a:bodyPr>
          <a:lstStyle/>
          <a:p>
            <a:pPr algn="l" marL="948262" indent="-474131" lvl="1">
              <a:lnSpc>
                <a:spcPts val="6148"/>
              </a:lnSpc>
              <a:buFont typeface="Arial"/>
              <a:buChar char="•"/>
            </a:pPr>
            <a:r>
              <a:rPr lang="en-US" sz="4392">
                <a:solidFill>
                  <a:srgbClr val="000000"/>
                </a:solidFill>
                <a:latin typeface="IBM Plex Sans"/>
                <a:ea typeface="IBM Plex Sans"/>
                <a:cs typeface="IBM Plex Sans"/>
                <a:sym typeface="IBM Plex Sans"/>
              </a:rPr>
              <a:t>Uses subtitle timestamps for matching</a:t>
            </a:r>
          </a:p>
          <a:p>
            <a:pPr algn="l" marL="948262" indent="-474131" lvl="1">
              <a:lnSpc>
                <a:spcPts val="6148"/>
              </a:lnSpc>
              <a:buFont typeface="Arial"/>
              <a:buChar char="•"/>
            </a:pPr>
            <a:r>
              <a:rPr lang="en-US" sz="4392">
                <a:solidFill>
                  <a:srgbClr val="000000"/>
                </a:solidFill>
                <a:latin typeface="IBM Plex Sans"/>
                <a:ea typeface="IBM Plex Sans"/>
                <a:cs typeface="IBM Plex Sans"/>
                <a:sym typeface="IBM Plex Sans"/>
              </a:rPr>
              <a:t>Aligns subtitles with overlapping time ranges</a:t>
            </a:r>
          </a:p>
          <a:p>
            <a:pPr algn="l" marL="948262" indent="-474131" lvl="1">
              <a:lnSpc>
                <a:spcPts val="6148"/>
              </a:lnSpc>
              <a:buFont typeface="Arial"/>
              <a:buChar char="•"/>
            </a:pPr>
            <a:r>
              <a:rPr lang="en-US" sz="4392">
                <a:solidFill>
                  <a:srgbClr val="000000"/>
                </a:solidFill>
                <a:latin typeface="IBM Plex Sans"/>
                <a:ea typeface="IBM Plex Sans"/>
                <a:cs typeface="IBM Plex Sans"/>
                <a:sym typeface="IBM Plex Sans"/>
              </a:rPr>
              <a:t>Pros: Accurate for well-timed subtitles</a:t>
            </a:r>
          </a:p>
          <a:p>
            <a:pPr algn="l" marL="948262" indent="-474131" lvl="1">
              <a:lnSpc>
                <a:spcPts val="6148"/>
              </a:lnSpc>
              <a:buFont typeface="Arial"/>
              <a:buChar char="•"/>
            </a:pPr>
            <a:r>
              <a:rPr lang="en-US" sz="4392">
                <a:solidFill>
                  <a:srgbClr val="000000"/>
                </a:solidFill>
                <a:latin typeface="IBM Plex Sans"/>
                <a:ea typeface="IBM Plex Sans"/>
                <a:cs typeface="IBM Plex Sans"/>
                <a:sym typeface="IBM Plex Sans"/>
              </a:rPr>
              <a:t>Cons: Sensitive to timing inconsistencies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669453" y="1128403"/>
            <a:ext cx="16949095" cy="9776238"/>
          </a:xfrm>
          <a:custGeom>
            <a:avLst/>
            <a:gdLst/>
            <a:ahLst/>
            <a:cxnLst/>
            <a:rect r="r" b="b" t="t" l="l"/>
            <a:pathLst>
              <a:path h="9776238" w="16949095">
                <a:moveTo>
                  <a:pt x="0" y="0"/>
                </a:moveTo>
                <a:lnTo>
                  <a:pt x="16949094" y="0"/>
                </a:lnTo>
                <a:lnTo>
                  <a:pt x="16949094" y="9776238"/>
                </a:lnTo>
                <a:lnTo>
                  <a:pt x="0" y="97762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134485" y="519503"/>
            <a:ext cx="9561820"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Parth </a:t>
            </a:r>
          </a:p>
        </p:txBody>
      </p:sp>
      <p:sp>
        <p:nvSpPr>
          <p:cNvPr name="TextBox 8" id="8"/>
          <p:cNvSpPr txBox="true"/>
          <p:nvPr/>
        </p:nvSpPr>
        <p:spPr>
          <a:xfrm rot="0">
            <a:off x="3871482" y="3122682"/>
            <a:ext cx="11812912" cy="1128975"/>
          </a:xfrm>
          <a:prstGeom prst="rect">
            <a:avLst/>
          </a:prstGeom>
        </p:spPr>
        <p:txBody>
          <a:bodyPr anchor="t" rtlCol="false" tIns="0" lIns="0" bIns="0" rIns="0">
            <a:spAutoFit/>
          </a:bodyPr>
          <a:lstStyle/>
          <a:p>
            <a:pPr algn="ctr">
              <a:lnSpc>
                <a:spcPts val="9272"/>
              </a:lnSpc>
              <a:spcBef>
                <a:spcPct val="0"/>
              </a:spcBef>
            </a:pPr>
            <a:r>
              <a:rPr lang="en-US" b="true" sz="6623">
                <a:solidFill>
                  <a:srgbClr val="000000"/>
                </a:solidFill>
                <a:latin typeface="IBM Plex Sans Bold"/>
                <a:ea typeface="IBM Plex Sans Bold"/>
                <a:cs typeface="IBM Plex Sans Bold"/>
                <a:sym typeface="IBM Plex Sans Bold"/>
              </a:rPr>
              <a:t>Dynamic Time Warping (DTW)</a:t>
            </a:r>
          </a:p>
        </p:txBody>
      </p:sp>
      <p:sp>
        <p:nvSpPr>
          <p:cNvPr name="TextBox 9" id="9"/>
          <p:cNvSpPr txBox="true"/>
          <p:nvPr/>
        </p:nvSpPr>
        <p:spPr>
          <a:xfrm rot="0">
            <a:off x="2686358" y="5076825"/>
            <a:ext cx="13272951" cy="3245322"/>
          </a:xfrm>
          <a:prstGeom prst="rect">
            <a:avLst/>
          </a:prstGeom>
        </p:spPr>
        <p:txBody>
          <a:bodyPr anchor="t" rtlCol="false" tIns="0" lIns="0" bIns="0" rIns="0">
            <a:spAutoFit/>
          </a:bodyPr>
          <a:lstStyle/>
          <a:p>
            <a:pPr algn="l" marL="803070" indent="-401535" lvl="1">
              <a:lnSpc>
                <a:spcPts val="5207"/>
              </a:lnSpc>
              <a:buFont typeface="Arial"/>
              <a:buChar char="•"/>
            </a:pPr>
            <a:r>
              <a:rPr lang="en-US" sz="3719">
                <a:solidFill>
                  <a:srgbClr val="000000"/>
                </a:solidFill>
                <a:latin typeface="IBM Plex Sans"/>
                <a:ea typeface="IBM Plex Sans"/>
                <a:cs typeface="IBM Plex Sans"/>
                <a:sym typeface="IBM Plex Sans"/>
              </a:rPr>
              <a:t>Finds optimal alignment between two sequences</a:t>
            </a:r>
          </a:p>
          <a:p>
            <a:pPr algn="l" marL="803070" indent="-401535" lvl="1">
              <a:lnSpc>
                <a:spcPts val="5207"/>
              </a:lnSpc>
              <a:buFont typeface="Arial"/>
              <a:buChar char="•"/>
            </a:pPr>
            <a:r>
              <a:rPr lang="en-US" sz="3719">
                <a:solidFill>
                  <a:srgbClr val="000000"/>
                </a:solidFill>
                <a:latin typeface="IBM Plex Sans"/>
                <a:ea typeface="IBM Plex Sans"/>
                <a:cs typeface="IBM Plex Sans"/>
                <a:sym typeface="IBM Plex Sans"/>
              </a:rPr>
              <a:t>Uses character counts as a similarity measure</a:t>
            </a:r>
          </a:p>
          <a:p>
            <a:pPr algn="l" marL="803070" indent="-401535" lvl="1">
              <a:lnSpc>
                <a:spcPts val="5207"/>
              </a:lnSpc>
              <a:buFont typeface="Arial"/>
              <a:buChar char="•"/>
            </a:pPr>
            <a:r>
              <a:rPr lang="en-US" sz="3719">
                <a:solidFill>
                  <a:srgbClr val="000000"/>
                </a:solidFill>
                <a:latin typeface="IBM Plex Sans"/>
                <a:ea typeface="IBM Plex Sans"/>
                <a:cs typeface="IBM Plex Sans"/>
                <a:sym typeface="IBM Plex Sans"/>
              </a:rPr>
              <a:t>Pros: Handles non-linear alignments, robust to timing differences</a:t>
            </a:r>
          </a:p>
          <a:p>
            <a:pPr algn="l" marL="803070" indent="-401535" lvl="1">
              <a:lnSpc>
                <a:spcPts val="5207"/>
              </a:lnSpc>
              <a:buFont typeface="Arial"/>
              <a:buChar char="•"/>
            </a:pPr>
            <a:r>
              <a:rPr lang="en-US" sz="3719">
                <a:solidFill>
                  <a:srgbClr val="000000"/>
                </a:solidFill>
                <a:latin typeface="IBM Plex Sans"/>
                <a:ea typeface="IBM Plex Sans"/>
                <a:cs typeface="IBM Plex Sans"/>
                <a:sym typeface="IBM Plex Sans"/>
              </a:rPr>
              <a:t>Cons: Computationally intensive for large datasets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669453" y="1128403"/>
            <a:ext cx="16949095" cy="9776238"/>
          </a:xfrm>
          <a:custGeom>
            <a:avLst/>
            <a:gdLst/>
            <a:ahLst/>
            <a:cxnLst/>
            <a:rect r="r" b="b" t="t" l="l"/>
            <a:pathLst>
              <a:path h="9776238" w="16949095">
                <a:moveTo>
                  <a:pt x="0" y="0"/>
                </a:moveTo>
                <a:lnTo>
                  <a:pt x="16949094" y="0"/>
                </a:lnTo>
                <a:lnTo>
                  <a:pt x="16949094" y="9776238"/>
                </a:lnTo>
                <a:lnTo>
                  <a:pt x="0" y="97762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508560" y="519503"/>
            <a:ext cx="9561820"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Parth </a:t>
            </a:r>
          </a:p>
        </p:txBody>
      </p:sp>
      <p:sp>
        <p:nvSpPr>
          <p:cNvPr name="TextBox 8" id="8"/>
          <p:cNvSpPr txBox="true"/>
          <p:nvPr/>
        </p:nvSpPr>
        <p:spPr>
          <a:xfrm rot="0">
            <a:off x="4649458" y="2193531"/>
            <a:ext cx="9922156" cy="730516"/>
          </a:xfrm>
          <a:prstGeom prst="rect">
            <a:avLst/>
          </a:prstGeom>
        </p:spPr>
        <p:txBody>
          <a:bodyPr anchor="t" rtlCol="false" tIns="0" lIns="0" bIns="0" rIns="0">
            <a:spAutoFit/>
          </a:bodyPr>
          <a:lstStyle/>
          <a:p>
            <a:pPr algn="ctr">
              <a:lnSpc>
                <a:spcPts val="5948"/>
              </a:lnSpc>
              <a:spcBef>
                <a:spcPct val="0"/>
              </a:spcBef>
            </a:pPr>
            <a:r>
              <a:rPr lang="en-US" b="true" sz="4248">
                <a:solidFill>
                  <a:srgbClr val="000000"/>
                </a:solidFill>
                <a:latin typeface="IBM Plex Sans Bold"/>
                <a:ea typeface="IBM Plex Sans Bold"/>
                <a:cs typeface="IBM Plex Sans Bold"/>
                <a:sym typeface="IBM Plex Sans Bold"/>
              </a:rPr>
              <a:t>Hybrid Approach: Combining Strengths</a:t>
            </a:r>
          </a:p>
        </p:txBody>
      </p:sp>
      <p:sp>
        <p:nvSpPr>
          <p:cNvPr name="TextBox 9" id="9"/>
          <p:cNvSpPr txBox="true"/>
          <p:nvPr/>
        </p:nvSpPr>
        <p:spPr>
          <a:xfrm rot="0">
            <a:off x="3683070" y="3210561"/>
            <a:ext cx="10206930" cy="6047739"/>
          </a:xfrm>
          <a:prstGeom prst="rect">
            <a:avLst/>
          </a:prstGeom>
        </p:spPr>
        <p:txBody>
          <a:bodyPr anchor="t" rtlCol="false" tIns="0" lIns="0" bIns="0" rIns="0">
            <a:spAutoFit/>
          </a:bodyPr>
          <a:lstStyle/>
          <a:p>
            <a:pPr algn="l">
              <a:lnSpc>
                <a:spcPts val="3710"/>
              </a:lnSpc>
              <a:spcBef>
                <a:spcPct val="0"/>
              </a:spcBef>
            </a:pPr>
            <a:r>
              <a:rPr lang="en-US" b="true" sz="2650">
                <a:solidFill>
                  <a:srgbClr val="000000"/>
                </a:solidFill>
                <a:latin typeface="IBM Plex Sans Bold"/>
                <a:ea typeface="IBM Plex Sans Bold"/>
                <a:cs typeface="IBM Plex Sans Bold"/>
                <a:sym typeface="IBM Plex Sans Bold"/>
              </a:rPr>
              <a:t>Step 1: Initial Time-Based Alignment</a:t>
            </a:r>
          </a:p>
          <a:p>
            <a:pPr algn="l" marL="572146" indent="-286073" lvl="1">
              <a:lnSpc>
                <a:spcPts val="3710"/>
              </a:lnSpc>
              <a:buFont typeface="Arial"/>
              <a:buChar char="•"/>
            </a:pPr>
            <a:r>
              <a:rPr lang="en-US" sz="2650">
                <a:solidFill>
                  <a:srgbClr val="000000"/>
                </a:solidFill>
                <a:latin typeface="IBM Plex Sans"/>
                <a:ea typeface="IBM Plex Sans"/>
                <a:cs typeface="IBM Plex Sans"/>
                <a:sym typeface="IBM Plex Sans"/>
              </a:rPr>
              <a:t>Start with time-based matching for high accuracy</a:t>
            </a:r>
          </a:p>
          <a:p>
            <a:pPr algn="l" marL="572146" indent="-286073" lvl="1">
              <a:lnSpc>
                <a:spcPts val="3710"/>
              </a:lnSpc>
              <a:buFont typeface="Arial"/>
              <a:buChar char="•"/>
            </a:pPr>
            <a:r>
              <a:rPr lang="en-US" sz="2650">
                <a:solidFill>
                  <a:srgbClr val="000000"/>
                </a:solidFill>
                <a:latin typeface="IBM Plex Sans"/>
                <a:ea typeface="IBM Plex Sans"/>
                <a:cs typeface="IBM Plex Sans"/>
                <a:sym typeface="IBM Plex Sans"/>
              </a:rPr>
              <a:t>Identifies obvious matches based on timing overlap</a:t>
            </a:r>
          </a:p>
          <a:p>
            <a:pPr algn="l">
              <a:lnSpc>
                <a:spcPts val="3710"/>
              </a:lnSpc>
              <a:spcBef>
                <a:spcPct val="0"/>
              </a:spcBef>
            </a:pPr>
            <a:r>
              <a:rPr lang="en-US" b="true" sz="2650">
                <a:solidFill>
                  <a:srgbClr val="000000"/>
                </a:solidFill>
                <a:latin typeface="IBM Plex Sans Bold"/>
                <a:ea typeface="IBM Plex Sans Bold"/>
                <a:cs typeface="IBM Plex Sans Bold"/>
                <a:sym typeface="IBM Plex Sans Bold"/>
              </a:rPr>
              <a:t>Step 2: Length-Based Refinement</a:t>
            </a:r>
          </a:p>
          <a:p>
            <a:pPr algn="l" marL="572146" indent="-286073" lvl="1">
              <a:lnSpc>
                <a:spcPts val="3710"/>
              </a:lnSpc>
              <a:buFont typeface="Arial"/>
              <a:buChar char="•"/>
            </a:pPr>
            <a:r>
              <a:rPr lang="en-US" sz="2650">
                <a:solidFill>
                  <a:srgbClr val="000000"/>
                </a:solidFill>
                <a:latin typeface="IBM Plex Sans"/>
                <a:ea typeface="IBM Plex Sans"/>
                <a:cs typeface="IBM Plex Sans"/>
                <a:sym typeface="IBM Plex Sans"/>
              </a:rPr>
              <a:t>Refine time-based matches using character length comparison</a:t>
            </a:r>
          </a:p>
          <a:p>
            <a:pPr algn="l" marL="572146" indent="-286073" lvl="1">
              <a:lnSpc>
                <a:spcPts val="3710"/>
              </a:lnSpc>
              <a:buFont typeface="Arial"/>
              <a:buChar char="•"/>
            </a:pPr>
            <a:r>
              <a:rPr lang="en-US" sz="2650">
                <a:solidFill>
                  <a:srgbClr val="000000"/>
                </a:solidFill>
                <a:latin typeface="IBM Plex Sans"/>
                <a:ea typeface="IBM Plex Sans"/>
                <a:cs typeface="IBM Plex Sans"/>
                <a:sym typeface="IBM Plex Sans"/>
              </a:rPr>
              <a:t>Filters out misalignments due to timing inconsistencies</a:t>
            </a:r>
          </a:p>
          <a:p>
            <a:pPr algn="l">
              <a:lnSpc>
                <a:spcPts val="3710"/>
              </a:lnSpc>
              <a:spcBef>
                <a:spcPct val="0"/>
              </a:spcBef>
            </a:pPr>
            <a:r>
              <a:rPr lang="en-US" b="true" sz="2650">
                <a:solidFill>
                  <a:srgbClr val="000000"/>
                </a:solidFill>
                <a:latin typeface="IBM Plex Sans Bold"/>
                <a:ea typeface="IBM Plex Sans Bold"/>
                <a:cs typeface="IBM Plex Sans Bold"/>
                <a:sym typeface="IBM Plex Sans Bold"/>
              </a:rPr>
              <a:t>Step 3: DTW for Unaligned Segments</a:t>
            </a:r>
          </a:p>
          <a:p>
            <a:pPr algn="l" marL="572146" indent="-286073" lvl="1">
              <a:lnSpc>
                <a:spcPts val="3710"/>
              </a:lnSpc>
              <a:buFont typeface="Arial"/>
              <a:buChar char="•"/>
            </a:pPr>
            <a:r>
              <a:rPr lang="en-US" sz="2650">
                <a:solidFill>
                  <a:srgbClr val="000000"/>
                </a:solidFill>
                <a:latin typeface="IBM Plex Sans"/>
                <a:ea typeface="IBM Plex Sans"/>
                <a:cs typeface="IBM Plex Sans"/>
                <a:sym typeface="IBM Plex Sans"/>
              </a:rPr>
              <a:t>Apply DTW to remaining unaligned subtitles</a:t>
            </a:r>
          </a:p>
          <a:p>
            <a:pPr algn="l" marL="572146" indent="-286073" lvl="1">
              <a:lnSpc>
                <a:spcPts val="3710"/>
              </a:lnSpc>
              <a:buFont typeface="Arial"/>
              <a:buChar char="•"/>
            </a:pPr>
            <a:r>
              <a:rPr lang="en-US" sz="2650">
                <a:solidFill>
                  <a:srgbClr val="000000"/>
                </a:solidFill>
                <a:latin typeface="IBM Plex Sans"/>
                <a:ea typeface="IBM Plex Sans"/>
                <a:cs typeface="IBM Plex Sans"/>
                <a:sym typeface="IBM Plex Sans"/>
              </a:rPr>
              <a:t>Captures alignments missed by time and length-based methods</a:t>
            </a:r>
          </a:p>
          <a:p>
            <a:pPr algn="l">
              <a:lnSpc>
                <a:spcPts val="3710"/>
              </a:lnSpc>
              <a:spcBef>
                <a:spcPct val="0"/>
              </a:spcBef>
            </a:pPr>
            <a:r>
              <a:rPr lang="en-US" b="true" sz="2650">
                <a:solidFill>
                  <a:srgbClr val="000000"/>
                </a:solidFill>
                <a:latin typeface="IBM Plex Sans Bold"/>
                <a:ea typeface="IBM Plex Sans Bold"/>
                <a:cs typeface="IBM Plex Sans Bold"/>
                <a:sym typeface="IBM Plex Sans Bold"/>
              </a:rPr>
              <a:t>Step 4: Scoring and Final Alignment</a:t>
            </a:r>
          </a:p>
          <a:p>
            <a:pPr algn="l" marL="572146" indent="-286073" lvl="1">
              <a:lnSpc>
                <a:spcPts val="3710"/>
              </a:lnSpc>
              <a:buFont typeface="Arial"/>
              <a:buChar char="•"/>
            </a:pPr>
            <a:r>
              <a:rPr lang="en-US" sz="2650">
                <a:solidFill>
                  <a:srgbClr val="000000"/>
                </a:solidFill>
                <a:latin typeface="IBM Plex Sans"/>
                <a:ea typeface="IBM Plex Sans"/>
                <a:cs typeface="IBM Plex Sans"/>
                <a:sym typeface="IBM Plex Sans"/>
              </a:rPr>
              <a:t>Score all potential alignments (time-based, length-based, DTW)</a:t>
            </a:r>
          </a:p>
          <a:p>
            <a:pPr algn="l" marL="572146" indent="-286073" lvl="1">
              <a:lnSpc>
                <a:spcPts val="3710"/>
              </a:lnSpc>
              <a:buFont typeface="Arial"/>
              <a:buChar char="•"/>
            </a:pPr>
            <a:r>
              <a:rPr lang="en-US" sz="2650">
                <a:solidFill>
                  <a:srgbClr val="000000"/>
                </a:solidFill>
                <a:latin typeface="IBM Plex Sans"/>
                <a:ea typeface="IBM Plex Sans"/>
                <a:cs typeface="IBM Plex Sans"/>
                <a:sym typeface="IBM Plex Sans"/>
              </a:rPr>
              <a:t>Combine scores for final alignment decision</a:t>
            </a:r>
          </a:p>
          <a:p>
            <a:pPr algn="l" marL="572146" indent="-286073" lvl="1">
              <a:lnSpc>
                <a:spcPts val="3710"/>
              </a:lnSpc>
              <a:buFont typeface="Arial"/>
              <a:buChar char="•"/>
            </a:pPr>
            <a:r>
              <a:rPr lang="en-US" sz="2650">
                <a:solidFill>
                  <a:srgbClr val="000000"/>
                </a:solidFill>
                <a:latin typeface="IBM Plex Sans"/>
                <a:ea typeface="IBM Plex Sans"/>
                <a:cs typeface="IBM Plex Sans"/>
                <a:sym typeface="IBM Plex Sans"/>
              </a:rPr>
              <a:t>Ensures best overall alignment considering all factors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998013" y="919595"/>
            <a:ext cx="16949095" cy="9776238"/>
          </a:xfrm>
          <a:custGeom>
            <a:avLst/>
            <a:gdLst/>
            <a:ahLst/>
            <a:cxnLst/>
            <a:rect r="r" b="b" t="t" l="l"/>
            <a:pathLst>
              <a:path h="9776238" w="16949095">
                <a:moveTo>
                  <a:pt x="0" y="0"/>
                </a:moveTo>
                <a:lnTo>
                  <a:pt x="16949095" y="0"/>
                </a:lnTo>
                <a:lnTo>
                  <a:pt x="16949095" y="9776238"/>
                </a:lnTo>
                <a:lnTo>
                  <a:pt x="0" y="97762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881929" y="274821"/>
            <a:ext cx="10549306"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Sushant</a:t>
            </a:r>
          </a:p>
        </p:txBody>
      </p:sp>
      <p:sp>
        <p:nvSpPr>
          <p:cNvPr name="TextBox 8" id="8"/>
          <p:cNvSpPr txBox="true"/>
          <p:nvPr/>
        </p:nvSpPr>
        <p:spPr>
          <a:xfrm rot="0">
            <a:off x="4996545" y="2394355"/>
            <a:ext cx="6735837" cy="962594"/>
          </a:xfrm>
          <a:prstGeom prst="rect">
            <a:avLst/>
          </a:prstGeom>
        </p:spPr>
        <p:txBody>
          <a:bodyPr anchor="t" rtlCol="false" tIns="0" lIns="0" bIns="0" rIns="0">
            <a:spAutoFit/>
          </a:bodyPr>
          <a:lstStyle/>
          <a:p>
            <a:pPr algn="ctr">
              <a:lnSpc>
                <a:spcPts val="7974"/>
              </a:lnSpc>
              <a:spcBef>
                <a:spcPct val="0"/>
              </a:spcBef>
            </a:pPr>
            <a:r>
              <a:rPr lang="en-US" b="true" sz="5696">
                <a:solidFill>
                  <a:srgbClr val="000000"/>
                </a:solidFill>
                <a:latin typeface="IBM Plex Sans Bold"/>
                <a:ea typeface="IBM Plex Sans Bold"/>
                <a:cs typeface="IBM Plex Sans Bold"/>
                <a:sym typeface="IBM Plex Sans Bold"/>
              </a:rPr>
              <a:t>Language Detection</a:t>
            </a:r>
          </a:p>
        </p:txBody>
      </p:sp>
      <p:sp>
        <p:nvSpPr>
          <p:cNvPr name="TextBox 9" id="9"/>
          <p:cNvSpPr txBox="true"/>
          <p:nvPr/>
        </p:nvSpPr>
        <p:spPr>
          <a:xfrm rot="0">
            <a:off x="2639283" y="3796738"/>
            <a:ext cx="13666555" cy="5287376"/>
          </a:xfrm>
          <a:prstGeom prst="rect">
            <a:avLst/>
          </a:prstGeom>
        </p:spPr>
        <p:txBody>
          <a:bodyPr anchor="t" rtlCol="false" tIns="0" lIns="0" bIns="0" rIns="0">
            <a:spAutoFit/>
          </a:bodyPr>
          <a:lstStyle/>
          <a:p>
            <a:pPr algn="l" marL="720152" indent="-360076" lvl="1">
              <a:lnSpc>
                <a:spcPts val="4669"/>
              </a:lnSpc>
              <a:buFont typeface="Arial"/>
              <a:buChar char="•"/>
            </a:pPr>
            <a:r>
              <a:rPr lang="en-US" b="true" sz="3335">
                <a:solidFill>
                  <a:srgbClr val="000000"/>
                </a:solidFill>
                <a:latin typeface="IBM Plex Sans Bold"/>
                <a:ea typeface="IBM Plex Sans Bold"/>
                <a:cs typeface="IBM Plex Sans Bold"/>
                <a:sym typeface="IBM Plex Sans Bold"/>
              </a:rPr>
              <a:t>N-gram Model:</a:t>
            </a:r>
            <a:r>
              <a:rPr lang="en-US" sz="3335">
                <a:solidFill>
                  <a:srgbClr val="000000"/>
                </a:solidFill>
                <a:latin typeface="IBM Plex Sans"/>
                <a:ea typeface="IBM Plex Sans"/>
                <a:cs typeface="IBM Plex Sans"/>
                <a:sym typeface="IBM Plex Sans"/>
              </a:rPr>
              <a:t> LangDetect uses n-gram frequency models for each language (e.g., "he", "th").</a:t>
            </a:r>
          </a:p>
          <a:p>
            <a:pPr algn="l" marL="720152" indent="-360076" lvl="1">
              <a:lnSpc>
                <a:spcPts val="4669"/>
              </a:lnSpc>
              <a:buFont typeface="Arial"/>
              <a:buChar char="•"/>
            </a:pPr>
            <a:r>
              <a:rPr lang="en-US" b="true" sz="3335">
                <a:solidFill>
                  <a:srgbClr val="000000"/>
                </a:solidFill>
                <a:latin typeface="IBM Plex Sans Bold"/>
                <a:ea typeface="IBM Plex Sans Bold"/>
                <a:cs typeface="IBM Plex Sans Bold"/>
                <a:sym typeface="IBM Plex Sans Bold"/>
              </a:rPr>
              <a:t>Language Detection:</a:t>
            </a:r>
            <a:r>
              <a:rPr lang="en-US" sz="3335">
                <a:solidFill>
                  <a:srgbClr val="000000"/>
                </a:solidFill>
                <a:latin typeface="IBM Plex Sans"/>
                <a:ea typeface="IBM Plex Sans"/>
                <a:cs typeface="IBM Plex Sans"/>
                <a:sym typeface="IBM Plex Sans"/>
              </a:rPr>
              <a:t> It compares the n-gram frequency in the input text to pre-trained models to predict the language.</a:t>
            </a:r>
          </a:p>
          <a:p>
            <a:pPr algn="l" marL="720152" indent="-360076" lvl="1">
              <a:lnSpc>
                <a:spcPts val="4669"/>
              </a:lnSpc>
              <a:buFont typeface="Arial"/>
              <a:buChar char="•"/>
            </a:pPr>
            <a:r>
              <a:rPr lang="en-US" b="true" sz="3335">
                <a:solidFill>
                  <a:srgbClr val="000000"/>
                </a:solidFill>
                <a:latin typeface="IBM Plex Sans Bold"/>
                <a:ea typeface="IBM Plex Sans Bold"/>
                <a:cs typeface="IBM Plex Sans Bold"/>
                <a:sym typeface="IBM Plex Sans Bold"/>
              </a:rPr>
              <a:t>Handling Uncertainty:</a:t>
            </a:r>
            <a:r>
              <a:rPr lang="en-US" sz="3335">
                <a:solidFill>
                  <a:srgbClr val="000000"/>
                </a:solidFill>
                <a:latin typeface="IBM Plex Sans"/>
                <a:ea typeface="IBM Plex Sans"/>
                <a:cs typeface="IBM Plex Sans"/>
                <a:sym typeface="IBM Plex Sans"/>
              </a:rPr>
              <a:t> If the text is too short, mixed, or poorly represented, LangDetect raises an exception (handled as `detected_lang = None`).</a:t>
            </a:r>
          </a:p>
          <a:p>
            <a:pPr algn="l" marL="720152" indent="-360076" lvl="1">
              <a:lnSpc>
                <a:spcPts val="4669"/>
              </a:lnSpc>
              <a:spcBef>
                <a:spcPct val="0"/>
              </a:spcBef>
              <a:buFont typeface="Arial"/>
              <a:buChar char="•"/>
            </a:pPr>
            <a:r>
              <a:rPr lang="en-US" b="true" sz="3335">
                <a:solidFill>
                  <a:srgbClr val="000000"/>
                </a:solidFill>
                <a:latin typeface="IBM Plex Sans Bold"/>
                <a:ea typeface="IBM Plex Sans Bold"/>
                <a:cs typeface="IBM Plex Sans Bold"/>
                <a:sym typeface="IBM Plex Sans Bold"/>
              </a:rPr>
              <a:t>Reliability</a:t>
            </a:r>
            <a:r>
              <a:rPr lang="en-US" sz="3335">
                <a:solidFill>
                  <a:srgbClr val="000000"/>
                </a:solidFill>
                <a:latin typeface="IBM Plex Sans"/>
                <a:ea typeface="IBM Plex Sans"/>
                <a:cs typeface="IBM Plex Sans"/>
                <a:sym typeface="IBM Plex Sans"/>
              </a:rPr>
              <a:t>: Works best with longer, coherent text. Short or noisy lines may affect accuracy.</a:t>
            </a:r>
          </a:p>
        </p:txBody>
      </p:sp>
      <p:sp>
        <p:nvSpPr>
          <p:cNvPr name="TextBox 10" id="10"/>
          <p:cNvSpPr txBox="true"/>
          <p:nvPr/>
        </p:nvSpPr>
        <p:spPr>
          <a:xfrm rot="0">
            <a:off x="11423769" y="2579742"/>
            <a:ext cx="5007466" cy="629919"/>
          </a:xfrm>
          <a:prstGeom prst="rect">
            <a:avLst/>
          </a:prstGeom>
        </p:spPr>
        <p:txBody>
          <a:bodyPr anchor="t" rtlCol="false" tIns="0" lIns="0" bIns="0" rIns="0">
            <a:spAutoFit/>
          </a:bodyPr>
          <a:lstStyle/>
          <a:p>
            <a:pPr algn="ctr">
              <a:lnSpc>
                <a:spcPts val="5180"/>
              </a:lnSpc>
            </a:pPr>
            <a:r>
              <a:rPr lang="en-US" sz="3700">
                <a:solidFill>
                  <a:srgbClr val="000000"/>
                </a:solidFill>
                <a:latin typeface="Canva Sans"/>
                <a:ea typeface="Canva Sans"/>
                <a:cs typeface="Canva Sans"/>
                <a:sym typeface="Canva Sans"/>
              </a:rPr>
              <a:t>using lang-detect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910857" y="768615"/>
            <a:ext cx="17562138" cy="10129841"/>
          </a:xfrm>
          <a:custGeom>
            <a:avLst/>
            <a:gdLst/>
            <a:ahLst/>
            <a:cxnLst/>
            <a:rect r="r" b="b" t="t" l="l"/>
            <a:pathLst>
              <a:path h="10129841" w="17562138">
                <a:moveTo>
                  <a:pt x="0" y="0"/>
                </a:moveTo>
                <a:lnTo>
                  <a:pt x="17562138" y="0"/>
                </a:lnTo>
                <a:lnTo>
                  <a:pt x="17562138" y="10129841"/>
                </a:lnTo>
                <a:lnTo>
                  <a:pt x="0" y="101298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189732" y="172231"/>
            <a:ext cx="10549306"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Sushant</a:t>
            </a:r>
          </a:p>
        </p:txBody>
      </p:sp>
      <p:sp>
        <p:nvSpPr>
          <p:cNvPr name="TextBox 8" id="8"/>
          <p:cNvSpPr txBox="true"/>
          <p:nvPr/>
        </p:nvSpPr>
        <p:spPr>
          <a:xfrm rot="0">
            <a:off x="4108812" y="1889213"/>
            <a:ext cx="10070375" cy="1649035"/>
          </a:xfrm>
          <a:prstGeom prst="rect">
            <a:avLst/>
          </a:prstGeom>
        </p:spPr>
        <p:txBody>
          <a:bodyPr anchor="t" rtlCol="false" tIns="0" lIns="0" bIns="0" rIns="0">
            <a:spAutoFit/>
          </a:bodyPr>
          <a:lstStyle/>
          <a:p>
            <a:pPr algn="ctr">
              <a:lnSpc>
                <a:spcPts val="6701"/>
              </a:lnSpc>
              <a:spcBef>
                <a:spcPct val="0"/>
              </a:spcBef>
            </a:pPr>
            <a:r>
              <a:rPr lang="en-US" b="true" sz="4786">
                <a:solidFill>
                  <a:srgbClr val="000000"/>
                </a:solidFill>
                <a:latin typeface="IBM Plex Sans Bold"/>
                <a:ea typeface="IBM Plex Sans Bold"/>
                <a:cs typeface="IBM Plex Sans Bold"/>
                <a:sym typeface="IBM Plex Sans Bold"/>
              </a:rPr>
              <a:t>Tokenization by using BPE Alogrithm</a:t>
            </a:r>
          </a:p>
        </p:txBody>
      </p:sp>
      <p:sp>
        <p:nvSpPr>
          <p:cNvPr name="TextBox 9" id="9"/>
          <p:cNvSpPr txBox="true"/>
          <p:nvPr/>
        </p:nvSpPr>
        <p:spPr>
          <a:xfrm rot="0">
            <a:off x="2902011" y="3570975"/>
            <a:ext cx="13340315" cy="5687325"/>
          </a:xfrm>
          <a:prstGeom prst="rect">
            <a:avLst/>
          </a:prstGeom>
        </p:spPr>
        <p:txBody>
          <a:bodyPr anchor="t" rtlCol="false" tIns="0" lIns="0" bIns="0" rIns="0">
            <a:spAutoFit/>
          </a:bodyPr>
          <a:lstStyle/>
          <a:p>
            <a:pPr algn="l" marL="698035" indent="-349017" lvl="1">
              <a:lnSpc>
                <a:spcPts val="4526"/>
              </a:lnSpc>
              <a:buFont typeface="Arial"/>
              <a:buChar char="•"/>
            </a:pPr>
            <a:r>
              <a:rPr lang="en-US" b="true" sz="3233">
                <a:solidFill>
                  <a:srgbClr val="000000"/>
                </a:solidFill>
                <a:latin typeface="IBM Plex Sans Bold"/>
                <a:ea typeface="IBM Plex Sans Bold"/>
                <a:cs typeface="IBM Plex Sans Bold"/>
                <a:sym typeface="IBM Plex Sans Bold"/>
              </a:rPr>
              <a:t>Initialization: </a:t>
            </a:r>
            <a:r>
              <a:rPr lang="en-US" sz="3233">
                <a:solidFill>
                  <a:srgbClr val="000000"/>
                </a:solidFill>
                <a:latin typeface="IBM Plex Sans"/>
                <a:ea typeface="IBM Plex Sans"/>
                <a:cs typeface="IBM Plex Sans"/>
                <a:sym typeface="IBM Plex Sans"/>
              </a:rPr>
              <a:t>Each word is treated as a sequence of characters. The frequency of individual characters and character pairs is calculated.</a:t>
            </a:r>
          </a:p>
          <a:p>
            <a:pPr algn="l" marL="698035" indent="-349017" lvl="1">
              <a:lnSpc>
                <a:spcPts val="4526"/>
              </a:lnSpc>
              <a:buFont typeface="Arial"/>
              <a:buChar char="•"/>
            </a:pPr>
            <a:r>
              <a:rPr lang="en-US" b="true" sz="3233">
                <a:solidFill>
                  <a:srgbClr val="000000"/>
                </a:solidFill>
                <a:latin typeface="IBM Plex Sans Bold"/>
                <a:ea typeface="IBM Plex Sans Bold"/>
                <a:cs typeface="IBM Plex Sans Bold"/>
                <a:sym typeface="IBM Plex Sans Bold"/>
              </a:rPr>
              <a:t>Merging: </a:t>
            </a:r>
            <a:r>
              <a:rPr lang="en-US" sz="3233">
                <a:solidFill>
                  <a:srgbClr val="000000"/>
                </a:solidFill>
                <a:latin typeface="IBM Plex Sans"/>
                <a:ea typeface="IBM Plex Sans"/>
                <a:cs typeface="IBM Plex Sans"/>
                <a:sym typeface="IBM Plex Sans"/>
              </a:rPr>
              <a:t>The most frequent character or subword pairs are merged iteratively (e.g., 't' + 'h' = 'th'). The vocabulary grows with each merge</a:t>
            </a:r>
          </a:p>
          <a:p>
            <a:pPr algn="l" marL="698035" indent="-349017" lvl="1">
              <a:lnSpc>
                <a:spcPts val="4526"/>
              </a:lnSpc>
              <a:buFont typeface="Arial"/>
              <a:buChar char="•"/>
            </a:pPr>
            <a:r>
              <a:rPr lang="en-US" b="true" sz="3233">
                <a:solidFill>
                  <a:srgbClr val="000000"/>
                </a:solidFill>
                <a:latin typeface="IBM Plex Sans Bold"/>
                <a:ea typeface="IBM Plex Sans Bold"/>
                <a:cs typeface="IBM Plex Sans Bold"/>
                <a:sym typeface="IBM Plex Sans Bold"/>
              </a:rPr>
              <a:t>Stopping: </a:t>
            </a:r>
            <a:r>
              <a:rPr lang="en-US" sz="3233">
                <a:solidFill>
                  <a:srgbClr val="000000"/>
                </a:solidFill>
                <a:latin typeface="IBM Plex Sans"/>
                <a:ea typeface="IBM Plex Sans"/>
                <a:cs typeface="IBM Plex Sans"/>
                <a:sym typeface="IBM Plex Sans"/>
              </a:rPr>
              <a:t>Merging continues until a target vocabulary size is reached, creating a mix of characters, subwords, and full words.</a:t>
            </a:r>
          </a:p>
          <a:p>
            <a:pPr algn="l" marL="698035" indent="-349017" lvl="1">
              <a:lnSpc>
                <a:spcPts val="4526"/>
              </a:lnSpc>
              <a:spcBef>
                <a:spcPct val="0"/>
              </a:spcBef>
              <a:buFont typeface="Arial"/>
              <a:buChar char="•"/>
            </a:pPr>
            <a:r>
              <a:rPr lang="en-US" b="true" sz="3233">
                <a:solidFill>
                  <a:srgbClr val="000000"/>
                </a:solidFill>
                <a:latin typeface="IBM Plex Sans Bold"/>
                <a:ea typeface="IBM Plex Sans Bold"/>
                <a:cs typeface="IBM Plex Sans Bold"/>
                <a:sym typeface="IBM Plex Sans Bold"/>
              </a:rPr>
              <a:t>Tokenization:</a:t>
            </a:r>
            <a:r>
              <a:rPr lang="en-US" sz="3233">
                <a:solidFill>
                  <a:srgbClr val="000000"/>
                </a:solidFill>
                <a:latin typeface="IBM Plex Sans"/>
                <a:ea typeface="IBM Plex Sans"/>
                <a:cs typeface="IBM Plex Sans"/>
                <a:sym typeface="IBM Plex Sans"/>
              </a:rPr>
              <a:t> BPE tokenizes new words by applying the learned merges, splitting words into subwords (e.g., "hello" might become "he" + "llo").</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920382" y="1122219"/>
            <a:ext cx="16949095" cy="9776238"/>
          </a:xfrm>
          <a:custGeom>
            <a:avLst/>
            <a:gdLst/>
            <a:ahLst/>
            <a:cxnLst/>
            <a:rect r="r" b="b" t="t" l="l"/>
            <a:pathLst>
              <a:path h="9776238" w="16949095">
                <a:moveTo>
                  <a:pt x="0" y="0"/>
                </a:moveTo>
                <a:lnTo>
                  <a:pt x="16949094" y="0"/>
                </a:lnTo>
                <a:lnTo>
                  <a:pt x="16949094" y="9776237"/>
                </a:lnTo>
                <a:lnTo>
                  <a:pt x="0" y="97762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862417" y="519503"/>
            <a:ext cx="10549306"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Sushant</a:t>
            </a:r>
          </a:p>
        </p:txBody>
      </p:sp>
      <p:sp>
        <p:nvSpPr>
          <p:cNvPr name="TextBox 8" id="8"/>
          <p:cNvSpPr txBox="true"/>
          <p:nvPr/>
        </p:nvSpPr>
        <p:spPr>
          <a:xfrm rot="0">
            <a:off x="2602679" y="3312677"/>
            <a:ext cx="13710416" cy="5319285"/>
          </a:xfrm>
          <a:prstGeom prst="rect">
            <a:avLst/>
          </a:prstGeom>
        </p:spPr>
        <p:txBody>
          <a:bodyPr anchor="t" rtlCol="false" tIns="0" lIns="0" bIns="0" rIns="0">
            <a:spAutoFit/>
          </a:bodyPr>
          <a:lstStyle/>
          <a:p>
            <a:pPr algn="l">
              <a:lnSpc>
                <a:spcPts val="3676"/>
              </a:lnSpc>
            </a:pPr>
            <a:r>
              <a:rPr lang="en-US" sz="2625">
                <a:solidFill>
                  <a:srgbClr val="000000"/>
                </a:solidFill>
                <a:latin typeface="IBM Plex Sans"/>
                <a:ea typeface="IBM Plex Sans"/>
                <a:cs typeface="IBM Plex Sans"/>
                <a:sym typeface="IBM Plex Sans"/>
              </a:rPr>
              <a:t>Here we are trying to find the similarity between the 2 languages in the dataset. It uses different techniques to measure this similarity based on the characters in the text, the structure (like the sentence pattern or punctuation), and the length of the sentences.</a:t>
            </a:r>
          </a:p>
          <a:p>
            <a:pPr algn="l">
              <a:lnSpc>
                <a:spcPts val="4469"/>
              </a:lnSpc>
            </a:pPr>
          </a:p>
          <a:p>
            <a:pPr algn="l">
              <a:lnSpc>
                <a:spcPts val="4469"/>
              </a:lnSpc>
            </a:pPr>
            <a:r>
              <a:rPr lang="en-US" sz="3192" b="true">
                <a:solidFill>
                  <a:srgbClr val="000000"/>
                </a:solidFill>
                <a:latin typeface="IBM Plex Sans Bold"/>
                <a:ea typeface="IBM Plex Sans Bold"/>
                <a:cs typeface="IBM Plex Sans Bold"/>
                <a:sym typeface="IBM Plex Sans Bold"/>
              </a:rPr>
              <a:t>Step 1: </a:t>
            </a:r>
            <a:r>
              <a:rPr lang="en-US" sz="3192" u="sng">
                <a:solidFill>
                  <a:srgbClr val="000000"/>
                </a:solidFill>
                <a:latin typeface="IBM Plex Sans"/>
                <a:ea typeface="IBM Plex Sans"/>
                <a:cs typeface="IBM Plex Sans"/>
                <a:sym typeface="IBM Plex Sans"/>
              </a:rPr>
              <a:t>Character-Level Similarity</a:t>
            </a:r>
          </a:p>
          <a:p>
            <a:pPr algn="l" marL="689263" indent="-344631" lvl="1">
              <a:lnSpc>
                <a:spcPts val="4469"/>
              </a:lnSpc>
              <a:buFont typeface="Arial"/>
              <a:buChar char="•"/>
            </a:pPr>
            <a:r>
              <a:rPr lang="en-US" sz="3192">
                <a:solidFill>
                  <a:srgbClr val="000000"/>
                </a:solidFill>
                <a:latin typeface="IBM Plex Sans"/>
                <a:ea typeface="IBM Plex Sans"/>
                <a:cs typeface="IBM Plex Sans"/>
                <a:sym typeface="IBM Plex Sans"/>
              </a:rPr>
              <a:t>Sentences are broken into small character chunks called n-grams (e.g., for "house," 1-grams: ['h', 'o', 'u', 's', 'e'], 2-grams: ['ho', 'ou', 'us', 'se']).</a:t>
            </a:r>
          </a:p>
          <a:p>
            <a:pPr algn="l" marL="689263" indent="-344631" lvl="1">
              <a:lnSpc>
                <a:spcPts val="4469"/>
              </a:lnSpc>
              <a:spcBef>
                <a:spcPct val="0"/>
              </a:spcBef>
              <a:buFont typeface="Arial"/>
              <a:buChar char="•"/>
            </a:pPr>
            <a:r>
              <a:rPr lang="en-US" sz="3192">
                <a:solidFill>
                  <a:srgbClr val="000000"/>
                </a:solidFill>
                <a:latin typeface="IBM Plex Sans"/>
                <a:ea typeface="IBM Plex Sans"/>
                <a:cs typeface="IBM Plex Sans"/>
                <a:sym typeface="IBM Plex Sans"/>
              </a:rPr>
              <a:t>TfidfVectorizer converts these n-grams into numbers, and cosine similarity compares how close the Hindi and Telugu sentences are based on their n-grams.</a:t>
            </a:r>
          </a:p>
        </p:txBody>
      </p:sp>
      <p:sp>
        <p:nvSpPr>
          <p:cNvPr name="TextBox 9" id="9"/>
          <p:cNvSpPr txBox="true"/>
          <p:nvPr/>
        </p:nvSpPr>
        <p:spPr>
          <a:xfrm rot="0">
            <a:off x="4108812" y="2346088"/>
            <a:ext cx="10070375" cy="806587"/>
          </a:xfrm>
          <a:prstGeom prst="rect">
            <a:avLst/>
          </a:prstGeom>
        </p:spPr>
        <p:txBody>
          <a:bodyPr anchor="t" rtlCol="false" tIns="0" lIns="0" bIns="0" rIns="0">
            <a:spAutoFit/>
          </a:bodyPr>
          <a:lstStyle/>
          <a:p>
            <a:pPr algn="ctr">
              <a:lnSpc>
                <a:spcPts val="6701"/>
              </a:lnSpc>
              <a:spcBef>
                <a:spcPct val="0"/>
              </a:spcBef>
            </a:pPr>
            <a:r>
              <a:rPr lang="en-US" b="true" sz="4786">
                <a:solidFill>
                  <a:srgbClr val="000000"/>
                </a:solidFill>
                <a:latin typeface="IBM Plex Sans Bold"/>
                <a:ea typeface="IBM Plex Sans Bold"/>
                <a:cs typeface="IBM Plex Sans Bold"/>
                <a:sym typeface="IBM Plex Sans Bold"/>
              </a:rPr>
              <a:t>Similarity Scoring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910857" y="1122219"/>
            <a:ext cx="16949095" cy="9776238"/>
          </a:xfrm>
          <a:custGeom>
            <a:avLst/>
            <a:gdLst/>
            <a:ahLst/>
            <a:cxnLst/>
            <a:rect r="r" b="b" t="t" l="l"/>
            <a:pathLst>
              <a:path h="9776238" w="16949095">
                <a:moveTo>
                  <a:pt x="0" y="0"/>
                </a:moveTo>
                <a:lnTo>
                  <a:pt x="16949094" y="0"/>
                </a:lnTo>
                <a:lnTo>
                  <a:pt x="16949094" y="9776237"/>
                </a:lnTo>
                <a:lnTo>
                  <a:pt x="0" y="97762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862417" y="519503"/>
            <a:ext cx="10549306"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Sushant</a:t>
            </a:r>
          </a:p>
        </p:txBody>
      </p:sp>
      <p:sp>
        <p:nvSpPr>
          <p:cNvPr name="TextBox 8" id="8"/>
          <p:cNvSpPr txBox="true"/>
          <p:nvPr/>
        </p:nvSpPr>
        <p:spPr>
          <a:xfrm rot="0">
            <a:off x="2688405" y="3388877"/>
            <a:ext cx="14387717" cy="5869423"/>
          </a:xfrm>
          <a:prstGeom prst="rect">
            <a:avLst/>
          </a:prstGeom>
        </p:spPr>
        <p:txBody>
          <a:bodyPr anchor="t" rtlCol="false" tIns="0" lIns="0" bIns="0" rIns="0">
            <a:spAutoFit/>
          </a:bodyPr>
          <a:lstStyle/>
          <a:p>
            <a:pPr algn="l">
              <a:lnSpc>
                <a:spcPts val="4690"/>
              </a:lnSpc>
            </a:pPr>
            <a:r>
              <a:rPr lang="en-US" sz="3350" b="true">
                <a:solidFill>
                  <a:srgbClr val="000000"/>
                </a:solidFill>
                <a:latin typeface="IBM Plex Sans Bold"/>
                <a:ea typeface="IBM Plex Sans Bold"/>
                <a:cs typeface="IBM Plex Sans Bold"/>
                <a:sym typeface="IBM Plex Sans Bold"/>
              </a:rPr>
              <a:t>Step 2:</a:t>
            </a:r>
            <a:r>
              <a:rPr lang="en-US" sz="3350">
                <a:solidFill>
                  <a:srgbClr val="000000"/>
                </a:solidFill>
                <a:latin typeface="IBM Plex Sans"/>
                <a:ea typeface="IBM Plex Sans"/>
                <a:cs typeface="IBM Plex Sans"/>
                <a:sym typeface="IBM Plex Sans"/>
              </a:rPr>
              <a:t> </a:t>
            </a:r>
            <a:r>
              <a:rPr lang="en-US" sz="3350" u="sng">
                <a:solidFill>
                  <a:srgbClr val="000000"/>
                </a:solidFill>
                <a:latin typeface="IBM Plex Sans"/>
                <a:ea typeface="IBM Plex Sans"/>
                <a:cs typeface="IBM Plex Sans"/>
                <a:sym typeface="IBM Plex Sans"/>
              </a:rPr>
              <a:t>Structural Similarity</a:t>
            </a:r>
          </a:p>
          <a:p>
            <a:pPr algn="l" marL="723313" indent="-361656" lvl="1">
              <a:lnSpc>
                <a:spcPts val="4690"/>
              </a:lnSpc>
              <a:buFont typeface="Arial"/>
              <a:buChar char="•"/>
            </a:pPr>
            <a:r>
              <a:rPr lang="en-US" sz="3350">
                <a:solidFill>
                  <a:srgbClr val="000000"/>
                </a:solidFill>
                <a:latin typeface="IBM Plex Sans"/>
                <a:ea typeface="IBM Plex Sans"/>
                <a:cs typeface="IBM Plex Sans"/>
                <a:sym typeface="IBM Plex Sans"/>
              </a:rPr>
              <a:t>Characters in a sentence are categorized (e.g., 'A' as L for letter, punctuation as P).</a:t>
            </a:r>
          </a:p>
          <a:p>
            <a:pPr algn="l" marL="723313" indent="-361656" lvl="1">
              <a:lnSpc>
                <a:spcPts val="4690"/>
              </a:lnSpc>
              <a:spcBef>
                <a:spcPct val="0"/>
              </a:spcBef>
              <a:buFont typeface="Arial"/>
              <a:buChar char="•"/>
            </a:pPr>
            <a:r>
              <a:rPr lang="en-US" sz="3350">
                <a:solidFill>
                  <a:srgbClr val="000000"/>
                </a:solidFill>
                <a:latin typeface="IBM Plex Sans"/>
                <a:ea typeface="IBM Plex Sans"/>
                <a:cs typeface="IBM Plex Sans"/>
                <a:sym typeface="IBM Plex Sans"/>
              </a:rPr>
              <a:t>Sentences are compared based on their structural patterns (e.g., "Hello!" becomes ['L', 'L', 'L', 'L', 'P']).</a:t>
            </a:r>
          </a:p>
          <a:p>
            <a:pPr algn="l">
              <a:lnSpc>
                <a:spcPts val="4690"/>
              </a:lnSpc>
              <a:spcBef>
                <a:spcPct val="0"/>
              </a:spcBef>
            </a:pPr>
          </a:p>
          <a:p>
            <a:pPr algn="l">
              <a:lnSpc>
                <a:spcPts val="4690"/>
              </a:lnSpc>
              <a:spcBef>
                <a:spcPct val="0"/>
              </a:spcBef>
            </a:pPr>
            <a:r>
              <a:rPr lang="en-US" b="true" sz="3350">
                <a:solidFill>
                  <a:srgbClr val="000000"/>
                </a:solidFill>
                <a:latin typeface="IBM Plex Sans Bold"/>
                <a:ea typeface="IBM Plex Sans Bold"/>
                <a:cs typeface="IBM Plex Sans Bold"/>
                <a:sym typeface="IBM Plex Sans Bold"/>
              </a:rPr>
              <a:t>Step 3:</a:t>
            </a:r>
            <a:r>
              <a:rPr lang="en-US" sz="3350">
                <a:solidFill>
                  <a:srgbClr val="000000"/>
                </a:solidFill>
                <a:latin typeface="IBM Plex Sans"/>
                <a:ea typeface="IBM Plex Sans"/>
                <a:cs typeface="IBM Plex Sans"/>
                <a:sym typeface="IBM Plex Sans"/>
              </a:rPr>
              <a:t> </a:t>
            </a:r>
            <a:r>
              <a:rPr lang="en-US" sz="3350" u="sng">
                <a:solidFill>
                  <a:srgbClr val="000000"/>
                </a:solidFill>
                <a:latin typeface="IBM Plex Sans"/>
                <a:ea typeface="IBM Plex Sans"/>
                <a:cs typeface="IBM Plex Sans"/>
                <a:sym typeface="IBM Plex Sans"/>
              </a:rPr>
              <a:t>Length-Based Similarity</a:t>
            </a:r>
          </a:p>
          <a:p>
            <a:pPr algn="l" marL="723313" indent="-361656" lvl="1">
              <a:lnSpc>
                <a:spcPts val="4690"/>
              </a:lnSpc>
              <a:spcBef>
                <a:spcPct val="0"/>
              </a:spcBef>
              <a:buFont typeface="Arial"/>
              <a:buChar char="•"/>
            </a:pPr>
            <a:r>
              <a:rPr lang="en-US" sz="3350">
                <a:solidFill>
                  <a:srgbClr val="000000"/>
                </a:solidFill>
                <a:latin typeface="IBM Plex Sans"/>
                <a:ea typeface="IBM Plex Sans"/>
                <a:cs typeface="IBM Plex Sans"/>
                <a:sym typeface="IBM Plex Sans"/>
              </a:rPr>
              <a:t>Sentences are compared by their lengths; the similarity score decreases if one sentence is much longer than the other.</a:t>
            </a:r>
          </a:p>
          <a:p>
            <a:pPr algn="l">
              <a:lnSpc>
                <a:spcPts val="4690"/>
              </a:lnSpc>
              <a:spcBef>
                <a:spcPct val="0"/>
              </a:spcBef>
            </a:pPr>
          </a:p>
        </p:txBody>
      </p:sp>
      <p:sp>
        <p:nvSpPr>
          <p:cNvPr name="TextBox 9" id="9"/>
          <p:cNvSpPr txBox="true"/>
          <p:nvPr/>
        </p:nvSpPr>
        <p:spPr>
          <a:xfrm rot="0">
            <a:off x="4108812" y="2346088"/>
            <a:ext cx="10070375" cy="806587"/>
          </a:xfrm>
          <a:prstGeom prst="rect">
            <a:avLst/>
          </a:prstGeom>
        </p:spPr>
        <p:txBody>
          <a:bodyPr anchor="t" rtlCol="false" tIns="0" lIns="0" bIns="0" rIns="0">
            <a:spAutoFit/>
          </a:bodyPr>
          <a:lstStyle/>
          <a:p>
            <a:pPr algn="ctr">
              <a:lnSpc>
                <a:spcPts val="6701"/>
              </a:lnSpc>
              <a:spcBef>
                <a:spcPct val="0"/>
              </a:spcBef>
            </a:pPr>
            <a:r>
              <a:rPr lang="en-US" b="true" sz="4786">
                <a:solidFill>
                  <a:srgbClr val="000000"/>
                </a:solidFill>
                <a:latin typeface="IBM Plex Sans Bold"/>
                <a:ea typeface="IBM Plex Sans Bold"/>
                <a:cs typeface="IBM Plex Sans Bold"/>
                <a:sym typeface="IBM Plex Sans Bold"/>
              </a:rPr>
              <a:t>Similarity Scoring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910857" y="1122219"/>
            <a:ext cx="16949095" cy="9776238"/>
          </a:xfrm>
          <a:custGeom>
            <a:avLst/>
            <a:gdLst/>
            <a:ahLst/>
            <a:cxnLst/>
            <a:rect r="r" b="b" t="t" l="l"/>
            <a:pathLst>
              <a:path h="9776238" w="16949095">
                <a:moveTo>
                  <a:pt x="0" y="0"/>
                </a:moveTo>
                <a:lnTo>
                  <a:pt x="16949094" y="0"/>
                </a:lnTo>
                <a:lnTo>
                  <a:pt x="16949094" y="9776237"/>
                </a:lnTo>
                <a:lnTo>
                  <a:pt x="0" y="97762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862417" y="519503"/>
            <a:ext cx="10549306"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Sushant</a:t>
            </a:r>
          </a:p>
        </p:txBody>
      </p:sp>
      <p:sp>
        <p:nvSpPr>
          <p:cNvPr name="TextBox 8" id="8"/>
          <p:cNvSpPr txBox="true"/>
          <p:nvPr/>
        </p:nvSpPr>
        <p:spPr>
          <a:xfrm rot="0">
            <a:off x="2688405" y="3388877"/>
            <a:ext cx="14387717" cy="5287004"/>
          </a:xfrm>
          <a:prstGeom prst="rect">
            <a:avLst/>
          </a:prstGeom>
        </p:spPr>
        <p:txBody>
          <a:bodyPr anchor="t" rtlCol="false" tIns="0" lIns="0" bIns="0" rIns="0">
            <a:spAutoFit/>
          </a:bodyPr>
          <a:lstStyle/>
          <a:p>
            <a:pPr algn="l">
              <a:lnSpc>
                <a:spcPts val="4690"/>
              </a:lnSpc>
            </a:pPr>
            <a:r>
              <a:rPr lang="en-US" sz="3350" u="sng">
                <a:solidFill>
                  <a:srgbClr val="000000"/>
                </a:solidFill>
                <a:latin typeface="IBM Plex Sans"/>
                <a:ea typeface="IBM Plex Sans"/>
                <a:cs typeface="IBM Plex Sans"/>
                <a:sym typeface="IBM Plex Sans"/>
              </a:rPr>
              <a:t>Why Shuffle Sentence Pairs?</a:t>
            </a:r>
          </a:p>
          <a:p>
            <a:pPr algn="l">
              <a:lnSpc>
                <a:spcPts val="4690"/>
              </a:lnSpc>
            </a:pPr>
            <a:r>
              <a:rPr lang="en-US" sz="3350" b="true">
                <a:solidFill>
                  <a:srgbClr val="000000"/>
                </a:solidFill>
                <a:latin typeface="IBM Plex Sans Bold"/>
                <a:ea typeface="IBM Plex Sans Bold"/>
                <a:cs typeface="IBM Plex Sans Bold"/>
                <a:sym typeface="IBM Plex Sans Bold"/>
              </a:rPr>
              <a:t>Data Augmentation:</a:t>
            </a:r>
            <a:r>
              <a:rPr lang="en-US" sz="3350">
                <a:solidFill>
                  <a:srgbClr val="000000"/>
                </a:solidFill>
                <a:latin typeface="IBM Plex Sans"/>
                <a:ea typeface="IBM Plex Sans"/>
                <a:cs typeface="IBM Plex Sans"/>
                <a:sym typeface="IBM Plex Sans"/>
              </a:rPr>
              <a:t> Increases training data diversity, helping models generalize better.</a:t>
            </a:r>
          </a:p>
          <a:p>
            <a:pPr algn="l">
              <a:lnSpc>
                <a:spcPts val="4690"/>
              </a:lnSpc>
            </a:pPr>
            <a:r>
              <a:rPr lang="en-US" sz="3350" b="true">
                <a:solidFill>
                  <a:srgbClr val="000000"/>
                </a:solidFill>
                <a:latin typeface="IBM Plex Sans Bold"/>
                <a:ea typeface="IBM Plex Sans Bold"/>
                <a:cs typeface="IBM Plex Sans Bold"/>
                <a:sym typeface="IBM Plex Sans Bold"/>
              </a:rPr>
              <a:t>Testing Model Robustness:</a:t>
            </a:r>
            <a:r>
              <a:rPr lang="en-US" sz="3350">
                <a:solidFill>
                  <a:srgbClr val="000000"/>
                </a:solidFill>
                <a:latin typeface="IBM Plex Sans"/>
                <a:ea typeface="IBM Plex Sans"/>
                <a:cs typeface="IBM Plex Sans"/>
                <a:sym typeface="IBM Plex Sans"/>
              </a:rPr>
              <a:t> Evaluates how well models handle noise in data.</a:t>
            </a:r>
          </a:p>
          <a:p>
            <a:pPr algn="l">
              <a:lnSpc>
                <a:spcPts val="4690"/>
              </a:lnSpc>
            </a:pPr>
            <a:r>
              <a:rPr lang="en-US" sz="3350" b="true">
                <a:solidFill>
                  <a:srgbClr val="000000"/>
                </a:solidFill>
                <a:latin typeface="IBM Plex Sans Bold"/>
                <a:ea typeface="IBM Plex Sans Bold"/>
                <a:cs typeface="IBM Plex Sans Bold"/>
                <a:sym typeface="IBM Plex Sans Bold"/>
              </a:rPr>
              <a:t>Simulating Real-World Conditions: </a:t>
            </a:r>
            <a:r>
              <a:rPr lang="en-US" sz="3350">
                <a:solidFill>
                  <a:srgbClr val="000000"/>
                </a:solidFill>
                <a:latin typeface="IBM Plex Sans"/>
                <a:ea typeface="IBM Plex Sans"/>
                <a:cs typeface="IBM Plex Sans"/>
                <a:sym typeface="IBM Plex Sans"/>
              </a:rPr>
              <a:t>Mimics imperfect sentence alignments, preparing models for practical applications.</a:t>
            </a:r>
          </a:p>
          <a:p>
            <a:pPr algn="l">
              <a:lnSpc>
                <a:spcPts val="4690"/>
              </a:lnSpc>
              <a:spcBef>
                <a:spcPct val="0"/>
              </a:spcBef>
            </a:pPr>
            <a:r>
              <a:rPr lang="en-US" b="true" sz="3350">
                <a:solidFill>
                  <a:srgbClr val="000000"/>
                </a:solidFill>
                <a:latin typeface="IBM Plex Sans Bold"/>
                <a:ea typeface="IBM Plex Sans Bold"/>
                <a:cs typeface="IBM Plex Sans Bold"/>
                <a:sym typeface="IBM Plex Sans Bold"/>
              </a:rPr>
              <a:t>Avoiding Overfitting:</a:t>
            </a:r>
            <a:r>
              <a:rPr lang="en-US" sz="3350">
                <a:solidFill>
                  <a:srgbClr val="000000"/>
                </a:solidFill>
                <a:latin typeface="IBM Plex Sans"/>
                <a:ea typeface="IBM Plex Sans"/>
                <a:cs typeface="IBM Plex Sans"/>
                <a:sym typeface="IBM Plex Sans"/>
              </a:rPr>
              <a:t> Introduces randomness to prevent models from overfitting to fixed sequences.</a:t>
            </a:r>
          </a:p>
        </p:txBody>
      </p:sp>
      <p:sp>
        <p:nvSpPr>
          <p:cNvPr name="TextBox 9" id="9"/>
          <p:cNvSpPr txBox="true"/>
          <p:nvPr/>
        </p:nvSpPr>
        <p:spPr>
          <a:xfrm rot="0">
            <a:off x="4108812" y="2346088"/>
            <a:ext cx="10070375" cy="806587"/>
          </a:xfrm>
          <a:prstGeom prst="rect">
            <a:avLst/>
          </a:prstGeom>
        </p:spPr>
        <p:txBody>
          <a:bodyPr anchor="t" rtlCol="false" tIns="0" lIns="0" bIns="0" rIns="0">
            <a:spAutoFit/>
          </a:bodyPr>
          <a:lstStyle/>
          <a:p>
            <a:pPr algn="ctr">
              <a:lnSpc>
                <a:spcPts val="6701"/>
              </a:lnSpc>
              <a:spcBef>
                <a:spcPct val="0"/>
              </a:spcBef>
            </a:pPr>
            <a:r>
              <a:rPr lang="en-US" b="true" sz="4786">
                <a:solidFill>
                  <a:srgbClr val="000000"/>
                </a:solidFill>
                <a:latin typeface="IBM Plex Sans Bold"/>
                <a:ea typeface="IBM Plex Sans Bold"/>
                <a:cs typeface="IBM Plex Sans Bold"/>
                <a:sym typeface="IBM Plex Sans Bold"/>
              </a:rPr>
              <a:t>Sentence Pair Shuffling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1028700" y="1028700"/>
            <a:ext cx="16949095" cy="9776238"/>
          </a:xfrm>
          <a:custGeom>
            <a:avLst/>
            <a:gdLst/>
            <a:ahLst/>
            <a:cxnLst/>
            <a:rect r="r" b="b" t="t" l="l"/>
            <a:pathLst>
              <a:path h="9776238" w="16949095">
                <a:moveTo>
                  <a:pt x="0" y="0"/>
                </a:moveTo>
                <a:lnTo>
                  <a:pt x="16949095" y="0"/>
                </a:lnTo>
                <a:lnTo>
                  <a:pt x="16949095" y="9776238"/>
                </a:lnTo>
                <a:lnTo>
                  <a:pt x="0" y="97762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363063" y="519503"/>
            <a:ext cx="9548013" cy="1345771"/>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Srikar</a:t>
            </a:r>
          </a:p>
        </p:txBody>
      </p:sp>
      <p:sp>
        <p:nvSpPr>
          <p:cNvPr name="TextBox 8" id="8"/>
          <p:cNvSpPr txBox="true"/>
          <p:nvPr/>
        </p:nvSpPr>
        <p:spPr>
          <a:xfrm rot="0">
            <a:off x="3129047" y="2451636"/>
            <a:ext cx="12029907" cy="6293610"/>
          </a:xfrm>
          <a:prstGeom prst="rect">
            <a:avLst/>
          </a:prstGeom>
        </p:spPr>
        <p:txBody>
          <a:bodyPr anchor="t" rtlCol="false" tIns="0" lIns="0" bIns="0" rIns="0">
            <a:spAutoFit/>
          </a:bodyPr>
          <a:lstStyle/>
          <a:p>
            <a:pPr algn="l">
              <a:lnSpc>
                <a:spcPts val="5033"/>
              </a:lnSpc>
            </a:pPr>
            <a:r>
              <a:rPr lang="en-US" sz="3595" b="true">
                <a:solidFill>
                  <a:srgbClr val="000000"/>
                </a:solidFill>
                <a:latin typeface="IBM Plex Sans Bold"/>
                <a:ea typeface="IBM Plex Sans Bold"/>
                <a:cs typeface="IBM Plex Sans Bold"/>
                <a:sym typeface="IBM Plex Sans Bold"/>
              </a:rPr>
              <a:t>           Subtitle Dataset Collection and Preprocessing</a:t>
            </a:r>
          </a:p>
          <a:p>
            <a:pPr algn="l" marL="580049" indent="-290025" lvl="1">
              <a:lnSpc>
                <a:spcPts val="3761"/>
              </a:lnSpc>
              <a:buFont typeface="Arial"/>
              <a:buChar char="•"/>
            </a:pPr>
            <a:r>
              <a:rPr lang="en-US" sz="2686" u="sng">
                <a:solidFill>
                  <a:srgbClr val="000000"/>
                </a:solidFill>
                <a:latin typeface="IBM Plex Sans"/>
                <a:ea typeface="IBM Plex Sans"/>
                <a:cs typeface="IBM Plex Sans"/>
                <a:sym typeface="IBM Plex Sans"/>
              </a:rPr>
              <a:t>Manual Alignment Verification:</a:t>
            </a:r>
          </a:p>
          <a:p>
            <a:pPr algn="l" marL="1160099" indent="-386700" lvl="2">
              <a:lnSpc>
                <a:spcPts val="3761"/>
              </a:lnSpc>
              <a:buFont typeface="Arial"/>
              <a:buChar char="⚬"/>
            </a:pPr>
            <a:r>
              <a:rPr lang="en-US" sz="2686">
                <a:solidFill>
                  <a:srgbClr val="000000"/>
                </a:solidFill>
                <a:latin typeface="IBM Plex Sans"/>
                <a:ea typeface="IBM Plex Sans"/>
                <a:cs typeface="IBM Plex Sans"/>
                <a:sym typeface="IBM Plex Sans"/>
              </a:rPr>
              <a:t>Manually cross-checked subtitle alignment for timing and semantic accuracy, ensuring proper synchronization between different language subtitles.</a:t>
            </a:r>
          </a:p>
          <a:p>
            <a:pPr algn="l" marL="580049" indent="-290025" lvl="1">
              <a:lnSpc>
                <a:spcPts val="3761"/>
              </a:lnSpc>
              <a:buFont typeface="Arial"/>
              <a:buChar char="•"/>
            </a:pPr>
            <a:r>
              <a:rPr lang="en-US" sz="2686" u="sng">
                <a:solidFill>
                  <a:srgbClr val="000000"/>
                </a:solidFill>
                <a:latin typeface="IBM Plex Sans"/>
                <a:ea typeface="IBM Plex Sans"/>
                <a:cs typeface="IBM Plex Sans"/>
                <a:sym typeface="IBM Plex Sans"/>
              </a:rPr>
              <a:t>Key Challenges:</a:t>
            </a:r>
          </a:p>
          <a:p>
            <a:pPr algn="l" marL="1203278" indent="-401093" lvl="2">
              <a:lnSpc>
                <a:spcPts val="3901"/>
              </a:lnSpc>
              <a:buFont typeface="Arial"/>
              <a:buChar char="⚬"/>
            </a:pPr>
            <a:r>
              <a:rPr lang="en-US" sz="2786">
                <a:solidFill>
                  <a:srgbClr val="000000"/>
                </a:solidFill>
                <a:latin typeface="IBM Plex Sans"/>
                <a:ea typeface="IBM Plex Sans"/>
                <a:cs typeface="IBM Plex Sans"/>
                <a:sym typeface="IBM Plex Sans"/>
              </a:rPr>
              <a:t>Unprintable Characters:</a:t>
            </a:r>
          </a:p>
          <a:p>
            <a:pPr algn="l" marL="1675380" indent="-418845" lvl="3">
              <a:lnSpc>
                <a:spcPts val="3621"/>
              </a:lnSpc>
              <a:buFont typeface="Arial"/>
              <a:buChar char="￭"/>
            </a:pPr>
            <a:r>
              <a:rPr lang="en-US" sz="2586">
                <a:solidFill>
                  <a:srgbClr val="000000"/>
                </a:solidFill>
                <a:latin typeface="IBM Plex Sans"/>
                <a:ea typeface="IBM Plex Sans"/>
                <a:cs typeface="IBM Plex Sans"/>
                <a:sym typeface="IBM Plex Sans"/>
              </a:rPr>
              <a:t>Identified hidden and special characters, which could disrupt the alignment process, making the data misaligned in text-based analysis tools.</a:t>
            </a:r>
          </a:p>
          <a:p>
            <a:pPr algn="l" marL="1203278" indent="-401093" lvl="2">
              <a:lnSpc>
                <a:spcPts val="3901"/>
              </a:lnSpc>
              <a:buFont typeface="Arial"/>
              <a:buChar char="⚬"/>
            </a:pPr>
            <a:r>
              <a:rPr lang="en-US" sz="2786">
                <a:solidFill>
                  <a:srgbClr val="000000"/>
                </a:solidFill>
                <a:latin typeface="IBM Plex Sans"/>
                <a:ea typeface="IBM Plex Sans"/>
                <a:cs typeface="IBM Plex Sans"/>
                <a:sym typeface="IBM Plex Sans"/>
              </a:rPr>
              <a:t>Excessive Whitespace:</a:t>
            </a:r>
          </a:p>
          <a:p>
            <a:pPr algn="l" marL="1675380" indent="-418845" lvl="3">
              <a:lnSpc>
                <a:spcPts val="3621"/>
              </a:lnSpc>
              <a:spcBef>
                <a:spcPct val="0"/>
              </a:spcBef>
              <a:buFont typeface="Arial"/>
              <a:buChar char="￭"/>
            </a:pPr>
            <a:r>
              <a:rPr lang="en-US" sz="2586">
                <a:solidFill>
                  <a:srgbClr val="000000"/>
                </a:solidFill>
                <a:latin typeface="IBM Plex Sans"/>
                <a:ea typeface="IBM Plex Sans"/>
                <a:cs typeface="IBM Plex Sans"/>
                <a:sym typeface="IBM Plex Sans"/>
              </a:rPr>
              <a:t>Discovered inconsistent spacing, which distorted the structure of the data and increased noise during alignment checks.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1028700" y="1028700"/>
            <a:ext cx="16949095" cy="9776238"/>
          </a:xfrm>
          <a:custGeom>
            <a:avLst/>
            <a:gdLst/>
            <a:ahLst/>
            <a:cxnLst/>
            <a:rect r="r" b="b" t="t" l="l"/>
            <a:pathLst>
              <a:path h="9776238" w="16949095">
                <a:moveTo>
                  <a:pt x="0" y="0"/>
                </a:moveTo>
                <a:lnTo>
                  <a:pt x="16949095" y="0"/>
                </a:lnTo>
                <a:lnTo>
                  <a:pt x="16949095" y="9776238"/>
                </a:lnTo>
                <a:lnTo>
                  <a:pt x="0" y="97762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363063" y="519503"/>
            <a:ext cx="9548013" cy="1345771"/>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Srikar</a:t>
            </a:r>
          </a:p>
        </p:txBody>
      </p:sp>
      <p:sp>
        <p:nvSpPr>
          <p:cNvPr name="TextBox 8" id="8"/>
          <p:cNvSpPr txBox="true"/>
          <p:nvPr/>
        </p:nvSpPr>
        <p:spPr>
          <a:xfrm rot="0">
            <a:off x="2548078" y="2754049"/>
            <a:ext cx="13910339" cy="5589492"/>
          </a:xfrm>
          <a:prstGeom prst="rect">
            <a:avLst/>
          </a:prstGeom>
        </p:spPr>
        <p:txBody>
          <a:bodyPr anchor="t" rtlCol="false" tIns="0" lIns="0" bIns="0" rIns="0">
            <a:spAutoFit/>
          </a:bodyPr>
          <a:lstStyle/>
          <a:p>
            <a:pPr algn="l">
              <a:lnSpc>
                <a:spcPts val="5636"/>
              </a:lnSpc>
            </a:pPr>
            <a:r>
              <a:rPr lang="en-US" sz="4026" b="true">
                <a:solidFill>
                  <a:srgbClr val="000000"/>
                </a:solidFill>
                <a:latin typeface="IBM Plex Sans Bold"/>
                <a:ea typeface="IBM Plex Sans Bold"/>
                <a:cs typeface="IBM Plex Sans Bold"/>
                <a:sym typeface="IBM Plex Sans Bold"/>
              </a:rPr>
              <a:t>                     Adressing challenges through algorithms </a:t>
            </a:r>
          </a:p>
          <a:p>
            <a:pPr algn="l">
              <a:lnSpc>
                <a:spcPts val="4316"/>
              </a:lnSpc>
            </a:pPr>
          </a:p>
          <a:p>
            <a:pPr algn="l" marL="665645" indent="-332823" lvl="1">
              <a:lnSpc>
                <a:spcPts val="4316"/>
              </a:lnSpc>
              <a:buFont typeface="Arial"/>
              <a:buChar char="•"/>
            </a:pPr>
            <a:r>
              <a:rPr lang="en-US" sz="3083" u="sng">
                <a:solidFill>
                  <a:srgbClr val="000000"/>
                </a:solidFill>
                <a:latin typeface="IBM Plex Sans"/>
                <a:ea typeface="IBM Plex Sans"/>
                <a:cs typeface="IBM Plex Sans"/>
                <a:sym typeface="IBM Plex Sans"/>
              </a:rPr>
              <a:t>Preprocessing Steps:</a:t>
            </a:r>
          </a:p>
          <a:p>
            <a:pPr algn="l" marL="1331290" indent="-443763" lvl="2">
              <a:lnSpc>
                <a:spcPts val="4316"/>
              </a:lnSpc>
              <a:buFont typeface="Arial"/>
              <a:buChar char="⚬"/>
            </a:pPr>
            <a:r>
              <a:rPr lang="en-US" sz="3083">
                <a:solidFill>
                  <a:srgbClr val="000000"/>
                </a:solidFill>
                <a:latin typeface="IBM Plex Sans"/>
                <a:ea typeface="IBM Plex Sans"/>
                <a:cs typeface="IBM Plex Sans"/>
                <a:sym typeface="IBM Plex Sans"/>
              </a:rPr>
              <a:t>Used Python’s .split() function to normalize and manage whitespace.</a:t>
            </a:r>
          </a:p>
          <a:p>
            <a:pPr algn="l" marL="1331290" indent="-443763" lvl="2">
              <a:lnSpc>
                <a:spcPts val="4316"/>
              </a:lnSpc>
              <a:buFont typeface="Arial"/>
              <a:buChar char="⚬"/>
            </a:pPr>
            <a:r>
              <a:rPr lang="en-US" sz="3083">
                <a:solidFill>
                  <a:srgbClr val="000000"/>
                </a:solidFill>
                <a:latin typeface="IBM Plex Sans"/>
                <a:ea typeface="IBM Plex Sans"/>
                <a:cs typeface="IBM Plex Sans"/>
                <a:sym typeface="IBM Plex Sans"/>
              </a:rPr>
              <a:t>Applied ASCII filtering to detect and remove unprintable characters.</a:t>
            </a:r>
          </a:p>
          <a:p>
            <a:pPr algn="l" marL="665645" indent="-332823" lvl="1">
              <a:lnSpc>
                <a:spcPts val="4316"/>
              </a:lnSpc>
              <a:buFont typeface="Arial"/>
              <a:buChar char="•"/>
            </a:pPr>
            <a:r>
              <a:rPr lang="en-US" sz="3083">
                <a:solidFill>
                  <a:srgbClr val="000000"/>
                </a:solidFill>
                <a:latin typeface="IBM Plex Sans"/>
                <a:ea typeface="IBM Plex Sans"/>
                <a:cs typeface="IBM Plex Sans"/>
                <a:sym typeface="IBM Plex Sans"/>
              </a:rPr>
              <a:t>Working on an algorithm to check the alignment confidence between subtitles.</a:t>
            </a:r>
          </a:p>
          <a:p>
            <a:pPr algn="l" marL="1331290" indent="-443763" lvl="2">
              <a:lnSpc>
                <a:spcPts val="4316"/>
              </a:lnSpc>
              <a:buFont typeface="Arial"/>
              <a:buChar char="⚬"/>
            </a:pPr>
            <a:r>
              <a:rPr lang="en-US" sz="3083">
                <a:solidFill>
                  <a:srgbClr val="000000"/>
                </a:solidFill>
                <a:latin typeface="IBM Plex Sans"/>
                <a:ea typeface="IBM Plex Sans"/>
                <a:cs typeface="IBM Plex Sans"/>
                <a:sym typeface="IBM Plex Sans"/>
              </a:rPr>
              <a:t>tokenized the sentence, checking lexical similarity and confidence score calculations.</a:t>
            </a:r>
          </a:p>
          <a:p>
            <a:pPr algn="l">
              <a:lnSpc>
                <a:spcPts val="4316"/>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341177" y="-506914"/>
            <a:ext cx="6862301" cy="6862301"/>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5715000" y="6350000"/>
                  </a:moveTo>
                  <a:lnTo>
                    <a:pt x="635000" y="6350000"/>
                  </a:lnTo>
                  <a:cubicBezTo>
                    <a:pt x="284480" y="6350000"/>
                    <a:pt x="0" y="6065520"/>
                    <a:pt x="0" y="5715000"/>
                  </a:cubicBezTo>
                  <a:lnTo>
                    <a:pt x="0" y="635000"/>
                  </a:lnTo>
                  <a:cubicBezTo>
                    <a:pt x="0" y="284480"/>
                    <a:pt x="284480" y="0"/>
                    <a:pt x="635000" y="0"/>
                  </a:cubicBezTo>
                  <a:lnTo>
                    <a:pt x="5715000" y="0"/>
                  </a:lnTo>
                  <a:cubicBezTo>
                    <a:pt x="6065520" y="0"/>
                    <a:pt x="6350000" y="284480"/>
                    <a:pt x="6350000" y="635000"/>
                  </a:cubicBezTo>
                  <a:lnTo>
                    <a:pt x="6350000" y="5715000"/>
                  </a:lnTo>
                  <a:cubicBezTo>
                    <a:pt x="6350000" y="6065520"/>
                    <a:pt x="6065520" y="6350000"/>
                    <a:pt x="5715000" y="6350000"/>
                  </a:cubicBezTo>
                  <a:close/>
                </a:path>
              </a:pathLst>
            </a:custGeom>
            <a:blipFill>
              <a:blip r:embed="rId2"/>
              <a:stretch>
                <a:fillRect l="-30604" t="0" r="-19489" b="0"/>
              </a:stretch>
            </a:blipFill>
          </p:spPr>
        </p:sp>
      </p:grpSp>
      <p:grpSp>
        <p:nvGrpSpPr>
          <p:cNvPr name="Group 4" id="4"/>
          <p:cNvGrpSpPr/>
          <p:nvPr/>
        </p:nvGrpSpPr>
        <p:grpSpPr>
          <a:xfrm rot="0">
            <a:off x="1028700" y="732796"/>
            <a:ext cx="7365759" cy="3278354"/>
            <a:chOff x="0" y="0"/>
            <a:chExt cx="9821012" cy="4371138"/>
          </a:xfrm>
        </p:grpSpPr>
        <p:sp>
          <p:nvSpPr>
            <p:cNvPr name="TextBox 5" id="5"/>
            <p:cNvSpPr txBox="true"/>
            <p:nvPr/>
          </p:nvSpPr>
          <p:spPr>
            <a:xfrm rot="0">
              <a:off x="0" y="-9525"/>
              <a:ext cx="9821012" cy="2854325"/>
            </a:xfrm>
            <a:prstGeom prst="rect">
              <a:avLst/>
            </a:prstGeom>
          </p:spPr>
          <p:txBody>
            <a:bodyPr anchor="t" rtlCol="false" tIns="0" lIns="0" bIns="0" rIns="0">
              <a:spAutoFit/>
            </a:bodyPr>
            <a:lstStyle/>
            <a:p>
              <a:pPr algn="l">
                <a:lnSpc>
                  <a:spcPts val="8400"/>
                </a:lnSpc>
              </a:pPr>
              <a:r>
                <a:rPr lang="en-US" sz="7000" b="true">
                  <a:solidFill>
                    <a:srgbClr val="01003B"/>
                  </a:solidFill>
                  <a:latin typeface="Be Vietnam Ultra-Bold"/>
                  <a:ea typeface="Be Vietnam Ultra-Bold"/>
                  <a:cs typeface="Be Vietnam Ultra-Bold"/>
                  <a:sym typeface="Be Vietnam Ultra-Bold"/>
                </a:rPr>
                <a:t>Problem Statement</a:t>
              </a:r>
            </a:p>
          </p:txBody>
        </p:sp>
        <p:sp>
          <p:nvSpPr>
            <p:cNvPr name="TextBox 6" id="6"/>
            <p:cNvSpPr txBox="true"/>
            <p:nvPr/>
          </p:nvSpPr>
          <p:spPr>
            <a:xfrm rot="0">
              <a:off x="0" y="3748415"/>
              <a:ext cx="8028915" cy="622723"/>
            </a:xfrm>
            <a:prstGeom prst="rect">
              <a:avLst/>
            </a:prstGeom>
          </p:spPr>
          <p:txBody>
            <a:bodyPr anchor="t" rtlCol="false" tIns="0" lIns="0" bIns="0" rIns="0">
              <a:spAutoFit/>
            </a:bodyPr>
            <a:lstStyle/>
            <a:p>
              <a:pPr algn="l">
                <a:lnSpc>
                  <a:spcPts val="3920"/>
                </a:lnSpc>
              </a:pPr>
            </a:p>
          </p:txBody>
        </p:sp>
      </p:grpSp>
      <p:sp>
        <p:nvSpPr>
          <p:cNvPr name="TextBox 7" id="7"/>
          <p:cNvSpPr txBox="true"/>
          <p:nvPr/>
        </p:nvSpPr>
        <p:spPr>
          <a:xfrm rot="0">
            <a:off x="563516" y="3191982"/>
            <a:ext cx="11968985" cy="5919411"/>
          </a:xfrm>
          <a:prstGeom prst="rect">
            <a:avLst/>
          </a:prstGeom>
        </p:spPr>
        <p:txBody>
          <a:bodyPr anchor="t" rtlCol="false" tIns="0" lIns="0" bIns="0" rIns="0">
            <a:spAutoFit/>
          </a:bodyPr>
          <a:lstStyle/>
          <a:p>
            <a:pPr algn="ctr">
              <a:lnSpc>
                <a:spcPts val="3958"/>
              </a:lnSpc>
              <a:spcBef>
                <a:spcPct val="0"/>
              </a:spcBef>
            </a:pPr>
            <a:r>
              <a:rPr lang="en-US" sz="2827">
                <a:solidFill>
                  <a:srgbClr val="01003B"/>
                </a:solidFill>
                <a:latin typeface="Canva Sans"/>
                <a:ea typeface="Canva Sans"/>
                <a:cs typeface="Canva Sans"/>
                <a:sym typeface="Canva Sans"/>
              </a:rPr>
              <a:t>Despite the growing demand for multilingual communication in a diverse country like India, there remains a significant gap in accessible, accurate, and user-friendly tools for real-time speech-to-speech translation between regional languages, such as Hindi and Telugu. This language barrier often restricts effective communication in various domains, including education, healthcare, and customer service, where clear understanding across languages is crucial. </a:t>
            </a:r>
          </a:p>
          <a:p>
            <a:pPr algn="ctr">
              <a:lnSpc>
                <a:spcPts val="3958"/>
              </a:lnSpc>
              <a:spcBef>
                <a:spcPct val="0"/>
              </a:spcBef>
            </a:pPr>
          </a:p>
          <a:p>
            <a:pPr algn="ctr">
              <a:lnSpc>
                <a:spcPts val="3958"/>
              </a:lnSpc>
              <a:spcBef>
                <a:spcPct val="0"/>
              </a:spcBef>
            </a:pPr>
            <a:r>
              <a:rPr lang="en-US" sz="2827">
                <a:solidFill>
                  <a:srgbClr val="01003B"/>
                </a:solidFill>
                <a:latin typeface="Canva Sans"/>
                <a:ea typeface="Canva Sans"/>
                <a:cs typeface="Canva Sans"/>
                <a:sym typeface="Canva Sans"/>
              </a:rPr>
              <a:t>This project aims to develop a robust Hindi-Telugu speech-to-speech converter that uses natural language processing (NLP) techniques to facilitate seamless communication between speakers of these languages.</a:t>
            </a:r>
          </a:p>
        </p:txBody>
      </p:sp>
      <p:sp>
        <p:nvSpPr>
          <p:cNvPr name="Freeform 8" id="8"/>
          <p:cNvSpPr/>
          <p:nvPr/>
        </p:nvSpPr>
        <p:spPr>
          <a:xfrm flipH="false" flipV="false" rot="0">
            <a:off x="16562625" y="8616093"/>
            <a:ext cx="1393349" cy="1284415"/>
          </a:xfrm>
          <a:custGeom>
            <a:avLst/>
            <a:gdLst/>
            <a:ahLst/>
            <a:cxnLst/>
            <a:rect r="r" b="b" t="t" l="l"/>
            <a:pathLst>
              <a:path h="1284415" w="1393349">
                <a:moveTo>
                  <a:pt x="0" y="0"/>
                </a:moveTo>
                <a:lnTo>
                  <a:pt x="1393350" y="0"/>
                </a:lnTo>
                <a:lnTo>
                  <a:pt x="1393350" y="1284414"/>
                </a:lnTo>
                <a:lnTo>
                  <a:pt x="0" y="12844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243913">
            <a:off x="-4706317" y="9027988"/>
            <a:ext cx="13558515" cy="4905717"/>
          </a:xfrm>
          <a:custGeom>
            <a:avLst/>
            <a:gdLst/>
            <a:ahLst/>
            <a:cxnLst/>
            <a:rect r="r" b="b" t="t" l="l"/>
            <a:pathLst>
              <a:path h="4905717" w="13558515">
                <a:moveTo>
                  <a:pt x="0" y="0"/>
                </a:moveTo>
                <a:lnTo>
                  <a:pt x="13558515" y="0"/>
                </a:lnTo>
                <a:lnTo>
                  <a:pt x="13558515" y="4905717"/>
                </a:lnTo>
                <a:lnTo>
                  <a:pt x="0" y="4905717"/>
                </a:lnTo>
                <a:lnTo>
                  <a:pt x="0" y="0"/>
                </a:lnTo>
                <a:close/>
              </a:path>
            </a:pathLst>
          </a:custGeom>
          <a:blipFill>
            <a:blip r:embed="rId5">
              <a:alphaModFix amt="60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1003B"/>
        </a:solidFill>
      </p:bgPr>
    </p:bg>
    <p:spTree>
      <p:nvGrpSpPr>
        <p:cNvPr id="1" name=""/>
        <p:cNvGrpSpPr/>
        <p:nvPr/>
      </p:nvGrpSpPr>
      <p:grpSpPr>
        <a:xfrm>
          <a:off x="0" y="0"/>
          <a:ext cx="0" cy="0"/>
          <a:chOff x="0" y="0"/>
          <a:chExt cx="0" cy="0"/>
        </a:xfrm>
      </p:grpSpPr>
      <p:grpSp>
        <p:nvGrpSpPr>
          <p:cNvPr name="Group 2" id="2"/>
          <p:cNvGrpSpPr/>
          <p:nvPr/>
        </p:nvGrpSpPr>
        <p:grpSpPr>
          <a:xfrm rot="0">
            <a:off x="176925" y="0"/>
            <a:ext cx="3903162" cy="489363"/>
            <a:chOff x="0" y="0"/>
            <a:chExt cx="5204217" cy="652485"/>
          </a:xfrm>
        </p:grpSpPr>
        <p:sp>
          <p:nvSpPr>
            <p:cNvPr name="TextBox 3" id="3"/>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4" id="4"/>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true" rot="1243913">
            <a:off x="-3802183" y="8901832"/>
            <a:ext cx="9887768" cy="3577574"/>
          </a:xfrm>
          <a:custGeom>
            <a:avLst/>
            <a:gdLst/>
            <a:ahLst/>
            <a:cxnLst/>
            <a:rect r="r" b="b" t="t" l="l"/>
            <a:pathLst>
              <a:path h="3577574" w="9887768">
                <a:moveTo>
                  <a:pt x="0" y="3577574"/>
                </a:moveTo>
                <a:lnTo>
                  <a:pt x="9887768" y="3577574"/>
                </a:lnTo>
                <a:lnTo>
                  <a:pt x="9887768" y="0"/>
                </a:lnTo>
                <a:lnTo>
                  <a:pt x="0" y="0"/>
                </a:lnTo>
                <a:lnTo>
                  <a:pt x="0" y="3577574"/>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159446">
            <a:off x="15161773" y="-3648057"/>
            <a:ext cx="8282036" cy="6685862"/>
          </a:xfrm>
          <a:custGeom>
            <a:avLst/>
            <a:gdLst/>
            <a:ahLst/>
            <a:cxnLst/>
            <a:rect r="r" b="b" t="t" l="l"/>
            <a:pathLst>
              <a:path h="6685862" w="8282036">
                <a:moveTo>
                  <a:pt x="0" y="0"/>
                </a:moveTo>
                <a:lnTo>
                  <a:pt x="8282036" y="0"/>
                </a:lnTo>
                <a:lnTo>
                  <a:pt x="8282036" y="6685862"/>
                </a:lnTo>
                <a:lnTo>
                  <a:pt x="0" y="66858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896738" y="5668553"/>
            <a:ext cx="9230424" cy="1463289"/>
          </a:xfrm>
          <a:custGeom>
            <a:avLst/>
            <a:gdLst/>
            <a:ahLst/>
            <a:cxnLst/>
            <a:rect r="r" b="b" t="t" l="l"/>
            <a:pathLst>
              <a:path h="1463289" w="9230424">
                <a:moveTo>
                  <a:pt x="0" y="0"/>
                </a:moveTo>
                <a:lnTo>
                  <a:pt x="9230425" y="0"/>
                </a:lnTo>
                <a:lnTo>
                  <a:pt x="9230425" y="1463289"/>
                </a:lnTo>
                <a:lnTo>
                  <a:pt x="0" y="1463289"/>
                </a:lnTo>
                <a:lnTo>
                  <a:pt x="0" y="0"/>
                </a:lnTo>
                <a:close/>
              </a:path>
            </a:pathLst>
          </a:custGeom>
          <a:blipFill>
            <a:blip r:embed="rId8"/>
            <a:stretch>
              <a:fillRect l="0" t="0" r="-653" b="0"/>
            </a:stretch>
          </a:blipFill>
          <a:ln w="76200" cap="sq">
            <a:solidFill>
              <a:srgbClr val="F8EDC6"/>
            </a:solidFill>
            <a:prstDash val="solid"/>
            <a:miter/>
          </a:ln>
        </p:spPr>
      </p:sp>
      <p:sp>
        <p:nvSpPr>
          <p:cNvPr name="Freeform 8" id="8"/>
          <p:cNvSpPr/>
          <p:nvPr/>
        </p:nvSpPr>
        <p:spPr>
          <a:xfrm flipH="false" flipV="false" rot="0">
            <a:off x="8896738" y="7967226"/>
            <a:ext cx="12444083" cy="1291074"/>
          </a:xfrm>
          <a:custGeom>
            <a:avLst/>
            <a:gdLst/>
            <a:ahLst/>
            <a:cxnLst/>
            <a:rect r="r" b="b" t="t" l="l"/>
            <a:pathLst>
              <a:path h="1291074" w="12444083">
                <a:moveTo>
                  <a:pt x="0" y="0"/>
                </a:moveTo>
                <a:lnTo>
                  <a:pt x="12444083" y="0"/>
                </a:lnTo>
                <a:lnTo>
                  <a:pt x="12444083" y="1291074"/>
                </a:lnTo>
                <a:lnTo>
                  <a:pt x="0" y="1291074"/>
                </a:lnTo>
                <a:lnTo>
                  <a:pt x="0" y="0"/>
                </a:lnTo>
                <a:close/>
              </a:path>
            </a:pathLst>
          </a:custGeom>
          <a:blipFill>
            <a:blip r:embed="rId9"/>
            <a:stretch>
              <a:fillRect l="0" t="0" r="0" b="0"/>
            </a:stretch>
          </a:blipFill>
          <a:ln w="85725" cap="sq">
            <a:solidFill>
              <a:srgbClr val="F8EDC6"/>
            </a:solidFill>
            <a:prstDash val="solid"/>
            <a:miter/>
          </a:ln>
        </p:spPr>
      </p:sp>
      <p:grpSp>
        <p:nvGrpSpPr>
          <p:cNvPr name="Group 9" id="9"/>
          <p:cNvGrpSpPr/>
          <p:nvPr/>
        </p:nvGrpSpPr>
        <p:grpSpPr>
          <a:xfrm rot="0">
            <a:off x="112542" y="2015391"/>
            <a:ext cx="8558139" cy="7996484"/>
            <a:chOff x="0" y="0"/>
            <a:chExt cx="2253996" cy="2106070"/>
          </a:xfrm>
        </p:grpSpPr>
        <p:sp>
          <p:nvSpPr>
            <p:cNvPr name="Freeform 10" id="10"/>
            <p:cNvSpPr/>
            <p:nvPr/>
          </p:nvSpPr>
          <p:spPr>
            <a:xfrm flipH="false" flipV="false" rot="0">
              <a:off x="0" y="0"/>
              <a:ext cx="2253996" cy="2106070"/>
            </a:xfrm>
            <a:custGeom>
              <a:avLst/>
              <a:gdLst/>
              <a:ahLst/>
              <a:cxnLst/>
              <a:rect r="r" b="b" t="t" l="l"/>
              <a:pathLst>
                <a:path h="2106070" w="2253996">
                  <a:moveTo>
                    <a:pt x="46136" y="0"/>
                  </a:moveTo>
                  <a:lnTo>
                    <a:pt x="2207860" y="0"/>
                  </a:lnTo>
                  <a:cubicBezTo>
                    <a:pt x="2220096" y="0"/>
                    <a:pt x="2231830" y="4861"/>
                    <a:pt x="2240483" y="13513"/>
                  </a:cubicBezTo>
                  <a:cubicBezTo>
                    <a:pt x="2249135" y="22165"/>
                    <a:pt x="2253996" y="33900"/>
                    <a:pt x="2253996" y="46136"/>
                  </a:cubicBezTo>
                  <a:lnTo>
                    <a:pt x="2253996" y="2059934"/>
                  </a:lnTo>
                  <a:cubicBezTo>
                    <a:pt x="2253996" y="2072170"/>
                    <a:pt x="2249135" y="2083905"/>
                    <a:pt x="2240483" y="2092557"/>
                  </a:cubicBezTo>
                  <a:cubicBezTo>
                    <a:pt x="2231830" y="2101209"/>
                    <a:pt x="2220096" y="2106070"/>
                    <a:pt x="2207860" y="2106070"/>
                  </a:cubicBezTo>
                  <a:lnTo>
                    <a:pt x="46136" y="2106070"/>
                  </a:lnTo>
                  <a:cubicBezTo>
                    <a:pt x="33900" y="2106070"/>
                    <a:pt x="22165" y="2101209"/>
                    <a:pt x="13513" y="2092557"/>
                  </a:cubicBezTo>
                  <a:cubicBezTo>
                    <a:pt x="4861" y="2083905"/>
                    <a:pt x="0" y="2072170"/>
                    <a:pt x="0" y="2059934"/>
                  </a:cubicBezTo>
                  <a:lnTo>
                    <a:pt x="0" y="46136"/>
                  </a:lnTo>
                  <a:cubicBezTo>
                    <a:pt x="0" y="33900"/>
                    <a:pt x="4861" y="22165"/>
                    <a:pt x="13513" y="13513"/>
                  </a:cubicBezTo>
                  <a:cubicBezTo>
                    <a:pt x="22165" y="4861"/>
                    <a:pt x="33900" y="0"/>
                    <a:pt x="46136" y="0"/>
                  </a:cubicBezTo>
                  <a:close/>
                </a:path>
              </a:pathLst>
            </a:custGeom>
            <a:solidFill>
              <a:srgbClr val="F8EDC6"/>
            </a:solidFill>
          </p:spPr>
        </p:sp>
        <p:sp>
          <p:nvSpPr>
            <p:cNvPr name="TextBox 11" id="11"/>
            <p:cNvSpPr txBox="true"/>
            <p:nvPr/>
          </p:nvSpPr>
          <p:spPr>
            <a:xfrm>
              <a:off x="0" y="-38100"/>
              <a:ext cx="2253996" cy="2144170"/>
            </a:xfrm>
            <a:prstGeom prst="rect">
              <a:avLst/>
            </a:prstGeom>
          </p:spPr>
          <p:txBody>
            <a:bodyPr anchor="ctr" rtlCol="false" tIns="50800" lIns="50800" bIns="50800" rIns="50800"/>
            <a:lstStyle/>
            <a:p>
              <a:pPr algn="ctr">
                <a:lnSpc>
                  <a:spcPts val="3081"/>
                </a:lnSpc>
              </a:pPr>
            </a:p>
          </p:txBody>
        </p:sp>
      </p:grpSp>
      <p:sp>
        <p:nvSpPr>
          <p:cNvPr name="Freeform 12" id="12"/>
          <p:cNvSpPr/>
          <p:nvPr/>
        </p:nvSpPr>
        <p:spPr>
          <a:xfrm flipH="false" flipV="false" rot="0">
            <a:off x="14239838" y="1553753"/>
            <a:ext cx="5062953" cy="4114800"/>
          </a:xfrm>
          <a:custGeom>
            <a:avLst/>
            <a:gdLst/>
            <a:ahLst/>
            <a:cxnLst/>
            <a:rect r="r" b="b" t="t" l="l"/>
            <a:pathLst>
              <a:path h="4114800" w="5062953">
                <a:moveTo>
                  <a:pt x="0" y="0"/>
                </a:moveTo>
                <a:lnTo>
                  <a:pt x="5062953" y="0"/>
                </a:lnTo>
                <a:lnTo>
                  <a:pt x="5062953"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218123" y="498499"/>
            <a:ext cx="15531951"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AJ Harsh Vardhan</a:t>
            </a:r>
          </a:p>
        </p:txBody>
      </p:sp>
      <p:sp>
        <p:nvSpPr>
          <p:cNvPr name="TextBox 14" id="14"/>
          <p:cNvSpPr txBox="true"/>
          <p:nvPr/>
        </p:nvSpPr>
        <p:spPr>
          <a:xfrm rot="0">
            <a:off x="0" y="2273088"/>
            <a:ext cx="8363342" cy="7016237"/>
          </a:xfrm>
          <a:prstGeom prst="rect">
            <a:avLst/>
          </a:prstGeom>
        </p:spPr>
        <p:txBody>
          <a:bodyPr anchor="t" rtlCol="false" tIns="0" lIns="0" bIns="0" rIns="0">
            <a:spAutoFit/>
          </a:bodyPr>
          <a:lstStyle/>
          <a:p>
            <a:pPr algn="just" marL="626982" indent="-313491" lvl="1">
              <a:lnSpc>
                <a:spcPts val="3513"/>
              </a:lnSpc>
              <a:buFont typeface="Arial"/>
              <a:buChar char="•"/>
            </a:pPr>
            <a:r>
              <a:rPr lang="en-US" b="true" sz="2904">
                <a:solidFill>
                  <a:srgbClr val="212121"/>
                </a:solidFill>
                <a:latin typeface="Open Sauce Bold"/>
                <a:ea typeface="Open Sauce Bold"/>
                <a:cs typeface="Open Sauce Bold"/>
                <a:sym typeface="Open Sauce Bold"/>
              </a:rPr>
              <a:t>Subtitle format detection and correction:</a:t>
            </a:r>
          </a:p>
          <a:p>
            <a:pPr algn="l">
              <a:lnSpc>
                <a:spcPts val="3513"/>
              </a:lnSpc>
            </a:pPr>
            <a:r>
              <a:rPr lang="en-US" sz="2904">
                <a:solidFill>
                  <a:srgbClr val="212121"/>
                </a:solidFill>
                <a:latin typeface="Open Sauce"/>
                <a:ea typeface="Open Sauce"/>
                <a:cs typeface="Open Sauce"/>
                <a:sym typeface="Open Sauce"/>
              </a:rPr>
              <a:t>      Checking formats of all subtitle files using p    python.</a:t>
            </a:r>
          </a:p>
          <a:p>
            <a:pPr algn="just">
              <a:lnSpc>
                <a:spcPts val="3513"/>
              </a:lnSpc>
            </a:pPr>
          </a:p>
          <a:p>
            <a:pPr algn="just" marL="626982" indent="-313491" lvl="1">
              <a:lnSpc>
                <a:spcPts val="3513"/>
              </a:lnSpc>
              <a:buFont typeface="Arial"/>
              <a:buChar char="•"/>
            </a:pPr>
            <a:r>
              <a:rPr lang="en-US" b="true" sz="2904">
                <a:solidFill>
                  <a:srgbClr val="212121"/>
                </a:solidFill>
                <a:latin typeface="Open Sauce Bold"/>
                <a:ea typeface="Open Sauce Bold"/>
                <a:cs typeface="Open Sauce Bold"/>
                <a:sym typeface="Open Sauce Bold"/>
              </a:rPr>
              <a:t>Character encoding:</a:t>
            </a:r>
            <a:r>
              <a:rPr lang="en-US" sz="2904">
                <a:solidFill>
                  <a:srgbClr val="212121"/>
                </a:solidFill>
                <a:latin typeface="Open Sauce"/>
                <a:ea typeface="Open Sauce"/>
                <a:cs typeface="Open Sauce"/>
                <a:sym typeface="Open Sauce"/>
              </a:rPr>
              <a:t> Used Chardet to detect encoding changed to UTF-8 (</a:t>
            </a:r>
            <a:r>
              <a:rPr lang="en-US" sz="2904" u="sng">
                <a:solidFill>
                  <a:srgbClr val="212121"/>
                </a:solidFill>
                <a:latin typeface="Open Sauce"/>
                <a:ea typeface="Open Sauce"/>
                <a:cs typeface="Open Sauce"/>
                <a:sym typeface="Open Sauce"/>
                <a:hlinkClick r:id="rId12" tooltip="https://pypi.org/project/chardet/"/>
              </a:rPr>
              <a:t>https://pypi.org/project/chardet/</a:t>
            </a:r>
            <a:r>
              <a:rPr lang="en-US" sz="2904">
                <a:solidFill>
                  <a:srgbClr val="212121"/>
                </a:solidFill>
                <a:latin typeface="Open Sauce"/>
                <a:ea typeface="Open Sauce"/>
                <a:cs typeface="Open Sauce"/>
                <a:sym typeface="Open Sauce"/>
              </a:rPr>
              <a:t>)</a:t>
            </a:r>
          </a:p>
          <a:p>
            <a:pPr algn="just">
              <a:lnSpc>
                <a:spcPts val="3513"/>
              </a:lnSpc>
            </a:pPr>
          </a:p>
          <a:p>
            <a:pPr algn="just" marL="626982" indent="-313491" lvl="1">
              <a:lnSpc>
                <a:spcPts val="3513"/>
              </a:lnSpc>
              <a:buFont typeface="Arial"/>
              <a:buChar char="•"/>
            </a:pPr>
            <a:r>
              <a:rPr lang="en-US" b="true" sz="2904">
                <a:solidFill>
                  <a:srgbClr val="212121"/>
                </a:solidFill>
                <a:latin typeface="Open Sauce Bold"/>
                <a:ea typeface="Open Sauce Bold"/>
                <a:cs typeface="Open Sauce Bold"/>
                <a:sym typeface="Open Sauce Bold"/>
              </a:rPr>
              <a:t>Removing background noise: </a:t>
            </a:r>
            <a:r>
              <a:rPr lang="en-US" sz="2904">
                <a:solidFill>
                  <a:srgbClr val="212121"/>
                </a:solidFill>
                <a:latin typeface="Open Sauce"/>
                <a:ea typeface="Open Sauce"/>
                <a:cs typeface="Open Sauce"/>
                <a:sym typeface="Open Sauce"/>
              </a:rPr>
              <a:t>The subtitles contains noise such as {[थीम म्यूज़िक बजता है]} which was removed using regex</a:t>
            </a:r>
          </a:p>
          <a:p>
            <a:pPr algn="just">
              <a:lnSpc>
                <a:spcPts val="3513"/>
              </a:lnSpc>
            </a:pPr>
            <a:r>
              <a:rPr lang="en-US" sz="2904">
                <a:solidFill>
                  <a:srgbClr val="212121"/>
                </a:solidFill>
                <a:latin typeface="Open Sauce"/>
                <a:ea typeface="Open Sauce"/>
                <a:cs typeface="Open Sauce"/>
                <a:sym typeface="Open Sauce"/>
              </a:rPr>
              <a:t>      \[.*?\] and test with re module</a:t>
            </a:r>
          </a:p>
          <a:p>
            <a:pPr algn="just">
              <a:lnSpc>
                <a:spcPts val="3513"/>
              </a:lnSpc>
            </a:pPr>
          </a:p>
          <a:p>
            <a:pPr algn="just" marL="626982" indent="-313491" lvl="1">
              <a:lnSpc>
                <a:spcPts val="3513"/>
              </a:lnSpc>
              <a:buFont typeface="Arial"/>
              <a:buChar char="•"/>
            </a:pPr>
            <a:r>
              <a:rPr lang="en-US" sz="2904">
                <a:solidFill>
                  <a:srgbClr val="212121"/>
                </a:solidFill>
                <a:latin typeface="Open Sauce"/>
                <a:ea typeface="Open Sauce"/>
                <a:cs typeface="Open Sauce"/>
                <a:sym typeface="Open Sauce"/>
              </a:rPr>
              <a:t>Removing html tags (eg.,&lt;i&gt;&lt;/i&gt;, {\an8} [U+202B] and [U+202C])</a:t>
            </a:r>
          </a:p>
          <a:p>
            <a:pPr algn="just">
              <a:lnSpc>
                <a:spcPts val="3513"/>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289466" y="192065"/>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6" id="6"/>
          <p:cNvGrpSpPr/>
          <p:nvPr/>
        </p:nvGrpSpPr>
        <p:grpSpPr>
          <a:xfrm rot="0">
            <a:off x="289466" y="1865335"/>
            <a:ext cx="8558139" cy="7996484"/>
            <a:chOff x="0" y="0"/>
            <a:chExt cx="2253996" cy="2106070"/>
          </a:xfrm>
        </p:grpSpPr>
        <p:sp>
          <p:nvSpPr>
            <p:cNvPr name="Freeform 7" id="7"/>
            <p:cNvSpPr/>
            <p:nvPr/>
          </p:nvSpPr>
          <p:spPr>
            <a:xfrm flipH="false" flipV="false" rot="0">
              <a:off x="0" y="0"/>
              <a:ext cx="2253996" cy="2106070"/>
            </a:xfrm>
            <a:custGeom>
              <a:avLst/>
              <a:gdLst/>
              <a:ahLst/>
              <a:cxnLst/>
              <a:rect r="r" b="b" t="t" l="l"/>
              <a:pathLst>
                <a:path h="2106070" w="2253996">
                  <a:moveTo>
                    <a:pt x="46136" y="0"/>
                  </a:moveTo>
                  <a:lnTo>
                    <a:pt x="2207860" y="0"/>
                  </a:lnTo>
                  <a:cubicBezTo>
                    <a:pt x="2220096" y="0"/>
                    <a:pt x="2231830" y="4861"/>
                    <a:pt x="2240483" y="13513"/>
                  </a:cubicBezTo>
                  <a:cubicBezTo>
                    <a:pt x="2249135" y="22165"/>
                    <a:pt x="2253996" y="33900"/>
                    <a:pt x="2253996" y="46136"/>
                  </a:cubicBezTo>
                  <a:lnTo>
                    <a:pt x="2253996" y="2059934"/>
                  </a:lnTo>
                  <a:cubicBezTo>
                    <a:pt x="2253996" y="2072170"/>
                    <a:pt x="2249135" y="2083905"/>
                    <a:pt x="2240483" y="2092557"/>
                  </a:cubicBezTo>
                  <a:cubicBezTo>
                    <a:pt x="2231830" y="2101209"/>
                    <a:pt x="2220096" y="2106070"/>
                    <a:pt x="2207860" y="2106070"/>
                  </a:cubicBezTo>
                  <a:lnTo>
                    <a:pt x="46136" y="2106070"/>
                  </a:lnTo>
                  <a:cubicBezTo>
                    <a:pt x="33900" y="2106070"/>
                    <a:pt x="22165" y="2101209"/>
                    <a:pt x="13513" y="2092557"/>
                  </a:cubicBezTo>
                  <a:cubicBezTo>
                    <a:pt x="4861" y="2083905"/>
                    <a:pt x="0" y="2072170"/>
                    <a:pt x="0" y="2059934"/>
                  </a:cubicBezTo>
                  <a:lnTo>
                    <a:pt x="0" y="46136"/>
                  </a:lnTo>
                  <a:cubicBezTo>
                    <a:pt x="0" y="33900"/>
                    <a:pt x="4861" y="22165"/>
                    <a:pt x="13513" y="13513"/>
                  </a:cubicBezTo>
                  <a:cubicBezTo>
                    <a:pt x="22165" y="4861"/>
                    <a:pt x="33900" y="0"/>
                    <a:pt x="46136" y="0"/>
                  </a:cubicBezTo>
                  <a:close/>
                </a:path>
              </a:pathLst>
            </a:custGeom>
            <a:solidFill>
              <a:srgbClr val="F8EDC6"/>
            </a:solidFill>
          </p:spPr>
        </p:sp>
        <p:sp>
          <p:nvSpPr>
            <p:cNvPr name="TextBox 8" id="8"/>
            <p:cNvSpPr txBox="true"/>
            <p:nvPr/>
          </p:nvSpPr>
          <p:spPr>
            <a:xfrm>
              <a:off x="0" y="-38100"/>
              <a:ext cx="2253996" cy="2144170"/>
            </a:xfrm>
            <a:prstGeom prst="rect">
              <a:avLst/>
            </a:prstGeom>
          </p:spPr>
          <p:txBody>
            <a:bodyPr anchor="ctr" rtlCol="false" tIns="50800" lIns="50800" bIns="50800" rIns="50800"/>
            <a:lstStyle/>
            <a:p>
              <a:pPr algn="ctr">
                <a:lnSpc>
                  <a:spcPts val="3081"/>
                </a:lnSpc>
              </a:pPr>
            </a:p>
          </p:txBody>
        </p:sp>
      </p:grpSp>
      <p:sp>
        <p:nvSpPr>
          <p:cNvPr name="Freeform 9" id="9"/>
          <p:cNvSpPr/>
          <p:nvPr/>
        </p:nvSpPr>
        <p:spPr>
          <a:xfrm flipH="false" flipV="true" rot="1243913">
            <a:off x="-3802183" y="8901832"/>
            <a:ext cx="9887768" cy="3577574"/>
          </a:xfrm>
          <a:custGeom>
            <a:avLst/>
            <a:gdLst/>
            <a:ahLst/>
            <a:cxnLst/>
            <a:rect r="r" b="b" t="t" l="l"/>
            <a:pathLst>
              <a:path h="3577574" w="9887768">
                <a:moveTo>
                  <a:pt x="0" y="3577574"/>
                </a:moveTo>
                <a:lnTo>
                  <a:pt x="9887768" y="3577574"/>
                </a:lnTo>
                <a:lnTo>
                  <a:pt x="9887768" y="0"/>
                </a:lnTo>
                <a:lnTo>
                  <a:pt x="0" y="0"/>
                </a:lnTo>
                <a:lnTo>
                  <a:pt x="0" y="3577574"/>
                </a:lnTo>
                <a:close/>
              </a:path>
            </a:pathLst>
          </a:custGeom>
          <a:blipFill>
            <a:blip r:embed="rId5">
              <a:alphaModFix amt="60000"/>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2159446">
            <a:off x="15161773" y="-3648057"/>
            <a:ext cx="8282036" cy="6685862"/>
          </a:xfrm>
          <a:custGeom>
            <a:avLst/>
            <a:gdLst/>
            <a:ahLst/>
            <a:cxnLst/>
            <a:rect r="r" b="b" t="t" l="l"/>
            <a:pathLst>
              <a:path h="6685862" w="8282036">
                <a:moveTo>
                  <a:pt x="0" y="0"/>
                </a:moveTo>
                <a:lnTo>
                  <a:pt x="8282036" y="0"/>
                </a:lnTo>
                <a:lnTo>
                  <a:pt x="8282036" y="6685862"/>
                </a:lnTo>
                <a:lnTo>
                  <a:pt x="0" y="66858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0657710" y="4296717"/>
            <a:ext cx="5245939" cy="2222855"/>
          </a:xfrm>
          <a:custGeom>
            <a:avLst/>
            <a:gdLst/>
            <a:ahLst/>
            <a:cxnLst/>
            <a:rect r="r" b="b" t="t" l="l"/>
            <a:pathLst>
              <a:path h="2222855" w="5245939">
                <a:moveTo>
                  <a:pt x="0" y="0"/>
                </a:moveTo>
                <a:lnTo>
                  <a:pt x="5245938" y="0"/>
                </a:lnTo>
                <a:lnTo>
                  <a:pt x="5245938" y="2222856"/>
                </a:lnTo>
                <a:lnTo>
                  <a:pt x="0" y="2222856"/>
                </a:lnTo>
                <a:lnTo>
                  <a:pt x="0" y="0"/>
                </a:lnTo>
                <a:close/>
              </a:path>
            </a:pathLst>
          </a:custGeom>
          <a:blipFill>
            <a:blip r:embed="rId9"/>
            <a:stretch>
              <a:fillRect l="0" t="0" r="0" b="0"/>
            </a:stretch>
          </a:blipFill>
        </p:spPr>
      </p:sp>
      <p:sp>
        <p:nvSpPr>
          <p:cNvPr name="Freeform 12" id="12"/>
          <p:cNvSpPr/>
          <p:nvPr/>
        </p:nvSpPr>
        <p:spPr>
          <a:xfrm flipH="false" flipV="false" rot="0">
            <a:off x="8954224" y="7267549"/>
            <a:ext cx="9272855" cy="2594271"/>
          </a:xfrm>
          <a:custGeom>
            <a:avLst/>
            <a:gdLst/>
            <a:ahLst/>
            <a:cxnLst/>
            <a:rect r="r" b="b" t="t" l="l"/>
            <a:pathLst>
              <a:path h="2594271" w="9272855">
                <a:moveTo>
                  <a:pt x="0" y="0"/>
                </a:moveTo>
                <a:lnTo>
                  <a:pt x="9272855" y="0"/>
                </a:lnTo>
                <a:lnTo>
                  <a:pt x="9272855" y="2594270"/>
                </a:lnTo>
                <a:lnTo>
                  <a:pt x="0" y="2594270"/>
                </a:lnTo>
                <a:lnTo>
                  <a:pt x="0" y="0"/>
                </a:lnTo>
                <a:close/>
              </a:path>
            </a:pathLst>
          </a:custGeom>
          <a:blipFill>
            <a:blip r:embed="rId10"/>
            <a:stretch>
              <a:fillRect l="0" t="0" r="0" b="0"/>
            </a:stretch>
          </a:blipFill>
          <a:ln w="9525" cap="sq">
            <a:solidFill>
              <a:srgbClr val="000000"/>
            </a:solidFill>
            <a:prstDash val="solid"/>
            <a:miter/>
          </a:ln>
        </p:spPr>
      </p:sp>
      <p:sp>
        <p:nvSpPr>
          <p:cNvPr name="Freeform 13" id="13"/>
          <p:cNvSpPr/>
          <p:nvPr/>
        </p:nvSpPr>
        <p:spPr>
          <a:xfrm flipH="false" flipV="false" rot="0">
            <a:off x="9042238" y="2382408"/>
            <a:ext cx="4548413" cy="1247559"/>
          </a:xfrm>
          <a:custGeom>
            <a:avLst/>
            <a:gdLst/>
            <a:ahLst/>
            <a:cxnLst/>
            <a:rect r="r" b="b" t="t" l="l"/>
            <a:pathLst>
              <a:path h="1247559" w="4548413">
                <a:moveTo>
                  <a:pt x="0" y="0"/>
                </a:moveTo>
                <a:lnTo>
                  <a:pt x="4548414" y="0"/>
                </a:lnTo>
                <a:lnTo>
                  <a:pt x="4548414" y="1247559"/>
                </a:lnTo>
                <a:lnTo>
                  <a:pt x="0" y="1247559"/>
                </a:lnTo>
                <a:lnTo>
                  <a:pt x="0" y="0"/>
                </a:lnTo>
                <a:close/>
              </a:path>
            </a:pathLst>
          </a:custGeom>
          <a:blipFill>
            <a:blip r:embed="rId11"/>
            <a:stretch>
              <a:fillRect l="0" t="0" r="-140310" b="0"/>
            </a:stretch>
          </a:blipFill>
          <a:ln w="57150" cap="sq">
            <a:solidFill>
              <a:srgbClr val="F8EDC6"/>
            </a:solidFill>
            <a:prstDash val="solid"/>
            <a:miter/>
          </a:ln>
        </p:spPr>
      </p:sp>
      <p:sp>
        <p:nvSpPr>
          <p:cNvPr name="Freeform 14" id="14"/>
          <p:cNvSpPr/>
          <p:nvPr/>
        </p:nvSpPr>
        <p:spPr>
          <a:xfrm flipH="false" flipV="false" rot="0">
            <a:off x="13657450" y="2396707"/>
            <a:ext cx="4476246" cy="1233260"/>
          </a:xfrm>
          <a:custGeom>
            <a:avLst/>
            <a:gdLst/>
            <a:ahLst/>
            <a:cxnLst/>
            <a:rect r="r" b="b" t="t" l="l"/>
            <a:pathLst>
              <a:path h="1233260" w="4476246">
                <a:moveTo>
                  <a:pt x="0" y="0"/>
                </a:moveTo>
                <a:lnTo>
                  <a:pt x="4476247" y="0"/>
                </a:lnTo>
                <a:lnTo>
                  <a:pt x="4476247" y="1233260"/>
                </a:lnTo>
                <a:lnTo>
                  <a:pt x="0" y="1233260"/>
                </a:lnTo>
                <a:lnTo>
                  <a:pt x="0" y="0"/>
                </a:lnTo>
                <a:close/>
              </a:path>
            </a:pathLst>
          </a:custGeom>
          <a:blipFill>
            <a:blip r:embed="rId11"/>
            <a:stretch>
              <a:fillRect l="-135539" t="-884" r="-7981" b="0"/>
            </a:stretch>
          </a:blipFill>
          <a:ln w="57150" cap="sq">
            <a:solidFill>
              <a:srgbClr val="F8EDC6"/>
            </a:solidFill>
            <a:prstDash val="solid"/>
            <a:miter/>
          </a:ln>
        </p:spPr>
      </p:sp>
      <p:sp>
        <p:nvSpPr>
          <p:cNvPr name="TextBox 15" id="15"/>
          <p:cNvSpPr txBox="true"/>
          <p:nvPr/>
        </p:nvSpPr>
        <p:spPr>
          <a:xfrm rot="0">
            <a:off x="478880" y="386153"/>
            <a:ext cx="13677687"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Harsh Vardhan</a:t>
            </a:r>
          </a:p>
        </p:txBody>
      </p:sp>
      <p:sp>
        <p:nvSpPr>
          <p:cNvPr name="TextBox 16" id="16"/>
          <p:cNvSpPr txBox="true"/>
          <p:nvPr/>
        </p:nvSpPr>
        <p:spPr>
          <a:xfrm rot="0">
            <a:off x="289466" y="2085760"/>
            <a:ext cx="8344100" cy="8340220"/>
          </a:xfrm>
          <a:prstGeom prst="rect">
            <a:avLst/>
          </a:prstGeom>
        </p:spPr>
        <p:txBody>
          <a:bodyPr anchor="t" rtlCol="false" tIns="0" lIns="0" bIns="0" rIns="0">
            <a:spAutoFit/>
          </a:bodyPr>
          <a:lstStyle/>
          <a:p>
            <a:pPr algn="just">
              <a:lnSpc>
                <a:spcPts val="3505"/>
              </a:lnSpc>
            </a:pPr>
          </a:p>
          <a:p>
            <a:pPr algn="just" marL="625539" indent="-312769" lvl="1">
              <a:lnSpc>
                <a:spcPts val="3505"/>
              </a:lnSpc>
              <a:buFont typeface="Arial"/>
              <a:buChar char="•"/>
            </a:pPr>
            <a:r>
              <a:rPr lang="en-US" sz="2897">
                <a:solidFill>
                  <a:srgbClr val="212121"/>
                </a:solidFill>
                <a:latin typeface="Open Sauce"/>
                <a:ea typeface="Open Sauce"/>
                <a:cs typeface="Open Sauce"/>
                <a:sym typeface="Open Sauce"/>
              </a:rPr>
              <a:t>Removing characters outside the language pairs. </a:t>
            </a:r>
          </a:p>
          <a:p>
            <a:pPr algn="just">
              <a:lnSpc>
                <a:spcPts val="3505"/>
              </a:lnSpc>
            </a:pPr>
          </a:p>
          <a:p>
            <a:pPr algn="just" marL="625539" indent="-312769" lvl="1">
              <a:lnSpc>
                <a:spcPts val="3505"/>
              </a:lnSpc>
              <a:buFont typeface="Arial"/>
              <a:buChar char="•"/>
            </a:pPr>
            <a:r>
              <a:rPr lang="en-US" sz="2897">
                <a:solidFill>
                  <a:srgbClr val="212121"/>
                </a:solidFill>
                <a:latin typeface="Open Sauce"/>
                <a:ea typeface="Open Sauce"/>
                <a:cs typeface="Open Sauce"/>
                <a:sym typeface="Open Sauce"/>
              </a:rPr>
              <a:t>Handling Misalignments. (using scripts to move rows in vertical directions)</a:t>
            </a:r>
          </a:p>
          <a:p>
            <a:pPr algn="just">
              <a:lnSpc>
                <a:spcPts val="3505"/>
              </a:lnSpc>
            </a:pPr>
          </a:p>
          <a:p>
            <a:pPr algn="just" marL="625539" indent="-312769" lvl="1">
              <a:lnSpc>
                <a:spcPts val="3505"/>
              </a:lnSpc>
              <a:buFont typeface="Arial"/>
              <a:buChar char="•"/>
            </a:pPr>
            <a:r>
              <a:rPr lang="en-US" sz="2897">
                <a:solidFill>
                  <a:srgbClr val="212121"/>
                </a:solidFill>
                <a:latin typeface="Open Sauce"/>
                <a:ea typeface="Open Sauce"/>
                <a:cs typeface="Open Sauce"/>
                <a:sym typeface="Open Sauce"/>
              </a:rPr>
              <a:t>Manual corpus checking and running  preprocessing scripts. (hin to tel map)</a:t>
            </a:r>
          </a:p>
          <a:p>
            <a:pPr algn="just">
              <a:lnSpc>
                <a:spcPts val="3505"/>
              </a:lnSpc>
            </a:pPr>
          </a:p>
          <a:p>
            <a:pPr algn="just" marL="625539" indent="-312769" lvl="1">
              <a:lnSpc>
                <a:spcPts val="3505"/>
              </a:lnSpc>
              <a:buFont typeface="Arial"/>
              <a:buChar char="•"/>
            </a:pPr>
            <a:r>
              <a:rPr lang="en-US" b="true" sz="2897">
                <a:solidFill>
                  <a:srgbClr val="212121"/>
                </a:solidFill>
                <a:latin typeface="Open Sauce Bold"/>
                <a:ea typeface="Open Sauce Bold"/>
                <a:cs typeface="Open Sauce Bold"/>
                <a:sym typeface="Open Sauce Bold"/>
              </a:rPr>
              <a:t>Data collection techniques: </a:t>
            </a:r>
            <a:r>
              <a:rPr lang="en-US" sz="2897">
                <a:solidFill>
                  <a:srgbClr val="212121"/>
                </a:solidFill>
                <a:latin typeface="Open Sauce"/>
                <a:ea typeface="Open Sauce"/>
                <a:cs typeface="Open Sauce"/>
                <a:sym typeface="Open Sauce"/>
              </a:rPr>
              <a:t>Efficient ways to download data and maintaining file structures.</a:t>
            </a:r>
          </a:p>
          <a:p>
            <a:pPr algn="just">
              <a:lnSpc>
                <a:spcPts val="3505"/>
              </a:lnSpc>
            </a:pPr>
          </a:p>
          <a:p>
            <a:pPr algn="just" marL="625539" indent="-312769" lvl="1">
              <a:lnSpc>
                <a:spcPts val="3505"/>
              </a:lnSpc>
              <a:buFont typeface="Arial"/>
              <a:buChar char="•"/>
            </a:pPr>
            <a:r>
              <a:rPr lang="en-US" b="true" sz="2897">
                <a:solidFill>
                  <a:srgbClr val="212121"/>
                </a:solidFill>
                <a:latin typeface="Open Sauce Bold"/>
                <a:ea typeface="Open Sauce Bold"/>
                <a:cs typeface="Open Sauce Bold"/>
                <a:sym typeface="Open Sauce Bold"/>
              </a:rPr>
              <a:t>Managing file flow: </a:t>
            </a:r>
            <a:r>
              <a:rPr lang="en-US" sz="2897">
                <a:solidFill>
                  <a:srgbClr val="212121"/>
                </a:solidFill>
                <a:latin typeface="Open Sauce"/>
                <a:ea typeface="Open Sauce"/>
                <a:cs typeface="Open Sauce"/>
                <a:sym typeface="Open Sauce"/>
              </a:rPr>
              <a:t>Instructed team members to test scripts on the right folders in current flow</a:t>
            </a:r>
          </a:p>
          <a:p>
            <a:pPr algn="just">
              <a:lnSpc>
                <a:spcPts val="3505"/>
              </a:lnSpc>
            </a:pPr>
          </a:p>
          <a:p>
            <a:pPr algn="just">
              <a:lnSpc>
                <a:spcPts val="3505"/>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1003B"/>
        </a:solidFill>
      </p:bgPr>
    </p:bg>
    <p:spTree>
      <p:nvGrpSpPr>
        <p:cNvPr id="1" name=""/>
        <p:cNvGrpSpPr/>
        <p:nvPr/>
      </p:nvGrpSpPr>
      <p:grpSpPr>
        <a:xfrm>
          <a:off x="0" y="0"/>
          <a:ext cx="0" cy="0"/>
          <a:chOff x="0" y="0"/>
          <a:chExt cx="0" cy="0"/>
        </a:xfrm>
      </p:grpSpPr>
      <p:grpSp>
        <p:nvGrpSpPr>
          <p:cNvPr name="Group 2" id="2"/>
          <p:cNvGrpSpPr/>
          <p:nvPr/>
        </p:nvGrpSpPr>
        <p:grpSpPr>
          <a:xfrm rot="0">
            <a:off x="289466" y="192065"/>
            <a:ext cx="3903162" cy="489363"/>
            <a:chOff x="0" y="0"/>
            <a:chExt cx="5204217" cy="652485"/>
          </a:xfrm>
        </p:grpSpPr>
        <p:sp>
          <p:nvSpPr>
            <p:cNvPr name="TextBox 3" id="3"/>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4" id="4"/>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478880" y="1865335"/>
            <a:ext cx="8571881" cy="7220801"/>
            <a:chOff x="0" y="0"/>
            <a:chExt cx="2257615" cy="1901775"/>
          </a:xfrm>
        </p:grpSpPr>
        <p:sp>
          <p:nvSpPr>
            <p:cNvPr name="Freeform 6" id="6"/>
            <p:cNvSpPr/>
            <p:nvPr/>
          </p:nvSpPr>
          <p:spPr>
            <a:xfrm flipH="false" flipV="false" rot="0">
              <a:off x="0" y="0"/>
              <a:ext cx="2257615" cy="1901775"/>
            </a:xfrm>
            <a:custGeom>
              <a:avLst/>
              <a:gdLst/>
              <a:ahLst/>
              <a:cxnLst/>
              <a:rect r="r" b="b" t="t" l="l"/>
              <a:pathLst>
                <a:path h="1901775" w="2257615">
                  <a:moveTo>
                    <a:pt x="46062" y="0"/>
                  </a:moveTo>
                  <a:lnTo>
                    <a:pt x="2211553" y="0"/>
                  </a:lnTo>
                  <a:cubicBezTo>
                    <a:pt x="2236992" y="0"/>
                    <a:pt x="2257615" y="20623"/>
                    <a:pt x="2257615" y="46062"/>
                  </a:cubicBezTo>
                  <a:lnTo>
                    <a:pt x="2257615" y="1855713"/>
                  </a:lnTo>
                  <a:cubicBezTo>
                    <a:pt x="2257615" y="1867929"/>
                    <a:pt x="2252762" y="1879645"/>
                    <a:pt x="2244123" y="1888284"/>
                  </a:cubicBezTo>
                  <a:cubicBezTo>
                    <a:pt x="2235485" y="1896922"/>
                    <a:pt x="2223769" y="1901775"/>
                    <a:pt x="2211553" y="1901775"/>
                  </a:cubicBezTo>
                  <a:lnTo>
                    <a:pt x="46062" y="1901775"/>
                  </a:lnTo>
                  <a:cubicBezTo>
                    <a:pt x="33846" y="1901775"/>
                    <a:pt x="22130" y="1896922"/>
                    <a:pt x="13491" y="1888284"/>
                  </a:cubicBezTo>
                  <a:cubicBezTo>
                    <a:pt x="4853" y="1879645"/>
                    <a:pt x="0" y="1867929"/>
                    <a:pt x="0" y="1855713"/>
                  </a:cubicBezTo>
                  <a:lnTo>
                    <a:pt x="0" y="46062"/>
                  </a:lnTo>
                  <a:cubicBezTo>
                    <a:pt x="0" y="33846"/>
                    <a:pt x="4853" y="22130"/>
                    <a:pt x="13491" y="13491"/>
                  </a:cubicBezTo>
                  <a:cubicBezTo>
                    <a:pt x="22130" y="4853"/>
                    <a:pt x="33846" y="0"/>
                    <a:pt x="46062" y="0"/>
                  </a:cubicBezTo>
                  <a:close/>
                </a:path>
              </a:pathLst>
            </a:custGeom>
            <a:solidFill>
              <a:srgbClr val="F8EDC6"/>
            </a:solidFill>
          </p:spPr>
        </p:sp>
        <p:sp>
          <p:nvSpPr>
            <p:cNvPr name="TextBox 7" id="7"/>
            <p:cNvSpPr txBox="true"/>
            <p:nvPr/>
          </p:nvSpPr>
          <p:spPr>
            <a:xfrm>
              <a:off x="0" y="-38100"/>
              <a:ext cx="2257615" cy="1939875"/>
            </a:xfrm>
            <a:prstGeom prst="rect">
              <a:avLst/>
            </a:prstGeom>
          </p:spPr>
          <p:txBody>
            <a:bodyPr anchor="ctr" rtlCol="false" tIns="50800" lIns="50800" bIns="50800" rIns="50800"/>
            <a:lstStyle/>
            <a:p>
              <a:pPr algn="ctr">
                <a:lnSpc>
                  <a:spcPts val="3081"/>
                </a:lnSpc>
              </a:pPr>
            </a:p>
          </p:txBody>
        </p:sp>
      </p:grpSp>
      <p:sp>
        <p:nvSpPr>
          <p:cNvPr name="Freeform 8" id="8"/>
          <p:cNvSpPr/>
          <p:nvPr/>
        </p:nvSpPr>
        <p:spPr>
          <a:xfrm flipH="false" flipV="true" rot="1243913">
            <a:off x="-2702836" y="8827957"/>
            <a:ext cx="9887768" cy="3577574"/>
          </a:xfrm>
          <a:custGeom>
            <a:avLst/>
            <a:gdLst/>
            <a:ahLst/>
            <a:cxnLst/>
            <a:rect r="r" b="b" t="t" l="l"/>
            <a:pathLst>
              <a:path h="3577574" w="9887768">
                <a:moveTo>
                  <a:pt x="0" y="3577574"/>
                </a:moveTo>
                <a:lnTo>
                  <a:pt x="9887768" y="3577574"/>
                </a:lnTo>
                <a:lnTo>
                  <a:pt x="9887768" y="0"/>
                </a:lnTo>
                <a:lnTo>
                  <a:pt x="0" y="0"/>
                </a:lnTo>
                <a:lnTo>
                  <a:pt x="0" y="3577574"/>
                </a:lnTo>
                <a:close/>
              </a:path>
            </a:pathLst>
          </a:custGeom>
          <a:blipFill>
            <a:blip r:embed="rId4">
              <a:alphaModFix amt="60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2159446">
            <a:off x="15161773" y="-3648057"/>
            <a:ext cx="8282036" cy="6685862"/>
          </a:xfrm>
          <a:custGeom>
            <a:avLst/>
            <a:gdLst/>
            <a:ahLst/>
            <a:cxnLst/>
            <a:rect r="r" b="b" t="t" l="l"/>
            <a:pathLst>
              <a:path h="6685862" w="8282036">
                <a:moveTo>
                  <a:pt x="0" y="0"/>
                </a:moveTo>
                <a:lnTo>
                  <a:pt x="8282036" y="0"/>
                </a:lnTo>
                <a:lnTo>
                  <a:pt x="8282036" y="6685862"/>
                </a:lnTo>
                <a:lnTo>
                  <a:pt x="0" y="66858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9756432" y="2603463"/>
            <a:ext cx="5452848" cy="2726424"/>
          </a:xfrm>
          <a:custGeom>
            <a:avLst/>
            <a:gdLst/>
            <a:ahLst/>
            <a:cxnLst/>
            <a:rect r="r" b="b" t="t" l="l"/>
            <a:pathLst>
              <a:path h="2726424" w="5452848">
                <a:moveTo>
                  <a:pt x="0" y="0"/>
                </a:moveTo>
                <a:lnTo>
                  <a:pt x="5452848" y="0"/>
                </a:lnTo>
                <a:lnTo>
                  <a:pt x="5452848" y="2726424"/>
                </a:lnTo>
                <a:lnTo>
                  <a:pt x="0" y="2726424"/>
                </a:lnTo>
                <a:lnTo>
                  <a:pt x="0" y="0"/>
                </a:lnTo>
                <a:close/>
              </a:path>
            </a:pathLst>
          </a:custGeom>
          <a:blipFill>
            <a:blip r:embed="rId8"/>
            <a:stretch>
              <a:fillRect l="0" t="0" r="0" b="0"/>
            </a:stretch>
          </a:blipFill>
        </p:spPr>
      </p:sp>
      <p:sp>
        <p:nvSpPr>
          <p:cNvPr name="TextBox 11" id="11"/>
          <p:cNvSpPr txBox="true"/>
          <p:nvPr/>
        </p:nvSpPr>
        <p:spPr>
          <a:xfrm rot="0">
            <a:off x="478880" y="386153"/>
            <a:ext cx="13677687"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Harsh Vardhan</a:t>
            </a:r>
          </a:p>
        </p:txBody>
      </p:sp>
      <p:sp>
        <p:nvSpPr>
          <p:cNvPr name="TextBox 12" id="12"/>
          <p:cNvSpPr txBox="true"/>
          <p:nvPr/>
        </p:nvSpPr>
        <p:spPr>
          <a:xfrm rot="0">
            <a:off x="478880" y="2584413"/>
            <a:ext cx="7933062" cy="4835020"/>
          </a:xfrm>
          <a:prstGeom prst="rect">
            <a:avLst/>
          </a:prstGeom>
        </p:spPr>
        <p:txBody>
          <a:bodyPr anchor="t" rtlCol="false" tIns="0" lIns="0" bIns="0" rIns="0">
            <a:spAutoFit/>
          </a:bodyPr>
          <a:lstStyle/>
          <a:p>
            <a:pPr algn="just" marL="625539" indent="-312769" lvl="1">
              <a:lnSpc>
                <a:spcPts val="3505"/>
              </a:lnSpc>
              <a:buFont typeface="Arial"/>
              <a:buChar char="•"/>
            </a:pPr>
            <a:r>
              <a:rPr lang="en-US" b="true" sz="2897">
                <a:solidFill>
                  <a:srgbClr val="212121"/>
                </a:solidFill>
                <a:latin typeface="Open Sauce Bold"/>
                <a:ea typeface="Open Sauce Bold"/>
                <a:cs typeface="Open Sauce Bold"/>
                <a:sym typeface="Open Sauce Bold"/>
              </a:rPr>
              <a:t>Version Control: </a:t>
            </a:r>
          </a:p>
          <a:p>
            <a:pPr algn="just" marL="625539" indent="-312769" lvl="1">
              <a:lnSpc>
                <a:spcPts val="3505"/>
              </a:lnSpc>
              <a:buFont typeface="Arial"/>
              <a:buChar char="•"/>
            </a:pPr>
            <a:r>
              <a:rPr lang="en-US" sz="2897">
                <a:solidFill>
                  <a:srgbClr val="212121"/>
                </a:solidFill>
                <a:latin typeface="Open Sauce"/>
                <a:ea typeface="Open Sauce"/>
                <a:cs typeface="Open Sauce"/>
                <a:sym typeface="Open Sauce"/>
              </a:rPr>
              <a:t>Supervised the versioning of github to control project flow and helped teammates to work on the same data by fetching and pushing code to GitHub.</a:t>
            </a:r>
          </a:p>
          <a:p>
            <a:pPr algn="just">
              <a:lnSpc>
                <a:spcPts val="3505"/>
              </a:lnSpc>
            </a:pPr>
          </a:p>
          <a:p>
            <a:pPr algn="just" marL="625539" indent="-312769" lvl="1">
              <a:lnSpc>
                <a:spcPts val="3505"/>
              </a:lnSpc>
              <a:buFont typeface="Arial"/>
              <a:buChar char="•"/>
            </a:pPr>
            <a:r>
              <a:rPr lang="en-US" b="true" sz="2897">
                <a:solidFill>
                  <a:srgbClr val="212121"/>
                </a:solidFill>
                <a:latin typeface="Open Sauce Bold"/>
                <a:ea typeface="Open Sauce Bold"/>
                <a:cs typeface="Open Sauce Bold"/>
                <a:sym typeface="Open Sauce Bold"/>
              </a:rPr>
              <a:t>Stop Words: </a:t>
            </a:r>
          </a:p>
          <a:p>
            <a:pPr algn="just" marL="625539" indent="-312769" lvl="1">
              <a:lnSpc>
                <a:spcPts val="3505"/>
              </a:lnSpc>
              <a:buFont typeface="Arial"/>
              <a:buChar char="•"/>
            </a:pPr>
            <a:r>
              <a:rPr lang="en-US" sz="2897">
                <a:solidFill>
                  <a:srgbClr val="212121"/>
                </a:solidFill>
                <a:latin typeface="Open Sauce"/>
                <a:ea typeface="Open Sauce"/>
                <a:cs typeface="Open Sauce"/>
                <a:sym typeface="Open Sauce"/>
              </a:rPr>
              <a:t>Wrote a python script to remove stop words from the parallel corpus of hindi and telugu.</a:t>
            </a:r>
          </a:p>
          <a:p>
            <a:pPr algn="just">
              <a:lnSpc>
                <a:spcPts val="3505"/>
              </a:lnSpc>
            </a:pPr>
          </a:p>
        </p:txBody>
      </p:sp>
      <p:sp>
        <p:nvSpPr>
          <p:cNvPr name="Freeform 13" id="13"/>
          <p:cNvSpPr/>
          <p:nvPr/>
        </p:nvSpPr>
        <p:spPr>
          <a:xfrm flipH="false" flipV="false" rot="0">
            <a:off x="13490424" y="7419434"/>
            <a:ext cx="5062953" cy="4114800"/>
          </a:xfrm>
          <a:custGeom>
            <a:avLst/>
            <a:gdLst/>
            <a:ahLst/>
            <a:cxnLst/>
            <a:rect r="r" b="b" t="t" l="l"/>
            <a:pathLst>
              <a:path h="4114800" w="5062953">
                <a:moveTo>
                  <a:pt x="0" y="0"/>
                </a:moveTo>
                <a:lnTo>
                  <a:pt x="5062953" y="0"/>
                </a:lnTo>
                <a:lnTo>
                  <a:pt x="5062953"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9788059" y="2249797"/>
            <a:ext cx="3823129" cy="1002783"/>
            <a:chOff x="0" y="0"/>
            <a:chExt cx="1535278" cy="402694"/>
          </a:xfrm>
        </p:grpSpPr>
        <p:sp>
          <p:nvSpPr>
            <p:cNvPr name="Freeform 3" id="3"/>
            <p:cNvSpPr/>
            <p:nvPr/>
          </p:nvSpPr>
          <p:spPr>
            <a:xfrm flipH="false" flipV="false" rot="0">
              <a:off x="0" y="0"/>
              <a:ext cx="1535278" cy="402694"/>
            </a:xfrm>
            <a:custGeom>
              <a:avLst/>
              <a:gdLst/>
              <a:ahLst/>
              <a:cxnLst/>
              <a:rect r="r" b="b" t="t" l="l"/>
              <a:pathLst>
                <a:path h="402694" w="1535278">
                  <a:moveTo>
                    <a:pt x="81001" y="0"/>
                  </a:moveTo>
                  <a:lnTo>
                    <a:pt x="1454277" y="0"/>
                  </a:lnTo>
                  <a:cubicBezTo>
                    <a:pt x="1475760" y="0"/>
                    <a:pt x="1496363" y="8534"/>
                    <a:pt x="1511553" y="23725"/>
                  </a:cubicBezTo>
                  <a:cubicBezTo>
                    <a:pt x="1526744" y="38915"/>
                    <a:pt x="1535278" y="59518"/>
                    <a:pt x="1535278" y="81001"/>
                  </a:cubicBezTo>
                  <a:lnTo>
                    <a:pt x="1535278" y="321693"/>
                  </a:lnTo>
                  <a:cubicBezTo>
                    <a:pt x="1535278" y="366429"/>
                    <a:pt x="1499013" y="402694"/>
                    <a:pt x="1454277" y="402694"/>
                  </a:cubicBezTo>
                  <a:lnTo>
                    <a:pt x="81001" y="402694"/>
                  </a:lnTo>
                  <a:cubicBezTo>
                    <a:pt x="59518" y="402694"/>
                    <a:pt x="38915" y="394160"/>
                    <a:pt x="23725" y="378969"/>
                  </a:cubicBezTo>
                  <a:cubicBezTo>
                    <a:pt x="8534" y="363779"/>
                    <a:pt x="0" y="343176"/>
                    <a:pt x="0" y="321693"/>
                  </a:cubicBezTo>
                  <a:lnTo>
                    <a:pt x="0" y="81001"/>
                  </a:lnTo>
                  <a:cubicBezTo>
                    <a:pt x="0" y="36265"/>
                    <a:pt x="36265" y="0"/>
                    <a:pt x="81001" y="0"/>
                  </a:cubicBezTo>
                  <a:close/>
                </a:path>
              </a:pathLst>
            </a:custGeom>
            <a:solidFill>
              <a:srgbClr val="2667FF"/>
            </a:solidFill>
          </p:spPr>
        </p:sp>
        <p:sp>
          <p:nvSpPr>
            <p:cNvPr name="TextBox 4" id="4"/>
            <p:cNvSpPr txBox="true"/>
            <p:nvPr/>
          </p:nvSpPr>
          <p:spPr>
            <a:xfrm>
              <a:off x="0" y="-57150"/>
              <a:ext cx="1535278" cy="459844"/>
            </a:xfrm>
            <a:prstGeom prst="rect">
              <a:avLst/>
            </a:prstGeom>
          </p:spPr>
          <p:txBody>
            <a:bodyPr anchor="ctr" rtlCol="false" tIns="50800" lIns="50800" bIns="50800" rIns="50800"/>
            <a:lstStyle/>
            <a:p>
              <a:pPr algn="ctr">
                <a:lnSpc>
                  <a:spcPts val="4200"/>
                </a:lnSpc>
              </a:pPr>
              <a:r>
                <a:rPr lang="en-US" b="true" sz="3000">
                  <a:solidFill>
                    <a:srgbClr val="F8F8F8"/>
                  </a:solidFill>
                  <a:latin typeface="IBM Plex Sans Bold"/>
                  <a:ea typeface="IBM Plex Sans Bold"/>
                  <a:cs typeface="IBM Plex Sans Bold"/>
                  <a:sym typeface="IBM Plex Sans Bold"/>
                </a:rPr>
                <a:t>Review 3</a:t>
              </a:r>
            </a:p>
          </p:txBody>
        </p:sp>
      </p:grpSp>
      <p:sp>
        <p:nvSpPr>
          <p:cNvPr name="AutoShape 5" id="5"/>
          <p:cNvSpPr/>
          <p:nvPr/>
        </p:nvSpPr>
        <p:spPr>
          <a:xfrm>
            <a:off x="11699624" y="3252580"/>
            <a:ext cx="0" cy="1296589"/>
          </a:xfrm>
          <a:prstGeom prst="line">
            <a:avLst/>
          </a:prstGeom>
          <a:ln cap="flat" w="9525">
            <a:solidFill>
              <a:srgbClr val="01003B"/>
            </a:solidFill>
            <a:prstDash val="solid"/>
            <a:headEnd type="none" len="sm" w="sm"/>
            <a:tailEnd type="none" len="sm" w="sm"/>
          </a:ln>
        </p:spPr>
      </p:sp>
      <p:sp>
        <p:nvSpPr>
          <p:cNvPr name="TextBox 6" id="6"/>
          <p:cNvSpPr txBox="true"/>
          <p:nvPr/>
        </p:nvSpPr>
        <p:spPr>
          <a:xfrm rot="0">
            <a:off x="7020026" y="4492019"/>
            <a:ext cx="9359195" cy="3583940"/>
          </a:xfrm>
          <a:prstGeom prst="rect">
            <a:avLst/>
          </a:prstGeom>
        </p:spPr>
        <p:txBody>
          <a:bodyPr anchor="t" rtlCol="false" tIns="0" lIns="0" bIns="0" rIns="0">
            <a:spAutoFit/>
          </a:bodyPr>
          <a:lstStyle/>
          <a:p>
            <a:pPr algn="ctr" marL="626111" indent="-313055" lvl="1">
              <a:lnSpc>
                <a:spcPts val="4060"/>
              </a:lnSpc>
              <a:buFont typeface="Arial"/>
              <a:buChar char="•"/>
            </a:pPr>
            <a:r>
              <a:rPr lang="en-US" b="true" sz="2900">
                <a:solidFill>
                  <a:srgbClr val="01003B"/>
                </a:solidFill>
                <a:latin typeface="IBM Plex Sans Bold"/>
                <a:ea typeface="IBM Plex Sans Bold"/>
                <a:cs typeface="IBM Plex Sans Bold"/>
                <a:sym typeface="IBM Plex Sans Bold"/>
              </a:rPr>
              <a:t>Real-Time Translation:</a:t>
            </a:r>
            <a:r>
              <a:rPr lang="en-US" sz="2900">
                <a:solidFill>
                  <a:srgbClr val="01003B"/>
                </a:solidFill>
                <a:latin typeface="IBM Plex Sans"/>
                <a:ea typeface="IBM Plex Sans"/>
                <a:cs typeface="IBM Plex Sans"/>
                <a:sym typeface="IBM Plex Sans"/>
              </a:rPr>
              <a:t> Model that converts spoken Telugu into Hindi text and then synthesizes it into spoken Hindi .</a:t>
            </a:r>
          </a:p>
          <a:p>
            <a:pPr algn="ctr">
              <a:lnSpc>
                <a:spcPts val="4060"/>
              </a:lnSpc>
            </a:pPr>
          </a:p>
          <a:p>
            <a:pPr algn="ctr" marL="626111" indent="-313055" lvl="1">
              <a:lnSpc>
                <a:spcPts val="4060"/>
              </a:lnSpc>
              <a:buFont typeface="Arial"/>
              <a:buChar char="•"/>
            </a:pPr>
            <a:r>
              <a:rPr lang="en-US" sz="2900">
                <a:solidFill>
                  <a:srgbClr val="01003B"/>
                </a:solidFill>
                <a:latin typeface="IBM Plex Sans"/>
                <a:ea typeface="IBM Plex Sans"/>
                <a:cs typeface="IBM Plex Sans"/>
                <a:sym typeface="IBM Plex Sans"/>
              </a:rPr>
              <a:t>Provides natural-sounding translations for effective multilingual communication between Telugu and Hindi speakers.</a:t>
            </a:r>
          </a:p>
        </p:txBody>
      </p:sp>
      <p:grpSp>
        <p:nvGrpSpPr>
          <p:cNvPr name="Group 7" id="7"/>
          <p:cNvGrpSpPr/>
          <p:nvPr/>
        </p:nvGrpSpPr>
        <p:grpSpPr>
          <a:xfrm rot="0">
            <a:off x="627886" y="2602391"/>
            <a:ext cx="4704790" cy="3047851"/>
            <a:chOff x="0" y="0"/>
            <a:chExt cx="6273053" cy="4063802"/>
          </a:xfrm>
        </p:grpSpPr>
        <p:sp>
          <p:nvSpPr>
            <p:cNvPr name="TextBox 8" id="8"/>
            <p:cNvSpPr txBox="true"/>
            <p:nvPr/>
          </p:nvSpPr>
          <p:spPr>
            <a:xfrm rot="0">
              <a:off x="0" y="-9525"/>
              <a:ext cx="6273053" cy="2854237"/>
            </a:xfrm>
            <a:prstGeom prst="rect">
              <a:avLst/>
            </a:prstGeom>
          </p:spPr>
          <p:txBody>
            <a:bodyPr anchor="t" rtlCol="false" tIns="0" lIns="0" bIns="0" rIns="0">
              <a:spAutoFit/>
            </a:bodyPr>
            <a:lstStyle/>
            <a:p>
              <a:pPr algn="l">
                <a:lnSpc>
                  <a:spcPts val="8400"/>
                </a:lnSpc>
              </a:pPr>
              <a:r>
                <a:rPr lang="en-US" b="true" sz="7000">
                  <a:solidFill>
                    <a:srgbClr val="01003B"/>
                  </a:solidFill>
                  <a:latin typeface="Be Vietnam Ultra-Bold"/>
                  <a:ea typeface="Be Vietnam Ultra-Bold"/>
                  <a:cs typeface="Be Vietnam Ultra-Bold"/>
                  <a:sym typeface="Be Vietnam Ultra-Bold"/>
                </a:rPr>
                <a:t>Proposed Timeline</a:t>
              </a:r>
            </a:p>
          </p:txBody>
        </p:sp>
        <p:sp>
          <p:nvSpPr>
            <p:cNvPr name="TextBox 9" id="9"/>
            <p:cNvSpPr txBox="true"/>
            <p:nvPr/>
          </p:nvSpPr>
          <p:spPr>
            <a:xfrm rot="0">
              <a:off x="0" y="3397052"/>
              <a:ext cx="5679936" cy="666750"/>
            </a:xfrm>
            <a:prstGeom prst="rect">
              <a:avLst/>
            </a:prstGeom>
          </p:spPr>
          <p:txBody>
            <a:bodyPr anchor="t" rtlCol="false" tIns="0" lIns="0" bIns="0" rIns="0">
              <a:spAutoFit/>
            </a:bodyPr>
            <a:lstStyle/>
            <a:p>
              <a:pPr algn="l">
                <a:lnSpc>
                  <a:spcPts val="4200"/>
                </a:lnSpc>
              </a:pPr>
              <a:r>
                <a:rPr lang="en-US" sz="3000">
                  <a:solidFill>
                    <a:srgbClr val="01003B"/>
                  </a:solidFill>
                  <a:latin typeface="IBM Plex Sans"/>
                  <a:ea typeface="IBM Plex Sans"/>
                  <a:cs typeface="IBM Plex Sans"/>
                  <a:sym typeface="IBM Plex Sans"/>
                </a:rPr>
                <a:t>When can you expect?</a:t>
              </a:r>
            </a:p>
          </p:txBody>
        </p:sp>
      </p:grpSp>
      <p:sp>
        <p:nvSpPr>
          <p:cNvPr name="Freeform 10" id="10"/>
          <p:cNvSpPr/>
          <p:nvPr/>
        </p:nvSpPr>
        <p:spPr>
          <a:xfrm flipH="false" flipV="false" rot="0">
            <a:off x="16379221" y="732981"/>
            <a:ext cx="1104596" cy="1284415"/>
          </a:xfrm>
          <a:custGeom>
            <a:avLst/>
            <a:gdLst/>
            <a:ahLst/>
            <a:cxnLst/>
            <a:rect r="r" b="b" t="t" l="l"/>
            <a:pathLst>
              <a:path h="1284415" w="1104596">
                <a:moveTo>
                  <a:pt x="0" y="0"/>
                </a:moveTo>
                <a:lnTo>
                  <a:pt x="1104597" y="0"/>
                </a:lnTo>
                <a:lnTo>
                  <a:pt x="1104597" y="1284415"/>
                </a:lnTo>
                <a:lnTo>
                  <a:pt x="0" y="12844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1028700" y="1028700"/>
            <a:ext cx="3903162" cy="489363"/>
            <a:chOff x="0" y="0"/>
            <a:chExt cx="5204217" cy="652485"/>
          </a:xfrm>
        </p:grpSpPr>
        <p:sp>
          <p:nvSpPr>
            <p:cNvPr name="TextBox 12" id="12"/>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1A181A"/>
                  </a:solidFill>
                  <a:latin typeface="IBM Plex Sans Bold"/>
                  <a:ea typeface="IBM Plex Sans Bold"/>
                  <a:cs typeface="IBM Plex Sans Bold"/>
                  <a:sym typeface="IBM Plex Sans Bold"/>
                </a:rPr>
                <a:t>Group - 9</a:t>
              </a:r>
            </a:p>
          </p:txBody>
        </p:sp>
        <p:sp>
          <p:nvSpPr>
            <p:cNvPr name="Freeform 13" id="13"/>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4" id="14"/>
          <p:cNvSpPr/>
          <p:nvPr/>
        </p:nvSpPr>
        <p:spPr>
          <a:xfrm flipH="false" flipV="false" rot="543904">
            <a:off x="-1757156" y="8306642"/>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769051"/>
            <a:ext cx="6362700" cy="999853"/>
          </a:xfrm>
          <a:prstGeom prst="rect">
            <a:avLst/>
          </a:prstGeom>
        </p:spPr>
        <p:txBody>
          <a:bodyPr anchor="t" rtlCol="false" tIns="0" lIns="0" bIns="0" rIns="0">
            <a:spAutoFit/>
          </a:bodyPr>
          <a:lstStyle/>
          <a:p>
            <a:pPr algn="l">
              <a:lnSpc>
                <a:spcPts val="7873"/>
              </a:lnSpc>
            </a:pPr>
            <a:r>
              <a:rPr lang="en-US" b="true" sz="6561">
                <a:solidFill>
                  <a:srgbClr val="01003B"/>
                </a:solidFill>
                <a:latin typeface="Be Vietnam Ultra-Bold"/>
                <a:ea typeface="Be Vietnam Ultra-Bold"/>
                <a:cs typeface="Be Vietnam Ultra-Bold"/>
                <a:sym typeface="Be Vietnam Ultra-Bold"/>
              </a:rPr>
              <a:t>Mind Map: </a:t>
            </a:r>
          </a:p>
        </p:txBody>
      </p:sp>
      <p:grpSp>
        <p:nvGrpSpPr>
          <p:cNvPr name="Group 3" id="3"/>
          <p:cNvGrpSpPr/>
          <p:nvPr/>
        </p:nvGrpSpPr>
        <p:grpSpPr>
          <a:xfrm rot="0">
            <a:off x="688538" y="2104255"/>
            <a:ext cx="17090585" cy="7525014"/>
            <a:chOff x="0" y="0"/>
            <a:chExt cx="22787447" cy="10033352"/>
          </a:xfrm>
        </p:grpSpPr>
        <p:grpSp>
          <p:nvGrpSpPr>
            <p:cNvPr name="Group 4" id="4"/>
            <p:cNvGrpSpPr/>
            <p:nvPr/>
          </p:nvGrpSpPr>
          <p:grpSpPr>
            <a:xfrm rot="0">
              <a:off x="11447267" y="4790233"/>
              <a:ext cx="4910865" cy="2405834"/>
              <a:chOff x="0" y="0"/>
              <a:chExt cx="829557" cy="406400"/>
            </a:xfrm>
          </p:grpSpPr>
          <p:sp>
            <p:nvSpPr>
              <p:cNvPr name="Freeform 5" id="5"/>
              <p:cNvSpPr/>
              <p:nvPr/>
            </p:nvSpPr>
            <p:spPr>
              <a:xfrm flipH="false" flipV="false" rot="0">
                <a:off x="0" y="0"/>
                <a:ext cx="829557" cy="406400"/>
              </a:xfrm>
              <a:custGeom>
                <a:avLst/>
                <a:gdLst/>
                <a:ahLst/>
                <a:cxnLst/>
                <a:rect r="r" b="b" t="t" l="l"/>
                <a:pathLst>
                  <a:path h="406400" w="829557">
                    <a:moveTo>
                      <a:pt x="49159" y="0"/>
                    </a:moveTo>
                    <a:lnTo>
                      <a:pt x="780397" y="0"/>
                    </a:lnTo>
                    <a:cubicBezTo>
                      <a:pt x="807547" y="0"/>
                      <a:pt x="829557" y="22009"/>
                      <a:pt x="829557" y="49159"/>
                    </a:cubicBezTo>
                    <a:lnTo>
                      <a:pt x="829557" y="357241"/>
                    </a:lnTo>
                    <a:cubicBezTo>
                      <a:pt x="829557" y="370279"/>
                      <a:pt x="824377" y="382782"/>
                      <a:pt x="815158" y="392002"/>
                    </a:cubicBezTo>
                    <a:cubicBezTo>
                      <a:pt x="805939" y="401221"/>
                      <a:pt x="793435" y="406400"/>
                      <a:pt x="780397" y="406400"/>
                    </a:cubicBezTo>
                    <a:lnTo>
                      <a:pt x="49159" y="406400"/>
                    </a:lnTo>
                    <a:cubicBezTo>
                      <a:pt x="36121" y="406400"/>
                      <a:pt x="23618" y="401221"/>
                      <a:pt x="14398" y="392002"/>
                    </a:cubicBezTo>
                    <a:cubicBezTo>
                      <a:pt x="5179" y="382782"/>
                      <a:pt x="0" y="370279"/>
                      <a:pt x="0" y="357241"/>
                    </a:cubicBezTo>
                    <a:lnTo>
                      <a:pt x="0" y="49159"/>
                    </a:lnTo>
                    <a:cubicBezTo>
                      <a:pt x="0" y="36121"/>
                      <a:pt x="5179" y="23618"/>
                      <a:pt x="14398" y="14398"/>
                    </a:cubicBezTo>
                    <a:cubicBezTo>
                      <a:pt x="23618" y="5179"/>
                      <a:pt x="36121" y="0"/>
                      <a:pt x="49159" y="0"/>
                    </a:cubicBezTo>
                    <a:close/>
                  </a:path>
                </a:pathLst>
              </a:custGeom>
              <a:solidFill>
                <a:srgbClr val="01003B"/>
              </a:solidFill>
            </p:spPr>
          </p:sp>
          <p:sp>
            <p:nvSpPr>
              <p:cNvPr name="TextBox 6" id="6"/>
              <p:cNvSpPr txBox="true"/>
              <p:nvPr/>
            </p:nvSpPr>
            <p:spPr>
              <a:xfrm>
                <a:off x="0" y="-47625"/>
                <a:ext cx="829557" cy="454025"/>
              </a:xfrm>
              <a:prstGeom prst="rect">
                <a:avLst/>
              </a:prstGeom>
            </p:spPr>
            <p:txBody>
              <a:bodyPr anchor="ctr" rtlCol="false" tIns="254000" lIns="254000" bIns="254000" rIns="254000"/>
              <a:lstStyle/>
              <a:p>
                <a:pPr algn="ctr">
                  <a:lnSpc>
                    <a:spcPts val="3779"/>
                  </a:lnSpc>
                </a:pPr>
                <a:r>
                  <a:rPr lang="en-US" sz="2699">
                    <a:solidFill>
                      <a:srgbClr val="F8F8F8"/>
                    </a:solidFill>
                    <a:latin typeface="Be Vietnam"/>
                    <a:ea typeface="Be Vietnam"/>
                    <a:cs typeface="Be Vietnam"/>
                    <a:sym typeface="Be Vietnam"/>
                  </a:rPr>
                  <a:t>HINDI-TELUGU</a:t>
                </a:r>
              </a:p>
              <a:p>
                <a:pPr algn="ctr">
                  <a:lnSpc>
                    <a:spcPts val="3779"/>
                  </a:lnSpc>
                </a:pPr>
                <a:r>
                  <a:rPr lang="en-US" sz="2699">
                    <a:solidFill>
                      <a:srgbClr val="F8F8F8"/>
                    </a:solidFill>
                    <a:latin typeface="Be Vietnam"/>
                    <a:ea typeface="Be Vietnam"/>
                    <a:cs typeface="Be Vietnam"/>
                    <a:sym typeface="Be Vietnam"/>
                  </a:rPr>
                  <a:t>TRANSLATOR</a:t>
                </a:r>
              </a:p>
            </p:txBody>
          </p:sp>
        </p:grpSp>
        <p:sp>
          <p:nvSpPr>
            <p:cNvPr name="AutoShape 7" id="7"/>
            <p:cNvSpPr/>
            <p:nvPr/>
          </p:nvSpPr>
          <p:spPr>
            <a:xfrm>
              <a:off x="16358132" y="6248251"/>
              <a:ext cx="2181277" cy="226619"/>
            </a:xfrm>
            <a:prstGeom prst="line">
              <a:avLst/>
            </a:prstGeom>
            <a:ln cap="flat" w="29702">
              <a:solidFill>
                <a:srgbClr val="01003B"/>
              </a:solidFill>
              <a:prstDash val="sysDot"/>
              <a:headEnd type="none" len="sm" w="sm"/>
              <a:tailEnd type="arrow" len="sm" w="med"/>
            </a:ln>
          </p:spPr>
        </p:sp>
        <p:sp>
          <p:nvSpPr>
            <p:cNvPr name="AutoShape 8" id="8"/>
            <p:cNvSpPr/>
            <p:nvPr/>
          </p:nvSpPr>
          <p:spPr>
            <a:xfrm flipV="true">
              <a:off x="16295918" y="4013592"/>
              <a:ext cx="1961832" cy="891737"/>
            </a:xfrm>
            <a:prstGeom prst="line">
              <a:avLst/>
            </a:prstGeom>
            <a:ln cap="flat" w="29702">
              <a:solidFill>
                <a:srgbClr val="01003B"/>
              </a:solidFill>
              <a:prstDash val="sysDot"/>
              <a:headEnd type="none" len="sm" w="sm"/>
              <a:tailEnd type="arrow" len="sm" w="med"/>
            </a:ln>
          </p:spPr>
        </p:sp>
        <p:sp>
          <p:nvSpPr>
            <p:cNvPr name="AutoShape 9" id="9"/>
            <p:cNvSpPr/>
            <p:nvPr/>
          </p:nvSpPr>
          <p:spPr>
            <a:xfrm flipH="true">
              <a:off x="11447306" y="7196067"/>
              <a:ext cx="1124538" cy="1016434"/>
            </a:xfrm>
            <a:prstGeom prst="line">
              <a:avLst/>
            </a:prstGeom>
            <a:ln cap="flat" w="29702">
              <a:solidFill>
                <a:srgbClr val="01003B"/>
              </a:solidFill>
              <a:prstDash val="sysDot"/>
              <a:headEnd type="none" len="sm" w="sm"/>
              <a:tailEnd type="arrow" len="sm" w="med"/>
            </a:ln>
          </p:spPr>
        </p:sp>
        <p:sp>
          <p:nvSpPr>
            <p:cNvPr name="AutoShape 10" id="10"/>
            <p:cNvSpPr/>
            <p:nvPr/>
          </p:nvSpPr>
          <p:spPr>
            <a:xfrm flipH="true">
              <a:off x="9596783" y="5993150"/>
              <a:ext cx="1850483" cy="149191"/>
            </a:xfrm>
            <a:prstGeom prst="line">
              <a:avLst/>
            </a:prstGeom>
            <a:ln cap="flat" w="29702">
              <a:solidFill>
                <a:srgbClr val="01003B"/>
              </a:solidFill>
              <a:prstDash val="sysDot"/>
              <a:headEnd type="none" len="sm" w="sm"/>
              <a:tailEnd type="arrow" len="sm" w="med"/>
            </a:ln>
          </p:spPr>
        </p:sp>
        <p:grpSp>
          <p:nvGrpSpPr>
            <p:cNvPr name="Group 11" id="11"/>
            <p:cNvGrpSpPr/>
            <p:nvPr/>
          </p:nvGrpSpPr>
          <p:grpSpPr>
            <a:xfrm rot="0">
              <a:off x="5625651" y="5414651"/>
              <a:ext cx="3971132" cy="1455381"/>
              <a:chOff x="0" y="0"/>
              <a:chExt cx="670814" cy="245847"/>
            </a:xfrm>
          </p:grpSpPr>
          <p:sp>
            <p:nvSpPr>
              <p:cNvPr name="Freeform 12" id="12"/>
              <p:cNvSpPr/>
              <p:nvPr/>
            </p:nvSpPr>
            <p:spPr>
              <a:xfrm flipH="false" flipV="false" rot="0">
                <a:off x="0" y="0"/>
                <a:ext cx="670814" cy="245847"/>
              </a:xfrm>
              <a:custGeom>
                <a:avLst/>
                <a:gdLst/>
                <a:ahLst/>
                <a:cxnLst/>
                <a:rect r="r" b="b" t="t" l="l"/>
                <a:pathLst>
                  <a:path h="245847" w="670814">
                    <a:moveTo>
                      <a:pt x="60793" y="0"/>
                    </a:moveTo>
                    <a:lnTo>
                      <a:pt x="610022" y="0"/>
                    </a:lnTo>
                    <a:cubicBezTo>
                      <a:pt x="626145" y="0"/>
                      <a:pt x="641608" y="6405"/>
                      <a:pt x="653009" y="17806"/>
                    </a:cubicBezTo>
                    <a:cubicBezTo>
                      <a:pt x="664409" y="29207"/>
                      <a:pt x="670814" y="44669"/>
                      <a:pt x="670814" y="60793"/>
                    </a:cubicBezTo>
                    <a:lnTo>
                      <a:pt x="670814" y="185054"/>
                    </a:lnTo>
                    <a:cubicBezTo>
                      <a:pt x="670814" y="218629"/>
                      <a:pt x="643597" y="245847"/>
                      <a:pt x="610022" y="245847"/>
                    </a:cubicBezTo>
                    <a:lnTo>
                      <a:pt x="60793" y="245847"/>
                    </a:lnTo>
                    <a:cubicBezTo>
                      <a:pt x="27218" y="245847"/>
                      <a:pt x="0" y="218629"/>
                      <a:pt x="0" y="185054"/>
                    </a:cubicBezTo>
                    <a:lnTo>
                      <a:pt x="0" y="60793"/>
                    </a:lnTo>
                    <a:cubicBezTo>
                      <a:pt x="0" y="27218"/>
                      <a:pt x="27218" y="0"/>
                      <a:pt x="60793" y="0"/>
                    </a:cubicBezTo>
                    <a:close/>
                  </a:path>
                </a:pathLst>
              </a:custGeom>
              <a:solidFill>
                <a:srgbClr val="FF007E"/>
              </a:solidFill>
            </p:spPr>
          </p:sp>
          <p:sp>
            <p:nvSpPr>
              <p:cNvPr name="TextBox 13" id="13"/>
              <p:cNvSpPr txBox="true"/>
              <p:nvPr/>
            </p:nvSpPr>
            <p:spPr>
              <a:xfrm>
                <a:off x="0" y="-28575"/>
                <a:ext cx="670814" cy="274422"/>
              </a:xfrm>
              <a:prstGeom prst="rect">
                <a:avLst/>
              </a:prstGeom>
            </p:spPr>
            <p:txBody>
              <a:bodyPr anchor="ctr" rtlCol="false" tIns="254000" lIns="254000" bIns="254000" rIns="254000"/>
              <a:lstStyle/>
              <a:p>
                <a:pPr algn="ctr">
                  <a:lnSpc>
                    <a:spcPts val="2659"/>
                  </a:lnSpc>
                </a:pPr>
                <a:r>
                  <a:rPr lang="en-US" sz="1899">
                    <a:solidFill>
                      <a:srgbClr val="F8F8F8"/>
                    </a:solidFill>
                    <a:latin typeface="IBM Plex Sans"/>
                    <a:ea typeface="IBM Plex Sans"/>
                    <a:cs typeface="IBM Plex Sans"/>
                    <a:sym typeface="IBM Plex Sans"/>
                  </a:rPr>
                  <a:t>Data preprocessing</a:t>
                </a:r>
              </a:p>
            </p:txBody>
          </p:sp>
        </p:grpSp>
        <p:grpSp>
          <p:nvGrpSpPr>
            <p:cNvPr name="Group 14" id="14"/>
            <p:cNvGrpSpPr/>
            <p:nvPr/>
          </p:nvGrpSpPr>
          <p:grpSpPr>
            <a:xfrm rot="0">
              <a:off x="16272183" y="2558211"/>
              <a:ext cx="3971132" cy="1455381"/>
              <a:chOff x="0" y="0"/>
              <a:chExt cx="670814" cy="245847"/>
            </a:xfrm>
          </p:grpSpPr>
          <p:sp>
            <p:nvSpPr>
              <p:cNvPr name="Freeform 15" id="15"/>
              <p:cNvSpPr/>
              <p:nvPr/>
            </p:nvSpPr>
            <p:spPr>
              <a:xfrm flipH="false" flipV="false" rot="0">
                <a:off x="0" y="0"/>
                <a:ext cx="670814" cy="245847"/>
              </a:xfrm>
              <a:custGeom>
                <a:avLst/>
                <a:gdLst/>
                <a:ahLst/>
                <a:cxnLst/>
                <a:rect r="r" b="b" t="t" l="l"/>
                <a:pathLst>
                  <a:path h="245847" w="670814">
                    <a:moveTo>
                      <a:pt x="60793" y="0"/>
                    </a:moveTo>
                    <a:lnTo>
                      <a:pt x="610022" y="0"/>
                    </a:lnTo>
                    <a:cubicBezTo>
                      <a:pt x="626145" y="0"/>
                      <a:pt x="641608" y="6405"/>
                      <a:pt x="653009" y="17806"/>
                    </a:cubicBezTo>
                    <a:cubicBezTo>
                      <a:pt x="664409" y="29207"/>
                      <a:pt x="670814" y="44669"/>
                      <a:pt x="670814" y="60793"/>
                    </a:cubicBezTo>
                    <a:lnTo>
                      <a:pt x="670814" y="185054"/>
                    </a:lnTo>
                    <a:cubicBezTo>
                      <a:pt x="670814" y="218629"/>
                      <a:pt x="643597" y="245847"/>
                      <a:pt x="610022" y="245847"/>
                    </a:cubicBezTo>
                    <a:lnTo>
                      <a:pt x="60793" y="245847"/>
                    </a:lnTo>
                    <a:cubicBezTo>
                      <a:pt x="27218" y="245847"/>
                      <a:pt x="0" y="218629"/>
                      <a:pt x="0" y="185054"/>
                    </a:cubicBezTo>
                    <a:lnTo>
                      <a:pt x="0" y="60793"/>
                    </a:lnTo>
                    <a:cubicBezTo>
                      <a:pt x="0" y="27218"/>
                      <a:pt x="27218" y="0"/>
                      <a:pt x="60793" y="0"/>
                    </a:cubicBezTo>
                    <a:close/>
                  </a:path>
                </a:pathLst>
              </a:custGeom>
              <a:solidFill>
                <a:srgbClr val="FF007E"/>
              </a:solidFill>
            </p:spPr>
          </p:sp>
          <p:sp>
            <p:nvSpPr>
              <p:cNvPr name="TextBox 16" id="16"/>
              <p:cNvSpPr txBox="true"/>
              <p:nvPr/>
            </p:nvSpPr>
            <p:spPr>
              <a:xfrm>
                <a:off x="0" y="-28575"/>
                <a:ext cx="670814" cy="274422"/>
              </a:xfrm>
              <a:prstGeom prst="rect">
                <a:avLst/>
              </a:prstGeom>
            </p:spPr>
            <p:txBody>
              <a:bodyPr anchor="ctr" rtlCol="false" tIns="254000" lIns="254000" bIns="254000" rIns="254000"/>
              <a:lstStyle/>
              <a:p>
                <a:pPr algn="ctr">
                  <a:lnSpc>
                    <a:spcPts val="2659"/>
                  </a:lnSpc>
                </a:pPr>
                <a:r>
                  <a:rPr lang="en-US" sz="1899">
                    <a:solidFill>
                      <a:srgbClr val="F8F8F8"/>
                    </a:solidFill>
                    <a:latin typeface="IBM Plex Sans"/>
                    <a:ea typeface="IBM Plex Sans"/>
                    <a:cs typeface="IBM Plex Sans"/>
                    <a:sym typeface="IBM Plex Sans"/>
                  </a:rPr>
                  <a:t>Language Translation</a:t>
                </a:r>
              </a:p>
            </p:txBody>
          </p:sp>
        </p:grpSp>
        <p:grpSp>
          <p:nvGrpSpPr>
            <p:cNvPr name="Group 17" id="17"/>
            <p:cNvGrpSpPr/>
            <p:nvPr/>
          </p:nvGrpSpPr>
          <p:grpSpPr>
            <a:xfrm rot="0">
              <a:off x="9461740" y="8212501"/>
              <a:ext cx="3971132" cy="1455381"/>
              <a:chOff x="0" y="0"/>
              <a:chExt cx="670814" cy="245847"/>
            </a:xfrm>
          </p:grpSpPr>
          <p:sp>
            <p:nvSpPr>
              <p:cNvPr name="Freeform 18" id="18"/>
              <p:cNvSpPr/>
              <p:nvPr/>
            </p:nvSpPr>
            <p:spPr>
              <a:xfrm flipH="false" flipV="false" rot="0">
                <a:off x="0" y="0"/>
                <a:ext cx="670814" cy="245847"/>
              </a:xfrm>
              <a:custGeom>
                <a:avLst/>
                <a:gdLst/>
                <a:ahLst/>
                <a:cxnLst/>
                <a:rect r="r" b="b" t="t" l="l"/>
                <a:pathLst>
                  <a:path h="245847" w="670814">
                    <a:moveTo>
                      <a:pt x="60793" y="0"/>
                    </a:moveTo>
                    <a:lnTo>
                      <a:pt x="610022" y="0"/>
                    </a:lnTo>
                    <a:cubicBezTo>
                      <a:pt x="626145" y="0"/>
                      <a:pt x="641608" y="6405"/>
                      <a:pt x="653009" y="17806"/>
                    </a:cubicBezTo>
                    <a:cubicBezTo>
                      <a:pt x="664409" y="29207"/>
                      <a:pt x="670814" y="44669"/>
                      <a:pt x="670814" y="60793"/>
                    </a:cubicBezTo>
                    <a:lnTo>
                      <a:pt x="670814" y="185054"/>
                    </a:lnTo>
                    <a:cubicBezTo>
                      <a:pt x="670814" y="218629"/>
                      <a:pt x="643597" y="245847"/>
                      <a:pt x="610022" y="245847"/>
                    </a:cubicBezTo>
                    <a:lnTo>
                      <a:pt x="60793" y="245847"/>
                    </a:lnTo>
                    <a:cubicBezTo>
                      <a:pt x="27218" y="245847"/>
                      <a:pt x="0" y="218629"/>
                      <a:pt x="0" y="185054"/>
                    </a:cubicBezTo>
                    <a:lnTo>
                      <a:pt x="0" y="60793"/>
                    </a:lnTo>
                    <a:cubicBezTo>
                      <a:pt x="0" y="27218"/>
                      <a:pt x="27218" y="0"/>
                      <a:pt x="60793" y="0"/>
                    </a:cubicBezTo>
                    <a:close/>
                  </a:path>
                </a:pathLst>
              </a:custGeom>
              <a:solidFill>
                <a:srgbClr val="FF007E"/>
              </a:solidFill>
            </p:spPr>
          </p:sp>
          <p:sp>
            <p:nvSpPr>
              <p:cNvPr name="TextBox 19" id="19"/>
              <p:cNvSpPr txBox="true"/>
              <p:nvPr/>
            </p:nvSpPr>
            <p:spPr>
              <a:xfrm>
                <a:off x="0" y="-28575"/>
                <a:ext cx="670814" cy="274422"/>
              </a:xfrm>
              <a:prstGeom prst="rect">
                <a:avLst/>
              </a:prstGeom>
            </p:spPr>
            <p:txBody>
              <a:bodyPr anchor="ctr" rtlCol="false" tIns="254000" lIns="254000" bIns="254000" rIns="254000"/>
              <a:lstStyle/>
              <a:p>
                <a:pPr algn="ctr">
                  <a:lnSpc>
                    <a:spcPts val="2659"/>
                  </a:lnSpc>
                </a:pPr>
                <a:r>
                  <a:rPr lang="en-US" sz="1899">
                    <a:solidFill>
                      <a:srgbClr val="F8F8F8"/>
                    </a:solidFill>
                    <a:latin typeface="IBM Plex Sans"/>
                    <a:ea typeface="IBM Plex Sans"/>
                    <a:cs typeface="IBM Plex Sans"/>
                    <a:sym typeface="IBM Plex Sans"/>
                  </a:rPr>
                  <a:t>ASR, TTS</a:t>
                </a:r>
              </a:p>
            </p:txBody>
          </p:sp>
        </p:grpSp>
        <p:grpSp>
          <p:nvGrpSpPr>
            <p:cNvPr name="Group 20" id="20"/>
            <p:cNvGrpSpPr/>
            <p:nvPr/>
          </p:nvGrpSpPr>
          <p:grpSpPr>
            <a:xfrm rot="0">
              <a:off x="18539409" y="5696133"/>
              <a:ext cx="4248038" cy="1557473"/>
              <a:chOff x="0" y="0"/>
              <a:chExt cx="717590" cy="263092"/>
            </a:xfrm>
          </p:grpSpPr>
          <p:sp>
            <p:nvSpPr>
              <p:cNvPr name="Freeform 21" id="21"/>
              <p:cNvSpPr/>
              <p:nvPr/>
            </p:nvSpPr>
            <p:spPr>
              <a:xfrm flipH="false" flipV="false" rot="0">
                <a:off x="0" y="0"/>
                <a:ext cx="717590" cy="263092"/>
              </a:xfrm>
              <a:custGeom>
                <a:avLst/>
                <a:gdLst/>
                <a:ahLst/>
                <a:cxnLst/>
                <a:rect r="r" b="b" t="t" l="l"/>
                <a:pathLst>
                  <a:path h="263092" w="717590">
                    <a:moveTo>
                      <a:pt x="56830" y="0"/>
                    </a:moveTo>
                    <a:lnTo>
                      <a:pt x="660760" y="0"/>
                    </a:lnTo>
                    <a:cubicBezTo>
                      <a:pt x="692147" y="0"/>
                      <a:pt x="717590" y="25444"/>
                      <a:pt x="717590" y="56830"/>
                    </a:cubicBezTo>
                    <a:lnTo>
                      <a:pt x="717590" y="206263"/>
                    </a:lnTo>
                    <a:cubicBezTo>
                      <a:pt x="717590" y="221335"/>
                      <a:pt x="711603" y="235790"/>
                      <a:pt x="700945" y="246447"/>
                    </a:cubicBezTo>
                    <a:cubicBezTo>
                      <a:pt x="690287" y="257105"/>
                      <a:pt x="675832" y="263092"/>
                      <a:pt x="660760" y="263092"/>
                    </a:cubicBezTo>
                    <a:lnTo>
                      <a:pt x="56830" y="263092"/>
                    </a:lnTo>
                    <a:cubicBezTo>
                      <a:pt x="41758" y="263092"/>
                      <a:pt x="27303" y="257105"/>
                      <a:pt x="16645" y="246447"/>
                    </a:cubicBezTo>
                    <a:cubicBezTo>
                      <a:pt x="5987" y="235790"/>
                      <a:pt x="0" y="221335"/>
                      <a:pt x="0" y="206263"/>
                    </a:cubicBezTo>
                    <a:lnTo>
                      <a:pt x="0" y="56830"/>
                    </a:lnTo>
                    <a:cubicBezTo>
                      <a:pt x="0" y="41758"/>
                      <a:pt x="5987" y="27303"/>
                      <a:pt x="16645" y="16645"/>
                    </a:cubicBezTo>
                    <a:cubicBezTo>
                      <a:pt x="27303" y="5987"/>
                      <a:pt x="41758" y="0"/>
                      <a:pt x="56830" y="0"/>
                    </a:cubicBezTo>
                    <a:close/>
                  </a:path>
                </a:pathLst>
              </a:custGeom>
              <a:solidFill>
                <a:srgbClr val="FF007E"/>
              </a:solidFill>
            </p:spPr>
          </p:sp>
          <p:sp>
            <p:nvSpPr>
              <p:cNvPr name="TextBox 22" id="22"/>
              <p:cNvSpPr txBox="true"/>
              <p:nvPr/>
            </p:nvSpPr>
            <p:spPr>
              <a:xfrm>
                <a:off x="0" y="-28575"/>
                <a:ext cx="717590" cy="291667"/>
              </a:xfrm>
              <a:prstGeom prst="rect">
                <a:avLst/>
              </a:prstGeom>
            </p:spPr>
            <p:txBody>
              <a:bodyPr anchor="ctr" rtlCol="false" tIns="254000" lIns="254000" bIns="254000" rIns="254000"/>
              <a:lstStyle/>
              <a:p>
                <a:pPr algn="ctr">
                  <a:lnSpc>
                    <a:spcPts val="2659"/>
                  </a:lnSpc>
                </a:pPr>
                <a:r>
                  <a:rPr lang="en-US" sz="1899">
                    <a:solidFill>
                      <a:srgbClr val="F8F8F8"/>
                    </a:solidFill>
                    <a:latin typeface="IBM Plex Sans"/>
                    <a:ea typeface="IBM Plex Sans"/>
                    <a:cs typeface="IBM Plex Sans"/>
                    <a:sym typeface="IBM Plex Sans"/>
                  </a:rPr>
                  <a:t>Text summarization(tentative)</a:t>
                </a:r>
              </a:p>
            </p:txBody>
          </p:sp>
        </p:grpSp>
        <p:grpSp>
          <p:nvGrpSpPr>
            <p:cNvPr name="Group 23" id="23"/>
            <p:cNvGrpSpPr/>
            <p:nvPr/>
          </p:nvGrpSpPr>
          <p:grpSpPr>
            <a:xfrm rot="0">
              <a:off x="12301051" y="14851"/>
              <a:ext cx="3971132" cy="1455381"/>
              <a:chOff x="0" y="0"/>
              <a:chExt cx="670814" cy="245847"/>
            </a:xfrm>
          </p:grpSpPr>
          <p:sp>
            <p:nvSpPr>
              <p:cNvPr name="Freeform 24" id="24"/>
              <p:cNvSpPr/>
              <p:nvPr/>
            </p:nvSpPr>
            <p:spPr>
              <a:xfrm flipH="false" flipV="false" rot="0">
                <a:off x="0" y="0"/>
                <a:ext cx="670814" cy="245847"/>
              </a:xfrm>
              <a:custGeom>
                <a:avLst/>
                <a:gdLst/>
                <a:ahLst/>
                <a:cxnLst/>
                <a:rect r="r" b="b" t="t" l="l"/>
                <a:pathLst>
                  <a:path h="245847" w="670814">
                    <a:moveTo>
                      <a:pt x="60793" y="0"/>
                    </a:moveTo>
                    <a:lnTo>
                      <a:pt x="610022" y="0"/>
                    </a:lnTo>
                    <a:cubicBezTo>
                      <a:pt x="626145" y="0"/>
                      <a:pt x="641608" y="6405"/>
                      <a:pt x="653009" y="17806"/>
                    </a:cubicBezTo>
                    <a:cubicBezTo>
                      <a:pt x="664409" y="29207"/>
                      <a:pt x="670814" y="44669"/>
                      <a:pt x="670814" y="60793"/>
                    </a:cubicBezTo>
                    <a:lnTo>
                      <a:pt x="670814" y="185054"/>
                    </a:lnTo>
                    <a:cubicBezTo>
                      <a:pt x="670814" y="218629"/>
                      <a:pt x="643597" y="245847"/>
                      <a:pt x="610022" y="245847"/>
                    </a:cubicBezTo>
                    <a:lnTo>
                      <a:pt x="60793" y="245847"/>
                    </a:lnTo>
                    <a:cubicBezTo>
                      <a:pt x="27218" y="245847"/>
                      <a:pt x="0" y="218629"/>
                      <a:pt x="0" y="185054"/>
                    </a:cubicBezTo>
                    <a:lnTo>
                      <a:pt x="0" y="60793"/>
                    </a:lnTo>
                    <a:cubicBezTo>
                      <a:pt x="0" y="27218"/>
                      <a:pt x="27218" y="0"/>
                      <a:pt x="60793" y="0"/>
                    </a:cubicBezTo>
                    <a:close/>
                  </a:path>
                </a:pathLst>
              </a:custGeom>
              <a:solidFill>
                <a:srgbClr val="2667FF"/>
              </a:solidFill>
            </p:spPr>
          </p:sp>
          <p:sp>
            <p:nvSpPr>
              <p:cNvPr name="TextBox 25" id="25"/>
              <p:cNvSpPr txBox="true"/>
              <p:nvPr/>
            </p:nvSpPr>
            <p:spPr>
              <a:xfrm>
                <a:off x="0" y="-28575"/>
                <a:ext cx="670814" cy="274422"/>
              </a:xfrm>
              <a:prstGeom prst="rect">
                <a:avLst/>
              </a:prstGeom>
            </p:spPr>
            <p:txBody>
              <a:bodyPr anchor="ctr" rtlCol="false" tIns="254000" lIns="254000" bIns="254000" rIns="254000"/>
              <a:lstStyle/>
              <a:p>
                <a:pPr algn="ctr">
                  <a:lnSpc>
                    <a:spcPts val="2659"/>
                  </a:lnSpc>
                </a:pPr>
                <a:r>
                  <a:rPr lang="en-US" sz="1899">
                    <a:solidFill>
                      <a:srgbClr val="F8F8F8"/>
                    </a:solidFill>
                    <a:latin typeface="IBM Plex Sans"/>
                    <a:ea typeface="IBM Plex Sans"/>
                    <a:cs typeface="IBM Plex Sans"/>
                    <a:sym typeface="IBM Plex Sans"/>
                  </a:rPr>
                  <a:t>Model training</a:t>
                </a:r>
              </a:p>
            </p:txBody>
          </p:sp>
        </p:grpSp>
        <p:sp>
          <p:nvSpPr>
            <p:cNvPr name="AutoShape 26" id="26"/>
            <p:cNvSpPr/>
            <p:nvPr/>
          </p:nvSpPr>
          <p:spPr>
            <a:xfrm flipH="true" flipV="true">
              <a:off x="16272183" y="742541"/>
              <a:ext cx="1985566" cy="1815669"/>
            </a:xfrm>
            <a:prstGeom prst="line">
              <a:avLst/>
            </a:prstGeom>
            <a:ln cap="flat" w="29702">
              <a:solidFill>
                <a:srgbClr val="01003B"/>
              </a:solidFill>
              <a:prstDash val="sysDot"/>
              <a:headEnd type="none" len="sm" w="sm"/>
              <a:tailEnd type="arrow" len="sm" w="med"/>
            </a:ln>
          </p:spPr>
        </p:sp>
        <p:grpSp>
          <p:nvGrpSpPr>
            <p:cNvPr name="Group 27" id="27"/>
            <p:cNvGrpSpPr/>
            <p:nvPr/>
          </p:nvGrpSpPr>
          <p:grpSpPr>
            <a:xfrm rot="0">
              <a:off x="18539409" y="0"/>
              <a:ext cx="3971132" cy="1455381"/>
              <a:chOff x="0" y="0"/>
              <a:chExt cx="670814" cy="245847"/>
            </a:xfrm>
          </p:grpSpPr>
          <p:sp>
            <p:nvSpPr>
              <p:cNvPr name="Freeform 28" id="28"/>
              <p:cNvSpPr/>
              <p:nvPr/>
            </p:nvSpPr>
            <p:spPr>
              <a:xfrm flipH="false" flipV="false" rot="0">
                <a:off x="0" y="0"/>
                <a:ext cx="670814" cy="245847"/>
              </a:xfrm>
              <a:custGeom>
                <a:avLst/>
                <a:gdLst/>
                <a:ahLst/>
                <a:cxnLst/>
                <a:rect r="r" b="b" t="t" l="l"/>
                <a:pathLst>
                  <a:path h="245847" w="670814">
                    <a:moveTo>
                      <a:pt x="60793" y="0"/>
                    </a:moveTo>
                    <a:lnTo>
                      <a:pt x="610022" y="0"/>
                    </a:lnTo>
                    <a:cubicBezTo>
                      <a:pt x="626145" y="0"/>
                      <a:pt x="641608" y="6405"/>
                      <a:pt x="653009" y="17806"/>
                    </a:cubicBezTo>
                    <a:cubicBezTo>
                      <a:pt x="664409" y="29207"/>
                      <a:pt x="670814" y="44669"/>
                      <a:pt x="670814" y="60793"/>
                    </a:cubicBezTo>
                    <a:lnTo>
                      <a:pt x="670814" y="185054"/>
                    </a:lnTo>
                    <a:cubicBezTo>
                      <a:pt x="670814" y="218629"/>
                      <a:pt x="643597" y="245847"/>
                      <a:pt x="610022" y="245847"/>
                    </a:cubicBezTo>
                    <a:lnTo>
                      <a:pt x="60793" y="245847"/>
                    </a:lnTo>
                    <a:cubicBezTo>
                      <a:pt x="27218" y="245847"/>
                      <a:pt x="0" y="218629"/>
                      <a:pt x="0" y="185054"/>
                    </a:cubicBezTo>
                    <a:lnTo>
                      <a:pt x="0" y="60793"/>
                    </a:lnTo>
                    <a:cubicBezTo>
                      <a:pt x="0" y="27218"/>
                      <a:pt x="27218" y="0"/>
                      <a:pt x="60793" y="0"/>
                    </a:cubicBezTo>
                    <a:close/>
                  </a:path>
                </a:pathLst>
              </a:custGeom>
              <a:solidFill>
                <a:srgbClr val="2667FF"/>
              </a:solidFill>
            </p:spPr>
          </p:sp>
          <p:sp>
            <p:nvSpPr>
              <p:cNvPr name="TextBox 29" id="29"/>
              <p:cNvSpPr txBox="true"/>
              <p:nvPr/>
            </p:nvSpPr>
            <p:spPr>
              <a:xfrm>
                <a:off x="0" y="-28575"/>
                <a:ext cx="670814" cy="274422"/>
              </a:xfrm>
              <a:prstGeom prst="rect">
                <a:avLst/>
              </a:prstGeom>
            </p:spPr>
            <p:txBody>
              <a:bodyPr anchor="ctr" rtlCol="false" tIns="254000" lIns="254000" bIns="254000" rIns="254000"/>
              <a:lstStyle/>
              <a:p>
                <a:pPr algn="ctr">
                  <a:lnSpc>
                    <a:spcPts val="2659"/>
                  </a:lnSpc>
                </a:pPr>
                <a:r>
                  <a:rPr lang="en-US" sz="1899">
                    <a:solidFill>
                      <a:srgbClr val="F8F8F8"/>
                    </a:solidFill>
                    <a:latin typeface="IBM Plex Sans"/>
                    <a:ea typeface="IBM Plex Sans"/>
                    <a:cs typeface="IBM Plex Sans"/>
                    <a:sym typeface="IBM Plex Sans"/>
                  </a:rPr>
                  <a:t>Model selection</a:t>
                </a:r>
              </a:p>
            </p:txBody>
          </p:sp>
        </p:grpSp>
        <p:sp>
          <p:nvSpPr>
            <p:cNvPr name="AutoShape 30" id="30"/>
            <p:cNvSpPr/>
            <p:nvPr/>
          </p:nvSpPr>
          <p:spPr>
            <a:xfrm flipV="true">
              <a:off x="18257749" y="1455381"/>
              <a:ext cx="2267225" cy="1102830"/>
            </a:xfrm>
            <a:prstGeom prst="line">
              <a:avLst/>
            </a:prstGeom>
            <a:ln cap="flat" w="29702">
              <a:solidFill>
                <a:srgbClr val="01003B"/>
              </a:solidFill>
              <a:prstDash val="sysDot"/>
              <a:headEnd type="none" len="sm" w="sm"/>
              <a:tailEnd type="arrow" len="sm" w="med"/>
            </a:ln>
          </p:spPr>
        </p:sp>
        <p:sp>
          <p:nvSpPr>
            <p:cNvPr name="AutoShape 31" id="31"/>
            <p:cNvSpPr/>
            <p:nvPr/>
          </p:nvSpPr>
          <p:spPr>
            <a:xfrm flipH="true">
              <a:off x="11086289" y="742541"/>
              <a:ext cx="1214763" cy="1807430"/>
            </a:xfrm>
            <a:prstGeom prst="line">
              <a:avLst/>
            </a:prstGeom>
            <a:ln cap="flat" w="29702">
              <a:solidFill>
                <a:srgbClr val="01003B"/>
              </a:solidFill>
              <a:prstDash val="sysDot"/>
              <a:headEnd type="none" len="sm" w="sm"/>
              <a:tailEnd type="arrow" len="sm" w="med"/>
            </a:ln>
          </p:spPr>
        </p:sp>
        <p:sp>
          <p:nvSpPr>
            <p:cNvPr name="AutoShape 32" id="32"/>
            <p:cNvSpPr/>
            <p:nvPr/>
          </p:nvSpPr>
          <p:spPr>
            <a:xfrm flipH="true">
              <a:off x="9596783" y="742541"/>
              <a:ext cx="2704268" cy="41253"/>
            </a:xfrm>
            <a:prstGeom prst="line">
              <a:avLst/>
            </a:prstGeom>
            <a:ln cap="flat" w="29702">
              <a:solidFill>
                <a:srgbClr val="01003B"/>
              </a:solidFill>
              <a:prstDash val="sysDot"/>
              <a:headEnd type="none" len="sm" w="sm"/>
              <a:tailEnd type="arrow" len="sm" w="med"/>
            </a:ln>
          </p:spPr>
        </p:sp>
        <p:grpSp>
          <p:nvGrpSpPr>
            <p:cNvPr name="Group 33" id="33"/>
            <p:cNvGrpSpPr/>
            <p:nvPr/>
          </p:nvGrpSpPr>
          <p:grpSpPr>
            <a:xfrm rot="0">
              <a:off x="9067538" y="2549971"/>
              <a:ext cx="2970770" cy="1587174"/>
              <a:chOff x="0" y="0"/>
              <a:chExt cx="501831" cy="268110"/>
            </a:xfrm>
          </p:grpSpPr>
          <p:sp>
            <p:nvSpPr>
              <p:cNvPr name="Freeform 34" id="34"/>
              <p:cNvSpPr/>
              <p:nvPr/>
            </p:nvSpPr>
            <p:spPr>
              <a:xfrm flipH="false" flipV="false" rot="0">
                <a:off x="0" y="0"/>
                <a:ext cx="501831" cy="268110"/>
              </a:xfrm>
              <a:custGeom>
                <a:avLst/>
                <a:gdLst/>
                <a:ahLst/>
                <a:cxnLst/>
                <a:rect r="r" b="b" t="t" l="l"/>
                <a:pathLst>
                  <a:path h="268110" w="501831">
                    <a:moveTo>
                      <a:pt x="81263" y="0"/>
                    </a:moveTo>
                    <a:lnTo>
                      <a:pt x="420567" y="0"/>
                    </a:lnTo>
                    <a:cubicBezTo>
                      <a:pt x="442120" y="0"/>
                      <a:pt x="462789" y="8562"/>
                      <a:pt x="478029" y="23802"/>
                    </a:cubicBezTo>
                    <a:cubicBezTo>
                      <a:pt x="493269" y="39041"/>
                      <a:pt x="501831" y="59711"/>
                      <a:pt x="501831" y="81263"/>
                    </a:cubicBezTo>
                    <a:lnTo>
                      <a:pt x="501831" y="186846"/>
                    </a:lnTo>
                    <a:cubicBezTo>
                      <a:pt x="501831" y="231727"/>
                      <a:pt x="465448" y="268110"/>
                      <a:pt x="420567" y="268110"/>
                    </a:cubicBezTo>
                    <a:lnTo>
                      <a:pt x="81263" y="268110"/>
                    </a:lnTo>
                    <a:cubicBezTo>
                      <a:pt x="59711" y="268110"/>
                      <a:pt x="39041" y="259548"/>
                      <a:pt x="23802" y="244308"/>
                    </a:cubicBezTo>
                    <a:cubicBezTo>
                      <a:pt x="8562" y="229068"/>
                      <a:pt x="0" y="208399"/>
                      <a:pt x="0" y="186846"/>
                    </a:cubicBezTo>
                    <a:lnTo>
                      <a:pt x="0" y="81263"/>
                    </a:lnTo>
                    <a:cubicBezTo>
                      <a:pt x="0" y="36383"/>
                      <a:pt x="36383" y="0"/>
                      <a:pt x="81263" y="0"/>
                    </a:cubicBezTo>
                    <a:close/>
                  </a:path>
                </a:pathLst>
              </a:custGeom>
              <a:solidFill>
                <a:srgbClr val="F8F8F8"/>
              </a:solidFill>
              <a:ln w="9525" cap="sq">
                <a:solidFill>
                  <a:srgbClr val="01003B"/>
                </a:solidFill>
                <a:prstDash val="solid"/>
                <a:miter/>
              </a:ln>
            </p:spPr>
          </p:sp>
          <p:sp>
            <p:nvSpPr>
              <p:cNvPr name="TextBox 35" id="35"/>
              <p:cNvSpPr txBox="true"/>
              <p:nvPr/>
            </p:nvSpPr>
            <p:spPr>
              <a:xfrm>
                <a:off x="0" y="-28575"/>
                <a:ext cx="501831" cy="296685"/>
              </a:xfrm>
              <a:prstGeom prst="rect">
                <a:avLst/>
              </a:prstGeom>
            </p:spPr>
            <p:txBody>
              <a:bodyPr anchor="ctr" rtlCol="false" tIns="254000" lIns="254000" bIns="254000" rIns="254000"/>
              <a:lstStyle/>
              <a:p>
                <a:pPr algn="ctr">
                  <a:lnSpc>
                    <a:spcPts val="2659"/>
                  </a:lnSpc>
                </a:pPr>
                <a:r>
                  <a:rPr lang="en-US" sz="1899">
                    <a:solidFill>
                      <a:srgbClr val="01003B"/>
                    </a:solidFill>
                    <a:latin typeface="IBM Plex Sans"/>
                    <a:ea typeface="IBM Plex Sans"/>
                    <a:cs typeface="IBM Plex Sans"/>
                    <a:sym typeface="IBM Plex Sans"/>
                  </a:rPr>
                  <a:t>Model Evaluation</a:t>
                </a:r>
              </a:p>
            </p:txBody>
          </p:sp>
        </p:grpSp>
        <p:grpSp>
          <p:nvGrpSpPr>
            <p:cNvPr name="Group 36" id="36"/>
            <p:cNvGrpSpPr/>
            <p:nvPr/>
          </p:nvGrpSpPr>
          <p:grpSpPr>
            <a:xfrm rot="0">
              <a:off x="6626013" y="22689"/>
              <a:ext cx="2970770" cy="1522210"/>
              <a:chOff x="0" y="0"/>
              <a:chExt cx="501831" cy="257136"/>
            </a:xfrm>
          </p:grpSpPr>
          <p:sp>
            <p:nvSpPr>
              <p:cNvPr name="Freeform 37" id="37"/>
              <p:cNvSpPr/>
              <p:nvPr/>
            </p:nvSpPr>
            <p:spPr>
              <a:xfrm flipH="false" flipV="false" rot="0">
                <a:off x="0" y="0"/>
                <a:ext cx="501831" cy="257136"/>
              </a:xfrm>
              <a:custGeom>
                <a:avLst/>
                <a:gdLst/>
                <a:ahLst/>
                <a:cxnLst/>
                <a:rect r="r" b="b" t="t" l="l"/>
                <a:pathLst>
                  <a:path h="257136" w="501831">
                    <a:moveTo>
                      <a:pt x="81263" y="0"/>
                    </a:moveTo>
                    <a:lnTo>
                      <a:pt x="420567" y="0"/>
                    </a:lnTo>
                    <a:cubicBezTo>
                      <a:pt x="442120" y="0"/>
                      <a:pt x="462789" y="8562"/>
                      <a:pt x="478029" y="23802"/>
                    </a:cubicBezTo>
                    <a:cubicBezTo>
                      <a:pt x="493269" y="39041"/>
                      <a:pt x="501831" y="59711"/>
                      <a:pt x="501831" y="81263"/>
                    </a:cubicBezTo>
                    <a:lnTo>
                      <a:pt x="501831" y="175872"/>
                    </a:lnTo>
                    <a:cubicBezTo>
                      <a:pt x="501831" y="220753"/>
                      <a:pt x="465448" y="257136"/>
                      <a:pt x="420567" y="257136"/>
                    </a:cubicBezTo>
                    <a:lnTo>
                      <a:pt x="81263" y="257136"/>
                    </a:lnTo>
                    <a:cubicBezTo>
                      <a:pt x="36383" y="257136"/>
                      <a:pt x="0" y="220753"/>
                      <a:pt x="0" y="175872"/>
                    </a:cubicBezTo>
                    <a:lnTo>
                      <a:pt x="0" y="81263"/>
                    </a:lnTo>
                    <a:cubicBezTo>
                      <a:pt x="0" y="36383"/>
                      <a:pt x="36383" y="0"/>
                      <a:pt x="81263" y="0"/>
                    </a:cubicBezTo>
                    <a:close/>
                  </a:path>
                </a:pathLst>
              </a:custGeom>
              <a:solidFill>
                <a:srgbClr val="F8F8F8"/>
              </a:solidFill>
              <a:ln w="9525" cap="sq">
                <a:solidFill>
                  <a:srgbClr val="01003B"/>
                </a:solidFill>
                <a:prstDash val="solid"/>
                <a:miter/>
              </a:ln>
            </p:spPr>
          </p:sp>
          <p:sp>
            <p:nvSpPr>
              <p:cNvPr name="TextBox 38" id="38"/>
              <p:cNvSpPr txBox="true"/>
              <p:nvPr/>
            </p:nvSpPr>
            <p:spPr>
              <a:xfrm>
                <a:off x="0" y="-28575"/>
                <a:ext cx="501831" cy="285711"/>
              </a:xfrm>
              <a:prstGeom prst="rect">
                <a:avLst/>
              </a:prstGeom>
            </p:spPr>
            <p:txBody>
              <a:bodyPr anchor="ctr" rtlCol="false" tIns="254000" lIns="254000" bIns="254000" rIns="254000"/>
              <a:lstStyle/>
              <a:p>
                <a:pPr algn="ctr">
                  <a:lnSpc>
                    <a:spcPts val="2659"/>
                  </a:lnSpc>
                </a:pPr>
                <a:r>
                  <a:rPr lang="en-US" sz="1899">
                    <a:solidFill>
                      <a:srgbClr val="01003B"/>
                    </a:solidFill>
                    <a:latin typeface="IBM Plex Sans"/>
                    <a:ea typeface="IBM Plex Sans"/>
                    <a:cs typeface="IBM Plex Sans"/>
                    <a:sym typeface="IBM Plex Sans"/>
                  </a:rPr>
                  <a:t>Model Tuning</a:t>
                </a:r>
              </a:p>
            </p:txBody>
          </p:sp>
        </p:grpSp>
        <p:sp>
          <p:nvSpPr>
            <p:cNvPr name="AutoShape 39" id="39"/>
            <p:cNvSpPr/>
            <p:nvPr/>
          </p:nvSpPr>
          <p:spPr>
            <a:xfrm flipH="true">
              <a:off x="4556106" y="6193223"/>
              <a:ext cx="1118933" cy="1807430"/>
            </a:xfrm>
            <a:prstGeom prst="line">
              <a:avLst/>
            </a:prstGeom>
            <a:ln cap="flat" w="29702">
              <a:solidFill>
                <a:srgbClr val="01003B"/>
              </a:solidFill>
              <a:prstDash val="sysDot"/>
              <a:headEnd type="none" len="sm" w="sm"/>
              <a:tailEnd type="arrow" len="sm" w="med"/>
            </a:ln>
          </p:spPr>
        </p:sp>
        <p:sp>
          <p:nvSpPr>
            <p:cNvPr name="AutoShape 40" id="40"/>
            <p:cNvSpPr/>
            <p:nvPr/>
          </p:nvSpPr>
          <p:spPr>
            <a:xfrm flipH="true">
              <a:off x="2970770" y="6193223"/>
              <a:ext cx="2704268" cy="296497"/>
            </a:xfrm>
            <a:prstGeom prst="line">
              <a:avLst/>
            </a:prstGeom>
            <a:ln cap="flat" w="29702">
              <a:solidFill>
                <a:srgbClr val="01003B"/>
              </a:solidFill>
              <a:prstDash val="sysDot"/>
              <a:headEnd type="none" len="sm" w="sm"/>
              <a:tailEnd type="arrow" len="sm" w="med"/>
            </a:ln>
          </p:spPr>
        </p:sp>
        <p:grpSp>
          <p:nvGrpSpPr>
            <p:cNvPr name="Group 41" id="41"/>
            <p:cNvGrpSpPr/>
            <p:nvPr/>
          </p:nvGrpSpPr>
          <p:grpSpPr>
            <a:xfrm rot="0">
              <a:off x="2441525" y="8000653"/>
              <a:ext cx="2970770" cy="2032699"/>
              <a:chOff x="0" y="0"/>
              <a:chExt cx="501831" cy="343369"/>
            </a:xfrm>
          </p:grpSpPr>
          <p:sp>
            <p:nvSpPr>
              <p:cNvPr name="Freeform 42" id="42"/>
              <p:cNvSpPr/>
              <p:nvPr/>
            </p:nvSpPr>
            <p:spPr>
              <a:xfrm flipH="false" flipV="false" rot="0">
                <a:off x="0" y="0"/>
                <a:ext cx="501831" cy="343369"/>
              </a:xfrm>
              <a:custGeom>
                <a:avLst/>
                <a:gdLst/>
                <a:ahLst/>
                <a:cxnLst/>
                <a:rect r="r" b="b" t="t" l="l"/>
                <a:pathLst>
                  <a:path h="343369" w="501831">
                    <a:moveTo>
                      <a:pt x="81263" y="0"/>
                    </a:moveTo>
                    <a:lnTo>
                      <a:pt x="420567" y="0"/>
                    </a:lnTo>
                    <a:cubicBezTo>
                      <a:pt x="442120" y="0"/>
                      <a:pt x="462789" y="8562"/>
                      <a:pt x="478029" y="23802"/>
                    </a:cubicBezTo>
                    <a:cubicBezTo>
                      <a:pt x="493269" y="39041"/>
                      <a:pt x="501831" y="59711"/>
                      <a:pt x="501831" y="81263"/>
                    </a:cubicBezTo>
                    <a:lnTo>
                      <a:pt x="501831" y="262106"/>
                    </a:lnTo>
                    <a:cubicBezTo>
                      <a:pt x="501831" y="306986"/>
                      <a:pt x="465448" y="343369"/>
                      <a:pt x="420567" y="343369"/>
                    </a:cubicBezTo>
                    <a:lnTo>
                      <a:pt x="81263" y="343369"/>
                    </a:lnTo>
                    <a:cubicBezTo>
                      <a:pt x="59711" y="343369"/>
                      <a:pt x="39041" y="334807"/>
                      <a:pt x="23802" y="319568"/>
                    </a:cubicBezTo>
                    <a:cubicBezTo>
                      <a:pt x="8562" y="304328"/>
                      <a:pt x="0" y="283658"/>
                      <a:pt x="0" y="262106"/>
                    </a:cubicBezTo>
                    <a:lnTo>
                      <a:pt x="0" y="81263"/>
                    </a:lnTo>
                    <a:cubicBezTo>
                      <a:pt x="0" y="36383"/>
                      <a:pt x="36383" y="0"/>
                      <a:pt x="81263" y="0"/>
                    </a:cubicBezTo>
                    <a:close/>
                  </a:path>
                </a:pathLst>
              </a:custGeom>
              <a:solidFill>
                <a:srgbClr val="F8F8F8"/>
              </a:solidFill>
              <a:ln w="9525" cap="sq">
                <a:solidFill>
                  <a:srgbClr val="01003B"/>
                </a:solidFill>
                <a:prstDash val="solid"/>
                <a:miter/>
              </a:ln>
            </p:spPr>
          </p:sp>
          <p:sp>
            <p:nvSpPr>
              <p:cNvPr name="TextBox 43" id="43"/>
              <p:cNvSpPr txBox="true"/>
              <p:nvPr/>
            </p:nvSpPr>
            <p:spPr>
              <a:xfrm>
                <a:off x="0" y="-28575"/>
                <a:ext cx="501831" cy="371944"/>
              </a:xfrm>
              <a:prstGeom prst="rect">
                <a:avLst/>
              </a:prstGeom>
            </p:spPr>
            <p:txBody>
              <a:bodyPr anchor="ctr" rtlCol="false" tIns="254000" lIns="254000" bIns="254000" rIns="254000"/>
              <a:lstStyle/>
              <a:p>
                <a:pPr algn="ctr">
                  <a:lnSpc>
                    <a:spcPts val="2659"/>
                  </a:lnSpc>
                </a:pPr>
                <a:r>
                  <a:rPr lang="en-US" sz="1899">
                    <a:solidFill>
                      <a:srgbClr val="01003B"/>
                    </a:solidFill>
                    <a:latin typeface="IBM Plex Sans"/>
                    <a:ea typeface="IBM Plex Sans"/>
                    <a:cs typeface="IBM Plex Sans"/>
                    <a:sym typeface="IBM Plex Sans"/>
                  </a:rPr>
                  <a:t>Text Normalization, Tokenization</a:t>
                </a:r>
              </a:p>
            </p:txBody>
          </p:sp>
        </p:grpSp>
        <p:grpSp>
          <p:nvGrpSpPr>
            <p:cNvPr name="Group 44" id="44"/>
            <p:cNvGrpSpPr/>
            <p:nvPr/>
          </p:nvGrpSpPr>
          <p:grpSpPr>
            <a:xfrm rot="0">
              <a:off x="0" y="5473371"/>
              <a:ext cx="2970770" cy="2032699"/>
              <a:chOff x="0" y="0"/>
              <a:chExt cx="501831" cy="343369"/>
            </a:xfrm>
          </p:grpSpPr>
          <p:sp>
            <p:nvSpPr>
              <p:cNvPr name="Freeform 45" id="45"/>
              <p:cNvSpPr/>
              <p:nvPr/>
            </p:nvSpPr>
            <p:spPr>
              <a:xfrm flipH="false" flipV="false" rot="0">
                <a:off x="0" y="0"/>
                <a:ext cx="501831" cy="343369"/>
              </a:xfrm>
              <a:custGeom>
                <a:avLst/>
                <a:gdLst/>
                <a:ahLst/>
                <a:cxnLst/>
                <a:rect r="r" b="b" t="t" l="l"/>
                <a:pathLst>
                  <a:path h="343369" w="501831">
                    <a:moveTo>
                      <a:pt x="81263" y="0"/>
                    </a:moveTo>
                    <a:lnTo>
                      <a:pt x="420567" y="0"/>
                    </a:lnTo>
                    <a:cubicBezTo>
                      <a:pt x="442120" y="0"/>
                      <a:pt x="462789" y="8562"/>
                      <a:pt x="478029" y="23802"/>
                    </a:cubicBezTo>
                    <a:cubicBezTo>
                      <a:pt x="493269" y="39041"/>
                      <a:pt x="501831" y="59711"/>
                      <a:pt x="501831" y="81263"/>
                    </a:cubicBezTo>
                    <a:lnTo>
                      <a:pt x="501831" y="262106"/>
                    </a:lnTo>
                    <a:cubicBezTo>
                      <a:pt x="501831" y="306986"/>
                      <a:pt x="465448" y="343369"/>
                      <a:pt x="420567" y="343369"/>
                    </a:cubicBezTo>
                    <a:lnTo>
                      <a:pt x="81263" y="343369"/>
                    </a:lnTo>
                    <a:cubicBezTo>
                      <a:pt x="59711" y="343369"/>
                      <a:pt x="39041" y="334807"/>
                      <a:pt x="23802" y="319568"/>
                    </a:cubicBezTo>
                    <a:cubicBezTo>
                      <a:pt x="8562" y="304328"/>
                      <a:pt x="0" y="283658"/>
                      <a:pt x="0" y="262106"/>
                    </a:cubicBezTo>
                    <a:lnTo>
                      <a:pt x="0" y="81263"/>
                    </a:lnTo>
                    <a:cubicBezTo>
                      <a:pt x="0" y="36383"/>
                      <a:pt x="36383" y="0"/>
                      <a:pt x="81263" y="0"/>
                    </a:cubicBezTo>
                    <a:close/>
                  </a:path>
                </a:pathLst>
              </a:custGeom>
              <a:solidFill>
                <a:srgbClr val="F8F8F8"/>
              </a:solidFill>
              <a:ln w="9525" cap="sq">
                <a:solidFill>
                  <a:srgbClr val="01003B"/>
                </a:solidFill>
                <a:prstDash val="solid"/>
                <a:miter/>
              </a:ln>
            </p:spPr>
          </p:sp>
          <p:sp>
            <p:nvSpPr>
              <p:cNvPr name="TextBox 46" id="46"/>
              <p:cNvSpPr txBox="true"/>
              <p:nvPr/>
            </p:nvSpPr>
            <p:spPr>
              <a:xfrm>
                <a:off x="0" y="-28575"/>
                <a:ext cx="501831" cy="371944"/>
              </a:xfrm>
              <a:prstGeom prst="rect">
                <a:avLst/>
              </a:prstGeom>
            </p:spPr>
            <p:txBody>
              <a:bodyPr anchor="ctr" rtlCol="false" tIns="254000" lIns="254000" bIns="254000" rIns="254000"/>
              <a:lstStyle/>
              <a:p>
                <a:pPr algn="ctr">
                  <a:lnSpc>
                    <a:spcPts val="2659"/>
                  </a:lnSpc>
                </a:pPr>
                <a:r>
                  <a:rPr lang="en-US" sz="1899">
                    <a:solidFill>
                      <a:srgbClr val="01003B"/>
                    </a:solidFill>
                    <a:latin typeface="IBM Plex Sans"/>
                    <a:ea typeface="IBM Plex Sans"/>
                    <a:cs typeface="IBM Plex Sans"/>
                    <a:sym typeface="IBM Plex Sans"/>
                  </a:rPr>
                  <a:t>Alignment Checking, lowercasing </a:t>
                </a:r>
              </a:p>
            </p:txBody>
          </p:sp>
        </p:grpSp>
        <p:sp>
          <p:nvSpPr>
            <p:cNvPr name="AutoShape 47" id="47"/>
            <p:cNvSpPr/>
            <p:nvPr/>
          </p:nvSpPr>
          <p:spPr>
            <a:xfrm flipH="true" flipV="true">
              <a:off x="3088656" y="4850850"/>
              <a:ext cx="2414115" cy="1194749"/>
            </a:xfrm>
            <a:prstGeom prst="line">
              <a:avLst/>
            </a:prstGeom>
            <a:ln cap="flat" w="29702">
              <a:solidFill>
                <a:srgbClr val="01003B"/>
              </a:solidFill>
              <a:prstDash val="sysDot"/>
              <a:headEnd type="none" len="sm" w="sm"/>
              <a:tailEnd type="arrow" len="sm" w="med"/>
            </a:ln>
          </p:spPr>
        </p:sp>
        <p:grpSp>
          <p:nvGrpSpPr>
            <p:cNvPr name="Group 48" id="48"/>
            <p:cNvGrpSpPr/>
            <p:nvPr/>
          </p:nvGrpSpPr>
          <p:grpSpPr>
            <a:xfrm rot="0">
              <a:off x="117886" y="3415866"/>
              <a:ext cx="2970770" cy="1455381"/>
              <a:chOff x="0" y="0"/>
              <a:chExt cx="501831" cy="245847"/>
            </a:xfrm>
          </p:grpSpPr>
          <p:sp>
            <p:nvSpPr>
              <p:cNvPr name="Freeform 49" id="49"/>
              <p:cNvSpPr/>
              <p:nvPr/>
            </p:nvSpPr>
            <p:spPr>
              <a:xfrm flipH="false" flipV="false" rot="0">
                <a:off x="0" y="0"/>
                <a:ext cx="501831" cy="245847"/>
              </a:xfrm>
              <a:custGeom>
                <a:avLst/>
                <a:gdLst/>
                <a:ahLst/>
                <a:cxnLst/>
                <a:rect r="r" b="b" t="t" l="l"/>
                <a:pathLst>
                  <a:path h="245847" w="501831">
                    <a:moveTo>
                      <a:pt x="81263" y="0"/>
                    </a:moveTo>
                    <a:lnTo>
                      <a:pt x="420567" y="0"/>
                    </a:lnTo>
                    <a:cubicBezTo>
                      <a:pt x="442120" y="0"/>
                      <a:pt x="462789" y="8562"/>
                      <a:pt x="478029" y="23802"/>
                    </a:cubicBezTo>
                    <a:cubicBezTo>
                      <a:pt x="493269" y="39041"/>
                      <a:pt x="501831" y="59711"/>
                      <a:pt x="501831" y="81263"/>
                    </a:cubicBezTo>
                    <a:lnTo>
                      <a:pt x="501831" y="164583"/>
                    </a:lnTo>
                    <a:cubicBezTo>
                      <a:pt x="501831" y="209464"/>
                      <a:pt x="465448" y="245847"/>
                      <a:pt x="420567" y="245847"/>
                    </a:cubicBezTo>
                    <a:lnTo>
                      <a:pt x="81263" y="245847"/>
                    </a:lnTo>
                    <a:cubicBezTo>
                      <a:pt x="36383" y="245847"/>
                      <a:pt x="0" y="209464"/>
                      <a:pt x="0" y="164583"/>
                    </a:cubicBezTo>
                    <a:lnTo>
                      <a:pt x="0" y="81263"/>
                    </a:lnTo>
                    <a:cubicBezTo>
                      <a:pt x="0" y="36383"/>
                      <a:pt x="36383" y="0"/>
                      <a:pt x="81263" y="0"/>
                    </a:cubicBezTo>
                    <a:close/>
                  </a:path>
                </a:pathLst>
              </a:custGeom>
              <a:solidFill>
                <a:srgbClr val="F8F8F8"/>
              </a:solidFill>
              <a:ln w="9525" cap="sq">
                <a:solidFill>
                  <a:srgbClr val="01003B"/>
                </a:solidFill>
                <a:prstDash val="solid"/>
                <a:miter/>
              </a:ln>
            </p:spPr>
          </p:sp>
          <p:sp>
            <p:nvSpPr>
              <p:cNvPr name="TextBox 50" id="50"/>
              <p:cNvSpPr txBox="true"/>
              <p:nvPr/>
            </p:nvSpPr>
            <p:spPr>
              <a:xfrm>
                <a:off x="0" y="-28575"/>
                <a:ext cx="501831" cy="274422"/>
              </a:xfrm>
              <a:prstGeom prst="rect">
                <a:avLst/>
              </a:prstGeom>
            </p:spPr>
            <p:txBody>
              <a:bodyPr anchor="ctr" rtlCol="false" tIns="254000" lIns="254000" bIns="254000" rIns="254000"/>
              <a:lstStyle/>
              <a:p>
                <a:pPr algn="ctr">
                  <a:lnSpc>
                    <a:spcPts val="2659"/>
                  </a:lnSpc>
                </a:pPr>
                <a:r>
                  <a:rPr lang="en-US" sz="1899">
                    <a:solidFill>
                      <a:srgbClr val="01003B"/>
                    </a:solidFill>
                    <a:latin typeface="IBM Plex Sans"/>
                    <a:ea typeface="IBM Plex Sans"/>
                    <a:cs typeface="IBM Plex Sans"/>
                    <a:sym typeface="IBM Plex Sans"/>
                  </a:rPr>
                  <a:t>Data Collection</a:t>
                </a:r>
              </a:p>
            </p:txBody>
          </p:sp>
        </p:grpSp>
      </p:grpSp>
      <p:sp>
        <p:nvSpPr>
          <p:cNvPr name="Freeform 51" id="51"/>
          <p:cNvSpPr/>
          <p:nvPr/>
        </p:nvSpPr>
        <p:spPr>
          <a:xfrm flipH="false" flipV="false" rot="0">
            <a:off x="16510666" y="288496"/>
            <a:ext cx="923236" cy="1480407"/>
          </a:xfrm>
          <a:custGeom>
            <a:avLst/>
            <a:gdLst/>
            <a:ahLst/>
            <a:cxnLst/>
            <a:rect r="r" b="b" t="t" l="l"/>
            <a:pathLst>
              <a:path h="1480407" w="923236">
                <a:moveTo>
                  <a:pt x="0" y="0"/>
                </a:moveTo>
                <a:lnTo>
                  <a:pt x="923236" y="0"/>
                </a:lnTo>
                <a:lnTo>
                  <a:pt x="923236" y="1480408"/>
                </a:lnTo>
                <a:lnTo>
                  <a:pt x="0" y="148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2" id="52"/>
          <p:cNvGrpSpPr/>
          <p:nvPr/>
        </p:nvGrpSpPr>
        <p:grpSpPr>
          <a:xfrm rot="0">
            <a:off x="688538" y="524369"/>
            <a:ext cx="3903162" cy="489363"/>
            <a:chOff x="0" y="0"/>
            <a:chExt cx="5204217" cy="652485"/>
          </a:xfrm>
        </p:grpSpPr>
        <p:sp>
          <p:nvSpPr>
            <p:cNvPr name="TextBox 53" id="53"/>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1A181A"/>
                  </a:solidFill>
                  <a:latin typeface="IBM Plex Sans Bold"/>
                  <a:ea typeface="IBM Plex Sans Bold"/>
                  <a:cs typeface="IBM Plex Sans Bold"/>
                  <a:sym typeface="IBM Plex Sans Bold"/>
                </a:rPr>
                <a:t>Group - 9</a:t>
              </a:r>
            </a:p>
          </p:txBody>
        </p:sp>
        <p:sp>
          <p:nvSpPr>
            <p:cNvPr name="Freeform 54" id="54"/>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627886" y="2602391"/>
            <a:ext cx="4704790" cy="1981117"/>
            <a:chOff x="0" y="0"/>
            <a:chExt cx="6273053" cy="2641490"/>
          </a:xfrm>
        </p:grpSpPr>
        <p:sp>
          <p:nvSpPr>
            <p:cNvPr name="TextBox 3" id="3"/>
            <p:cNvSpPr txBox="true"/>
            <p:nvPr/>
          </p:nvSpPr>
          <p:spPr>
            <a:xfrm rot="0">
              <a:off x="0" y="-9525"/>
              <a:ext cx="6273053" cy="1431925"/>
            </a:xfrm>
            <a:prstGeom prst="rect">
              <a:avLst/>
            </a:prstGeom>
          </p:spPr>
          <p:txBody>
            <a:bodyPr anchor="t" rtlCol="false" tIns="0" lIns="0" bIns="0" rIns="0">
              <a:spAutoFit/>
            </a:bodyPr>
            <a:lstStyle/>
            <a:p>
              <a:pPr algn="l">
                <a:lnSpc>
                  <a:spcPts val="8400"/>
                </a:lnSpc>
              </a:pPr>
              <a:r>
                <a:rPr lang="en-US" sz="7000" b="true">
                  <a:solidFill>
                    <a:srgbClr val="01003B"/>
                  </a:solidFill>
                  <a:latin typeface="Be Vietnam Ultra-Bold"/>
                  <a:ea typeface="Be Vietnam Ultra-Bold"/>
                  <a:cs typeface="Be Vietnam Ultra-Bold"/>
                  <a:sym typeface="Be Vietnam Ultra-Bold"/>
                </a:rPr>
                <a:t>Dataset</a:t>
              </a:r>
            </a:p>
          </p:txBody>
        </p:sp>
        <p:sp>
          <p:nvSpPr>
            <p:cNvPr name="TextBox 4" id="4"/>
            <p:cNvSpPr txBox="true"/>
            <p:nvPr/>
          </p:nvSpPr>
          <p:spPr>
            <a:xfrm rot="0">
              <a:off x="0" y="1974740"/>
              <a:ext cx="5679936" cy="6667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1003B"/>
                  </a:solidFill>
                  <a:latin typeface="IBM Plex Sans"/>
                  <a:ea typeface="IBM Plex Sans"/>
                  <a:cs typeface="IBM Plex Sans"/>
                  <a:sym typeface="IBM Plex Sans"/>
                </a:rPr>
                <a:t>1,05,000 lines</a:t>
              </a:r>
            </a:p>
          </p:txBody>
        </p:sp>
      </p:grpSp>
      <p:sp>
        <p:nvSpPr>
          <p:cNvPr name="Freeform 5" id="5"/>
          <p:cNvSpPr/>
          <p:nvPr/>
        </p:nvSpPr>
        <p:spPr>
          <a:xfrm flipH="false" flipV="false" rot="0">
            <a:off x="16379221" y="732981"/>
            <a:ext cx="1104596" cy="1284415"/>
          </a:xfrm>
          <a:custGeom>
            <a:avLst/>
            <a:gdLst/>
            <a:ahLst/>
            <a:cxnLst/>
            <a:rect r="r" b="b" t="t" l="l"/>
            <a:pathLst>
              <a:path h="1284415" w="1104596">
                <a:moveTo>
                  <a:pt x="0" y="0"/>
                </a:moveTo>
                <a:lnTo>
                  <a:pt x="1104597" y="0"/>
                </a:lnTo>
                <a:lnTo>
                  <a:pt x="1104597" y="1284415"/>
                </a:lnTo>
                <a:lnTo>
                  <a:pt x="0" y="12844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1028700"/>
            <a:ext cx="3903162" cy="489363"/>
            <a:chOff x="0" y="0"/>
            <a:chExt cx="5204217" cy="652485"/>
          </a:xfrm>
        </p:grpSpPr>
        <p:sp>
          <p:nvSpPr>
            <p:cNvPr name="TextBox 7" id="7"/>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1A181A"/>
                  </a:solidFill>
                  <a:latin typeface="IBM Plex Sans Bold"/>
                  <a:ea typeface="IBM Plex Sans Bold"/>
                  <a:cs typeface="IBM Plex Sans Bold"/>
                  <a:sym typeface="IBM Plex Sans Bold"/>
                </a:rPr>
                <a:t>Group - 9</a:t>
              </a:r>
            </a:p>
          </p:txBody>
        </p:sp>
        <p:sp>
          <p:nvSpPr>
            <p:cNvPr name="Freeform 8" id="8"/>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9" id="9"/>
          <p:cNvSpPr/>
          <p:nvPr/>
        </p:nvSpPr>
        <p:spPr>
          <a:xfrm flipH="false" flipV="false" rot="543904">
            <a:off x="-1757156" y="8306642"/>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5324471" y="5437617"/>
            <a:ext cx="8580825" cy="1489529"/>
          </a:xfrm>
          <a:prstGeom prst="rect">
            <a:avLst/>
          </a:prstGeom>
        </p:spPr>
        <p:txBody>
          <a:bodyPr anchor="t" rtlCol="false" tIns="0" lIns="0" bIns="0" rIns="0">
            <a:spAutoFit/>
          </a:bodyPr>
          <a:lstStyle/>
          <a:p>
            <a:pPr algn="ctr">
              <a:lnSpc>
                <a:spcPts val="4007"/>
              </a:lnSpc>
            </a:pPr>
            <a:r>
              <a:rPr lang="en-US" sz="2862">
                <a:solidFill>
                  <a:srgbClr val="000000"/>
                </a:solidFill>
                <a:latin typeface="Canva Sans"/>
                <a:ea typeface="Canva Sans"/>
                <a:cs typeface="Canva Sans"/>
                <a:sym typeface="Canva Sans"/>
              </a:rPr>
              <a:t>Created a parallel corpus using OpenSubtitles.org from scratch (1,05,000 rows of parallel corpus)  </a:t>
            </a:r>
          </a:p>
        </p:txBody>
      </p:sp>
      <p:sp>
        <p:nvSpPr>
          <p:cNvPr name="TextBox 11" id="11"/>
          <p:cNvSpPr txBox="true"/>
          <p:nvPr/>
        </p:nvSpPr>
        <p:spPr>
          <a:xfrm rot="0">
            <a:off x="4732455" y="7555796"/>
            <a:ext cx="9764857" cy="1125779"/>
          </a:xfrm>
          <a:prstGeom prst="rect">
            <a:avLst/>
          </a:prstGeom>
        </p:spPr>
        <p:txBody>
          <a:bodyPr anchor="t" rtlCol="false" tIns="0" lIns="0" bIns="0" rIns="0">
            <a:spAutoFit/>
          </a:bodyPr>
          <a:lstStyle/>
          <a:p>
            <a:pPr algn="ctr">
              <a:lnSpc>
                <a:spcPts val="4560"/>
              </a:lnSpc>
            </a:pPr>
            <a:r>
              <a:rPr lang="en-US" sz="3257">
                <a:solidFill>
                  <a:srgbClr val="000000"/>
                </a:solidFill>
                <a:latin typeface="Canva Sans"/>
                <a:ea typeface="Canva Sans"/>
                <a:cs typeface="Canva Sans"/>
                <a:sym typeface="Canva Sans"/>
              </a:rPr>
              <a:t>Each team member collected 80-90 hindi, telugu subtitle files!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79221" y="732981"/>
            <a:ext cx="1104596" cy="1284415"/>
          </a:xfrm>
          <a:custGeom>
            <a:avLst/>
            <a:gdLst/>
            <a:ahLst/>
            <a:cxnLst/>
            <a:rect r="r" b="b" t="t" l="l"/>
            <a:pathLst>
              <a:path h="1284415" w="1104596">
                <a:moveTo>
                  <a:pt x="0" y="0"/>
                </a:moveTo>
                <a:lnTo>
                  <a:pt x="1104597" y="0"/>
                </a:lnTo>
                <a:lnTo>
                  <a:pt x="1104597" y="1284415"/>
                </a:lnTo>
                <a:lnTo>
                  <a:pt x="0" y="12844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1A181A"/>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6" id="6"/>
          <p:cNvSpPr/>
          <p:nvPr/>
        </p:nvSpPr>
        <p:spPr>
          <a:xfrm flipH="false" flipV="false" rot="543904">
            <a:off x="-1757156" y="8306642"/>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931862" y="2017396"/>
            <a:ext cx="12106653" cy="6664212"/>
          </a:xfrm>
          <a:custGeom>
            <a:avLst/>
            <a:gdLst/>
            <a:ahLst/>
            <a:cxnLst/>
            <a:rect r="r" b="b" t="t" l="l"/>
            <a:pathLst>
              <a:path h="6664212" w="12106653">
                <a:moveTo>
                  <a:pt x="0" y="0"/>
                </a:moveTo>
                <a:lnTo>
                  <a:pt x="12106653" y="0"/>
                </a:lnTo>
                <a:lnTo>
                  <a:pt x="12106653" y="6664212"/>
                </a:lnTo>
                <a:lnTo>
                  <a:pt x="0" y="6664212"/>
                </a:lnTo>
                <a:lnTo>
                  <a:pt x="0" y="0"/>
                </a:lnTo>
                <a:close/>
              </a:path>
            </a:pathLst>
          </a:custGeom>
          <a:blipFill>
            <a:blip r:embed="rId8"/>
            <a:stretch>
              <a:fillRect l="0" t="0" r="0" b="0"/>
            </a:stretch>
          </a:blipFill>
        </p:spPr>
      </p:sp>
      <p:grpSp>
        <p:nvGrpSpPr>
          <p:cNvPr name="Group 8" id="8"/>
          <p:cNvGrpSpPr/>
          <p:nvPr/>
        </p:nvGrpSpPr>
        <p:grpSpPr>
          <a:xfrm rot="0">
            <a:off x="627886" y="2602391"/>
            <a:ext cx="4704790" cy="4799247"/>
            <a:chOff x="0" y="0"/>
            <a:chExt cx="6273053" cy="6398996"/>
          </a:xfrm>
        </p:grpSpPr>
        <p:sp>
          <p:nvSpPr>
            <p:cNvPr name="TextBox 9" id="9"/>
            <p:cNvSpPr txBox="true"/>
            <p:nvPr/>
          </p:nvSpPr>
          <p:spPr>
            <a:xfrm rot="0">
              <a:off x="0" y="-9525"/>
              <a:ext cx="6273053" cy="4276725"/>
            </a:xfrm>
            <a:prstGeom prst="rect">
              <a:avLst/>
            </a:prstGeom>
          </p:spPr>
          <p:txBody>
            <a:bodyPr anchor="t" rtlCol="false" tIns="0" lIns="0" bIns="0" rIns="0">
              <a:spAutoFit/>
            </a:bodyPr>
            <a:lstStyle/>
            <a:p>
              <a:pPr algn="l">
                <a:lnSpc>
                  <a:spcPts val="8400"/>
                </a:lnSpc>
              </a:pPr>
              <a:r>
                <a:rPr lang="en-US" sz="7000" b="true">
                  <a:solidFill>
                    <a:srgbClr val="01003B"/>
                  </a:solidFill>
                  <a:latin typeface="Be Vietnam Ultra-Bold"/>
                  <a:ea typeface="Be Vietnam Ultra-Bold"/>
                  <a:cs typeface="Be Vietnam Ultra-Bold"/>
                  <a:sym typeface="Be Vietnam Ultra-Bold"/>
                </a:rPr>
                <a:t>Parallel corpus example</a:t>
              </a:r>
            </a:p>
          </p:txBody>
        </p:sp>
        <p:sp>
          <p:nvSpPr>
            <p:cNvPr name="TextBox 10" id="10"/>
            <p:cNvSpPr txBox="true"/>
            <p:nvPr/>
          </p:nvSpPr>
          <p:spPr>
            <a:xfrm rot="0">
              <a:off x="0" y="4829065"/>
              <a:ext cx="5679936" cy="1569931"/>
            </a:xfrm>
            <a:prstGeom prst="rect">
              <a:avLst/>
            </a:prstGeom>
          </p:spPr>
          <p:txBody>
            <a:bodyPr anchor="t" rtlCol="false" tIns="0" lIns="0" bIns="0" rIns="0">
              <a:spAutoFit/>
            </a:bodyPr>
            <a:lstStyle/>
            <a:p>
              <a:pPr algn="l" marL="496574" indent="-248287" lvl="1">
                <a:lnSpc>
                  <a:spcPts val="3220"/>
                </a:lnSpc>
                <a:buFont typeface="Arial"/>
                <a:buChar char="•"/>
              </a:pPr>
              <a:r>
                <a:rPr lang="en-US" sz="2300">
                  <a:solidFill>
                    <a:srgbClr val="01003B"/>
                  </a:solidFill>
                  <a:latin typeface="IBM Plex Sans"/>
                  <a:ea typeface="IBM Plex Sans"/>
                  <a:cs typeface="IBM Plex Sans"/>
                  <a:sym typeface="IBM Plex Sans"/>
                </a:rPr>
                <a:t>Image is just for representative proposes. The real dataset may vary.</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368386" y="4004289"/>
            <a:ext cx="1966011" cy="1747293"/>
          </a:xfrm>
          <a:custGeom>
            <a:avLst/>
            <a:gdLst/>
            <a:ahLst/>
            <a:cxnLst/>
            <a:rect r="r" b="b" t="t" l="l"/>
            <a:pathLst>
              <a:path h="1747293" w="1966011">
                <a:moveTo>
                  <a:pt x="0" y="0"/>
                </a:moveTo>
                <a:lnTo>
                  <a:pt x="1966011" y="0"/>
                </a:lnTo>
                <a:lnTo>
                  <a:pt x="1966011" y="1747293"/>
                </a:lnTo>
                <a:lnTo>
                  <a:pt x="0" y="17472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182247" y="4076291"/>
            <a:ext cx="1685668" cy="1603289"/>
            <a:chOff x="0" y="0"/>
            <a:chExt cx="443962" cy="422265"/>
          </a:xfrm>
        </p:grpSpPr>
        <p:sp>
          <p:nvSpPr>
            <p:cNvPr name="Freeform 5" id="5"/>
            <p:cNvSpPr/>
            <p:nvPr/>
          </p:nvSpPr>
          <p:spPr>
            <a:xfrm flipH="false" flipV="false" rot="0">
              <a:off x="0" y="0"/>
              <a:ext cx="443962" cy="422265"/>
            </a:xfrm>
            <a:custGeom>
              <a:avLst/>
              <a:gdLst/>
              <a:ahLst/>
              <a:cxnLst/>
              <a:rect r="r" b="b" t="t" l="l"/>
              <a:pathLst>
                <a:path h="422265" w="443962">
                  <a:moveTo>
                    <a:pt x="0" y="0"/>
                  </a:moveTo>
                  <a:lnTo>
                    <a:pt x="443962" y="0"/>
                  </a:lnTo>
                  <a:lnTo>
                    <a:pt x="443962" y="422265"/>
                  </a:lnTo>
                  <a:lnTo>
                    <a:pt x="0" y="422265"/>
                  </a:lnTo>
                  <a:close/>
                </a:path>
              </a:pathLst>
            </a:custGeom>
            <a:solidFill>
              <a:srgbClr val="FEFEFE"/>
            </a:solidFill>
          </p:spPr>
        </p:sp>
        <p:sp>
          <p:nvSpPr>
            <p:cNvPr name="TextBox 6" id="6"/>
            <p:cNvSpPr txBox="true"/>
            <p:nvPr/>
          </p:nvSpPr>
          <p:spPr>
            <a:xfrm>
              <a:off x="0" y="-76200"/>
              <a:ext cx="443962" cy="498465"/>
            </a:xfrm>
            <a:prstGeom prst="rect">
              <a:avLst/>
            </a:prstGeom>
          </p:spPr>
          <p:txBody>
            <a:bodyPr anchor="ctr" rtlCol="false" tIns="50800" lIns="50800" bIns="50800" rIns="50800"/>
            <a:lstStyle/>
            <a:p>
              <a:pPr algn="ctr">
                <a:lnSpc>
                  <a:spcPts val="5634"/>
                </a:lnSpc>
              </a:pPr>
              <a:r>
                <a:rPr lang="en-US" b="true" sz="4024">
                  <a:solidFill>
                    <a:srgbClr val="1A181A"/>
                  </a:solidFill>
                  <a:latin typeface="IBM Plex Sans Bold"/>
                  <a:ea typeface="IBM Plex Sans Bold"/>
                  <a:cs typeface="IBM Plex Sans Bold"/>
                  <a:sym typeface="IBM Plex Sans Bold"/>
                </a:rPr>
                <a:t>ASR</a:t>
              </a:r>
            </a:p>
          </p:txBody>
        </p:sp>
      </p:grpSp>
      <p:grpSp>
        <p:nvGrpSpPr>
          <p:cNvPr name="Group 7" id="7"/>
          <p:cNvGrpSpPr/>
          <p:nvPr/>
        </p:nvGrpSpPr>
        <p:grpSpPr>
          <a:xfrm rot="0">
            <a:off x="7487165" y="4148293"/>
            <a:ext cx="1806623" cy="1603289"/>
            <a:chOff x="0" y="0"/>
            <a:chExt cx="475818" cy="422265"/>
          </a:xfrm>
        </p:grpSpPr>
        <p:sp>
          <p:nvSpPr>
            <p:cNvPr name="Freeform 8" id="8"/>
            <p:cNvSpPr/>
            <p:nvPr/>
          </p:nvSpPr>
          <p:spPr>
            <a:xfrm flipH="false" flipV="false" rot="0">
              <a:off x="0" y="0"/>
              <a:ext cx="475818" cy="422265"/>
            </a:xfrm>
            <a:custGeom>
              <a:avLst/>
              <a:gdLst/>
              <a:ahLst/>
              <a:cxnLst/>
              <a:rect r="r" b="b" t="t" l="l"/>
              <a:pathLst>
                <a:path h="422265" w="475818">
                  <a:moveTo>
                    <a:pt x="0" y="0"/>
                  </a:moveTo>
                  <a:lnTo>
                    <a:pt x="475818" y="0"/>
                  </a:lnTo>
                  <a:lnTo>
                    <a:pt x="475818" y="422265"/>
                  </a:lnTo>
                  <a:lnTo>
                    <a:pt x="0" y="422265"/>
                  </a:lnTo>
                  <a:close/>
                </a:path>
              </a:pathLst>
            </a:custGeom>
            <a:solidFill>
              <a:srgbClr val="FEFEFE"/>
            </a:solidFill>
          </p:spPr>
        </p:sp>
        <p:sp>
          <p:nvSpPr>
            <p:cNvPr name="TextBox 9" id="9"/>
            <p:cNvSpPr txBox="true"/>
            <p:nvPr/>
          </p:nvSpPr>
          <p:spPr>
            <a:xfrm>
              <a:off x="0" y="-76200"/>
              <a:ext cx="475818" cy="498465"/>
            </a:xfrm>
            <a:prstGeom prst="rect">
              <a:avLst/>
            </a:prstGeom>
          </p:spPr>
          <p:txBody>
            <a:bodyPr anchor="ctr" rtlCol="false" tIns="50800" lIns="50800" bIns="50800" rIns="50800"/>
            <a:lstStyle/>
            <a:p>
              <a:pPr algn="ctr">
                <a:lnSpc>
                  <a:spcPts val="5634"/>
                </a:lnSpc>
              </a:pPr>
              <a:r>
                <a:rPr lang="en-US" b="true" sz="4024">
                  <a:solidFill>
                    <a:srgbClr val="1A181A"/>
                  </a:solidFill>
                  <a:latin typeface="IBM Plex Sans Bold"/>
                  <a:ea typeface="IBM Plex Sans Bold"/>
                  <a:cs typeface="IBM Plex Sans Bold"/>
                  <a:sym typeface="IBM Plex Sans Bold"/>
                </a:rPr>
                <a:t>MT</a:t>
              </a:r>
            </a:p>
          </p:txBody>
        </p:sp>
      </p:grpSp>
      <p:grpSp>
        <p:nvGrpSpPr>
          <p:cNvPr name="Group 10" id="10"/>
          <p:cNvGrpSpPr/>
          <p:nvPr/>
        </p:nvGrpSpPr>
        <p:grpSpPr>
          <a:xfrm rot="0">
            <a:off x="11143993" y="4210077"/>
            <a:ext cx="1562100" cy="1541505"/>
            <a:chOff x="0" y="0"/>
            <a:chExt cx="411417" cy="405993"/>
          </a:xfrm>
        </p:grpSpPr>
        <p:sp>
          <p:nvSpPr>
            <p:cNvPr name="Freeform 11" id="11"/>
            <p:cNvSpPr/>
            <p:nvPr/>
          </p:nvSpPr>
          <p:spPr>
            <a:xfrm flipH="false" flipV="false" rot="0">
              <a:off x="0" y="0"/>
              <a:ext cx="411417" cy="405993"/>
            </a:xfrm>
            <a:custGeom>
              <a:avLst/>
              <a:gdLst/>
              <a:ahLst/>
              <a:cxnLst/>
              <a:rect r="r" b="b" t="t" l="l"/>
              <a:pathLst>
                <a:path h="405993" w="411417">
                  <a:moveTo>
                    <a:pt x="0" y="0"/>
                  </a:moveTo>
                  <a:lnTo>
                    <a:pt x="411417" y="0"/>
                  </a:lnTo>
                  <a:lnTo>
                    <a:pt x="411417" y="405993"/>
                  </a:lnTo>
                  <a:lnTo>
                    <a:pt x="0" y="405993"/>
                  </a:lnTo>
                  <a:close/>
                </a:path>
              </a:pathLst>
            </a:custGeom>
            <a:solidFill>
              <a:srgbClr val="FEFEFE"/>
            </a:solidFill>
          </p:spPr>
        </p:sp>
        <p:sp>
          <p:nvSpPr>
            <p:cNvPr name="TextBox 12" id="12"/>
            <p:cNvSpPr txBox="true"/>
            <p:nvPr/>
          </p:nvSpPr>
          <p:spPr>
            <a:xfrm>
              <a:off x="0" y="-76200"/>
              <a:ext cx="411417" cy="482193"/>
            </a:xfrm>
            <a:prstGeom prst="rect">
              <a:avLst/>
            </a:prstGeom>
          </p:spPr>
          <p:txBody>
            <a:bodyPr anchor="ctr" rtlCol="false" tIns="50800" lIns="50800" bIns="50800" rIns="50800"/>
            <a:lstStyle/>
            <a:p>
              <a:pPr algn="ctr">
                <a:lnSpc>
                  <a:spcPts val="5634"/>
                </a:lnSpc>
              </a:pPr>
              <a:r>
                <a:rPr lang="en-US" b="true" sz="4024">
                  <a:solidFill>
                    <a:srgbClr val="1A181A"/>
                  </a:solidFill>
                  <a:latin typeface="IBM Plex Sans Bold"/>
                  <a:ea typeface="IBM Plex Sans Bold"/>
                  <a:cs typeface="IBM Plex Sans Bold"/>
                  <a:sym typeface="IBM Plex Sans Bold"/>
                </a:rPr>
                <a:t>TTS</a:t>
              </a:r>
            </a:p>
          </p:txBody>
        </p:sp>
      </p:grpSp>
      <p:sp>
        <p:nvSpPr>
          <p:cNvPr name="AutoShape 13" id="13"/>
          <p:cNvSpPr/>
          <p:nvPr/>
        </p:nvSpPr>
        <p:spPr>
          <a:xfrm flipV="true">
            <a:off x="2334397" y="4877936"/>
            <a:ext cx="1847850" cy="0"/>
          </a:xfrm>
          <a:prstGeom prst="line">
            <a:avLst/>
          </a:prstGeom>
          <a:ln cap="flat" w="38100">
            <a:solidFill>
              <a:srgbClr val="FFFFFF"/>
            </a:solidFill>
            <a:prstDash val="solid"/>
            <a:headEnd type="none" len="sm" w="sm"/>
            <a:tailEnd type="arrow" len="sm" w="med"/>
          </a:ln>
        </p:spPr>
      </p:sp>
      <p:sp>
        <p:nvSpPr>
          <p:cNvPr name="AutoShape 14" id="14"/>
          <p:cNvSpPr/>
          <p:nvPr/>
        </p:nvSpPr>
        <p:spPr>
          <a:xfrm>
            <a:off x="12706093" y="5007088"/>
            <a:ext cx="1620022" cy="0"/>
          </a:xfrm>
          <a:prstGeom prst="line">
            <a:avLst/>
          </a:prstGeom>
          <a:ln cap="flat" w="38100">
            <a:solidFill>
              <a:srgbClr val="FFFFFF"/>
            </a:solidFill>
            <a:prstDash val="solid"/>
            <a:headEnd type="none" len="sm" w="sm"/>
            <a:tailEnd type="arrow" len="sm" w="med"/>
          </a:ln>
        </p:spPr>
      </p:sp>
      <p:sp>
        <p:nvSpPr>
          <p:cNvPr name="AutoShape 15" id="15"/>
          <p:cNvSpPr/>
          <p:nvPr/>
        </p:nvSpPr>
        <p:spPr>
          <a:xfrm>
            <a:off x="5867915" y="4968988"/>
            <a:ext cx="1620022" cy="0"/>
          </a:xfrm>
          <a:prstGeom prst="line">
            <a:avLst/>
          </a:prstGeom>
          <a:ln cap="flat" w="38100">
            <a:solidFill>
              <a:srgbClr val="FFFFFF"/>
            </a:solidFill>
            <a:prstDash val="solid"/>
            <a:headEnd type="none" len="sm" w="sm"/>
            <a:tailEnd type="arrow" len="sm" w="med"/>
          </a:ln>
        </p:spPr>
      </p:sp>
      <p:sp>
        <p:nvSpPr>
          <p:cNvPr name="AutoShape 16" id="16"/>
          <p:cNvSpPr/>
          <p:nvPr/>
        </p:nvSpPr>
        <p:spPr>
          <a:xfrm flipV="true">
            <a:off x="9293788" y="4980829"/>
            <a:ext cx="1850204" cy="7208"/>
          </a:xfrm>
          <a:prstGeom prst="line">
            <a:avLst/>
          </a:prstGeom>
          <a:ln cap="flat" w="38100">
            <a:solidFill>
              <a:srgbClr val="FFFFFF"/>
            </a:solidFill>
            <a:prstDash val="solid"/>
            <a:headEnd type="none" len="sm" w="sm"/>
            <a:tailEnd type="arrow" len="sm" w="med"/>
          </a:ln>
        </p:spPr>
      </p:sp>
      <p:sp>
        <p:nvSpPr>
          <p:cNvPr name="Freeform 17" id="17"/>
          <p:cNvSpPr/>
          <p:nvPr/>
        </p:nvSpPr>
        <p:spPr>
          <a:xfrm flipH="false" flipV="false" rot="0">
            <a:off x="14526140" y="4341892"/>
            <a:ext cx="3092260" cy="1330391"/>
          </a:xfrm>
          <a:custGeom>
            <a:avLst/>
            <a:gdLst/>
            <a:ahLst/>
            <a:cxnLst/>
            <a:rect r="r" b="b" t="t" l="l"/>
            <a:pathLst>
              <a:path h="1330391" w="3092260">
                <a:moveTo>
                  <a:pt x="0" y="0"/>
                </a:moveTo>
                <a:lnTo>
                  <a:pt x="3092259" y="0"/>
                </a:lnTo>
                <a:lnTo>
                  <a:pt x="3092259" y="1330391"/>
                </a:lnTo>
                <a:lnTo>
                  <a:pt x="0" y="13303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543904">
            <a:off x="-940728" y="8061713"/>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2159446">
            <a:off x="13111917" y="-3539846"/>
            <a:ext cx="7814506" cy="6308438"/>
          </a:xfrm>
          <a:custGeom>
            <a:avLst/>
            <a:gdLst/>
            <a:ahLst/>
            <a:cxnLst/>
            <a:rect r="r" b="b" t="t" l="l"/>
            <a:pathLst>
              <a:path h="6308438" w="7814506">
                <a:moveTo>
                  <a:pt x="0" y="0"/>
                </a:moveTo>
                <a:lnTo>
                  <a:pt x="7814506" y="0"/>
                </a:lnTo>
                <a:lnTo>
                  <a:pt x="7814506" y="6308437"/>
                </a:lnTo>
                <a:lnTo>
                  <a:pt x="0" y="63084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3643771">
            <a:off x="2241613" y="5957551"/>
            <a:ext cx="2236573" cy="631832"/>
          </a:xfrm>
          <a:custGeom>
            <a:avLst/>
            <a:gdLst/>
            <a:ahLst/>
            <a:cxnLst/>
            <a:rect r="r" b="b" t="t" l="l"/>
            <a:pathLst>
              <a:path h="631832" w="2236573">
                <a:moveTo>
                  <a:pt x="0" y="0"/>
                </a:moveTo>
                <a:lnTo>
                  <a:pt x="2236573" y="0"/>
                </a:lnTo>
                <a:lnTo>
                  <a:pt x="2236573" y="631832"/>
                </a:lnTo>
                <a:lnTo>
                  <a:pt x="0" y="6318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4400390">
            <a:off x="5926466" y="3529257"/>
            <a:ext cx="2236573" cy="631832"/>
          </a:xfrm>
          <a:custGeom>
            <a:avLst/>
            <a:gdLst/>
            <a:ahLst/>
            <a:cxnLst/>
            <a:rect r="r" b="b" t="t" l="l"/>
            <a:pathLst>
              <a:path h="631832" w="2236573">
                <a:moveTo>
                  <a:pt x="0" y="0"/>
                </a:moveTo>
                <a:lnTo>
                  <a:pt x="2236573" y="0"/>
                </a:lnTo>
                <a:lnTo>
                  <a:pt x="2236573" y="631832"/>
                </a:lnTo>
                <a:lnTo>
                  <a:pt x="0" y="6318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3643771">
            <a:off x="9197874" y="5957551"/>
            <a:ext cx="2236573" cy="631832"/>
          </a:xfrm>
          <a:custGeom>
            <a:avLst/>
            <a:gdLst/>
            <a:ahLst/>
            <a:cxnLst/>
            <a:rect r="r" b="b" t="t" l="l"/>
            <a:pathLst>
              <a:path h="631832" w="2236573">
                <a:moveTo>
                  <a:pt x="0" y="0"/>
                </a:moveTo>
                <a:lnTo>
                  <a:pt x="2236573" y="0"/>
                </a:lnTo>
                <a:lnTo>
                  <a:pt x="2236573" y="631832"/>
                </a:lnTo>
                <a:lnTo>
                  <a:pt x="0" y="6318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4421487">
            <a:off x="12692675" y="3895286"/>
            <a:ext cx="1791200" cy="506014"/>
          </a:xfrm>
          <a:custGeom>
            <a:avLst/>
            <a:gdLst/>
            <a:ahLst/>
            <a:cxnLst/>
            <a:rect r="r" b="b" t="t" l="l"/>
            <a:pathLst>
              <a:path h="506014" w="1791200">
                <a:moveTo>
                  <a:pt x="0" y="0"/>
                </a:moveTo>
                <a:lnTo>
                  <a:pt x="1791200" y="0"/>
                </a:lnTo>
                <a:lnTo>
                  <a:pt x="1791200" y="506014"/>
                </a:lnTo>
                <a:lnTo>
                  <a:pt x="0" y="5060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4" id="24"/>
          <p:cNvSpPr/>
          <p:nvPr/>
        </p:nvSpPr>
        <p:spPr>
          <a:xfrm flipH="false" flipV="false" rot="0">
            <a:off x="3628670" y="7079755"/>
            <a:ext cx="2792822" cy="2045742"/>
          </a:xfrm>
          <a:custGeom>
            <a:avLst/>
            <a:gdLst/>
            <a:ahLst/>
            <a:cxnLst/>
            <a:rect r="r" b="b" t="t" l="l"/>
            <a:pathLst>
              <a:path h="2045742" w="2792822">
                <a:moveTo>
                  <a:pt x="0" y="0"/>
                </a:moveTo>
                <a:lnTo>
                  <a:pt x="2792822" y="0"/>
                </a:lnTo>
                <a:lnTo>
                  <a:pt x="2792822" y="2045742"/>
                </a:lnTo>
                <a:lnTo>
                  <a:pt x="0" y="20457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5" id="25"/>
          <p:cNvGrpSpPr/>
          <p:nvPr/>
        </p:nvGrpSpPr>
        <p:grpSpPr>
          <a:xfrm rot="0">
            <a:off x="841860" y="370703"/>
            <a:ext cx="4478446" cy="3090349"/>
            <a:chOff x="0" y="0"/>
            <a:chExt cx="5971261" cy="4120466"/>
          </a:xfrm>
        </p:grpSpPr>
        <p:sp>
          <p:nvSpPr>
            <p:cNvPr name="TextBox 26" id="26"/>
            <p:cNvSpPr txBox="true"/>
            <p:nvPr/>
          </p:nvSpPr>
          <p:spPr>
            <a:xfrm rot="0">
              <a:off x="0" y="0"/>
              <a:ext cx="5971261" cy="3037792"/>
            </a:xfrm>
            <a:prstGeom prst="rect">
              <a:avLst/>
            </a:prstGeom>
          </p:spPr>
          <p:txBody>
            <a:bodyPr anchor="t" rtlCol="false" tIns="0" lIns="0" bIns="0" rIns="0">
              <a:spAutoFit/>
            </a:bodyPr>
            <a:lstStyle/>
            <a:p>
              <a:pPr algn="l">
                <a:lnSpc>
                  <a:spcPts val="8970"/>
                </a:lnSpc>
              </a:pPr>
              <a:r>
                <a:rPr lang="en-US" sz="7475" b="true">
                  <a:solidFill>
                    <a:srgbClr val="F8F8F8"/>
                  </a:solidFill>
                  <a:latin typeface="Be Vietnam Ultra-Bold"/>
                  <a:ea typeface="Be Vietnam Ultra-Bold"/>
                  <a:cs typeface="Be Vietnam Ultra-Bold"/>
                  <a:sym typeface="Be Vietnam Ultra-Bold"/>
                </a:rPr>
                <a:t>Project Flow</a:t>
              </a:r>
            </a:p>
          </p:txBody>
        </p:sp>
        <p:sp>
          <p:nvSpPr>
            <p:cNvPr name="TextBox 27" id="27"/>
            <p:cNvSpPr txBox="true"/>
            <p:nvPr/>
          </p:nvSpPr>
          <p:spPr>
            <a:xfrm rot="0">
              <a:off x="0" y="3468899"/>
              <a:ext cx="4698352" cy="651567"/>
            </a:xfrm>
            <a:prstGeom prst="rect">
              <a:avLst/>
            </a:prstGeom>
          </p:spPr>
          <p:txBody>
            <a:bodyPr anchor="t" rtlCol="false" tIns="0" lIns="0" bIns="0" rIns="0">
              <a:spAutoFit/>
            </a:bodyPr>
            <a:lstStyle/>
            <a:p>
              <a:pPr algn="l">
                <a:lnSpc>
                  <a:spcPts val="4185"/>
                </a:lnSpc>
              </a:pPr>
              <a:r>
                <a:rPr lang="en-US" sz="2989">
                  <a:solidFill>
                    <a:srgbClr val="F8F8F8"/>
                  </a:solidFill>
                  <a:latin typeface="IBM Plex Sans"/>
                  <a:ea typeface="IBM Plex Sans"/>
                  <a:cs typeface="IBM Plex Sans"/>
                  <a:sym typeface="IBM Plex Sans"/>
                </a:rPr>
                <a:t>High level picture</a:t>
              </a:r>
            </a:p>
          </p:txBody>
        </p:sp>
      </p:grpSp>
      <p:sp>
        <p:nvSpPr>
          <p:cNvPr name="Freeform 28" id="28"/>
          <p:cNvSpPr/>
          <p:nvPr/>
        </p:nvSpPr>
        <p:spPr>
          <a:xfrm flipH="false" flipV="false" rot="0">
            <a:off x="5320306" y="597050"/>
            <a:ext cx="2942343" cy="2155266"/>
          </a:xfrm>
          <a:custGeom>
            <a:avLst/>
            <a:gdLst/>
            <a:ahLst/>
            <a:cxnLst/>
            <a:rect r="r" b="b" t="t" l="l"/>
            <a:pathLst>
              <a:path h="2155266" w="2942343">
                <a:moveTo>
                  <a:pt x="0" y="0"/>
                </a:moveTo>
                <a:lnTo>
                  <a:pt x="2942343" y="0"/>
                </a:lnTo>
                <a:lnTo>
                  <a:pt x="2942343" y="2155266"/>
                </a:lnTo>
                <a:lnTo>
                  <a:pt x="0" y="215526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9" id="29"/>
          <p:cNvSpPr/>
          <p:nvPr/>
        </p:nvSpPr>
        <p:spPr>
          <a:xfrm flipH="false" flipV="false" rot="0">
            <a:off x="9913271" y="7212558"/>
            <a:ext cx="2792822" cy="2045742"/>
          </a:xfrm>
          <a:custGeom>
            <a:avLst/>
            <a:gdLst/>
            <a:ahLst/>
            <a:cxnLst/>
            <a:rect r="r" b="b" t="t" l="l"/>
            <a:pathLst>
              <a:path h="2045742" w="2792822">
                <a:moveTo>
                  <a:pt x="0" y="0"/>
                </a:moveTo>
                <a:lnTo>
                  <a:pt x="2792822" y="0"/>
                </a:lnTo>
                <a:lnTo>
                  <a:pt x="2792822" y="2045742"/>
                </a:lnTo>
                <a:lnTo>
                  <a:pt x="0" y="20457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0" id="30"/>
          <p:cNvSpPr/>
          <p:nvPr/>
        </p:nvSpPr>
        <p:spPr>
          <a:xfrm flipH="false" flipV="false" rot="0">
            <a:off x="11925043" y="1028700"/>
            <a:ext cx="2988371" cy="2188982"/>
          </a:xfrm>
          <a:custGeom>
            <a:avLst/>
            <a:gdLst/>
            <a:ahLst/>
            <a:cxnLst/>
            <a:rect r="r" b="b" t="t" l="l"/>
            <a:pathLst>
              <a:path h="2188982" w="2988371">
                <a:moveTo>
                  <a:pt x="0" y="0"/>
                </a:moveTo>
                <a:lnTo>
                  <a:pt x="2988371" y="0"/>
                </a:lnTo>
                <a:lnTo>
                  <a:pt x="2988371" y="2188982"/>
                </a:lnTo>
                <a:lnTo>
                  <a:pt x="0" y="218898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1" id="31"/>
          <p:cNvSpPr txBox="true"/>
          <p:nvPr/>
        </p:nvSpPr>
        <p:spPr>
          <a:xfrm rot="0">
            <a:off x="3701914" y="7844862"/>
            <a:ext cx="2646334" cy="458380"/>
          </a:xfrm>
          <a:prstGeom prst="rect">
            <a:avLst/>
          </a:prstGeom>
        </p:spPr>
        <p:txBody>
          <a:bodyPr anchor="t" rtlCol="false" tIns="0" lIns="0" bIns="0" rIns="0">
            <a:spAutoFit/>
          </a:bodyPr>
          <a:lstStyle/>
          <a:p>
            <a:pPr algn="ctr">
              <a:lnSpc>
                <a:spcPts val="3717"/>
              </a:lnSpc>
            </a:pPr>
            <a:r>
              <a:rPr lang="en-US" sz="2655">
                <a:solidFill>
                  <a:srgbClr val="01003B"/>
                </a:solidFill>
                <a:latin typeface="Canva Sans"/>
                <a:ea typeface="Canva Sans"/>
                <a:cs typeface="Canva Sans"/>
                <a:sym typeface="Canva Sans"/>
              </a:rPr>
              <a:t>Language X</a:t>
            </a:r>
          </a:p>
        </p:txBody>
      </p:sp>
      <p:sp>
        <p:nvSpPr>
          <p:cNvPr name="TextBox 32" id="32"/>
          <p:cNvSpPr txBox="true"/>
          <p:nvPr/>
        </p:nvSpPr>
        <p:spPr>
          <a:xfrm rot="0">
            <a:off x="5610504" y="1124315"/>
            <a:ext cx="2361946" cy="824049"/>
          </a:xfrm>
          <a:prstGeom prst="rect">
            <a:avLst/>
          </a:prstGeom>
        </p:spPr>
        <p:txBody>
          <a:bodyPr anchor="t" rtlCol="false" tIns="0" lIns="0" bIns="0" rIns="0">
            <a:spAutoFit/>
          </a:bodyPr>
          <a:lstStyle/>
          <a:p>
            <a:pPr algn="ctr">
              <a:lnSpc>
                <a:spcPts val="3318"/>
              </a:lnSpc>
            </a:pPr>
            <a:r>
              <a:rPr lang="en-US" sz="2370">
                <a:solidFill>
                  <a:srgbClr val="01003B"/>
                </a:solidFill>
                <a:latin typeface="Canva Sans"/>
                <a:ea typeface="Canva Sans"/>
                <a:cs typeface="Canva Sans"/>
                <a:sym typeface="Canva Sans"/>
              </a:rPr>
              <a:t>Data preprocessing</a:t>
            </a:r>
          </a:p>
        </p:txBody>
      </p:sp>
      <p:sp>
        <p:nvSpPr>
          <p:cNvPr name="TextBox 33" id="33"/>
          <p:cNvSpPr txBox="true"/>
          <p:nvPr/>
        </p:nvSpPr>
        <p:spPr>
          <a:xfrm rot="0">
            <a:off x="10128709" y="7851109"/>
            <a:ext cx="2361946" cy="824049"/>
          </a:xfrm>
          <a:prstGeom prst="rect">
            <a:avLst/>
          </a:prstGeom>
        </p:spPr>
        <p:txBody>
          <a:bodyPr anchor="t" rtlCol="false" tIns="0" lIns="0" bIns="0" rIns="0">
            <a:spAutoFit/>
          </a:bodyPr>
          <a:lstStyle/>
          <a:p>
            <a:pPr algn="ctr">
              <a:lnSpc>
                <a:spcPts val="3318"/>
              </a:lnSpc>
            </a:pPr>
            <a:r>
              <a:rPr lang="en-US" sz="2370">
                <a:solidFill>
                  <a:srgbClr val="01003B"/>
                </a:solidFill>
                <a:latin typeface="Canva Sans"/>
                <a:ea typeface="Canva Sans"/>
                <a:cs typeface="Canva Sans"/>
                <a:sym typeface="Canva Sans"/>
              </a:rPr>
              <a:t>Language Y</a:t>
            </a:r>
          </a:p>
          <a:p>
            <a:pPr algn="ctr">
              <a:lnSpc>
                <a:spcPts val="3318"/>
              </a:lnSpc>
            </a:pPr>
            <a:r>
              <a:rPr lang="en-US" sz="2370">
                <a:solidFill>
                  <a:srgbClr val="01003B"/>
                </a:solidFill>
                <a:latin typeface="Canva Sans"/>
                <a:ea typeface="Canva Sans"/>
                <a:cs typeface="Canva Sans"/>
                <a:sym typeface="Canva Sans"/>
              </a:rPr>
              <a:t>Text</a:t>
            </a:r>
          </a:p>
        </p:txBody>
      </p:sp>
      <p:sp>
        <p:nvSpPr>
          <p:cNvPr name="TextBox 34" id="34"/>
          <p:cNvSpPr txBox="true"/>
          <p:nvPr/>
        </p:nvSpPr>
        <p:spPr>
          <a:xfrm rot="0">
            <a:off x="12361897" y="1396746"/>
            <a:ext cx="2452756" cy="1395739"/>
          </a:xfrm>
          <a:prstGeom prst="rect">
            <a:avLst/>
          </a:prstGeom>
        </p:spPr>
        <p:txBody>
          <a:bodyPr anchor="t" rtlCol="false" tIns="0" lIns="0" bIns="0" rIns="0">
            <a:spAutoFit/>
          </a:bodyPr>
          <a:lstStyle/>
          <a:p>
            <a:pPr algn="ctr">
              <a:lnSpc>
                <a:spcPts val="3717"/>
              </a:lnSpc>
            </a:pPr>
            <a:r>
              <a:rPr lang="en-US" sz="2655">
                <a:solidFill>
                  <a:srgbClr val="01003B"/>
                </a:solidFill>
                <a:latin typeface="Canva Sans"/>
                <a:ea typeface="Canva Sans"/>
                <a:cs typeface="Canva Sans"/>
                <a:sym typeface="Canva Sans"/>
              </a:rPr>
              <a:t>Speech and text output in language Y</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DF0F3"/>
        </a:solidFill>
      </p:bgPr>
    </p:bg>
    <p:spTree>
      <p:nvGrpSpPr>
        <p:cNvPr id="1" name=""/>
        <p:cNvGrpSpPr/>
        <p:nvPr/>
      </p:nvGrpSpPr>
      <p:grpSpPr>
        <a:xfrm>
          <a:off x="0" y="0"/>
          <a:ext cx="0" cy="0"/>
          <a:chOff x="0" y="0"/>
          <a:chExt cx="0" cy="0"/>
        </a:xfrm>
      </p:grpSpPr>
      <p:sp>
        <p:nvSpPr>
          <p:cNvPr name="Freeform 2" id="2"/>
          <p:cNvSpPr/>
          <p:nvPr/>
        </p:nvSpPr>
        <p:spPr>
          <a:xfrm flipH="false" flipV="false" rot="0">
            <a:off x="1940880" y="364032"/>
            <a:ext cx="14406241" cy="9558935"/>
          </a:xfrm>
          <a:custGeom>
            <a:avLst/>
            <a:gdLst/>
            <a:ahLst/>
            <a:cxnLst/>
            <a:rect r="r" b="b" t="t" l="l"/>
            <a:pathLst>
              <a:path h="9558935" w="14406241">
                <a:moveTo>
                  <a:pt x="0" y="0"/>
                </a:moveTo>
                <a:lnTo>
                  <a:pt x="14406240" y="0"/>
                </a:lnTo>
                <a:lnTo>
                  <a:pt x="14406240" y="9558936"/>
                </a:lnTo>
                <a:lnTo>
                  <a:pt x="0" y="9558936"/>
                </a:lnTo>
                <a:lnTo>
                  <a:pt x="0" y="0"/>
                </a:lnTo>
                <a:close/>
              </a:path>
            </a:pathLst>
          </a:custGeom>
          <a:blipFill>
            <a:blip r:embed="rId2"/>
            <a:stretch>
              <a:fillRect l="0" t="0" r="0" b="0"/>
            </a:stretch>
          </a:blipFill>
        </p:spPr>
      </p:sp>
      <p:sp>
        <p:nvSpPr>
          <p:cNvPr name="TextBox 3" id="3"/>
          <p:cNvSpPr txBox="true"/>
          <p:nvPr/>
        </p:nvSpPr>
        <p:spPr>
          <a:xfrm rot="0">
            <a:off x="328525" y="-32207"/>
            <a:ext cx="3224709" cy="396239"/>
          </a:xfrm>
          <a:prstGeom prst="rect">
            <a:avLst/>
          </a:prstGeom>
        </p:spPr>
        <p:txBody>
          <a:bodyPr anchor="t" rtlCol="false" tIns="0" lIns="0" bIns="0" rIns="0">
            <a:spAutoFit/>
          </a:bodyPr>
          <a:lstStyle/>
          <a:p>
            <a:pPr algn="ctr">
              <a:lnSpc>
                <a:spcPts val="3360"/>
              </a:lnSpc>
            </a:pPr>
            <a:r>
              <a:rPr lang="en-US" sz="2400" b="true">
                <a:solidFill>
                  <a:srgbClr val="687387"/>
                </a:solidFill>
                <a:latin typeface="Canva Sans Bold"/>
                <a:ea typeface="Canva Sans Bold"/>
                <a:cs typeface="Canva Sans Bold"/>
                <a:sym typeface="Canva Sans Bold"/>
              </a:rPr>
              <a:t>Wireframe for project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1243913">
            <a:off x="-2770474" y="7366384"/>
            <a:ext cx="13558515" cy="4905717"/>
          </a:xfrm>
          <a:custGeom>
            <a:avLst/>
            <a:gdLst/>
            <a:ahLst/>
            <a:cxnLst/>
            <a:rect r="r" b="b" t="t" l="l"/>
            <a:pathLst>
              <a:path h="4905717" w="13558515">
                <a:moveTo>
                  <a:pt x="0" y="0"/>
                </a:moveTo>
                <a:lnTo>
                  <a:pt x="13558515" y="0"/>
                </a:lnTo>
                <a:lnTo>
                  <a:pt x="13558515" y="4905718"/>
                </a:lnTo>
                <a:lnTo>
                  <a:pt x="0" y="4905718"/>
                </a:lnTo>
                <a:lnTo>
                  <a:pt x="0" y="0"/>
                </a:lnTo>
                <a:close/>
              </a:path>
            </a:pathLst>
          </a:custGeom>
          <a:blipFill>
            <a:blip r:embed="rId3">
              <a:alphaModFix amt="60000"/>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1028700"/>
            <a:ext cx="3903162" cy="489363"/>
            <a:chOff x="0" y="0"/>
            <a:chExt cx="5204217" cy="652485"/>
          </a:xfrm>
        </p:grpSpPr>
        <p:sp>
          <p:nvSpPr>
            <p:cNvPr name="TextBox 5" id="5"/>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6" id="6"/>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7" id="7"/>
          <p:cNvGrpSpPr/>
          <p:nvPr/>
        </p:nvGrpSpPr>
        <p:grpSpPr>
          <a:xfrm rot="0">
            <a:off x="1028700" y="2322748"/>
            <a:ext cx="4193929" cy="2322518"/>
            <a:chOff x="0" y="0"/>
            <a:chExt cx="5591905" cy="3096691"/>
          </a:xfrm>
        </p:grpSpPr>
        <p:sp>
          <p:nvSpPr>
            <p:cNvPr name="TextBox 8" id="8"/>
            <p:cNvSpPr txBox="true"/>
            <p:nvPr/>
          </p:nvSpPr>
          <p:spPr>
            <a:xfrm rot="0">
              <a:off x="0" y="-9525"/>
              <a:ext cx="5591905" cy="1431925"/>
            </a:xfrm>
            <a:prstGeom prst="rect">
              <a:avLst/>
            </a:prstGeom>
          </p:spPr>
          <p:txBody>
            <a:bodyPr anchor="t" rtlCol="false" tIns="0" lIns="0" bIns="0" rIns="0">
              <a:spAutoFit/>
            </a:bodyPr>
            <a:lstStyle/>
            <a:p>
              <a:pPr algn="l">
                <a:lnSpc>
                  <a:spcPts val="8400"/>
                </a:lnSpc>
              </a:pPr>
              <a:r>
                <a:rPr lang="en-US" sz="7000" b="true">
                  <a:solidFill>
                    <a:srgbClr val="F8F8F8"/>
                  </a:solidFill>
                  <a:latin typeface="Be Vietnam Ultra-Bold"/>
                  <a:ea typeface="Be Vietnam Ultra-Bold"/>
                  <a:cs typeface="Be Vietnam Ultra-Bold"/>
                  <a:sym typeface="Be Vietnam Ultra-Bold"/>
                </a:rPr>
                <a:t>Our Team</a:t>
              </a:r>
            </a:p>
          </p:txBody>
        </p:sp>
        <p:sp>
          <p:nvSpPr>
            <p:cNvPr name="TextBox 9" id="9"/>
            <p:cNvSpPr txBox="true"/>
            <p:nvPr/>
          </p:nvSpPr>
          <p:spPr>
            <a:xfrm rot="0">
              <a:off x="0" y="1813568"/>
              <a:ext cx="4399865" cy="1283123"/>
            </a:xfrm>
            <a:prstGeom prst="rect">
              <a:avLst/>
            </a:prstGeom>
          </p:spPr>
          <p:txBody>
            <a:bodyPr anchor="t" rtlCol="false" tIns="0" lIns="0" bIns="0" rIns="0">
              <a:spAutoFit/>
            </a:bodyPr>
            <a:lstStyle/>
            <a:p>
              <a:pPr algn="l">
                <a:lnSpc>
                  <a:spcPts val="3920"/>
                </a:lnSpc>
              </a:pPr>
              <a:r>
                <a:rPr lang="en-US" sz="2800">
                  <a:solidFill>
                    <a:srgbClr val="F8F8F8"/>
                  </a:solidFill>
                  <a:latin typeface="IBM Plex Sans"/>
                  <a:ea typeface="IBM Plex Sans"/>
                  <a:cs typeface="IBM Plex Sans"/>
                  <a:sym typeface="IBM Plex Sans"/>
                </a:rPr>
                <a:t>Meet our team of 4 members</a:t>
              </a:r>
            </a:p>
          </p:txBody>
        </p:sp>
      </p:grpSp>
      <p:sp>
        <p:nvSpPr>
          <p:cNvPr name="Freeform 10" id="10"/>
          <p:cNvSpPr/>
          <p:nvPr/>
        </p:nvSpPr>
        <p:spPr>
          <a:xfrm flipH="false" flipV="false" rot="0">
            <a:off x="7416658" y="3919695"/>
            <a:ext cx="1004586" cy="1004586"/>
          </a:xfrm>
          <a:custGeom>
            <a:avLst/>
            <a:gdLst/>
            <a:ahLst/>
            <a:cxnLst/>
            <a:rect r="r" b="b" t="t" l="l"/>
            <a:pathLst>
              <a:path h="1004586" w="1004586">
                <a:moveTo>
                  <a:pt x="0" y="0"/>
                </a:moveTo>
                <a:lnTo>
                  <a:pt x="1004585" y="0"/>
                </a:lnTo>
                <a:lnTo>
                  <a:pt x="1004585" y="1004586"/>
                </a:lnTo>
                <a:lnTo>
                  <a:pt x="0" y="10045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7519833" y="4022871"/>
            <a:ext cx="798234" cy="79823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b="true" sz="2599">
                  <a:solidFill>
                    <a:srgbClr val="01003B"/>
                  </a:solidFill>
                  <a:latin typeface="IBM Plex Sans Bold"/>
                  <a:ea typeface="IBM Plex Sans Bold"/>
                  <a:cs typeface="IBM Plex Sans Bold"/>
                  <a:sym typeface="IBM Plex Sans Bold"/>
                </a:rPr>
                <a:t>S</a:t>
              </a:r>
            </a:p>
          </p:txBody>
        </p:sp>
      </p:grpSp>
      <p:grpSp>
        <p:nvGrpSpPr>
          <p:cNvPr name="Group 14" id="14"/>
          <p:cNvGrpSpPr/>
          <p:nvPr/>
        </p:nvGrpSpPr>
        <p:grpSpPr>
          <a:xfrm rot="0">
            <a:off x="7416658" y="5428609"/>
            <a:ext cx="1004586" cy="1004586"/>
            <a:chOff x="0" y="0"/>
            <a:chExt cx="1339447" cy="1339447"/>
          </a:xfrm>
        </p:grpSpPr>
        <p:sp>
          <p:nvSpPr>
            <p:cNvPr name="Freeform 15" id="15"/>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37567" y="137567"/>
              <a:ext cx="1064313" cy="106431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b="true" sz="2599">
                    <a:solidFill>
                      <a:srgbClr val="01003B"/>
                    </a:solidFill>
                    <a:latin typeface="IBM Plex Sans Bold"/>
                    <a:ea typeface="IBM Plex Sans Bold"/>
                    <a:cs typeface="IBM Plex Sans Bold"/>
                    <a:sym typeface="IBM Plex Sans Bold"/>
                  </a:rPr>
                  <a:t>P</a:t>
                </a:r>
              </a:p>
            </p:txBody>
          </p:sp>
        </p:grpSp>
      </p:grpSp>
      <p:grpSp>
        <p:nvGrpSpPr>
          <p:cNvPr name="Group 19" id="19"/>
          <p:cNvGrpSpPr/>
          <p:nvPr/>
        </p:nvGrpSpPr>
        <p:grpSpPr>
          <a:xfrm rot="0">
            <a:off x="7416658" y="2610309"/>
            <a:ext cx="1004586" cy="1004586"/>
            <a:chOff x="0" y="0"/>
            <a:chExt cx="1339447" cy="1339447"/>
          </a:xfrm>
        </p:grpSpPr>
        <p:sp>
          <p:nvSpPr>
            <p:cNvPr name="Freeform 20" id="20"/>
            <p:cNvSpPr/>
            <p:nvPr/>
          </p:nvSpPr>
          <p:spPr>
            <a:xfrm flipH="false" flipV="false" rot="0">
              <a:off x="0" y="0"/>
              <a:ext cx="1339447" cy="1339447"/>
            </a:xfrm>
            <a:custGeom>
              <a:avLst/>
              <a:gdLst/>
              <a:ahLst/>
              <a:cxnLst/>
              <a:rect r="r" b="b" t="t" l="l"/>
              <a:pathLst>
                <a:path h="1339447" w="1339447">
                  <a:moveTo>
                    <a:pt x="0" y="0"/>
                  </a:moveTo>
                  <a:lnTo>
                    <a:pt x="1339447" y="0"/>
                  </a:lnTo>
                  <a:lnTo>
                    <a:pt x="1339447" y="1339447"/>
                  </a:lnTo>
                  <a:lnTo>
                    <a:pt x="0" y="13394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1" id="21"/>
            <p:cNvGrpSpPr/>
            <p:nvPr/>
          </p:nvGrpSpPr>
          <p:grpSpPr>
            <a:xfrm rot="0">
              <a:off x="137567" y="137567"/>
              <a:ext cx="1064313" cy="106431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b="true" sz="2599">
                    <a:solidFill>
                      <a:srgbClr val="01003B"/>
                    </a:solidFill>
                    <a:latin typeface="IBM Plex Sans Bold"/>
                    <a:ea typeface="IBM Plex Sans Bold"/>
                    <a:cs typeface="IBM Plex Sans Bold"/>
                    <a:sym typeface="IBM Plex Sans Bold"/>
                  </a:rPr>
                  <a:t>A</a:t>
                </a:r>
              </a:p>
            </p:txBody>
          </p:sp>
        </p:grpSp>
      </p:grpSp>
      <p:sp>
        <p:nvSpPr>
          <p:cNvPr name="Freeform 24" id="24"/>
          <p:cNvSpPr/>
          <p:nvPr/>
        </p:nvSpPr>
        <p:spPr>
          <a:xfrm flipH="false" flipV="false" rot="0">
            <a:off x="7416658" y="6937523"/>
            <a:ext cx="1004586" cy="1004586"/>
          </a:xfrm>
          <a:custGeom>
            <a:avLst/>
            <a:gdLst/>
            <a:ahLst/>
            <a:cxnLst/>
            <a:rect r="r" b="b" t="t" l="l"/>
            <a:pathLst>
              <a:path h="1004586" w="1004586">
                <a:moveTo>
                  <a:pt x="0" y="0"/>
                </a:moveTo>
                <a:lnTo>
                  <a:pt x="1004585" y="0"/>
                </a:lnTo>
                <a:lnTo>
                  <a:pt x="1004585" y="1004585"/>
                </a:lnTo>
                <a:lnTo>
                  <a:pt x="0" y="100458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5" id="25"/>
          <p:cNvGrpSpPr/>
          <p:nvPr/>
        </p:nvGrpSpPr>
        <p:grpSpPr>
          <a:xfrm rot="0">
            <a:off x="7519833" y="7040698"/>
            <a:ext cx="798234" cy="79823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b="true" sz="2599">
                  <a:solidFill>
                    <a:srgbClr val="01003B"/>
                  </a:solidFill>
                  <a:latin typeface="IBM Plex Sans Bold"/>
                  <a:ea typeface="IBM Plex Sans Bold"/>
                  <a:cs typeface="IBM Plex Sans Bold"/>
                  <a:sym typeface="IBM Plex Sans Bold"/>
                </a:rPr>
                <a:t>S</a:t>
              </a:r>
            </a:p>
          </p:txBody>
        </p:sp>
      </p:grpSp>
      <p:sp>
        <p:nvSpPr>
          <p:cNvPr name="TextBox 28" id="28"/>
          <p:cNvSpPr txBox="true"/>
          <p:nvPr/>
        </p:nvSpPr>
        <p:spPr>
          <a:xfrm rot="0">
            <a:off x="8841537" y="3956196"/>
            <a:ext cx="5988833" cy="1109346"/>
          </a:xfrm>
          <a:prstGeom prst="rect">
            <a:avLst/>
          </a:prstGeom>
        </p:spPr>
        <p:txBody>
          <a:bodyPr anchor="t" rtlCol="false" tIns="0" lIns="0" bIns="0" rIns="0">
            <a:spAutoFit/>
          </a:bodyPr>
          <a:lstStyle/>
          <a:p>
            <a:pPr algn="l">
              <a:lnSpc>
                <a:spcPts val="4479"/>
              </a:lnSpc>
            </a:pPr>
            <a:r>
              <a:rPr lang="en-US" sz="3199">
                <a:solidFill>
                  <a:srgbClr val="E0E6ED"/>
                </a:solidFill>
                <a:latin typeface="IBM Plex Sans"/>
                <a:ea typeface="IBM Plex Sans"/>
                <a:cs typeface="IBM Plex Sans"/>
                <a:sym typeface="IBM Plex Sans"/>
              </a:rPr>
              <a:t>Srikar Chaturvedula (S20220010207)</a:t>
            </a:r>
          </a:p>
        </p:txBody>
      </p:sp>
      <p:sp>
        <p:nvSpPr>
          <p:cNvPr name="TextBox 29" id="29"/>
          <p:cNvSpPr txBox="true"/>
          <p:nvPr/>
        </p:nvSpPr>
        <p:spPr>
          <a:xfrm rot="0">
            <a:off x="8841537" y="5361934"/>
            <a:ext cx="4968297" cy="1109346"/>
          </a:xfrm>
          <a:prstGeom prst="rect">
            <a:avLst/>
          </a:prstGeom>
        </p:spPr>
        <p:txBody>
          <a:bodyPr anchor="t" rtlCol="false" tIns="0" lIns="0" bIns="0" rIns="0">
            <a:spAutoFit/>
          </a:bodyPr>
          <a:lstStyle/>
          <a:p>
            <a:pPr algn="l">
              <a:lnSpc>
                <a:spcPts val="4479"/>
              </a:lnSpc>
            </a:pPr>
            <a:r>
              <a:rPr lang="en-US" sz="3199">
                <a:solidFill>
                  <a:srgbClr val="E0E6ED"/>
                </a:solidFill>
                <a:latin typeface="IBM Plex Sans"/>
                <a:ea typeface="IBM Plex Sans"/>
                <a:cs typeface="IBM Plex Sans"/>
                <a:sym typeface="IBM Plex Sans"/>
              </a:rPr>
              <a:t>Parth Vijay (S20220010166)</a:t>
            </a:r>
          </a:p>
        </p:txBody>
      </p:sp>
      <p:sp>
        <p:nvSpPr>
          <p:cNvPr name="TextBox 30" id="30"/>
          <p:cNvSpPr txBox="true"/>
          <p:nvPr/>
        </p:nvSpPr>
        <p:spPr>
          <a:xfrm rot="0">
            <a:off x="8841537" y="2543634"/>
            <a:ext cx="5376511" cy="1109346"/>
          </a:xfrm>
          <a:prstGeom prst="rect">
            <a:avLst/>
          </a:prstGeom>
        </p:spPr>
        <p:txBody>
          <a:bodyPr anchor="t" rtlCol="false" tIns="0" lIns="0" bIns="0" rIns="0">
            <a:spAutoFit/>
          </a:bodyPr>
          <a:lstStyle/>
          <a:p>
            <a:pPr algn="l">
              <a:lnSpc>
                <a:spcPts val="4479"/>
              </a:lnSpc>
            </a:pPr>
            <a:r>
              <a:rPr lang="en-US" sz="3199">
                <a:solidFill>
                  <a:srgbClr val="E0E6ED"/>
                </a:solidFill>
                <a:latin typeface="IBM Plex Sans"/>
                <a:ea typeface="IBM Plex Sans"/>
                <a:cs typeface="IBM Plex Sans"/>
                <a:sym typeface="IBM Plex Sans"/>
              </a:rPr>
              <a:t>Alagadapa Jaya Harsh Vardhan (S20220010011)</a:t>
            </a:r>
          </a:p>
        </p:txBody>
      </p:sp>
      <p:sp>
        <p:nvSpPr>
          <p:cNvPr name="TextBox 31" id="31"/>
          <p:cNvSpPr txBox="true"/>
          <p:nvPr/>
        </p:nvSpPr>
        <p:spPr>
          <a:xfrm rot="0">
            <a:off x="8841537" y="6892445"/>
            <a:ext cx="5988833" cy="547371"/>
          </a:xfrm>
          <a:prstGeom prst="rect">
            <a:avLst/>
          </a:prstGeom>
        </p:spPr>
        <p:txBody>
          <a:bodyPr anchor="t" rtlCol="false" tIns="0" lIns="0" bIns="0" rIns="0">
            <a:spAutoFit/>
          </a:bodyPr>
          <a:lstStyle/>
          <a:p>
            <a:pPr algn="l">
              <a:lnSpc>
                <a:spcPts val="4479"/>
              </a:lnSpc>
            </a:pPr>
            <a:r>
              <a:rPr lang="en-US" sz="3199">
                <a:solidFill>
                  <a:srgbClr val="E0E6ED"/>
                </a:solidFill>
                <a:latin typeface="IBM Plex Sans"/>
                <a:ea typeface="IBM Plex Sans"/>
                <a:cs typeface="IBM Plex Sans"/>
                <a:sym typeface="IBM Plex Sans"/>
              </a:rPr>
              <a:t>Sushant Kuril (S20220010219)</a:t>
            </a:r>
          </a:p>
        </p:txBody>
      </p:sp>
      <p:sp>
        <p:nvSpPr>
          <p:cNvPr name="Freeform 32" id="32"/>
          <p:cNvSpPr/>
          <p:nvPr/>
        </p:nvSpPr>
        <p:spPr>
          <a:xfrm flipH="false" flipV="false" rot="2159446">
            <a:off x="13111917" y="-3539846"/>
            <a:ext cx="7814506" cy="6308438"/>
          </a:xfrm>
          <a:custGeom>
            <a:avLst/>
            <a:gdLst/>
            <a:ahLst/>
            <a:cxnLst/>
            <a:rect r="r" b="b" t="t" l="l"/>
            <a:pathLst>
              <a:path h="6308438" w="7814506">
                <a:moveTo>
                  <a:pt x="0" y="0"/>
                </a:moveTo>
                <a:lnTo>
                  <a:pt x="7814506" y="0"/>
                </a:lnTo>
                <a:lnTo>
                  <a:pt x="7814506" y="6308437"/>
                </a:lnTo>
                <a:lnTo>
                  <a:pt x="0" y="63084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543904">
            <a:off x="-872019" y="6792363"/>
            <a:ext cx="10516879" cy="8489990"/>
          </a:xfrm>
          <a:custGeom>
            <a:avLst/>
            <a:gdLst/>
            <a:ahLst/>
            <a:cxnLst/>
            <a:rect r="r" b="b" t="t" l="l"/>
            <a:pathLst>
              <a:path h="8489990" w="10516879">
                <a:moveTo>
                  <a:pt x="0" y="0"/>
                </a:moveTo>
                <a:lnTo>
                  <a:pt x="10516880" y="0"/>
                </a:lnTo>
                <a:lnTo>
                  <a:pt x="10516880" y="8489990"/>
                </a:lnTo>
                <a:lnTo>
                  <a:pt x="0" y="84899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1028700"/>
            <a:ext cx="6165111" cy="3091180"/>
            <a:chOff x="0" y="0"/>
            <a:chExt cx="8220148" cy="4121573"/>
          </a:xfrm>
        </p:grpSpPr>
        <p:sp>
          <p:nvSpPr>
            <p:cNvPr name="TextBox 5" id="5"/>
            <p:cNvSpPr txBox="true"/>
            <p:nvPr/>
          </p:nvSpPr>
          <p:spPr>
            <a:xfrm rot="0">
              <a:off x="0" y="-9525"/>
              <a:ext cx="8220148" cy="2854325"/>
            </a:xfrm>
            <a:prstGeom prst="rect">
              <a:avLst/>
            </a:prstGeom>
          </p:spPr>
          <p:txBody>
            <a:bodyPr anchor="t" rtlCol="false" tIns="0" lIns="0" bIns="0" rIns="0">
              <a:spAutoFit/>
            </a:bodyPr>
            <a:lstStyle/>
            <a:p>
              <a:pPr algn="l">
                <a:lnSpc>
                  <a:spcPts val="8400"/>
                </a:lnSpc>
              </a:pPr>
              <a:r>
                <a:rPr lang="en-US" sz="7000" b="true">
                  <a:solidFill>
                    <a:srgbClr val="F8F8F8"/>
                  </a:solidFill>
                  <a:latin typeface="Be Vietnam Ultra-Bold"/>
                  <a:ea typeface="Be Vietnam Ultra-Bold"/>
                  <a:cs typeface="Be Vietnam Ultra-Bold"/>
                  <a:sym typeface="Be Vietnam Ultra-Bold"/>
                </a:rPr>
                <a:t>Our Motivation?</a:t>
              </a:r>
            </a:p>
          </p:txBody>
        </p:sp>
        <p:sp>
          <p:nvSpPr>
            <p:cNvPr name="TextBox 6" id="6"/>
            <p:cNvSpPr txBox="true"/>
            <p:nvPr/>
          </p:nvSpPr>
          <p:spPr>
            <a:xfrm rot="0">
              <a:off x="0" y="3498850"/>
              <a:ext cx="6455579" cy="622723"/>
            </a:xfrm>
            <a:prstGeom prst="rect">
              <a:avLst/>
            </a:prstGeom>
          </p:spPr>
          <p:txBody>
            <a:bodyPr anchor="t" rtlCol="false" tIns="0" lIns="0" bIns="0" rIns="0">
              <a:spAutoFit/>
            </a:bodyPr>
            <a:lstStyle/>
            <a:p>
              <a:pPr algn="l">
                <a:lnSpc>
                  <a:spcPts val="3920"/>
                </a:lnSpc>
              </a:pPr>
            </a:p>
          </p:txBody>
        </p:sp>
      </p:grpSp>
      <p:sp>
        <p:nvSpPr>
          <p:cNvPr name="Freeform 7" id="7"/>
          <p:cNvSpPr/>
          <p:nvPr/>
        </p:nvSpPr>
        <p:spPr>
          <a:xfrm flipH="false" flipV="false" rot="2159446">
            <a:off x="12617485" y="-2591228"/>
            <a:ext cx="8282036" cy="6685862"/>
          </a:xfrm>
          <a:custGeom>
            <a:avLst/>
            <a:gdLst/>
            <a:ahLst/>
            <a:cxnLst/>
            <a:rect r="r" b="b" t="t" l="l"/>
            <a:pathLst>
              <a:path h="6685862" w="8282036">
                <a:moveTo>
                  <a:pt x="0" y="0"/>
                </a:moveTo>
                <a:lnTo>
                  <a:pt x="8282036" y="0"/>
                </a:lnTo>
                <a:lnTo>
                  <a:pt x="8282036" y="6685862"/>
                </a:lnTo>
                <a:lnTo>
                  <a:pt x="0" y="668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846132" y="3836544"/>
            <a:ext cx="15793146" cy="4049756"/>
          </a:xfrm>
          <a:prstGeom prst="rect">
            <a:avLst/>
          </a:prstGeom>
        </p:spPr>
        <p:txBody>
          <a:bodyPr anchor="t" rtlCol="false" tIns="0" lIns="0" bIns="0" rIns="0">
            <a:spAutoFit/>
          </a:bodyPr>
          <a:lstStyle/>
          <a:p>
            <a:pPr algn="ctr">
              <a:lnSpc>
                <a:spcPts val="4669"/>
              </a:lnSpc>
            </a:pPr>
            <a:r>
              <a:rPr lang="en-US" sz="3335">
                <a:solidFill>
                  <a:srgbClr val="F8F8F8"/>
                </a:solidFill>
                <a:latin typeface="IBM Plex Sans"/>
                <a:ea typeface="IBM Plex Sans"/>
                <a:cs typeface="IBM Plex Sans"/>
                <a:sym typeface="IBM Plex Sans"/>
              </a:rPr>
              <a:t>India's linguistic diversity poses challenges for communication, especially between urban and rural areas where fluency in English or Hindi may be limited. While major languages have advanced NLP tools, regional languages like Telugu are often overlooked. A Hindi-Telugu speech-to-speech converter can bridge these gaps, enhance cultural exchange, and improve access to essential services, promoting inclusivity and reducing the technological divide.</a:t>
            </a:r>
          </a:p>
          <a:p>
            <a:pPr algn="ctr">
              <a:lnSpc>
                <a:spcPts val="4669"/>
              </a:lnSpc>
              <a:spcBef>
                <a:spcPct val="0"/>
              </a:spcBef>
            </a:pPr>
          </a:p>
        </p:txBody>
      </p:sp>
      <p:grpSp>
        <p:nvGrpSpPr>
          <p:cNvPr name="Group 9" id="9"/>
          <p:cNvGrpSpPr/>
          <p:nvPr/>
        </p:nvGrpSpPr>
        <p:grpSpPr>
          <a:xfrm rot="0">
            <a:off x="1028700" y="539337"/>
            <a:ext cx="3903162" cy="489363"/>
            <a:chOff x="0" y="0"/>
            <a:chExt cx="5204217" cy="652485"/>
          </a:xfrm>
        </p:grpSpPr>
        <p:sp>
          <p:nvSpPr>
            <p:cNvPr name="TextBox 10" id="10"/>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11" id="11"/>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690016"/>
            <a:ext cx="5026055" cy="4061800"/>
            <a:chOff x="0" y="0"/>
            <a:chExt cx="6701407" cy="5415734"/>
          </a:xfrm>
        </p:grpSpPr>
        <p:sp>
          <p:nvSpPr>
            <p:cNvPr name="TextBox 4" id="4"/>
            <p:cNvSpPr txBox="true"/>
            <p:nvPr/>
          </p:nvSpPr>
          <p:spPr>
            <a:xfrm rot="0">
              <a:off x="0" y="9525"/>
              <a:ext cx="6701407" cy="3399718"/>
            </a:xfrm>
            <a:prstGeom prst="rect">
              <a:avLst/>
            </a:prstGeom>
          </p:spPr>
          <p:txBody>
            <a:bodyPr anchor="t" rtlCol="false" tIns="0" lIns="0" bIns="0" rIns="0">
              <a:spAutoFit/>
            </a:bodyPr>
            <a:lstStyle/>
            <a:p>
              <a:pPr algn="l">
                <a:lnSpc>
                  <a:spcPts val="10067"/>
                </a:lnSpc>
              </a:pPr>
              <a:r>
                <a:rPr lang="en-US" sz="8389" b="true">
                  <a:solidFill>
                    <a:srgbClr val="F8F8F8"/>
                  </a:solidFill>
                  <a:latin typeface="Be Vietnam Ultra-Bold"/>
                  <a:ea typeface="Be Vietnam Ultra-Bold"/>
                  <a:cs typeface="Be Vietnam Ultra-Bold"/>
                  <a:sym typeface="Be Vietnam Ultra-Bold"/>
                </a:rPr>
                <a:t>Related works</a:t>
              </a:r>
            </a:p>
          </p:txBody>
        </p:sp>
        <p:sp>
          <p:nvSpPr>
            <p:cNvPr name="TextBox 5" id="5"/>
            <p:cNvSpPr txBox="true"/>
            <p:nvPr/>
          </p:nvSpPr>
          <p:spPr>
            <a:xfrm rot="0">
              <a:off x="0" y="3889363"/>
              <a:ext cx="5272851" cy="1526371"/>
            </a:xfrm>
            <a:prstGeom prst="rect">
              <a:avLst/>
            </a:prstGeom>
          </p:spPr>
          <p:txBody>
            <a:bodyPr anchor="t" rtlCol="false" tIns="0" lIns="0" bIns="0" rIns="0">
              <a:spAutoFit/>
            </a:bodyPr>
            <a:lstStyle/>
            <a:p>
              <a:pPr algn="l">
                <a:lnSpc>
                  <a:spcPts val="4697"/>
                </a:lnSpc>
              </a:pPr>
              <a:r>
                <a:rPr lang="en-US" sz="3355">
                  <a:solidFill>
                    <a:srgbClr val="F8F8F8"/>
                  </a:solidFill>
                  <a:latin typeface="IBM Plex Sans"/>
                  <a:ea typeface="IBM Plex Sans"/>
                  <a:cs typeface="IBM Plex Sans"/>
                  <a:sym typeface="IBM Plex Sans"/>
                </a:rPr>
                <a:t>Given here are some research papers </a:t>
              </a:r>
            </a:p>
          </p:txBody>
        </p:sp>
      </p:grpSp>
      <p:sp>
        <p:nvSpPr>
          <p:cNvPr name="TextBox 6" id="6"/>
          <p:cNvSpPr txBox="true"/>
          <p:nvPr/>
        </p:nvSpPr>
        <p:spPr>
          <a:xfrm rot="0">
            <a:off x="6556270" y="1841564"/>
            <a:ext cx="10703030" cy="3692030"/>
          </a:xfrm>
          <a:prstGeom prst="rect">
            <a:avLst/>
          </a:prstGeom>
        </p:spPr>
        <p:txBody>
          <a:bodyPr anchor="t" rtlCol="false" tIns="0" lIns="0" bIns="0" rIns="0">
            <a:spAutoFit/>
          </a:bodyPr>
          <a:lstStyle/>
          <a:p>
            <a:pPr algn="ctr" marL="759857" indent="-379929" lvl="1">
              <a:lnSpc>
                <a:spcPts val="4927"/>
              </a:lnSpc>
              <a:buFont typeface="Arial"/>
              <a:buChar char="•"/>
            </a:pPr>
            <a:r>
              <a:rPr lang="en-US" sz="3519" u="sng">
                <a:solidFill>
                  <a:srgbClr val="F8F8F8"/>
                </a:solidFill>
                <a:latin typeface="Canva Sans"/>
                <a:ea typeface="Canva Sans"/>
                <a:cs typeface="Canva Sans"/>
                <a:sym typeface="Canva Sans"/>
                <a:hlinkClick r:id="rId3" tooltip="https://clinjournal.org/CLIN_proceedings/XVII/tiedemann.pdf"/>
              </a:rPr>
              <a:t>Improved Sentence Alignment for Building a Parallel Subtitle Corpus</a:t>
            </a:r>
          </a:p>
          <a:p>
            <a:pPr algn="ctr">
              <a:lnSpc>
                <a:spcPts val="4927"/>
              </a:lnSpc>
            </a:pPr>
          </a:p>
          <a:p>
            <a:pPr algn="ctr" marL="759857" indent="-379929" lvl="1">
              <a:lnSpc>
                <a:spcPts val="4927"/>
              </a:lnSpc>
              <a:buFont typeface="Arial"/>
              <a:buChar char="•"/>
            </a:pPr>
            <a:r>
              <a:rPr lang="en-US" sz="3519" u="sng">
                <a:solidFill>
                  <a:srgbClr val="F8F8F8"/>
                </a:solidFill>
                <a:latin typeface="Canva Sans"/>
                <a:ea typeface="Canva Sans"/>
                <a:cs typeface="Canva Sans"/>
                <a:sym typeface="Canva Sans"/>
                <a:hlinkClick r:id="rId4" tooltip="https://www.researchgate.net/publication/366821210_Statistical_Machine_Translation_for_Indic_Languages/fulltext/63b39de3a03100368a4b3c08/Statistical-Machine-Translation-for-Indic-Languages.pdf?origin=scientific-contributions"/>
              </a:rPr>
              <a:t> Statistical Machine Translation System for Indian Languages</a:t>
            </a:r>
          </a:p>
          <a:p>
            <a:pPr algn="ctr">
              <a:lnSpc>
                <a:spcPts val="4927"/>
              </a:lnSpc>
            </a:pPr>
          </a:p>
        </p:txBody>
      </p:sp>
      <p:grpSp>
        <p:nvGrpSpPr>
          <p:cNvPr name="Group 7" id="7"/>
          <p:cNvGrpSpPr/>
          <p:nvPr/>
        </p:nvGrpSpPr>
        <p:grpSpPr>
          <a:xfrm rot="0">
            <a:off x="1047750" y="1028700"/>
            <a:ext cx="3903162" cy="489363"/>
            <a:chOff x="0" y="0"/>
            <a:chExt cx="5204217" cy="652485"/>
          </a:xfrm>
        </p:grpSpPr>
        <p:sp>
          <p:nvSpPr>
            <p:cNvPr name="TextBox 8" id="8"/>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9" id="9"/>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0" id="10"/>
          <p:cNvSpPr/>
          <p:nvPr/>
        </p:nvSpPr>
        <p:spPr>
          <a:xfrm flipH="false" flipV="true" rot="1243913">
            <a:off x="-1383106" y="6457999"/>
            <a:ext cx="9887768" cy="3577574"/>
          </a:xfrm>
          <a:custGeom>
            <a:avLst/>
            <a:gdLst/>
            <a:ahLst/>
            <a:cxnLst/>
            <a:rect r="r" b="b" t="t" l="l"/>
            <a:pathLst>
              <a:path h="3577574" w="9887768">
                <a:moveTo>
                  <a:pt x="0" y="3577574"/>
                </a:moveTo>
                <a:lnTo>
                  <a:pt x="9887767" y="3577574"/>
                </a:lnTo>
                <a:lnTo>
                  <a:pt x="9887767" y="0"/>
                </a:lnTo>
                <a:lnTo>
                  <a:pt x="0" y="0"/>
                </a:lnTo>
                <a:lnTo>
                  <a:pt x="0" y="3577574"/>
                </a:lnTo>
                <a:close/>
              </a:path>
            </a:pathLst>
          </a:custGeom>
          <a:blipFill>
            <a:blip r:embed="rId7">
              <a:alphaModFix amt="60000"/>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5930472" y="9697863"/>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7187909" y="3521878"/>
            <a:ext cx="3259688" cy="2603676"/>
          </a:xfrm>
          <a:custGeom>
            <a:avLst/>
            <a:gdLst/>
            <a:ahLst/>
            <a:cxnLst/>
            <a:rect r="r" b="b" t="t" l="l"/>
            <a:pathLst>
              <a:path h="2603676" w="3259688">
                <a:moveTo>
                  <a:pt x="0" y="0"/>
                </a:moveTo>
                <a:lnTo>
                  <a:pt x="3259688" y="0"/>
                </a:lnTo>
                <a:lnTo>
                  <a:pt x="3259688" y="2603676"/>
                </a:lnTo>
                <a:lnTo>
                  <a:pt x="0" y="2603676"/>
                </a:lnTo>
                <a:lnTo>
                  <a:pt x="0" y="0"/>
                </a:lnTo>
                <a:close/>
              </a:path>
            </a:pathLst>
          </a:custGeom>
          <a:blipFill>
            <a:blip r:embed="rId5"/>
            <a:stretch>
              <a:fillRect l="0" t="0" r="0" b="0"/>
            </a:stretch>
          </a:blipFill>
        </p:spPr>
      </p:sp>
      <p:sp>
        <p:nvSpPr>
          <p:cNvPr name="Freeform 7" id="7"/>
          <p:cNvSpPr/>
          <p:nvPr/>
        </p:nvSpPr>
        <p:spPr>
          <a:xfrm flipH="false" flipV="false" rot="0">
            <a:off x="2052434" y="3351069"/>
            <a:ext cx="5135476" cy="4114800"/>
          </a:xfrm>
          <a:custGeom>
            <a:avLst/>
            <a:gdLst/>
            <a:ahLst/>
            <a:cxnLst/>
            <a:rect r="r" b="b" t="t" l="l"/>
            <a:pathLst>
              <a:path h="4114800" w="5135476">
                <a:moveTo>
                  <a:pt x="0" y="0"/>
                </a:moveTo>
                <a:lnTo>
                  <a:pt x="5135475" y="0"/>
                </a:lnTo>
                <a:lnTo>
                  <a:pt x="513547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447597" y="4068154"/>
            <a:ext cx="5135476" cy="4114800"/>
          </a:xfrm>
          <a:custGeom>
            <a:avLst/>
            <a:gdLst/>
            <a:ahLst/>
            <a:cxnLst/>
            <a:rect r="r" b="b" t="t" l="l"/>
            <a:pathLst>
              <a:path h="4114800" w="5135476">
                <a:moveTo>
                  <a:pt x="0" y="0"/>
                </a:moveTo>
                <a:lnTo>
                  <a:pt x="5135476" y="0"/>
                </a:lnTo>
                <a:lnTo>
                  <a:pt x="513547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583073" y="3994010"/>
            <a:ext cx="2298981" cy="2298981"/>
          </a:xfrm>
          <a:custGeom>
            <a:avLst/>
            <a:gdLst/>
            <a:ahLst/>
            <a:cxnLst/>
            <a:rect r="r" b="b" t="t" l="l"/>
            <a:pathLst>
              <a:path h="2298981" w="2298981">
                <a:moveTo>
                  <a:pt x="0" y="0"/>
                </a:moveTo>
                <a:lnTo>
                  <a:pt x="2298981" y="0"/>
                </a:lnTo>
                <a:lnTo>
                  <a:pt x="2298981" y="2298980"/>
                </a:lnTo>
                <a:lnTo>
                  <a:pt x="0" y="22989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82547" y="2573708"/>
            <a:ext cx="1892891" cy="2201036"/>
          </a:xfrm>
          <a:custGeom>
            <a:avLst/>
            <a:gdLst/>
            <a:ahLst/>
            <a:cxnLst/>
            <a:rect r="r" b="b" t="t" l="l"/>
            <a:pathLst>
              <a:path h="2201036" w="1892891">
                <a:moveTo>
                  <a:pt x="0" y="0"/>
                </a:moveTo>
                <a:lnTo>
                  <a:pt x="1892891" y="0"/>
                </a:lnTo>
                <a:lnTo>
                  <a:pt x="1892891" y="2201036"/>
                </a:lnTo>
                <a:lnTo>
                  <a:pt x="0" y="22010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991897">
            <a:off x="6832718" y="5855852"/>
            <a:ext cx="1418329" cy="3260526"/>
          </a:xfrm>
          <a:custGeom>
            <a:avLst/>
            <a:gdLst/>
            <a:ahLst/>
            <a:cxnLst/>
            <a:rect r="r" b="b" t="t" l="l"/>
            <a:pathLst>
              <a:path h="3260526" w="1418329">
                <a:moveTo>
                  <a:pt x="0" y="0"/>
                </a:moveTo>
                <a:lnTo>
                  <a:pt x="1418328" y="0"/>
                </a:lnTo>
                <a:lnTo>
                  <a:pt x="1418328" y="3260526"/>
                </a:lnTo>
                <a:lnTo>
                  <a:pt x="0" y="3260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0011838" y="5312794"/>
            <a:ext cx="871518" cy="2605082"/>
          </a:xfrm>
          <a:custGeom>
            <a:avLst/>
            <a:gdLst/>
            <a:ahLst/>
            <a:cxnLst/>
            <a:rect r="r" b="b" t="t" l="l"/>
            <a:pathLst>
              <a:path h="2605082" w="871518">
                <a:moveTo>
                  <a:pt x="0" y="0"/>
                </a:moveTo>
                <a:lnTo>
                  <a:pt x="871518" y="0"/>
                </a:lnTo>
                <a:lnTo>
                  <a:pt x="871518" y="2605082"/>
                </a:lnTo>
                <a:lnTo>
                  <a:pt x="0" y="260508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3" id="13"/>
          <p:cNvSpPr/>
          <p:nvPr/>
        </p:nvSpPr>
        <p:spPr>
          <a:xfrm flipH="false" flipV="false" rot="5235269">
            <a:off x="8074327" y="7104330"/>
            <a:ext cx="2687633" cy="763570"/>
          </a:xfrm>
          <a:custGeom>
            <a:avLst/>
            <a:gdLst/>
            <a:ahLst/>
            <a:cxnLst/>
            <a:rect r="r" b="b" t="t" l="l"/>
            <a:pathLst>
              <a:path h="763570" w="2687633">
                <a:moveTo>
                  <a:pt x="0" y="0"/>
                </a:moveTo>
                <a:lnTo>
                  <a:pt x="2687633" y="0"/>
                </a:lnTo>
                <a:lnTo>
                  <a:pt x="2687633" y="763570"/>
                </a:lnTo>
                <a:lnTo>
                  <a:pt x="0" y="76357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4" id="14"/>
          <p:cNvGrpSpPr/>
          <p:nvPr/>
        </p:nvGrpSpPr>
        <p:grpSpPr>
          <a:xfrm rot="0">
            <a:off x="8591008" y="429814"/>
            <a:ext cx="3713178" cy="3092065"/>
            <a:chOff x="0" y="0"/>
            <a:chExt cx="4950904" cy="4122753"/>
          </a:xfrm>
        </p:grpSpPr>
        <p:sp>
          <p:nvSpPr>
            <p:cNvPr name="Freeform 15" id="15"/>
            <p:cNvSpPr/>
            <p:nvPr/>
          </p:nvSpPr>
          <p:spPr>
            <a:xfrm flipH="false" flipV="false" rot="0">
              <a:off x="0" y="0"/>
              <a:ext cx="4950904" cy="4122753"/>
            </a:xfrm>
            <a:custGeom>
              <a:avLst/>
              <a:gdLst/>
              <a:ahLst/>
              <a:cxnLst/>
              <a:rect r="r" b="b" t="t" l="l"/>
              <a:pathLst>
                <a:path h="4122753" w="4950904">
                  <a:moveTo>
                    <a:pt x="0" y="0"/>
                  </a:moveTo>
                  <a:lnTo>
                    <a:pt x="4950904" y="0"/>
                  </a:lnTo>
                  <a:lnTo>
                    <a:pt x="4950904" y="4122753"/>
                  </a:lnTo>
                  <a:lnTo>
                    <a:pt x="0" y="412275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6" id="16"/>
            <p:cNvSpPr txBox="true"/>
            <p:nvPr/>
          </p:nvSpPr>
          <p:spPr>
            <a:xfrm rot="0">
              <a:off x="417826" y="1250835"/>
              <a:ext cx="3918648" cy="1025649"/>
            </a:xfrm>
            <a:prstGeom prst="rect">
              <a:avLst/>
            </a:prstGeom>
          </p:spPr>
          <p:txBody>
            <a:bodyPr anchor="t" rtlCol="false" tIns="0" lIns="0" bIns="0" rIns="0">
              <a:spAutoFit/>
            </a:bodyPr>
            <a:lstStyle/>
            <a:p>
              <a:pPr algn="ctr">
                <a:lnSpc>
                  <a:spcPts val="3110"/>
                </a:lnSpc>
                <a:spcBef>
                  <a:spcPct val="0"/>
                </a:spcBef>
              </a:pPr>
              <a:r>
                <a:rPr lang="en-US" sz="2222">
                  <a:solidFill>
                    <a:srgbClr val="000000"/>
                  </a:solidFill>
                  <a:latin typeface="IBM Plex Sans"/>
                  <a:ea typeface="IBM Plex Sans"/>
                  <a:cs typeface="IBM Plex Sans"/>
                  <a:sym typeface="IBM Plex Sans"/>
                </a:rPr>
                <a:t>Clean the data before feeding it to me.</a:t>
              </a:r>
            </a:p>
          </p:txBody>
        </p:sp>
      </p:grpSp>
      <p:sp>
        <p:nvSpPr>
          <p:cNvPr name="TextBox 17" id="17"/>
          <p:cNvSpPr txBox="true"/>
          <p:nvPr/>
        </p:nvSpPr>
        <p:spPr>
          <a:xfrm rot="0">
            <a:off x="3353870" y="8013126"/>
            <a:ext cx="3115270" cy="1153019"/>
          </a:xfrm>
          <a:prstGeom prst="rect">
            <a:avLst/>
          </a:prstGeom>
        </p:spPr>
        <p:txBody>
          <a:bodyPr anchor="t" rtlCol="false" tIns="0" lIns="0" bIns="0" rIns="0">
            <a:spAutoFit/>
          </a:bodyPr>
          <a:lstStyle/>
          <a:p>
            <a:pPr algn="ctr">
              <a:lnSpc>
                <a:spcPts val="4697"/>
              </a:lnSpc>
            </a:pPr>
            <a:r>
              <a:rPr lang="en-US" sz="3355" b="true">
                <a:solidFill>
                  <a:srgbClr val="FFFFFF"/>
                </a:solidFill>
                <a:latin typeface="IBM Plex Sans Bold"/>
                <a:ea typeface="IBM Plex Sans Bold"/>
                <a:cs typeface="IBM Plex Sans Bold"/>
                <a:sym typeface="IBM Plex Sans Bold"/>
              </a:rPr>
              <a:t>Alignment with</a:t>
            </a:r>
          </a:p>
          <a:p>
            <a:pPr algn="ctr">
              <a:lnSpc>
                <a:spcPts val="4697"/>
              </a:lnSpc>
              <a:spcBef>
                <a:spcPct val="0"/>
              </a:spcBef>
            </a:pPr>
            <a:r>
              <a:rPr lang="en-US" b="true" sz="3355">
                <a:solidFill>
                  <a:srgbClr val="FFFFFF"/>
                </a:solidFill>
                <a:latin typeface="IBM Plex Sans Bold"/>
                <a:ea typeface="IBM Plex Sans Bold"/>
                <a:cs typeface="IBM Plex Sans Bold"/>
                <a:sym typeface="IBM Plex Sans Bold"/>
              </a:rPr>
              <a:t> Time Overlaps.</a:t>
            </a:r>
          </a:p>
        </p:txBody>
      </p:sp>
      <p:sp>
        <p:nvSpPr>
          <p:cNvPr name="TextBox 18" id="18"/>
          <p:cNvSpPr txBox="true"/>
          <p:nvPr/>
        </p:nvSpPr>
        <p:spPr>
          <a:xfrm rot="0">
            <a:off x="10617723" y="8013126"/>
            <a:ext cx="7062589" cy="562469"/>
          </a:xfrm>
          <a:prstGeom prst="rect">
            <a:avLst/>
          </a:prstGeom>
        </p:spPr>
        <p:txBody>
          <a:bodyPr anchor="t" rtlCol="false" tIns="0" lIns="0" bIns="0" rIns="0">
            <a:spAutoFit/>
          </a:bodyPr>
          <a:lstStyle/>
          <a:p>
            <a:pPr algn="ctr">
              <a:lnSpc>
                <a:spcPts val="4697"/>
              </a:lnSpc>
              <a:spcBef>
                <a:spcPct val="0"/>
              </a:spcBef>
            </a:pPr>
            <a:r>
              <a:rPr lang="en-US" b="true" sz="3355">
                <a:solidFill>
                  <a:srgbClr val="FFFFFF"/>
                </a:solidFill>
                <a:latin typeface="IBM Plex Sans Bold"/>
                <a:ea typeface="IBM Plex Sans Bold"/>
                <a:cs typeface="IBM Plex Sans Bold"/>
                <a:sym typeface="IBM Plex Sans Bold"/>
              </a:rPr>
              <a:t>Length-Based Sentence Alignment.</a:t>
            </a:r>
          </a:p>
        </p:txBody>
      </p:sp>
      <p:sp>
        <p:nvSpPr>
          <p:cNvPr name="TextBox 19" id="19"/>
          <p:cNvSpPr txBox="true"/>
          <p:nvPr/>
        </p:nvSpPr>
        <p:spPr>
          <a:xfrm rot="0">
            <a:off x="8005715" y="8789526"/>
            <a:ext cx="2936677" cy="1153019"/>
          </a:xfrm>
          <a:prstGeom prst="rect">
            <a:avLst/>
          </a:prstGeom>
        </p:spPr>
        <p:txBody>
          <a:bodyPr anchor="t" rtlCol="false" tIns="0" lIns="0" bIns="0" rIns="0">
            <a:spAutoFit/>
          </a:bodyPr>
          <a:lstStyle/>
          <a:p>
            <a:pPr algn="ctr">
              <a:lnSpc>
                <a:spcPts val="4697"/>
              </a:lnSpc>
            </a:pPr>
            <a:r>
              <a:rPr lang="en-US" sz="3355" b="true">
                <a:solidFill>
                  <a:srgbClr val="FFFFFF"/>
                </a:solidFill>
                <a:latin typeface="IBM Plex Sans Bold"/>
                <a:ea typeface="IBM Plex Sans Bold"/>
                <a:cs typeface="IBM Plex Sans Bold"/>
                <a:sym typeface="IBM Plex Sans Bold"/>
              </a:rPr>
              <a:t>Dynamic Time </a:t>
            </a:r>
          </a:p>
          <a:p>
            <a:pPr algn="ctr">
              <a:lnSpc>
                <a:spcPts val="4697"/>
              </a:lnSpc>
              <a:spcBef>
                <a:spcPct val="0"/>
              </a:spcBef>
            </a:pPr>
            <a:r>
              <a:rPr lang="en-US" b="true" sz="3355">
                <a:solidFill>
                  <a:srgbClr val="FFFFFF"/>
                </a:solidFill>
                <a:latin typeface="IBM Plex Sans Bold"/>
                <a:ea typeface="IBM Plex Sans Bold"/>
                <a:cs typeface="IBM Plex Sans Bold"/>
                <a:sym typeface="IBM Plex Sans Bold"/>
              </a:rPr>
              <a:t>Wrapping</a:t>
            </a:r>
          </a:p>
        </p:txBody>
      </p:sp>
      <p:sp>
        <p:nvSpPr>
          <p:cNvPr name="Freeform 20" id="20"/>
          <p:cNvSpPr/>
          <p:nvPr/>
        </p:nvSpPr>
        <p:spPr>
          <a:xfrm flipH="false" flipV="true" rot="1243913">
            <a:off x="-3012950" y="7759837"/>
            <a:ext cx="9887768" cy="3577574"/>
          </a:xfrm>
          <a:custGeom>
            <a:avLst/>
            <a:gdLst/>
            <a:ahLst/>
            <a:cxnLst/>
            <a:rect r="r" b="b" t="t" l="l"/>
            <a:pathLst>
              <a:path h="3577574" w="9887768">
                <a:moveTo>
                  <a:pt x="0" y="3577574"/>
                </a:moveTo>
                <a:lnTo>
                  <a:pt x="9887767" y="3577574"/>
                </a:lnTo>
                <a:lnTo>
                  <a:pt x="9887767" y="0"/>
                </a:lnTo>
                <a:lnTo>
                  <a:pt x="0" y="0"/>
                </a:lnTo>
                <a:lnTo>
                  <a:pt x="0" y="3577574"/>
                </a:lnTo>
                <a:close/>
              </a:path>
            </a:pathLst>
          </a:custGeom>
          <a:blipFill>
            <a:blip r:embed="rId20">
              <a:alphaModFix amt="60000"/>
              <a:extLst>
                <a:ext uri="{96DAC541-7B7A-43D3-8B79-37D633B846F1}">
                  <asvg:svgBlip xmlns:asvg="http://schemas.microsoft.com/office/drawing/2016/SVG/main" r:embed="rId21"/>
                </a:ext>
              </a:extLst>
            </a:blip>
            <a:stretch>
              <a:fillRect l="0" t="0" r="0" b="0"/>
            </a:stretch>
          </a:blipFill>
        </p:spPr>
      </p:sp>
      <p:sp>
        <p:nvSpPr>
          <p:cNvPr name="Freeform 21" id="21"/>
          <p:cNvSpPr/>
          <p:nvPr/>
        </p:nvSpPr>
        <p:spPr>
          <a:xfrm flipH="false" flipV="false" rot="2159446">
            <a:off x="12798618" y="-3497390"/>
            <a:ext cx="8282036" cy="6685862"/>
          </a:xfrm>
          <a:custGeom>
            <a:avLst/>
            <a:gdLst/>
            <a:ahLst/>
            <a:cxnLst/>
            <a:rect r="r" b="b" t="t" l="l"/>
            <a:pathLst>
              <a:path h="6685862" w="8282036">
                <a:moveTo>
                  <a:pt x="0" y="0"/>
                </a:moveTo>
                <a:lnTo>
                  <a:pt x="8282036" y="0"/>
                </a:lnTo>
                <a:lnTo>
                  <a:pt x="8282036" y="6685862"/>
                </a:lnTo>
                <a:lnTo>
                  <a:pt x="0" y="66858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22" id="22"/>
          <p:cNvSpPr txBox="true"/>
          <p:nvPr/>
        </p:nvSpPr>
        <p:spPr>
          <a:xfrm rot="0">
            <a:off x="428733" y="4895035"/>
            <a:ext cx="1628378" cy="797418"/>
          </a:xfrm>
          <a:prstGeom prst="rect">
            <a:avLst/>
          </a:prstGeom>
        </p:spPr>
        <p:txBody>
          <a:bodyPr anchor="t" rtlCol="false" tIns="0" lIns="0" bIns="0" rIns="0">
            <a:spAutoFit/>
          </a:bodyPr>
          <a:lstStyle/>
          <a:p>
            <a:pPr algn="ctr">
              <a:lnSpc>
                <a:spcPts val="3297"/>
              </a:lnSpc>
            </a:pPr>
            <a:r>
              <a:rPr lang="en-US" sz="2355" b="true">
                <a:solidFill>
                  <a:srgbClr val="FFFFFF"/>
                </a:solidFill>
                <a:latin typeface="IBM Plex Sans Bold"/>
                <a:ea typeface="IBM Plex Sans Bold"/>
                <a:cs typeface="IBM Plex Sans Bold"/>
                <a:sym typeface="IBM Plex Sans Bold"/>
              </a:rPr>
              <a:t>Subtitle</a:t>
            </a:r>
          </a:p>
          <a:p>
            <a:pPr algn="ctr">
              <a:lnSpc>
                <a:spcPts val="3297"/>
              </a:lnSpc>
              <a:spcBef>
                <a:spcPct val="0"/>
              </a:spcBef>
            </a:pPr>
            <a:r>
              <a:rPr lang="en-US" b="true" sz="2355">
                <a:solidFill>
                  <a:srgbClr val="FFFFFF"/>
                </a:solidFill>
                <a:latin typeface="IBM Plex Sans Bold"/>
                <a:ea typeface="IBM Plex Sans Bold"/>
                <a:cs typeface="IBM Plex Sans Bold"/>
                <a:sym typeface="IBM Plex Sans Bold"/>
              </a:rPr>
              <a:t> file: hin-tel</a:t>
            </a:r>
          </a:p>
        </p:txBody>
      </p:sp>
      <p:sp>
        <p:nvSpPr>
          <p:cNvPr name="TextBox 23" id="23"/>
          <p:cNvSpPr txBox="true"/>
          <p:nvPr/>
        </p:nvSpPr>
        <p:spPr>
          <a:xfrm rot="0">
            <a:off x="15735473" y="6402364"/>
            <a:ext cx="2123381" cy="387843"/>
          </a:xfrm>
          <a:prstGeom prst="rect">
            <a:avLst/>
          </a:prstGeom>
        </p:spPr>
        <p:txBody>
          <a:bodyPr anchor="t" rtlCol="false" tIns="0" lIns="0" bIns="0" rIns="0">
            <a:spAutoFit/>
          </a:bodyPr>
          <a:lstStyle/>
          <a:p>
            <a:pPr algn="ctr">
              <a:lnSpc>
                <a:spcPts val="3297"/>
              </a:lnSpc>
              <a:spcBef>
                <a:spcPct val="0"/>
              </a:spcBef>
            </a:pPr>
            <a:r>
              <a:rPr lang="en-US" b="true" sz="2355">
                <a:solidFill>
                  <a:srgbClr val="FFFFFF"/>
                </a:solidFill>
                <a:latin typeface="IBM Plex Sans Bold"/>
                <a:ea typeface="IBM Plex Sans Bold"/>
                <a:cs typeface="IBM Plex Sans Bold"/>
                <a:sym typeface="IBM Plex Sans Bold"/>
              </a:rPr>
              <a:t>Parallel corpus</a:t>
            </a:r>
          </a:p>
        </p:txBody>
      </p:sp>
      <p:sp>
        <p:nvSpPr>
          <p:cNvPr name="TextBox 24" id="24"/>
          <p:cNvSpPr txBox="true"/>
          <p:nvPr/>
        </p:nvSpPr>
        <p:spPr>
          <a:xfrm rot="0">
            <a:off x="2052434" y="203587"/>
            <a:ext cx="6226344" cy="2547407"/>
          </a:xfrm>
          <a:prstGeom prst="rect">
            <a:avLst/>
          </a:prstGeom>
        </p:spPr>
        <p:txBody>
          <a:bodyPr anchor="t" rtlCol="false" tIns="0" lIns="0" bIns="0" rIns="0">
            <a:spAutoFit/>
          </a:bodyPr>
          <a:lstStyle/>
          <a:p>
            <a:pPr algn="l">
              <a:lnSpc>
                <a:spcPts val="10067"/>
              </a:lnSpc>
            </a:pPr>
            <a:r>
              <a:rPr lang="en-US" sz="8389" b="true">
                <a:solidFill>
                  <a:srgbClr val="F8F8F8"/>
                </a:solidFill>
                <a:latin typeface="Be Vietnam Ultra-Bold"/>
                <a:ea typeface="Be Vietnam Ultra-Bold"/>
                <a:cs typeface="Be Vietnam Ultra-Bold"/>
                <a:sym typeface="Be Vietnam Ultra-Bold"/>
              </a:rPr>
              <a:t>High Level Flow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574674" y="1028700"/>
            <a:ext cx="5026055" cy="2189761"/>
            <a:chOff x="0" y="0"/>
            <a:chExt cx="6701407" cy="2919681"/>
          </a:xfrm>
        </p:grpSpPr>
        <p:sp>
          <p:nvSpPr>
            <p:cNvPr name="TextBox 4" id="4"/>
            <p:cNvSpPr txBox="true"/>
            <p:nvPr/>
          </p:nvSpPr>
          <p:spPr>
            <a:xfrm rot="0">
              <a:off x="0" y="9525"/>
              <a:ext cx="6701407" cy="1695096"/>
            </a:xfrm>
            <a:prstGeom prst="rect">
              <a:avLst/>
            </a:prstGeom>
          </p:spPr>
          <p:txBody>
            <a:bodyPr anchor="t" rtlCol="false" tIns="0" lIns="0" bIns="0" rIns="0">
              <a:spAutoFit/>
            </a:bodyPr>
            <a:lstStyle/>
            <a:p>
              <a:pPr algn="l">
                <a:lnSpc>
                  <a:spcPts val="10067"/>
                </a:lnSpc>
              </a:pPr>
              <a:r>
                <a:rPr lang="en-US" sz="8389" b="true">
                  <a:solidFill>
                    <a:srgbClr val="F8F8F8"/>
                  </a:solidFill>
                  <a:latin typeface="Be Vietnam Ultra-Bold"/>
                  <a:ea typeface="Be Vietnam Ultra-Bold"/>
                  <a:cs typeface="Be Vietnam Ultra-Bold"/>
                  <a:sym typeface="Be Vietnam Ultra-Bold"/>
                </a:rPr>
                <a:t>Phase 1</a:t>
              </a:r>
            </a:p>
          </p:txBody>
        </p:sp>
        <p:sp>
          <p:nvSpPr>
            <p:cNvPr name="TextBox 5" id="5"/>
            <p:cNvSpPr txBox="true"/>
            <p:nvPr/>
          </p:nvSpPr>
          <p:spPr>
            <a:xfrm rot="0">
              <a:off x="0" y="2184741"/>
              <a:ext cx="5272851" cy="734940"/>
            </a:xfrm>
            <a:prstGeom prst="rect">
              <a:avLst/>
            </a:prstGeom>
          </p:spPr>
          <p:txBody>
            <a:bodyPr anchor="t" rtlCol="false" tIns="0" lIns="0" bIns="0" rIns="0">
              <a:spAutoFit/>
            </a:bodyPr>
            <a:lstStyle/>
            <a:p>
              <a:pPr algn="l">
                <a:lnSpc>
                  <a:spcPts val="4697"/>
                </a:lnSpc>
              </a:pPr>
            </a:p>
          </p:txBody>
        </p:sp>
      </p:grpSp>
      <p:grpSp>
        <p:nvGrpSpPr>
          <p:cNvPr name="Group 6" id="6"/>
          <p:cNvGrpSpPr/>
          <p:nvPr/>
        </p:nvGrpSpPr>
        <p:grpSpPr>
          <a:xfrm rot="0">
            <a:off x="574674" y="539337"/>
            <a:ext cx="3903162" cy="489363"/>
            <a:chOff x="0" y="0"/>
            <a:chExt cx="5204217" cy="652485"/>
          </a:xfrm>
        </p:grpSpPr>
        <p:sp>
          <p:nvSpPr>
            <p:cNvPr name="TextBox 7" id="7"/>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8" id="8"/>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9" id="9"/>
          <p:cNvSpPr txBox="true"/>
          <p:nvPr/>
        </p:nvSpPr>
        <p:spPr>
          <a:xfrm rot="0">
            <a:off x="286350" y="2528668"/>
            <a:ext cx="17386434" cy="6729632"/>
          </a:xfrm>
          <a:prstGeom prst="rect">
            <a:avLst/>
          </a:prstGeom>
        </p:spPr>
        <p:txBody>
          <a:bodyPr anchor="t" rtlCol="false" tIns="0" lIns="0" bIns="0" rIns="0">
            <a:spAutoFit/>
          </a:bodyPr>
          <a:lstStyle/>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Subtitle format detection and conversion(Usage of only one source (.srt file)</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Character encoding conversion (Convert all files to UTF-8 for consistency Using chardet)</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Language checking (languageDetection Using langDetect)</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Removing background noise. </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Removing html tags (eg., &lt;i&gt;&lt;/i&gt;`&amp; [U+202B] and [U+202C]) </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Tokenization and sentence splitting </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Removing unprintable characters </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Removing characters outside the language pair</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Normalizing whitespace (Removal of extra space)</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Deaccenting accented characters (Converting the accented to their base form)</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Standardizing punctuation</a:t>
            </a:r>
          </a:p>
          <a:p>
            <a:pPr algn="l" marL="686314" indent="-343157" lvl="1">
              <a:lnSpc>
                <a:spcPts val="4450"/>
              </a:lnSpc>
              <a:buFont typeface="Arial"/>
              <a:buChar char="•"/>
            </a:pPr>
            <a:r>
              <a:rPr lang="en-US" sz="3178">
                <a:solidFill>
                  <a:srgbClr val="F8F8F8"/>
                </a:solidFill>
                <a:latin typeface="IBM Plex Sans"/>
                <a:ea typeface="IBM Plex Sans"/>
                <a:cs typeface="IBM Plex Sans"/>
                <a:sym typeface="IBM Plex Sans"/>
              </a:rPr>
              <a:t> Standardizing numbers</a:t>
            </a:r>
          </a:p>
        </p:txBody>
      </p:sp>
      <p:sp>
        <p:nvSpPr>
          <p:cNvPr name="Freeform 10" id="10"/>
          <p:cNvSpPr/>
          <p:nvPr/>
        </p:nvSpPr>
        <p:spPr>
          <a:xfrm flipH="false" flipV="false" rot="2159446">
            <a:off x="12530888" y="-3064904"/>
            <a:ext cx="8282036" cy="6685862"/>
          </a:xfrm>
          <a:custGeom>
            <a:avLst/>
            <a:gdLst/>
            <a:ahLst/>
            <a:cxnLst/>
            <a:rect r="r" b="b" t="t" l="l"/>
            <a:pathLst>
              <a:path h="6685862" w="8282036">
                <a:moveTo>
                  <a:pt x="0" y="0"/>
                </a:moveTo>
                <a:lnTo>
                  <a:pt x="8282037" y="0"/>
                </a:lnTo>
                <a:lnTo>
                  <a:pt x="8282037" y="6685862"/>
                </a:lnTo>
                <a:lnTo>
                  <a:pt x="0" y="66858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true" rot="1243913">
            <a:off x="-3466031" y="8707188"/>
            <a:ext cx="9887768" cy="3577574"/>
          </a:xfrm>
          <a:custGeom>
            <a:avLst/>
            <a:gdLst/>
            <a:ahLst/>
            <a:cxnLst/>
            <a:rect r="r" b="b" t="t" l="l"/>
            <a:pathLst>
              <a:path h="3577574" w="9887768">
                <a:moveTo>
                  <a:pt x="0" y="3577575"/>
                </a:moveTo>
                <a:lnTo>
                  <a:pt x="9887767" y="3577575"/>
                </a:lnTo>
                <a:lnTo>
                  <a:pt x="9887767" y="0"/>
                </a:lnTo>
                <a:lnTo>
                  <a:pt x="0" y="0"/>
                </a:lnTo>
                <a:lnTo>
                  <a:pt x="0" y="3577575"/>
                </a:lnTo>
                <a:close/>
              </a:path>
            </a:pathLst>
          </a:custGeom>
          <a:blipFill>
            <a:blip r:embed="rId7">
              <a:alphaModFix amt="60000"/>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2487272"/>
            <a:ext cx="5026055" cy="2189761"/>
            <a:chOff x="0" y="0"/>
            <a:chExt cx="6701407" cy="2919681"/>
          </a:xfrm>
        </p:grpSpPr>
        <p:sp>
          <p:nvSpPr>
            <p:cNvPr name="TextBox 4" id="4"/>
            <p:cNvSpPr txBox="true"/>
            <p:nvPr/>
          </p:nvSpPr>
          <p:spPr>
            <a:xfrm rot="0">
              <a:off x="0" y="9525"/>
              <a:ext cx="6701407" cy="1695096"/>
            </a:xfrm>
            <a:prstGeom prst="rect">
              <a:avLst/>
            </a:prstGeom>
          </p:spPr>
          <p:txBody>
            <a:bodyPr anchor="t" rtlCol="false" tIns="0" lIns="0" bIns="0" rIns="0">
              <a:spAutoFit/>
            </a:bodyPr>
            <a:lstStyle/>
            <a:p>
              <a:pPr algn="l">
                <a:lnSpc>
                  <a:spcPts val="10067"/>
                </a:lnSpc>
              </a:pPr>
              <a:r>
                <a:rPr lang="en-US" sz="8389" b="true">
                  <a:solidFill>
                    <a:srgbClr val="F8F8F8"/>
                  </a:solidFill>
                  <a:latin typeface="Be Vietnam Ultra-Bold"/>
                  <a:ea typeface="Be Vietnam Ultra-Bold"/>
                  <a:cs typeface="Be Vietnam Ultra-Bold"/>
                  <a:sym typeface="Be Vietnam Ultra-Bold"/>
                </a:rPr>
                <a:t>Phase 2</a:t>
              </a:r>
            </a:p>
          </p:txBody>
        </p:sp>
        <p:sp>
          <p:nvSpPr>
            <p:cNvPr name="TextBox 5" id="5"/>
            <p:cNvSpPr txBox="true"/>
            <p:nvPr/>
          </p:nvSpPr>
          <p:spPr>
            <a:xfrm rot="0">
              <a:off x="0" y="2184741"/>
              <a:ext cx="5272851" cy="734940"/>
            </a:xfrm>
            <a:prstGeom prst="rect">
              <a:avLst/>
            </a:prstGeom>
          </p:spPr>
          <p:txBody>
            <a:bodyPr anchor="t" rtlCol="false" tIns="0" lIns="0" bIns="0" rIns="0">
              <a:spAutoFit/>
            </a:bodyPr>
            <a:lstStyle/>
            <a:p>
              <a:pPr algn="l">
                <a:lnSpc>
                  <a:spcPts val="4697"/>
                </a:lnSpc>
              </a:pPr>
            </a:p>
          </p:txBody>
        </p:sp>
      </p:grpSp>
      <p:grpSp>
        <p:nvGrpSpPr>
          <p:cNvPr name="Group 6" id="6"/>
          <p:cNvGrpSpPr/>
          <p:nvPr/>
        </p:nvGrpSpPr>
        <p:grpSpPr>
          <a:xfrm rot="0">
            <a:off x="1047750" y="1028700"/>
            <a:ext cx="3903162" cy="489363"/>
            <a:chOff x="0" y="0"/>
            <a:chExt cx="5204217" cy="652485"/>
          </a:xfrm>
        </p:grpSpPr>
        <p:sp>
          <p:nvSpPr>
            <p:cNvPr name="TextBox 7" id="7"/>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8" id="8"/>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9" id="9"/>
          <p:cNvSpPr txBox="true"/>
          <p:nvPr/>
        </p:nvSpPr>
        <p:spPr>
          <a:xfrm rot="0">
            <a:off x="726740" y="3822627"/>
            <a:ext cx="8203536" cy="4105769"/>
          </a:xfrm>
          <a:prstGeom prst="rect">
            <a:avLst/>
          </a:prstGeom>
        </p:spPr>
        <p:txBody>
          <a:bodyPr anchor="t" rtlCol="false" tIns="0" lIns="0" bIns="0" rIns="0">
            <a:spAutoFit/>
          </a:bodyPr>
          <a:lstStyle/>
          <a:p>
            <a:pPr algn="l" marL="724465" indent="-362233" lvl="1">
              <a:lnSpc>
                <a:spcPts val="4697"/>
              </a:lnSpc>
              <a:buFont typeface="Arial"/>
              <a:buChar char="•"/>
            </a:pPr>
            <a:r>
              <a:rPr lang="en-US" sz="3355">
                <a:solidFill>
                  <a:srgbClr val="F8F8F8"/>
                </a:solidFill>
                <a:latin typeface="IBM Plex Sans"/>
                <a:ea typeface="IBM Plex Sans"/>
                <a:cs typeface="IBM Plex Sans"/>
                <a:sym typeface="IBM Plex Sans"/>
              </a:rPr>
              <a:t> Length-Based Sentence Alignment.</a:t>
            </a:r>
          </a:p>
          <a:p>
            <a:pPr algn="l" marL="724465" indent="-362233" lvl="1">
              <a:lnSpc>
                <a:spcPts val="4697"/>
              </a:lnSpc>
              <a:buFont typeface="Arial"/>
              <a:buChar char="•"/>
            </a:pPr>
            <a:r>
              <a:rPr lang="en-US" sz="3355">
                <a:solidFill>
                  <a:srgbClr val="F8F8F8"/>
                </a:solidFill>
                <a:latin typeface="IBM Plex Sans"/>
                <a:ea typeface="IBM Plex Sans"/>
                <a:cs typeface="IBM Plex Sans"/>
                <a:sym typeface="IBM Plex Sans"/>
              </a:rPr>
              <a:t> Alignment with Time Overlaps.</a:t>
            </a:r>
          </a:p>
          <a:p>
            <a:pPr algn="l" marL="724465" indent="-362233" lvl="1">
              <a:lnSpc>
                <a:spcPts val="4697"/>
              </a:lnSpc>
              <a:buFont typeface="Arial"/>
              <a:buChar char="•"/>
            </a:pPr>
            <a:r>
              <a:rPr lang="en-US" sz="3355">
                <a:solidFill>
                  <a:srgbClr val="F8F8F8"/>
                </a:solidFill>
                <a:latin typeface="IBM Plex Sans"/>
                <a:ea typeface="IBM Plex Sans"/>
                <a:cs typeface="IBM Plex Sans"/>
                <a:sym typeface="IBM Plex Sans"/>
              </a:rPr>
              <a:t> Combining Length and Time-Based     Approaches.</a:t>
            </a:r>
          </a:p>
          <a:p>
            <a:pPr algn="l" marL="724465" indent="-362233" lvl="1">
              <a:lnSpc>
                <a:spcPts val="4697"/>
              </a:lnSpc>
              <a:buFont typeface="Arial"/>
              <a:buChar char="•"/>
            </a:pPr>
            <a:r>
              <a:rPr lang="en-US" sz="3355">
                <a:solidFill>
                  <a:srgbClr val="F8F8F8"/>
                </a:solidFill>
                <a:latin typeface="IBM Plex Sans"/>
                <a:ea typeface="IBM Plex Sans"/>
                <a:cs typeface="IBM Plex Sans"/>
                <a:sym typeface="IBM Plex Sans"/>
              </a:rPr>
              <a:t> Handling Misalignments.</a:t>
            </a:r>
          </a:p>
          <a:p>
            <a:pPr algn="l" marL="724465" indent="-362233" lvl="1">
              <a:lnSpc>
                <a:spcPts val="4697"/>
              </a:lnSpc>
              <a:buFont typeface="Arial"/>
              <a:buChar char="•"/>
            </a:pPr>
            <a:r>
              <a:rPr lang="en-US" sz="3355">
                <a:solidFill>
                  <a:srgbClr val="F8F8F8"/>
                </a:solidFill>
                <a:latin typeface="IBM Plex Sans"/>
                <a:ea typeface="IBM Plex Sans"/>
                <a:cs typeface="IBM Plex Sans"/>
                <a:sym typeface="IBM Plex Sans"/>
              </a:rPr>
              <a:t> Similarity Scoring.</a:t>
            </a:r>
          </a:p>
          <a:p>
            <a:pPr algn="l">
              <a:lnSpc>
                <a:spcPts val="4697"/>
              </a:lnSpc>
              <a:spcBef>
                <a:spcPct val="0"/>
              </a:spcBef>
            </a:pPr>
          </a:p>
        </p:txBody>
      </p:sp>
      <p:grpSp>
        <p:nvGrpSpPr>
          <p:cNvPr name="Group 10" id="10"/>
          <p:cNvGrpSpPr/>
          <p:nvPr/>
        </p:nvGrpSpPr>
        <p:grpSpPr>
          <a:xfrm rot="0">
            <a:off x="10380560" y="2780747"/>
            <a:ext cx="5045105" cy="2198060"/>
            <a:chOff x="0" y="0"/>
            <a:chExt cx="6726807" cy="2930747"/>
          </a:xfrm>
        </p:grpSpPr>
        <p:sp>
          <p:nvSpPr>
            <p:cNvPr name="TextBox 11" id="11"/>
            <p:cNvSpPr txBox="true"/>
            <p:nvPr/>
          </p:nvSpPr>
          <p:spPr>
            <a:xfrm rot="0">
              <a:off x="0" y="0"/>
              <a:ext cx="6726807" cy="1711082"/>
            </a:xfrm>
            <a:prstGeom prst="rect">
              <a:avLst/>
            </a:prstGeom>
          </p:spPr>
          <p:txBody>
            <a:bodyPr anchor="t" rtlCol="false" tIns="0" lIns="0" bIns="0" rIns="0">
              <a:spAutoFit/>
            </a:bodyPr>
            <a:lstStyle/>
            <a:p>
              <a:pPr algn="l">
                <a:lnSpc>
                  <a:spcPts val="10105"/>
                </a:lnSpc>
              </a:pPr>
              <a:r>
                <a:rPr lang="en-US" sz="8420" b="true">
                  <a:solidFill>
                    <a:srgbClr val="F8F8F8"/>
                  </a:solidFill>
                  <a:latin typeface="Be Vietnam Ultra-Bold"/>
                  <a:ea typeface="Be Vietnam Ultra-Bold"/>
                  <a:cs typeface="Be Vietnam Ultra-Bold"/>
                  <a:sym typeface="Be Vietnam Ultra-Bold"/>
                </a:rPr>
                <a:t>Phase 3</a:t>
              </a:r>
            </a:p>
          </p:txBody>
        </p:sp>
        <p:sp>
          <p:nvSpPr>
            <p:cNvPr name="TextBox 12" id="12"/>
            <p:cNvSpPr txBox="true"/>
            <p:nvPr/>
          </p:nvSpPr>
          <p:spPr>
            <a:xfrm rot="0">
              <a:off x="0" y="2183714"/>
              <a:ext cx="5292836" cy="747034"/>
            </a:xfrm>
            <a:prstGeom prst="rect">
              <a:avLst/>
            </a:prstGeom>
          </p:spPr>
          <p:txBody>
            <a:bodyPr anchor="t" rtlCol="false" tIns="0" lIns="0" bIns="0" rIns="0">
              <a:spAutoFit/>
            </a:bodyPr>
            <a:lstStyle/>
            <a:p>
              <a:pPr algn="l">
                <a:lnSpc>
                  <a:spcPts val="4715"/>
                </a:lnSpc>
              </a:pPr>
            </a:p>
          </p:txBody>
        </p:sp>
      </p:grpSp>
      <p:sp>
        <p:nvSpPr>
          <p:cNvPr name="TextBox 13" id="13"/>
          <p:cNvSpPr txBox="true"/>
          <p:nvPr/>
        </p:nvSpPr>
        <p:spPr>
          <a:xfrm rot="0">
            <a:off x="10380560" y="4128380"/>
            <a:ext cx="6677420" cy="1752981"/>
          </a:xfrm>
          <a:prstGeom prst="rect">
            <a:avLst/>
          </a:prstGeom>
        </p:spPr>
        <p:txBody>
          <a:bodyPr anchor="t" rtlCol="false" tIns="0" lIns="0" bIns="0" rIns="0">
            <a:spAutoFit/>
          </a:bodyPr>
          <a:lstStyle/>
          <a:p>
            <a:pPr algn="l" marL="725424" indent="-362712" lvl="1">
              <a:lnSpc>
                <a:spcPts val="4703"/>
              </a:lnSpc>
              <a:buFont typeface="Arial"/>
              <a:buChar char="•"/>
            </a:pPr>
            <a:r>
              <a:rPr lang="en-US" sz="3359">
                <a:solidFill>
                  <a:srgbClr val="F8F8F8"/>
                </a:solidFill>
                <a:latin typeface="IBM Plex Sans"/>
                <a:ea typeface="IBM Plex Sans"/>
                <a:cs typeface="IBM Plex Sans"/>
                <a:sym typeface="IBM Plex Sans"/>
              </a:rPr>
              <a:t> </a:t>
            </a:r>
            <a:r>
              <a:rPr lang="en-US" sz="3359">
                <a:solidFill>
                  <a:srgbClr val="F8F8F8"/>
                </a:solidFill>
                <a:latin typeface="IBM Plex Sans"/>
                <a:ea typeface="IBM Plex Sans"/>
                <a:cs typeface="IBM Plex Sans"/>
                <a:sym typeface="IBM Plex Sans"/>
              </a:rPr>
              <a:t>File Format</a:t>
            </a:r>
          </a:p>
          <a:p>
            <a:pPr algn="l" marL="725424" indent="-362712" lvl="1">
              <a:lnSpc>
                <a:spcPts val="4703"/>
              </a:lnSpc>
              <a:buFont typeface="Arial"/>
              <a:buChar char="•"/>
            </a:pPr>
            <a:r>
              <a:rPr lang="en-US" sz="3359">
                <a:solidFill>
                  <a:srgbClr val="F8F8F8"/>
                </a:solidFill>
                <a:latin typeface="IBM Plex Sans"/>
                <a:ea typeface="IBM Plex Sans"/>
                <a:cs typeface="IBM Plex Sans"/>
                <a:sym typeface="IBM Plex Sans"/>
              </a:rPr>
              <a:t> Final Cleaning </a:t>
            </a:r>
          </a:p>
          <a:p>
            <a:pPr algn="l" marL="725424" indent="-362712" lvl="1">
              <a:lnSpc>
                <a:spcPts val="4703"/>
              </a:lnSpc>
              <a:buFont typeface="Arial"/>
              <a:buChar char="•"/>
            </a:pPr>
            <a:r>
              <a:rPr lang="en-US" sz="3359">
                <a:solidFill>
                  <a:srgbClr val="F8F8F8"/>
                </a:solidFill>
                <a:latin typeface="IBM Plex Sans"/>
                <a:ea typeface="IBM Plex Sans"/>
                <a:cs typeface="IBM Plex Sans"/>
                <a:sym typeface="IBM Plex Sans"/>
              </a:rPr>
              <a:t> Sentence Pair Shuffling </a:t>
            </a:r>
          </a:p>
        </p:txBody>
      </p:sp>
      <p:sp>
        <p:nvSpPr>
          <p:cNvPr name="Freeform 14" id="14"/>
          <p:cNvSpPr/>
          <p:nvPr/>
        </p:nvSpPr>
        <p:spPr>
          <a:xfrm flipH="false" flipV="true" rot="1243913">
            <a:off x="-3115923" y="8624810"/>
            <a:ext cx="9887768" cy="3577574"/>
          </a:xfrm>
          <a:custGeom>
            <a:avLst/>
            <a:gdLst/>
            <a:ahLst/>
            <a:cxnLst/>
            <a:rect r="r" b="b" t="t" l="l"/>
            <a:pathLst>
              <a:path h="3577574" w="9887768">
                <a:moveTo>
                  <a:pt x="0" y="3577574"/>
                </a:moveTo>
                <a:lnTo>
                  <a:pt x="9887767" y="3577574"/>
                </a:lnTo>
                <a:lnTo>
                  <a:pt x="9887767" y="0"/>
                </a:lnTo>
                <a:lnTo>
                  <a:pt x="0" y="0"/>
                </a:lnTo>
                <a:lnTo>
                  <a:pt x="0" y="3577574"/>
                </a:lnTo>
                <a:close/>
              </a:path>
            </a:pathLst>
          </a:custGeom>
          <a:blipFill>
            <a:blip r:embed="rId5">
              <a:alphaModFix amt="60000"/>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2159446">
            <a:off x="12916962" y="-2920742"/>
            <a:ext cx="8282036" cy="6685862"/>
          </a:xfrm>
          <a:custGeom>
            <a:avLst/>
            <a:gdLst/>
            <a:ahLst/>
            <a:cxnLst/>
            <a:rect r="r" b="b" t="t" l="l"/>
            <a:pathLst>
              <a:path h="6685862" w="8282036">
                <a:moveTo>
                  <a:pt x="0" y="0"/>
                </a:moveTo>
                <a:lnTo>
                  <a:pt x="8282036" y="0"/>
                </a:lnTo>
                <a:lnTo>
                  <a:pt x="8282036" y="6685862"/>
                </a:lnTo>
                <a:lnTo>
                  <a:pt x="0" y="66858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613717" y="2736926"/>
            <a:ext cx="8674391" cy="6256405"/>
          </a:xfrm>
          <a:custGeom>
            <a:avLst/>
            <a:gdLst/>
            <a:ahLst/>
            <a:cxnLst/>
            <a:rect r="r" b="b" t="t" l="l"/>
            <a:pathLst>
              <a:path h="6256405" w="8674391">
                <a:moveTo>
                  <a:pt x="0" y="0"/>
                </a:moveTo>
                <a:lnTo>
                  <a:pt x="8674391" y="0"/>
                </a:lnTo>
                <a:lnTo>
                  <a:pt x="8674391" y="6256405"/>
                </a:lnTo>
                <a:lnTo>
                  <a:pt x="0" y="6256405"/>
                </a:lnTo>
                <a:lnTo>
                  <a:pt x="0" y="0"/>
                </a:lnTo>
                <a:close/>
              </a:path>
            </a:pathLst>
          </a:custGeom>
          <a:blipFill>
            <a:blip r:embed="rId5"/>
            <a:stretch>
              <a:fillRect l="0" t="0" r="0" b="0"/>
            </a:stretch>
          </a:blipFill>
        </p:spPr>
      </p:sp>
      <p:sp>
        <p:nvSpPr>
          <p:cNvPr name="Freeform 7" id="7"/>
          <p:cNvSpPr/>
          <p:nvPr/>
        </p:nvSpPr>
        <p:spPr>
          <a:xfrm flipH="false" flipV="false" rot="0">
            <a:off x="9613609" y="2736926"/>
            <a:ext cx="8674391" cy="6256405"/>
          </a:xfrm>
          <a:custGeom>
            <a:avLst/>
            <a:gdLst/>
            <a:ahLst/>
            <a:cxnLst/>
            <a:rect r="r" b="b" t="t" l="l"/>
            <a:pathLst>
              <a:path h="6256405" w="8674391">
                <a:moveTo>
                  <a:pt x="0" y="0"/>
                </a:moveTo>
                <a:lnTo>
                  <a:pt x="8674391" y="0"/>
                </a:lnTo>
                <a:lnTo>
                  <a:pt x="8674391" y="6256405"/>
                </a:lnTo>
                <a:lnTo>
                  <a:pt x="0" y="6256405"/>
                </a:lnTo>
                <a:lnTo>
                  <a:pt x="0" y="0"/>
                </a:lnTo>
                <a:close/>
              </a:path>
            </a:pathLst>
          </a:custGeom>
          <a:blipFill>
            <a:blip r:embed="rId5"/>
            <a:stretch>
              <a:fillRect l="0" t="0" r="0" b="0"/>
            </a:stretch>
          </a:blipFill>
        </p:spPr>
      </p:sp>
      <p:sp>
        <p:nvSpPr>
          <p:cNvPr name="TextBox 8" id="8"/>
          <p:cNvSpPr txBox="true"/>
          <p:nvPr/>
        </p:nvSpPr>
        <p:spPr>
          <a:xfrm rot="0">
            <a:off x="5356160" y="519503"/>
            <a:ext cx="9561820"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Parth </a:t>
            </a:r>
          </a:p>
        </p:txBody>
      </p:sp>
      <p:sp>
        <p:nvSpPr>
          <p:cNvPr name="TextBox 9" id="9"/>
          <p:cNvSpPr txBox="true"/>
          <p:nvPr/>
        </p:nvSpPr>
        <p:spPr>
          <a:xfrm rot="0">
            <a:off x="736021" y="3131475"/>
            <a:ext cx="8674391" cy="562469"/>
          </a:xfrm>
          <a:prstGeom prst="rect">
            <a:avLst/>
          </a:prstGeom>
        </p:spPr>
        <p:txBody>
          <a:bodyPr anchor="t" rtlCol="false" tIns="0" lIns="0" bIns="0" rIns="0">
            <a:spAutoFit/>
          </a:bodyPr>
          <a:lstStyle/>
          <a:p>
            <a:pPr algn="ctr">
              <a:lnSpc>
                <a:spcPts val="4697"/>
              </a:lnSpc>
              <a:spcBef>
                <a:spcPct val="0"/>
              </a:spcBef>
            </a:pPr>
            <a:r>
              <a:rPr lang="en-US" b="true" sz="3355">
                <a:solidFill>
                  <a:srgbClr val="000000"/>
                </a:solidFill>
                <a:latin typeface="IBM Plex Sans Bold"/>
                <a:ea typeface="IBM Plex Sans Bold"/>
                <a:cs typeface="IBM Plex Sans Bold"/>
                <a:sym typeface="IBM Plex Sans Bold"/>
              </a:rPr>
              <a:t>Standardizing Punctuations </a:t>
            </a:r>
          </a:p>
        </p:txBody>
      </p:sp>
      <p:sp>
        <p:nvSpPr>
          <p:cNvPr name="TextBox 10" id="10"/>
          <p:cNvSpPr txBox="true"/>
          <p:nvPr/>
        </p:nvSpPr>
        <p:spPr>
          <a:xfrm rot="0">
            <a:off x="9513612" y="3131475"/>
            <a:ext cx="8674391" cy="562469"/>
          </a:xfrm>
          <a:prstGeom prst="rect">
            <a:avLst/>
          </a:prstGeom>
        </p:spPr>
        <p:txBody>
          <a:bodyPr anchor="t" rtlCol="false" tIns="0" lIns="0" bIns="0" rIns="0">
            <a:spAutoFit/>
          </a:bodyPr>
          <a:lstStyle/>
          <a:p>
            <a:pPr algn="ctr">
              <a:lnSpc>
                <a:spcPts val="4697"/>
              </a:lnSpc>
              <a:spcBef>
                <a:spcPct val="0"/>
              </a:spcBef>
            </a:pPr>
            <a:r>
              <a:rPr lang="en-US" b="true" sz="3355">
                <a:solidFill>
                  <a:srgbClr val="000000"/>
                </a:solidFill>
                <a:latin typeface="IBM Plex Sans Bold"/>
                <a:ea typeface="IBM Plex Sans Bold"/>
                <a:cs typeface="IBM Plex Sans Bold"/>
                <a:sym typeface="IBM Plex Sans Bold"/>
              </a:rPr>
              <a:t>Standardizing Numbers</a:t>
            </a:r>
          </a:p>
        </p:txBody>
      </p:sp>
      <p:sp>
        <p:nvSpPr>
          <p:cNvPr name="TextBox 11" id="11"/>
          <p:cNvSpPr txBox="true"/>
          <p:nvPr/>
        </p:nvSpPr>
        <p:spPr>
          <a:xfrm rot="0">
            <a:off x="-820235" y="4270700"/>
            <a:ext cx="8674391" cy="562469"/>
          </a:xfrm>
          <a:prstGeom prst="rect">
            <a:avLst/>
          </a:prstGeom>
        </p:spPr>
        <p:txBody>
          <a:bodyPr anchor="t" rtlCol="false" tIns="0" lIns="0" bIns="0" rIns="0">
            <a:spAutoFit/>
          </a:bodyPr>
          <a:lstStyle/>
          <a:p>
            <a:pPr algn="ctr">
              <a:lnSpc>
                <a:spcPts val="4697"/>
              </a:lnSpc>
              <a:spcBef>
                <a:spcPct val="0"/>
              </a:spcBef>
            </a:pPr>
            <a:r>
              <a:rPr lang="en-US" sz="3355">
                <a:solidFill>
                  <a:srgbClr val="000000"/>
                </a:solidFill>
                <a:latin typeface="IBM Plex Sans"/>
                <a:ea typeface="IBM Plex Sans"/>
                <a:cs typeface="IBM Plex Sans"/>
                <a:sym typeface="IBM Plex Sans"/>
              </a:rPr>
              <a:t>1) </a:t>
            </a:r>
            <a:r>
              <a:rPr lang="en-US" sz="3355">
                <a:solidFill>
                  <a:srgbClr val="000000"/>
                </a:solidFill>
                <a:latin typeface="IBM Plex Sans"/>
                <a:ea typeface="IBM Plex Sans"/>
                <a:cs typeface="IBM Plex Sans"/>
                <a:sym typeface="IBM Plex Sans"/>
              </a:rPr>
              <a:t>Consistency</a:t>
            </a:r>
          </a:p>
        </p:txBody>
      </p:sp>
      <p:sp>
        <p:nvSpPr>
          <p:cNvPr name="TextBox 12" id="12"/>
          <p:cNvSpPr txBox="true"/>
          <p:nvPr/>
        </p:nvSpPr>
        <p:spPr>
          <a:xfrm rot="0">
            <a:off x="8684025" y="4651947"/>
            <a:ext cx="8674391" cy="562469"/>
          </a:xfrm>
          <a:prstGeom prst="rect">
            <a:avLst/>
          </a:prstGeom>
        </p:spPr>
        <p:txBody>
          <a:bodyPr anchor="t" rtlCol="false" tIns="0" lIns="0" bIns="0" rIns="0">
            <a:spAutoFit/>
          </a:bodyPr>
          <a:lstStyle/>
          <a:p>
            <a:pPr algn="ctr">
              <a:lnSpc>
                <a:spcPts val="4697"/>
              </a:lnSpc>
              <a:spcBef>
                <a:spcPct val="0"/>
              </a:spcBef>
            </a:pPr>
            <a:r>
              <a:rPr lang="en-US" sz="3355">
                <a:solidFill>
                  <a:srgbClr val="000000"/>
                </a:solidFill>
                <a:latin typeface="IBM Plex Sans"/>
                <a:ea typeface="IBM Plex Sans"/>
                <a:cs typeface="IBM Plex Sans"/>
                <a:sym typeface="IBM Plex Sans"/>
              </a:rPr>
              <a:t>1) Simplicity</a:t>
            </a:r>
          </a:p>
        </p:txBody>
      </p:sp>
      <p:sp>
        <p:nvSpPr>
          <p:cNvPr name="TextBox 13" id="13"/>
          <p:cNvSpPr txBox="true"/>
          <p:nvPr/>
        </p:nvSpPr>
        <p:spPr>
          <a:xfrm rot="0">
            <a:off x="469609" y="4776019"/>
            <a:ext cx="8674391" cy="562469"/>
          </a:xfrm>
          <a:prstGeom prst="rect">
            <a:avLst/>
          </a:prstGeom>
        </p:spPr>
        <p:txBody>
          <a:bodyPr anchor="t" rtlCol="false" tIns="0" lIns="0" bIns="0" rIns="0">
            <a:spAutoFit/>
          </a:bodyPr>
          <a:lstStyle/>
          <a:p>
            <a:pPr algn="ctr">
              <a:lnSpc>
                <a:spcPts val="4697"/>
              </a:lnSpc>
            </a:pPr>
            <a:r>
              <a:rPr lang="en-US" sz="3355">
                <a:solidFill>
                  <a:srgbClr val="000000"/>
                </a:solidFill>
                <a:latin typeface="IBM Plex Sans"/>
                <a:ea typeface="IBM Plex Sans"/>
                <a:cs typeface="IBM Plex Sans"/>
                <a:sym typeface="IBM Plex Sans"/>
              </a:rPr>
              <a:t>2) Improved Token Matching</a:t>
            </a:r>
          </a:p>
        </p:txBody>
      </p:sp>
      <p:sp>
        <p:nvSpPr>
          <p:cNvPr name="TextBox 14" id="14"/>
          <p:cNvSpPr txBox="true"/>
          <p:nvPr/>
        </p:nvSpPr>
        <p:spPr>
          <a:xfrm rot="0">
            <a:off x="9288108" y="5157265"/>
            <a:ext cx="8674391" cy="562469"/>
          </a:xfrm>
          <a:prstGeom prst="rect">
            <a:avLst/>
          </a:prstGeom>
        </p:spPr>
        <p:txBody>
          <a:bodyPr anchor="t" rtlCol="false" tIns="0" lIns="0" bIns="0" rIns="0">
            <a:spAutoFit/>
          </a:bodyPr>
          <a:lstStyle/>
          <a:p>
            <a:pPr algn="ctr">
              <a:lnSpc>
                <a:spcPts val="4697"/>
              </a:lnSpc>
              <a:spcBef>
                <a:spcPct val="0"/>
              </a:spcBef>
            </a:pPr>
            <a:r>
              <a:rPr lang="en-US" sz="3355">
                <a:solidFill>
                  <a:srgbClr val="000000"/>
                </a:solidFill>
                <a:latin typeface="IBM Plex Sans"/>
                <a:ea typeface="IBM Plex Sans"/>
                <a:cs typeface="IBM Plex Sans"/>
                <a:sym typeface="IBM Plex Sans"/>
              </a:rPr>
              <a:t>2) Easy Vacabulary</a:t>
            </a:r>
          </a:p>
        </p:txBody>
      </p:sp>
      <p:sp>
        <p:nvSpPr>
          <p:cNvPr name="TextBox 15" id="15"/>
          <p:cNvSpPr txBox="true"/>
          <p:nvPr/>
        </p:nvSpPr>
        <p:spPr>
          <a:xfrm rot="0">
            <a:off x="736021" y="6064289"/>
            <a:ext cx="8674391" cy="562469"/>
          </a:xfrm>
          <a:prstGeom prst="rect">
            <a:avLst/>
          </a:prstGeom>
        </p:spPr>
        <p:txBody>
          <a:bodyPr anchor="t" rtlCol="false" tIns="0" lIns="0" bIns="0" rIns="0">
            <a:spAutoFit/>
          </a:bodyPr>
          <a:lstStyle/>
          <a:p>
            <a:pPr algn="ctr">
              <a:lnSpc>
                <a:spcPts val="4697"/>
              </a:lnSpc>
              <a:spcBef>
                <a:spcPct val="0"/>
              </a:spcBef>
            </a:pPr>
            <a:r>
              <a:rPr lang="en-US" sz="3355">
                <a:solidFill>
                  <a:srgbClr val="1A181A"/>
                </a:solidFill>
                <a:latin typeface="IBM Plex Sans"/>
                <a:ea typeface="IBM Plex Sans"/>
                <a:cs typeface="IBM Plex Sans"/>
                <a:sym typeface="IBM Plex Sans"/>
              </a:rPr>
              <a:t>(–, —) to a single dash type (-)</a:t>
            </a:r>
          </a:p>
        </p:txBody>
      </p:sp>
      <p:sp>
        <p:nvSpPr>
          <p:cNvPr name="TextBox 16" id="16"/>
          <p:cNvSpPr txBox="true"/>
          <p:nvPr/>
        </p:nvSpPr>
        <p:spPr>
          <a:xfrm rot="0">
            <a:off x="1018964" y="6702958"/>
            <a:ext cx="8674391" cy="562469"/>
          </a:xfrm>
          <a:prstGeom prst="rect">
            <a:avLst/>
          </a:prstGeom>
        </p:spPr>
        <p:txBody>
          <a:bodyPr anchor="t" rtlCol="false" tIns="0" lIns="0" bIns="0" rIns="0">
            <a:spAutoFit/>
          </a:bodyPr>
          <a:lstStyle/>
          <a:p>
            <a:pPr algn="ctr">
              <a:lnSpc>
                <a:spcPts val="4697"/>
              </a:lnSpc>
              <a:spcBef>
                <a:spcPct val="0"/>
              </a:spcBef>
            </a:pPr>
            <a:r>
              <a:rPr lang="en-US" sz="3355">
                <a:solidFill>
                  <a:srgbClr val="000000"/>
                </a:solidFill>
                <a:latin typeface="IBM Plex Sans"/>
                <a:ea typeface="IBM Plex Sans"/>
                <a:cs typeface="IBM Plex Sans"/>
                <a:sym typeface="IBM Plex Sans"/>
              </a:rPr>
              <a:t>quotes (" ") to straight quotes (" ")</a:t>
            </a:r>
          </a:p>
        </p:txBody>
      </p:sp>
      <p:sp>
        <p:nvSpPr>
          <p:cNvPr name="TextBox 17" id="17"/>
          <p:cNvSpPr txBox="true"/>
          <p:nvPr/>
        </p:nvSpPr>
        <p:spPr>
          <a:xfrm rot="0">
            <a:off x="939218" y="7341627"/>
            <a:ext cx="8674391" cy="562469"/>
          </a:xfrm>
          <a:prstGeom prst="rect">
            <a:avLst/>
          </a:prstGeom>
        </p:spPr>
        <p:txBody>
          <a:bodyPr anchor="t" rtlCol="false" tIns="0" lIns="0" bIns="0" rIns="0">
            <a:spAutoFit/>
          </a:bodyPr>
          <a:lstStyle/>
          <a:p>
            <a:pPr algn="ctr">
              <a:lnSpc>
                <a:spcPts val="4697"/>
              </a:lnSpc>
              <a:spcBef>
                <a:spcPct val="0"/>
              </a:spcBef>
            </a:pPr>
            <a:r>
              <a:rPr lang="en-US" sz="3355">
                <a:solidFill>
                  <a:srgbClr val="000000"/>
                </a:solidFill>
                <a:latin typeface="IBM Plex Sans"/>
                <a:ea typeface="IBM Plex Sans"/>
                <a:cs typeface="IBM Plex Sans"/>
                <a:sym typeface="IBM Plex Sans"/>
              </a:rPr>
              <a:t>...(ellipse) to . . .(even spaced period) </a:t>
            </a:r>
          </a:p>
        </p:txBody>
      </p:sp>
      <p:sp>
        <p:nvSpPr>
          <p:cNvPr name="TextBox 18" id="18"/>
          <p:cNvSpPr txBox="true"/>
          <p:nvPr/>
        </p:nvSpPr>
        <p:spPr>
          <a:xfrm rot="0">
            <a:off x="11838189" y="5807978"/>
            <a:ext cx="4225230" cy="562469"/>
          </a:xfrm>
          <a:prstGeom prst="rect">
            <a:avLst/>
          </a:prstGeom>
        </p:spPr>
        <p:txBody>
          <a:bodyPr anchor="t" rtlCol="false" tIns="0" lIns="0" bIns="0" rIns="0">
            <a:spAutoFit/>
          </a:bodyPr>
          <a:lstStyle/>
          <a:p>
            <a:pPr algn="ctr">
              <a:lnSpc>
                <a:spcPts val="4697"/>
              </a:lnSpc>
              <a:spcBef>
                <a:spcPct val="0"/>
              </a:spcBef>
            </a:pPr>
            <a:r>
              <a:rPr lang="en-US" sz="3355">
                <a:solidFill>
                  <a:srgbClr val="000000"/>
                </a:solidFill>
                <a:latin typeface="IBM Plex Sans"/>
                <a:ea typeface="IBM Plex Sans"/>
                <a:cs typeface="IBM Plex Sans"/>
                <a:sym typeface="IBM Plex Sans"/>
              </a:rPr>
              <a:t>3) </a:t>
            </a:r>
            <a:r>
              <a:rPr lang="en-US" sz="3355">
                <a:solidFill>
                  <a:srgbClr val="000000"/>
                </a:solidFill>
                <a:latin typeface="IBM Plex Sans"/>
                <a:ea typeface="IBM Plex Sans"/>
                <a:cs typeface="IBM Plex Sans"/>
                <a:sym typeface="IBM Plex Sans"/>
              </a:rPr>
              <a:t>Reduced Ambiguity</a:t>
            </a:r>
          </a:p>
        </p:txBody>
      </p:sp>
      <p:sp>
        <p:nvSpPr>
          <p:cNvPr name="TextBox 19" id="19"/>
          <p:cNvSpPr txBox="true"/>
          <p:nvPr/>
        </p:nvSpPr>
        <p:spPr>
          <a:xfrm rot="0">
            <a:off x="11196945" y="6827647"/>
            <a:ext cx="6554641" cy="1153019"/>
          </a:xfrm>
          <a:prstGeom prst="rect">
            <a:avLst/>
          </a:prstGeom>
        </p:spPr>
        <p:txBody>
          <a:bodyPr anchor="t" rtlCol="false" tIns="0" lIns="0" bIns="0" rIns="0">
            <a:spAutoFit/>
          </a:bodyPr>
          <a:lstStyle/>
          <a:p>
            <a:pPr algn="ctr">
              <a:lnSpc>
                <a:spcPts val="4697"/>
              </a:lnSpc>
              <a:spcBef>
                <a:spcPct val="0"/>
              </a:spcBef>
            </a:pPr>
            <a:r>
              <a:rPr lang="en-US" sz="3355">
                <a:solidFill>
                  <a:srgbClr val="000000"/>
                </a:solidFill>
                <a:latin typeface="IBM Plex Sans"/>
                <a:ea typeface="IBM Plex Sans"/>
                <a:cs typeface="IBM Plex Sans"/>
                <a:sym typeface="IBM Plex Sans"/>
              </a:rPr>
              <a:t>Converting १२३ (Devanagari) to 123 (standard numerals)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47750" y="1028700"/>
            <a:ext cx="3903162" cy="489363"/>
            <a:chOff x="0" y="0"/>
            <a:chExt cx="5204217" cy="652485"/>
          </a:xfrm>
        </p:grpSpPr>
        <p:sp>
          <p:nvSpPr>
            <p:cNvPr name="TextBox 4" id="4"/>
            <p:cNvSpPr txBox="true"/>
            <p:nvPr/>
          </p:nvSpPr>
          <p:spPr>
            <a:xfrm rot="0">
              <a:off x="877820" y="65000"/>
              <a:ext cx="4326396" cy="484253"/>
            </a:xfrm>
            <a:prstGeom prst="rect">
              <a:avLst/>
            </a:prstGeom>
          </p:spPr>
          <p:txBody>
            <a:bodyPr anchor="t" rtlCol="false" tIns="0" lIns="0" bIns="0" rIns="0">
              <a:spAutoFit/>
            </a:bodyPr>
            <a:lstStyle/>
            <a:p>
              <a:pPr algn="l">
                <a:lnSpc>
                  <a:spcPts val="3081"/>
                </a:lnSpc>
                <a:spcBef>
                  <a:spcPct val="0"/>
                </a:spcBef>
              </a:pPr>
              <a:r>
                <a:rPr lang="en-US" b="true" sz="2201">
                  <a:solidFill>
                    <a:srgbClr val="F8F8F8"/>
                  </a:solidFill>
                  <a:latin typeface="IBM Plex Sans Bold"/>
                  <a:ea typeface="IBM Plex Sans Bold"/>
                  <a:cs typeface="IBM Plex Sans Bold"/>
                  <a:sym typeface="IBM Plex Sans Bold"/>
                </a:rPr>
                <a:t>Group - 9</a:t>
              </a:r>
            </a:p>
          </p:txBody>
        </p:sp>
        <p:sp>
          <p:nvSpPr>
            <p:cNvPr name="Freeform 5" id="5"/>
            <p:cNvSpPr/>
            <p:nvPr/>
          </p:nvSpPr>
          <p:spPr>
            <a:xfrm flipH="false" flipV="false" rot="0">
              <a:off x="0" y="0"/>
              <a:ext cx="633503" cy="652485"/>
            </a:xfrm>
            <a:custGeom>
              <a:avLst/>
              <a:gdLst/>
              <a:ahLst/>
              <a:cxnLst/>
              <a:rect r="r" b="b" t="t" l="l"/>
              <a:pathLst>
                <a:path h="652485" w="633503">
                  <a:moveTo>
                    <a:pt x="0" y="0"/>
                  </a:moveTo>
                  <a:lnTo>
                    <a:pt x="633503" y="0"/>
                  </a:lnTo>
                  <a:lnTo>
                    <a:pt x="633503" y="652485"/>
                  </a:lnTo>
                  <a:lnTo>
                    <a:pt x="0" y="6524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910857" y="1122219"/>
            <a:ext cx="16949095" cy="9776238"/>
          </a:xfrm>
          <a:custGeom>
            <a:avLst/>
            <a:gdLst/>
            <a:ahLst/>
            <a:cxnLst/>
            <a:rect r="r" b="b" t="t" l="l"/>
            <a:pathLst>
              <a:path h="9776238" w="16949095">
                <a:moveTo>
                  <a:pt x="0" y="0"/>
                </a:moveTo>
                <a:lnTo>
                  <a:pt x="16949094" y="0"/>
                </a:lnTo>
                <a:lnTo>
                  <a:pt x="16949094" y="9776237"/>
                </a:lnTo>
                <a:lnTo>
                  <a:pt x="0" y="97762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356160" y="519503"/>
            <a:ext cx="9561820" cy="1345832"/>
          </a:xfrm>
          <a:prstGeom prst="rect">
            <a:avLst/>
          </a:prstGeom>
        </p:spPr>
        <p:txBody>
          <a:bodyPr anchor="t" rtlCol="false" tIns="0" lIns="0" bIns="0" rIns="0">
            <a:spAutoFit/>
          </a:bodyPr>
          <a:lstStyle/>
          <a:p>
            <a:pPr algn="ctr">
              <a:lnSpc>
                <a:spcPts val="11033"/>
              </a:lnSpc>
            </a:pPr>
            <a:r>
              <a:rPr lang="en-US" sz="7881">
                <a:solidFill>
                  <a:srgbClr val="F8F8F8"/>
                </a:solidFill>
                <a:latin typeface="Product Sans"/>
                <a:ea typeface="Product Sans"/>
                <a:cs typeface="Product Sans"/>
                <a:sym typeface="Product Sans"/>
              </a:rPr>
              <a:t>Contribution - Parth </a:t>
            </a:r>
          </a:p>
        </p:txBody>
      </p:sp>
      <p:sp>
        <p:nvSpPr>
          <p:cNvPr name="TextBox 8" id="8"/>
          <p:cNvSpPr txBox="true"/>
          <p:nvPr/>
        </p:nvSpPr>
        <p:spPr>
          <a:xfrm rot="0">
            <a:off x="4511472" y="2541642"/>
            <a:ext cx="8478347" cy="962594"/>
          </a:xfrm>
          <a:prstGeom prst="rect">
            <a:avLst/>
          </a:prstGeom>
        </p:spPr>
        <p:txBody>
          <a:bodyPr anchor="t" rtlCol="false" tIns="0" lIns="0" bIns="0" rIns="0">
            <a:spAutoFit/>
          </a:bodyPr>
          <a:lstStyle/>
          <a:p>
            <a:pPr algn="ctr">
              <a:lnSpc>
                <a:spcPts val="7974"/>
              </a:lnSpc>
              <a:spcBef>
                <a:spcPct val="0"/>
              </a:spcBef>
            </a:pPr>
            <a:r>
              <a:rPr lang="en-US" b="true" sz="5696">
                <a:solidFill>
                  <a:srgbClr val="000000"/>
                </a:solidFill>
                <a:latin typeface="IBM Plex Sans Bold"/>
                <a:ea typeface="IBM Plex Sans Bold"/>
                <a:cs typeface="IBM Plex Sans Bold"/>
                <a:sym typeface="IBM Plex Sans Bold"/>
              </a:rPr>
              <a:t>Length-Based Algorithim</a:t>
            </a:r>
          </a:p>
        </p:txBody>
      </p:sp>
      <p:sp>
        <p:nvSpPr>
          <p:cNvPr name="TextBox 9" id="9"/>
          <p:cNvSpPr txBox="true"/>
          <p:nvPr/>
        </p:nvSpPr>
        <p:spPr>
          <a:xfrm rot="0">
            <a:off x="2999331" y="4218611"/>
            <a:ext cx="10686325" cy="3938491"/>
          </a:xfrm>
          <a:prstGeom prst="rect">
            <a:avLst/>
          </a:prstGeom>
        </p:spPr>
        <p:txBody>
          <a:bodyPr anchor="t" rtlCol="false" tIns="0" lIns="0" bIns="0" rIns="0">
            <a:spAutoFit/>
          </a:bodyPr>
          <a:lstStyle/>
          <a:p>
            <a:pPr algn="l" marL="811145" indent="-405573" lvl="1">
              <a:lnSpc>
                <a:spcPts val="5259"/>
              </a:lnSpc>
              <a:spcBef>
                <a:spcPct val="0"/>
              </a:spcBef>
              <a:buFont typeface="Arial"/>
              <a:buChar char="•"/>
            </a:pPr>
            <a:r>
              <a:rPr lang="en-US" sz="3757">
                <a:solidFill>
                  <a:srgbClr val="000000"/>
                </a:solidFill>
                <a:latin typeface="IBM Plex Sans"/>
                <a:ea typeface="IBM Plex Sans"/>
                <a:cs typeface="IBM Plex Sans"/>
                <a:sym typeface="IBM Plex Sans"/>
              </a:rPr>
              <a:t>Compare</a:t>
            </a:r>
            <a:r>
              <a:rPr lang="en-US" sz="3757">
                <a:solidFill>
                  <a:srgbClr val="000000"/>
                </a:solidFill>
                <a:latin typeface="IBM Plex Sans"/>
                <a:ea typeface="IBM Plex Sans"/>
                <a:cs typeface="IBM Plex Sans"/>
                <a:sym typeface="IBM Plex Sans"/>
              </a:rPr>
              <a:t>s character lengths of subtitles</a:t>
            </a:r>
          </a:p>
          <a:p>
            <a:pPr algn="l" marL="811145" indent="-405573" lvl="1">
              <a:lnSpc>
                <a:spcPts val="5259"/>
              </a:lnSpc>
              <a:spcBef>
                <a:spcPct val="0"/>
              </a:spcBef>
              <a:buFont typeface="Arial"/>
              <a:buChar char="•"/>
            </a:pPr>
            <a:r>
              <a:rPr lang="en-US" sz="3757">
                <a:solidFill>
                  <a:srgbClr val="000000"/>
                </a:solidFill>
                <a:latin typeface="IBM Plex Sans"/>
                <a:ea typeface="IBM Plex Sans"/>
                <a:cs typeface="IBM Plex Sans"/>
                <a:sym typeface="IBM Plex Sans"/>
              </a:rPr>
              <a:t>Matches subtitles with similar lengths</a:t>
            </a:r>
          </a:p>
          <a:p>
            <a:pPr algn="l" marL="811145" indent="-405573" lvl="1">
              <a:lnSpc>
                <a:spcPts val="5259"/>
              </a:lnSpc>
              <a:spcBef>
                <a:spcPct val="0"/>
              </a:spcBef>
              <a:buFont typeface="Arial"/>
              <a:buChar char="•"/>
            </a:pPr>
            <a:r>
              <a:rPr lang="en-US" sz="3757">
                <a:solidFill>
                  <a:srgbClr val="000000"/>
                </a:solidFill>
                <a:latin typeface="IBM Plex Sans"/>
                <a:ea typeface="IBM Plex Sans"/>
                <a:cs typeface="IBM Plex Sans"/>
                <a:sym typeface="IBM Plex Sans"/>
              </a:rPr>
              <a:t>Pros: Language-independent, handles timing errors</a:t>
            </a:r>
          </a:p>
          <a:p>
            <a:pPr algn="l" marL="811145" indent="-405573" lvl="1">
              <a:lnSpc>
                <a:spcPts val="5259"/>
              </a:lnSpc>
              <a:spcBef>
                <a:spcPct val="0"/>
              </a:spcBef>
              <a:buFont typeface="Arial"/>
              <a:buChar char="•"/>
            </a:pPr>
            <a:r>
              <a:rPr lang="en-US" sz="3757">
                <a:solidFill>
                  <a:srgbClr val="000000"/>
                </a:solidFill>
                <a:latin typeface="IBM Plex Sans"/>
                <a:ea typeface="IBM Plex Sans"/>
                <a:cs typeface="IBM Plex Sans"/>
                <a:sym typeface="IBM Plex Sans"/>
              </a:rPr>
              <a:t>Cons: May misalign short sentences</a:t>
            </a:r>
          </a:p>
          <a:p>
            <a:pPr algn="l">
              <a:lnSpc>
                <a:spcPts val="525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DAGShPPlFg8</dc:identifier>
  <dcterms:modified xsi:type="dcterms:W3CDTF">2011-08-01T06:04:30Z</dcterms:modified>
  <cp:revision>1</cp:revision>
  <dc:title>NLP review 2</dc:title>
</cp:coreProperties>
</file>