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93" r:id="rId6"/>
    <p:sldId id="295" r:id="rId7"/>
    <p:sldId id="294" r:id="rId8"/>
    <p:sldId id="300" r:id="rId9"/>
    <p:sldId id="301" r:id="rId10"/>
    <p:sldId id="296" r:id="rId11"/>
    <p:sldId id="297" r:id="rId12"/>
    <p:sldId id="298" r:id="rId13"/>
    <p:sldId id="29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66" d="100"/>
          <a:sy n="66" d="100"/>
        </p:scale>
        <p:origin x="668" y="4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1/9/2023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HATE SPEECH DETECTION </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885034" cy="760288"/>
          </a:xfrm>
        </p:spPr>
        <p:txBody>
          <a:bodyPr/>
          <a:lstStyle/>
          <a:p>
            <a:r>
              <a:rPr lang="en-US" dirty="0"/>
              <a:t>TEAM MEMBERS</a:t>
            </a:r>
          </a:p>
          <a:p>
            <a:r>
              <a:rPr lang="en-US" dirty="0"/>
              <a:t>2010030442 : Karthikeya</a:t>
            </a:r>
          </a:p>
          <a:p>
            <a:r>
              <a:rPr lang="en-US" dirty="0"/>
              <a:t>2010030420 : Ganesh</a:t>
            </a:r>
          </a:p>
          <a:p>
            <a:r>
              <a:rPr lang="en-US" dirty="0"/>
              <a:t>2010030350 : </a:t>
            </a:r>
            <a:r>
              <a:rPr lang="en-US" dirty="0" err="1"/>
              <a:t>Rishik</a:t>
            </a:r>
            <a:r>
              <a:rPr lang="en-US" dirty="0"/>
              <a:t> </a:t>
            </a:r>
            <a:r>
              <a:rPr lang="en-US" dirty="0" err="1"/>
              <a:t>sai</a:t>
            </a:r>
            <a:endParaRPr lang="en-US" dirty="0"/>
          </a:p>
          <a:p>
            <a:r>
              <a:rPr lang="en-US" dirty="0"/>
              <a:t>2010030569 : Kishore</a:t>
            </a:r>
          </a:p>
        </p:txBody>
      </p:sp>
      <p:pic>
        <p:nvPicPr>
          <p:cNvPr id="2050" name="Picture 2" descr="Internet Hate Speech Word Blocks Stock Illustration - Illustration of ...">
            <a:extLst>
              <a:ext uri="{FF2B5EF4-FFF2-40B4-BE49-F238E27FC236}">
                <a16:creationId xmlns:a16="http://schemas.microsoft.com/office/drawing/2014/main" id="{4AF7B0BF-82CE-BCB1-72EC-5B7795029D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168"/>
          <a:stretch/>
        </p:blipFill>
        <p:spPr bwMode="auto">
          <a:xfrm>
            <a:off x="5900286" y="3247951"/>
            <a:ext cx="5693461" cy="336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F412-BFE3-14A0-D026-948C357367EC}"/>
              </a:ext>
            </a:extLst>
          </p:cNvPr>
          <p:cNvSpPr>
            <a:spLocks noGrp="1"/>
          </p:cNvSpPr>
          <p:nvPr>
            <p:ph type="title"/>
          </p:nvPr>
        </p:nvSpPr>
        <p:spPr>
          <a:xfrm>
            <a:off x="627838" y="912984"/>
            <a:ext cx="11105357" cy="3062250"/>
          </a:xfrm>
        </p:spPr>
        <p:txBody>
          <a:bodyPr/>
          <a:lstStyle/>
          <a:p>
            <a:r>
              <a:rPr lang="en-IN" dirty="0"/>
              <a:t>                           Thank you</a:t>
            </a:r>
          </a:p>
        </p:txBody>
      </p:sp>
    </p:spTree>
    <p:extLst>
      <p:ext uri="{BB962C8B-B14F-4D97-AF65-F5344CB8AC3E}">
        <p14:creationId xmlns:p14="http://schemas.microsoft.com/office/powerpoint/2010/main" val="328657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200A-B8BF-E1ED-686B-F9A5899EB85D}"/>
              </a:ext>
            </a:extLst>
          </p:cNvPr>
          <p:cNvSpPr>
            <a:spLocks noGrp="1"/>
          </p:cNvSpPr>
          <p:nvPr>
            <p:ph type="title"/>
          </p:nvPr>
        </p:nvSpPr>
        <p:spPr>
          <a:xfrm>
            <a:off x="140216" y="547225"/>
            <a:ext cx="5117162" cy="1325563"/>
          </a:xfrm>
        </p:spPr>
        <p:txBody>
          <a:bodyPr/>
          <a:lstStyle/>
          <a:p>
            <a:r>
              <a:rPr lang="en-IN" dirty="0"/>
              <a:t>INTRODUCTION</a:t>
            </a:r>
          </a:p>
        </p:txBody>
      </p:sp>
      <p:sp>
        <p:nvSpPr>
          <p:cNvPr id="3" name="Text Placeholder 2">
            <a:extLst>
              <a:ext uri="{FF2B5EF4-FFF2-40B4-BE49-F238E27FC236}">
                <a16:creationId xmlns:a16="http://schemas.microsoft.com/office/drawing/2014/main" id="{223CF2F6-FF81-1C10-F6A5-7268E90CA52E}"/>
              </a:ext>
            </a:extLst>
          </p:cNvPr>
          <p:cNvSpPr>
            <a:spLocks noGrp="1"/>
          </p:cNvSpPr>
          <p:nvPr>
            <p:ph type="body" sz="quarter" idx="28"/>
          </p:nvPr>
        </p:nvSpPr>
        <p:spPr>
          <a:xfrm>
            <a:off x="509574" y="1872787"/>
            <a:ext cx="6218485" cy="4437987"/>
          </a:xfrm>
        </p:spPr>
        <p:txBody>
          <a:bodyPr/>
          <a:lstStyle/>
          <a:p>
            <a:pPr marL="285750" indent="-285750">
              <a:buFont typeface="Arial" panose="020B0604020202020204" pitchFamily="34" charset="0"/>
              <a:buChar char="•"/>
            </a:pPr>
            <a:r>
              <a:rPr lang="en-IN" sz="1800" dirty="0">
                <a:ea typeface="+mn-lt"/>
                <a:cs typeface="+mn-lt"/>
              </a:rPr>
              <a:t>Basically the hate texts that are considered toxic are those that are impolite, show disrespect, or have a tendency to drive away from the conversation.</a:t>
            </a:r>
            <a:endParaRPr lang="en-IN" altLang="en-US" sz="1800" dirty="0">
              <a:ea typeface="+mn-lt"/>
              <a:cs typeface="+mn-lt"/>
            </a:endParaRPr>
          </a:p>
          <a:p>
            <a:pPr marL="285750" indent="-285750">
              <a:buFont typeface="Arial" panose="020B0604020202020204" pitchFamily="34" charset="0"/>
              <a:buChar char="•"/>
            </a:pPr>
            <a:r>
              <a:rPr lang="en-IN" sz="1800" dirty="0">
                <a:ea typeface="+mn-lt"/>
                <a:cs typeface="+mn-lt"/>
              </a:rPr>
              <a:t>These texts contain dangers such as high-toxicity texts that lead to personal insults, online abuse, and bullying habits that are harmful to a person's psychological health and emotional well-being. </a:t>
            </a:r>
          </a:p>
          <a:p>
            <a:pPr marL="285750" indent="-285750">
              <a:buFont typeface="Arial" panose="020B0604020202020204" pitchFamily="34" charset="0"/>
              <a:buChar char="•"/>
            </a:pPr>
            <a:r>
              <a:rPr lang="en-IN" sz="1800" dirty="0">
                <a:ea typeface="+mn-lt"/>
                <a:cs typeface="+mn-lt"/>
              </a:rPr>
              <a:t>An automated system must be formulated to keep away, remove, or identify such harmful content.</a:t>
            </a:r>
          </a:p>
          <a:p>
            <a:pPr marL="285750" indent="-285750">
              <a:buFont typeface="Arial" panose="020B0604020202020204" pitchFamily="34" charset="0"/>
              <a:buChar char="•"/>
            </a:pPr>
            <a:r>
              <a:rPr lang="en-US" sz="1800" dirty="0">
                <a:ea typeface="+mn-lt"/>
                <a:cs typeface="+mn-lt"/>
              </a:rPr>
              <a:t>The main goal of this project is to propose a NLP model to detect toxic or non-toxic texts with higher accuracy.</a:t>
            </a:r>
          </a:p>
          <a:p>
            <a:pPr marL="285750" indent="-285750">
              <a:buFont typeface="Arial" panose="020B0604020202020204" pitchFamily="34" charset="0"/>
              <a:buChar char="•"/>
            </a:pPr>
            <a:endParaRPr lang="en-IN" sz="1500" dirty="0">
              <a:ea typeface="+mn-lt"/>
              <a:cs typeface="+mn-lt"/>
            </a:endParaRPr>
          </a:p>
          <a:p>
            <a:endParaRPr lang="en-IN" dirty="0"/>
          </a:p>
        </p:txBody>
      </p:sp>
      <p:pic>
        <p:nvPicPr>
          <p:cNvPr id="6" name="Picture 5">
            <a:extLst>
              <a:ext uri="{FF2B5EF4-FFF2-40B4-BE49-F238E27FC236}">
                <a16:creationId xmlns:a16="http://schemas.microsoft.com/office/drawing/2014/main" id="{DECEC0E0-AB75-7EE9-4347-65797A6E63B0}"/>
              </a:ext>
            </a:extLst>
          </p:cNvPr>
          <p:cNvPicPr>
            <a:picLocks noChangeAspect="1"/>
          </p:cNvPicPr>
          <p:nvPr/>
        </p:nvPicPr>
        <p:blipFill>
          <a:blip r:embed="rId2"/>
          <a:stretch>
            <a:fillRect/>
          </a:stretch>
        </p:blipFill>
        <p:spPr>
          <a:xfrm>
            <a:off x="6978317" y="1872787"/>
            <a:ext cx="5073468" cy="3228602"/>
          </a:xfrm>
          <a:prstGeom prst="rect">
            <a:avLst/>
          </a:prstGeom>
        </p:spPr>
      </p:pic>
    </p:spTree>
    <p:extLst>
      <p:ext uri="{BB962C8B-B14F-4D97-AF65-F5344CB8AC3E}">
        <p14:creationId xmlns:p14="http://schemas.microsoft.com/office/powerpoint/2010/main" val="267466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E5BE-6707-657B-239E-1195A7084633}"/>
              </a:ext>
            </a:extLst>
          </p:cNvPr>
          <p:cNvSpPr>
            <a:spLocks noGrp="1"/>
          </p:cNvSpPr>
          <p:nvPr>
            <p:ph type="title"/>
          </p:nvPr>
        </p:nvSpPr>
        <p:spPr>
          <a:xfrm>
            <a:off x="374820" y="622139"/>
            <a:ext cx="5117162" cy="1325563"/>
          </a:xfrm>
        </p:spPr>
        <p:txBody>
          <a:bodyPr/>
          <a:lstStyle/>
          <a:p>
            <a:r>
              <a:rPr lang="en-IN" dirty="0"/>
              <a:t>Objective</a:t>
            </a:r>
          </a:p>
        </p:txBody>
      </p:sp>
      <p:sp>
        <p:nvSpPr>
          <p:cNvPr id="6" name="TextBox 5">
            <a:extLst>
              <a:ext uri="{FF2B5EF4-FFF2-40B4-BE49-F238E27FC236}">
                <a16:creationId xmlns:a16="http://schemas.microsoft.com/office/drawing/2014/main" id="{05C87AD5-A331-6AFA-D52D-28B2DCBB65D5}"/>
              </a:ext>
            </a:extLst>
          </p:cNvPr>
          <p:cNvSpPr txBox="1"/>
          <p:nvPr/>
        </p:nvSpPr>
        <p:spPr>
          <a:xfrm>
            <a:off x="5813660" y="2081510"/>
            <a:ext cx="6107698"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ea typeface="+mn-lt"/>
                <a:cs typeface="Times New Roman" panose="02020603050405020304" pitchFamily="18" charset="0"/>
              </a:rPr>
              <a:t>The purpose of this project is to produce a hate expression detection model that can be applied in chatting situations, and there are restrictions on the task. Because it needs to be able to react in real time, (1) it should have fast inference speed, (2) it should be able to classify it well, and (3) it should be able to perform well in general, not specific situations. In addition, (4) attempts were made to detect including the context.</a:t>
            </a:r>
            <a:endParaRPr lang="en-IN" dirty="0">
              <a:solidFill>
                <a:schemeClr val="bg1"/>
              </a:solidFill>
              <a:latin typeface="Times New Roman" panose="02020603050405020304" pitchFamily="18" charset="0"/>
              <a:ea typeface="+mn-lt"/>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ea typeface="+mn-lt"/>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ea typeface="+mn-lt"/>
                <a:cs typeface="Times New Roman" panose="02020603050405020304" pitchFamily="18" charset="0"/>
              </a:rPr>
              <a:t>We came up with Natural language processing(NLP) that  provides a helping hand in the identification of toxicity in texts expressed as images or texts.</a:t>
            </a:r>
          </a:p>
        </p:txBody>
      </p:sp>
      <p:pic>
        <p:nvPicPr>
          <p:cNvPr id="7" name="Picture 4" descr="Washington Post Calls for a &quot;Hate Speech&quot; Law in America">
            <a:extLst>
              <a:ext uri="{FF2B5EF4-FFF2-40B4-BE49-F238E27FC236}">
                <a16:creationId xmlns:a16="http://schemas.microsoft.com/office/drawing/2014/main" id="{AB94F69D-6168-2954-35AD-89D22C6FC8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94" t="1198" r="22322" b="18281"/>
          <a:stretch/>
        </p:blipFill>
        <p:spPr bwMode="auto">
          <a:xfrm>
            <a:off x="636171" y="2081510"/>
            <a:ext cx="4594459" cy="4079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5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871E-3976-68AD-ADF8-B747BCD06492}"/>
              </a:ext>
            </a:extLst>
          </p:cNvPr>
          <p:cNvSpPr>
            <a:spLocks noGrp="1"/>
          </p:cNvSpPr>
          <p:nvPr>
            <p:ph type="title"/>
          </p:nvPr>
        </p:nvSpPr>
        <p:spPr>
          <a:xfrm>
            <a:off x="230442" y="0"/>
            <a:ext cx="5117162" cy="1325563"/>
          </a:xfrm>
        </p:spPr>
        <p:txBody>
          <a:bodyPr/>
          <a:lstStyle/>
          <a:p>
            <a:r>
              <a:rPr lang="en-IN" dirty="0"/>
              <a:t>Literature </a:t>
            </a:r>
            <a:r>
              <a:rPr lang="en-IN" dirty="0" err="1"/>
              <a:t>Servey</a:t>
            </a:r>
            <a:endParaRPr lang="en-IN" dirty="0"/>
          </a:p>
        </p:txBody>
      </p:sp>
      <p:graphicFrame>
        <p:nvGraphicFramePr>
          <p:cNvPr id="7" name="Table 7">
            <a:extLst>
              <a:ext uri="{FF2B5EF4-FFF2-40B4-BE49-F238E27FC236}">
                <a16:creationId xmlns:a16="http://schemas.microsoft.com/office/drawing/2014/main" id="{F0AA8118-D473-6D57-020B-9EDC2E6C94D6}"/>
              </a:ext>
            </a:extLst>
          </p:cNvPr>
          <p:cNvGraphicFramePr>
            <a:graphicFrameLocks noGrp="1"/>
          </p:cNvGraphicFramePr>
          <p:nvPr>
            <p:extLst>
              <p:ext uri="{D42A27DB-BD31-4B8C-83A1-F6EECF244321}">
                <p14:modId xmlns:p14="http://schemas.microsoft.com/office/powerpoint/2010/main" val="4124582983"/>
              </p:ext>
            </p:extLst>
          </p:nvPr>
        </p:nvGraphicFramePr>
        <p:xfrm>
          <a:off x="442914" y="1325563"/>
          <a:ext cx="11358557" cy="5275262"/>
        </p:xfrm>
        <a:graphic>
          <a:graphicData uri="http://schemas.openxmlformats.org/drawingml/2006/table">
            <a:tbl>
              <a:tblPr firstRow="1" bandRow="1">
                <a:tableStyleId>{5C22544A-7EE6-4342-B048-85BDC9FD1C3A}</a:tableStyleId>
              </a:tblPr>
              <a:tblGrid>
                <a:gridCol w="1622651">
                  <a:extLst>
                    <a:ext uri="{9D8B030D-6E8A-4147-A177-3AD203B41FA5}">
                      <a16:colId xmlns:a16="http://schemas.microsoft.com/office/drawing/2014/main" val="1109681645"/>
                    </a:ext>
                  </a:extLst>
                </a:gridCol>
                <a:gridCol w="1622651">
                  <a:extLst>
                    <a:ext uri="{9D8B030D-6E8A-4147-A177-3AD203B41FA5}">
                      <a16:colId xmlns:a16="http://schemas.microsoft.com/office/drawing/2014/main" val="2752417070"/>
                    </a:ext>
                  </a:extLst>
                </a:gridCol>
                <a:gridCol w="1622651">
                  <a:extLst>
                    <a:ext uri="{9D8B030D-6E8A-4147-A177-3AD203B41FA5}">
                      <a16:colId xmlns:a16="http://schemas.microsoft.com/office/drawing/2014/main" val="1967931580"/>
                    </a:ext>
                  </a:extLst>
                </a:gridCol>
                <a:gridCol w="1622651">
                  <a:extLst>
                    <a:ext uri="{9D8B030D-6E8A-4147-A177-3AD203B41FA5}">
                      <a16:colId xmlns:a16="http://schemas.microsoft.com/office/drawing/2014/main" val="3606631988"/>
                    </a:ext>
                  </a:extLst>
                </a:gridCol>
                <a:gridCol w="1622651">
                  <a:extLst>
                    <a:ext uri="{9D8B030D-6E8A-4147-A177-3AD203B41FA5}">
                      <a16:colId xmlns:a16="http://schemas.microsoft.com/office/drawing/2014/main" val="2158165615"/>
                    </a:ext>
                  </a:extLst>
                </a:gridCol>
                <a:gridCol w="1622651">
                  <a:extLst>
                    <a:ext uri="{9D8B030D-6E8A-4147-A177-3AD203B41FA5}">
                      <a16:colId xmlns:a16="http://schemas.microsoft.com/office/drawing/2014/main" val="1082118951"/>
                    </a:ext>
                  </a:extLst>
                </a:gridCol>
                <a:gridCol w="1622651">
                  <a:extLst>
                    <a:ext uri="{9D8B030D-6E8A-4147-A177-3AD203B41FA5}">
                      <a16:colId xmlns:a16="http://schemas.microsoft.com/office/drawing/2014/main" val="1750103591"/>
                    </a:ext>
                  </a:extLst>
                </a:gridCol>
              </a:tblGrid>
              <a:tr h="1637879">
                <a:tc>
                  <a:txBody>
                    <a:bodyPr/>
                    <a:lstStyle/>
                    <a:p>
                      <a:r>
                        <a:rPr lang="en-IN" dirty="0"/>
                        <a:t>S.NO</a:t>
                      </a:r>
                    </a:p>
                  </a:txBody>
                  <a:tcPr/>
                </a:tc>
                <a:tc>
                  <a:txBody>
                    <a:bodyPr/>
                    <a:lstStyle/>
                    <a:p>
                      <a:r>
                        <a:rPr lang="en-IN" dirty="0"/>
                        <a:t>Name</a:t>
                      </a:r>
                    </a:p>
                  </a:txBody>
                  <a:tcPr/>
                </a:tc>
                <a:tc>
                  <a:txBody>
                    <a:bodyPr/>
                    <a:lstStyle/>
                    <a:p>
                      <a:r>
                        <a:rPr lang="en-IN" dirty="0"/>
                        <a:t>Author</a:t>
                      </a:r>
                    </a:p>
                  </a:txBody>
                  <a:tcPr/>
                </a:tc>
                <a:tc>
                  <a:txBody>
                    <a:bodyPr/>
                    <a:lstStyle/>
                    <a:p>
                      <a:r>
                        <a:rPr lang="en-IN" dirty="0"/>
                        <a:t>Objective</a:t>
                      </a:r>
                    </a:p>
                  </a:txBody>
                  <a:tcPr/>
                </a:tc>
                <a:tc>
                  <a:txBody>
                    <a:bodyPr/>
                    <a:lstStyle/>
                    <a:p>
                      <a:r>
                        <a:rPr lang="en-IN" dirty="0"/>
                        <a:t>Algorithm</a:t>
                      </a:r>
                    </a:p>
                  </a:txBody>
                  <a:tcPr/>
                </a:tc>
                <a:tc>
                  <a:txBody>
                    <a:bodyPr/>
                    <a:lstStyle/>
                    <a:p>
                      <a:r>
                        <a:rPr lang="en-IN" dirty="0"/>
                        <a:t>Dataset</a:t>
                      </a:r>
                    </a:p>
                  </a:txBody>
                  <a:tcPr/>
                </a:tc>
                <a:tc>
                  <a:txBody>
                    <a:bodyPr/>
                    <a:lstStyle/>
                    <a:p>
                      <a:r>
                        <a:rPr lang="en-IN" dirty="0"/>
                        <a:t>Conclusion</a:t>
                      </a:r>
                    </a:p>
                  </a:txBody>
                  <a:tcPr/>
                </a:tc>
                <a:extLst>
                  <a:ext uri="{0D108BD9-81ED-4DB2-BD59-A6C34878D82A}">
                    <a16:rowId xmlns:a16="http://schemas.microsoft.com/office/drawing/2014/main" val="1477786271"/>
                  </a:ext>
                </a:extLst>
              </a:tr>
              <a:tr h="3637383">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latin typeface="Times New Roman"/>
                        </a:rPr>
                        <a:t>Keeping Children</a:t>
                      </a:r>
                      <a:r>
                        <a:rPr lang="en-US" sz="1800" cap="none" spc="0" baseline="0" dirty="0">
                          <a:latin typeface="Times New Roman"/>
                        </a:rPr>
                        <a:t> safe online with limited resources: Analyzing what is seen and what is heard.</a:t>
                      </a:r>
                      <a:endParaRPr lang="en-US" sz="1800" cap="none" spc="0" dirty="0">
                        <a:latin typeface="Times New Roman"/>
                      </a:endParaRPr>
                    </a:p>
                  </a:txBody>
                  <a:tcPr/>
                </a:tc>
                <a:tc>
                  <a:txBody>
                    <a:bodyPr/>
                    <a:lstStyle/>
                    <a:p>
                      <a:pPr algn="just"/>
                      <a:r>
                        <a:rPr lang="en-US" sz="1600" kern="1200" cap="none" spc="0" baseline="0" dirty="0">
                          <a:latin typeface="Times New Roman"/>
                        </a:rPr>
                        <a:t>ALEKSANDAR JEVREMOVIC, MLADEN VEINOVIC , MILAN CABARKAPA</a:t>
                      </a:r>
                      <a:endParaRPr lang="en-US" sz="1600" cap="none" spc="0" dirty="0">
                        <a:latin typeface="Times New Roman"/>
                      </a:endParaRPr>
                    </a:p>
                  </a:txBody>
                  <a:tcPr marL="90824" marR="69865" marT="69864" marB="69864"/>
                </a:tc>
                <a:tc>
                  <a:txBody>
                    <a:bodyPr/>
                    <a:lstStyle/>
                    <a:p>
                      <a:pPr algn="just"/>
                      <a:r>
                        <a:rPr lang="en-US" sz="1600" cap="none" spc="0" dirty="0">
                          <a:latin typeface="Times New Roman"/>
                        </a:rPr>
                        <a:t>Designed</a:t>
                      </a:r>
                      <a:r>
                        <a:rPr lang="en-US" sz="1600" cap="none" spc="0" baseline="0" dirty="0">
                          <a:latin typeface="Times New Roman"/>
                        </a:rPr>
                        <a:t> a framework(Casper) which will directly analyzes at the content what the user sees and hears.</a:t>
                      </a:r>
                      <a:endParaRPr lang="en-US" sz="1600" cap="none" spc="0" dirty="0">
                        <a:latin typeface="Times New Roman"/>
                      </a:endParaRPr>
                    </a:p>
                  </a:txBody>
                  <a:tcPr marL="90824" marR="69865" marT="69864" marB="69864"/>
                </a:tc>
                <a:tc>
                  <a:txBody>
                    <a:bodyPr/>
                    <a:lstStyle/>
                    <a:p>
                      <a:pPr marL="342900" indent="-342900" algn="just">
                        <a:buNone/>
                      </a:pPr>
                      <a:r>
                        <a:rPr lang="en-US" sz="1600" cap="none" spc="0" dirty="0">
                          <a:latin typeface="Times New Roman"/>
                        </a:rPr>
                        <a:t>BERT,</a:t>
                      </a:r>
                      <a:r>
                        <a:rPr lang="en-US" sz="1600" cap="none" spc="0" baseline="0" dirty="0">
                          <a:latin typeface="Times New Roman"/>
                        </a:rPr>
                        <a:t> for images</a:t>
                      </a:r>
                    </a:p>
                    <a:p>
                      <a:pPr marL="342900" indent="-342900" algn="just">
                        <a:buNone/>
                      </a:pPr>
                      <a:r>
                        <a:rPr lang="en-US" sz="1600" cap="none" spc="0" baseline="0" dirty="0">
                          <a:latin typeface="Times New Roman"/>
                        </a:rPr>
                        <a:t>CNN, LSTM, BLSTM.</a:t>
                      </a:r>
                      <a:endParaRPr lang="en-US" sz="1600" cap="none" spc="0" dirty="0">
                        <a:latin typeface="Times New Roman"/>
                      </a:endParaRPr>
                    </a:p>
                  </a:txBody>
                  <a:tcPr marL="90824" marR="69865" marT="69864" marB="69864"/>
                </a:tc>
                <a:tc>
                  <a:txBody>
                    <a:bodyPr/>
                    <a:lstStyle/>
                    <a:p>
                      <a:pPr marL="342900" indent="-342900" algn="just">
                        <a:buAutoNum type="arabicPeriod"/>
                      </a:pPr>
                      <a:r>
                        <a:rPr lang="en-US" sz="1600" cap="none" spc="0" dirty="0">
                          <a:latin typeface="Times New Roman"/>
                        </a:rPr>
                        <a:t>Twitter sexism parsed</a:t>
                      </a:r>
                    </a:p>
                    <a:p>
                      <a:pPr marL="342900" indent="-342900" algn="just">
                        <a:buAutoNum type="arabicPeriod"/>
                      </a:pPr>
                      <a:r>
                        <a:rPr lang="en-US" sz="1600" cap="none" spc="0" dirty="0">
                          <a:latin typeface="Times New Roman"/>
                        </a:rPr>
                        <a:t>You tube parsed</a:t>
                      </a:r>
                    </a:p>
                    <a:p>
                      <a:pPr marL="342900" indent="-342900" algn="just">
                        <a:buAutoNum type="arabicPeriod"/>
                      </a:pPr>
                      <a:r>
                        <a:rPr lang="en-US" sz="1600" cap="none" spc="0" dirty="0">
                          <a:latin typeface="Times New Roman"/>
                        </a:rPr>
                        <a:t>Toxicity parsed</a:t>
                      </a:r>
                    </a:p>
                    <a:p>
                      <a:pPr marL="342900" indent="-342900" algn="just">
                        <a:buAutoNum type="arabicPeriod"/>
                      </a:pPr>
                      <a:r>
                        <a:rPr lang="en-US" sz="1600" cap="none" spc="0" dirty="0">
                          <a:latin typeface="Times New Roman"/>
                        </a:rPr>
                        <a:t>Attack parsed</a:t>
                      </a:r>
                    </a:p>
                  </a:txBody>
                  <a:tcPr marL="90824" marR="69865" marT="69864" marB="69864"/>
                </a:tc>
                <a:tc>
                  <a:txBody>
                    <a:bodyPr/>
                    <a:lstStyle/>
                    <a:p>
                      <a:pPr marL="342900" indent="-342900" algn="just">
                        <a:buFont typeface="+mj-lt"/>
                        <a:buAutoNum type="arabicPeriod"/>
                      </a:pPr>
                      <a:r>
                        <a:rPr lang="en-US" sz="1600" cap="none" spc="0" dirty="0">
                          <a:latin typeface="Times New Roman"/>
                        </a:rPr>
                        <a:t>Accuracy- 95%</a:t>
                      </a:r>
                    </a:p>
                    <a:p>
                      <a:pPr marL="342900" indent="-342900" algn="just">
                        <a:buFont typeface="+mj-lt"/>
                        <a:buAutoNum type="arabicPeriod"/>
                      </a:pPr>
                      <a:r>
                        <a:rPr lang="en-US" sz="1600" cap="none" spc="0" baseline="0" dirty="0">
                          <a:latin typeface="Times New Roman"/>
                        </a:rPr>
                        <a:t> Audio Accuracy-91%</a:t>
                      </a:r>
                      <a:endParaRPr lang="en-US" sz="1600" cap="none" spc="0" dirty="0">
                        <a:latin typeface="Times New Roman"/>
                      </a:endParaRPr>
                    </a:p>
                  </a:txBody>
                  <a:tcPr marL="90824" marR="69865" marT="69864" marB="69864"/>
                </a:tc>
                <a:extLst>
                  <a:ext uri="{0D108BD9-81ED-4DB2-BD59-A6C34878D82A}">
                    <a16:rowId xmlns:a16="http://schemas.microsoft.com/office/drawing/2014/main" val="892879676"/>
                  </a:ext>
                </a:extLst>
              </a:tr>
            </a:tbl>
          </a:graphicData>
        </a:graphic>
      </p:graphicFrame>
    </p:spTree>
    <p:extLst>
      <p:ext uri="{BB962C8B-B14F-4D97-AF65-F5344CB8AC3E}">
        <p14:creationId xmlns:p14="http://schemas.microsoft.com/office/powerpoint/2010/main" val="186173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25E6759-5429-A631-1B05-387112EBA8A5}"/>
              </a:ext>
            </a:extLst>
          </p:cNvPr>
          <p:cNvGraphicFramePr>
            <a:graphicFrameLocks noGrp="1"/>
          </p:cNvGraphicFramePr>
          <p:nvPr>
            <p:extLst>
              <p:ext uri="{D42A27DB-BD31-4B8C-83A1-F6EECF244321}">
                <p14:modId xmlns:p14="http://schemas.microsoft.com/office/powerpoint/2010/main" val="1221171839"/>
              </p:ext>
            </p:extLst>
          </p:nvPr>
        </p:nvGraphicFramePr>
        <p:xfrm>
          <a:off x="228601" y="564369"/>
          <a:ext cx="11008893" cy="5355167"/>
        </p:xfrm>
        <a:graphic>
          <a:graphicData uri="http://schemas.openxmlformats.org/drawingml/2006/table">
            <a:tbl>
              <a:tblPr firstRow="1" bandRow="1">
                <a:tableStyleId>{5C22544A-7EE6-4342-B048-85BDC9FD1C3A}</a:tableStyleId>
              </a:tblPr>
              <a:tblGrid>
                <a:gridCol w="697830">
                  <a:extLst>
                    <a:ext uri="{9D8B030D-6E8A-4147-A177-3AD203B41FA5}">
                      <a16:colId xmlns:a16="http://schemas.microsoft.com/office/drawing/2014/main" val="2893860864"/>
                    </a:ext>
                  </a:extLst>
                </a:gridCol>
                <a:gridCol w="2045369">
                  <a:extLst>
                    <a:ext uri="{9D8B030D-6E8A-4147-A177-3AD203B41FA5}">
                      <a16:colId xmlns:a16="http://schemas.microsoft.com/office/drawing/2014/main" val="172354792"/>
                    </a:ext>
                  </a:extLst>
                </a:gridCol>
                <a:gridCol w="1840831">
                  <a:extLst>
                    <a:ext uri="{9D8B030D-6E8A-4147-A177-3AD203B41FA5}">
                      <a16:colId xmlns:a16="http://schemas.microsoft.com/office/drawing/2014/main" val="2751504114"/>
                    </a:ext>
                  </a:extLst>
                </a:gridCol>
                <a:gridCol w="1706766">
                  <a:extLst>
                    <a:ext uri="{9D8B030D-6E8A-4147-A177-3AD203B41FA5}">
                      <a16:colId xmlns:a16="http://schemas.microsoft.com/office/drawing/2014/main" val="44403622"/>
                    </a:ext>
                  </a:extLst>
                </a:gridCol>
                <a:gridCol w="1698171">
                  <a:extLst>
                    <a:ext uri="{9D8B030D-6E8A-4147-A177-3AD203B41FA5}">
                      <a16:colId xmlns:a16="http://schemas.microsoft.com/office/drawing/2014/main" val="2109728915"/>
                    </a:ext>
                  </a:extLst>
                </a:gridCol>
                <a:gridCol w="1732547">
                  <a:extLst>
                    <a:ext uri="{9D8B030D-6E8A-4147-A177-3AD203B41FA5}">
                      <a16:colId xmlns:a16="http://schemas.microsoft.com/office/drawing/2014/main" val="3608063411"/>
                    </a:ext>
                  </a:extLst>
                </a:gridCol>
                <a:gridCol w="1287379">
                  <a:extLst>
                    <a:ext uri="{9D8B030D-6E8A-4147-A177-3AD203B41FA5}">
                      <a16:colId xmlns:a16="http://schemas.microsoft.com/office/drawing/2014/main" val="198306151"/>
                    </a:ext>
                  </a:extLst>
                </a:gridCol>
              </a:tblGrid>
              <a:tr h="5355167">
                <a:tc>
                  <a:txBody>
                    <a:bodyPr/>
                    <a:lstStyle/>
                    <a:p>
                      <a:r>
                        <a:rPr lang="en-US" sz="1800" dirty="0">
                          <a:latin typeface="Times New Roman"/>
                        </a:rPr>
                        <a:t>2.</a:t>
                      </a:r>
                    </a:p>
                  </a:txBody>
                  <a:tcPr marT="45714" marB="45714"/>
                </a:tc>
                <a:tc>
                  <a:txBody>
                    <a:bodyPr/>
                    <a:lstStyle/>
                    <a:p>
                      <a:r>
                        <a:rPr lang="en-US" sz="1800" kern="1200" baseline="0" dirty="0">
                          <a:latin typeface="Times New Roman"/>
                        </a:rPr>
                        <a:t>Multilingual Sentiment Analysis and Toxicity</a:t>
                      </a:r>
                    </a:p>
                    <a:p>
                      <a:r>
                        <a:rPr lang="en-US" sz="1800" kern="1200" baseline="0" dirty="0">
                          <a:latin typeface="Times New Roman"/>
                        </a:rPr>
                        <a:t>Detection for Text Messages in Russian</a:t>
                      </a:r>
                      <a:endParaRPr lang="en-US" sz="1800" dirty="0">
                        <a:latin typeface="Times New Roman"/>
                      </a:endParaRPr>
                    </a:p>
                  </a:txBody>
                  <a:tcPr marT="45714" marB="45714"/>
                </a:tc>
                <a:tc>
                  <a:txBody>
                    <a:bodyPr/>
                    <a:lstStyle/>
                    <a:p>
                      <a:pPr algn="just"/>
                      <a:r>
                        <a:rPr lang="en-US" sz="1800" kern="1200" baseline="0" dirty="0">
                          <a:latin typeface="Times New Roman"/>
                        </a:rPr>
                        <a:t>Darya </a:t>
                      </a:r>
                      <a:r>
                        <a:rPr lang="en-US" sz="1800" kern="1200" baseline="0" dirty="0" err="1">
                          <a:latin typeface="Times New Roman"/>
                        </a:rPr>
                        <a:t>Bogoradnikova</a:t>
                      </a:r>
                      <a:r>
                        <a:rPr lang="en-US" sz="1800" kern="1200" baseline="0" dirty="0">
                          <a:latin typeface="Times New Roman"/>
                        </a:rPr>
                        <a:t>, Olesia </a:t>
                      </a:r>
                      <a:r>
                        <a:rPr lang="en-US" sz="1800" kern="1200" baseline="0" dirty="0" err="1">
                          <a:latin typeface="Times New Roman"/>
                        </a:rPr>
                        <a:t>Makhnytkina</a:t>
                      </a:r>
                      <a:r>
                        <a:rPr lang="en-US" sz="1800" kern="1200" baseline="0" dirty="0">
                          <a:latin typeface="Times New Roman"/>
                        </a:rPr>
                        <a:t>, Anton Matveev, Anastasia Zakharova, Artem Akulov</a:t>
                      </a:r>
                      <a:endParaRPr lang="en-US" sz="1800" dirty="0">
                        <a:latin typeface="Times New Roman"/>
                      </a:endParaRPr>
                    </a:p>
                  </a:txBody>
                  <a:tcPr marT="45714" marB="45714"/>
                </a:tc>
                <a:tc>
                  <a:txBody>
                    <a:bodyPr/>
                    <a:lstStyle/>
                    <a:p>
                      <a:r>
                        <a:rPr lang="en-US" sz="1800" kern="1200" baseline="0" dirty="0">
                          <a:latin typeface="Times New Roman"/>
                        </a:rPr>
                        <a:t>In this paper, they discuss an approach to sentiment</a:t>
                      </a:r>
                    </a:p>
                    <a:p>
                      <a:r>
                        <a:rPr lang="en-US" sz="1800" kern="1200" baseline="0" dirty="0">
                          <a:latin typeface="Times New Roman"/>
                        </a:rPr>
                        <a:t>analysis and emotion identification for user comments.</a:t>
                      </a:r>
                      <a:endParaRPr lang="en-US" sz="1800" dirty="0">
                        <a:latin typeface="Times New Roman"/>
                      </a:endParaRPr>
                    </a:p>
                  </a:txBody>
                  <a:tcPr marT="45714" marB="45714"/>
                </a:tc>
                <a:tc>
                  <a:txBody>
                    <a:bodyPr/>
                    <a:lstStyle/>
                    <a:p>
                      <a:pPr algn="just"/>
                      <a:r>
                        <a:rPr lang="en-US" sz="1800" kern="1200" baseline="0" dirty="0">
                          <a:latin typeface="Times New Roman"/>
                        </a:rPr>
                        <a:t>1.Text pre-processing</a:t>
                      </a:r>
                    </a:p>
                    <a:p>
                      <a:pPr algn="just"/>
                      <a:r>
                        <a:rPr lang="en-US" sz="1800" kern="1200" baseline="0" dirty="0">
                          <a:latin typeface="Times New Roman"/>
                        </a:rPr>
                        <a:t>2.Data Augmentation</a:t>
                      </a:r>
                    </a:p>
                    <a:p>
                      <a:pPr algn="just"/>
                      <a:r>
                        <a:rPr lang="en-US" sz="1800" kern="1200" baseline="0" dirty="0">
                          <a:latin typeface="Times New Roman"/>
                        </a:rPr>
                        <a:t>3.Sentiment analysis</a:t>
                      </a:r>
                    </a:p>
                    <a:p>
                      <a:pPr algn="just"/>
                      <a:r>
                        <a:rPr lang="en-US" sz="1800" kern="1200" baseline="0" dirty="0">
                          <a:latin typeface="Times New Roman"/>
                        </a:rPr>
                        <a:t>4. Detection of toxic comments</a:t>
                      </a:r>
                    </a:p>
                    <a:p>
                      <a:pPr algn="just"/>
                      <a:r>
                        <a:rPr lang="en-US" sz="1800" kern="1200" baseline="0" dirty="0">
                          <a:latin typeface="Times New Roman"/>
                        </a:rPr>
                        <a:t>5. Detection of toxic spans.</a:t>
                      </a:r>
                      <a:endParaRPr lang="en-US" sz="1800" dirty="0">
                        <a:latin typeface="Times New Roman"/>
                      </a:endParaRPr>
                    </a:p>
                  </a:txBody>
                  <a:tcPr marT="45714" marB="45714"/>
                </a:tc>
                <a:tc>
                  <a:txBody>
                    <a:bodyPr/>
                    <a:lstStyle/>
                    <a:p>
                      <a:r>
                        <a:rPr lang="en-US" sz="1800" kern="1200" baseline="0" dirty="0">
                          <a:latin typeface="Times New Roman"/>
                        </a:rPr>
                        <a:t>The dataset contains 1703 user reviews in Russian</a:t>
                      </a:r>
                    </a:p>
                    <a:p>
                      <a:r>
                        <a:rPr lang="en-US" sz="1800" kern="1200" baseline="0" dirty="0">
                          <a:latin typeface="Times New Roman"/>
                        </a:rPr>
                        <a:t>from two online education platforms: Coursera and </a:t>
                      </a:r>
                      <a:r>
                        <a:rPr lang="en-US" sz="1800" kern="1200" baseline="0" dirty="0" err="1">
                          <a:latin typeface="Times New Roman"/>
                        </a:rPr>
                        <a:t>Stepik</a:t>
                      </a:r>
                      <a:endParaRPr lang="en-US" sz="1800" dirty="0">
                        <a:latin typeface="Times New Roman"/>
                      </a:endParaRPr>
                    </a:p>
                  </a:txBody>
                  <a:tcPr marT="45714" marB="45714"/>
                </a:tc>
                <a:tc>
                  <a:txBody>
                    <a:bodyPr/>
                    <a:lstStyle/>
                    <a:p>
                      <a:r>
                        <a:rPr lang="en-US" sz="1800" kern="1200" baseline="0" dirty="0">
                          <a:latin typeface="Times New Roman"/>
                        </a:rPr>
                        <a:t>Finally, they achieved a complex solution for evaluating</a:t>
                      </a:r>
                    </a:p>
                    <a:p>
                      <a:r>
                        <a:rPr lang="en-US" sz="1800" kern="1200" baseline="0" dirty="0">
                          <a:latin typeface="Times New Roman"/>
                        </a:rPr>
                        <a:t>users’ opinions about online-courses.</a:t>
                      </a:r>
                      <a:endParaRPr lang="en-US" sz="1800" dirty="0">
                        <a:latin typeface="Times New Roman"/>
                      </a:endParaRPr>
                    </a:p>
                  </a:txBody>
                  <a:tcPr marT="45714" marB="45714"/>
                </a:tc>
                <a:extLst>
                  <a:ext uri="{0D108BD9-81ED-4DB2-BD59-A6C34878D82A}">
                    <a16:rowId xmlns:a16="http://schemas.microsoft.com/office/drawing/2014/main" val="2330042434"/>
                  </a:ext>
                </a:extLst>
              </a:tr>
            </a:tbl>
          </a:graphicData>
        </a:graphic>
      </p:graphicFrame>
    </p:spTree>
    <p:extLst>
      <p:ext uri="{BB962C8B-B14F-4D97-AF65-F5344CB8AC3E}">
        <p14:creationId xmlns:p14="http://schemas.microsoft.com/office/powerpoint/2010/main" val="87135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3F21BD5-8C87-F8AB-9D66-F9461B107A9F}"/>
              </a:ext>
            </a:extLst>
          </p:cNvPr>
          <p:cNvGraphicFramePr>
            <a:graphicFrameLocks noGrp="1"/>
          </p:cNvGraphicFramePr>
          <p:nvPr>
            <p:extLst>
              <p:ext uri="{D42A27DB-BD31-4B8C-83A1-F6EECF244321}">
                <p14:modId xmlns:p14="http://schemas.microsoft.com/office/powerpoint/2010/main" val="926751285"/>
              </p:ext>
            </p:extLst>
          </p:nvPr>
        </p:nvGraphicFramePr>
        <p:xfrm>
          <a:off x="360948" y="719665"/>
          <a:ext cx="11550315" cy="5825513"/>
        </p:xfrm>
        <a:graphic>
          <a:graphicData uri="http://schemas.openxmlformats.org/drawingml/2006/table">
            <a:tbl>
              <a:tblPr firstRow="1" bandRow="1">
                <a:tableStyleId>{5C22544A-7EE6-4342-B048-85BDC9FD1C3A}</a:tableStyleId>
              </a:tblPr>
              <a:tblGrid>
                <a:gridCol w="1650045">
                  <a:extLst>
                    <a:ext uri="{9D8B030D-6E8A-4147-A177-3AD203B41FA5}">
                      <a16:colId xmlns:a16="http://schemas.microsoft.com/office/drawing/2014/main" val="1272137351"/>
                    </a:ext>
                  </a:extLst>
                </a:gridCol>
                <a:gridCol w="1650045">
                  <a:extLst>
                    <a:ext uri="{9D8B030D-6E8A-4147-A177-3AD203B41FA5}">
                      <a16:colId xmlns:a16="http://schemas.microsoft.com/office/drawing/2014/main" val="2260653835"/>
                    </a:ext>
                  </a:extLst>
                </a:gridCol>
                <a:gridCol w="1650045">
                  <a:extLst>
                    <a:ext uri="{9D8B030D-6E8A-4147-A177-3AD203B41FA5}">
                      <a16:colId xmlns:a16="http://schemas.microsoft.com/office/drawing/2014/main" val="1630515896"/>
                    </a:ext>
                  </a:extLst>
                </a:gridCol>
                <a:gridCol w="1650045">
                  <a:extLst>
                    <a:ext uri="{9D8B030D-6E8A-4147-A177-3AD203B41FA5}">
                      <a16:colId xmlns:a16="http://schemas.microsoft.com/office/drawing/2014/main" val="3859196069"/>
                    </a:ext>
                  </a:extLst>
                </a:gridCol>
                <a:gridCol w="1650045">
                  <a:extLst>
                    <a:ext uri="{9D8B030D-6E8A-4147-A177-3AD203B41FA5}">
                      <a16:colId xmlns:a16="http://schemas.microsoft.com/office/drawing/2014/main" val="3656853110"/>
                    </a:ext>
                  </a:extLst>
                </a:gridCol>
                <a:gridCol w="1650045">
                  <a:extLst>
                    <a:ext uri="{9D8B030D-6E8A-4147-A177-3AD203B41FA5}">
                      <a16:colId xmlns:a16="http://schemas.microsoft.com/office/drawing/2014/main" val="3364411951"/>
                    </a:ext>
                  </a:extLst>
                </a:gridCol>
                <a:gridCol w="1650045">
                  <a:extLst>
                    <a:ext uri="{9D8B030D-6E8A-4147-A177-3AD203B41FA5}">
                      <a16:colId xmlns:a16="http://schemas.microsoft.com/office/drawing/2014/main" val="4012192298"/>
                    </a:ext>
                  </a:extLst>
                </a:gridCol>
              </a:tblGrid>
              <a:tr h="5825513">
                <a:tc>
                  <a:txBody>
                    <a:bodyPr/>
                    <a:lstStyle/>
                    <a:p>
                      <a:r>
                        <a:rPr lang="en-IN" sz="1800" dirty="0">
                          <a:latin typeface="Times New Roman"/>
                        </a:rPr>
                        <a:t>3.</a:t>
                      </a:r>
                    </a:p>
                  </a:txBody>
                  <a:tcPr marL="91437" marR="91437" marT="45725" marB="45725"/>
                </a:tc>
                <a:tc>
                  <a:txBody>
                    <a:bodyPr/>
                    <a:lstStyle/>
                    <a:p>
                      <a:r>
                        <a:rPr lang="en-US" sz="1800" dirty="0">
                          <a:latin typeface="Times New Roman"/>
                        </a:rPr>
                        <a:t>Detecting Islamic Radicalism Arabic Tweets Using Natural Language Processing</a:t>
                      </a:r>
                      <a:endParaRPr lang="en-IN" sz="1800" dirty="0">
                        <a:latin typeface="Times New Roman"/>
                      </a:endParaRPr>
                    </a:p>
                  </a:txBody>
                  <a:tcPr marL="91437" marR="91437" marT="45725" marB="45725"/>
                </a:tc>
                <a:tc>
                  <a:txBody>
                    <a:bodyPr/>
                    <a:lstStyle/>
                    <a:p>
                      <a:r>
                        <a:rPr lang="en-IN" sz="1800" dirty="0">
                          <a:latin typeface="Times New Roman"/>
                        </a:rPr>
                        <a:t>KHALID T. MURSI ,MOHAMMAD D. ALAHMADI, FAISAL S. ALSUBAEI ,AND AHMED S. ALGHAMDI</a:t>
                      </a:r>
                    </a:p>
                  </a:txBody>
                  <a:tcPr marL="91437" marR="91437" marT="45725" marB="45725"/>
                </a:tc>
                <a:tc>
                  <a:txBody>
                    <a:bodyPr/>
                    <a:lstStyle/>
                    <a:p>
                      <a:r>
                        <a:rPr lang="en-US" sz="1800" dirty="0">
                          <a:latin typeface="Times New Roman"/>
                        </a:rPr>
                        <a:t>To automate the process of detecting hateful tweets, utilized advanced Machine Learning (ML) techniques and perform sentiment analysis to capture the meaning of the Arabic words in a proper word embedding (Word2Vec)</a:t>
                      </a:r>
                      <a:endParaRPr lang="en-IN" sz="1800" dirty="0">
                        <a:latin typeface="Times New Roman"/>
                      </a:endParaRPr>
                    </a:p>
                  </a:txBody>
                  <a:tcPr marL="91437" marR="91437" marT="45725" marB="45725"/>
                </a:tc>
                <a:tc>
                  <a:txBody>
                    <a:bodyPr/>
                    <a:lstStyle/>
                    <a:p>
                      <a:r>
                        <a:rPr lang="en-IN" sz="1800" dirty="0">
                          <a:latin typeface="Times New Roman"/>
                        </a:rPr>
                        <a:t>Word2vec</a:t>
                      </a:r>
                    </a:p>
                  </a:txBody>
                  <a:tcPr marL="91437" marR="91437" marT="45725" marB="45725"/>
                </a:tc>
                <a:tc>
                  <a:txBody>
                    <a:bodyPr/>
                    <a:lstStyle/>
                    <a:p>
                      <a:r>
                        <a:rPr lang="en-US" sz="1800" dirty="0">
                          <a:latin typeface="Times New Roman"/>
                        </a:rPr>
                        <a:t>100,000 tweets of the last decade.</a:t>
                      </a:r>
                      <a:endParaRPr lang="en-IN" sz="1800" dirty="0">
                        <a:latin typeface="Times New Roman"/>
                      </a:endParaRPr>
                    </a:p>
                  </a:txBody>
                  <a:tcPr marL="91437" marR="91437" marT="45725" marB="45725"/>
                </a:tc>
                <a:tc>
                  <a:txBody>
                    <a:bodyPr/>
                    <a:lstStyle/>
                    <a:p>
                      <a:r>
                        <a:rPr lang="en-US" sz="1800" dirty="0">
                          <a:latin typeface="Times New Roman"/>
                        </a:rPr>
                        <a:t>Determined the most frequent terminologies in the radical tweets of each year which include some Jihadist groups, Countries, and Individuals.</a:t>
                      </a:r>
                    </a:p>
                    <a:p>
                      <a:r>
                        <a:rPr lang="en-US" sz="1800" dirty="0">
                          <a:latin typeface="Times New Roman"/>
                        </a:rPr>
                        <a:t> This work can help law enforcement to analyze and detect extremism in social media.</a:t>
                      </a:r>
                      <a:endParaRPr lang="en-IN" sz="1800" dirty="0">
                        <a:latin typeface="Times New Roman"/>
                      </a:endParaRPr>
                    </a:p>
                  </a:txBody>
                  <a:tcPr marL="91437" marR="91437" marT="45725" marB="45725"/>
                </a:tc>
                <a:extLst>
                  <a:ext uri="{0D108BD9-81ED-4DB2-BD59-A6C34878D82A}">
                    <a16:rowId xmlns:a16="http://schemas.microsoft.com/office/drawing/2014/main" val="1534055755"/>
                  </a:ext>
                </a:extLst>
              </a:tr>
            </a:tbl>
          </a:graphicData>
        </a:graphic>
      </p:graphicFrame>
    </p:spTree>
    <p:extLst>
      <p:ext uri="{BB962C8B-B14F-4D97-AF65-F5344CB8AC3E}">
        <p14:creationId xmlns:p14="http://schemas.microsoft.com/office/powerpoint/2010/main" val="177293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093A-482C-3C78-AC0E-F39CB41E0AD2}"/>
              </a:ext>
            </a:extLst>
          </p:cNvPr>
          <p:cNvSpPr>
            <a:spLocks noGrp="1"/>
          </p:cNvSpPr>
          <p:nvPr>
            <p:ph type="title"/>
          </p:nvPr>
        </p:nvSpPr>
        <p:spPr>
          <a:xfrm>
            <a:off x="326694" y="204696"/>
            <a:ext cx="5117162" cy="1325563"/>
          </a:xfrm>
        </p:spPr>
        <p:txBody>
          <a:bodyPr/>
          <a:lstStyle/>
          <a:p>
            <a:r>
              <a:rPr lang="en-IN" dirty="0"/>
              <a:t>Model</a:t>
            </a:r>
          </a:p>
        </p:txBody>
      </p:sp>
      <p:sp>
        <p:nvSpPr>
          <p:cNvPr id="3" name="Text Placeholder 2">
            <a:extLst>
              <a:ext uri="{FF2B5EF4-FFF2-40B4-BE49-F238E27FC236}">
                <a16:creationId xmlns:a16="http://schemas.microsoft.com/office/drawing/2014/main" id="{110D3DFB-5746-CABD-4324-728EE2F0895A}"/>
              </a:ext>
            </a:extLst>
          </p:cNvPr>
          <p:cNvSpPr>
            <a:spLocks noGrp="1"/>
          </p:cNvSpPr>
          <p:nvPr>
            <p:ph type="body" sz="quarter" idx="28"/>
          </p:nvPr>
        </p:nvSpPr>
        <p:spPr>
          <a:xfrm>
            <a:off x="326695" y="1819017"/>
            <a:ext cx="6131858" cy="4129396"/>
          </a:xfrm>
        </p:spPr>
        <p:txBody>
          <a:bodyPr/>
          <a:lstStyle/>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BERT (Bidirectional Encoder Representations from Transformers) is a Natural Language Processing Model proposed by researchers at Google Research in 2018.</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Semi-supervised Learning: One of the main reasons for the good performance of BERT on different NLP tasks was the use of Semi-Supervised Learning. This means the model is trained for a specific task that enables it to understand the patterns of the language. After training the model (BERT) has language processing capabilities that can be used to empower other models that we build and train using supervised learning.</a:t>
            </a:r>
            <a:endParaRPr lang="en-IN" sz="1800" dirty="0">
              <a:latin typeface="Times New Roman" panose="02020603050405020304" pitchFamily="18" charset="0"/>
              <a:cs typeface="Times New Roman" panose="02020603050405020304" pitchFamily="18" charset="0"/>
            </a:endParaRPr>
          </a:p>
        </p:txBody>
      </p:sp>
      <p:pic>
        <p:nvPicPr>
          <p:cNvPr id="4098" name="Picture 2" descr="Hate speech regulation against online attacks? - Cyber-RT">
            <a:extLst>
              <a:ext uri="{FF2B5EF4-FFF2-40B4-BE49-F238E27FC236}">
                <a16:creationId xmlns:a16="http://schemas.microsoft.com/office/drawing/2014/main" id="{E46AAA64-4A62-92FC-09AA-B1AEC0A25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61" y="1797518"/>
            <a:ext cx="5021744" cy="326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67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C1A4-B170-B464-5359-2582FA9EC9B0}"/>
              </a:ext>
            </a:extLst>
          </p:cNvPr>
          <p:cNvSpPr>
            <a:spLocks noGrp="1"/>
          </p:cNvSpPr>
          <p:nvPr>
            <p:ph type="title"/>
          </p:nvPr>
        </p:nvSpPr>
        <p:spPr>
          <a:xfrm>
            <a:off x="240067" y="703280"/>
            <a:ext cx="5117162" cy="1325563"/>
          </a:xfrm>
        </p:spPr>
        <p:txBody>
          <a:bodyPr/>
          <a:lstStyle/>
          <a:p>
            <a:r>
              <a:rPr lang="en-IN" dirty="0"/>
              <a:t>Work Allocation</a:t>
            </a:r>
          </a:p>
        </p:txBody>
      </p:sp>
      <p:graphicFrame>
        <p:nvGraphicFramePr>
          <p:cNvPr id="7" name="Table 7">
            <a:extLst>
              <a:ext uri="{FF2B5EF4-FFF2-40B4-BE49-F238E27FC236}">
                <a16:creationId xmlns:a16="http://schemas.microsoft.com/office/drawing/2014/main" id="{027CCC90-4F2A-7EA8-8333-AAC20316EFC6}"/>
              </a:ext>
            </a:extLst>
          </p:cNvPr>
          <p:cNvGraphicFramePr>
            <a:graphicFrameLocks noGrp="1"/>
          </p:cNvGraphicFramePr>
          <p:nvPr>
            <p:extLst>
              <p:ext uri="{D42A27DB-BD31-4B8C-83A1-F6EECF244321}">
                <p14:modId xmlns:p14="http://schemas.microsoft.com/office/powerpoint/2010/main" val="4173103479"/>
              </p:ext>
            </p:extLst>
          </p:nvPr>
        </p:nvGraphicFramePr>
        <p:xfrm>
          <a:off x="240067" y="1900988"/>
          <a:ext cx="11334312" cy="4462825"/>
        </p:xfrm>
        <a:graphic>
          <a:graphicData uri="http://schemas.openxmlformats.org/drawingml/2006/table">
            <a:tbl>
              <a:tblPr firstRow="1" bandRow="1">
                <a:tableStyleId>{5C22544A-7EE6-4342-B048-85BDC9FD1C3A}</a:tableStyleId>
              </a:tblPr>
              <a:tblGrid>
                <a:gridCol w="3778104">
                  <a:extLst>
                    <a:ext uri="{9D8B030D-6E8A-4147-A177-3AD203B41FA5}">
                      <a16:colId xmlns:a16="http://schemas.microsoft.com/office/drawing/2014/main" val="946535026"/>
                    </a:ext>
                  </a:extLst>
                </a:gridCol>
                <a:gridCol w="3778104">
                  <a:extLst>
                    <a:ext uri="{9D8B030D-6E8A-4147-A177-3AD203B41FA5}">
                      <a16:colId xmlns:a16="http://schemas.microsoft.com/office/drawing/2014/main" val="3000990581"/>
                    </a:ext>
                  </a:extLst>
                </a:gridCol>
                <a:gridCol w="3778104">
                  <a:extLst>
                    <a:ext uri="{9D8B030D-6E8A-4147-A177-3AD203B41FA5}">
                      <a16:colId xmlns:a16="http://schemas.microsoft.com/office/drawing/2014/main" val="106140074"/>
                    </a:ext>
                  </a:extLst>
                </a:gridCol>
              </a:tblGrid>
              <a:tr h="892565">
                <a:tc>
                  <a:txBody>
                    <a:bodyPr/>
                    <a:lstStyle/>
                    <a:p>
                      <a:pPr algn="l">
                        <a:lnSpc>
                          <a:spcPct val="107000"/>
                        </a:lnSpc>
                        <a:spcAft>
                          <a:spcPts val="800"/>
                        </a:spcAft>
                      </a:pPr>
                      <a:r>
                        <a:rPr lang="en-IN" sz="2400" dirty="0">
                          <a:effectLst/>
                          <a:latin typeface="Times New Roman"/>
                        </a:rPr>
                        <a:t>Serial No.</a:t>
                      </a:r>
                      <a:endParaRPr lang="en-IN" sz="2400" dirty="0">
                        <a:effectLst/>
                        <a:latin typeface="Times New Roman"/>
                        <a:ea typeface="Calibri" panose="020F0502020204030204" pitchFamily="34" charset="0"/>
                        <a:cs typeface="Times New Roman"/>
                      </a:endParaRPr>
                    </a:p>
                  </a:txBody>
                  <a:tcPr marL="85101" marR="85101" marT="0" marB="0"/>
                </a:tc>
                <a:tc>
                  <a:txBody>
                    <a:bodyPr/>
                    <a:lstStyle/>
                    <a:p>
                      <a:pPr algn="l">
                        <a:lnSpc>
                          <a:spcPct val="107000"/>
                        </a:lnSpc>
                        <a:spcAft>
                          <a:spcPts val="800"/>
                        </a:spcAft>
                      </a:pPr>
                      <a:r>
                        <a:rPr lang="en-IN" sz="2400">
                          <a:effectLst/>
                          <a:latin typeface="Times New Roman"/>
                        </a:rPr>
                        <a:t>Team  Member</a:t>
                      </a:r>
                      <a:endParaRPr lang="en-IN" sz="2400">
                        <a:effectLst/>
                        <a:latin typeface="Times New Roman"/>
                        <a:ea typeface="Calibri" panose="020F0502020204030204" pitchFamily="34" charset="0"/>
                        <a:cs typeface="Times New Roman"/>
                      </a:endParaRPr>
                    </a:p>
                  </a:txBody>
                  <a:tcPr marL="85101" marR="85101" marT="0" marB="0"/>
                </a:tc>
                <a:tc>
                  <a:txBody>
                    <a:bodyPr/>
                    <a:lstStyle/>
                    <a:p>
                      <a:pPr algn="l">
                        <a:lnSpc>
                          <a:spcPct val="107000"/>
                        </a:lnSpc>
                        <a:spcAft>
                          <a:spcPts val="800"/>
                        </a:spcAft>
                      </a:pPr>
                      <a:r>
                        <a:rPr lang="en-IN" sz="2400">
                          <a:effectLst/>
                          <a:latin typeface="Times New Roman"/>
                        </a:rPr>
                        <a:t>Role to be assigned</a:t>
                      </a:r>
                      <a:endParaRPr lang="en-IN" sz="2400">
                        <a:effectLst/>
                        <a:latin typeface="Times New Roman"/>
                        <a:ea typeface="Calibri" panose="020F0502020204030204" pitchFamily="34" charset="0"/>
                        <a:cs typeface="Times New Roman"/>
                      </a:endParaRPr>
                    </a:p>
                  </a:txBody>
                  <a:tcPr marL="85101" marR="85101" marT="0" marB="0"/>
                </a:tc>
                <a:extLst>
                  <a:ext uri="{0D108BD9-81ED-4DB2-BD59-A6C34878D82A}">
                    <a16:rowId xmlns:a16="http://schemas.microsoft.com/office/drawing/2014/main" val="840421935"/>
                  </a:ext>
                </a:extLst>
              </a:tr>
              <a:tr h="892565">
                <a:tc>
                  <a:txBody>
                    <a:bodyPr/>
                    <a:lstStyle/>
                    <a:p>
                      <a:pPr algn="l">
                        <a:lnSpc>
                          <a:spcPct val="107000"/>
                        </a:lnSpc>
                        <a:spcAft>
                          <a:spcPts val="800"/>
                        </a:spcAft>
                      </a:pPr>
                      <a:r>
                        <a:rPr lang="en-IN" sz="2300" dirty="0">
                          <a:effectLst/>
                          <a:latin typeface="Times New Roman"/>
                        </a:rPr>
                        <a:t>1.</a:t>
                      </a:r>
                      <a:endParaRPr lang="en-IN" sz="2300" dirty="0">
                        <a:effectLst/>
                        <a:latin typeface="Times New Roman"/>
                        <a:ea typeface="Calibri" panose="020F0502020204030204" pitchFamily="34" charset="0"/>
                        <a:cs typeface="Times New Roman"/>
                      </a:endParaRPr>
                    </a:p>
                  </a:txBody>
                  <a:tcPr marL="85101" marR="85101" marT="0" marB="0"/>
                </a:tc>
                <a:tc>
                  <a:txBody>
                    <a:bodyPr/>
                    <a:lstStyle/>
                    <a:p>
                      <a:pPr algn="just">
                        <a:lnSpc>
                          <a:spcPct val="107000"/>
                        </a:lnSpc>
                        <a:spcAft>
                          <a:spcPts val="800"/>
                        </a:spcAft>
                      </a:pPr>
                      <a:r>
                        <a:rPr lang="en-IN" sz="2400" dirty="0" err="1">
                          <a:effectLst/>
                          <a:latin typeface="Times New Roman"/>
                          <a:ea typeface="Calibri" panose="020F0502020204030204" pitchFamily="34" charset="0"/>
                          <a:cs typeface="Times New Roman"/>
                        </a:rPr>
                        <a:t>Rishik</a:t>
                      </a:r>
                      <a:r>
                        <a:rPr lang="en-IN" sz="2400" dirty="0">
                          <a:effectLst/>
                          <a:latin typeface="Times New Roman"/>
                          <a:ea typeface="Calibri" panose="020F0502020204030204" pitchFamily="34" charset="0"/>
                          <a:cs typeface="Times New Roman"/>
                        </a:rPr>
                        <a:t> Sai</a:t>
                      </a:r>
                    </a:p>
                  </a:txBody>
                  <a:tcPr marL="85101" marR="85101" marT="0" marB="0"/>
                </a:tc>
                <a:tc>
                  <a:txBody>
                    <a:bodyPr/>
                    <a:lstStyle/>
                    <a:p>
                      <a:pPr lvl="0" algn="just">
                        <a:lnSpc>
                          <a:spcPct val="107000"/>
                        </a:lnSpc>
                        <a:spcAft>
                          <a:spcPts val="800"/>
                        </a:spcAft>
                        <a:buNone/>
                      </a:pPr>
                      <a:r>
                        <a:rPr lang="en-IN" sz="2400" kern="1200" dirty="0">
                          <a:solidFill>
                            <a:schemeClr val="dk1"/>
                          </a:solidFill>
                          <a:effectLst/>
                          <a:latin typeface="Times New Roman"/>
                        </a:rPr>
                        <a:t>coding and Research</a:t>
                      </a:r>
                      <a:endParaRPr lang="en-IN" sz="2400" kern="1200" dirty="0">
                        <a:solidFill>
                          <a:schemeClr val="dk1"/>
                        </a:solidFill>
                        <a:effectLst/>
                        <a:latin typeface="Times New Roman"/>
                        <a:ea typeface="Calibri" panose="020F0502020204030204" pitchFamily="34" charset="0"/>
                        <a:cs typeface="Times New Roman"/>
                      </a:endParaRPr>
                    </a:p>
                  </a:txBody>
                  <a:tcPr marL="85101" marR="85101" marT="0" marB="0"/>
                </a:tc>
                <a:extLst>
                  <a:ext uri="{0D108BD9-81ED-4DB2-BD59-A6C34878D82A}">
                    <a16:rowId xmlns:a16="http://schemas.microsoft.com/office/drawing/2014/main" val="1879898007"/>
                  </a:ext>
                </a:extLst>
              </a:tr>
              <a:tr h="892565">
                <a:tc>
                  <a:txBody>
                    <a:bodyPr/>
                    <a:lstStyle/>
                    <a:p>
                      <a:pPr algn="l">
                        <a:lnSpc>
                          <a:spcPct val="107000"/>
                        </a:lnSpc>
                        <a:spcAft>
                          <a:spcPts val="800"/>
                        </a:spcAft>
                      </a:pPr>
                      <a:r>
                        <a:rPr lang="en-IN" sz="2300" dirty="0">
                          <a:effectLst/>
                          <a:latin typeface="Times New Roman"/>
                        </a:rPr>
                        <a:t>2.</a:t>
                      </a:r>
                      <a:endParaRPr lang="en-IN" sz="2300" dirty="0">
                        <a:effectLst/>
                        <a:latin typeface="Times New Roman"/>
                        <a:ea typeface="Calibri" panose="020F0502020204030204" pitchFamily="34" charset="0"/>
                        <a:cs typeface="Times New Roman"/>
                      </a:endParaRPr>
                    </a:p>
                  </a:txBody>
                  <a:tcPr marL="85101" marR="85101" marT="0" marB="0"/>
                </a:tc>
                <a:tc>
                  <a:txBody>
                    <a:bodyPr/>
                    <a:lstStyle/>
                    <a:p>
                      <a:pPr algn="just">
                        <a:lnSpc>
                          <a:spcPct val="107000"/>
                        </a:lnSpc>
                        <a:spcAft>
                          <a:spcPts val="800"/>
                        </a:spcAft>
                      </a:pPr>
                      <a:r>
                        <a:rPr lang="en-IN" sz="2400" dirty="0">
                          <a:effectLst/>
                          <a:latin typeface="Times New Roman"/>
                          <a:ea typeface="Calibri" panose="020F0502020204030204" pitchFamily="34" charset="0"/>
                          <a:cs typeface="Times New Roman"/>
                        </a:rPr>
                        <a:t>Ganesh</a:t>
                      </a:r>
                    </a:p>
                  </a:txBody>
                  <a:tcPr marL="85101" marR="85101" marT="0" marB="0"/>
                </a:tc>
                <a:tc>
                  <a:txBody>
                    <a:bodyPr/>
                    <a:lstStyle/>
                    <a:p>
                      <a:pPr algn="just">
                        <a:lnSpc>
                          <a:spcPct val="107000"/>
                        </a:lnSpc>
                        <a:spcAft>
                          <a:spcPts val="800"/>
                        </a:spcAft>
                      </a:pPr>
                      <a:r>
                        <a:rPr lang="en-IN" sz="2400" dirty="0">
                          <a:effectLst/>
                          <a:latin typeface="Times New Roman"/>
                        </a:rPr>
                        <a:t>Coding and data collection</a:t>
                      </a:r>
                      <a:endParaRPr lang="en-IN" sz="2400" dirty="0">
                        <a:effectLst/>
                        <a:latin typeface="Times New Roman"/>
                        <a:ea typeface="Calibri" panose="020F0502020204030204" pitchFamily="34" charset="0"/>
                        <a:cs typeface="Times New Roman"/>
                      </a:endParaRPr>
                    </a:p>
                  </a:txBody>
                  <a:tcPr marL="85101" marR="85101" marT="0" marB="0"/>
                </a:tc>
                <a:extLst>
                  <a:ext uri="{0D108BD9-81ED-4DB2-BD59-A6C34878D82A}">
                    <a16:rowId xmlns:a16="http://schemas.microsoft.com/office/drawing/2014/main" val="3608128331"/>
                  </a:ext>
                </a:extLst>
              </a:tr>
              <a:tr h="892565">
                <a:tc>
                  <a:txBody>
                    <a:bodyPr/>
                    <a:lstStyle/>
                    <a:p>
                      <a:pPr algn="l">
                        <a:lnSpc>
                          <a:spcPct val="107000"/>
                        </a:lnSpc>
                        <a:spcAft>
                          <a:spcPts val="800"/>
                        </a:spcAft>
                      </a:pPr>
                      <a:r>
                        <a:rPr lang="en-IN" sz="2300" dirty="0">
                          <a:effectLst/>
                          <a:latin typeface="Times New Roman"/>
                        </a:rPr>
                        <a:t>3.</a:t>
                      </a:r>
                      <a:endParaRPr lang="en-IN" sz="2300" dirty="0">
                        <a:effectLst/>
                        <a:latin typeface="Times New Roman"/>
                        <a:ea typeface="Calibri" panose="020F0502020204030204" pitchFamily="34" charset="0"/>
                        <a:cs typeface="Times New Roman"/>
                      </a:endParaRPr>
                    </a:p>
                  </a:txBody>
                  <a:tcPr marL="85101" marR="85101" marT="0" marB="0"/>
                </a:tc>
                <a:tc>
                  <a:txBody>
                    <a:bodyPr/>
                    <a:lstStyle/>
                    <a:p>
                      <a:pPr algn="just">
                        <a:lnSpc>
                          <a:spcPct val="107000"/>
                        </a:lnSpc>
                        <a:spcAft>
                          <a:spcPts val="800"/>
                        </a:spcAft>
                      </a:pPr>
                      <a:r>
                        <a:rPr lang="en-IN" sz="2400" dirty="0">
                          <a:effectLst/>
                          <a:latin typeface="Times New Roman"/>
                          <a:ea typeface="Calibri" panose="020F0502020204030204" pitchFamily="34" charset="0"/>
                          <a:cs typeface="Times New Roman"/>
                        </a:rPr>
                        <a:t>Karthikeya</a:t>
                      </a:r>
                    </a:p>
                  </a:txBody>
                  <a:tcPr marL="85101" marR="85101" marT="0" marB="0"/>
                </a:tc>
                <a:tc>
                  <a:txBody>
                    <a:bodyPr/>
                    <a:lstStyle/>
                    <a:p>
                      <a:pPr algn="just">
                        <a:lnSpc>
                          <a:spcPct val="107000"/>
                        </a:lnSpc>
                        <a:spcAft>
                          <a:spcPts val="800"/>
                        </a:spcAft>
                      </a:pPr>
                      <a:r>
                        <a:rPr lang="en-IN" sz="2400" dirty="0">
                          <a:effectLst/>
                          <a:latin typeface="Times New Roman"/>
                          <a:ea typeface="Calibri" panose="020F0502020204030204" pitchFamily="34" charset="0"/>
                          <a:cs typeface="Times New Roman"/>
                        </a:rPr>
                        <a:t>Research and Documentation</a:t>
                      </a:r>
                    </a:p>
                  </a:txBody>
                  <a:tcPr marL="85101" marR="85101" marT="0" marB="0"/>
                </a:tc>
                <a:extLst>
                  <a:ext uri="{0D108BD9-81ED-4DB2-BD59-A6C34878D82A}">
                    <a16:rowId xmlns:a16="http://schemas.microsoft.com/office/drawing/2014/main" val="2502295463"/>
                  </a:ext>
                </a:extLst>
              </a:tr>
              <a:tr h="892565">
                <a:tc>
                  <a:txBody>
                    <a:bodyPr/>
                    <a:lstStyle/>
                    <a:p>
                      <a:r>
                        <a:rPr lang="en-IN" dirty="0"/>
                        <a:t>4.</a:t>
                      </a:r>
                    </a:p>
                  </a:txBody>
                  <a:tcPr/>
                </a:tc>
                <a:tc>
                  <a:txBody>
                    <a:bodyPr/>
                    <a:lstStyle/>
                    <a:p>
                      <a:r>
                        <a:rPr lang="en-IN" sz="2400" dirty="0"/>
                        <a:t>Kishore</a:t>
                      </a:r>
                    </a:p>
                  </a:txBody>
                  <a:tcPr/>
                </a:tc>
                <a:tc>
                  <a:txBody>
                    <a:bodyPr/>
                    <a:lstStyle/>
                    <a:p>
                      <a:r>
                        <a:rPr lang="en-IN" sz="2400" dirty="0"/>
                        <a:t>Coding and </a:t>
                      </a:r>
                      <a:r>
                        <a:rPr lang="en-IN" sz="2400" dirty="0" err="1"/>
                        <a:t>Documantation</a:t>
                      </a:r>
                      <a:endParaRPr lang="en-IN" sz="2400" dirty="0"/>
                    </a:p>
                  </a:txBody>
                  <a:tcPr/>
                </a:tc>
                <a:extLst>
                  <a:ext uri="{0D108BD9-81ED-4DB2-BD59-A6C34878D82A}">
                    <a16:rowId xmlns:a16="http://schemas.microsoft.com/office/drawing/2014/main" val="1791205646"/>
                  </a:ext>
                </a:extLst>
              </a:tr>
            </a:tbl>
          </a:graphicData>
        </a:graphic>
      </p:graphicFrame>
    </p:spTree>
    <p:extLst>
      <p:ext uri="{BB962C8B-B14F-4D97-AF65-F5344CB8AC3E}">
        <p14:creationId xmlns:p14="http://schemas.microsoft.com/office/powerpoint/2010/main" val="285580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F4B8-610B-556E-B67C-B76CA3F666A8}"/>
              </a:ext>
            </a:extLst>
          </p:cNvPr>
          <p:cNvSpPr>
            <a:spLocks noGrp="1"/>
          </p:cNvSpPr>
          <p:nvPr>
            <p:ph type="title"/>
          </p:nvPr>
        </p:nvSpPr>
        <p:spPr>
          <a:xfrm>
            <a:off x="317069" y="999612"/>
            <a:ext cx="5117162" cy="1325563"/>
          </a:xfrm>
        </p:spPr>
        <p:txBody>
          <a:bodyPr/>
          <a:lstStyle/>
          <a:p>
            <a:r>
              <a:rPr lang="en-IN" dirty="0" err="1"/>
              <a:t>Github</a:t>
            </a:r>
            <a:endParaRPr lang="en-IN" dirty="0"/>
          </a:p>
        </p:txBody>
      </p:sp>
      <p:pic>
        <p:nvPicPr>
          <p:cNvPr id="6" name="Picture 5">
            <a:extLst>
              <a:ext uri="{FF2B5EF4-FFF2-40B4-BE49-F238E27FC236}">
                <a16:creationId xmlns:a16="http://schemas.microsoft.com/office/drawing/2014/main" id="{2A8C9059-0726-B417-CA2A-A712D05B0612}"/>
              </a:ext>
            </a:extLst>
          </p:cNvPr>
          <p:cNvPicPr>
            <a:picLocks noChangeAspect="1"/>
          </p:cNvPicPr>
          <p:nvPr/>
        </p:nvPicPr>
        <p:blipFill>
          <a:blip r:embed="rId2"/>
          <a:stretch>
            <a:fillRect/>
          </a:stretch>
        </p:blipFill>
        <p:spPr>
          <a:xfrm>
            <a:off x="1100916" y="2325175"/>
            <a:ext cx="8639850" cy="4066000"/>
          </a:xfrm>
          <a:prstGeom prst="rect">
            <a:avLst/>
          </a:prstGeom>
        </p:spPr>
      </p:pic>
    </p:spTree>
    <p:extLst>
      <p:ext uri="{BB962C8B-B14F-4D97-AF65-F5344CB8AC3E}">
        <p14:creationId xmlns:p14="http://schemas.microsoft.com/office/powerpoint/2010/main" val="2820703590"/>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3.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297</TotalTime>
  <Words>684</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等线</vt:lpstr>
      <vt:lpstr>Abadi</vt:lpstr>
      <vt:lpstr>Arial</vt:lpstr>
      <vt:lpstr>Calibri</vt:lpstr>
      <vt:lpstr>Posterama Text Black</vt:lpstr>
      <vt:lpstr>Posterama Text SemiBold</vt:lpstr>
      <vt:lpstr>Times New Roman</vt:lpstr>
      <vt:lpstr>Wingdings</vt:lpstr>
      <vt:lpstr>Office 主题​​</vt:lpstr>
      <vt:lpstr>HATE SPEECH DETECTION </vt:lpstr>
      <vt:lpstr>INTRODUCTION</vt:lpstr>
      <vt:lpstr>Objective</vt:lpstr>
      <vt:lpstr>Literature Servey</vt:lpstr>
      <vt:lpstr>PowerPoint Presentation</vt:lpstr>
      <vt:lpstr>PowerPoint Presentation</vt:lpstr>
      <vt:lpstr>Model</vt:lpstr>
      <vt:lpstr>Work Allocation</vt:lpstr>
      <vt:lpstr>Github</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Ganesh Goud</dc:creator>
  <cp:lastModifiedBy>Ganesh Goud</cp:lastModifiedBy>
  <cp:revision>2</cp:revision>
  <dcterms:created xsi:type="dcterms:W3CDTF">2023-01-08T18:06:15Z</dcterms:created>
  <dcterms:modified xsi:type="dcterms:W3CDTF">2023-01-09T08:28:08Z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