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5" r:id="rId12"/>
    <p:sldId id="276" r:id="rId13"/>
    <p:sldId id="277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333A9-BA50-491E-A03A-658F2B21EB55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99CC1-CB1F-424D-AD81-84F0BA89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12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3271-3D97-4670-B3FC-BAF67466B2FD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B695-7567-4ADC-8E92-592146D6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2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723B-B029-40A3-90D0-303DB9D56C47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B695-7567-4ADC-8E92-592146D6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5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1D3B-391B-4936-B510-3B5BA2FB55D2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B695-7567-4ADC-8E92-592146D6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96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971C-1C5D-4408-9949-DFC4844E58C4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B695-7567-4ADC-8E92-592146D6679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8482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C5B5-20DA-41F2-82A9-3704E71E0A58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B695-7567-4ADC-8E92-592146D6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63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9717-073A-459A-9FDB-693A9703FE95}" type="datetime1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B695-7567-4ADC-8E92-592146D6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06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7578-EC9A-43B1-8ED6-639AD9BBF53D}" type="datetime1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B695-7567-4ADC-8E92-592146D6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59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E1AC-9CBF-4977-B426-76081149D872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B695-7567-4ADC-8E92-592146D6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57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6F70-44B3-40D0-AE6F-081FAA303375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B695-7567-4ADC-8E92-592146D6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2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06DB-22FF-40D0-AD68-FF42D3D97990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B695-7567-4ADC-8E92-592146D6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3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817C-EDE2-41B8-A5A3-3BBAD7F0B098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B695-7567-4ADC-8E92-592146D6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5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974B-D82A-4997-BCDD-A05851073B10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B695-7567-4ADC-8E92-592146D6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6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498E-520C-43F3-8C23-A2AC45833A14}" type="datetime1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B695-7567-4ADC-8E92-592146D6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7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DBDB-982F-43AB-B5E5-1D41AC5C0CB8}" type="datetime1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B695-7567-4ADC-8E92-592146D6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2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D2F5-C0C0-40ED-9070-4F45E7512B15}" type="datetime1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B695-7567-4ADC-8E92-592146D6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9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94E5-8478-4725-9AC6-5D84C15DEE35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B695-7567-4ADC-8E92-592146D6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3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1A02-42A1-4819-9168-54E2C0C1C3C7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B695-7567-4ADC-8E92-592146D6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6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AB42AF9-BD93-4044-A889-64C2BB756081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1BFB695-7567-4ADC-8E92-592146D6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03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0D194-5CE2-4CE2-8DAF-CC10706F3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9124"/>
            <a:ext cx="9144000" cy="1049867"/>
          </a:xfrm>
        </p:spPr>
        <p:txBody>
          <a:bodyPr>
            <a:normAutofit/>
          </a:bodyPr>
          <a:lstStyle/>
          <a:p>
            <a:r>
              <a:rPr lang="fa-IR" sz="6000" dirty="0">
                <a:cs typeface="Titr" panose="00000700000000000000" pitchFamily="2" charset="-78"/>
              </a:rPr>
              <a:t>پیش‌بینی ساختار دوم پروتئین‌</a:t>
            </a:r>
            <a:endParaRPr lang="en-US" sz="6000" dirty="0">
              <a:cs typeface="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500E4-AD36-408B-AC34-8CBE03EF5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5784040"/>
            <a:ext cx="9440034" cy="1049867"/>
          </a:xfrm>
        </p:spPr>
        <p:txBody>
          <a:bodyPr/>
          <a:lstStyle/>
          <a:p>
            <a:r>
              <a:rPr lang="fa-IR" dirty="0">
                <a:cs typeface="_MRT_Khodkar" panose="00000700000000000000" pitchFamily="2" charset="-78"/>
              </a:rPr>
              <a:t>تابستان 1403</a:t>
            </a:r>
            <a:endParaRPr lang="en-US" dirty="0">
              <a:cs typeface="_MRT_Khodkar" panose="000007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E17548-10D6-49BD-BB45-09A574FD6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930" y="24093"/>
            <a:ext cx="2301887" cy="22750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C1C71A-5560-42A7-9DDC-CDC7D088EE05}"/>
              </a:ext>
            </a:extLst>
          </p:cNvPr>
          <p:cNvSpPr txBox="1"/>
          <p:nvPr/>
        </p:nvSpPr>
        <p:spPr>
          <a:xfrm>
            <a:off x="0" y="58914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3200" dirty="0">
                <a:cs typeface="2  Kamran" panose="00000400000000000000" pitchFamily="2" charset="-78"/>
              </a:rPr>
              <a:t>پروژه پایانی درس پردازش زبان طبیعی</a:t>
            </a:r>
          </a:p>
          <a:p>
            <a:pPr algn="ctr"/>
            <a:endParaRPr lang="fa-IR" sz="3200" dirty="0">
              <a:cs typeface="2  Kamran" panose="00000400000000000000" pitchFamily="2" charset="-78"/>
            </a:endParaRPr>
          </a:p>
          <a:p>
            <a:pPr algn="ctr"/>
            <a:endParaRPr lang="en-US" sz="3200" dirty="0">
              <a:cs typeface="2  Kamran" panose="000004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E4C78E-2D3A-4810-94B1-0AEDDA898D2B}"/>
              </a:ext>
            </a:extLst>
          </p:cNvPr>
          <p:cNvSpPr txBox="1"/>
          <p:nvPr/>
        </p:nvSpPr>
        <p:spPr>
          <a:xfrm>
            <a:off x="0" y="421438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3200" dirty="0">
                <a:cs typeface="2  Kamran" panose="00000400000000000000" pitchFamily="2" charset="-78"/>
              </a:rPr>
              <a:t>گروه 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BE439-7EB7-4398-9DEB-0314CC95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B695-7567-4ADC-8E92-592146D6679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72625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0002-A110-4528-9029-3EC5F506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Titr" panose="00000700000000000000" pitchFamily="2" charset="-78"/>
              </a:rPr>
              <a:t>نتایج اولیه و ادامه آموزش</a:t>
            </a:r>
            <a:endParaRPr lang="en-US" dirty="0">
              <a:cs typeface="Titr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62297-9619-4020-8A9B-50D8FA566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200000"/>
              </a:lnSpc>
            </a:pPr>
            <a:r>
              <a:rPr lang="fa-IR" sz="3200" b="1" dirty="0">
                <a:cs typeface="2  Kamran" panose="00000400000000000000" pitchFamily="2" charset="-78"/>
              </a:rPr>
              <a:t>نتایج امیدوارکننده در پیش‌بینی تگ‌های </a:t>
            </a:r>
            <a:r>
              <a:rPr lang="en-US" sz="3200" b="1" dirty="0">
                <a:cs typeface="2  Kamran" panose="00000400000000000000" pitchFamily="2" charset="-78"/>
              </a:rPr>
              <a:t>Q8</a:t>
            </a:r>
          </a:p>
          <a:p>
            <a:pPr algn="r" rtl="1">
              <a:lnSpc>
                <a:spcPct val="200000"/>
              </a:lnSpc>
            </a:pPr>
            <a:r>
              <a:rPr lang="fa-IR" sz="3200" b="1" dirty="0">
                <a:cs typeface="2  Kamran" panose="00000400000000000000" pitchFamily="2" charset="-78"/>
              </a:rPr>
              <a:t>نیاز به افزایش تعداد ایپاک‌ها برای بهبود نتایج</a:t>
            </a:r>
            <a:endParaRPr lang="en-US" sz="3200" b="1" dirty="0">
              <a:cs typeface="2  Kamran" panose="00000400000000000000" pitchFamily="2" charset="-78"/>
            </a:endParaRPr>
          </a:p>
          <a:p>
            <a:pPr algn="r" rtl="1">
              <a:lnSpc>
                <a:spcPct val="200000"/>
              </a:lnSpc>
            </a:pPr>
            <a:r>
              <a:rPr lang="fa-IR" sz="3200" b="1" dirty="0">
                <a:cs typeface="2  Kamran" panose="00000400000000000000" pitchFamily="2" charset="-78"/>
              </a:rPr>
              <a:t>تمرکز بعدی بر بهینه‌سازی مدل و تنظیم دقیق پارامترها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36614-08EE-4760-9DD6-774C462F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B695-7567-4ADC-8E92-592146D667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7686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3577-6259-480E-9D9D-ACB772EB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1B2D9A-38B2-42F3-AEBE-F359230A9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73281"/>
            <a:ext cx="10353675" cy="37766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735C4-2972-477D-B84B-C1F310EE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B695-7567-4ADC-8E92-592146D667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4364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79A71-508A-421F-9B07-AE7D32A3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75E4FB-3113-40B4-BA06-AEA26F66F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142" y="1731963"/>
            <a:ext cx="8746191" cy="405923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96410-0B27-432B-95B6-B274A561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B695-7567-4ADC-8E92-592146D667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0741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57DC-E4DB-44C2-AF12-4C506B0B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693F3E-323E-41FF-BFCA-895B29839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957" y="1731963"/>
            <a:ext cx="8782561" cy="405923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52F55-BB52-4749-AA43-BEB8DEEC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B695-7567-4ADC-8E92-592146D667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8215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0002-A110-4528-9029-3EC5F506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Titr" panose="00000700000000000000" pitchFamily="2" charset="-78"/>
              </a:rPr>
              <a:t>نتیجه‌گیری و برنامه‌های آینده</a:t>
            </a:r>
            <a:endParaRPr lang="en-US" dirty="0">
              <a:cs typeface="Titr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62297-9619-4020-8A9B-50D8FA566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200000"/>
              </a:lnSpc>
            </a:pPr>
            <a:r>
              <a:rPr lang="fa-IR" sz="3200" b="1" dirty="0">
                <a:cs typeface="2  Kamran" panose="00000400000000000000" pitchFamily="2" charset="-78"/>
              </a:rPr>
              <a:t>دستیابی به نتایج اولیه موفقیت‌آمیز</a:t>
            </a:r>
            <a:endParaRPr lang="en-US" sz="3200" b="1" dirty="0">
              <a:cs typeface="2  Kamran" panose="00000400000000000000" pitchFamily="2" charset="-78"/>
            </a:endParaRPr>
          </a:p>
          <a:p>
            <a:pPr algn="r" rtl="1">
              <a:lnSpc>
                <a:spcPct val="200000"/>
              </a:lnSpc>
            </a:pPr>
            <a:r>
              <a:rPr lang="fa-IR" sz="3200" b="1" dirty="0">
                <a:cs typeface="2  Kamran" panose="00000400000000000000" pitchFamily="2" charset="-78"/>
              </a:rPr>
              <a:t>نیاز به داده‌های بیشتر و منابع محاسباتی قوی‌تر</a:t>
            </a:r>
            <a:endParaRPr lang="en-US" sz="3200" b="1" dirty="0">
              <a:cs typeface="2  Kamran" panose="00000400000000000000" pitchFamily="2" charset="-78"/>
            </a:endParaRPr>
          </a:p>
          <a:p>
            <a:pPr algn="r" rtl="1">
              <a:lnSpc>
                <a:spcPct val="200000"/>
              </a:lnSpc>
            </a:pPr>
            <a:r>
              <a:rPr lang="fa-IR" sz="3200" b="1" dirty="0">
                <a:cs typeface="2  Kamran" panose="00000400000000000000" pitchFamily="2" charset="-78"/>
              </a:rPr>
              <a:t>برنامه برای آموزش مدل در شرایط مختلف و ارزیابی نتایج نهایی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773EA-0763-46AD-9C66-54A9D3B3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B695-7567-4ADC-8E92-592146D667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6136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5F7D-98C9-41BE-92B5-B4A07BA21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04" y="5095683"/>
            <a:ext cx="10353762" cy="970450"/>
          </a:xfrm>
        </p:spPr>
        <p:txBody>
          <a:bodyPr/>
          <a:lstStyle/>
          <a:p>
            <a:pPr algn="l"/>
            <a:r>
              <a:rPr lang="fa-IR" dirty="0">
                <a:cs typeface="Titr" panose="00000700000000000000" pitchFamily="2" charset="-78"/>
              </a:rPr>
              <a:t>با تشکر</a:t>
            </a:r>
            <a:endParaRPr lang="en-US" dirty="0">
              <a:cs typeface="Titr" panose="000007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4ECAF-FD43-435E-8F00-50FFC7306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B695-7567-4ADC-8E92-592146D667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5486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0002-A110-4528-9029-3EC5F506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Titr" panose="00000700000000000000" pitchFamily="2" charset="-78"/>
              </a:rPr>
              <a:t>تعریف مسئله</a:t>
            </a:r>
            <a:endParaRPr lang="en-US" dirty="0">
              <a:cs typeface="Titr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62297-9619-4020-8A9B-50D8FA566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200000"/>
              </a:lnSpc>
            </a:pPr>
            <a:r>
              <a:rPr lang="fa-IR" sz="3200" b="1" dirty="0">
                <a:cs typeface="2  Kamran" panose="00000400000000000000" pitchFamily="2" charset="-78"/>
              </a:rPr>
              <a:t>چالش‌های اصلی در پیش‌بینی ساختار پروتئین‌ها</a:t>
            </a:r>
          </a:p>
          <a:p>
            <a:pPr algn="r" rtl="1">
              <a:lnSpc>
                <a:spcPct val="200000"/>
              </a:lnSpc>
            </a:pPr>
            <a:r>
              <a:rPr lang="fa-IR" sz="3200" b="1" dirty="0">
                <a:cs typeface="2  Kamran" panose="00000400000000000000" pitchFamily="2" charset="-78"/>
              </a:rPr>
              <a:t>اهمیت ساختار دوم پروتئین‌ها در عملکرد بیولوژیکی</a:t>
            </a:r>
          </a:p>
          <a:p>
            <a:pPr algn="r" rtl="1">
              <a:lnSpc>
                <a:spcPct val="200000"/>
              </a:lnSpc>
            </a:pPr>
            <a:r>
              <a:rPr lang="fa-IR" sz="3200" b="1" dirty="0">
                <a:cs typeface="2  Kamran" panose="00000400000000000000" pitchFamily="2" charset="-78"/>
              </a:rPr>
              <a:t>نیاز به مدل‌های دقیق‌تر برای پیش‌بینی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pic>
        <p:nvPicPr>
          <p:cNvPr id="3076" name="Picture 4" descr="انواع ساختار پروتئین‌ها با شکل | ژنیران">
            <a:extLst>
              <a:ext uri="{FF2B5EF4-FFF2-40B4-BE49-F238E27FC236}">
                <a16:creationId xmlns:a16="http://schemas.microsoft.com/office/drawing/2014/main" id="{D6000DE7-643D-4942-ACA5-E98173E98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45" y="211819"/>
            <a:ext cx="3911827" cy="412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9FD78-C85B-4A9F-A678-04FB296B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B695-7567-4ADC-8E92-592146D667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756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0002-A110-4528-9029-3EC5F506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Titr" panose="00000700000000000000" pitchFamily="2" charset="-78"/>
              </a:rPr>
              <a:t>مقدمه</a:t>
            </a:r>
            <a:endParaRPr lang="en-US" dirty="0">
              <a:cs typeface="Titr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62297-9619-4020-8A9B-50D8FA566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200000"/>
              </a:lnSpc>
            </a:pPr>
            <a:r>
              <a:rPr lang="fa-IR" sz="3200" b="1" dirty="0">
                <a:cs typeface="2  Kamran" panose="00000400000000000000" pitchFamily="2" charset="-78"/>
              </a:rPr>
              <a:t>پروتئین‌ها: مولکول‌های کلیدی در سلول‌های زنده</a:t>
            </a:r>
          </a:p>
          <a:p>
            <a:pPr algn="r" rtl="1">
              <a:lnSpc>
                <a:spcPct val="200000"/>
              </a:lnSpc>
            </a:pPr>
            <a:r>
              <a:rPr lang="fa-IR" sz="3200" b="1" dirty="0">
                <a:cs typeface="2  Kamran" panose="00000400000000000000" pitchFamily="2" charset="-78"/>
              </a:rPr>
              <a:t>سطوح مختلف ساختار پروتئین‌ها (اولیه، ثانویه، ثالثیه، چهارم)</a:t>
            </a:r>
          </a:p>
          <a:p>
            <a:pPr algn="r" rtl="1">
              <a:lnSpc>
                <a:spcPct val="200000"/>
              </a:lnSpc>
            </a:pPr>
            <a:r>
              <a:rPr lang="fa-IR" sz="3200" b="1" dirty="0">
                <a:cs typeface="2  Kamran" panose="00000400000000000000" pitchFamily="2" charset="-78"/>
              </a:rPr>
              <a:t>تمرکز بر پیش‌بینی ساختار دوم پروتئین‌ها</a:t>
            </a:r>
          </a:p>
        </p:txBody>
      </p:sp>
      <p:pic>
        <p:nvPicPr>
          <p:cNvPr id="4" name="Picture 2" descr="پروتئین و اهمیت آن؛ عملکرد، فواید و عوارض مصرف بیش از حد">
            <a:extLst>
              <a:ext uri="{FF2B5EF4-FFF2-40B4-BE49-F238E27FC236}">
                <a16:creationId xmlns:a16="http://schemas.microsoft.com/office/drawing/2014/main" id="{05545B98-E06F-4BED-AB4F-E519F068D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00" y="188089"/>
            <a:ext cx="4854717" cy="293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1CFA0-81E3-4699-8226-893C92C7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B695-7567-4ADC-8E92-592146D667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7312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0002-A110-4528-9029-3EC5F506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Titr" panose="00000700000000000000" pitchFamily="2" charset="-78"/>
              </a:rPr>
              <a:t>روش تحقیق</a:t>
            </a:r>
            <a:endParaRPr lang="en-US" dirty="0">
              <a:cs typeface="Titr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62297-9619-4020-8A9B-50D8FA566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200000"/>
              </a:lnSpc>
            </a:pPr>
            <a:r>
              <a:rPr lang="fa-IR" sz="3200" b="1" dirty="0">
                <a:cs typeface="2  Kamran" panose="00000400000000000000" pitchFamily="2" charset="-78"/>
              </a:rPr>
              <a:t>استفاده از مدل‌های مبتنی بر </a:t>
            </a:r>
            <a:r>
              <a:rPr lang="en-US" sz="3200" b="1" dirty="0">
                <a:cs typeface="2  Kamran" panose="00000400000000000000" pitchFamily="2" charset="-78"/>
              </a:rPr>
              <a:t>Transformer</a:t>
            </a:r>
          </a:p>
          <a:p>
            <a:pPr algn="r" rtl="1">
              <a:lnSpc>
                <a:spcPct val="200000"/>
              </a:lnSpc>
            </a:pPr>
            <a:r>
              <a:rPr lang="fa-IR" sz="3200" b="1" dirty="0">
                <a:cs typeface="2  Kamran" panose="00000400000000000000" pitchFamily="2" charset="-78"/>
              </a:rPr>
              <a:t>مدل پیشنهادی برای پیش‌بینی ساختار دوم پروتئین‌ها</a:t>
            </a:r>
          </a:p>
          <a:p>
            <a:pPr algn="r" rtl="1">
              <a:lnSpc>
                <a:spcPct val="200000"/>
              </a:lnSpc>
            </a:pPr>
            <a:r>
              <a:rPr lang="fa-IR" sz="3200" b="1" dirty="0">
                <a:cs typeface="2  Kamran" panose="00000400000000000000" pitchFamily="2" charset="-78"/>
              </a:rPr>
              <a:t>استفاده از توالی پروتئین‌ها و توصیفات عملکردی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26016-9D39-4565-B51D-2FF63E04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B695-7567-4ADC-8E92-592146D667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9464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0002-A110-4528-9029-3EC5F506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Titr" panose="00000700000000000000" pitchFamily="2" charset="-78"/>
              </a:rPr>
              <a:t>جمع‌آوری داده‌ها</a:t>
            </a:r>
            <a:endParaRPr lang="en-US" dirty="0">
              <a:cs typeface="Titr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62297-9619-4020-8A9B-50D8FA566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200000"/>
              </a:lnSpc>
            </a:pPr>
            <a:r>
              <a:rPr lang="fa-IR" sz="3200" b="1" dirty="0">
                <a:cs typeface="2  Kamran" panose="00000400000000000000" pitchFamily="2" charset="-78"/>
              </a:rPr>
              <a:t>استخراج داده‌ها از منابع: </a:t>
            </a:r>
            <a:r>
              <a:rPr lang="en-US" sz="3200" b="1" dirty="0" err="1">
                <a:cs typeface="2  Kamran" panose="00000400000000000000" pitchFamily="2" charset="-78"/>
              </a:rPr>
              <a:t>UniProt</a:t>
            </a:r>
            <a:r>
              <a:rPr lang="en-US" sz="3200" b="1" dirty="0">
                <a:cs typeface="2  Kamran" panose="00000400000000000000" pitchFamily="2" charset="-78"/>
              </a:rPr>
              <a:t>، PubMed، DSSP</a:t>
            </a:r>
          </a:p>
          <a:p>
            <a:pPr algn="r" rtl="1">
              <a:lnSpc>
                <a:spcPct val="200000"/>
              </a:lnSpc>
            </a:pPr>
            <a:r>
              <a:rPr lang="fa-IR" sz="3200" b="1" dirty="0">
                <a:cs typeface="2  Kamran" panose="00000400000000000000" pitchFamily="2" charset="-78"/>
              </a:rPr>
              <a:t>استفاده از فرمت </a:t>
            </a:r>
            <a:r>
              <a:rPr lang="en-US" sz="3200" b="1" dirty="0">
                <a:cs typeface="2  Kamran" panose="00000400000000000000" pitchFamily="2" charset="-78"/>
              </a:rPr>
              <a:t>Q8 </a:t>
            </a:r>
            <a:r>
              <a:rPr lang="fa-IR" sz="3200" b="1" dirty="0">
                <a:cs typeface="2  Kamran" panose="00000400000000000000" pitchFamily="2" charset="-78"/>
              </a:rPr>
              <a:t>برای ساختار دوم پروتئین‌ها</a:t>
            </a:r>
          </a:p>
          <a:p>
            <a:pPr algn="r" rtl="1">
              <a:lnSpc>
                <a:spcPct val="200000"/>
              </a:lnSpc>
            </a:pPr>
            <a:r>
              <a:rPr lang="fa-IR" sz="3200" b="1" dirty="0">
                <a:cs typeface="2  Kamran" panose="00000400000000000000" pitchFamily="2" charset="-78"/>
              </a:rPr>
              <a:t>استفاده از موازی‌سازی برای جمع‌آوری سریع‌تر داده‌ها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57A2D-4C28-4C3F-A343-BD7ACF26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B695-7567-4ADC-8E92-592146D667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5931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0002-A110-4528-9029-3EC5F506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Titr" panose="00000700000000000000" pitchFamily="2" charset="-78"/>
              </a:rPr>
              <a:t>پیش‌پردازش داده‌ها</a:t>
            </a:r>
            <a:endParaRPr lang="en-US" dirty="0">
              <a:cs typeface="Titr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62297-9619-4020-8A9B-50D8FA566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200000"/>
              </a:lnSpc>
            </a:pPr>
            <a:r>
              <a:rPr lang="fa-IR" sz="3200" b="1" dirty="0">
                <a:cs typeface="2  Kamran" panose="00000400000000000000" pitchFamily="2" charset="-78"/>
              </a:rPr>
              <a:t>تجمیع داده‌ها در دیتافریم واحد</a:t>
            </a:r>
          </a:p>
          <a:p>
            <a:pPr algn="r" rtl="1">
              <a:lnSpc>
                <a:spcPct val="200000"/>
              </a:lnSpc>
            </a:pPr>
            <a:r>
              <a:rPr lang="fa-IR" sz="3200" b="1" dirty="0">
                <a:cs typeface="2  Kamran" panose="00000400000000000000" pitchFamily="2" charset="-78"/>
              </a:rPr>
              <a:t>حذف داده‌های تکراری و غیرمفید</a:t>
            </a:r>
          </a:p>
          <a:p>
            <a:pPr algn="r" rtl="1">
              <a:lnSpc>
                <a:spcPct val="200000"/>
              </a:lnSpc>
            </a:pPr>
            <a:r>
              <a:rPr lang="fa-IR" sz="3200" b="1" dirty="0">
                <a:cs typeface="2  Kamran" panose="00000400000000000000" pitchFamily="2" charset="-78"/>
              </a:rPr>
              <a:t>نرمال‌سازی و تبدیل توکن‌های متن به حروف کوچک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76D98-FFB7-4980-9657-530D2304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B695-7567-4ADC-8E92-592146D6679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2561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0002-A110-4528-9029-3EC5F506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Titr" panose="00000700000000000000" pitchFamily="2" charset="-78"/>
              </a:rPr>
              <a:t>آموزش مدل</a:t>
            </a:r>
            <a:endParaRPr lang="en-US" dirty="0">
              <a:cs typeface="Titr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62297-9619-4020-8A9B-50D8FA566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200000"/>
              </a:lnSpc>
            </a:pPr>
            <a:r>
              <a:rPr lang="fa-IR" sz="3200" b="1" dirty="0">
                <a:cs typeface="2  Kamran" panose="00000400000000000000" pitchFamily="2" charset="-78"/>
              </a:rPr>
              <a:t>انتخاب مدل </a:t>
            </a:r>
            <a:r>
              <a:rPr lang="en-US" sz="3200" b="1" dirty="0">
                <a:cs typeface="2  Kamran" panose="00000400000000000000" pitchFamily="2" charset="-78"/>
              </a:rPr>
              <a:t>T5 </a:t>
            </a:r>
            <a:r>
              <a:rPr lang="fa-IR" sz="3200" b="1" dirty="0">
                <a:cs typeface="2  Kamran" panose="00000400000000000000" pitchFamily="2" charset="-78"/>
              </a:rPr>
              <a:t>کوچک به عنوان معماری پیشنهادی</a:t>
            </a:r>
            <a:endParaRPr lang="en-US" sz="3200" b="1" dirty="0">
              <a:cs typeface="2  Kamran" panose="00000400000000000000" pitchFamily="2" charset="-78"/>
            </a:endParaRPr>
          </a:p>
          <a:p>
            <a:pPr algn="r" rtl="1">
              <a:lnSpc>
                <a:spcPct val="200000"/>
              </a:lnSpc>
            </a:pPr>
            <a:r>
              <a:rPr lang="fa-IR" sz="3200" b="1" dirty="0">
                <a:cs typeface="2  Kamran" panose="00000400000000000000" pitchFamily="2" charset="-78"/>
              </a:rPr>
              <a:t>استفاده از فرآیند </a:t>
            </a:r>
            <a:r>
              <a:rPr lang="en-US" sz="3200" b="1" dirty="0">
                <a:cs typeface="2  Kamran" panose="00000400000000000000" pitchFamily="2" charset="-78"/>
              </a:rPr>
              <a:t>Encoder-Decoder </a:t>
            </a:r>
            <a:r>
              <a:rPr lang="fa-IR" sz="3200" b="1" dirty="0">
                <a:cs typeface="2  Kamran" panose="00000400000000000000" pitchFamily="2" charset="-78"/>
              </a:rPr>
              <a:t>برای پیش‌بینی تگ‌های </a:t>
            </a:r>
            <a:r>
              <a:rPr lang="en-US" sz="3200" b="1" dirty="0">
                <a:cs typeface="2  Kamran" panose="00000400000000000000" pitchFamily="2" charset="-78"/>
              </a:rPr>
              <a:t>Q8</a:t>
            </a:r>
          </a:p>
          <a:p>
            <a:pPr algn="r" rtl="1">
              <a:lnSpc>
                <a:spcPct val="200000"/>
              </a:lnSpc>
            </a:pPr>
            <a:r>
              <a:rPr lang="fa-IR" sz="3200" b="1" dirty="0">
                <a:cs typeface="2  Kamran" panose="00000400000000000000" pitchFamily="2" charset="-78"/>
              </a:rPr>
              <a:t>مراحل مختلف آموزش و ارزیابی مدل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5D080-636C-413F-A3B5-6D5A8286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B695-7567-4ADC-8E92-592146D667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5010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0002-A110-4528-9029-3EC5F506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Titr" panose="00000700000000000000" pitchFamily="2" charset="-78"/>
              </a:rPr>
              <a:t>چالش‌های آموزشی و محدودیت‌های منابع</a:t>
            </a:r>
            <a:endParaRPr lang="en-US" dirty="0">
              <a:cs typeface="Titr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62297-9619-4020-8A9B-50D8FA566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200000"/>
              </a:lnSpc>
            </a:pPr>
            <a:r>
              <a:rPr lang="fa-IR" sz="3200" b="1" dirty="0">
                <a:cs typeface="2  Kamran" panose="00000400000000000000" pitchFamily="2" charset="-78"/>
              </a:rPr>
              <a:t>زمان طولانی آموزش به دلیل حجم بالای داده‌ها</a:t>
            </a:r>
            <a:endParaRPr lang="en-US" sz="3200" b="1" dirty="0">
              <a:cs typeface="2  Kamran" panose="00000400000000000000" pitchFamily="2" charset="-78"/>
            </a:endParaRPr>
          </a:p>
          <a:p>
            <a:pPr algn="r" rtl="1">
              <a:lnSpc>
                <a:spcPct val="200000"/>
              </a:lnSpc>
            </a:pPr>
            <a:r>
              <a:rPr lang="fa-IR" sz="3200" b="1" dirty="0">
                <a:cs typeface="2  Kamran" panose="00000400000000000000" pitchFamily="2" charset="-78"/>
              </a:rPr>
              <a:t>محدودیت منابع محاسباتی برای اجرای مدل</a:t>
            </a:r>
            <a:endParaRPr lang="en-US" sz="3200" b="1" dirty="0">
              <a:cs typeface="2  Kamran" panose="00000400000000000000" pitchFamily="2" charset="-78"/>
            </a:endParaRPr>
          </a:p>
          <a:p>
            <a:pPr algn="r" rtl="1">
              <a:lnSpc>
                <a:spcPct val="200000"/>
              </a:lnSpc>
            </a:pPr>
            <a:r>
              <a:rPr lang="fa-IR" sz="3200" b="1" dirty="0">
                <a:cs typeface="2  Kamran" panose="00000400000000000000" pitchFamily="2" charset="-78"/>
              </a:rPr>
              <a:t>مشکلات مربوط به پیش‌بینی‌های اولیه و </a:t>
            </a:r>
            <a:r>
              <a:rPr lang="en-US" sz="3200" b="1" dirty="0">
                <a:cs typeface="2  Kamran" panose="00000400000000000000" pitchFamily="2" charset="-78"/>
              </a:rPr>
              <a:t>overfitting</a:t>
            </a:r>
            <a:endParaRPr lang="fa-IR" sz="3200" b="1" dirty="0">
              <a:cs typeface="2  Kamran" panose="000004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1D1A-336D-4794-824A-3CE61BDCD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B695-7567-4ADC-8E92-592146D667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0159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0002-A110-4528-9029-3EC5F506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Titr" panose="00000700000000000000" pitchFamily="2" charset="-78"/>
              </a:rPr>
              <a:t>راهکارهای پیشنهادی</a:t>
            </a:r>
            <a:endParaRPr lang="en-US" dirty="0">
              <a:cs typeface="Titr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62297-9619-4020-8A9B-50D8FA566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200000"/>
              </a:lnSpc>
            </a:pPr>
            <a:r>
              <a:rPr lang="fa-IR" sz="3200" b="1" dirty="0">
                <a:cs typeface="2  Kamran" panose="00000400000000000000" pitchFamily="2" charset="-78"/>
              </a:rPr>
              <a:t>استفاده از منابع محاسباتی قوی‌تر</a:t>
            </a:r>
            <a:endParaRPr lang="en-US" sz="3200" b="1" dirty="0">
              <a:cs typeface="2  Kamran" panose="00000400000000000000" pitchFamily="2" charset="-78"/>
            </a:endParaRPr>
          </a:p>
          <a:p>
            <a:pPr algn="r" rtl="1">
              <a:lnSpc>
                <a:spcPct val="200000"/>
              </a:lnSpc>
            </a:pPr>
            <a:r>
              <a:rPr lang="fa-IR" sz="3200" b="1" dirty="0">
                <a:cs typeface="2  Kamran" panose="00000400000000000000" pitchFamily="2" charset="-78"/>
              </a:rPr>
              <a:t>افزایش داده‌های ورودی و بهبود کیفیت داده‌ها</a:t>
            </a:r>
            <a:endParaRPr lang="en-US" sz="3200" b="1" dirty="0">
              <a:cs typeface="2  Kamran" panose="00000400000000000000" pitchFamily="2" charset="-78"/>
            </a:endParaRPr>
          </a:p>
          <a:p>
            <a:pPr algn="r" rtl="1">
              <a:lnSpc>
                <a:spcPct val="200000"/>
              </a:lnSpc>
            </a:pPr>
            <a:r>
              <a:rPr lang="fa-IR" sz="3200" b="1" dirty="0">
                <a:cs typeface="2  Kamran" panose="00000400000000000000" pitchFamily="2" charset="-78"/>
              </a:rPr>
              <a:t>ارزیابی مجدد مدل‌ها و به‌کارگیری تکنیک‌های پیچیده‌تر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14A6A-C1A1-46BD-ACAC-9AC61EC9A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B695-7567-4ADC-8E92-592146D667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4900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384</TotalTime>
  <Words>275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Calisto MT</vt:lpstr>
      <vt:lpstr>Wingdings 2</vt:lpstr>
      <vt:lpstr>Slate</vt:lpstr>
      <vt:lpstr>پیش‌بینی ساختار دوم پروتئین‌</vt:lpstr>
      <vt:lpstr>تعریف مسئله</vt:lpstr>
      <vt:lpstr>مقدمه</vt:lpstr>
      <vt:lpstr>روش تحقیق</vt:lpstr>
      <vt:lpstr>جمع‌آوری داده‌ها</vt:lpstr>
      <vt:lpstr>پیش‌پردازش داده‌ها</vt:lpstr>
      <vt:lpstr>آموزش مدل</vt:lpstr>
      <vt:lpstr>چالش‌های آموزشی و محدودیت‌های منابع</vt:lpstr>
      <vt:lpstr>راهکارهای پیشنهادی</vt:lpstr>
      <vt:lpstr>نتایج اولیه و ادامه آموزش</vt:lpstr>
      <vt:lpstr>PowerPoint Presentation</vt:lpstr>
      <vt:lpstr>PowerPoint Presentation</vt:lpstr>
      <vt:lpstr>PowerPoint Presentation</vt:lpstr>
      <vt:lpstr>نتیجه‌گیری و برنامه‌های آینده</vt:lpstr>
      <vt:lpstr>با تشکر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Hajisadeghian</dc:creator>
  <cp:lastModifiedBy>Ali Hajisadeghian</cp:lastModifiedBy>
  <cp:revision>7</cp:revision>
  <dcterms:created xsi:type="dcterms:W3CDTF">2024-09-24T22:21:28Z</dcterms:created>
  <dcterms:modified xsi:type="dcterms:W3CDTF">2024-09-25T04:45:36Z</dcterms:modified>
</cp:coreProperties>
</file>