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266" r:id="rId4"/>
    <p:sldId id="265" r:id="rId5"/>
    <p:sldId id="285" r:id="rId6"/>
    <p:sldId id="286" r:id="rId7"/>
    <p:sldId id="299" r:id="rId8"/>
    <p:sldId id="300" r:id="rId9"/>
    <p:sldId id="267" r:id="rId10"/>
    <p:sldId id="275" r:id="rId11"/>
    <p:sldId id="276" r:id="rId12"/>
    <p:sldId id="277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d Embeddings" id="{623E4161-975B-406F-AA78-FE681250E0EA}">
          <p14:sldIdLst>
            <p14:sldId id="256"/>
            <p14:sldId id="302"/>
            <p14:sldId id="266"/>
            <p14:sldId id="265"/>
            <p14:sldId id="285"/>
            <p14:sldId id="286"/>
            <p14:sldId id="299"/>
            <p14:sldId id="300"/>
            <p14:sldId id="267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34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>
        <p:scale>
          <a:sx n="75" d="100"/>
          <a:sy n="75" d="100"/>
        </p:scale>
        <p:origin x="124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7B1A6C-7B1C-4E40-8DFF-07A76A55959C}" type="datetimeFigureOut">
              <a:rPr lang="ko-KR" altLang="en-US" smtClean="0"/>
              <a:pPr/>
              <a:t>2022-05-08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45987E-F64F-42C5-95D1-18B1A9290D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06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4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0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8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9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9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1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4346-D2C6-4EA2-A709-AA84602FC71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18D2-DFED-4AC1-B7AD-D2F2FC3B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8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2C4346-D2C6-4EA2-A709-AA84602FC71D}" type="datetimeFigureOut">
              <a:rPr lang="ko-KR" altLang="en-US" smtClean="0"/>
              <a:pPr/>
              <a:t>2022-05-08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218D2-DFED-4AC1-B7AD-D2F2FC3BDE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자유형 6"/>
          <p:cNvSpPr/>
          <p:nvPr userDrawn="1"/>
        </p:nvSpPr>
        <p:spPr>
          <a:xfrm>
            <a:off x="4057650" y="362110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 b="1" dirty="0"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 userDrawn="1"/>
        </p:nvSpPr>
        <p:spPr>
          <a:xfrm>
            <a:off x="1800226" y="329462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 b="1" dirty="0"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-1" y="710768"/>
            <a:ext cx="12192001" cy="275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ko-KR" altLang="en-US" sz="1600" b="1" i="1" dirty="0">
              <a:solidFill>
                <a:schemeClr val="tx1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자유형 9"/>
          <p:cNvSpPr/>
          <p:nvPr userDrawn="1"/>
        </p:nvSpPr>
        <p:spPr>
          <a:xfrm>
            <a:off x="-1" y="329462"/>
            <a:ext cx="10132291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chemeClr val="accent5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 b="1" dirty="0"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단어 수준 </a:t>
            </a:r>
            <a:r>
              <a:rPr lang="ko-KR" altLang="en-US" sz="3200" b="1" dirty="0" err="1" smtClean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임베딩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18736"/>
              </p:ext>
            </p:extLst>
          </p:nvPr>
        </p:nvGraphicFramePr>
        <p:xfrm>
          <a:off x="661670" y="1468414"/>
          <a:ext cx="10868660" cy="318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165">
                  <a:extLst>
                    <a:ext uri="{9D8B030D-6E8A-4147-A177-3AD203B41FA5}">
                      <a16:colId xmlns:a16="http://schemas.microsoft.com/office/drawing/2014/main" val="1625852879"/>
                    </a:ext>
                  </a:extLst>
                </a:gridCol>
                <a:gridCol w="2717165">
                  <a:extLst>
                    <a:ext uri="{9D8B030D-6E8A-4147-A177-3AD203B41FA5}">
                      <a16:colId xmlns:a16="http://schemas.microsoft.com/office/drawing/2014/main" val="903449026"/>
                    </a:ext>
                  </a:extLst>
                </a:gridCol>
                <a:gridCol w="2717165">
                  <a:extLst>
                    <a:ext uri="{9D8B030D-6E8A-4147-A177-3AD203B41FA5}">
                      <a16:colId xmlns:a16="http://schemas.microsoft.com/office/drawing/2014/main" val="2213234913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예측 기반 모델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행렬 분해 기반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가중 임배딩</a:t>
                      </a:r>
                      <a:endParaRPr lang="en-US" altLang="ko-KR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Transformer 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기반</a:t>
                      </a:r>
                      <a:endParaRPr lang="en-US" altLang="ko-KR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Prediction 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NPLM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FastText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kern="1200" baseline="0" noProof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Matrix Factorization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kern="1200" baseline="0" noProof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LSA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kern="1200" baseline="0" noProof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GloVe</a:t>
                      </a:r>
                      <a:endParaRPr lang="en-US" altLang="ko-KR" sz="1600" b="1" kern="1200" baseline="0" noProof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kern="1200" baseline="0" noProof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Swivel </a:t>
                      </a:r>
                      <a:endParaRPr lang="en-US" altLang="ko-KR" sz="1600" b="1" kern="1200" baseline="0" noProof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kern="1200" baseline="0" noProof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Weighted embedding </a:t>
                      </a:r>
                    </a:p>
                    <a:p>
                      <a:pPr marL="800100" marR="0" lvl="1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kern="1200" baseline="0" noProof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단어 </a:t>
                      </a:r>
                      <a:r>
                        <a:rPr lang="ko-KR" altLang="en-US" sz="1600" b="1" kern="1200" baseline="0" noProof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임베딩을</a:t>
                      </a:r>
                      <a:r>
                        <a:rPr lang="ko-KR" altLang="en-US" sz="1600" b="1" kern="1200" baseline="0" noProof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문장 수준으로 확대 </a:t>
                      </a:r>
                      <a:endParaRPr lang="en-US" altLang="ko-KR" sz="1600" b="1" kern="1200" baseline="0" noProof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kern="1200" baseline="0" noProof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대표적으로 </a:t>
                      </a:r>
                      <a:r>
                        <a:rPr lang="en-US" altLang="ko-KR" sz="1600" b="1" kern="1200" baseline="0" noProof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BERT </a:t>
                      </a:r>
                      <a:endParaRPr lang="en-US" altLang="ko-KR" sz="1600" b="1" kern="1200" baseline="0" noProof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03161"/>
              </p:ext>
            </p:extLst>
          </p:nvPr>
        </p:nvGraphicFramePr>
        <p:xfrm>
          <a:off x="661670" y="1468232"/>
          <a:ext cx="10868658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FastText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2140219"/>
            <a:ext cx="8763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7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03161"/>
              </p:ext>
            </p:extLst>
          </p:nvPr>
        </p:nvGraphicFramePr>
        <p:xfrm>
          <a:off x="661670" y="1468232"/>
          <a:ext cx="10868658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FastText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003522"/>
            <a:ext cx="86487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32835"/>
              </p:ext>
            </p:extLst>
          </p:nvPr>
        </p:nvGraphicFramePr>
        <p:xfrm>
          <a:off x="661670" y="1468232"/>
          <a:ext cx="10868658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FastText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from gensim.models.word2vec import </a:t>
                      </a: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FastText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import </a:t>
                      </a: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gensim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path = 'train_corpus.txt'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sentences = gensim.models.word2vec.Text8Corpus(path)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model = </a:t>
                      </a: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FastText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(sentences, </a:t>
                      </a: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min_count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= 5, size = 100, window = 5)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model.save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('</a:t>
                      </a: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ft_model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saved_model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FastText.load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('</a:t>
                      </a: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ft_model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word_vector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saved_model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['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강아지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saved_model.similarity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('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강아지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','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멍멍이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saved_model.similar_by_word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('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강아지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61670" y="1468232"/>
          <a:ext cx="10868658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 Embedding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 Embedding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Char char="-"/>
                      </a:pP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자연어를 좌표 평면에 표현하는 방법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분류를 위해 수학적으로 표현하는 방법이라고 이해하면 쉬움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Char char="-"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Ex. Sparse representation or Dense Representation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61670" y="3194162"/>
          <a:ext cx="5384800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Sparse Representation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One-hot encoding</a:t>
                      </a:r>
                    </a:p>
                    <a:p>
                      <a:pPr marL="800100" marR="0" lvl="1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OTF" panose="02020603020101020101" pitchFamily="18" charset="-127"/>
                        <a:buChar char="-"/>
                        <a:tabLst/>
                        <a:defRPr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개의 단어에 대한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차원의 벡터 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87472"/>
              </p:ext>
            </p:extLst>
          </p:nvPr>
        </p:nvGraphicFramePr>
        <p:xfrm>
          <a:off x="6145528" y="3194162"/>
          <a:ext cx="5384800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Dense Representation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 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Char char="-"/>
                      </a:pP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자연어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특히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단어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의미를 벡터 공간에 </a:t>
                      </a:r>
                      <a:r>
                        <a:rPr lang="ko-KR" altLang="en-US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임베딩</a:t>
                      </a: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Char char="-"/>
                      </a:pP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한 단어의 주변 단어들을 통해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그 단어의 의미를 파악 </a:t>
                      </a: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0" y="4946627"/>
            <a:ext cx="3763010" cy="18546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" y="4723074"/>
            <a:ext cx="5356178" cy="16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4811"/>
              </p:ext>
            </p:extLst>
          </p:nvPr>
        </p:nvGraphicFramePr>
        <p:xfrm>
          <a:off x="661670" y="1468232"/>
          <a:ext cx="10868658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단어가 가지는 의미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자체를 다차원 공간에 </a:t>
                      </a:r>
                      <a:r>
                        <a:rPr lang="en-US" altLang="ko-KR" sz="16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ko-KR" altLang="en-US" sz="1600" b="1" kern="1200" baseline="0" dirty="0" err="1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벡터화</a:t>
                      </a:r>
                      <a:r>
                        <a:rPr lang="en-US" altLang="ko-KR" sz="16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’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-&gt;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중심 단어의 </a:t>
                      </a:r>
                      <a:r>
                        <a:rPr lang="ko-KR" altLang="en-US" sz="16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주변 단어들을 이용해 중심 단어 추론 </a:t>
                      </a:r>
                      <a:endParaRPr lang="en-US" altLang="ko-KR" sz="1600" b="1" kern="1200" baseline="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8766"/>
              </p:ext>
            </p:extLst>
          </p:nvPr>
        </p:nvGraphicFramePr>
        <p:xfrm>
          <a:off x="661669" y="2446016"/>
          <a:ext cx="6847495" cy="4286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Word2Vec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예시 </a:t>
                      </a: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from gensim.models.word2vec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import Word2Vec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import </a:t>
                      </a: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gensim</a:t>
                      </a: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path = 'train_corpus.txt'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sentences =gensim.models.word2vec.Text8Corpus(path)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model = Word2Vec(sentences, </a:t>
                      </a: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min_count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= 5, size = 100, window = 5)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model.save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('w2v_model')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saved_model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= Word2Vec.load('w2v_model')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word_vector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saved_model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['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강아지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saved_model.similarity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('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강아지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','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멍멍이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saved_model.similar_by_word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('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강아지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52742"/>
              </p:ext>
            </p:extLst>
          </p:nvPr>
        </p:nvGraphicFramePr>
        <p:xfrm>
          <a:off x="7786254" y="2446018"/>
          <a:ext cx="3744073" cy="364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장단점</a:t>
                      </a: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751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장점</a:t>
                      </a:r>
                      <a:endParaRPr lang="en-US" altLang="ko-KR" sz="1400" b="1" kern="1200" baseline="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Char char="-"/>
                      </a:pPr>
                      <a:r>
                        <a:rPr lang="ko-KR" altLang="en-US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단어간의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유사도 측정에 용이</a:t>
                      </a: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Char char="-"/>
                      </a:pPr>
                      <a:r>
                        <a:rPr lang="ko-KR" altLang="en-US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단어간의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관계 파악에 용이</a:t>
                      </a: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Char char="-"/>
                      </a:pP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벡터 연산을 통한 추론 가능 </a:t>
                      </a: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단점</a:t>
                      </a:r>
                      <a:endParaRPr lang="en-US" altLang="ko-KR" sz="1400" b="1" kern="1200" baseline="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Char char="-"/>
                      </a:pP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단어의 </a:t>
                      </a: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subword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information 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None/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무시  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(ex.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서울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서울시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고양시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None/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다양한 용언 형태 독립적으로 구분</a:t>
                      </a: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나눔바른고딕OTF" panose="02020603020101020101" pitchFamily="18" charset="-127"/>
                        <a:buChar char="-"/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Out of vocabulary (OCV)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에서 적용 불가능 </a:t>
                      </a:r>
                      <a:endParaRPr lang="en-US" altLang="ko-KR" sz="14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5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31259"/>
              </p:ext>
            </p:extLst>
          </p:nvPr>
        </p:nvGraphicFramePr>
        <p:xfrm>
          <a:off x="661670" y="1468232"/>
          <a:ext cx="1086865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 Embedding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성능 검증 방법 </a:t>
                      </a: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08735"/>
              </p:ext>
            </p:extLst>
          </p:nvPr>
        </p:nvGraphicFramePr>
        <p:xfrm>
          <a:off x="661670" y="2234042"/>
          <a:ext cx="5384800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WordSim353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13-16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명의 사람이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annotate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한 두 단어의 유사도 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두 단어 벡터의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cosine similarity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를 구한 후 정답과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Spearman’s rank-order correlation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값을 획득 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08414"/>
              </p:ext>
            </p:extLst>
          </p:nvPr>
        </p:nvGraphicFramePr>
        <p:xfrm>
          <a:off x="6145528" y="2234042"/>
          <a:ext cx="5384800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Semantic /</a:t>
                      </a: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Syntactic Analogy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Semantic (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의미적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)vs Syntactic (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구문적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2" y="4230004"/>
            <a:ext cx="3743325" cy="1743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210" y="3123703"/>
            <a:ext cx="3602978" cy="36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23669"/>
              </p:ext>
            </p:extLst>
          </p:nvPr>
        </p:nvGraphicFramePr>
        <p:xfrm>
          <a:off x="661670" y="1468232"/>
          <a:ext cx="10868658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  – </a:t>
                      </a:r>
                      <a:r>
                        <a:rPr lang="en-US" altLang="ko-KR" sz="20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en-US" altLang="ko-KR" sz="2000" b="1" kern="1200" baseline="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king </a:t>
                      </a:r>
                      <a:r>
                        <a:rPr lang="en-US" altLang="ko-KR" sz="20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brave man’ &amp; ‘queen beautiful woman'</a:t>
                      </a: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600" b="1" kern="1200" baseline="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1" y="2119569"/>
            <a:ext cx="2788112" cy="34608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86361" y="5851010"/>
            <a:ext cx="2788112" cy="74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skipgram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size = 1 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2119569"/>
            <a:ext cx="2299854" cy="34608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10001" y="5851010"/>
            <a:ext cx="2299854" cy="74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skipgram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size = 2 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213" y="2119569"/>
            <a:ext cx="5333879" cy="34608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75188" y="1851685"/>
            <a:ext cx="1727199" cy="293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&lt;Input&gt;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03129" y="1826172"/>
            <a:ext cx="1727199" cy="293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&lt;Output&gt;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14212" y="5848291"/>
            <a:ext cx="5333879" cy="74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( king- [1,0,0,0,0,0] ) -&gt; hidden layer -&gt; 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Targer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(brave - [0,1,0,0,0,0]) 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2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97234"/>
              </p:ext>
            </p:extLst>
          </p:nvPr>
        </p:nvGraphicFramePr>
        <p:xfrm>
          <a:off x="661670" y="1468233"/>
          <a:ext cx="1086865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 - </a:t>
                      </a:r>
                      <a:r>
                        <a:rPr lang="en-US" altLang="ko-KR" sz="2000" b="1" kern="1200" baseline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king brave man’ &amp; ‘queen beautiful woman'</a:t>
                      </a: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1" y="1930631"/>
            <a:ext cx="5115674" cy="316949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직사각형 17"/>
          <p:cNvSpPr/>
          <p:nvPr/>
        </p:nvSpPr>
        <p:spPr>
          <a:xfrm>
            <a:off x="3032084" y="5431808"/>
            <a:ext cx="2939220" cy="109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W1, W2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 layer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w1,w2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word2vec word embedding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43903" y="3490961"/>
            <a:ext cx="271564" cy="2715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743903" y="3840613"/>
            <a:ext cx="271564" cy="2715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2" y="4724400"/>
            <a:ext cx="2305050" cy="2133600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endCxn id="21" idx="0"/>
          </p:cNvCxnSpPr>
          <p:nvPr/>
        </p:nvCxnSpPr>
        <p:spPr>
          <a:xfrm flipH="1">
            <a:off x="1855007" y="4112177"/>
            <a:ext cx="1023929" cy="612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02" y="1972799"/>
            <a:ext cx="4629708" cy="2469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696" y="4799701"/>
            <a:ext cx="4639410" cy="1808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4551"/>
              </p:ext>
            </p:extLst>
          </p:nvPr>
        </p:nvGraphicFramePr>
        <p:xfrm>
          <a:off x="661670" y="1468233"/>
          <a:ext cx="1086865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 </a:t>
                      </a:r>
                      <a:r>
                        <a:rPr lang="en-US" altLang="ko-KR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</a:t>
                      </a:r>
                      <a:r>
                        <a:rPr lang="en-US" altLang="ko-KR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ko-KR" altLang="en-US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문서 유사도</a:t>
                      </a:r>
                      <a:endParaRPr lang="en-US" altLang="ko-KR" sz="2000" b="1" kern="1200" baseline="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" y="2674265"/>
            <a:ext cx="5543550" cy="3524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923" y="2698077"/>
            <a:ext cx="56102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97234"/>
              </p:ext>
            </p:extLst>
          </p:nvPr>
        </p:nvGraphicFramePr>
        <p:xfrm>
          <a:off x="661670" y="1468233"/>
          <a:ext cx="1086865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 </a:t>
                      </a:r>
                      <a:r>
                        <a:rPr lang="en-US" altLang="ko-KR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</a:t>
                      </a:r>
                      <a:r>
                        <a:rPr lang="en-US" altLang="ko-KR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ko-KR" altLang="en-US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문서 유사도</a:t>
                      </a:r>
                      <a:endParaRPr lang="en-US" altLang="ko-KR" sz="2000" b="1" kern="1200" baseline="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56" y="2346080"/>
            <a:ext cx="8235839" cy="394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66861"/>
              </p:ext>
            </p:extLst>
          </p:nvPr>
        </p:nvGraphicFramePr>
        <p:xfrm>
          <a:off x="661670" y="1468232"/>
          <a:ext cx="10868658" cy="286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단점 극복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-US" altLang="ko-KR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FastText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3236" y="367506"/>
            <a:ext cx="5975928" cy="48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NLP : </a:t>
            </a:r>
            <a:r>
              <a: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자연어 처리</a:t>
            </a:r>
            <a:r>
              <a:rPr lang="en-US" altLang="ko-KR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prstClr val="white"/>
              </a:solidFill>
              <a:latin typeface="나눔바른고딕" panose="020B060302010102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60808"/>
              </p:ext>
            </p:extLst>
          </p:nvPr>
        </p:nvGraphicFramePr>
        <p:xfrm>
          <a:off x="661670" y="2182780"/>
          <a:ext cx="5384800" cy="464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단점</a:t>
                      </a: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단어의 </a:t>
                      </a:r>
                      <a:r>
                        <a:rPr lang="en-US" altLang="ko-KR" sz="1600" b="1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subword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information </a:t>
                      </a: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무시  </a:t>
                      </a:r>
                      <a:endParaRPr lang="en-US" altLang="ko-KR" sz="1600" b="1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(ex. </a:t>
                      </a: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서울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서울시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고양시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한국어의 다양한 용언 형태를 독립적으로 구분 </a:t>
                      </a:r>
                      <a:endParaRPr lang="en-US" altLang="ko-KR" sz="1600" b="1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Ex. </a:t>
                      </a: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모르네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모르지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모르더라</a:t>
                      </a: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b="1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모르리라를</a:t>
                      </a: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구분 </a:t>
                      </a:r>
                      <a:endParaRPr lang="en-US" altLang="ko-KR" sz="1600" b="1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Out of vocabulary (OCV) </a:t>
                      </a:r>
                      <a:r>
                        <a:rPr lang="ko-KR" altLang="en-US" sz="1600" b="1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에서 적용 불가능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600" b="1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3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나눔바른고딕" panose="020B0603020101020101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4446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51666"/>
              </p:ext>
            </p:extLst>
          </p:nvPr>
        </p:nvGraphicFramePr>
        <p:xfrm>
          <a:off x="6145528" y="2182780"/>
          <a:ext cx="5599432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FastText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4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12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Facebook research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에서 공개한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open source library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기존의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word2vec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과 유사하나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단어를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n-gram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으로 나누어 학습을 진행 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N-gram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범위가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2-5</a:t>
                      </a:r>
                      <a:r>
                        <a:rPr lang="ko-KR" altLang="en-US" sz="16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일때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다음과 같이 분리하여 학습 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ex) assumption = {</a:t>
                      </a: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as,ss,ass,sum,ump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,… </a:t>
                      </a:r>
                      <a:r>
                        <a:rPr lang="en-US" altLang="ko-KR" sz="1400" b="1" kern="1200" baseline="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ption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assumption~}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 때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n-gram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으로 나눠진 단어는 사전에 들어가지 않고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별도의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n-gram vector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를 형성 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입력 단어가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vocabulary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에 있는 경우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해당 단어의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word vector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를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return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하고 </a:t>
                      </a:r>
                      <a:endParaRPr lang="en-US" altLang="ko-KR" sz="1600" b="1" kern="120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OOV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 경우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n-gram vector 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들의 합산을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return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61670" y="5420206"/>
            <a:ext cx="5384800" cy="12048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en-US" altLang="ko-KR" sz="2000" b="1" dirty="0">
                <a:solidFill>
                  <a:srgbClr val="3349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ko-KR" altLang="en-US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</a:t>
            </a:r>
            <a:r>
              <a:rPr lang="ko-KR" altLang="en-US" sz="2000" b="1" dirty="0">
                <a:solidFill>
                  <a:srgbClr val="3349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학습 </a:t>
            </a:r>
            <a:endParaRPr lang="en-US" altLang="ko-KR" sz="2000" b="1" dirty="0">
              <a:solidFill>
                <a:srgbClr val="33497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FastText</a:t>
            </a: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3349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단어의 </a:t>
            </a: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n-gram </a:t>
            </a:r>
            <a:r>
              <a:rPr lang="ko-KR" altLang="en-US" sz="2000" b="1" dirty="0">
                <a:solidFill>
                  <a:srgbClr val="33497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학습</a:t>
            </a:r>
          </a:p>
        </p:txBody>
      </p:sp>
    </p:spTree>
    <p:extLst>
      <p:ext uri="{BB962C8B-B14F-4D97-AF65-F5344CB8AC3E}">
        <p14:creationId xmlns:p14="http://schemas.microsoft.com/office/powerpoint/2010/main" val="36222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573</Words>
  <Application>Microsoft Office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나눔바른고딕</vt:lpstr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ds</cp:lastModifiedBy>
  <cp:revision>81</cp:revision>
  <cp:lastPrinted>2021-03-04T01:08:30Z</cp:lastPrinted>
  <dcterms:created xsi:type="dcterms:W3CDTF">2021-03-03T01:23:01Z</dcterms:created>
  <dcterms:modified xsi:type="dcterms:W3CDTF">2022-05-08T07:59:19Z</dcterms:modified>
</cp:coreProperties>
</file>