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6" r:id="rId9"/>
    <p:sldId id="265" r:id="rId10"/>
  </p:sldIdLst>
  <p:sldSz cx="12192000" cy="6858000"/>
  <p:notesSz cx="9144000" cy="6858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5"/>
    <p:restoredTop sz="94742"/>
  </p:normalViewPr>
  <p:slideViewPr>
    <p:cSldViewPr snapToGrid="0" snapToObjects="1">
      <p:cViewPr varScale="1">
        <p:scale>
          <a:sx n="166" d="100"/>
          <a:sy n="166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6" d="100"/>
          <a:sy n="176" d="100"/>
        </p:scale>
        <p:origin x="1528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6047C-82F5-0943-BDFE-0826D3510E31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93029" y="6513910"/>
            <a:ext cx="5048855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082D3-9B1F-B748-9762-7B77067559D2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474FD-E5B8-DE48-8428-67FDD5DFD620}"/>
              </a:ext>
            </a:extLst>
          </p:cNvPr>
          <p:cNvSpPr txBox="1"/>
          <p:nvPr/>
        </p:nvSpPr>
        <p:spPr>
          <a:xfrm>
            <a:off x="6932970" y="6581001"/>
            <a:ext cx="169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200" dirty="0"/>
              <a:t>NLP-STUDY GROUP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854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2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5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4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0" kern="1200" spc="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도시 스카이라인 위에 빨간색 눈금 막대 그래프 및 숫자">
            <a:extLst>
              <a:ext uri="{FF2B5EF4-FFF2-40B4-BE49-F238E27FC236}">
                <a16:creationId xmlns:a16="http://schemas.microsoft.com/office/drawing/2014/main" id="{089B9359-85F3-1644-BDCB-7B89F8AF1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7" b="1221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07303E2-7D44-46E4-A0D5-73DF9974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17207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2AF24B-DF9B-4580-9019-8FABD7AC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88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4E6672-D9A3-4574-B870-1513006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29740" y="720056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0BBDA8-6CFA-C241-A450-55A645CAB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10" y="728905"/>
            <a:ext cx="4396540" cy="4964964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ko-Kore-KR" dirty="0">
                <a:solidFill>
                  <a:srgbClr val="FFFFFF"/>
                </a:solidFill>
              </a:rPr>
              <a:t>n-gram</a:t>
            </a:r>
            <a:br>
              <a:rPr kumimoji="1" lang="en-US" altLang="ko-Kore-KR" dirty="0">
                <a:solidFill>
                  <a:srgbClr val="FFFFFF"/>
                </a:solidFill>
              </a:rPr>
            </a:br>
            <a:br>
              <a:rPr kumimoji="1" lang="en-US" altLang="ko-Kore-KR" dirty="0">
                <a:solidFill>
                  <a:srgbClr val="FFFFFF"/>
                </a:solidFill>
              </a:rPr>
            </a:br>
            <a:r>
              <a:rPr kumimoji="1" lang="en-US" altLang="ko-Kore-KR" dirty="0">
                <a:solidFill>
                  <a:srgbClr val="FFFFFF"/>
                </a:solidFill>
              </a:rPr>
              <a:t>Word2Vec</a:t>
            </a:r>
            <a:br>
              <a:rPr kumimoji="1" lang="en-US" altLang="ko-Kore-KR" dirty="0">
                <a:solidFill>
                  <a:srgbClr val="FFFFFF"/>
                </a:solidFill>
              </a:rPr>
            </a:br>
            <a:br>
              <a:rPr kumimoji="1" lang="en-US" altLang="ko-Kore-KR" dirty="0">
                <a:solidFill>
                  <a:srgbClr val="FFFFFF"/>
                </a:solidFill>
              </a:rPr>
            </a:br>
            <a:r>
              <a:rPr kumimoji="1" lang="en-US" altLang="ko-Kore-KR" dirty="0">
                <a:solidFill>
                  <a:srgbClr val="FFFFFF"/>
                </a:solidFill>
              </a:rPr>
              <a:t>GloVe</a:t>
            </a:r>
            <a:br>
              <a:rPr kumimoji="1" lang="en-US" altLang="ko-Kore-KR" dirty="0">
                <a:solidFill>
                  <a:srgbClr val="FFFFFF"/>
                </a:solidFill>
              </a:rPr>
            </a:br>
            <a:br>
              <a:rPr kumimoji="1" lang="en-US" altLang="ko-Kore-KR" dirty="0">
                <a:solidFill>
                  <a:srgbClr val="FFFFFF"/>
                </a:solidFill>
              </a:rPr>
            </a:br>
            <a:r>
              <a:rPr kumimoji="1" lang="en-US" altLang="ko-Kore-KR" dirty="0">
                <a:solidFill>
                  <a:srgbClr val="FFFFFF"/>
                </a:solidFill>
              </a:rPr>
              <a:t>FastText</a:t>
            </a:r>
            <a:endParaRPr kumimoji="1" lang="ko-Kore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2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A5839B6-3793-5A44-98C3-E8778F0C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94" y="88653"/>
            <a:ext cx="11732449" cy="534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n-gram </a:t>
            </a:r>
            <a:r>
              <a:rPr lang="ko-KR" alt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직관적 샘플</a:t>
            </a:r>
            <a:endParaRPr lang="en-US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16C09E7-B9BC-9D4D-92D8-6B866DAD22B4}"/>
              </a:ext>
            </a:extLst>
          </p:cNvPr>
          <p:cNvCxnSpPr>
            <a:cxnSpLocks/>
          </p:cNvCxnSpPr>
          <p:nvPr/>
        </p:nvCxnSpPr>
        <p:spPr>
          <a:xfrm>
            <a:off x="331819" y="730593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3708801-E577-5F46-B166-A2422E191F96}"/>
              </a:ext>
            </a:extLst>
          </p:cNvPr>
          <p:cNvCxnSpPr>
            <a:cxnSpLocks/>
          </p:cNvCxnSpPr>
          <p:nvPr/>
        </p:nvCxnSpPr>
        <p:spPr>
          <a:xfrm>
            <a:off x="303509" y="6615196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522B53-F51C-2745-A942-8A91B756D772}"/>
              </a:ext>
            </a:extLst>
          </p:cNvPr>
          <p:cNvSpPr txBox="1"/>
          <p:nvPr/>
        </p:nvSpPr>
        <p:spPr>
          <a:xfrm>
            <a:off x="10191427" y="6615196"/>
            <a:ext cx="169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200" dirty="0"/>
              <a:t>NLP-STUDY GROUP</a:t>
            </a:r>
            <a:endParaRPr kumimoji="1" lang="ko-Kore-KR" altLang="en-US" sz="1200" dirty="0"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5FC8E7A7-1F93-294D-97DF-DF633321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59" y="799083"/>
            <a:ext cx="4097884" cy="3888808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F114E952-D61B-AE4E-BEF6-5ABA37397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4" y="909492"/>
            <a:ext cx="4207558" cy="3888801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3905F715-4D46-E249-A068-A14439A09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417" y="1611660"/>
            <a:ext cx="3685601" cy="7048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DF1178-C4FB-024E-B733-BACF9B9D28B8}"/>
              </a:ext>
            </a:extLst>
          </p:cNvPr>
          <p:cNvSpPr txBox="1"/>
          <p:nvPr/>
        </p:nvSpPr>
        <p:spPr>
          <a:xfrm>
            <a:off x="649224" y="5057478"/>
            <a:ext cx="316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처음 김광석 입력 후 다음 단어 추천 순위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C1C64-BDF9-AF4A-BFD0-B7B94F3FFE0E}"/>
              </a:ext>
            </a:extLst>
          </p:cNvPr>
          <p:cNvSpPr txBox="1"/>
          <p:nvPr/>
        </p:nvSpPr>
        <p:spPr>
          <a:xfrm>
            <a:off x="4462272" y="5057478"/>
            <a:ext cx="316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김광석 부인 검색</a:t>
            </a:r>
            <a:endParaRPr kumimoji="1" lang="ko-Kore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80DEF0-2BE1-424F-818C-486D2A0259A7}"/>
              </a:ext>
            </a:extLst>
          </p:cNvPr>
          <p:cNvSpPr txBox="1"/>
          <p:nvPr/>
        </p:nvSpPr>
        <p:spPr>
          <a:xfrm>
            <a:off x="8351522" y="5029280"/>
            <a:ext cx="316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김광석 부인 검색 후 이천수 입력 후 추천 단어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F35A7F-BD88-AC44-A6FD-46251D304B3D}"/>
              </a:ext>
            </a:extLst>
          </p:cNvPr>
          <p:cNvSpPr/>
          <p:nvPr/>
        </p:nvSpPr>
        <p:spPr>
          <a:xfrm>
            <a:off x="8110728" y="1916662"/>
            <a:ext cx="1307592" cy="25179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181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A5839B6-3793-5A44-98C3-E8778F0C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94" y="88653"/>
            <a:ext cx="11732449" cy="534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n-gram</a:t>
            </a:r>
            <a:r>
              <a:rPr lang="ko-KR" alt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의 바탕</a:t>
            </a:r>
            <a:r>
              <a:rPr lang="en-US" altLang="ko-KR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(1/2)</a:t>
            </a:r>
            <a:endParaRPr lang="en-US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16C09E7-B9BC-9D4D-92D8-6B866DAD22B4}"/>
              </a:ext>
            </a:extLst>
          </p:cNvPr>
          <p:cNvCxnSpPr>
            <a:cxnSpLocks/>
          </p:cNvCxnSpPr>
          <p:nvPr/>
        </p:nvCxnSpPr>
        <p:spPr>
          <a:xfrm>
            <a:off x="331819" y="730593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3708801-E577-5F46-B166-A2422E191F96}"/>
              </a:ext>
            </a:extLst>
          </p:cNvPr>
          <p:cNvCxnSpPr>
            <a:cxnSpLocks/>
          </p:cNvCxnSpPr>
          <p:nvPr/>
        </p:nvCxnSpPr>
        <p:spPr>
          <a:xfrm>
            <a:off x="303509" y="6615196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522B53-F51C-2745-A942-8A91B756D772}"/>
              </a:ext>
            </a:extLst>
          </p:cNvPr>
          <p:cNvSpPr txBox="1"/>
          <p:nvPr/>
        </p:nvSpPr>
        <p:spPr>
          <a:xfrm>
            <a:off x="10191427" y="6615196"/>
            <a:ext cx="169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NLP-STUDY GROUP</a:t>
            </a:r>
            <a:endParaRPr kumimoji="1" lang="ko-Kore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19910-6F62-A344-9241-F773AC40AB2B}"/>
              </a:ext>
            </a:extLst>
          </p:cNvPr>
          <p:cNvSpPr txBox="1"/>
          <p:nvPr/>
        </p:nvSpPr>
        <p:spPr>
          <a:xfrm>
            <a:off x="208994" y="1214075"/>
            <a:ext cx="370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◼ </a:t>
            </a:r>
            <a:r>
              <a:rPr kumimoji="1" lang="en-US" altLang="ko-KR" sz="2000" dirty="0"/>
              <a:t>LM(Language Model)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C5D4B-33A9-2F40-930D-996744979E82}"/>
              </a:ext>
            </a:extLst>
          </p:cNvPr>
          <p:cNvSpPr txBox="1"/>
          <p:nvPr/>
        </p:nvSpPr>
        <p:spPr>
          <a:xfrm>
            <a:off x="208994" y="4274608"/>
            <a:ext cx="370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◼ </a:t>
            </a:r>
            <a:r>
              <a:rPr kumimoji="1" lang="en-US" altLang="ko-KR" sz="2000" dirty="0"/>
              <a:t>Count-Based </a:t>
            </a:r>
            <a:r>
              <a:rPr kumimoji="1" lang="ko-KR" altLang="en-US" sz="2000" dirty="0"/>
              <a:t>단점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C13E1-65F5-7043-B291-D09C52B1100F}"/>
              </a:ext>
            </a:extLst>
          </p:cNvPr>
          <p:cNvSpPr txBox="1"/>
          <p:nvPr/>
        </p:nvSpPr>
        <p:spPr>
          <a:xfrm>
            <a:off x="208994" y="2691623"/>
            <a:ext cx="370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Sparce vs Dense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EF952-03C3-5F40-8866-1E7B4B489C02}"/>
              </a:ext>
            </a:extLst>
          </p:cNvPr>
          <p:cNvSpPr txBox="1"/>
          <p:nvPr/>
        </p:nvSpPr>
        <p:spPr>
          <a:xfrm>
            <a:off x="4124047" y="2691623"/>
            <a:ext cx="7434680" cy="138499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●</a:t>
            </a:r>
            <a:r>
              <a:rPr kumimoji="1" lang="en-US" altLang="ko-Kore-KR" sz="1400" dirty="0"/>
              <a:t> </a:t>
            </a:r>
            <a:r>
              <a:rPr kumimoji="1" lang="ko-KR" altLang="en-US" sz="1400" dirty="0"/>
              <a:t> </a:t>
            </a:r>
            <a:r>
              <a:rPr kumimoji="1" lang="en-US" altLang="ko-Kore-KR" sz="1400" dirty="0"/>
              <a:t>Context</a:t>
            </a:r>
            <a:r>
              <a:rPr kumimoji="1" lang="ko-KR" altLang="en-US" sz="1400" dirty="0"/>
              <a:t>을 생각하지 않은 </a:t>
            </a:r>
            <a:r>
              <a:rPr kumimoji="1" lang="en-US" altLang="ko-KR" sz="1400" dirty="0"/>
              <a:t>“</a:t>
            </a:r>
            <a:r>
              <a:rPr kumimoji="1" lang="ko-KR" altLang="en-US" sz="1400" dirty="0"/>
              <a:t>차</a:t>
            </a:r>
            <a:r>
              <a:rPr kumimoji="1" lang="en-US" altLang="ko-KR" sz="1400" dirty="0"/>
              <a:t>”</a:t>
            </a:r>
            <a:r>
              <a:rPr kumimoji="1" lang="ko-KR" altLang="en-US" sz="1400" dirty="0"/>
              <a:t> </a:t>
            </a:r>
            <a:r>
              <a:rPr kumimoji="1" lang="en-US" altLang="ko-Kore-KR" sz="1400" dirty="0"/>
              <a:t>⤑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symbol, categorical value, count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r>
              <a:rPr kumimoji="1" lang="ko-KR" altLang="en-US" sz="1400" dirty="0"/>
              <a:t>    </a:t>
            </a:r>
            <a:r>
              <a:rPr kumimoji="1" lang="en-US" altLang="ko-KR" sz="1400" dirty="0"/>
              <a:t>➜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one hot encoding,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corpus</a:t>
            </a:r>
            <a:r>
              <a:rPr kumimoji="1" lang="ko-KR" altLang="en-US" sz="1400" dirty="0"/>
              <a:t>에 나온 모든 단어 대비 특정 단어를 표현해야 되니 희귀할 수 밖에 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000" dirty="0"/>
              <a:t>●</a:t>
            </a:r>
            <a:r>
              <a:rPr kumimoji="1" lang="en-US" altLang="ko-Kore-KR" sz="1400" dirty="0"/>
              <a:t> Context</a:t>
            </a:r>
            <a:r>
              <a:rPr kumimoji="1" lang="ko-KR" altLang="en-US" sz="1400" dirty="0"/>
              <a:t>을 생각 했을 때 </a:t>
            </a:r>
            <a:r>
              <a:rPr kumimoji="1" lang="en-US" altLang="ko-KR" sz="1400" dirty="0"/>
              <a:t>“</a:t>
            </a:r>
            <a:r>
              <a:rPr kumimoji="1" lang="ko-KR" altLang="en-US" sz="1400" dirty="0"/>
              <a:t>차</a:t>
            </a:r>
            <a:r>
              <a:rPr kumimoji="1" lang="en-US" altLang="ko-KR" sz="1400" dirty="0"/>
              <a:t>”</a:t>
            </a:r>
            <a:r>
              <a:rPr kumimoji="1" lang="ko-KR" altLang="en-US" sz="1400" dirty="0"/>
              <a:t> </a:t>
            </a:r>
            <a:r>
              <a:rPr kumimoji="1" lang="en-US" altLang="ko-Kore-KR" sz="1400" dirty="0"/>
              <a:t>⤑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tea, car </a:t>
            </a:r>
            <a:r>
              <a:rPr kumimoji="1" lang="ko-KR" altLang="en-US" sz="1400" dirty="0"/>
              <a:t>등</a:t>
            </a:r>
            <a:r>
              <a:rPr kumimoji="1" lang="en-US" altLang="ko-KR" sz="1400" dirty="0"/>
              <a:t> ➜ Dense</a:t>
            </a:r>
            <a:r>
              <a:rPr kumimoji="1" lang="ko-KR" altLang="en-US" sz="1400" dirty="0"/>
              <a:t>가 유리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000" dirty="0"/>
              <a:t>●</a:t>
            </a:r>
            <a:r>
              <a:rPr kumimoji="1" lang="en-US" altLang="ko-Kore-KR" sz="1400" dirty="0"/>
              <a:t> </a:t>
            </a:r>
            <a:r>
              <a:rPr kumimoji="1" lang="ko-KR" altLang="en-US" sz="1400" dirty="0"/>
              <a:t>문제는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HOW</a:t>
            </a:r>
            <a:r>
              <a:rPr kumimoji="1" lang="ko-KR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ko-KR" sz="1400" dirty="0"/>
              <a:t>do you make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dense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vector</a:t>
            </a:r>
            <a:r>
              <a:rPr kumimoji="1" lang="en-US" altLang="ko-KR" sz="1400" dirty="0"/>
              <a:t>???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C2D99-907C-7A45-8606-7CB66AA38320}"/>
              </a:ext>
            </a:extLst>
          </p:cNvPr>
          <p:cNvSpPr txBox="1"/>
          <p:nvPr/>
        </p:nvSpPr>
        <p:spPr>
          <a:xfrm>
            <a:off x="4124046" y="4274608"/>
            <a:ext cx="7434680" cy="224676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●</a:t>
            </a:r>
            <a:r>
              <a:rPr kumimoji="1" lang="en-US" altLang="ko-Kore-KR" sz="1400" dirty="0"/>
              <a:t> Bag of Words</a:t>
            </a:r>
          </a:p>
          <a:p>
            <a:r>
              <a:rPr kumimoji="1" lang="en-US" altLang="ko-KR" sz="1400" dirty="0"/>
              <a:t>   </a:t>
            </a:r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  </a:t>
            </a:r>
            <a:r>
              <a:rPr kumimoji="1" lang="en-US" altLang="ko-Kore-KR" sz="1400" dirty="0"/>
              <a:t>⤑</a:t>
            </a:r>
            <a:r>
              <a:rPr kumimoji="1" lang="en-US" altLang="ko-KR" sz="1400" dirty="0"/>
              <a:t>“</a:t>
            </a:r>
            <a:r>
              <a:rPr lang="en" altLang="ko-Kore-KR" sz="1400" dirty="0">
                <a:solidFill>
                  <a:srgbClr val="212529"/>
                </a:solidFill>
                <a:latin typeface="Fira Mono" panose="020B0509050000020004" pitchFamily="49" charset="0"/>
              </a:rPr>
              <a:t>machine learning is fun and is not boring</a:t>
            </a:r>
            <a:r>
              <a:rPr kumimoji="1" lang="en-US" altLang="ko-KR" sz="1400" dirty="0"/>
              <a:t>”</a:t>
            </a:r>
            <a:r>
              <a:rPr kumimoji="1" lang="ko-KR" altLang="en-US" sz="1400" dirty="0"/>
              <a:t>을 </a:t>
            </a:r>
            <a:r>
              <a:rPr kumimoji="1" lang="en-US" altLang="ko-KR" sz="1400" dirty="0"/>
              <a:t>bag of words</a:t>
            </a:r>
            <a:r>
              <a:rPr kumimoji="1" lang="ko-KR" altLang="en-US" sz="1400" dirty="0"/>
              <a:t>로 표현</a:t>
            </a:r>
            <a:endParaRPr kumimoji="1" lang="en-US" altLang="ko-KR" sz="1400" dirty="0"/>
          </a:p>
          <a:p>
            <a:r>
              <a:rPr kumimoji="1" lang="ko-KR" altLang="en-US" sz="1400" dirty="0"/>
              <a:t>   </a:t>
            </a:r>
            <a:r>
              <a:rPr kumimoji="1" lang="en-US" altLang="ko-KR" sz="1400" dirty="0"/>
              <a:t>   </a:t>
            </a:r>
            <a:r>
              <a:rPr kumimoji="1" lang="ko-KR" altLang="en-US" sz="1400" dirty="0"/>
              <a:t>같은 의미인 </a:t>
            </a:r>
            <a:r>
              <a:rPr kumimoji="1" lang="en-US" altLang="ko-KR" sz="1400" dirty="0"/>
              <a:t>fun</a:t>
            </a:r>
            <a:r>
              <a:rPr kumimoji="1" lang="ko-KR" altLang="en-US" sz="1400" dirty="0"/>
              <a:t>과 </a:t>
            </a:r>
            <a:r>
              <a:rPr kumimoji="1" lang="en-US" altLang="ko-KR" sz="1400" dirty="0"/>
              <a:t>not, boring</a:t>
            </a:r>
            <a:r>
              <a:rPr kumimoji="1" lang="ko-KR" altLang="en-US" sz="1400" dirty="0"/>
              <a:t>이 각각 </a:t>
            </a:r>
            <a:r>
              <a:rPr kumimoji="1" lang="en-US" altLang="ko-KR" sz="1400" dirty="0"/>
              <a:t>count</a:t>
            </a:r>
            <a:r>
              <a:rPr kumimoji="1" lang="ko-KR" altLang="en-US" sz="1400" dirty="0"/>
              <a:t>됨으로 의미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관계 등을 담을 수 없음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 </a:t>
            </a:r>
            <a:r>
              <a:rPr kumimoji="1" lang="ko-KR" altLang="en-US" sz="1400" dirty="0"/>
              <a:t> </a:t>
            </a:r>
            <a:r>
              <a:rPr kumimoji="1" lang="en-US" altLang="ko-Kore-KR" sz="1400" dirty="0"/>
              <a:t>⤑ n-gram</a:t>
            </a:r>
            <a:r>
              <a:rPr kumimoji="1" lang="ko-KR" altLang="en-US" sz="1400" dirty="0"/>
              <a:t>이 </a:t>
            </a:r>
            <a:r>
              <a:rPr kumimoji="1" lang="en-US" altLang="ko-KR" sz="1400" dirty="0"/>
              <a:t>bag of words</a:t>
            </a:r>
            <a:r>
              <a:rPr kumimoji="1" lang="ko-KR" altLang="en-US" sz="1400" dirty="0"/>
              <a:t>의 보완</a:t>
            </a:r>
            <a:r>
              <a:rPr kumimoji="1" lang="en-US" altLang="ko-KR" sz="1400" dirty="0"/>
              <a:t>(?)</a:t>
            </a:r>
            <a:endParaRPr kumimoji="1" lang="en-US" altLang="ko-Kore-KR" sz="1400" dirty="0"/>
          </a:p>
          <a:p>
            <a:endParaRPr kumimoji="1" lang="en-US" altLang="ko-KR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ADF41FE-FBF2-CC4A-9E55-9B0AE628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194" y="4764877"/>
            <a:ext cx="7226532" cy="602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803078-4625-EF4B-8218-865EBF45937D}"/>
                  </a:ext>
                </a:extLst>
              </p:cNvPr>
              <p:cNvSpPr txBox="1"/>
              <p:nvPr/>
            </p:nvSpPr>
            <p:spPr>
              <a:xfrm>
                <a:off x="4124046" y="1208857"/>
                <a:ext cx="7434680" cy="1384995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●</a:t>
                </a:r>
                <a:r>
                  <a:rPr kumimoji="1" lang="en-US" altLang="ko-KR" sz="10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kumimoji="1"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kumimoji="1"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kumimoji="1"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</m:t>
                        </m:r>
                        <m:r>
                          <a:rPr kumimoji="1"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3,⋯,</m:t>
                        </m:r>
                        <m:r>
                          <a:rPr kumimoji="1"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𝑥𝑡</m:t>
                        </m:r>
                      </m:e>
                    </m:d>
                    <m:r>
                      <a:rPr kumimoji="1"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ko-KR" altLang="en-US" sz="1400" b="0" i="0" dirty="0">
                    <a:solidFill>
                      <a:srgbClr val="000000"/>
                    </a:solidFill>
                    <a:latin typeface="Microsoft GothicNeo"/>
                    <a:ea typeface="Cambria Math" panose="02040503050406030204" pitchFamily="18" charset="0"/>
                  </a:rPr>
                  <a:t> </a:t>
                </a:r>
                <a:endParaRPr kumimoji="1" lang="en-US" altLang="ko-KR" sz="1400" dirty="0">
                  <a:solidFill>
                    <a:srgbClr val="000000"/>
                  </a:solidFill>
                  <a:latin typeface="Microsoft GothicNeo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:endParaRPr kumimoji="1" lang="en-US" altLang="ko-KR" sz="1400" b="0" i="0" dirty="0">
                  <a:solidFill>
                    <a:srgbClr val="000000"/>
                  </a:solidFill>
                  <a:latin typeface="Microsoft GothicNeo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kumimoji="1" lang="ko-KR" altLang="en-US" sz="1000" dirty="0">
                    <a:solidFill>
                      <a:srgbClr val="000000"/>
                    </a:solidFill>
                  </a:rPr>
                  <a:t>●  </a:t>
                </a:r>
                <a:r>
                  <a:rPr kumimoji="1" lang="ko-KR" altLang="en-US" sz="1400" dirty="0">
                    <a:solidFill>
                      <a:srgbClr val="000000"/>
                    </a:solidFill>
                  </a:rPr>
                  <a:t>입력 값은 하나의 문장</a:t>
                </a:r>
                <a:r>
                  <a:rPr kumimoji="1" lang="en-US" altLang="ko-KR" sz="1400" dirty="0">
                    <a:solidFill>
                      <a:srgbClr val="000000"/>
                    </a:solidFill>
                  </a:rPr>
                  <a:t>,</a:t>
                </a:r>
                <a:r>
                  <a:rPr kumimoji="1" lang="ko-KR" altLang="en-US" sz="1400" dirty="0">
                    <a:solidFill>
                      <a:srgbClr val="000000"/>
                    </a:solidFill>
                  </a:rPr>
                  <a:t> 출력은 확률값</a:t>
                </a:r>
                <a:endParaRPr kumimoji="1" lang="en-US" altLang="ko-KR" sz="1400" dirty="0">
                  <a:solidFill>
                    <a:srgbClr val="000000"/>
                  </a:solidFill>
                </a:endParaRPr>
              </a:p>
              <a:p>
                <a:pPr lvl="0">
                  <a:defRPr/>
                </a:pPr>
                <a:r>
                  <a:rPr kumimoji="1" lang="ko-KR" altLang="en-US" sz="1400" dirty="0">
                    <a:solidFill>
                      <a:srgbClr val="000000"/>
                    </a:solidFill>
                  </a:rPr>
                  <a:t>    </a:t>
                </a:r>
                <a:r>
                  <a:rPr kumimoji="1" lang="en-US" altLang="ko-Kore-KR" sz="1400" dirty="0"/>
                  <a:t>⤑ </a:t>
                </a:r>
                <a:r>
                  <a:rPr kumimoji="1" lang="ko-KR" altLang="en-US" sz="1400" dirty="0"/>
                  <a:t>전체 </a:t>
                </a:r>
                <a:r>
                  <a:rPr kumimoji="1" lang="en-US" altLang="ko-KR" sz="1400" dirty="0">
                    <a:solidFill>
                      <a:srgbClr val="000000"/>
                    </a:solidFill>
                  </a:rPr>
                  <a:t>Corpus </a:t>
                </a:r>
                <a:r>
                  <a:rPr kumimoji="1" lang="ko-KR" altLang="en-US" sz="1400" dirty="0">
                    <a:solidFill>
                      <a:srgbClr val="000000"/>
                    </a:solidFill>
                  </a:rPr>
                  <a:t>중에 다음에 올 문장</a:t>
                </a:r>
                <a:r>
                  <a:rPr kumimoji="1" lang="en-US" altLang="ko-KR" sz="1400" dirty="0">
                    <a:solidFill>
                      <a:srgbClr val="000000"/>
                    </a:solidFill>
                  </a:rPr>
                  <a:t>/</a:t>
                </a:r>
                <a:r>
                  <a:rPr kumimoji="1" lang="ko-KR" altLang="en-US" sz="1400" dirty="0">
                    <a:solidFill>
                      <a:srgbClr val="000000"/>
                    </a:solidFill>
                  </a:rPr>
                  <a:t>단어</a:t>
                </a:r>
                <a:r>
                  <a:rPr kumimoji="1" lang="en-US" altLang="ko-KR" sz="1400" dirty="0">
                    <a:solidFill>
                      <a:srgbClr val="000000"/>
                    </a:solidFill>
                  </a:rPr>
                  <a:t>,</a:t>
                </a:r>
                <a:r>
                  <a:rPr kumimoji="1" lang="ko-KR" altLang="en-US" sz="1400" dirty="0">
                    <a:solidFill>
                      <a:srgbClr val="000000"/>
                    </a:solidFill>
                  </a:rPr>
                  <a:t> 즉 </a:t>
                </a:r>
                <a:r>
                  <a:rPr kumimoji="1" lang="en-US" altLang="ko-KR" sz="1400" dirty="0">
                    <a:solidFill>
                      <a:srgbClr val="000000"/>
                    </a:solidFill>
                  </a:rPr>
                  <a:t>Sequence</a:t>
                </a:r>
                <a:r>
                  <a:rPr kumimoji="1" lang="ko-KR" altLang="en-US" sz="1400" dirty="0">
                    <a:solidFill>
                      <a:srgbClr val="000000"/>
                    </a:solidFill>
                  </a:rPr>
                  <a:t>를 찾는 것  </a:t>
                </a:r>
                <a:endParaRPr lang="en" altLang="ko-Kore-KR" sz="1000" dirty="0"/>
              </a:p>
              <a:p>
                <a:pPr>
                  <a:defRPr/>
                </a:pPr>
                <a:br>
                  <a:rPr lang="en" altLang="ko-Kore-KR" sz="1400" dirty="0"/>
                </a:br>
                <a:endPara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803078-4625-EF4B-8218-865EBF45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046" y="1208857"/>
                <a:ext cx="7434680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16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A5839B6-3793-5A44-98C3-E8778F0C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94" y="88653"/>
            <a:ext cx="11732449" cy="534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n-gram</a:t>
            </a:r>
            <a:r>
              <a:rPr lang="ko-KR" alt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의 바탕</a:t>
            </a:r>
            <a:r>
              <a:rPr lang="en-US" altLang="ko-KR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(2/2)</a:t>
            </a:r>
            <a:endParaRPr lang="en-US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16C09E7-B9BC-9D4D-92D8-6B866DAD22B4}"/>
              </a:ext>
            </a:extLst>
          </p:cNvPr>
          <p:cNvCxnSpPr>
            <a:cxnSpLocks/>
          </p:cNvCxnSpPr>
          <p:nvPr/>
        </p:nvCxnSpPr>
        <p:spPr>
          <a:xfrm>
            <a:off x="331819" y="730593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3708801-E577-5F46-B166-A2422E191F96}"/>
              </a:ext>
            </a:extLst>
          </p:cNvPr>
          <p:cNvCxnSpPr>
            <a:cxnSpLocks/>
          </p:cNvCxnSpPr>
          <p:nvPr/>
        </p:nvCxnSpPr>
        <p:spPr>
          <a:xfrm>
            <a:off x="303509" y="6615196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522B53-F51C-2745-A942-8A91B756D772}"/>
              </a:ext>
            </a:extLst>
          </p:cNvPr>
          <p:cNvSpPr txBox="1"/>
          <p:nvPr/>
        </p:nvSpPr>
        <p:spPr>
          <a:xfrm>
            <a:off x="10191427" y="6615196"/>
            <a:ext cx="169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NLP-STUDY GROUP</a:t>
            </a:r>
            <a:endParaRPr kumimoji="1" lang="ko-Kore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19910-6F62-A344-9241-F773AC40AB2B}"/>
              </a:ext>
            </a:extLst>
          </p:cNvPr>
          <p:cNvSpPr txBox="1"/>
          <p:nvPr/>
        </p:nvSpPr>
        <p:spPr>
          <a:xfrm>
            <a:off x="208994" y="1214075"/>
            <a:ext cx="370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◼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조건부 확률</a:t>
            </a:r>
            <a:endParaRPr kumimoji="1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C5D4B-33A9-2F40-930D-996744979E82}"/>
              </a:ext>
            </a:extLst>
          </p:cNvPr>
          <p:cNvSpPr txBox="1"/>
          <p:nvPr/>
        </p:nvSpPr>
        <p:spPr>
          <a:xfrm>
            <a:off x="208994" y="4274608"/>
            <a:ext cx="370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◼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통계 기반의 언어 모델</a:t>
            </a:r>
            <a:endParaRPr kumimoji="1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C13E1-65F5-7043-B291-D09C52B1100F}"/>
              </a:ext>
            </a:extLst>
          </p:cNvPr>
          <p:cNvSpPr txBox="1"/>
          <p:nvPr/>
        </p:nvSpPr>
        <p:spPr>
          <a:xfrm>
            <a:off x="208994" y="2691623"/>
            <a:ext cx="370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◼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r>
              <a:rPr kumimoji="1" lang="ko-KR" altLang="en-US" sz="2000" dirty="0">
                <a:solidFill>
                  <a:srgbClr val="000000"/>
                </a:solidFill>
              </a:rPr>
              <a:t>곱의 법칙</a:t>
            </a:r>
            <a:r>
              <a:rPr kumimoji="1" lang="en-US" altLang="ko-KR" sz="2000" dirty="0">
                <a:solidFill>
                  <a:srgbClr val="000000"/>
                </a:solidFill>
              </a:rPr>
              <a:t>,</a:t>
            </a:r>
            <a:r>
              <a:rPr kumimoji="1" lang="ko-KR" altLang="en-US" sz="2000" dirty="0">
                <a:solidFill>
                  <a:srgbClr val="000000"/>
                </a:solidFill>
              </a:rPr>
              <a:t> 중복 순열</a:t>
            </a:r>
            <a:endParaRPr kumimoji="1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FEF952-03C3-5F40-8866-1E7B4B489C02}"/>
                  </a:ext>
                </a:extLst>
              </p:cNvPr>
              <p:cNvSpPr txBox="1"/>
              <p:nvPr/>
            </p:nvSpPr>
            <p:spPr>
              <a:xfrm>
                <a:off x="4124047" y="2691623"/>
                <a:ext cx="7434680" cy="144655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●</a:t>
                </a:r>
                <a:r>
                  <a:rPr kumimoji="1" lang="en-US" altLang="ko-KR" sz="10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ko-KR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noProof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  <m:r>
                      <a:rPr kumimoji="1" lang="en-US" altLang="ko-KR" sz="1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kumimoji="1" lang="en-US" altLang="ko-KR" sz="1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kumimoji="1" lang="en-US" altLang="ko-KR" sz="16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</a:endParaRPr>
              </a:p>
              <a:p>
                <a:pPr lvl="0">
                  <a:defRPr/>
                </a:pPr>
                <a:endParaRPr lang="en" altLang="ko-Kore-KR" sz="1600" dirty="0"/>
              </a:p>
              <a:p>
                <a:pPr lvl="0">
                  <a:defRPr/>
                </a:pPr>
                <a:r>
                  <a:rPr kumimoji="1" lang="ko-KR" altLang="en-US" sz="1000" dirty="0">
                    <a:solidFill>
                      <a:srgbClr val="000000"/>
                    </a:solidFill>
                  </a:rPr>
                  <a:t>●</a:t>
                </a:r>
                <a:r>
                  <a:rPr kumimoji="1" lang="en-US" altLang="ko-KR" sz="1000" dirty="0">
                    <a:solidFill>
                      <a:srgbClr val="000000"/>
                    </a:solidFill>
                  </a:rPr>
                  <a:t>  </a:t>
                </a:r>
                <a:r>
                  <a:rPr kumimoji="1" lang="ko-KR" altLang="en-US" sz="1400" dirty="0">
                    <a:solidFill>
                      <a:srgbClr val="000000"/>
                    </a:solidFill>
                  </a:rPr>
                  <a:t>서로 다른 </a:t>
                </a:r>
                <a:r>
                  <a:rPr kumimoji="1" lang="en-US" altLang="ko-KR" sz="1400" dirty="0">
                    <a:solidFill>
                      <a:srgbClr val="000000"/>
                    </a:solidFill>
                  </a:rPr>
                  <a:t>n</a:t>
                </a:r>
                <a:r>
                  <a:rPr kumimoji="1" lang="ko-KR" altLang="en-US" sz="1400" dirty="0">
                    <a:solidFill>
                      <a:srgbClr val="000000"/>
                    </a:solidFill>
                  </a:rPr>
                  <a:t>개에서 중복을 허락하여 </a:t>
                </a:r>
                <a:r>
                  <a:rPr kumimoji="1" lang="en-US" altLang="ko-KR" sz="1400" dirty="0">
                    <a:solidFill>
                      <a:srgbClr val="000000"/>
                    </a:solidFill>
                  </a:rPr>
                  <a:t>r</a:t>
                </a:r>
                <a:r>
                  <a:rPr kumimoji="1" lang="ko-KR" altLang="en-US" sz="1400" dirty="0">
                    <a:solidFill>
                      <a:srgbClr val="000000"/>
                    </a:solidFill>
                  </a:rPr>
                  <a:t>개를 택하는 순열 </a:t>
                </a:r>
                <a:endParaRPr lang="en" altLang="ko-Kore-KR" sz="1400" dirty="0"/>
              </a:p>
              <a:p>
                <a:pPr lvl="0">
                  <a:defRPr/>
                </a:pPr>
                <a:endParaRPr lang="en" altLang="ko-Kore-KR" sz="1400" dirty="0"/>
              </a:p>
              <a:p>
                <a:pPr>
                  <a:defRPr/>
                </a:pPr>
                <a:br>
                  <a:rPr lang="en" altLang="ko-Kore-KR" sz="1400" dirty="0"/>
                </a:br>
                <a:endPara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FEF952-03C3-5F40-8866-1E7B4B489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047" y="2691623"/>
                <a:ext cx="7434680" cy="1446550"/>
              </a:xfrm>
              <a:prstGeom prst="rect">
                <a:avLst/>
              </a:prstGeom>
              <a:blipFill>
                <a:blip r:embed="rId2"/>
                <a:stretch>
                  <a:fillRect t="-25862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4C2D99-907C-7A45-8606-7CB66AA38320}"/>
                  </a:ext>
                </a:extLst>
              </p:cNvPr>
              <p:cNvSpPr txBox="1"/>
              <p:nvPr/>
            </p:nvSpPr>
            <p:spPr>
              <a:xfrm>
                <a:off x="4124046" y="4274608"/>
                <a:ext cx="7434680" cy="1836465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ko-KR" altLang="en-US" sz="1000" dirty="0">
                    <a:solidFill>
                      <a:srgbClr val="000000"/>
                    </a:solidFill>
                  </a:rPr>
                  <a:t>●</a:t>
                </a:r>
                <a:r>
                  <a:rPr kumimoji="1" lang="en-US" altLang="ko-KR" sz="1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𝐼𝑛</m:t>
                    </m:r>
                    <m:r>
                      <a:rPr kumimoji="1"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𝐾𝑜𝑟𝑒𝑎</m:t>
                    </m:r>
                    <m:r>
                      <a:rPr kumimoji="1"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𝑚𝑜𝑟𝑒</m:t>
                    </m:r>
                  </m:oMath>
                </a14:m>
                <a:r>
                  <a:rPr kumimoji="1" lang="ko-KR" altLang="en-US" sz="2000" b="0" i="1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 </a:t>
                </a:r>
                <a:r>
                  <a:rPr kumimoji="1" lang="ko-KR" alt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가 총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Microsoft GothicNeo"/>
                  </a:rPr>
                  <a:t>1000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Microsoft GothicNeo"/>
                  </a:rPr>
                  <a:t>번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Microsoft GothicNeo"/>
                  </a:rPr>
                  <a:t>,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Microsoft GothicNeo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𝐼𝑛</m:t>
                    </m:r>
                    <m:r>
                      <a:rPr kumimoji="1"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𝐾𝑜𝑟𝑒𝑎</m:t>
                    </m:r>
                    <m:r>
                      <a:rPr kumimoji="1"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ko-KR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kumimoji="1"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𝑡h𝑎𝑛</m:t>
                    </m:r>
                  </m:oMath>
                </a14:m>
                <a:r>
                  <a:rPr kumimoji="1" lang="ko-KR" altLang="en-US" sz="2000" b="0" i="1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 </a:t>
                </a:r>
                <a:r>
                  <a:rPr kumimoji="1" lang="ko-KR" alt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가 총 </a:t>
                </a:r>
                <a:r>
                  <a:rPr kumimoji="1" lang="en-US" altLang="ko-KR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600</a:t>
                </a:r>
                <a:r>
                  <a:rPr kumimoji="1" lang="ko-KR" alt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번</a:t>
                </a:r>
                <a:endParaRPr kumimoji="1" lang="en-US" altLang="ko-KR" sz="2000" b="0" i="1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endParaRPr>
              </a:p>
              <a:p>
                <a:pPr lvl="0">
                  <a:defRPr/>
                </a:pPr>
                <a:endParaRPr kumimoji="1" lang="en-US" altLang="ko-KR" sz="1000" dirty="0">
                  <a:solidFill>
                    <a:srgbClr val="000000"/>
                  </a:solidFill>
                  <a:latin typeface="Microsoft GothicNeo"/>
                </a:endParaRPr>
              </a:p>
              <a:p>
                <a:pPr lvl="0">
                  <a:defRPr/>
                </a:pPr>
                <a:r>
                  <a:rPr kumimoji="1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● </a:t>
                </a:r>
                <a:r>
                  <a:rPr kumimoji="1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𝑡h𝑎𝑛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| 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𝐼𝑛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𝐾𝑜𝑟𝑒𝑎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𝑚𝑜𝑟𝑒</m:t>
                        </m:r>
                      </m:e>
                    </m:d>
                    <m:r>
                      <a:rPr kumimoji="1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𝐼𝑛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𝐾𝑜𝑟𝑒𝑎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  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𝑚𝑜𝑟𝑒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𝑡h𝑎𝑛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𝐼𝑛</m:t>
                            </m:r>
                            <m:r>
                              <a:rPr kumimoji="1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1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𝐾𝑜𝑟𝑒𝑎</m:t>
                            </m:r>
                            <m:r>
                              <a:rPr kumimoji="1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   </m:t>
                            </m:r>
                            <m:r>
                              <a:rPr kumimoji="1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𝑚𝑜𝑟𝑒</m:t>
                            </m:r>
                          </m:e>
                        </m:d>
                      </m:den>
                    </m:f>
                    <m:r>
                      <a:rPr kumimoji="1"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R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600</m:t>
                        </m:r>
                      </m:num>
                      <m:den>
                        <m:r>
                          <a:rPr kumimoji="1"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kumimoji="1" lang="en-US" altLang="ko-KR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=0.6</m:t>
                    </m:r>
                    <m:r>
                      <a:rPr kumimoji="1"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endParaRPr>
              </a:p>
              <a:p>
                <a:pPr lvl="0">
                  <a:defRPr/>
                </a:pPr>
                <a:endParaRPr kumimoji="1" lang="en-US" altLang="ko-KR" sz="2000" dirty="0">
                  <a:solidFill>
                    <a:srgbClr val="000000"/>
                  </a:solidFill>
                  <a:latin typeface="Microsoft GothicNeo"/>
                </a:endParaRPr>
              </a:p>
              <a:p>
                <a:pPr lvl="0">
                  <a:defRPr/>
                </a:pPr>
                <a:r>
                  <a:rPr kumimoji="1" lang="ko-KR" altLang="en-US" sz="1000" dirty="0">
                    <a:solidFill>
                      <a:srgbClr val="000000"/>
                    </a:solidFill>
                  </a:rPr>
                  <a:t>● </a:t>
                </a:r>
                <a:r>
                  <a:rPr kumimoji="1" lang="ko-KR" altLang="en-US" sz="1600" dirty="0">
                    <a:solidFill>
                      <a:srgbClr val="000000"/>
                    </a:solidFill>
                  </a:rPr>
                  <a:t>문제점 </a:t>
                </a:r>
                <a:r>
                  <a:rPr kumimoji="1" lang="en-US" altLang="ko-Kore-KR" sz="1600" dirty="0"/>
                  <a:t>⤑</a:t>
                </a:r>
                <a:r>
                  <a:rPr kumimoji="1" lang="ko-KR" altLang="en-US" sz="1600" dirty="0"/>
                  <a:t> 문장이 길어질 수록 </a:t>
                </a:r>
                <a:r>
                  <a:rPr kumimoji="1" lang="en-US" altLang="ko-KR" sz="1600" dirty="0">
                    <a:solidFill>
                      <a:srgbClr val="0070C0"/>
                    </a:solidFill>
                  </a:rPr>
                  <a:t>Sparce</a:t>
                </a:r>
                <a:endParaRPr kumimoji="1" lang="en-US" altLang="ko-KR" sz="2000" dirty="0">
                  <a:solidFill>
                    <a:srgbClr val="000000"/>
                  </a:solidFill>
                  <a:latin typeface="Microsoft GothicNeo"/>
                </a:endParaRPr>
              </a:p>
              <a:p>
                <a:pPr lvl="0">
                  <a:defRPr/>
                </a:pPr>
                <a:r>
                  <a:rPr kumimoji="1" lang="ko-KR" altLang="en-US" sz="1000" dirty="0">
                    <a:solidFill>
                      <a:srgbClr val="000000"/>
                    </a:solidFill>
                  </a:rPr>
                  <a:t>● </a:t>
                </a:r>
                <a:r>
                  <a:rPr kumimoji="1" lang="ko-KR" altLang="en-US" sz="1600" dirty="0">
                    <a:solidFill>
                      <a:srgbClr val="000000"/>
                    </a:solidFill>
                  </a:rPr>
                  <a:t>해결점 </a:t>
                </a:r>
                <a:r>
                  <a:rPr kumimoji="1" lang="en-US" altLang="ko-Kore-KR" sz="1600" dirty="0"/>
                  <a:t>⤑ </a:t>
                </a:r>
                <a:r>
                  <a:rPr kumimoji="1" lang="en-US" altLang="ko-Kore-KR" sz="1600" dirty="0">
                    <a:solidFill>
                      <a:srgbClr val="FF0000"/>
                    </a:solidFill>
                  </a:rPr>
                  <a:t>sequence</a:t>
                </a:r>
                <a:r>
                  <a:rPr kumimoji="1" lang="ko-KR" altLang="en-US" sz="1600" dirty="0">
                    <a:solidFill>
                      <a:srgbClr val="FF0000"/>
                    </a:solidFill>
                  </a:rPr>
                  <a:t> 개수를 줄인다</a:t>
                </a:r>
                <a:endParaRPr kumimoji="1" lang="en-US" altLang="ko-KR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4C2D99-907C-7A45-8606-7CB66AA38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046" y="4274608"/>
                <a:ext cx="7434680" cy="1836465"/>
              </a:xfrm>
              <a:prstGeom prst="rect">
                <a:avLst/>
              </a:prstGeom>
              <a:blipFill>
                <a:blip r:embed="rId3"/>
                <a:stretch>
                  <a:fillRect b="-2740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F08275-3E0A-B743-9639-5A895215E687}"/>
                  </a:ext>
                </a:extLst>
              </p:cNvPr>
              <p:cNvSpPr txBox="1"/>
              <p:nvPr/>
            </p:nvSpPr>
            <p:spPr>
              <a:xfrm>
                <a:off x="4124047" y="1214075"/>
                <a:ext cx="3501120" cy="1130887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●</a:t>
                </a:r>
                <a:r>
                  <a:rPr kumimoji="1" lang="ko-KR" altLang="en-US" sz="10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ko-KR" sz="1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ko-KR" sz="1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R" sz="1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R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kumimoji="1" lang="en-US" altLang="ko-KR" sz="1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" altLang="ko-Kore-KR" sz="1600" dirty="0"/>
              </a:p>
              <a:p>
                <a:pPr lvl="0">
                  <a:defRPr/>
                </a:pPr>
                <a:endParaRPr lang="en" altLang="ko-Kore-KR" sz="1400" dirty="0"/>
              </a:p>
              <a:p>
                <a:pPr>
                  <a:defRPr/>
                </a:pPr>
                <a:br>
                  <a:rPr lang="en" altLang="ko-Kore-KR" sz="1400" dirty="0"/>
                </a:br>
                <a:endPara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F08275-3E0A-B743-9639-5A895215E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047" y="1214075"/>
                <a:ext cx="3501120" cy="11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596F2B-2ECC-A845-97C0-C17B52D289E0}"/>
                  </a:ext>
                </a:extLst>
              </p:cNvPr>
              <p:cNvSpPr txBox="1"/>
              <p:nvPr/>
            </p:nvSpPr>
            <p:spPr>
              <a:xfrm>
                <a:off x="7732141" y="1208659"/>
                <a:ext cx="3826585" cy="114172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●</a:t>
                </a:r>
                <a14:m>
                  <m:oMath xmlns:m="http://schemas.openxmlformats.org/officeDocument/2006/math">
                    <m:r>
                      <a:rPr kumimoji="1" lang="ko-KR" alt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ko-KR" alt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ko-KR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" altLang="ko-Kore-KR" sz="1600" dirty="0"/>
              </a:p>
              <a:p>
                <a:pPr lvl="0">
                  <a:defRPr/>
                </a:pPr>
                <a:endParaRPr lang="en" altLang="ko-Kore-KR" sz="1400" dirty="0"/>
              </a:p>
              <a:p>
                <a:pPr>
                  <a:defRPr/>
                </a:pPr>
                <a:br>
                  <a:rPr lang="en" altLang="ko-Kore-KR" sz="1400" dirty="0"/>
                </a:br>
                <a:endPara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596F2B-2ECC-A845-97C0-C17B52D28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141" y="1208659"/>
                <a:ext cx="3826585" cy="11417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4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A5839B6-3793-5A44-98C3-E8778F0C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94" y="88653"/>
            <a:ext cx="11732449" cy="534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n-gram</a:t>
            </a:r>
            <a:r>
              <a:rPr lang="ko-KR" alt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이란</a:t>
            </a:r>
            <a:r>
              <a:rPr lang="en-US" altLang="ko-KR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?</a:t>
            </a:r>
            <a:endParaRPr lang="en-US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16C09E7-B9BC-9D4D-92D8-6B866DAD22B4}"/>
              </a:ext>
            </a:extLst>
          </p:cNvPr>
          <p:cNvCxnSpPr>
            <a:cxnSpLocks/>
          </p:cNvCxnSpPr>
          <p:nvPr/>
        </p:nvCxnSpPr>
        <p:spPr>
          <a:xfrm>
            <a:off x="331819" y="730593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3708801-E577-5F46-B166-A2422E191F96}"/>
              </a:ext>
            </a:extLst>
          </p:cNvPr>
          <p:cNvCxnSpPr>
            <a:cxnSpLocks/>
          </p:cNvCxnSpPr>
          <p:nvPr/>
        </p:nvCxnSpPr>
        <p:spPr>
          <a:xfrm>
            <a:off x="303509" y="6615196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522B53-F51C-2745-A942-8A91B756D772}"/>
              </a:ext>
            </a:extLst>
          </p:cNvPr>
          <p:cNvSpPr txBox="1"/>
          <p:nvPr/>
        </p:nvSpPr>
        <p:spPr>
          <a:xfrm>
            <a:off x="10191427" y="6615196"/>
            <a:ext cx="169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NLP-STUDY GROUP</a:t>
            </a:r>
            <a:endParaRPr kumimoji="1" lang="ko-Kore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19910-6F62-A344-9241-F773AC40AB2B}"/>
              </a:ext>
            </a:extLst>
          </p:cNvPr>
          <p:cNvSpPr txBox="1"/>
          <p:nvPr/>
        </p:nvSpPr>
        <p:spPr>
          <a:xfrm>
            <a:off x="208994" y="1214075"/>
            <a:ext cx="370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◼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n-gram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이란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?</a:t>
            </a:r>
            <a:endParaRPr kumimoji="1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03078-4625-EF4B-8218-865EBF45937D}"/>
              </a:ext>
            </a:extLst>
          </p:cNvPr>
          <p:cNvSpPr txBox="1"/>
          <p:nvPr/>
        </p:nvSpPr>
        <p:spPr>
          <a:xfrm>
            <a:off x="3212983" y="1214075"/>
            <a:ext cx="8675507" cy="73866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●  </a:t>
            </a:r>
            <a:r>
              <a:rPr lang="ko-KR" altLang="en-US" sz="1400" dirty="0"/>
              <a:t>횟수와 확률을 사용하여 단어를 벡터로 표현</a:t>
            </a:r>
            <a:r>
              <a:rPr lang="en-US" altLang="ko-KR" sz="1400" dirty="0"/>
              <a:t>(</a:t>
            </a:r>
            <a:r>
              <a:rPr lang="en" altLang="ko-Kore-KR" sz="1400" dirty="0"/>
              <a:t>Count-based representation)</a:t>
            </a:r>
          </a:p>
          <a:p>
            <a:pPr lvl="0">
              <a:defRPr/>
            </a:pPr>
            <a:endParaRPr kumimoji="0" lang="en" altLang="ko-Kore-KR" sz="1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1" lang="ko-KR" altLang="en-US" sz="1000" dirty="0">
                <a:solidFill>
                  <a:srgbClr val="000000"/>
                </a:solidFill>
              </a:rPr>
              <a:t>●</a:t>
            </a:r>
            <a:r>
              <a:rPr kumimoji="1" lang="en-US" altLang="ko-KR" sz="1000" dirty="0">
                <a:solidFill>
                  <a:srgbClr val="000000"/>
                </a:solidFill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</a:rPr>
              <a:t>Uni-gram</a:t>
            </a:r>
            <a:r>
              <a:rPr kumimoji="1" lang="ko-KR" altLang="en-US" sz="1400" dirty="0">
                <a:solidFill>
                  <a:srgbClr val="000000"/>
                </a:solidFill>
              </a:rPr>
              <a:t>은 </a:t>
            </a:r>
            <a:r>
              <a:rPr kumimoji="1" lang="en-US" altLang="ko-KR" sz="1400" dirty="0">
                <a:solidFill>
                  <a:srgbClr val="000000"/>
                </a:solidFill>
              </a:rPr>
              <a:t>Bag of Words</a:t>
            </a:r>
            <a:r>
              <a:rPr kumimoji="1" lang="ko-KR" altLang="en-US" sz="1400" dirty="0">
                <a:solidFill>
                  <a:srgbClr val="000000"/>
                </a:solidFill>
              </a:rPr>
              <a:t>와 동일</a:t>
            </a:r>
            <a:r>
              <a:rPr kumimoji="1" lang="en-US" altLang="ko-KR" sz="1400" dirty="0">
                <a:solidFill>
                  <a:srgbClr val="000000"/>
                </a:solidFill>
              </a:rPr>
              <a:t>(?)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FC77B4-0082-4B48-AFA0-AACDE8FB0865}"/>
              </a:ext>
            </a:extLst>
          </p:cNvPr>
          <p:cNvSpPr txBox="1"/>
          <p:nvPr/>
        </p:nvSpPr>
        <p:spPr>
          <a:xfrm>
            <a:off x="208994" y="2148313"/>
            <a:ext cx="370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◼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n-gram</a:t>
            </a:r>
            <a:r>
              <a:rPr kumimoji="1" lang="ko-KR" altLang="en-US" sz="2000" dirty="0">
                <a:solidFill>
                  <a:srgbClr val="000000"/>
                </a:solidFill>
                <a:latin typeface="Microsoft GothicNeo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수식 표현</a:t>
            </a:r>
            <a:endParaRPr kumimoji="1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EF49E-6998-1C4C-9E59-F6A2B4C38F14}"/>
              </a:ext>
            </a:extLst>
          </p:cNvPr>
          <p:cNvSpPr txBox="1"/>
          <p:nvPr/>
        </p:nvSpPr>
        <p:spPr>
          <a:xfrm>
            <a:off x="3212983" y="2148313"/>
            <a:ext cx="8675507" cy="200054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●  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074C30-26FA-D743-9814-CCB5DEB67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05" y="2148313"/>
            <a:ext cx="4346710" cy="19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4B16D0-BA20-8147-BADF-0AD1412BD486}"/>
              </a:ext>
            </a:extLst>
          </p:cNvPr>
          <p:cNvSpPr txBox="1"/>
          <p:nvPr/>
        </p:nvSpPr>
        <p:spPr>
          <a:xfrm>
            <a:off x="3212982" y="4272126"/>
            <a:ext cx="8675507" cy="209288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●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Bi-gram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의 예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 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7DB8C2-6EC1-D04C-917F-C26F6D0C0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77" y="4749666"/>
            <a:ext cx="8186199" cy="8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0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A5839B6-3793-5A44-98C3-E8778F0C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94" y="88653"/>
            <a:ext cx="11732449" cy="534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n-gram </a:t>
            </a:r>
            <a:r>
              <a:rPr lang="ko-KR" alt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실습</a:t>
            </a:r>
            <a:endParaRPr lang="en-US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16C09E7-B9BC-9D4D-92D8-6B866DAD22B4}"/>
              </a:ext>
            </a:extLst>
          </p:cNvPr>
          <p:cNvCxnSpPr>
            <a:cxnSpLocks/>
          </p:cNvCxnSpPr>
          <p:nvPr/>
        </p:nvCxnSpPr>
        <p:spPr>
          <a:xfrm>
            <a:off x="331819" y="730593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3708801-E577-5F46-B166-A2422E191F96}"/>
              </a:ext>
            </a:extLst>
          </p:cNvPr>
          <p:cNvCxnSpPr>
            <a:cxnSpLocks/>
          </p:cNvCxnSpPr>
          <p:nvPr/>
        </p:nvCxnSpPr>
        <p:spPr>
          <a:xfrm>
            <a:off x="303509" y="6615196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522B53-F51C-2745-A942-8A91B756D772}"/>
              </a:ext>
            </a:extLst>
          </p:cNvPr>
          <p:cNvSpPr txBox="1"/>
          <p:nvPr/>
        </p:nvSpPr>
        <p:spPr>
          <a:xfrm>
            <a:off x="10191427" y="6615196"/>
            <a:ext cx="169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NLP-STUDY GROUP</a:t>
            </a:r>
            <a:endParaRPr kumimoji="1" lang="ko-Kore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A3DD0-5E68-E94B-A4A4-98FF98B8D43E}"/>
              </a:ext>
            </a:extLst>
          </p:cNvPr>
          <p:cNvSpPr txBox="1"/>
          <p:nvPr/>
        </p:nvSpPr>
        <p:spPr>
          <a:xfrm>
            <a:off x="331819" y="1213446"/>
            <a:ext cx="277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◼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nltk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이용</a:t>
            </a:r>
            <a:endParaRPr kumimoji="1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8B288-1E10-3F4A-B511-13B025FD294C}"/>
              </a:ext>
            </a:extLst>
          </p:cNvPr>
          <p:cNvSpPr txBox="1"/>
          <p:nvPr/>
        </p:nvSpPr>
        <p:spPr>
          <a:xfrm>
            <a:off x="3212983" y="1214075"/>
            <a:ext cx="8675507" cy="418576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/>
              <a:t>from nltk.util import </a:t>
            </a:r>
            <a:r>
              <a:rPr lang="en" altLang="ko-Kore-KR" sz="1400" dirty="0">
                <a:solidFill>
                  <a:srgbClr val="0070C0"/>
                </a:solidFill>
              </a:rPr>
              <a:t>pad_sequence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/>
              <a:t>from nltk.util import </a:t>
            </a:r>
            <a:r>
              <a:rPr lang="en" altLang="ko-Kore-KR" sz="1400" dirty="0">
                <a:solidFill>
                  <a:srgbClr val="0070C0"/>
                </a:solidFill>
              </a:rPr>
              <a:t>bigrams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/>
              <a:t>from nltk.util import </a:t>
            </a:r>
            <a:r>
              <a:rPr lang="en" altLang="ko-Kore-KR" sz="1400" dirty="0" err="1">
                <a:solidFill>
                  <a:srgbClr val="0070C0"/>
                </a:solidFill>
              </a:rPr>
              <a:t>ngrams</a:t>
            </a:r>
            <a:endParaRPr lang="en" altLang="ko-Kore-KR" sz="1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/>
              <a:t>from nltk.util import </a:t>
            </a:r>
            <a:r>
              <a:rPr lang="en" altLang="ko-Kore-KR" sz="1400" dirty="0" err="1">
                <a:solidFill>
                  <a:srgbClr val="0070C0"/>
                </a:solidFill>
              </a:rPr>
              <a:t>everygrams</a:t>
            </a:r>
            <a:endParaRPr lang="en" altLang="ko-Kore-KR" sz="1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/>
              <a:t>from nltk.lm.preprocessing import </a:t>
            </a:r>
            <a:r>
              <a:rPr lang="en" altLang="ko-Kore-KR" sz="1400" dirty="0" err="1">
                <a:solidFill>
                  <a:srgbClr val="0070C0"/>
                </a:solidFill>
              </a:rPr>
              <a:t>pad_both_ends</a:t>
            </a:r>
            <a:endParaRPr lang="en" altLang="ko-Kore-KR" sz="1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/>
              <a:t>from nltk.lm.preprocessing import </a:t>
            </a:r>
            <a:r>
              <a:rPr lang="en" altLang="ko-Kore-KR" sz="1400" dirty="0">
                <a:solidFill>
                  <a:srgbClr val="0070C0"/>
                </a:solidFill>
              </a:rPr>
              <a:t>flatten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/>
              <a:t>from nltk.lm.preprocessing import </a:t>
            </a:r>
            <a:r>
              <a:rPr lang="en" altLang="ko-Kore-KR" sz="1400" dirty="0" err="1">
                <a:solidFill>
                  <a:srgbClr val="0070C0"/>
                </a:solidFill>
              </a:rPr>
              <a:t>padded_everygram_pipeline</a:t>
            </a:r>
            <a:endParaRPr lang="en" altLang="ko-Kore-KR" sz="1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ko-Kore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altLang="ko-Kore-KR" sz="1400" dirty="0"/>
              <a:t>from nltk import </a:t>
            </a:r>
            <a:r>
              <a:rPr lang="en" altLang="ko-Kore-KR" sz="1400" dirty="0" err="1">
                <a:solidFill>
                  <a:srgbClr val="0070C0"/>
                </a:solidFill>
              </a:rPr>
              <a:t>word_tokenize</a:t>
            </a:r>
            <a:r>
              <a:rPr lang="en" altLang="ko-Kore-KR" sz="1400" dirty="0">
                <a:solidFill>
                  <a:srgbClr val="0070C0"/>
                </a:solidFill>
              </a:rPr>
              <a:t>, </a:t>
            </a:r>
            <a:r>
              <a:rPr lang="en" altLang="ko-Kore-KR" sz="1400" dirty="0" err="1">
                <a:solidFill>
                  <a:srgbClr val="0070C0"/>
                </a:solidFill>
              </a:rPr>
              <a:t>sent_tokenize</a:t>
            </a:r>
            <a:endParaRPr lang="en" altLang="ko-Kore-KR" sz="1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altLang="ko-Kore-KR" sz="1400" dirty="0"/>
              <a:t>from nltk.lm import </a:t>
            </a:r>
            <a:r>
              <a:rPr lang="en" altLang="ko-Kore-KR" sz="1400" dirty="0">
                <a:solidFill>
                  <a:srgbClr val="0070C0"/>
                </a:solidFill>
              </a:rPr>
              <a:t>MLE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altLang="ko-Kore-KR" sz="1400" dirty="0"/>
              <a:t>from nltk.tokenize.treebank import </a:t>
            </a:r>
            <a:r>
              <a:rPr lang="en" altLang="ko-Kore-KR" sz="1400" dirty="0" err="1">
                <a:solidFill>
                  <a:srgbClr val="0070C0"/>
                </a:solidFill>
              </a:rPr>
              <a:t>TreebankWordTokenizer</a:t>
            </a:r>
            <a:r>
              <a:rPr lang="en" altLang="ko-Kore-KR" sz="1400" dirty="0">
                <a:solidFill>
                  <a:srgbClr val="0070C0"/>
                </a:solidFill>
              </a:rPr>
              <a:t>, </a:t>
            </a:r>
            <a:r>
              <a:rPr lang="en" altLang="ko-Kore-KR" sz="1400" dirty="0" err="1">
                <a:solidFill>
                  <a:srgbClr val="0070C0"/>
                </a:solidFill>
              </a:rPr>
              <a:t>TreebankWordDetokenizer</a:t>
            </a:r>
            <a:endParaRPr lang="en" altLang="ko-Kore-KR" sz="140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63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A5839B6-3793-5A44-98C3-E8778F0C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94" y="88653"/>
            <a:ext cx="11732449" cy="534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n-gram</a:t>
            </a:r>
            <a:r>
              <a:rPr lang="ko-KR" alt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 단점과 활용</a:t>
            </a:r>
            <a:endParaRPr lang="en-US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16C09E7-B9BC-9D4D-92D8-6B866DAD22B4}"/>
              </a:ext>
            </a:extLst>
          </p:cNvPr>
          <p:cNvCxnSpPr>
            <a:cxnSpLocks/>
          </p:cNvCxnSpPr>
          <p:nvPr/>
        </p:nvCxnSpPr>
        <p:spPr>
          <a:xfrm>
            <a:off x="331819" y="730593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3708801-E577-5F46-B166-A2422E191F96}"/>
              </a:ext>
            </a:extLst>
          </p:cNvPr>
          <p:cNvCxnSpPr>
            <a:cxnSpLocks/>
          </p:cNvCxnSpPr>
          <p:nvPr/>
        </p:nvCxnSpPr>
        <p:spPr>
          <a:xfrm>
            <a:off x="303509" y="6615196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522B53-F51C-2745-A942-8A91B756D772}"/>
              </a:ext>
            </a:extLst>
          </p:cNvPr>
          <p:cNvSpPr txBox="1"/>
          <p:nvPr/>
        </p:nvSpPr>
        <p:spPr>
          <a:xfrm>
            <a:off x="10191427" y="6615196"/>
            <a:ext cx="169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NLP-STUDY GROUP</a:t>
            </a:r>
            <a:endParaRPr kumimoji="1" lang="ko-Kore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19910-6F62-A344-9241-F773AC40AB2B}"/>
              </a:ext>
            </a:extLst>
          </p:cNvPr>
          <p:cNvSpPr txBox="1"/>
          <p:nvPr/>
        </p:nvSpPr>
        <p:spPr>
          <a:xfrm>
            <a:off x="208994" y="1214075"/>
            <a:ext cx="2887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◼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n-gram </a:t>
            </a:r>
            <a:r>
              <a:rPr kumimoji="1" lang="ko-KR" altLang="en-US" sz="2000" dirty="0">
                <a:solidFill>
                  <a:srgbClr val="000000"/>
                </a:solidFill>
                <a:latin typeface="Microsoft GothicNeo"/>
              </a:rPr>
              <a:t>단점</a:t>
            </a:r>
            <a:endParaRPr kumimoji="1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03078-4625-EF4B-8218-865EBF45937D}"/>
              </a:ext>
            </a:extLst>
          </p:cNvPr>
          <p:cNvSpPr txBox="1"/>
          <p:nvPr/>
        </p:nvSpPr>
        <p:spPr>
          <a:xfrm>
            <a:off x="3212983" y="1214075"/>
            <a:ext cx="8675507" cy="193899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●  </a:t>
            </a:r>
            <a:r>
              <a:rPr kumimoji="1" lang="en-US" altLang="ko-KR" sz="1400" dirty="0">
                <a:solidFill>
                  <a:srgbClr val="000000"/>
                </a:solidFill>
                <a:latin typeface="Microsoft GothicNeo"/>
              </a:rPr>
              <a:t>Long Term Dependency </a:t>
            </a:r>
            <a:r>
              <a:rPr kumimoji="1" lang="ko-KR" altLang="en-US" sz="1400" dirty="0">
                <a:solidFill>
                  <a:srgbClr val="000000"/>
                </a:solidFill>
                <a:latin typeface="Microsoft GothicNeo"/>
              </a:rPr>
              <a:t>부족 </a:t>
            </a:r>
            <a:r>
              <a:rPr kumimoji="1" lang="en-US" altLang="ko-KR" sz="1400" dirty="0">
                <a:solidFill>
                  <a:srgbClr val="000000"/>
                </a:solidFill>
                <a:latin typeface="Microsoft GothicNeo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Microsoft GothicNeo"/>
              </a:rPr>
              <a:t> 앞 뒤 몇 단어의 확률이 중요함으로 전체 </a:t>
            </a:r>
            <a:r>
              <a:rPr kumimoji="1" lang="en-US" altLang="ko-KR" sz="1400" dirty="0">
                <a:solidFill>
                  <a:srgbClr val="000000"/>
                </a:solidFill>
                <a:latin typeface="Microsoft GothicNeo"/>
              </a:rPr>
              <a:t>Corpus</a:t>
            </a:r>
            <a:r>
              <a:rPr kumimoji="1" lang="ko-KR" altLang="en-US" sz="1400" dirty="0">
                <a:solidFill>
                  <a:srgbClr val="000000"/>
                </a:solidFill>
                <a:latin typeface="Microsoft GothicNeo"/>
              </a:rPr>
              <a:t>의 </a:t>
            </a:r>
            <a:r>
              <a:rPr kumimoji="1" lang="en-US" altLang="ko-KR" sz="1400" dirty="0">
                <a:solidFill>
                  <a:srgbClr val="000000"/>
                </a:solidFill>
                <a:latin typeface="Microsoft GothicNeo"/>
              </a:rPr>
              <a:t>Context </a:t>
            </a:r>
            <a:r>
              <a:rPr kumimoji="1" lang="ko-KR" altLang="en-US" sz="1400" dirty="0">
                <a:solidFill>
                  <a:srgbClr val="000000"/>
                </a:solidFill>
                <a:latin typeface="Microsoft GothicNeo"/>
              </a:rPr>
              <a:t>파악 부족</a:t>
            </a:r>
            <a:endParaRPr kumimoji="1" lang="en-US" altLang="ko-KR" sz="14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ore-KR" sz="14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r>
              <a:rPr lang="en-US" altLang="ko-KR" i="1" dirty="0"/>
              <a:t>“I</a:t>
            </a:r>
            <a:r>
              <a:rPr lang="en" altLang="ko-Kore-KR" i="1" dirty="0"/>
              <a:t>n Korea, more than half of residents speak </a:t>
            </a:r>
            <a:r>
              <a:rPr lang="en" altLang="ko-Kore-KR" b="1" i="1" dirty="0"/>
              <a:t>Korean</a:t>
            </a:r>
            <a:r>
              <a:rPr lang="en" altLang="ko-Kore-KR" i="1" dirty="0"/>
              <a:t>.”</a:t>
            </a:r>
          </a:p>
          <a:p>
            <a:pPr lvl="0">
              <a:defRPr/>
            </a:pPr>
            <a:endParaRPr kumimoji="0" lang="en" altLang="ko-Kore-KR" sz="140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defRPr/>
            </a:pPr>
            <a:r>
              <a:rPr lang="en" altLang="ko-Kore-KR" i="1" dirty="0"/>
              <a:t>“In Korea, more than half of residents speak </a:t>
            </a:r>
            <a:r>
              <a:rPr lang="en" altLang="ko-Kore-KR" b="1" i="1" dirty="0"/>
              <a:t>Finnish</a:t>
            </a:r>
            <a:r>
              <a:rPr lang="en" altLang="ko-Kore-KR" i="1" dirty="0"/>
              <a:t>.”</a:t>
            </a:r>
            <a:r>
              <a:rPr lang="en" altLang="ko-Kore-KR" dirty="0"/>
              <a:t> </a:t>
            </a:r>
          </a:p>
          <a:p>
            <a:pPr lvl="0">
              <a:defRPr/>
            </a:pPr>
            <a:endParaRPr kumimoji="0" lang="en" altLang="ko-Kore-KR" sz="1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이것을 해결하기 위해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을 너무 늘리게 되면 다시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Sparce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문제가 나옴</a:t>
            </a:r>
            <a:endParaRPr kumimoji="0" lang="en" altLang="ko-Kore-KR" sz="1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4B16D0-BA20-8147-BADF-0AD1412BD486}"/>
              </a:ext>
            </a:extLst>
          </p:cNvPr>
          <p:cNvSpPr txBox="1"/>
          <p:nvPr/>
        </p:nvSpPr>
        <p:spPr>
          <a:xfrm>
            <a:off x="3212982" y="3427934"/>
            <a:ext cx="8675507" cy="29854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● </a:t>
            </a:r>
            <a:r>
              <a:rPr kumimoji="1" lang="ko-KR" altLang="en-US" sz="1000" dirty="0">
                <a:solidFill>
                  <a:srgbClr val="000000"/>
                </a:solidFill>
                <a:latin typeface="Microsoft GothicNeo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Microsoft GothicNeo"/>
              </a:rPr>
              <a:t>특정 </a:t>
            </a:r>
            <a:r>
              <a:rPr kumimoji="1" lang="en-US" altLang="ko-KR" sz="1400" dirty="0">
                <a:solidFill>
                  <a:srgbClr val="000000"/>
                </a:solidFill>
              </a:rPr>
              <a:t>Corpus</a:t>
            </a:r>
            <a:r>
              <a:rPr kumimoji="1" lang="ko-KR" altLang="en-US" sz="1400" dirty="0">
                <a:solidFill>
                  <a:srgbClr val="000000"/>
                </a:solidFill>
              </a:rPr>
              <a:t>의 도메인에 한해서 활용 시 유리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r>
              <a:rPr kumimoji="1" lang="ko-KR" altLang="en-US" sz="1000" dirty="0">
                <a:solidFill>
                  <a:srgbClr val="000000"/>
                </a:solidFill>
              </a:rPr>
              <a:t>●  </a:t>
            </a:r>
            <a:r>
              <a:rPr kumimoji="1" lang="ko-KR" altLang="en-US" sz="1400" dirty="0">
                <a:solidFill>
                  <a:srgbClr val="000000"/>
                </a:solidFill>
              </a:rPr>
              <a:t>빠르고 단순 한 두개의 단어 추천이 필요한 경우 사용 가능한 언어 모델</a:t>
            </a:r>
            <a:r>
              <a:rPr kumimoji="1" lang="en-US" altLang="ko-KR" sz="1400" dirty="0">
                <a:solidFill>
                  <a:srgbClr val="000000"/>
                </a:solidFill>
              </a:rPr>
              <a:t>( Language Model )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r>
              <a:rPr kumimoji="1" lang="ko-KR" altLang="en-US" sz="1000" dirty="0">
                <a:solidFill>
                  <a:srgbClr val="000000"/>
                </a:solidFill>
              </a:rPr>
              <a:t>●  </a:t>
            </a:r>
            <a:r>
              <a:rPr kumimoji="1" lang="en-US" altLang="ko-KR" sz="1400" dirty="0">
                <a:solidFill>
                  <a:srgbClr val="000000"/>
                </a:solidFill>
              </a:rPr>
              <a:t>Sparce </a:t>
            </a:r>
            <a:r>
              <a:rPr kumimoji="1" lang="ko-KR" altLang="en-US" sz="1400" dirty="0">
                <a:solidFill>
                  <a:srgbClr val="000000"/>
                </a:solidFill>
              </a:rPr>
              <a:t>문제를 고려하여 일반적으로 </a:t>
            </a:r>
            <a:r>
              <a:rPr kumimoji="1" lang="en-US" altLang="ko-KR" sz="1400" dirty="0">
                <a:solidFill>
                  <a:srgbClr val="000000"/>
                </a:solidFill>
              </a:rPr>
              <a:t>n &lt;= 5</a:t>
            </a:r>
            <a:r>
              <a:rPr kumimoji="1" lang="ko-KR" altLang="en-US" sz="1400" dirty="0">
                <a:solidFill>
                  <a:srgbClr val="000000"/>
                </a:solidFill>
              </a:rPr>
              <a:t>로 사용 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r>
              <a:rPr kumimoji="1" lang="ko-KR" altLang="en-US" sz="1000" dirty="0">
                <a:solidFill>
                  <a:srgbClr val="000000"/>
                </a:solidFill>
              </a:rPr>
              <a:t>● </a:t>
            </a:r>
            <a:r>
              <a:rPr kumimoji="1" lang="en-US" altLang="ko-KR" sz="1400" dirty="0">
                <a:solidFill>
                  <a:srgbClr val="000000"/>
                </a:solidFill>
              </a:rPr>
              <a:t>Count-Based LM</a:t>
            </a:r>
            <a:r>
              <a:rPr kumimoji="1" lang="ko-KR" altLang="en-US" sz="1400" dirty="0">
                <a:solidFill>
                  <a:srgbClr val="000000"/>
                </a:solidFill>
              </a:rPr>
              <a:t>을 넘어 </a:t>
            </a:r>
            <a:r>
              <a:rPr kumimoji="1" lang="en-US" altLang="ko-KR" sz="1400" dirty="0">
                <a:solidFill>
                  <a:srgbClr val="000000"/>
                </a:solidFill>
              </a:rPr>
              <a:t>Deep Learning </a:t>
            </a:r>
            <a:r>
              <a:rPr kumimoji="1" lang="ko-KR" altLang="en-US" sz="1400" dirty="0">
                <a:solidFill>
                  <a:srgbClr val="000000"/>
                </a:solidFill>
              </a:rPr>
              <a:t>모델 고려</a:t>
            </a:r>
            <a:endParaRPr kumimoji="1" lang="en-US" altLang="ko-KR" sz="1400" dirty="0">
              <a:solidFill>
                <a:srgbClr val="000000"/>
              </a:solidFill>
            </a:endParaRPr>
          </a:p>
          <a:p>
            <a:pPr lvl="0">
              <a:defRPr/>
            </a:pPr>
            <a:endParaRPr kumimoji="1" lang="en-US" altLang="ko-KR" sz="14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kumimoji="1" lang="en-US" altLang="ko-KR" sz="1000" dirty="0"/>
              <a:t>    </a:t>
            </a:r>
            <a:r>
              <a:rPr kumimoji="1" lang="en-US" altLang="ko-KR" sz="1400" dirty="0"/>
              <a:t>➜ RNN </a:t>
            </a:r>
            <a:r>
              <a:rPr kumimoji="1" lang="ko-KR" altLang="en-US" sz="1400" dirty="0"/>
              <a:t>등</a:t>
            </a:r>
            <a:endParaRPr kumimoji="1" lang="en-US" altLang="ko-KR" sz="14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lvl="0"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638F5-42EA-3448-B811-2890D7C60928}"/>
              </a:ext>
            </a:extLst>
          </p:cNvPr>
          <p:cNvSpPr txBox="1"/>
          <p:nvPr/>
        </p:nvSpPr>
        <p:spPr>
          <a:xfrm>
            <a:off x="162656" y="3340328"/>
            <a:ext cx="2887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◼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n-gram </a:t>
            </a:r>
            <a:r>
              <a:rPr kumimoji="1" lang="ko-KR" altLang="en-US" sz="2000" dirty="0">
                <a:solidFill>
                  <a:srgbClr val="000000"/>
                </a:solidFill>
                <a:latin typeface="Microsoft GothicNeo"/>
              </a:rPr>
              <a:t>활용</a:t>
            </a:r>
            <a:endParaRPr kumimoji="1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39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A5839B6-3793-5A44-98C3-E8778F0C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94" y="88653"/>
            <a:ext cx="11732449" cy="534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Word2Vec &amp; FastText </a:t>
            </a:r>
            <a:r>
              <a:rPr lang="ko-KR" alt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실습</a:t>
            </a:r>
            <a:endParaRPr lang="en-US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16C09E7-B9BC-9D4D-92D8-6B866DAD22B4}"/>
              </a:ext>
            </a:extLst>
          </p:cNvPr>
          <p:cNvCxnSpPr>
            <a:cxnSpLocks/>
          </p:cNvCxnSpPr>
          <p:nvPr/>
        </p:nvCxnSpPr>
        <p:spPr>
          <a:xfrm>
            <a:off x="331819" y="730593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3708801-E577-5F46-B166-A2422E191F96}"/>
              </a:ext>
            </a:extLst>
          </p:cNvPr>
          <p:cNvCxnSpPr>
            <a:cxnSpLocks/>
          </p:cNvCxnSpPr>
          <p:nvPr/>
        </p:nvCxnSpPr>
        <p:spPr>
          <a:xfrm>
            <a:off x="303509" y="6615196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522B53-F51C-2745-A942-8A91B756D772}"/>
              </a:ext>
            </a:extLst>
          </p:cNvPr>
          <p:cNvSpPr txBox="1"/>
          <p:nvPr/>
        </p:nvSpPr>
        <p:spPr>
          <a:xfrm>
            <a:off x="10191427" y="6615196"/>
            <a:ext cx="169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NLP-STUDY GROUP</a:t>
            </a:r>
            <a:endParaRPr kumimoji="1" lang="ko-Kore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19910-6F62-A344-9241-F773AC40AB2B}"/>
              </a:ext>
            </a:extLst>
          </p:cNvPr>
          <p:cNvSpPr txBox="1"/>
          <p:nvPr/>
        </p:nvSpPr>
        <p:spPr>
          <a:xfrm>
            <a:off x="208994" y="1214075"/>
            <a:ext cx="370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◼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이론보다 실습을 하는 이유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endParaRPr kumimoji="1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03078-4625-EF4B-8218-865EBF45937D}"/>
              </a:ext>
            </a:extLst>
          </p:cNvPr>
          <p:cNvSpPr txBox="1"/>
          <p:nvPr/>
        </p:nvSpPr>
        <p:spPr>
          <a:xfrm>
            <a:off x="4124046" y="1208857"/>
            <a:ext cx="7434680" cy="166981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Word Embedding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을 현실에서 직접 처리 하는 경우는 많이 없음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.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특히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NLP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분야에서는</a:t>
            </a:r>
            <a:b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</a:br>
            <a:r>
              <a:rPr kumimoji="1" lang="en-US" altLang="ko-KR" sz="1400" dirty="0"/>
              <a:t>➜ ex) </a:t>
            </a:r>
            <a:r>
              <a:rPr kumimoji="1" lang="ko-KR" altLang="en-US" sz="1400" dirty="0"/>
              <a:t>단어 유사도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ko-KR" altLang="en-US" sz="1400" dirty="0">
                <a:solidFill>
                  <a:srgbClr val="000000"/>
                </a:solidFill>
              </a:rPr>
              <a:t>주요 </a:t>
            </a:r>
            <a:r>
              <a:rPr kumimoji="1" lang="en-US" altLang="ko-KR" sz="1400" dirty="0">
                <a:solidFill>
                  <a:srgbClr val="000000"/>
                </a:solidFill>
              </a:rPr>
              <a:t>Model</a:t>
            </a:r>
            <a:r>
              <a:rPr kumimoji="1" lang="ko-KR" altLang="en-US" sz="1400" dirty="0">
                <a:solidFill>
                  <a:srgbClr val="000000"/>
                </a:solidFill>
              </a:rPr>
              <a:t>에서는 </a:t>
            </a:r>
            <a:r>
              <a:rPr kumimoji="1" lang="en-US" altLang="ko-KR" sz="1400" dirty="0">
                <a:solidFill>
                  <a:srgbClr val="000000"/>
                </a:solidFill>
              </a:rPr>
              <a:t>Corpus</a:t>
            </a:r>
            <a:r>
              <a:rPr kumimoji="1" lang="ko-KR" altLang="en-US" sz="1400" dirty="0" err="1">
                <a:solidFill>
                  <a:srgbClr val="000000"/>
                </a:solidFill>
              </a:rPr>
              <a:t>를</a:t>
            </a:r>
            <a:r>
              <a:rPr kumimoji="1" lang="ko-KR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</a:rPr>
              <a:t>sequence </a:t>
            </a:r>
            <a:r>
              <a:rPr kumimoji="1" lang="ko-KR" altLang="en-US" sz="1400" dirty="0">
                <a:solidFill>
                  <a:srgbClr val="000000"/>
                </a:solidFill>
              </a:rPr>
              <a:t>로 변환 후 학습이 대다수</a:t>
            </a:r>
            <a:endParaRPr kumimoji="1" lang="en-US" altLang="ko-KR" sz="14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ko-KR" altLang="en-US" sz="1400" dirty="0">
                <a:solidFill>
                  <a:srgbClr val="000000"/>
                </a:solidFill>
              </a:rPr>
              <a:t>그러나</a:t>
            </a:r>
            <a:r>
              <a:rPr kumimoji="1" lang="en-US" altLang="ko-KR" sz="1400" dirty="0">
                <a:solidFill>
                  <a:srgbClr val="000000"/>
                </a:solidFill>
              </a:rPr>
              <a:t>, Word Embedding</a:t>
            </a:r>
            <a:r>
              <a:rPr kumimoji="1" lang="ko-KR" altLang="en-US" sz="1400" dirty="0">
                <a:solidFill>
                  <a:srgbClr val="000000"/>
                </a:solidFill>
              </a:rPr>
              <a:t>에서 사용되는 이론을 바탕으로 작은 규모의 모델을 만드는 경우는 있음</a:t>
            </a:r>
            <a:r>
              <a:rPr kumimoji="1" lang="en-US" altLang="ko-KR" sz="1400" dirty="0">
                <a:solidFill>
                  <a:srgbClr val="000000"/>
                </a:solidFill>
              </a:rPr>
              <a:t>.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218EA-73F0-C347-B5B6-A997FACFDD12}"/>
              </a:ext>
            </a:extLst>
          </p:cNvPr>
          <p:cNvSpPr txBox="1"/>
          <p:nvPr/>
        </p:nvSpPr>
        <p:spPr>
          <a:xfrm>
            <a:off x="208994" y="3041977"/>
            <a:ext cx="370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◼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실습</a:t>
            </a:r>
            <a:endParaRPr kumimoji="1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FF07-FE00-FD4F-8FC4-B039DD2E43F8}"/>
              </a:ext>
            </a:extLst>
          </p:cNvPr>
          <p:cNvSpPr txBox="1"/>
          <p:nvPr/>
        </p:nvSpPr>
        <p:spPr>
          <a:xfrm>
            <a:off x="4124046" y="3041977"/>
            <a:ext cx="7434680" cy="101566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●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Cambria Math" panose="020405030504060302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3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A5839B6-3793-5A44-98C3-E8778F0C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94" y="88653"/>
            <a:ext cx="11732449" cy="534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RIDIBatang" panose="020B0600000101010101" pitchFamily="34" charset="-127"/>
                <a:ea typeface="RIDIBatang" panose="020B0600000101010101" pitchFamily="34" charset="-127"/>
              </a:rPr>
              <a:t>Word2Vec(1/2)</a:t>
            </a:r>
            <a:endParaRPr lang="en-US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16C09E7-B9BC-9D4D-92D8-6B866DAD22B4}"/>
              </a:ext>
            </a:extLst>
          </p:cNvPr>
          <p:cNvCxnSpPr>
            <a:cxnSpLocks/>
          </p:cNvCxnSpPr>
          <p:nvPr/>
        </p:nvCxnSpPr>
        <p:spPr>
          <a:xfrm>
            <a:off x="331819" y="730593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3708801-E577-5F46-B166-A2422E191F96}"/>
              </a:ext>
            </a:extLst>
          </p:cNvPr>
          <p:cNvCxnSpPr>
            <a:cxnSpLocks/>
          </p:cNvCxnSpPr>
          <p:nvPr/>
        </p:nvCxnSpPr>
        <p:spPr>
          <a:xfrm>
            <a:off x="303509" y="6615196"/>
            <a:ext cx="1158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522B53-F51C-2745-A942-8A91B756D772}"/>
              </a:ext>
            </a:extLst>
          </p:cNvPr>
          <p:cNvSpPr txBox="1"/>
          <p:nvPr/>
        </p:nvSpPr>
        <p:spPr>
          <a:xfrm>
            <a:off x="10191427" y="6615196"/>
            <a:ext cx="169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NLP-STUDY GROUP</a:t>
            </a:r>
            <a:endParaRPr kumimoji="1" lang="ko-Kore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19910-6F62-A344-9241-F773AC40AB2B}"/>
              </a:ext>
            </a:extLst>
          </p:cNvPr>
          <p:cNvSpPr txBox="1"/>
          <p:nvPr/>
        </p:nvSpPr>
        <p:spPr>
          <a:xfrm>
            <a:off x="208994" y="1214075"/>
            <a:ext cx="370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◼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Monte Carlo</a:t>
            </a:r>
            <a:endParaRPr kumimoji="1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803078-4625-EF4B-8218-865EBF45937D}"/>
                  </a:ext>
                </a:extLst>
              </p:cNvPr>
              <p:cNvSpPr txBox="1"/>
              <p:nvPr/>
            </p:nvSpPr>
            <p:spPr>
              <a:xfrm>
                <a:off x="4124046" y="1208857"/>
                <a:ext cx="7434680" cy="1631216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kumimoji="1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●</a:t>
                </a:r>
                <a:r>
                  <a:rPr kumimoji="1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 </a:t>
                </a:r>
                <a:r>
                  <a:rPr kumimoji="1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GothicNeo"/>
                    <a:ea typeface="+mn-ea"/>
                    <a:cs typeface="+mn-cs"/>
                  </a:rPr>
                  <a:t>𝒇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Microsoft GothicNeo"/>
                  </a:rPr>
                  <a:t>(𝒙)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Microsoft GothicNeo"/>
                  </a:rPr>
                  <a:t> </a:t>
                </a:r>
                <a:r>
                  <a:rPr kumimoji="1" lang="en-US" altLang="ko-KR" sz="1400" dirty="0"/>
                  <a:t>➜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Microsoft GothicNeo"/>
                  </a:rPr>
                  <a:t> Model, </a:t>
                </a:r>
                <a14:m>
                  <m:oMath xmlns:m="http://schemas.openxmlformats.org/officeDocument/2006/math">
                    <m:r>
                      <a:rPr kumimoji="1"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kumimoji="1" lang="en-US" altLang="ko-KR" sz="1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1400" dirty="0">
                    <a:solidFill>
                      <a:srgbClr val="000000"/>
                    </a:solidFill>
                    <a:latin typeface="Microsoft GothicNeo"/>
                  </a:rPr>
                  <a:t> </a:t>
                </a:r>
                <a:r>
                  <a:rPr kumimoji="1" lang="en-US" altLang="ko-KR" sz="1400" dirty="0"/>
                  <a:t>➜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Microsoft GothicNeo"/>
                  </a:rPr>
                  <a:t> 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Microsoft GothicNeo"/>
                  </a:rPr>
                  <a:t>확률분포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Microsoft GothicNeo"/>
                  </a:rPr>
                  <a:t>,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Microsoft GothicNeo"/>
                  </a:rPr>
                  <a:t> 𝔼 </a:t>
                </a:r>
                <a:r>
                  <a:rPr kumimoji="1" lang="en-US" altLang="ko-KR" sz="1400" dirty="0"/>
                  <a:t>➜ </a:t>
                </a:r>
                <a:r>
                  <a:rPr kumimoji="1" lang="ko-KR" altLang="en-US" sz="1400" dirty="0"/>
                  <a:t>기대값</a:t>
                </a:r>
                <a:endParaRPr kumimoji="1" lang="en-US" altLang="ko-KR" sz="1400" dirty="0"/>
              </a:p>
              <a:p>
                <a:pPr lvl="0">
                  <a:lnSpc>
                    <a:spcPct val="150000"/>
                  </a:lnSpc>
                  <a:defRPr/>
                </a:pPr>
                <a:r>
                  <a:rPr kumimoji="1" lang="en-US" altLang="ko-KR" sz="1400" dirty="0">
                    <a:solidFill>
                      <a:srgbClr val="000000"/>
                    </a:solidFill>
                    <a:latin typeface="Microsoft GothicNeo"/>
                  </a:rPr>
                  <a:t>   ; n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Microsoft GothicNeo"/>
                  </a:rPr>
                  <a:t>이 많을 수록 근사  </a:t>
                </a:r>
                <a:endParaRPr kumimoji="1" lang="en-US" altLang="ko-KR" sz="1400" dirty="0">
                  <a:solidFill>
                    <a:srgbClr val="000000"/>
                  </a:solidFill>
                  <a:latin typeface="Microsoft GothicNe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dirty="0">
                  <a:solidFill>
                    <a:srgbClr val="000000"/>
                  </a:solidFill>
                  <a:latin typeface="Microsoft GothicNe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000" dirty="0">
                  <a:solidFill>
                    <a:srgbClr val="000000"/>
                  </a:solidFill>
                  <a:latin typeface="Microsoft GothicNe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000" dirty="0">
                  <a:solidFill>
                    <a:srgbClr val="000000"/>
                  </a:solidFill>
                  <a:latin typeface="Microsoft GothicNeo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803078-4625-EF4B-8218-865EBF45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046" y="1208857"/>
                <a:ext cx="7434680" cy="1631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6DF48F38-BD00-4648-9924-998A3D38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20" y="1883503"/>
            <a:ext cx="5048639" cy="8077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D218EA-73F0-C347-B5B6-A997FACFDD12}"/>
              </a:ext>
            </a:extLst>
          </p:cNvPr>
          <p:cNvSpPr txBox="1"/>
          <p:nvPr/>
        </p:nvSpPr>
        <p:spPr>
          <a:xfrm>
            <a:off x="208994" y="2934088"/>
            <a:ext cx="370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◼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MLE</a:t>
            </a:r>
            <a:endParaRPr kumimoji="1" lang="ko-Kore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FF07-FE00-FD4F-8FC4-B039DD2E43F8}"/>
              </a:ext>
            </a:extLst>
          </p:cNvPr>
          <p:cNvSpPr txBox="1"/>
          <p:nvPr/>
        </p:nvSpPr>
        <p:spPr>
          <a:xfrm>
            <a:off x="4124046" y="2934088"/>
            <a:ext cx="7434680" cy="101566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●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dirty="0">
              <a:solidFill>
                <a:srgbClr val="000000"/>
              </a:solidFill>
              <a:latin typeface="Microsoft GothicNe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lvl="0"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endParaRPr kumimoji="1" lang="en-US" altLang="ko-KR" sz="1400" dirty="0">
              <a:solidFill>
                <a:srgbClr val="000000"/>
              </a:solidFill>
              <a:latin typeface="Microsoft GothicNeo"/>
              <a:ea typeface="Cambria Math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65109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_2SEEDS">
      <a:dk1>
        <a:srgbClr val="000000"/>
      </a:dk1>
      <a:lt1>
        <a:srgbClr val="FFFFFF"/>
      </a:lt1>
      <a:dk2>
        <a:srgbClr val="1E2E35"/>
      </a:dk2>
      <a:lt2>
        <a:srgbClr val="E8E6E2"/>
      </a:lt2>
      <a:accent1>
        <a:srgbClr val="365FB6"/>
      </a:accent1>
      <a:accent2>
        <a:srgbClr val="48A7C8"/>
      </a:accent2>
      <a:accent3>
        <a:srgbClr val="5448C8"/>
      </a:accent3>
      <a:accent4>
        <a:srgbClr val="B63688"/>
      </a:accent4>
      <a:accent5>
        <a:srgbClr val="C84864"/>
      </a:accent5>
      <a:accent6>
        <a:srgbClr val="B64F36"/>
      </a:accent6>
      <a:hlink>
        <a:srgbClr val="BF3FA8"/>
      </a:hlink>
      <a:folHlink>
        <a:srgbClr val="7F7F7F"/>
      </a:folHlink>
    </a:clrScheme>
    <a:fontScheme name="Custom 5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30671-384B-1242-9EE7-839D709CCE6A}">
  <we:reference id="wa104380848" version="2.1.0.1" store="ko-KR" storeType="OMEX"/>
  <we:alternateReferences>
    <we:reference id="wa104380848" version="2.1.0.1" store="ko-K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8507</TotalTime>
  <Words>640</Words>
  <Application>Microsoft Macintosh PowerPoint</Application>
  <PresentationFormat>와이드스크린</PresentationFormat>
  <Paragraphs>146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Microsoft GothicNeo</vt:lpstr>
      <vt:lpstr>RIDIBatang</vt:lpstr>
      <vt:lpstr>Arial</vt:lpstr>
      <vt:lpstr>Calibri</vt:lpstr>
      <vt:lpstr>Cambria Math</vt:lpstr>
      <vt:lpstr>Fira Mono</vt:lpstr>
      <vt:lpstr>Wingdings</vt:lpstr>
      <vt:lpstr>LuminousVTI</vt:lpstr>
      <vt:lpstr>n-gram  Word2Vec  GloVe  FastText</vt:lpstr>
      <vt:lpstr>n-gram 직관적 샘플</vt:lpstr>
      <vt:lpstr>n-gram의 바탕(1/2)</vt:lpstr>
      <vt:lpstr>n-gram의 바탕(2/2)</vt:lpstr>
      <vt:lpstr>n-gram이란?</vt:lpstr>
      <vt:lpstr>n-gram 실습</vt:lpstr>
      <vt:lpstr>n-gram 단점과 활용</vt:lpstr>
      <vt:lpstr>Word2Vec &amp; FastText 실습</vt:lpstr>
      <vt:lpstr>Word2Vec(1/2)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123</dc:creator>
  <cp:lastModifiedBy>123</cp:lastModifiedBy>
  <cp:revision>15</cp:revision>
  <dcterms:created xsi:type="dcterms:W3CDTF">2022-04-25T12:26:39Z</dcterms:created>
  <dcterms:modified xsi:type="dcterms:W3CDTF">2022-05-02T13:33:55Z</dcterms:modified>
</cp:coreProperties>
</file>