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3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7" r:id="rId3"/>
    <p:sldId id="258" r:id="rId4"/>
    <p:sldId id="289" r:id="rId5"/>
    <p:sldId id="302" r:id="rId6"/>
    <p:sldId id="269" r:id="rId7"/>
    <p:sldId id="268" r:id="rId8"/>
    <p:sldId id="303" r:id="rId9"/>
    <p:sldId id="291" r:id="rId10"/>
    <p:sldId id="304" r:id="rId11"/>
    <p:sldId id="305" r:id="rId12"/>
    <p:sldId id="292" r:id="rId13"/>
    <p:sldId id="293" r:id="rId14"/>
    <p:sldId id="306" r:id="rId15"/>
    <p:sldId id="294" r:id="rId16"/>
    <p:sldId id="307" r:id="rId17"/>
    <p:sldId id="308" r:id="rId18"/>
    <p:sldId id="309" r:id="rId19"/>
    <p:sldId id="297" r:id="rId20"/>
    <p:sldId id="298" r:id="rId21"/>
    <p:sldId id="310" r:id="rId22"/>
    <p:sldId id="311" r:id="rId23"/>
    <p:sldId id="312" r:id="rId24"/>
    <p:sldId id="313" r:id="rId25"/>
    <p:sldId id="264" r:id="rId2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0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90"/>
    <p:restoredTop sz="94719"/>
  </p:normalViewPr>
  <p:slideViewPr>
    <p:cSldViewPr>
      <p:cViewPr>
        <p:scale>
          <a:sx n="96" d="100"/>
          <a:sy n="96" d="100"/>
        </p:scale>
        <p:origin x="1712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1T09:40:47.0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32,'39'-4,"-7"-3,-24 6,3-6,8 6,-5-3,8 4,-10 0,3 0,4 0,-6 0,6 0,5 0,3 0,11 0,-4 0,-11 0,0 0,-11 0,3 0,8 0,-9 0,8 0,-10 0,7-3,-3 2,0-3,2 8,-1-3,-1 6,3-7,-7 4,3-4,9 0,-9 0,8 0,14 8,-15-6,19 6,-25-8,25 0,-19 0,16 0,2 0,-25 0,22 0,-26 0,1 0,11 0,-9 0,7 0,-5 0,-3 4,9-4,-9 4,2-4,16 0,-19 0,18 0,-21 0,6 0,4 0,-5 0,16 0,-16 0,6 0,-5 0,-3 0,11 0,-6 0,6 0,-8 0,1 0,8 0,-6 3,6-2,-9 3,1-4,3 3,-2-2,-2 3,4-4,-6 0,6 0,-4 0,1 0,0 0,3 0,-3 0,12 5,-2-4,8 4,-8-5,7 5,-16-4,7 4,-12-5,3 0,1 0,0 0,3 0,-3 0,8 0,-6 4,6-3,-9 2,1 1,8-3,-6 2,6-3,-9 0,1 0,0 0,3 4,-3-4,0 4,6-4,-8 0,8 0,-6 3,8-2,-7 3,16-4,-7 0,0 0,6 0,-14 3,6-2,-8 2,-1 1,1-3,0 2,3-3,-3 0,3 0,0 0,-2 0,2 0,-3 0,3 0,-6 0,5 0,-2 0,0 0,3-3,5 2,2-3,26-4,-13 6,12-6,-25 8,-2 0,0 0,-6 0,6 0,0 0,-6 0,14 0,-14 0,2 3,-5-2,-3 3,11-4,-9 0,7 0,-9 3,7 2,-2-1,-1-1,5 1,-7-3,5 2,-4-3,1 0,4 4,-4-3,2 2,-5-3,2 0,8 4,-6-4,2 4,-4-4,-3 0,7 0,-2 0,2 0,-3 0,-1-4,1 3,0-2,-1-1,1 0,-1 0,1 0,0 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1T09:52:13.6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0 167,'82'-13,"-2"8,10-3,-13-1,13 7,-34-11,-4 7,-26-1,-2-1,-9 3,1-3,0 4,-1-3,1 6,-1-6,1 6,0-3,3 4,-6 0,5 0,10-5,-9 4,12-4,-7 5,-6-4,2 3,-5-2,-3 3,7-4,-2 3,10-2,-1 3,9 0,-1 0,18 0,-22 0,19 5,-23-4,1 4,-3-5,-9 0,1 0,8 0,-10 0,18 0,-18 0,10 0,-9 0,1 0,0 0,11 0,-8 0,5 0,-13 0,12 0,-11 0,14 0,-14 0,4 0,15 0,-15 0,22 0,-27 0,9 0,0 0,-10 0,25 0,-20 0,13 0,13 0,-11 0,13 0,7 0,-28 0,15 0,-25 0,-1 0,8 0,24-8,-18 6,16-6,-33 8,4 0,6-7,-8 5,12-9,-10 10,12-2,2 3,0 0,24 0,-28 0,19 0,-25 0,-4 0,-1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1T09:52:17.8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96,'67'0,"1"0,-2 0,-2 0,-7 0,-2 0,2 0,-3 0,24 0,7 0,-46 0,13 0,-18-5,18 3,3-11,36 1,-40-2,0 8,-1 1,2-7,21 10,-22-6,-24 8,-4 0,19 0,5 0,26 0,-20-1,1 2,28 7,-28-7,-1 0,20 7,0-8,0 0,-18-5,14 4,-30-4,12 5,-25 0,-2 0,0 0,-6 0,6 0,-12 0,11 0,-12 0,12 0,-11 0,4 0,3 0,-6 0,5 0,-2 0,0 3,7-2,-10 2,14-3,-17 0,22 0,-18 0,25 0,-19 0,36 0,-34 0,45 0,-45 0,15 0,-13 0,-14 0,13 0,-2 0,-3 0,14 0,63 0,-44 0,-2 0,5 0,-1 0,-3 0,19 9,-17-8,3 0,-1 3,-5 0,-10-4,44 0,-65 0,6 0,17 0,-11 0,22 0,0 0,38-11,-26 8,22-8,-60 11,6 0,-14 0,31 0,-30 0,21 0,-28 0,4 0,8 0,-6 0,48 0,-14 0,9 0,-21-4,-31 3,2-2,11 3,-11 0,15 0,-14 0,3 0,9 0,-6 0,14 0,-14 0,6 0,0 0,-6 0,6 0,-9 0,1-4,0 3,-1-6,4 6,-2-2,2 3,-3 0,-1 0,1 0,3 0,-2 0,2 0,-4 0,4 0,-6 0,14 0,-4 5,11-4,-11 4,8-5,-20 0,20 0,-16 0,5 0,-5 0,1 4,0-4,3 4,-3-4,-1 0,1 0,0 0,-1 0,1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1T09:52:22.7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0,'62'0,"12"0,-36 0,14 0,-18 0,-8 0,-2 0,0 0,2 0,0 0,7 0,-15 0,6 0,-12 0,2 0,2 0,9 0,-4 0,29 0,-20 5,13-3,24 13,-41-13,41 13,-24-14,13 4,-1-5,14 0,-30 0,12 0,-16 0,16 0,-12 0,12 0,-16 0,-9 0,-2 0,0-5,2 4,8-4,1 5,-13 0,10 0,-9 0,-1 0,10 0,-18 0,6 0,4 0,-10 0,6 0,3 0,0 0,3 0,6 0,-17 0,16 0,-20 0,20 0,-20 0,12 0,-11 0,12 0,-9 0,16 0,-17 0,7 0,19 0,-25 0,51 0,-51 0,25-4,-2 3,-8-2,56 3,-51 0,23 0,0 0,-32 3,33-2,-44 3,43 6,-31-8,39 8,-5-10,-27 0,21 0,-40 0,-3 0,7 0,6 0,-7 0,5 0,-14 0,9 0,-2 0,4 0,-4 0,-1 0,4 0,-5 0,7 0,-8 0,2 0,8-4,-6 4,2-4,-4 4,-3 0,7 0,1 0,-3 0,1 0,-6 0,4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1T09:52:50.4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50,'86'-8,"-2"6,-29-7,-3 9,-26 0,-5 0,-10 0,4-3,6-3,9 1,-4 0,6 0,-6 3,0-3,-5 5,-10 0,4 0,13 0,-9 0,20 0,1 0,-2 0,14 0,-18 0,-8 0,-2 0,-8 0,0 0,-1 0,1 0,6 0,-4 0,13 0,12 0,-16 0,38 0,-38 0,17 0,5 0,-2 0,1 0,18 0,-35 5,12-3,6 3,-30-5,47 0,-40 0,18 0,5 8,-27-6,62 6,-58-5,25-2,-1-1,-24 4,41-4,-24 0,-4 0,12 0,-25 0,7 0,-19 0,9 0,18 8,-18-6,22 6,13 2,-32-4,41 10,-7-2,-25-6,23 5,-34-12,19 3,-4-4,4 0,7 0,1 0,-8 0,10 0,-3 0,-24 0,24 0,-28 0,27 0,-31 0,6 0,34 9,-32-6,32 7,-42-10,0 0,42 0,-32 0,41 0,10 0,-29 0,21 0,-1 0,-29 0,44 0,-56 0,-1 0,6 0,-14 0,36 6,10 0,17-3,-7 4,-2-1,1-6,-21 0,-1 0,-12 0,4 0,-11 0,-5 0,7 5,0-4,17 2,1-1,0-2,8 0,0 0,-4 0,-1 0,-11 0,-20 0,-9 0,9 0,2 0,9 0,-1 0,18 9,4-7,16 6,-18-8,0 0,10 0,22 0,-60 0,23 0,-18 0,20 0,-16 0,-1 0,52 0,-39 0,31 0,-54 0,-9 0,26 0,-19-4,19 3,-25-6,-4 6,-1-2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1T09:52:53.8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1 191,'60'0,"0"0,-4 0,5 0,1 0,7 0,1 0,5 0,1 0,0 0,-4 0,0-1,3 2,20 3,5 1,-4-1,-16-2,-2-2,0 2,0 2,-1 1,-1-1,-6-3,-1-1,-7-1,-1 2,-6-2,-1-2,-1-2,2-1,-2-1,28-12,-28 9,1-1,0-5,-1-1,-3 5,-1 0,7 0,0 0,34-6,-17 16,-1-7,1 9,0 0,17 0,5 0,-40 0,1 0,39 0,-22 0,-22 0,-16 0,-13 0,27 0,-5 0,46 0,-13 0,-4 0,-4 0,-14 0,1 0,13 0,4 10,-13-7,26 15,-13-6,-13-2,-7-4,-3-2,-16-4,18 0,-3 0,-22 0,56 0,-52-5,19-1,3-1,-6 0,13 0,0 2,-17 5,17 1,0-2,-21-2,29 3,-1-1,-36-3,52 4,-5 0,-31-5,22 5,-1-1,-20-4,37 5,1 0,-39 0,29 0,3 0,-11 0,-6 0,1 0,10 0,-19 0,-1 0,11 0,22 0,-17-10,-26 2,17-3,-11 6,-30 5,21 0,-28 0,47-10,-33 7,40-7,-39 10,7 0,16 6,3 0,-2-3,10 8,-2-2,-20-7,47 16,-51-15,23 7,-46-10,3 0,0 0,2-4,2 7,-3-6,-1 7,4-4,-6 0,35 0,-29 0,22 0,-26 0,-6 0,17 0,-14 0,14 0,-13 0,-1-4,9 3,-7-2,5 3,-7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1T09:40:47.0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32,'39'-4,"-7"-3,-24 6,3-6,8 6,-5-3,8 4,-10 0,3 0,4 0,-6 0,6 0,5 0,3 0,11 0,-4 0,-11 0,0 0,-11 0,3 0,8 0,-9 0,8 0,-10 0,7-3,-3 2,0-3,2 8,-1-3,-1 6,3-7,-7 4,3-4,9 0,-9 0,8 0,14 8,-15-6,19 6,-25-8,25 0,-19 0,16 0,2 0,-25 0,22 0,-26 0,1 0,11 0,-9 0,7 0,-5 0,-3 4,9-4,-9 4,2-4,16 0,-19 0,18 0,-21 0,6 0,4 0,-5 0,16 0,-16 0,6 0,-5 0,-3 0,11 0,-6 0,6 0,-8 0,1 0,8 0,-6 3,6-2,-9 3,1-4,3 3,-2-2,-2 3,4-4,-6 0,6 0,-4 0,1 0,0 0,3 0,-3 0,12 5,-2-4,8 4,-8-5,7 5,-16-4,7 4,-12-5,3 0,1 0,0 0,3 0,-3 0,8 0,-6 4,6-3,-9 2,1 1,8-3,-6 2,6-3,-9 0,1 0,0 0,3 4,-3-4,0 4,6-4,-8 0,8 0,-6 3,8-2,-7 3,16-4,-7 0,0 0,6 0,-14 3,6-2,-8 2,-1 1,1-3,0 2,3-3,-3 0,3 0,0 0,-2 0,2 0,-3 0,3 0,-6 0,5 0,-2 0,0 0,3-3,5 2,2-3,26-4,-13 6,12-6,-25 8,-2 0,0 0,-6 0,6 0,0 0,-6 0,14 0,-14 0,2 3,-5-2,-3 3,11-4,-9 0,7 0,-9 3,7 2,-2-1,-1-1,5 1,-7-3,5 2,-4-3,1 0,4 4,-4-3,2 2,-5-3,2 0,8 4,-6-4,2 4,-4-4,-3 0,7 0,-2 0,2 0,-3 0,-1-4,1 3,0-2,-1-1,1 0,-1 0,1 0,0 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1T09:40:57.8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1,'59'0,"-1"0,0 0,1 0,13 0,2 0,3 0,0 0,1-1,-2 2,-1 4,-4 0,-12-5,-6 2,16 8,-15-10,-42 0,-1 0,8-4,-5 4,8-4,-10 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1T09:41:06.7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8,'44'-4,"-7"4,-21-4,-4 4,6 0,32 0,7 0,12 0,9 5,2 0,-3-3,-12 12,-27-10,-24 0,-5 0,21-4,-14 0,15 3,-15-2,-1 3,1-4,3 0,-2 0,2 0,5 0,2 0,8 0,-11 0,0 3,-11-2,7 6,-2-6,2 2,5-3,-10 0,9 0,-11 0,7 4,1-3,0 2,8-3,-14 0,35 0,-31 0,49 0,-45 0,19 0,-26 0,-2 0,5 0,-5 0,6 0,0 0,-6 0,34 0,-27 0,24 0,-28 0,8-5,-10 4,6-4,-5 5,-2 0,31 8,-22-6,19 6,-25-5,-1-2,9 3,3-4,-1 0,-2 0,-9 0,1 0,-1 0,1 0,3 0,6 0,5 0,4-5,0 3,-7-3,5 5,-18-3,9 2,-11-3,4 4,7 0,-6 0,2 0,-4 0,-3 0,7 0,6 0,-7 0,5 0,-11 0,4 0,3 0,-6 0,5 0,-2-3,0-2,12-4,-2-1,-4 0,-6 4,-12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1T09:40:51.6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0,'62'6,"12"8,-1-2,4-2,-24 0,1 0,41 2,-18 1,9 5,-56-16,8 6,-27-8,-3 0,39 0,-17 0,32 5,-11 4,-12-2,4 5,-22-11,-10 2,7-3,-4 0,5 0,-1 0,-5-3,10 2,2-8,-8 8,7-4,-12 5,0-4,-1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1T09:40:54.2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0,'79'7,"-1"6,-5-3,-17 5,12 3,-37-8,6-1,-25-5,-5-4,19 0,-14 0,25 0,-23 0,18 0,-6 0,26 0,-13 0,29 0,-37 0,10 0,-29 0,-1 0,14 0,-9 0,14 0,-18 0,2 0,6 0,-7 0,18 0,-17 0,10 0,-12 0,3 0,0 0,5 0,-3 0,1 0,-6 0,4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1T09:40:57.8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1,'59'0,"-1"0,0 0,1 0,13 0,2 0,3 0,0 0,1-1,-2 2,-1 4,-4 0,-12-5,-6 2,16 8,-15-10,-42 0,-1 0,8-4,-5 4,8-4,-10 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1T09:41:06.7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8,'44'-4,"-7"4,-21-4,-4 4,6 0,32 0,7 0,12 0,9 5,2 0,-3-3,-12 12,-27-10,-24 0,-5 0,21-4,-14 0,15 3,-15-2,-1 3,1-4,3 0,-2 0,2 0,5 0,2 0,8 0,-11 0,0 3,-11-2,7 6,-2-6,2 2,5-3,-10 0,9 0,-11 0,7 4,1-3,0 2,8-3,-14 0,35 0,-31 0,49 0,-45 0,19 0,-26 0,-2 0,5 0,-5 0,6 0,0 0,-6 0,34 0,-27 0,24 0,-28 0,8-5,-10 4,6-4,-5 5,-2 0,31 8,-22-6,19 6,-25-5,-1-2,9 3,3-4,-1 0,-2 0,-9 0,1 0,-1 0,1 0,3 0,6 0,5 0,4-5,0 3,-7-3,5 5,-18-3,9 2,-11-3,4 4,7 0,-6 0,2 0,-4 0,-3 0,7 0,6 0,-7 0,5 0,-11 0,4 0,3 0,-6 0,5 0,-2-3,0-2,12-4,-2-1,-4 0,-6 4,-12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1T09:51:24.1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46,'42'0,"20"0,20 0,16 0,-25 0,0 0,26 0,-35 0,-4 0,0 0,9 0,-43 0,-2 0,-12-3,3 2,0-6,10 1,5 1,4 0,-8 5,24-9,14 7,-9-2,2 0,24 4,-20 4,-1 2,17 6,0 1,-17-3,-10-10,-20 0,10 0,-9 0,-20-4,12 3,-7-6,0 6,0-2,2 3,4 5,-5 0,7 1,-12 0,12 0,-7-1,7 0,17 3,-19-6,62 16,-58-15,41 7,-7 0,-17-8,18 8,-12-2,-30-6,21 6,-28-8,0 0,15 0,-15 0,14 0,-5 0,-4 0,7 0,-8 0,8 5,-10-4,9 5,1-6,-5 0,5 0,-13 0,16 5,-15-4,15 4,-16-5,13 5,-5-4,5 4,-13-5,4 0,27 0,-19 0,17 4,-32-3,-1 2,15 1,-11-3,15 2,-11 1,-2-4,6 7,-4-6,-2 3,2-4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1T09:51:26.9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1,'83'0,"-26"-1,2 2,7 5,1 0,0-4,3-1,20 5,0 0,-21-6,-1 0,16 5,-1 1,-15-5,-3 1,2 4,-5-1,7-5,-2 0,-53 0,9-4,-11 3,12-2,2 3,26 0,-14 0,31 0,4 0,-21 0,0-5,-3 0,-23 2,32-7,-34 10,-6 0,2 0,-5 0,6 0,-4 0,7 0,0 6,-6-5,6 7,-8-7,8 3,2-4,8 0,18 0,-14 0,6 0,-24 0,-5-4,1 3,0-2,3 3,-3 0,3 0,-3 0,0 0,6 0,-12 0,20 0,-19 0,21 0,-18 0,18 0,-18 0,18 0,-21 0,20 0,-20 0,20 0,-16 0,9 0,-12 0,11 0,-12 0,12 0,-3 0,-2 0,31 0,-27 0,28 0,10 0,-17 5,26-4,-18 4,-20-5,6 0,-22 0,1 0,0 0,3 0,9 0,-1 0,2 0,-8 0,-10 0,-3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1T09:51:30.0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0,'79'13,"1"-1,-8-6,6-3,-3 2,-8 3,-1 1,3-2,22-5,6-3,-7 3,2 9,-4 0,14-9,-7-1,4 9,-17-10,-45 0,-25 3,-1-2,27 2,-8-3,21 0,-16 0,16 0,-12 0,13 0,-18-5,0 4,-7-4,-4 5,-7 0,8 0,-6 0,6-4,-9 3,-2-2,10-2,-1 3,13-8,16 9,-20-4,10 1,-26 3,-2-2,8 3,-10 0,10 0,-5 0,-3 0,16 0,-6 0,5 0,-4 0,-12 0,3 0,26 0,7 8,12-6,-17 6,-23-8,-8 0,2 0,6 0,1 0,2 0,-11 0,11 0,17 0,33 0,-9 0,0 0,14 0,14 0,-83 0,-2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1T09:51:33.8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50,'98'0,"-1"0,-18 0,3 0,-6 0,6 0,-1 0,-4 0,4 0,-3 0,11 0,-2 0,-19 0,2 0,-3 0,12 0,-3 0,7 0,-4 0,-19 0,-4 0,0-4,0 0,0 3,-5 0,9-13,26 13,-56-4,8 1,-27 4,-3-4,19-1,-15 4,27-5,-25 6,18 0,11 0,-4 0,30 0,-14 0,18 0,-29 0,39 0,-35 0,5 0,2 0,22 0,-4 0,-30 0,-19 0,-8 0,-4 0,10 4,-9-3,18 2,13 5,-14-6,54 16,-15-5,8-1,-15-1,-4-1,-19-4,20 1,0-2,-25-1,52-4,-55 0,35 0,-44 0,45 0,-45 0,27 0,-31 0,2 0,4 5,-14-4,39 4,-34-1,25-4,-19 9,-4-8,7 4,17 3,-19-6,20 7,-1-9,-11 0,13 3,24-2,-41 2,41-3,10 11,-30-8,39 8,-51-11,15 0,3 0,-2 0,2 0,-3 0,-16 5,35-3,-26 3,17-5,-36 0,0 0,3 0,-1 0,6 0,-14 0,6 0,0 0,36-10,-17 7,43-7,-48 10,31 0,-13 0,17 0,5 0,2 0,15 0,-15 0,-2 0,-5 0,-25 0,18 0,-44 0,19 0,-17 5,-6-3,6 3,34-5,-23 0,34 0,16 0,-37 0,37 0,-32 0,-3 0,19 0,-14 0,-3 0,0 0,-1 0,1 0,-1 0,3 0,-5 0,-23-4,24-5,-32 0,22 0,-31 2,6 6,0-6,2 3,-1-1,2 2,-5-1,6 3,56-2,-36 3,47-6,-51 5,-9-4,-2 5,-12 0,2-4,-1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AB566-2C96-2E45-B14D-D4A7967B4D57}" type="datetimeFigureOut">
              <a:rPr kumimoji="1" lang="ko-KR" altLang="en-US" smtClean="0"/>
              <a:t>2024. 8. 11.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AA969-D3D5-5949-B237-49E34C0BFF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464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AA969-D3D5-5949-B237-49E34C0BFFE0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4682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AA969-D3D5-5949-B237-49E34C0BFFE0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4977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AA969-D3D5-5949-B237-49E34C0BFFE0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5178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AA969-D3D5-5949-B237-49E34C0BFFE0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600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5.xml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3.xml"/><Relationship Id="rId1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10.xml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customXml" Target="../ink/ink14.xml"/><Relationship Id="rId7" Type="http://schemas.openxmlformats.org/officeDocument/2006/relationships/customXml" Target="../ink/ink7.xml"/><Relationship Id="rId12" Type="http://schemas.openxmlformats.org/officeDocument/2006/relationships/image" Target="../media/image17.png"/><Relationship Id="rId17" Type="http://schemas.openxmlformats.org/officeDocument/2006/relationships/customXml" Target="../ink/ink12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10" Type="http://schemas.openxmlformats.org/officeDocument/2006/relationships/image" Target="../media/image16.png"/><Relationship Id="rId19" Type="http://schemas.openxmlformats.org/officeDocument/2006/relationships/customXml" Target="../ink/ink13.xml"/><Relationship Id="rId4" Type="http://schemas.openxmlformats.org/officeDocument/2006/relationships/image" Target="../media/image8.png"/><Relationship Id="rId9" Type="http://schemas.openxmlformats.org/officeDocument/2006/relationships/customXml" Target="../ink/ink8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customXml" Target="../ink/ink1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customXml" Target="../ink/ink15.xml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customXml" Target="../ink/ink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3600" y="3827755"/>
            <a:ext cx="14805948" cy="263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" altLang="ko-Kore-KR" sz="5500" b="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BART: Denoising Sequence-to-Sequence Pre-training for Natural Language Generation, Translation, and Comprehension</a:t>
            </a:r>
            <a:endParaRPr lang="en" altLang="ko-Kore-KR" sz="55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7710" y="6655410"/>
            <a:ext cx="519029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Pretendard Medium" pitchFamily="34" charset="0"/>
              </a:rPr>
              <a:t>Hwang Hyeon Tae</a:t>
            </a:r>
            <a:endParaRPr lang="en-US" sz="3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99AA7-0B1C-61E5-30D9-F8E879D56B21}"/>
              </a:ext>
            </a:extLst>
          </p:cNvPr>
          <p:cNvSpPr txBox="1"/>
          <p:nvPr/>
        </p:nvSpPr>
        <p:spPr>
          <a:xfrm>
            <a:off x="11487955" y="41341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DACFB-7617-4B53-3B9B-46C71DE7D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AF215DE1-E2DD-CFB6-46FD-9A13F6534C92}"/>
              </a:ext>
            </a:extLst>
          </p:cNvPr>
          <p:cNvGrpSpPr/>
          <p:nvPr/>
        </p:nvGrpSpPr>
        <p:grpSpPr>
          <a:xfrm>
            <a:off x="947775" y="1016891"/>
            <a:ext cx="16390165" cy="28571"/>
            <a:chOff x="947775" y="1016891"/>
            <a:chExt cx="16390165" cy="28571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C5FA8969-D41A-1A49-21A0-7D65B2294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1016891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1060F1B5-1834-ABF8-F0EE-FF1301B72173}"/>
              </a:ext>
            </a:extLst>
          </p:cNvPr>
          <p:cNvGrpSpPr/>
          <p:nvPr/>
        </p:nvGrpSpPr>
        <p:grpSpPr>
          <a:xfrm>
            <a:off x="947775" y="9462048"/>
            <a:ext cx="16390165" cy="28571"/>
            <a:chOff x="947775" y="9462048"/>
            <a:chExt cx="16390165" cy="28571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B746FFCB-EA07-46B8-69D6-74F2504E0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9462048"/>
              <a:ext cx="16390165" cy="28571"/>
            </a:xfrm>
            <a:prstGeom prst="rect">
              <a:avLst/>
            </a:prstGeom>
          </p:spPr>
        </p:pic>
      </p:grpSp>
      <p:sp>
        <p:nvSpPr>
          <p:cNvPr id="17" name="Object 17">
            <a:extLst>
              <a:ext uri="{FF2B5EF4-FFF2-40B4-BE49-F238E27FC236}">
                <a16:creationId xmlns:a16="http://schemas.microsoft.com/office/drawing/2014/main" id="{D0FF4474-44C4-B2D4-E575-6068A6874107}"/>
              </a:ext>
            </a:extLst>
          </p:cNvPr>
          <p:cNvSpPr txBox="1"/>
          <p:nvPr/>
        </p:nvSpPr>
        <p:spPr>
          <a:xfrm>
            <a:off x="12101922" y="9648952"/>
            <a:ext cx="523601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10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BD30F355-9B9E-6A6C-918C-6C4A0A313088}"/>
              </a:ext>
            </a:extLst>
          </p:cNvPr>
          <p:cNvSpPr txBox="1"/>
          <p:nvPr/>
        </p:nvSpPr>
        <p:spPr>
          <a:xfrm>
            <a:off x="947775" y="448833"/>
            <a:ext cx="1552895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Noto Serif CJK KR SemiBold" pitchFamily="34" charset="0"/>
              </a:rPr>
              <a:t>02. </a:t>
            </a:r>
            <a:r>
              <a:rPr lang="en-US" altLang="ko-Kore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Pretraining BART</a:t>
            </a:r>
            <a:endParaRPr lang="en-US" altLang="ko-Kore-KR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" name="Object 19">
            <a:extLst>
              <a:ext uri="{FF2B5EF4-FFF2-40B4-BE49-F238E27FC236}">
                <a16:creationId xmlns:a16="http://schemas.microsoft.com/office/drawing/2014/main" id="{B0AC43DA-0D6C-8430-6D3F-A719610B3162}"/>
              </a:ext>
            </a:extLst>
          </p:cNvPr>
          <p:cNvSpPr txBox="1"/>
          <p:nvPr/>
        </p:nvSpPr>
        <p:spPr>
          <a:xfrm>
            <a:off x="8155556" y="525019"/>
            <a:ext cx="918238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kern="0" spc="-100" dirty="0">
                <a:solidFill>
                  <a:srgbClr val="000000"/>
                </a:solidFill>
                <a:latin typeface="Pretendard Medium" pitchFamily="34" charset="0"/>
              </a:rPr>
              <a:t>Hwang Hyeon Tae</a:t>
            </a:r>
            <a:endParaRPr lang="en-US" dirty="0"/>
          </a:p>
        </p:txBody>
      </p:sp>
      <p:sp>
        <p:nvSpPr>
          <p:cNvPr id="27" name="Object 18">
            <a:extLst>
              <a:ext uri="{FF2B5EF4-FFF2-40B4-BE49-F238E27FC236}">
                <a16:creationId xmlns:a16="http://schemas.microsoft.com/office/drawing/2014/main" id="{716CD7FF-D2DC-367C-EF1B-364B475CD0B2}"/>
              </a:ext>
            </a:extLst>
          </p:cNvPr>
          <p:cNvSpPr txBox="1"/>
          <p:nvPr/>
        </p:nvSpPr>
        <p:spPr>
          <a:xfrm>
            <a:off x="947775" y="1297511"/>
            <a:ext cx="1332119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ore-KR" sz="3200" kern="0" spc="-200" dirty="0">
                <a:solidFill>
                  <a:srgbClr val="E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Noising Approach</a:t>
            </a:r>
            <a:endParaRPr lang="en-US" altLang="ko-Kore-KR" sz="32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C3882C-8F5E-BB16-3E0F-A8D018EE6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27" y="6401518"/>
            <a:ext cx="11043460" cy="28217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Object 15">
            <a:extLst>
              <a:ext uri="{FF2B5EF4-FFF2-40B4-BE49-F238E27FC236}">
                <a16:creationId xmlns:a16="http://schemas.microsoft.com/office/drawing/2014/main" id="{48FE92F9-91F6-4EEB-1DEC-D5F1A0628892}"/>
              </a:ext>
            </a:extLst>
          </p:cNvPr>
          <p:cNvSpPr txBox="1"/>
          <p:nvPr/>
        </p:nvSpPr>
        <p:spPr>
          <a:xfrm>
            <a:off x="976343" y="2070190"/>
            <a:ext cx="24542391" cy="33516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333333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5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가지의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Noising Approach</a:t>
            </a:r>
            <a:r>
              <a:rPr lang="ko-KR" altLang="en-US" sz="2400" dirty="0" err="1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실험에 사용</a:t>
            </a:r>
            <a:endParaRPr lang="en-US" altLang="ko-KR" sz="2400" dirty="0">
              <a:solidFill>
                <a:srgbClr val="333333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Text Infilling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여러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text span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을 샘플링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-&gt;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span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은 단일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[MASK] token</a:t>
            </a:r>
            <a:r>
              <a:rPr lang="ko-KR" altLang="en-US" sz="2400" dirty="0" err="1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으로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대체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(span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의 길이는 </a:t>
            </a:r>
            <a:r>
              <a:rPr lang="ko-KR" altLang="en-US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포아송</a:t>
            </a:r>
            <a:r>
              <a:rPr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분포에서 </a:t>
            </a:r>
            <a:r>
              <a:rPr lang="el-GR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λ </a:t>
            </a:r>
            <a:r>
              <a:rPr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=</a:t>
            </a:r>
            <a:r>
              <a:rPr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3)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ex) original text : “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나는 오늘 아침에 학교에 갔다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”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ex1) 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나는 오늘 아침에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[MASK] -&gt; 1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개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span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ex2) 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나는 오늘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[MASK]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학교에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[MASK] -&gt; 2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개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span</a:t>
            </a:r>
          </a:p>
        </p:txBody>
      </p:sp>
    </p:spTree>
    <p:extLst>
      <p:ext uri="{BB962C8B-B14F-4D97-AF65-F5344CB8AC3E}">
        <p14:creationId xmlns:p14="http://schemas.microsoft.com/office/powerpoint/2010/main" val="1473535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DACFB-7617-4B53-3B9B-46C71DE7D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AF215DE1-E2DD-CFB6-46FD-9A13F6534C92}"/>
              </a:ext>
            </a:extLst>
          </p:cNvPr>
          <p:cNvGrpSpPr/>
          <p:nvPr/>
        </p:nvGrpSpPr>
        <p:grpSpPr>
          <a:xfrm>
            <a:off x="947775" y="1016891"/>
            <a:ext cx="16390165" cy="28571"/>
            <a:chOff x="947775" y="1016891"/>
            <a:chExt cx="16390165" cy="28571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C5FA8969-D41A-1A49-21A0-7D65B2294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1016891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1060F1B5-1834-ABF8-F0EE-FF1301B72173}"/>
              </a:ext>
            </a:extLst>
          </p:cNvPr>
          <p:cNvGrpSpPr/>
          <p:nvPr/>
        </p:nvGrpSpPr>
        <p:grpSpPr>
          <a:xfrm>
            <a:off x="947775" y="9462048"/>
            <a:ext cx="16390165" cy="28571"/>
            <a:chOff x="947775" y="9462048"/>
            <a:chExt cx="16390165" cy="28571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B746FFCB-EA07-46B8-69D6-74F2504E0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9462048"/>
              <a:ext cx="16390165" cy="28571"/>
            </a:xfrm>
            <a:prstGeom prst="rect">
              <a:avLst/>
            </a:prstGeom>
          </p:spPr>
        </p:pic>
      </p:grpSp>
      <p:sp>
        <p:nvSpPr>
          <p:cNvPr id="17" name="Object 17">
            <a:extLst>
              <a:ext uri="{FF2B5EF4-FFF2-40B4-BE49-F238E27FC236}">
                <a16:creationId xmlns:a16="http://schemas.microsoft.com/office/drawing/2014/main" id="{D0FF4474-44C4-B2D4-E575-6068A6874107}"/>
              </a:ext>
            </a:extLst>
          </p:cNvPr>
          <p:cNvSpPr txBox="1"/>
          <p:nvPr/>
        </p:nvSpPr>
        <p:spPr>
          <a:xfrm>
            <a:off x="12101922" y="9648952"/>
            <a:ext cx="523601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11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BD30F355-9B9E-6A6C-918C-6C4A0A313088}"/>
              </a:ext>
            </a:extLst>
          </p:cNvPr>
          <p:cNvSpPr txBox="1"/>
          <p:nvPr/>
        </p:nvSpPr>
        <p:spPr>
          <a:xfrm>
            <a:off x="947775" y="448833"/>
            <a:ext cx="1552895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Noto Serif CJK KR SemiBold" pitchFamily="34" charset="0"/>
              </a:rPr>
              <a:t>02. </a:t>
            </a:r>
            <a:r>
              <a:rPr lang="en-US" altLang="ko-Kore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Pretraining BART</a:t>
            </a:r>
            <a:endParaRPr lang="en-US" altLang="ko-Kore-KR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" name="Object 19">
            <a:extLst>
              <a:ext uri="{FF2B5EF4-FFF2-40B4-BE49-F238E27FC236}">
                <a16:creationId xmlns:a16="http://schemas.microsoft.com/office/drawing/2014/main" id="{B0AC43DA-0D6C-8430-6D3F-A719610B3162}"/>
              </a:ext>
            </a:extLst>
          </p:cNvPr>
          <p:cNvSpPr txBox="1"/>
          <p:nvPr/>
        </p:nvSpPr>
        <p:spPr>
          <a:xfrm>
            <a:off x="8155556" y="525019"/>
            <a:ext cx="918238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kern="0" spc="-100" dirty="0">
                <a:solidFill>
                  <a:srgbClr val="000000"/>
                </a:solidFill>
                <a:latin typeface="Pretendard Medium" pitchFamily="34" charset="0"/>
              </a:rPr>
              <a:t>Hwang Hyeon Tae</a:t>
            </a:r>
            <a:endParaRPr lang="en-US" dirty="0"/>
          </a:p>
        </p:txBody>
      </p:sp>
      <p:sp>
        <p:nvSpPr>
          <p:cNvPr id="27" name="Object 18">
            <a:extLst>
              <a:ext uri="{FF2B5EF4-FFF2-40B4-BE49-F238E27FC236}">
                <a16:creationId xmlns:a16="http://schemas.microsoft.com/office/drawing/2014/main" id="{716CD7FF-D2DC-367C-EF1B-364B475CD0B2}"/>
              </a:ext>
            </a:extLst>
          </p:cNvPr>
          <p:cNvSpPr txBox="1"/>
          <p:nvPr/>
        </p:nvSpPr>
        <p:spPr>
          <a:xfrm>
            <a:off x="947775" y="1297511"/>
            <a:ext cx="1332119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ore-KR" sz="3200" kern="0" spc="-200" dirty="0">
                <a:solidFill>
                  <a:srgbClr val="E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Noising Approach</a:t>
            </a:r>
            <a:endParaRPr lang="en-US" altLang="ko-Kore-KR" sz="32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C3882C-8F5E-BB16-3E0F-A8D018EE6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27" y="6401518"/>
            <a:ext cx="11043460" cy="28217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Object 15">
            <a:extLst>
              <a:ext uri="{FF2B5EF4-FFF2-40B4-BE49-F238E27FC236}">
                <a16:creationId xmlns:a16="http://schemas.microsoft.com/office/drawing/2014/main" id="{48FE92F9-91F6-4EEB-1DEC-D5F1A0628892}"/>
              </a:ext>
            </a:extLst>
          </p:cNvPr>
          <p:cNvSpPr txBox="1"/>
          <p:nvPr/>
        </p:nvSpPr>
        <p:spPr>
          <a:xfrm>
            <a:off x="976343" y="2070190"/>
            <a:ext cx="24542391" cy="33516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333333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5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가지의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Noising Approach</a:t>
            </a:r>
            <a:r>
              <a:rPr lang="ko-KR" altLang="en-US" sz="2400" dirty="0" err="1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실험에 사용</a:t>
            </a:r>
            <a:endParaRPr lang="en-US" altLang="ko-KR" sz="2400" dirty="0">
              <a:solidFill>
                <a:srgbClr val="333333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Sentence Permutation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Document</a:t>
            </a:r>
            <a:r>
              <a:rPr lang="ko-KR" altLang="en-US" sz="2400" dirty="0" err="1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마침표를 기준으로 문장으로 나눈 후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무작위 순서로 섞는다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Document Rotation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토큰을 무작위로 선택해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Document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가 해당 토큰으로 시작되도록 회전</a:t>
            </a:r>
            <a:endParaRPr lang="en-US" altLang="ko-KR" sz="2400" dirty="0">
              <a:solidFill>
                <a:srgbClr val="333333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333333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모델이 문서의 시작을 식별하도록 훈련</a:t>
            </a:r>
            <a:endParaRPr lang="en-US" altLang="ko-KR" sz="2400" b="0" i="0" dirty="0">
              <a:solidFill>
                <a:srgbClr val="333333"/>
              </a:solidFill>
              <a:effectLst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3841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7775" y="1016891"/>
            <a:ext cx="16390165" cy="28571"/>
            <a:chOff x="947775" y="1016891"/>
            <a:chExt cx="16390165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1016891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7775" y="9462048"/>
            <a:ext cx="16390165" cy="28571"/>
            <a:chOff x="947775" y="9462048"/>
            <a:chExt cx="16390165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9462048"/>
              <a:ext cx="16390165" cy="28571"/>
            </a:xfrm>
            <a:prstGeom prst="rect">
              <a:avLst/>
            </a:prstGeom>
          </p:spPr>
        </p:pic>
      </p:grpSp>
      <p:sp>
        <p:nvSpPr>
          <p:cNvPr id="2" name="Object 20">
            <a:extLst>
              <a:ext uri="{FF2B5EF4-FFF2-40B4-BE49-F238E27FC236}">
                <a16:creationId xmlns:a16="http://schemas.microsoft.com/office/drawing/2014/main" id="{B87EF518-F809-99B1-67CE-88007C055E76}"/>
              </a:ext>
            </a:extLst>
          </p:cNvPr>
          <p:cNvSpPr txBox="1"/>
          <p:nvPr/>
        </p:nvSpPr>
        <p:spPr>
          <a:xfrm>
            <a:off x="6553200" y="5806470"/>
            <a:ext cx="5190294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ore-KR" sz="48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Comparing Pre-training Objectives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33E2F87F-0E02-068A-D8A2-39D0005A3E71}"/>
              </a:ext>
            </a:extLst>
          </p:cNvPr>
          <p:cNvSpPr/>
          <p:nvPr/>
        </p:nvSpPr>
        <p:spPr>
          <a:xfrm>
            <a:off x="8249680" y="4150027"/>
            <a:ext cx="1786353" cy="1667858"/>
          </a:xfrm>
          <a:prstGeom prst="roundRect">
            <a:avLst/>
          </a:prstGeom>
          <a:ln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ore-KR" sz="9600" dirty="0">
                <a:solidFill>
                  <a:srgbClr val="E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Bebas Neue" pitchFamily="34" charset="0"/>
              </a:rPr>
              <a:t>03</a:t>
            </a:r>
            <a:endParaRPr kumimoji="1" lang="ko-Kore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33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7775" y="1016891"/>
            <a:ext cx="16390165" cy="28571"/>
            <a:chOff x="947775" y="1016891"/>
            <a:chExt cx="16390165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1016891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7775" y="9462048"/>
            <a:ext cx="16390165" cy="28571"/>
            <a:chOff x="947775" y="9462048"/>
            <a:chExt cx="16390165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9462048"/>
              <a:ext cx="16390165" cy="2857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101922" y="9648952"/>
            <a:ext cx="523601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13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47775" y="448833"/>
            <a:ext cx="1552895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Noto Serif CJK KR SemiBold" pitchFamily="34" charset="0"/>
              </a:rPr>
              <a:t>0</a:t>
            </a: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Noto Serif CJK KR SemiBold" pitchFamily="34" charset="0"/>
              </a:rPr>
              <a:t>3</a:t>
            </a:r>
            <a:r>
              <a:rPr 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Noto Serif CJK KR SemiBold" pitchFamily="34" charset="0"/>
              </a:rPr>
              <a:t> </a:t>
            </a:r>
            <a:r>
              <a:rPr lang="en-US" altLang="ko-Kore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Comparing pre-training Objectives</a:t>
            </a:r>
            <a:endParaRPr lang="en-US" altLang="ko-Kore-KR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" name="Object 19">
            <a:extLst>
              <a:ext uri="{FF2B5EF4-FFF2-40B4-BE49-F238E27FC236}">
                <a16:creationId xmlns:a16="http://schemas.microsoft.com/office/drawing/2014/main" id="{37F8C81A-3DAB-CAC8-F613-BF2C716BC223}"/>
              </a:ext>
            </a:extLst>
          </p:cNvPr>
          <p:cNvSpPr txBox="1"/>
          <p:nvPr/>
        </p:nvSpPr>
        <p:spPr>
          <a:xfrm>
            <a:off x="8155556" y="525019"/>
            <a:ext cx="918238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kern="0" spc="-100" dirty="0">
                <a:solidFill>
                  <a:srgbClr val="000000"/>
                </a:solidFill>
                <a:latin typeface="Pretendard Medium" pitchFamily="34" charset="0"/>
              </a:rPr>
              <a:t>Hwang Hyeon Tae</a:t>
            </a:r>
            <a:endParaRPr lang="en-US" dirty="0"/>
          </a:p>
        </p:txBody>
      </p:sp>
      <p:sp>
        <p:nvSpPr>
          <p:cNvPr id="27" name="Object 18">
            <a:extLst>
              <a:ext uri="{FF2B5EF4-FFF2-40B4-BE49-F238E27FC236}">
                <a16:creationId xmlns:a16="http://schemas.microsoft.com/office/drawing/2014/main" id="{572604D4-33D8-E586-B882-864ABA89E535}"/>
              </a:ext>
            </a:extLst>
          </p:cNvPr>
          <p:cNvSpPr txBox="1"/>
          <p:nvPr/>
        </p:nvSpPr>
        <p:spPr>
          <a:xfrm>
            <a:off x="947775" y="1297511"/>
            <a:ext cx="1332119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ore-KR" sz="3200" kern="0" spc="-200" dirty="0">
                <a:solidFill>
                  <a:srgbClr val="E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Fine-tuning BART</a:t>
            </a:r>
            <a:endParaRPr lang="en-US" altLang="ko-Kore-KR" sz="32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7" name="Object 15">
            <a:extLst>
              <a:ext uri="{FF2B5EF4-FFF2-40B4-BE49-F238E27FC236}">
                <a16:creationId xmlns:a16="http://schemas.microsoft.com/office/drawing/2014/main" id="{84BD2FF8-6962-1E70-D455-1949A51D3250}"/>
              </a:ext>
            </a:extLst>
          </p:cNvPr>
          <p:cNvSpPr txBox="1"/>
          <p:nvPr/>
        </p:nvSpPr>
        <p:spPr>
          <a:xfrm>
            <a:off x="976343" y="2070190"/>
            <a:ext cx="24542391" cy="55676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>
              <a:lnSpc>
                <a:spcPct val="150000"/>
              </a:lnSpc>
            </a:pPr>
            <a:endParaRPr lang="en-US" altLang="ko-KR" sz="2400" b="0" i="0" kern="0" spc="-200" dirty="0">
              <a:solidFill>
                <a:srgbClr val="000000"/>
              </a:solidFill>
              <a:effectLst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BART</a:t>
            </a: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의</a:t>
            </a:r>
            <a:r>
              <a:rPr lang="ko-KR" altLang="en-US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 활용</a:t>
            </a:r>
            <a:endParaRPr lang="en-US" altLang="ko-KR" sz="2400" b="0" i="0" kern="0" spc="-200" dirty="0">
              <a:solidFill>
                <a:srgbClr val="000000"/>
              </a:solidFill>
              <a:effectLst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Sequence Classification Tasks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Final Decoder layer</a:t>
            </a: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의 </a:t>
            </a: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hidden state</a:t>
            </a: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가 새로운  </a:t>
            </a: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Multi-class Linear</a:t>
            </a:r>
            <a:b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classifier</a:t>
            </a:r>
            <a:r>
              <a:rPr lang="ko-KR" altLang="en-US" sz="2400" kern="0" spc="-200" dirty="0" err="1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에</a:t>
            </a: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입력</a:t>
            </a:r>
            <a:b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endParaRPr lang="en-US" altLang="ko-KR" sz="2400" kern="0" spc="-200" dirty="0">
              <a:solidFill>
                <a:srgbClr val="00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Token Classification Tasks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Final Decoder layer</a:t>
            </a: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의 </a:t>
            </a: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hidden state</a:t>
            </a: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을 각 단어의 표현으로 사용</a:t>
            </a:r>
            <a:endParaRPr lang="en-US" altLang="ko-KR" sz="2400" kern="0" spc="-200" dirty="0">
              <a:solidFill>
                <a:srgbClr val="00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토큰을 분류하는데 사용</a:t>
            </a:r>
            <a:endParaRPr lang="en-US" altLang="ko-KR" sz="2400" kern="0" spc="-200" dirty="0">
              <a:solidFill>
                <a:srgbClr val="00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0" i="0" kern="0" spc="-200" dirty="0">
              <a:solidFill>
                <a:srgbClr val="000000"/>
              </a:solidFill>
              <a:effectLst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064CDC-E604-C36B-5491-94E1E7CAA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288" y="4019550"/>
            <a:ext cx="55245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38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7775" y="1016891"/>
            <a:ext cx="16390165" cy="28571"/>
            <a:chOff x="947775" y="1016891"/>
            <a:chExt cx="16390165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1016891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7775" y="9462048"/>
            <a:ext cx="16390165" cy="28571"/>
            <a:chOff x="947775" y="9462048"/>
            <a:chExt cx="16390165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9462048"/>
              <a:ext cx="16390165" cy="2857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101922" y="9648952"/>
            <a:ext cx="523601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14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47775" y="448833"/>
            <a:ext cx="1552895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Noto Serif CJK KR SemiBold" pitchFamily="34" charset="0"/>
              </a:rPr>
              <a:t>0</a:t>
            </a: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Noto Serif CJK KR SemiBold" pitchFamily="34" charset="0"/>
              </a:rPr>
              <a:t>3</a:t>
            </a:r>
            <a:r>
              <a:rPr 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Noto Serif CJK KR SemiBold" pitchFamily="34" charset="0"/>
              </a:rPr>
              <a:t> </a:t>
            </a:r>
            <a:r>
              <a:rPr lang="en-US" altLang="ko-Kore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Comparing pre-training Objectives</a:t>
            </a:r>
            <a:endParaRPr lang="en-US" altLang="ko-Kore-KR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" name="Object 19">
            <a:extLst>
              <a:ext uri="{FF2B5EF4-FFF2-40B4-BE49-F238E27FC236}">
                <a16:creationId xmlns:a16="http://schemas.microsoft.com/office/drawing/2014/main" id="{37F8C81A-3DAB-CAC8-F613-BF2C716BC223}"/>
              </a:ext>
            </a:extLst>
          </p:cNvPr>
          <p:cNvSpPr txBox="1"/>
          <p:nvPr/>
        </p:nvSpPr>
        <p:spPr>
          <a:xfrm>
            <a:off x="8155556" y="525019"/>
            <a:ext cx="918238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kern="0" spc="-100" dirty="0">
                <a:solidFill>
                  <a:srgbClr val="000000"/>
                </a:solidFill>
                <a:latin typeface="Pretendard Medium" pitchFamily="34" charset="0"/>
              </a:rPr>
              <a:t>Hwang Hyeon Tae</a:t>
            </a:r>
            <a:endParaRPr lang="en-US" dirty="0"/>
          </a:p>
        </p:txBody>
      </p:sp>
      <p:sp>
        <p:nvSpPr>
          <p:cNvPr id="27" name="Object 18">
            <a:extLst>
              <a:ext uri="{FF2B5EF4-FFF2-40B4-BE49-F238E27FC236}">
                <a16:creationId xmlns:a16="http://schemas.microsoft.com/office/drawing/2014/main" id="{572604D4-33D8-E586-B882-864ABA89E535}"/>
              </a:ext>
            </a:extLst>
          </p:cNvPr>
          <p:cNvSpPr txBox="1"/>
          <p:nvPr/>
        </p:nvSpPr>
        <p:spPr>
          <a:xfrm>
            <a:off x="947775" y="1297511"/>
            <a:ext cx="1332119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ore-KR" sz="3200" kern="0" spc="-200" dirty="0">
                <a:solidFill>
                  <a:srgbClr val="E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Fine-tuning BART</a:t>
            </a:r>
            <a:endParaRPr lang="en-US" altLang="ko-Kore-KR" sz="32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7" name="Object 15">
            <a:extLst>
              <a:ext uri="{FF2B5EF4-FFF2-40B4-BE49-F238E27FC236}">
                <a16:creationId xmlns:a16="http://schemas.microsoft.com/office/drawing/2014/main" id="{84BD2FF8-6962-1E70-D455-1949A51D3250}"/>
              </a:ext>
            </a:extLst>
          </p:cNvPr>
          <p:cNvSpPr txBox="1"/>
          <p:nvPr/>
        </p:nvSpPr>
        <p:spPr>
          <a:xfrm>
            <a:off x="976343" y="2070190"/>
            <a:ext cx="24542391" cy="5013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>
              <a:lnSpc>
                <a:spcPct val="150000"/>
              </a:lnSpc>
            </a:pPr>
            <a:endParaRPr lang="en-US" altLang="ko-KR" sz="2400" b="0" i="0" kern="0" spc="-200" dirty="0">
              <a:solidFill>
                <a:srgbClr val="000000"/>
              </a:solidFill>
              <a:effectLst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BART</a:t>
            </a: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의</a:t>
            </a:r>
            <a:r>
              <a:rPr lang="ko-KR" altLang="en-US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 활용</a:t>
            </a:r>
            <a:endParaRPr lang="en-US" altLang="ko-KR" sz="2400" b="0" i="0" kern="0" spc="-200" dirty="0">
              <a:solidFill>
                <a:srgbClr val="000000"/>
              </a:solidFill>
              <a:effectLst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Sequence Generation Tasks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BART</a:t>
            </a: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에는 </a:t>
            </a: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Auto-Regressive Decoder</a:t>
            </a: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가 있기 때문에 </a:t>
            </a: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sequence</a:t>
            </a:r>
            <a:b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생성 작업에 대해 </a:t>
            </a: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finetuning</a:t>
            </a: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작업 진행 가능</a:t>
            </a:r>
            <a:b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endParaRPr lang="en-US" altLang="ko-KR" sz="2400" kern="0" spc="-200" dirty="0">
              <a:solidFill>
                <a:srgbClr val="00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Machine Translation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Bitext</a:t>
            </a:r>
            <a:r>
              <a:rPr lang="ko-KR" altLang="en-US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로 학습된 새로운 </a:t>
            </a:r>
            <a:r>
              <a:rPr lang="en-US" altLang="ko-KR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Encoder Parameter set</a:t>
            </a:r>
            <a:r>
              <a:rPr lang="ko-KR" altLang="en-US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을 추가해 </a:t>
            </a:r>
            <a:r>
              <a:rPr lang="en-US" altLang="ko-KR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BART</a:t>
            </a:r>
            <a:r>
              <a:rPr lang="ko-KR" altLang="en-US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모델을 기계</a:t>
            </a:r>
            <a:br>
              <a:rPr lang="en-US" altLang="ko-KR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lang="ko-KR" altLang="en-US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번역을 위한 단일 </a:t>
            </a:r>
            <a:r>
              <a:rPr lang="en-US" altLang="ko-KR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Pretrained Decoder</a:t>
            </a:r>
            <a:r>
              <a:rPr lang="ko-KR" altLang="en-US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로 활용 가능</a:t>
            </a:r>
            <a:endParaRPr lang="en-US" altLang="ko-KR" sz="2400" b="0" i="0" kern="0" spc="-200" dirty="0">
              <a:solidFill>
                <a:srgbClr val="000000"/>
              </a:solidFill>
              <a:effectLst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B76689-B91D-B33E-2901-16CFD2066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078438"/>
            <a:ext cx="5973030" cy="2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67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7775" y="1016891"/>
            <a:ext cx="16390165" cy="28571"/>
            <a:chOff x="947775" y="1016891"/>
            <a:chExt cx="16390165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1016891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7775" y="9462048"/>
            <a:ext cx="16390165" cy="28571"/>
            <a:chOff x="947775" y="9462048"/>
            <a:chExt cx="16390165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9462048"/>
              <a:ext cx="16390165" cy="2857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101922" y="9648952"/>
            <a:ext cx="523601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15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47775" y="448833"/>
            <a:ext cx="1552895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Noto Serif CJK KR SemiBold" pitchFamily="34" charset="0"/>
              </a:rPr>
              <a:t>03 </a:t>
            </a:r>
            <a:r>
              <a:rPr lang="en-US" altLang="ko-Kore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Comparing pre-training Objectives</a:t>
            </a:r>
            <a:endParaRPr lang="en-US" altLang="ko-Kore-KR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" name="Object 19">
            <a:extLst>
              <a:ext uri="{FF2B5EF4-FFF2-40B4-BE49-F238E27FC236}">
                <a16:creationId xmlns:a16="http://schemas.microsoft.com/office/drawing/2014/main" id="{37F8C81A-3DAB-CAC8-F613-BF2C716BC223}"/>
              </a:ext>
            </a:extLst>
          </p:cNvPr>
          <p:cNvSpPr txBox="1"/>
          <p:nvPr/>
        </p:nvSpPr>
        <p:spPr>
          <a:xfrm>
            <a:off x="8155556" y="525019"/>
            <a:ext cx="918238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kern="0" spc="-100" dirty="0">
                <a:solidFill>
                  <a:srgbClr val="000000"/>
                </a:solidFill>
                <a:latin typeface="Pretendard Medium" pitchFamily="34" charset="0"/>
              </a:rPr>
              <a:t>Hwang Hyeon Tae</a:t>
            </a:r>
            <a:endParaRPr lang="en-US" dirty="0"/>
          </a:p>
        </p:txBody>
      </p:sp>
      <p:sp>
        <p:nvSpPr>
          <p:cNvPr id="27" name="Object 18">
            <a:extLst>
              <a:ext uri="{FF2B5EF4-FFF2-40B4-BE49-F238E27FC236}">
                <a16:creationId xmlns:a16="http://schemas.microsoft.com/office/drawing/2014/main" id="{572604D4-33D8-E586-B882-864ABA89E535}"/>
              </a:ext>
            </a:extLst>
          </p:cNvPr>
          <p:cNvSpPr txBox="1"/>
          <p:nvPr/>
        </p:nvSpPr>
        <p:spPr>
          <a:xfrm>
            <a:off x="947775" y="1297511"/>
            <a:ext cx="1332119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ore-KR" sz="3200" kern="0" spc="-200" dirty="0">
                <a:solidFill>
                  <a:srgbClr val="E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Comparison Objectives</a:t>
            </a:r>
            <a:endParaRPr lang="en-US" altLang="ko-Kore-KR" sz="32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7" name="Object 15">
            <a:extLst>
              <a:ext uri="{FF2B5EF4-FFF2-40B4-BE49-F238E27FC236}">
                <a16:creationId xmlns:a16="http://schemas.microsoft.com/office/drawing/2014/main" id="{B00CB11F-8018-4ABF-A280-19887CD4C1A2}"/>
              </a:ext>
            </a:extLst>
          </p:cNvPr>
          <p:cNvSpPr txBox="1"/>
          <p:nvPr/>
        </p:nvSpPr>
        <p:spPr>
          <a:xfrm>
            <a:off x="947775" y="2400300"/>
            <a:ext cx="16390164" cy="66295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Language Model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left-to-right Transformer Language Model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학습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(GPT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와 유사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)</a:t>
            </a:r>
          </a:p>
          <a:p>
            <a:pPr marL="1371600" lvl="2" indent="-45720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Cross-attention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이 없는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BART Decoder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와 동일</a:t>
            </a:r>
            <a:endParaRPr lang="en-US" altLang="ko-KR" sz="2400" dirty="0">
              <a:solidFill>
                <a:srgbClr val="333333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Permuted Language Model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XLNet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을 기반으로 토큰의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1/6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을 샘플링하고 이를 무작위 순서로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Auto-Regressively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하게 생성</a:t>
            </a:r>
            <a:endParaRPr lang="en-US" altLang="ko-KR" sz="2400" dirty="0">
              <a:solidFill>
                <a:srgbClr val="333333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1257300" lvl="2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다른 모델과의 일관성을 위해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segment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간 상대적인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positional embedding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이나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attention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은 구현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x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Masked Language Model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BERT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: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토큰의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15%</a:t>
            </a:r>
            <a:r>
              <a:rPr lang="ko-KR" altLang="en-US" sz="2400" dirty="0" err="1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[MASK]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로 대체하고 원래 토큰을 독립적으로 예측하도록 훈련</a:t>
            </a:r>
            <a:endParaRPr lang="en-US" altLang="ko-KR" sz="2400" dirty="0">
              <a:solidFill>
                <a:srgbClr val="333333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914400" lvl="1" indent="-457200">
              <a:lnSpc>
                <a:spcPct val="200000"/>
              </a:lnSpc>
              <a:buAutoNum type="arabicParenBoth"/>
            </a:pPr>
            <a:endParaRPr lang="en-US" altLang="ko-KR" sz="2400" b="0" i="0" dirty="0">
              <a:solidFill>
                <a:srgbClr val="333333"/>
              </a:solidFill>
              <a:effectLst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3651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7775" y="1016891"/>
            <a:ext cx="16390165" cy="28571"/>
            <a:chOff x="947775" y="1016891"/>
            <a:chExt cx="16390165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1016891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7775" y="9462048"/>
            <a:ext cx="16390165" cy="28571"/>
            <a:chOff x="947775" y="9462048"/>
            <a:chExt cx="16390165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9462048"/>
              <a:ext cx="16390165" cy="2857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101922" y="9648952"/>
            <a:ext cx="523601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16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47775" y="448833"/>
            <a:ext cx="1552895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Noto Serif CJK KR SemiBold" pitchFamily="34" charset="0"/>
              </a:rPr>
              <a:t>03 </a:t>
            </a:r>
            <a:r>
              <a:rPr lang="en-US" altLang="ko-Kore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Comparing pre-training Objectives</a:t>
            </a:r>
            <a:endParaRPr lang="en-US" altLang="ko-Kore-KR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" name="Object 19">
            <a:extLst>
              <a:ext uri="{FF2B5EF4-FFF2-40B4-BE49-F238E27FC236}">
                <a16:creationId xmlns:a16="http://schemas.microsoft.com/office/drawing/2014/main" id="{37F8C81A-3DAB-CAC8-F613-BF2C716BC223}"/>
              </a:ext>
            </a:extLst>
          </p:cNvPr>
          <p:cNvSpPr txBox="1"/>
          <p:nvPr/>
        </p:nvSpPr>
        <p:spPr>
          <a:xfrm>
            <a:off x="8155556" y="525019"/>
            <a:ext cx="918238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kern="0" spc="-100" dirty="0">
                <a:solidFill>
                  <a:srgbClr val="000000"/>
                </a:solidFill>
                <a:latin typeface="Pretendard Medium" pitchFamily="34" charset="0"/>
              </a:rPr>
              <a:t>Hwang Hyeon Tae</a:t>
            </a:r>
            <a:endParaRPr lang="en-US" dirty="0"/>
          </a:p>
        </p:txBody>
      </p:sp>
      <p:sp>
        <p:nvSpPr>
          <p:cNvPr id="27" name="Object 18">
            <a:extLst>
              <a:ext uri="{FF2B5EF4-FFF2-40B4-BE49-F238E27FC236}">
                <a16:creationId xmlns:a16="http://schemas.microsoft.com/office/drawing/2014/main" id="{572604D4-33D8-E586-B882-864ABA89E535}"/>
              </a:ext>
            </a:extLst>
          </p:cNvPr>
          <p:cNvSpPr txBox="1"/>
          <p:nvPr/>
        </p:nvSpPr>
        <p:spPr>
          <a:xfrm>
            <a:off x="947775" y="1297511"/>
            <a:ext cx="1332119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ore-KR" sz="3200" kern="0" spc="-200" dirty="0">
                <a:solidFill>
                  <a:srgbClr val="E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Comparison Objectives</a:t>
            </a:r>
            <a:endParaRPr lang="en-US" altLang="ko-Kore-KR" sz="32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7" name="Object 15">
            <a:extLst>
              <a:ext uri="{FF2B5EF4-FFF2-40B4-BE49-F238E27FC236}">
                <a16:creationId xmlns:a16="http://schemas.microsoft.com/office/drawing/2014/main" id="{B00CB11F-8018-4ABF-A280-19887CD4C1A2}"/>
              </a:ext>
            </a:extLst>
          </p:cNvPr>
          <p:cNvSpPr txBox="1"/>
          <p:nvPr/>
        </p:nvSpPr>
        <p:spPr>
          <a:xfrm>
            <a:off x="947775" y="2400300"/>
            <a:ext cx="16390164" cy="29361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4.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Multitask Masked Language Model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UniLM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에서와 같이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추가적인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self attention mask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가 있는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Masked Language Model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을 훈련</a:t>
            </a:r>
            <a:endParaRPr lang="en-US" altLang="ko-KR" sz="2400" dirty="0">
              <a:solidFill>
                <a:srgbClr val="333333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5.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Masked Seq-to-Seq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MASS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에서 영감을 받아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token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의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50%</a:t>
            </a:r>
            <a:r>
              <a:rPr lang="ko-KR" altLang="en-US" sz="2400" dirty="0" err="1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포함하는 범위를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mask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하고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masked token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을 예측하기 위해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seq-to-seq 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모델 학습</a:t>
            </a:r>
            <a:endParaRPr lang="en-US" altLang="ko-KR" sz="2400" dirty="0">
              <a:solidFill>
                <a:srgbClr val="333333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534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7775" y="1016891"/>
            <a:ext cx="16390165" cy="28571"/>
            <a:chOff x="947775" y="1016891"/>
            <a:chExt cx="16390165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1016891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7775" y="9462048"/>
            <a:ext cx="16390165" cy="28571"/>
            <a:chOff x="947775" y="9462048"/>
            <a:chExt cx="16390165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9462048"/>
              <a:ext cx="16390165" cy="2857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101922" y="9648952"/>
            <a:ext cx="523601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17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47775" y="448833"/>
            <a:ext cx="1552895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Noto Serif CJK KR SemiBold" pitchFamily="34" charset="0"/>
              </a:rPr>
              <a:t>03 </a:t>
            </a:r>
            <a:r>
              <a:rPr lang="en-US" altLang="ko-Kore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Comparing pre-training Objectives</a:t>
            </a:r>
            <a:endParaRPr lang="en-US" altLang="ko-Kore-KR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" name="Object 19">
            <a:extLst>
              <a:ext uri="{FF2B5EF4-FFF2-40B4-BE49-F238E27FC236}">
                <a16:creationId xmlns:a16="http://schemas.microsoft.com/office/drawing/2014/main" id="{37F8C81A-3DAB-CAC8-F613-BF2C716BC223}"/>
              </a:ext>
            </a:extLst>
          </p:cNvPr>
          <p:cNvSpPr txBox="1"/>
          <p:nvPr/>
        </p:nvSpPr>
        <p:spPr>
          <a:xfrm>
            <a:off x="8155556" y="525019"/>
            <a:ext cx="918238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kern="0" spc="-100" dirty="0">
                <a:solidFill>
                  <a:srgbClr val="000000"/>
                </a:solidFill>
                <a:latin typeface="Pretendard Medium" pitchFamily="34" charset="0"/>
              </a:rPr>
              <a:t>Hwang Hyeon Tae</a:t>
            </a:r>
            <a:endParaRPr lang="en-US" dirty="0"/>
          </a:p>
        </p:txBody>
      </p:sp>
      <p:sp>
        <p:nvSpPr>
          <p:cNvPr id="27" name="Object 18">
            <a:extLst>
              <a:ext uri="{FF2B5EF4-FFF2-40B4-BE49-F238E27FC236}">
                <a16:creationId xmlns:a16="http://schemas.microsoft.com/office/drawing/2014/main" id="{572604D4-33D8-E586-B882-864ABA89E535}"/>
              </a:ext>
            </a:extLst>
          </p:cNvPr>
          <p:cNvSpPr txBox="1"/>
          <p:nvPr/>
        </p:nvSpPr>
        <p:spPr>
          <a:xfrm>
            <a:off x="947775" y="1297511"/>
            <a:ext cx="1332119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ore-KR" sz="3200" kern="0" spc="-200" dirty="0">
                <a:solidFill>
                  <a:srgbClr val="E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Tasks</a:t>
            </a:r>
            <a:endParaRPr lang="en-US" altLang="ko-Kore-KR" sz="32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68FB1-EC83-F199-67C4-DAB2AC19178A}"/>
              </a:ext>
            </a:extLst>
          </p:cNvPr>
          <p:cNvSpPr txBox="1"/>
          <p:nvPr/>
        </p:nvSpPr>
        <p:spPr>
          <a:xfrm>
            <a:off x="1143000" y="2400300"/>
            <a:ext cx="16002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ko-KR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SQuAD</a:t>
            </a:r>
            <a:endParaRPr kumimoji="1" lang="en-US" altLang="ko-KR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위키피디아 문단에 대한 </a:t>
            </a:r>
            <a:r>
              <a:rPr kumimoji="1" lang="ko-KR" altLang="en-US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추출적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질의 응답 과제</a:t>
            </a:r>
            <a:endParaRPr kumimoji="1" lang="en-US" altLang="ko-KR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질문과 답변이 포함된 데이터셋으로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주어진 텍스트에서 특정 질문에 대한 답을 찾는 문제</a:t>
            </a:r>
            <a:endParaRPr kumimoji="1" lang="en-US" altLang="ko-KR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Ex) 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텍스트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: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“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오늘의 날씨는 맑을 예정이고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내일의 날씨는 비가 올 예정이다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”</a:t>
            </a:r>
            <a:b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     질문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: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“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오늘의 날씨는 </a:t>
            </a:r>
            <a:r>
              <a:rPr kumimoji="1" lang="ko-KR" altLang="en-US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어떤가요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?”</a:t>
            </a:r>
            <a:b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     정답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: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맑음</a:t>
            </a:r>
            <a:endParaRPr kumimoji="1" lang="en-US" altLang="ko-KR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MNLI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한 문장이 다른 문장을 수반하는지 예측하는 이중 텍스트 분류 작업</a:t>
            </a:r>
            <a:endParaRPr kumimoji="1" lang="en-US" altLang="ko-KR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Ex) 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전제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(Premise) : 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민수는 매일 아침 조깅을 한다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b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    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Hypothesis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1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: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민수는 아침에 운동을 한다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		/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Lable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1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: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Entailment(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포함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)</a:t>
            </a:r>
            <a:b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    Hypothesis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2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: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민수는 아침에 절대 운동을 하지 않는다  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/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Label 2 : Contradiction(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모순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) </a:t>
            </a:r>
            <a:b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     Hypothesis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3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: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민수는 저녁에 조깅을 한다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		/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Label 3 : Neutral(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중립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)</a:t>
            </a:r>
          </a:p>
          <a:p>
            <a:pPr lvl="1"/>
            <a:endParaRPr kumimoji="1" lang="en-US" altLang="ko-KR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ELI5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질문 추상 질문 답변 데이터 셋</a:t>
            </a:r>
            <a:endParaRPr kumimoji="1" lang="en-US" altLang="ko-KR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Ex) 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질문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: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왜 우리는 잠을 자야 하나요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?</a:t>
            </a:r>
            <a:b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     답변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: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잠을 자는 것은 우리 몸이 하루 동안 피곤해진 것을 다시 회복하기 위해서예요</a:t>
            </a:r>
            <a:r>
              <a:rPr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 </a:t>
            </a:r>
            <a:r>
              <a:rPr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잠을 자면서 우리의 뇌는 하루 동안 </a:t>
            </a:r>
            <a:br>
              <a:rPr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             배운 것들을 정리하고</a:t>
            </a:r>
            <a:r>
              <a:rPr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몸은 </a:t>
            </a:r>
            <a:r>
              <a:rPr lang="ko-KR" altLang="en-US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고장난</a:t>
            </a:r>
            <a:r>
              <a:rPr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곳을 고치고 힘을 다시 채우게 돼요</a:t>
            </a:r>
            <a:r>
              <a:rPr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 </a:t>
            </a:r>
            <a:r>
              <a:rPr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마치 휴대폰을 충전하는 </a:t>
            </a:r>
            <a:r>
              <a:rPr lang="ko-KR" altLang="en-US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것처럼요</a:t>
            </a:r>
            <a:r>
              <a:rPr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 </a:t>
            </a:r>
            <a:br>
              <a:rPr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             그래서 우리는 잠을 자고 나면 다시 힘이 나고</a:t>
            </a:r>
            <a:r>
              <a:rPr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더 잘 생각할 수 있게 되는 거예요</a:t>
            </a:r>
            <a:r>
              <a:rPr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26200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7775" y="1016891"/>
            <a:ext cx="16390165" cy="28571"/>
            <a:chOff x="947775" y="1016891"/>
            <a:chExt cx="16390165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1016891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7775" y="9462048"/>
            <a:ext cx="16390165" cy="28571"/>
            <a:chOff x="947775" y="9462048"/>
            <a:chExt cx="16390165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9462048"/>
              <a:ext cx="16390165" cy="2857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101922" y="9648952"/>
            <a:ext cx="523601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18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47775" y="448833"/>
            <a:ext cx="1552895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Noto Serif CJK KR SemiBold" pitchFamily="34" charset="0"/>
              </a:rPr>
              <a:t>03 </a:t>
            </a:r>
            <a:r>
              <a:rPr lang="en-US" altLang="ko-Kore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Comparing pre-training Objectives</a:t>
            </a:r>
            <a:endParaRPr lang="en-US" altLang="ko-Kore-KR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" name="Object 19">
            <a:extLst>
              <a:ext uri="{FF2B5EF4-FFF2-40B4-BE49-F238E27FC236}">
                <a16:creationId xmlns:a16="http://schemas.microsoft.com/office/drawing/2014/main" id="{37F8C81A-3DAB-CAC8-F613-BF2C716BC223}"/>
              </a:ext>
            </a:extLst>
          </p:cNvPr>
          <p:cNvSpPr txBox="1"/>
          <p:nvPr/>
        </p:nvSpPr>
        <p:spPr>
          <a:xfrm>
            <a:off x="8155556" y="525019"/>
            <a:ext cx="918238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kern="0" spc="-100" dirty="0">
                <a:solidFill>
                  <a:srgbClr val="000000"/>
                </a:solidFill>
                <a:latin typeface="Pretendard Medium" pitchFamily="34" charset="0"/>
              </a:rPr>
              <a:t>Hwang Hyeon Tae</a:t>
            </a:r>
            <a:endParaRPr lang="en-US" dirty="0"/>
          </a:p>
        </p:txBody>
      </p:sp>
      <p:sp>
        <p:nvSpPr>
          <p:cNvPr id="27" name="Object 18">
            <a:extLst>
              <a:ext uri="{FF2B5EF4-FFF2-40B4-BE49-F238E27FC236}">
                <a16:creationId xmlns:a16="http://schemas.microsoft.com/office/drawing/2014/main" id="{572604D4-33D8-E586-B882-864ABA89E535}"/>
              </a:ext>
            </a:extLst>
          </p:cNvPr>
          <p:cNvSpPr txBox="1"/>
          <p:nvPr/>
        </p:nvSpPr>
        <p:spPr>
          <a:xfrm>
            <a:off x="947775" y="1297511"/>
            <a:ext cx="1332119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ore-KR" sz="3200" kern="0" spc="-200" dirty="0">
                <a:solidFill>
                  <a:srgbClr val="E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Tasks</a:t>
            </a:r>
            <a:endParaRPr lang="en-US" altLang="ko-Kore-KR" sz="32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68FB1-EC83-F199-67C4-DAB2AC19178A}"/>
              </a:ext>
            </a:extLst>
          </p:cNvPr>
          <p:cNvSpPr txBox="1"/>
          <p:nvPr/>
        </p:nvSpPr>
        <p:spPr>
          <a:xfrm>
            <a:off x="1143000" y="2400300"/>
            <a:ext cx="1600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ConvAI2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맥락과 페르소나에 따라 달라지는 대화 응답 생성 과제</a:t>
            </a:r>
            <a:endParaRPr kumimoji="1" lang="en-US" altLang="ko-KR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ko-KR" altLang="en-US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챗봇이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인간과 자연스럽게 대화할 수 있도록 설계되었으며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대화의 연속성과 맥락 유지에 중점</a:t>
            </a:r>
            <a:endParaRPr kumimoji="1" lang="en-US" altLang="ko-KR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lvl="1"/>
            <a:endParaRPr kumimoji="1" lang="en-US" altLang="ko-KR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CNN/DM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뉴스 요약 데이터 셋</a:t>
            </a:r>
            <a:endParaRPr kumimoji="1" lang="en-US" altLang="ko-KR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408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7775" y="1016891"/>
            <a:ext cx="16390165" cy="28571"/>
            <a:chOff x="947775" y="1016891"/>
            <a:chExt cx="16390165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1016891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7775" y="9462048"/>
            <a:ext cx="16390165" cy="28571"/>
            <a:chOff x="947775" y="9462048"/>
            <a:chExt cx="16390165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9462048"/>
              <a:ext cx="16390165" cy="28571"/>
            </a:xfrm>
            <a:prstGeom prst="rect">
              <a:avLst/>
            </a:prstGeom>
          </p:spPr>
        </p:pic>
      </p:grpSp>
      <p:sp>
        <p:nvSpPr>
          <p:cNvPr id="2" name="Object 20">
            <a:extLst>
              <a:ext uri="{FF2B5EF4-FFF2-40B4-BE49-F238E27FC236}">
                <a16:creationId xmlns:a16="http://schemas.microsoft.com/office/drawing/2014/main" id="{B87EF518-F809-99B1-67CE-88007C055E76}"/>
              </a:ext>
            </a:extLst>
          </p:cNvPr>
          <p:cNvSpPr txBox="1"/>
          <p:nvPr/>
        </p:nvSpPr>
        <p:spPr>
          <a:xfrm>
            <a:off x="6553200" y="5806470"/>
            <a:ext cx="519029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ore-KR" sz="48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Results</a:t>
            </a:r>
            <a:endParaRPr lang="en-US" altLang="ko-Kore-KR" sz="48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33E2F87F-0E02-068A-D8A2-39D0005A3E71}"/>
              </a:ext>
            </a:extLst>
          </p:cNvPr>
          <p:cNvSpPr/>
          <p:nvPr/>
        </p:nvSpPr>
        <p:spPr>
          <a:xfrm>
            <a:off x="8249680" y="4150027"/>
            <a:ext cx="1786353" cy="1667858"/>
          </a:xfrm>
          <a:prstGeom prst="roundRect">
            <a:avLst/>
          </a:prstGeom>
          <a:ln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ore-KR" sz="9600" dirty="0">
                <a:solidFill>
                  <a:srgbClr val="E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Bebas Neue" pitchFamily="34" charset="0"/>
              </a:rPr>
              <a:t>04</a:t>
            </a:r>
            <a:endParaRPr kumimoji="1" lang="ko-Kore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513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7775" y="1016891"/>
            <a:ext cx="16390165" cy="28571"/>
            <a:chOff x="947775" y="1016891"/>
            <a:chExt cx="16390165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1016891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7775" y="9462048"/>
            <a:ext cx="16390165" cy="28571"/>
            <a:chOff x="947775" y="9462048"/>
            <a:chExt cx="16390165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9462048"/>
              <a:ext cx="16390165" cy="28571"/>
            </a:xfrm>
            <a:prstGeom prst="rect">
              <a:avLst/>
            </a:prstGeom>
          </p:spPr>
        </p:pic>
      </p:grpSp>
      <p:sp>
        <p:nvSpPr>
          <p:cNvPr id="2" name="Object 20">
            <a:extLst>
              <a:ext uri="{FF2B5EF4-FFF2-40B4-BE49-F238E27FC236}">
                <a16:creationId xmlns:a16="http://schemas.microsoft.com/office/drawing/2014/main" id="{B87EF518-F809-99B1-67CE-88007C055E76}"/>
              </a:ext>
            </a:extLst>
          </p:cNvPr>
          <p:cNvSpPr txBox="1"/>
          <p:nvPr/>
        </p:nvSpPr>
        <p:spPr>
          <a:xfrm>
            <a:off x="6553200" y="5806470"/>
            <a:ext cx="5190294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Pretendard Medium" pitchFamily="34" charset="0"/>
              </a:rPr>
              <a:t>Introduction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33E2F87F-0E02-068A-D8A2-39D0005A3E71}"/>
              </a:ext>
            </a:extLst>
          </p:cNvPr>
          <p:cNvSpPr/>
          <p:nvPr/>
        </p:nvSpPr>
        <p:spPr>
          <a:xfrm>
            <a:off x="8249680" y="4150027"/>
            <a:ext cx="1786353" cy="1667858"/>
          </a:xfrm>
          <a:prstGeom prst="roundRect">
            <a:avLst/>
          </a:prstGeom>
          <a:ln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ore-KR" sz="9600" dirty="0">
                <a:solidFill>
                  <a:srgbClr val="E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Bebas Neue" pitchFamily="34" charset="0"/>
              </a:rPr>
              <a:t>01</a:t>
            </a:r>
            <a:endParaRPr kumimoji="1" lang="ko-Kore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6234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7775" y="1016891"/>
            <a:ext cx="16390165" cy="28571"/>
            <a:chOff x="947775" y="1016891"/>
            <a:chExt cx="16390165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47775" y="1016891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7775" y="9462048"/>
            <a:ext cx="16390165" cy="28571"/>
            <a:chOff x="947775" y="9462048"/>
            <a:chExt cx="16390165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47775" y="9462048"/>
              <a:ext cx="16390165" cy="2857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101922" y="9648952"/>
            <a:ext cx="523601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20</a:t>
            </a:r>
            <a:endParaRPr 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7775" y="448833"/>
            <a:ext cx="1552895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Noto Serif CJK KR SemiBold" pitchFamily="34" charset="0"/>
              </a:rPr>
              <a:t>04 Results</a:t>
            </a:r>
            <a:endParaRPr lang="en-US" altLang="ko-Kore-KR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" name="Object 19">
            <a:extLst>
              <a:ext uri="{FF2B5EF4-FFF2-40B4-BE49-F238E27FC236}">
                <a16:creationId xmlns:a16="http://schemas.microsoft.com/office/drawing/2014/main" id="{37F8C81A-3DAB-CAC8-F613-BF2C716BC223}"/>
              </a:ext>
            </a:extLst>
          </p:cNvPr>
          <p:cNvSpPr txBox="1"/>
          <p:nvPr/>
        </p:nvSpPr>
        <p:spPr>
          <a:xfrm>
            <a:off x="8155556" y="525019"/>
            <a:ext cx="918238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kern="0" spc="-100" dirty="0">
                <a:solidFill>
                  <a:srgbClr val="000000"/>
                </a:solidFill>
                <a:latin typeface="Pretendard Medium" pitchFamily="34" charset="0"/>
              </a:rPr>
              <a:t>Hwang Hyeon Tae</a:t>
            </a:r>
            <a:endParaRPr lang="en-US" dirty="0"/>
          </a:p>
        </p:txBody>
      </p:sp>
      <p:sp>
        <p:nvSpPr>
          <p:cNvPr id="27" name="Object 18">
            <a:extLst>
              <a:ext uri="{FF2B5EF4-FFF2-40B4-BE49-F238E27FC236}">
                <a16:creationId xmlns:a16="http://schemas.microsoft.com/office/drawing/2014/main" id="{572604D4-33D8-E586-B882-864ABA89E535}"/>
              </a:ext>
            </a:extLst>
          </p:cNvPr>
          <p:cNvSpPr txBox="1"/>
          <p:nvPr/>
        </p:nvSpPr>
        <p:spPr>
          <a:xfrm>
            <a:off x="947775" y="1297511"/>
            <a:ext cx="1332119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ore-KR" sz="3200" kern="0" spc="-200" dirty="0">
                <a:solidFill>
                  <a:srgbClr val="E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Performance of pretraining methods varies significantly across tasks</a:t>
            </a:r>
            <a:endParaRPr lang="en-US" altLang="ko-Kore-KR" sz="32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664B13-E109-A8FC-1557-BC35F2A0F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3260329"/>
            <a:ext cx="9946540" cy="47474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Object 15">
            <a:extLst>
              <a:ext uri="{FF2B5EF4-FFF2-40B4-BE49-F238E27FC236}">
                <a16:creationId xmlns:a16="http://schemas.microsoft.com/office/drawing/2014/main" id="{F19D49E4-95EC-317F-750A-96AF1238488B}"/>
              </a:ext>
            </a:extLst>
          </p:cNvPr>
          <p:cNvSpPr txBox="1"/>
          <p:nvPr/>
        </p:nvSpPr>
        <p:spPr>
          <a:xfrm>
            <a:off x="947775" y="4021654"/>
            <a:ext cx="5986425" cy="27976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>
              <a:lnSpc>
                <a:spcPct val="150000"/>
              </a:lnSpc>
            </a:pPr>
            <a:endParaRPr lang="en-US" altLang="ko-KR" sz="2400" b="0" i="0" kern="0" spc="-200" dirty="0">
              <a:solidFill>
                <a:srgbClr val="000000"/>
              </a:solidFill>
              <a:effectLst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Pretraining</a:t>
            </a:r>
            <a:r>
              <a:rPr lang="ko-KR" altLang="en-US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의 효과가 </a:t>
            </a:r>
            <a:r>
              <a:rPr lang="en-US" altLang="ko-KR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task</a:t>
            </a:r>
            <a:r>
              <a:rPr lang="ko-KR" altLang="en-US" sz="2400" b="0" i="0" kern="0" spc="-200" dirty="0" err="1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에</a:t>
            </a:r>
            <a:r>
              <a:rPr lang="ko-KR" altLang="en-US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 따라 달라진다</a:t>
            </a:r>
            <a:r>
              <a:rPr lang="en-US" altLang="ko-KR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kern="0" spc="-200" dirty="0">
              <a:solidFill>
                <a:srgbClr val="00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Ex) Language Model</a:t>
            </a: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은 최상의 </a:t>
            </a: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ELI5</a:t>
            </a: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성능을 달성하지만 최악의 </a:t>
            </a:r>
            <a:r>
              <a:rPr lang="en-US" altLang="ko-KR" sz="2400" kern="0" spc="-200" dirty="0" err="1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SQuAD</a:t>
            </a: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결과를 얻음</a:t>
            </a:r>
            <a:endParaRPr lang="en-US" altLang="ko-KR" sz="2400" b="0" i="0" kern="0" spc="-200" dirty="0">
              <a:solidFill>
                <a:srgbClr val="000000"/>
              </a:solidFill>
              <a:effectLst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B0CFD44-575B-7751-99EC-E6D89FE81030}"/>
                  </a:ext>
                </a:extLst>
              </p14:cNvPr>
              <p14:cNvContentPartPr/>
              <p14:nvPr/>
            </p14:nvContentPartPr>
            <p14:xfrm>
              <a:off x="7837811" y="5150433"/>
              <a:ext cx="1400040" cy="5364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B0CFD44-575B-7751-99EC-E6D89FE810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83811" y="5042433"/>
                <a:ext cx="15076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B747AE72-A406-5EC5-2D2A-803B88666E39}"/>
                  </a:ext>
                </a:extLst>
              </p14:cNvPr>
              <p14:cNvContentPartPr/>
              <p14:nvPr/>
            </p14:nvContentPartPr>
            <p14:xfrm>
              <a:off x="13463531" y="5172033"/>
              <a:ext cx="449640" cy="5508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B747AE72-A406-5EC5-2D2A-803B88666E3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409531" y="5064033"/>
                <a:ext cx="5572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29C2DE15-1831-5A1F-4792-396FD0E729C9}"/>
                  </a:ext>
                </a:extLst>
              </p14:cNvPr>
              <p14:cNvContentPartPr/>
              <p14:nvPr/>
            </p14:nvContentPartPr>
            <p14:xfrm>
              <a:off x="13452731" y="3676233"/>
              <a:ext cx="420120" cy="309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29C2DE15-1831-5A1F-4792-396FD0E729C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399091" y="3568233"/>
                <a:ext cx="5277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E8B8C31-264A-A4AF-295A-410ECC96BB92}"/>
                  </a:ext>
                </a:extLst>
              </p14:cNvPr>
              <p14:cNvContentPartPr/>
              <p14:nvPr/>
            </p14:nvContentPartPr>
            <p14:xfrm>
              <a:off x="11672891" y="5169873"/>
              <a:ext cx="417600" cy="864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E8B8C31-264A-A4AF-295A-410ECC96BB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619251" y="5061873"/>
                <a:ext cx="5252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B65085A5-D5B5-4096-C628-3661D9B485F0}"/>
                  </a:ext>
                </a:extLst>
              </p14:cNvPr>
              <p14:cNvContentPartPr/>
              <p14:nvPr/>
            </p14:nvContentPartPr>
            <p14:xfrm>
              <a:off x="11330171" y="3676953"/>
              <a:ext cx="964440" cy="3060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B65085A5-D5B5-4096-C628-3661D9B485F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276171" y="3568953"/>
                <a:ext cx="1072080" cy="24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4941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7775" y="1016891"/>
            <a:ext cx="16390165" cy="28571"/>
            <a:chOff x="947775" y="1016891"/>
            <a:chExt cx="16390165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47775" y="1016891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7775" y="9462048"/>
            <a:ext cx="16390165" cy="28571"/>
            <a:chOff x="947775" y="9462048"/>
            <a:chExt cx="16390165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47775" y="9462048"/>
              <a:ext cx="16390165" cy="2857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101922" y="9648952"/>
            <a:ext cx="523601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21</a:t>
            </a:r>
            <a:endParaRPr 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7775" y="448833"/>
            <a:ext cx="1552895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Noto Serif CJK KR SemiBold" pitchFamily="34" charset="0"/>
              </a:rPr>
              <a:t>04 Results</a:t>
            </a:r>
            <a:endParaRPr lang="en-US" altLang="ko-Kore-KR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" name="Object 19">
            <a:extLst>
              <a:ext uri="{FF2B5EF4-FFF2-40B4-BE49-F238E27FC236}">
                <a16:creationId xmlns:a16="http://schemas.microsoft.com/office/drawing/2014/main" id="{37F8C81A-3DAB-CAC8-F613-BF2C716BC223}"/>
              </a:ext>
            </a:extLst>
          </p:cNvPr>
          <p:cNvSpPr txBox="1"/>
          <p:nvPr/>
        </p:nvSpPr>
        <p:spPr>
          <a:xfrm>
            <a:off x="8155556" y="525019"/>
            <a:ext cx="918238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kern="0" spc="-100" dirty="0">
                <a:solidFill>
                  <a:srgbClr val="000000"/>
                </a:solidFill>
                <a:latin typeface="Pretendard Medium" pitchFamily="34" charset="0"/>
              </a:rPr>
              <a:t>Hwang Hyeon Tae</a:t>
            </a:r>
            <a:endParaRPr lang="en-US" dirty="0"/>
          </a:p>
        </p:txBody>
      </p:sp>
      <p:sp>
        <p:nvSpPr>
          <p:cNvPr id="27" name="Object 18">
            <a:extLst>
              <a:ext uri="{FF2B5EF4-FFF2-40B4-BE49-F238E27FC236}">
                <a16:creationId xmlns:a16="http://schemas.microsoft.com/office/drawing/2014/main" id="{572604D4-33D8-E586-B882-864ABA89E535}"/>
              </a:ext>
            </a:extLst>
          </p:cNvPr>
          <p:cNvSpPr txBox="1"/>
          <p:nvPr/>
        </p:nvSpPr>
        <p:spPr>
          <a:xfrm>
            <a:off x="947775" y="1297511"/>
            <a:ext cx="1332119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ore-KR" sz="3200" kern="0" spc="-200" dirty="0">
                <a:solidFill>
                  <a:srgbClr val="E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Token masking is crucial</a:t>
            </a:r>
            <a:endParaRPr lang="en-US" altLang="ko-Kore-KR" sz="32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664B13-E109-A8FC-1557-BC35F2A0F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3260329"/>
            <a:ext cx="9946540" cy="47474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Object 15">
            <a:extLst>
              <a:ext uri="{FF2B5EF4-FFF2-40B4-BE49-F238E27FC236}">
                <a16:creationId xmlns:a16="http://schemas.microsoft.com/office/drawing/2014/main" id="{F19D49E4-95EC-317F-750A-96AF1238488B}"/>
              </a:ext>
            </a:extLst>
          </p:cNvPr>
          <p:cNvSpPr txBox="1"/>
          <p:nvPr/>
        </p:nvSpPr>
        <p:spPr>
          <a:xfrm>
            <a:off x="947775" y="4021654"/>
            <a:ext cx="5986425" cy="33516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>
              <a:lnSpc>
                <a:spcPct val="150000"/>
              </a:lnSpc>
            </a:pPr>
            <a:endParaRPr lang="en-US" altLang="ko-KR" sz="2400" b="0" i="0" kern="0" spc="-200" dirty="0">
              <a:solidFill>
                <a:srgbClr val="000000"/>
              </a:solidFill>
              <a:effectLst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Rotating Document </a:t>
            </a:r>
            <a:r>
              <a:rPr lang="ko-KR" altLang="en-US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또는 </a:t>
            </a: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Permuting Sentences</a:t>
            </a:r>
            <a:r>
              <a:rPr lang="ko-KR" altLang="en-US" sz="2400" kern="0" spc="-200" dirty="0" err="1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에</a:t>
            </a: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기반한 </a:t>
            </a: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Pretraining objective</a:t>
            </a: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는 성능 </a:t>
            </a: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Bad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0" i="0" kern="0" spc="-200" dirty="0">
              <a:solidFill>
                <a:srgbClr val="000000"/>
              </a:solidFill>
              <a:effectLst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Token Deletion</a:t>
            </a:r>
            <a:r>
              <a:rPr lang="ko-KR" altLang="en-US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이나 </a:t>
            </a:r>
            <a:r>
              <a:rPr lang="en-US" altLang="ko-KR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Masking </a:t>
            </a:r>
            <a:r>
              <a:rPr lang="ko-KR" altLang="en-US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또는 </a:t>
            </a:r>
            <a:r>
              <a:rPr lang="en-US" altLang="ko-KR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self attention mask</a:t>
            </a:r>
            <a:r>
              <a:rPr lang="ko-KR" altLang="en-US" sz="2400" b="0" i="0" kern="0" spc="-200" dirty="0" err="1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lang="ko-KR" altLang="en-US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 사용하는 방법은 성능 </a:t>
            </a:r>
            <a:r>
              <a:rPr lang="en-US" altLang="ko-KR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Good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B2C767CA-78D7-2A94-1E0A-EC13675FFDD2}"/>
                  </a:ext>
                </a:extLst>
              </p14:cNvPr>
              <p14:cNvContentPartPr/>
              <p14:nvPr/>
            </p14:nvContentPartPr>
            <p14:xfrm>
              <a:off x="8123651" y="6314673"/>
              <a:ext cx="1180800" cy="7704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B2C767CA-78D7-2A94-1E0A-EC13675FFD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69651" y="6206673"/>
                <a:ext cx="128844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55BD3A5-5B1F-596F-FFDE-35D3B1DA2394}"/>
                  </a:ext>
                </a:extLst>
              </p14:cNvPr>
              <p14:cNvContentPartPr/>
              <p14:nvPr/>
            </p14:nvContentPartPr>
            <p14:xfrm>
              <a:off x="8112851" y="6599073"/>
              <a:ext cx="1274760" cy="1944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55BD3A5-5B1F-596F-FFDE-35D3B1DA239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59211" y="6491073"/>
                <a:ext cx="13824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602AE43F-B7DB-763D-21E9-2E9EBB2C8BA6}"/>
                  </a:ext>
                </a:extLst>
              </p14:cNvPr>
              <p14:cNvContentPartPr/>
              <p14:nvPr/>
            </p14:nvContentPartPr>
            <p14:xfrm>
              <a:off x="8068571" y="6836673"/>
              <a:ext cx="1157400" cy="3924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602AE43F-B7DB-763D-21E9-2E9EBB2C8BA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14571" y="6728673"/>
                <a:ext cx="12650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D9D7E4C3-9A3D-042A-A74D-7648E4A8E5CC}"/>
                  </a:ext>
                </a:extLst>
              </p14:cNvPr>
              <p14:cNvContentPartPr/>
              <p14:nvPr/>
            </p14:nvContentPartPr>
            <p14:xfrm>
              <a:off x="8009531" y="7567473"/>
              <a:ext cx="2979360" cy="7092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D9D7E4C3-9A3D-042A-A74D-7648E4A8E5C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55531" y="7459473"/>
                <a:ext cx="308700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25F70411-F25A-8230-1DF0-F7C89E18ACDA}"/>
                  </a:ext>
                </a:extLst>
              </p14:cNvPr>
              <p14:cNvContentPartPr/>
              <p14:nvPr/>
            </p14:nvContentPartPr>
            <p14:xfrm>
              <a:off x="7821611" y="4232073"/>
              <a:ext cx="918000" cy="6012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25F70411-F25A-8230-1DF0-F7C89E18ACD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67611" y="4124433"/>
                <a:ext cx="10256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E25976B2-3542-6926-EB66-448FF8FCADC8}"/>
                  </a:ext>
                </a:extLst>
              </p14:cNvPr>
              <p14:cNvContentPartPr/>
              <p14:nvPr/>
            </p14:nvContentPartPr>
            <p14:xfrm>
              <a:off x="7855451" y="4607913"/>
              <a:ext cx="2037960" cy="345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E25976B2-3542-6926-EB66-448FF8FCADC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01811" y="4500273"/>
                <a:ext cx="21456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66DE2416-754E-C781-CAF0-7256189D5C8B}"/>
                  </a:ext>
                </a:extLst>
              </p14:cNvPr>
              <p14:cNvContentPartPr/>
              <p14:nvPr/>
            </p14:nvContentPartPr>
            <p14:xfrm>
              <a:off x="7898651" y="4952073"/>
              <a:ext cx="1242000" cy="2052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66DE2416-754E-C781-CAF0-7256189D5C8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845011" y="4844073"/>
                <a:ext cx="13496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714FF48F-8616-3DFD-2C1D-039EAC1C915E}"/>
                  </a:ext>
                </a:extLst>
              </p14:cNvPr>
              <p14:cNvContentPartPr/>
              <p14:nvPr/>
            </p14:nvContentPartPr>
            <p14:xfrm>
              <a:off x="7800731" y="5406393"/>
              <a:ext cx="2331360" cy="7524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714FF48F-8616-3DFD-2C1D-039EAC1C915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46731" y="5298393"/>
                <a:ext cx="243900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FC87FB0A-5591-1DDF-E59F-26916B872677}"/>
                  </a:ext>
                </a:extLst>
              </p14:cNvPr>
              <p14:cNvContentPartPr/>
              <p14:nvPr/>
            </p14:nvContentPartPr>
            <p14:xfrm>
              <a:off x="7786691" y="5622393"/>
              <a:ext cx="2987280" cy="8028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FC87FB0A-5591-1DDF-E59F-26916B87267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33051" y="5514393"/>
                <a:ext cx="3094920" cy="2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9155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7775" y="1016891"/>
            <a:ext cx="16390165" cy="28571"/>
            <a:chOff x="947775" y="1016891"/>
            <a:chExt cx="16390165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47775" y="1016891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7775" y="9462048"/>
            <a:ext cx="16390165" cy="28571"/>
            <a:chOff x="947775" y="9462048"/>
            <a:chExt cx="16390165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47775" y="9462048"/>
              <a:ext cx="16390165" cy="2857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101922" y="9648952"/>
            <a:ext cx="523601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22</a:t>
            </a:r>
            <a:endParaRPr 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7775" y="448833"/>
            <a:ext cx="1552895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Noto Serif CJK KR SemiBold" pitchFamily="34" charset="0"/>
              </a:rPr>
              <a:t>04 Results</a:t>
            </a:r>
            <a:endParaRPr lang="en-US" altLang="ko-Kore-KR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" name="Object 19">
            <a:extLst>
              <a:ext uri="{FF2B5EF4-FFF2-40B4-BE49-F238E27FC236}">
                <a16:creationId xmlns:a16="http://schemas.microsoft.com/office/drawing/2014/main" id="{37F8C81A-3DAB-CAC8-F613-BF2C716BC223}"/>
              </a:ext>
            </a:extLst>
          </p:cNvPr>
          <p:cNvSpPr txBox="1"/>
          <p:nvPr/>
        </p:nvSpPr>
        <p:spPr>
          <a:xfrm>
            <a:off x="8155556" y="525019"/>
            <a:ext cx="918238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kern="0" spc="-100" dirty="0">
                <a:solidFill>
                  <a:srgbClr val="000000"/>
                </a:solidFill>
                <a:latin typeface="Pretendard Medium" pitchFamily="34" charset="0"/>
              </a:rPr>
              <a:t>Hwang Hyeon Tae</a:t>
            </a:r>
            <a:endParaRPr lang="en-US" dirty="0"/>
          </a:p>
        </p:txBody>
      </p:sp>
      <p:sp>
        <p:nvSpPr>
          <p:cNvPr id="27" name="Object 18">
            <a:extLst>
              <a:ext uri="{FF2B5EF4-FFF2-40B4-BE49-F238E27FC236}">
                <a16:creationId xmlns:a16="http://schemas.microsoft.com/office/drawing/2014/main" id="{572604D4-33D8-E586-B882-864ABA89E535}"/>
              </a:ext>
            </a:extLst>
          </p:cNvPr>
          <p:cNvSpPr txBox="1"/>
          <p:nvPr/>
        </p:nvSpPr>
        <p:spPr>
          <a:xfrm>
            <a:off x="947775" y="1297511"/>
            <a:ext cx="1332119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ore-KR" sz="3200" kern="0" spc="-200" dirty="0">
                <a:solidFill>
                  <a:srgbClr val="E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Bidirectional encoders are crucial for </a:t>
            </a:r>
            <a:r>
              <a:rPr lang="en-US" altLang="ko-Kore-KR" sz="3200" kern="0" spc="-200" dirty="0" err="1">
                <a:solidFill>
                  <a:srgbClr val="E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SQuAD</a:t>
            </a:r>
            <a:endParaRPr lang="en-US" altLang="ko-Kore-KR" sz="32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664B13-E109-A8FC-1557-BC35F2A0F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3260329"/>
            <a:ext cx="9946540" cy="47474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Object 15">
            <a:extLst>
              <a:ext uri="{FF2B5EF4-FFF2-40B4-BE49-F238E27FC236}">
                <a16:creationId xmlns:a16="http://schemas.microsoft.com/office/drawing/2014/main" id="{F19D49E4-95EC-317F-750A-96AF1238488B}"/>
              </a:ext>
            </a:extLst>
          </p:cNvPr>
          <p:cNvSpPr txBox="1"/>
          <p:nvPr/>
        </p:nvSpPr>
        <p:spPr>
          <a:xfrm>
            <a:off x="947775" y="4021654"/>
            <a:ext cx="5986425" cy="33516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>
              <a:lnSpc>
                <a:spcPct val="150000"/>
              </a:lnSpc>
            </a:pPr>
            <a:endParaRPr lang="en-US" altLang="ko-KR" sz="2400" b="0" i="0" kern="0" spc="-200" dirty="0">
              <a:solidFill>
                <a:srgbClr val="000000"/>
              </a:solidFill>
              <a:effectLst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Left-to-right Decoder</a:t>
            </a:r>
            <a:r>
              <a:rPr lang="ko-KR" altLang="en-US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가 </a:t>
            </a:r>
            <a:r>
              <a:rPr lang="en-US" altLang="ko-KR" sz="2400" b="0" i="0" kern="0" spc="-200" dirty="0" err="1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SQuAD</a:t>
            </a:r>
            <a:r>
              <a:rPr lang="ko-KR" altLang="en-US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에서 성능이 좋지 않은 이유는 미래 맥락이 </a:t>
            </a:r>
            <a:r>
              <a:rPr lang="en-US" altLang="ko-KR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classification</a:t>
            </a:r>
            <a:r>
              <a:rPr lang="ko-KR" altLang="en-US" sz="2400" b="0" i="0" kern="0" spc="-200" dirty="0" err="1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에</a:t>
            </a:r>
            <a:r>
              <a:rPr lang="ko-KR" altLang="en-US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 중요하기 때문</a:t>
            </a:r>
            <a:endParaRPr lang="en-US" altLang="ko-KR" sz="2400" b="0" i="0" kern="0" spc="-200" dirty="0">
              <a:solidFill>
                <a:srgbClr val="000000"/>
              </a:solidFill>
              <a:effectLst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하지만 </a:t>
            </a: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BART</a:t>
            </a: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는 </a:t>
            </a: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Bidirectional layer</a:t>
            </a: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포함되며 비슷한 성능을 달성</a:t>
            </a:r>
            <a:endParaRPr lang="en-US" altLang="ko-KR" sz="2400" b="0" i="0" kern="0" spc="-200" dirty="0">
              <a:solidFill>
                <a:srgbClr val="000000"/>
              </a:solidFill>
              <a:effectLst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B0CFD44-575B-7751-99EC-E6D89FE81030}"/>
                  </a:ext>
                </a:extLst>
              </p14:cNvPr>
              <p14:cNvContentPartPr/>
              <p14:nvPr/>
            </p14:nvContentPartPr>
            <p14:xfrm>
              <a:off x="7837811" y="5150433"/>
              <a:ext cx="1400040" cy="5364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B0CFD44-575B-7751-99EC-E6D89FE810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83811" y="5042433"/>
                <a:ext cx="15076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E8B8C31-264A-A4AF-295A-410ECC96BB92}"/>
                  </a:ext>
                </a:extLst>
              </p14:cNvPr>
              <p14:cNvContentPartPr/>
              <p14:nvPr/>
            </p14:nvContentPartPr>
            <p14:xfrm>
              <a:off x="11672891" y="5169873"/>
              <a:ext cx="417600" cy="864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E8B8C31-264A-A4AF-295A-410ECC96BB9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619251" y="5061873"/>
                <a:ext cx="5252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B65085A5-D5B5-4096-C628-3661D9B485F0}"/>
                  </a:ext>
                </a:extLst>
              </p14:cNvPr>
              <p14:cNvContentPartPr/>
              <p14:nvPr/>
            </p14:nvContentPartPr>
            <p14:xfrm>
              <a:off x="11330171" y="3676953"/>
              <a:ext cx="964440" cy="3060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B65085A5-D5B5-4096-C628-3661D9B485F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76171" y="3568953"/>
                <a:ext cx="1072080" cy="24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7968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7775" y="1016891"/>
            <a:ext cx="16390165" cy="28571"/>
            <a:chOff x="947775" y="1016891"/>
            <a:chExt cx="16390165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1016891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7775" y="9462048"/>
            <a:ext cx="16390165" cy="28571"/>
            <a:chOff x="947775" y="9462048"/>
            <a:chExt cx="16390165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9462048"/>
              <a:ext cx="16390165" cy="28571"/>
            </a:xfrm>
            <a:prstGeom prst="rect">
              <a:avLst/>
            </a:prstGeom>
          </p:spPr>
        </p:pic>
      </p:grpSp>
      <p:sp>
        <p:nvSpPr>
          <p:cNvPr id="2" name="Object 20">
            <a:extLst>
              <a:ext uri="{FF2B5EF4-FFF2-40B4-BE49-F238E27FC236}">
                <a16:creationId xmlns:a16="http://schemas.microsoft.com/office/drawing/2014/main" id="{B87EF518-F809-99B1-67CE-88007C055E76}"/>
              </a:ext>
            </a:extLst>
          </p:cNvPr>
          <p:cNvSpPr txBox="1"/>
          <p:nvPr/>
        </p:nvSpPr>
        <p:spPr>
          <a:xfrm>
            <a:off x="6553200" y="5806470"/>
            <a:ext cx="519029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ore-KR" sz="48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Conclusion</a:t>
            </a:r>
            <a:endParaRPr lang="en-US" altLang="ko-Kore-KR" sz="48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33E2F87F-0E02-068A-D8A2-39D0005A3E71}"/>
              </a:ext>
            </a:extLst>
          </p:cNvPr>
          <p:cNvSpPr/>
          <p:nvPr/>
        </p:nvSpPr>
        <p:spPr>
          <a:xfrm>
            <a:off x="8249680" y="4150027"/>
            <a:ext cx="1786353" cy="1667858"/>
          </a:xfrm>
          <a:prstGeom prst="roundRect">
            <a:avLst/>
          </a:prstGeom>
          <a:ln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ore-KR" sz="9600" dirty="0">
                <a:solidFill>
                  <a:srgbClr val="E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Bebas Neue" pitchFamily="34" charset="0"/>
              </a:rPr>
              <a:t>0</a:t>
            </a:r>
            <a:r>
              <a:rPr lang="en-US" altLang="ko-KR" sz="9600" dirty="0">
                <a:solidFill>
                  <a:srgbClr val="E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Bebas Neue" pitchFamily="34" charset="0"/>
              </a:rPr>
              <a:t>5</a:t>
            </a:r>
            <a:endParaRPr kumimoji="1" lang="ko-Kore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5014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7775" y="1016891"/>
            <a:ext cx="16390165" cy="28571"/>
            <a:chOff x="947775" y="1016891"/>
            <a:chExt cx="16390165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47775" y="1016891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7775" y="9462048"/>
            <a:ext cx="16390165" cy="28571"/>
            <a:chOff x="947775" y="9462048"/>
            <a:chExt cx="16390165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47775" y="9462048"/>
              <a:ext cx="16390165" cy="2857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101922" y="9648952"/>
            <a:ext cx="523601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24</a:t>
            </a:r>
            <a:endParaRPr 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7775" y="448833"/>
            <a:ext cx="1552895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Noto Serif CJK KR SemiBold" pitchFamily="34" charset="0"/>
              </a:rPr>
              <a:t>05 Conclusion</a:t>
            </a:r>
            <a:endParaRPr lang="en-US" altLang="ko-Kore-KR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" name="Object 19">
            <a:extLst>
              <a:ext uri="{FF2B5EF4-FFF2-40B4-BE49-F238E27FC236}">
                <a16:creationId xmlns:a16="http://schemas.microsoft.com/office/drawing/2014/main" id="{37F8C81A-3DAB-CAC8-F613-BF2C716BC223}"/>
              </a:ext>
            </a:extLst>
          </p:cNvPr>
          <p:cNvSpPr txBox="1"/>
          <p:nvPr/>
        </p:nvSpPr>
        <p:spPr>
          <a:xfrm>
            <a:off x="8155556" y="525019"/>
            <a:ext cx="918238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kern="0" spc="-100" dirty="0">
                <a:solidFill>
                  <a:srgbClr val="000000"/>
                </a:solidFill>
                <a:latin typeface="Pretendard Medium" pitchFamily="34" charset="0"/>
              </a:rPr>
              <a:t>Hwang Hyeon Tae</a:t>
            </a:r>
            <a:endParaRPr lang="en-US" dirty="0"/>
          </a:p>
        </p:txBody>
      </p:sp>
      <p:sp>
        <p:nvSpPr>
          <p:cNvPr id="7" name="Object 15">
            <a:extLst>
              <a:ext uri="{FF2B5EF4-FFF2-40B4-BE49-F238E27FC236}">
                <a16:creationId xmlns:a16="http://schemas.microsoft.com/office/drawing/2014/main" id="{74C5F2C3-C662-54A8-5310-FDCD65D8657A}"/>
              </a:ext>
            </a:extLst>
          </p:cNvPr>
          <p:cNvSpPr txBox="1"/>
          <p:nvPr/>
        </p:nvSpPr>
        <p:spPr>
          <a:xfrm>
            <a:off x="976343" y="2070190"/>
            <a:ext cx="24542391" cy="44596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BART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여러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Text Generation Task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에서 좋은 성능</a:t>
            </a:r>
            <a:endParaRPr lang="en-US" altLang="ko-KR" sz="2400" dirty="0">
              <a:solidFill>
                <a:srgbClr val="333333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Discriminative Task</a:t>
            </a:r>
            <a:r>
              <a:rPr lang="ko-KR" altLang="en-US" sz="2400" dirty="0" err="1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에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대해서 </a:t>
            </a:r>
            <a:r>
              <a:rPr lang="en-US" altLang="ko-KR" sz="2400" dirty="0" err="1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RoBERTa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와 유사한 성능</a:t>
            </a:r>
            <a:endParaRPr lang="en-US" altLang="ko-KR" sz="2400" dirty="0">
              <a:solidFill>
                <a:srgbClr val="333333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Future work,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Pretraining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을 위한 새로운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Denoising Approach</a:t>
            </a:r>
            <a:r>
              <a:rPr lang="ko-KR" altLang="en-US" sz="2400" dirty="0" err="1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모색해야 한다</a:t>
            </a:r>
            <a:endParaRPr lang="en-US" altLang="ko-KR" sz="2400" dirty="0">
              <a:solidFill>
                <a:srgbClr val="333333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특정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Task</a:t>
            </a:r>
            <a:r>
              <a:rPr lang="ko-KR" altLang="en-US" sz="2400" dirty="0" err="1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에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맞게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Fine-tuning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할 필요성이 있다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333333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0" i="0" dirty="0">
              <a:solidFill>
                <a:srgbClr val="333333"/>
              </a:solidFill>
              <a:effectLst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9461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33B3521-BDE7-C08F-8761-E37F56740720}"/>
              </a:ext>
            </a:extLst>
          </p:cNvPr>
          <p:cNvSpPr/>
          <p:nvPr/>
        </p:nvSpPr>
        <p:spPr>
          <a:xfrm>
            <a:off x="5749290" y="4213860"/>
            <a:ext cx="6789420" cy="2011680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6553200" y="4481780"/>
            <a:ext cx="51816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0" kern="0" spc="-400" dirty="0">
                <a:solidFill>
                  <a:srgbClr val="FFFFFF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Noto Serif CJK KR SemiBold" pitchFamily="34" charset="0"/>
              </a:rPr>
              <a:t>Thank you</a:t>
            </a:r>
            <a:endParaRPr lang="en-US" sz="8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2800" y="8735824"/>
            <a:ext cx="11582400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b="1" kern="0" spc="-100" dirty="0">
                <a:solidFill>
                  <a:srgbClr val="FFFFFF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Pretendard Medium" pitchFamily="34" charset="0"/>
              </a:rPr>
              <a:t>N. Hwang Hyeon Tae</a:t>
            </a:r>
            <a:r>
              <a:rPr lang="en-US" altLang="ko-KR" sz="2300" b="1" kern="0" spc="-100" dirty="0">
                <a:solidFill>
                  <a:srgbClr val="FFFFFF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Pretendard Medium" pitchFamily="34" charset="0"/>
              </a:rPr>
              <a:t>          |          E. gusxo3975@naver.com          |          L..</a:t>
            </a:r>
            <a:r>
              <a:rPr lang="en-US" altLang="ko-KR" sz="2300" b="1" kern="0" spc="-100" dirty="0" err="1">
                <a:solidFill>
                  <a:srgbClr val="FFFFFF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Pretendard Medium" pitchFamily="34" charset="0"/>
              </a:rPr>
              <a:t>linktr.ee</a:t>
            </a:r>
            <a:r>
              <a:rPr lang="en-US" altLang="ko-KR" sz="2300" b="1" kern="0" spc="-100" dirty="0">
                <a:solidFill>
                  <a:srgbClr val="FFFFFF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Pretendard Medium" pitchFamily="34" charset="0"/>
              </a:rPr>
              <a:t>/</a:t>
            </a:r>
            <a:r>
              <a:rPr lang="en-US" altLang="ko-KR" sz="2300" b="1" kern="0" spc="-100" dirty="0" err="1">
                <a:solidFill>
                  <a:srgbClr val="FFFFFF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Pretendard Medium" pitchFamily="34" charset="0"/>
              </a:rPr>
              <a:t>oneul</a:t>
            </a:r>
            <a:r>
              <a:rPr lang="en-US" altLang="ko-KR" sz="2300" b="1" kern="0" spc="-100" dirty="0">
                <a:solidFill>
                  <a:srgbClr val="FFFFFF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Pretendard Medium" pitchFamily="34" charset="0"/>
              </a:rPr>
              <a:t>_</a:t>
            </a:r>
            <a:endParaRPr lang="en-US" sz="2300" b="1" kern="0" spc="-100" dirty="0">
              <a:solidFill>
                <a:srgbClr val="FFFFFF"/>
              </a:solidFill>
              <a:latin typeface="BM HANNA Air OTF" panose="020B0600000101010101" pitchFamily="34" charset="-127"/>
              <a:ea typeface="BM HANNA Air OTF" panose="020B0600000101010101" pitchFamily="34" charset="-127"/>
              <a:cs typeface="Pretendard Medium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7775" y="1016891"/>
            <a:ext cx="16390165" cy="28571"/>
            <a:chOff x="947775" y="1016891"/>
            <a:chExt cx="16390165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1016891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7775" y="9462048"/>
            <a:ext cx="16390165" cy="28571"/>
            <a:chOff x="947775" y="9462048"/>
            <a:chExt cx="16390165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9462048"/>
              <a:ext cx="16390165" cy="2857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101922" y="9648952"/>
            <a:ext cx="5236018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Pretendard Medium" pitchFamily="34" charset="0"/>
              </a:rPr>
              <a:t>3</a:t>
            </a:r>
            <a:endParaRPr 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7775" y="448833"/>
            <a:ext cx="1552895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Noto Serif CJK KR SemiBold" pitchFamily="34" charset="0"/>
              </a:rPr>
              <a:t>01. Introduction</a:t>
            </a:r>
            <a:endParaRPr 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" name="Object 19">
            <a:extLst>
              <a:ext uri="{FF2B5EF4-FFF2-40B4-BE49-F238E27FC236}">
                <a16:creationId xmlns:a16="http://schemas.microsoft.com/office/drawing/2014/main" id="{37F8C81A-3DAB-CAC8-F613-BF2C716BC223}"/>
              </a:ext>
            </a:extLst>
          </p:cNvPr>
          <p:cNvSpPr txBox="1"/>
          <p:nvPr/>
        </p:nvSpPr>
        <p:spPr>
          <a:xfrm>
            <a:off x="8155556" y="525019"/>
            <a:ext cx="918238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kern="0" spc="-100" dirty="0">
                <a:solidFill>
                  <a:srgbClr val="000000"/>
                </a:solidFill>
                <a:latin typeface="Pretendard Medium" pitchFamily="34" charset="0"/>
              </a:rPr>
              <a:t>Hwang Hyeon Tae</a:t>
            </a:r>
            <a:endParaRPr lang="en-US" dirty="0"/>
          </a:p>
        </p:txBody>
      </p:sp>
      <p:sp>
        <p:nvSpPr>
          <p:cNvPr id="27" name="Object 18">
            <a:extLst>
              <a:ext uri="{FF2B5EF4-FFF2-40B4-BE49-F238E27FC236}">
                <a16:creationId xmlns:a16="http://schemas.microsoft.com/office/drawing/2014/main" id="{572604D4-33D8-E586-B882-864ABA89E535}"/>
              </a:ext>
            </a:extLst>
          </p:cNvPr>
          <p:cNvSpPr txBox="1"/>
          <p:nvPr/>
        </p:nvSpPr>
        <p:spPr>
          <a:xfrm>
            <a:off x="947775" y="1297511"/>
            <a:ext cx="1332119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" sz="3200" dirty="0">
                <a:solidFill>
                  <a:srgbClr val="E00C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Self-supervised Method</a:t>
            </a:r>
            <a:endParaRPr lang="en-US" sz="3200" dirty="0">
              <a:solidFill>
                <a:srgbClr val="E00C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9" name="Object 15">
            <a:extLst>
              <a:ext uri="{FF2B5EF4-FFF2-40B4-BE49-F238E27FC236}">
                <a16:creationId xmlns:a16="http://schemas.microsoft.com/office/drawing/2014/main" id="{E81C15D4-D8C0-9E4B-4D0C-4E9C3E56BE33}"/>
              </a:ext>
            </a:extLst>
          </p:cNvPr>
          <p:cNvSpPr txBox="1"/>
          <p:nvPr/>
        </p:nvSpPr>
        <p:spPr>
          <a:xfrm>
            <a:off x="976343" y="2070190"/>
            <a:ext cx="24542391" cy="61216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0" i="0" dirty="0">
              <a:solidFill>
                <a:srgbClr val="333333"/>
              </a:solidFill>
              <a:effectLst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333333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NLP Task 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전반에 좋은 성과</a:t>
            </a:r>
            <a:endParaRPr lang="en-US" altLang="ko-KR" sz="2400" b="0" i="0" dirty="0">
              <a:solidFill>
                <a:srgbClr val="333333"/>
              </a:solidFill>
              <a:effectLst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가장 성공적인 방법은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Denoising Autoencoder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Masked Language Model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의 변형</a:t>
            </a:r>
            <a:endParaRPr lang="en-US" altLang="ko-KR" sz="2400" dirty="0">
              <a:solidFill>
                <a:srgbClr val="333333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0" i="0" u="sng" dirty="0">
                <a:solidFill>
                  <a:srgbClr val="333333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But</a:t>
            </a:r>
            <a:r>
              <a:rPr lang="en-US" altLang="ko-KR" sz="2400" u="sng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lang="ko-KR" altLang="en-US" sz="2400" u="sng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일반적으로 특정 유형의 </a:t>
            </a:r>
            <a:r>
              <a:rPr lang="en-US" altLang="ko-KR" sz="2400" u="sng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Task</a:t>
            </a:r>
            <a:r>
              <a:rPr lang="ko-KR" altLang="en-US" sz="2400" u="sng" dirty="0" err="1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에</a:t>
            </a:r>
            <a:r>
              <a:rPr lang="ko-KR" altLang="en-US" sz="2400" u="sng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br>
              <a:rPr lang="en-US" altLang="ko-KR" sz="2400" u="sng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lang="ko-KR" altLang="en-US" sz="2400" u="sng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초점을 맞추기 때문에 적용성이 제한되는 단점</a:t>
            </a:r>
            <a:endParaRPr lang="en-US" altLang="ko-KR" sz="2400" u="sng" dirty="0">
              <a:solidFill>
                <a:srgbClr val="333333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u="sng" dirty="0">
              <a:solidFill>
                <a:srgbClr val="333333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kern="0" spc="-2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목표</a:t>
            </a:r>
            <a:endParaRPr lang="en-US" altLang="ko-KR" sz="2400" b="0" i="0" kern="0" spc="-200" dirty="0">
              <a:solidFill>
                <a:srgbClr val="000000"/>
              </a:solidFill>
              <a:effectLst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특정 </a:t>
            </a:r>
            <a:r>
              <a:rPr lang="en-US" altLang="ko-KR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Task</a:t>
            </a:r>
            <a:r>
              <a:rPr lang="ko-KR" altLang="en-US" sz="2400" b="0" i="0" kern="0" spc="-200" dirty="0" err="1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lang="ko-KR" altLang="en-US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 위한 모델이  아닌</a:t>
            </a:r>
            <a:r>
              <a:rPr lang="en-US" altLang="ko-KR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lang="ko-KR" altLang="en-US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 광범위한 </a:t>
            </a:r>
            <a:r>
              <a:rPr lang="en-US" altLang="ko-KR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Task</a:t>
            </a:r>
            <a:r>
              <a:rPr lang="ko-KR" altLang="en-US" sz="2400" b="0" i="0" kern="0" spc="-200" dirty="0" err="1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에</a:t>
            </a:r>
            <a:r>
              <a:rPr lang="ko-KR" altLang="en-US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 적용가능한 </a:t>
            </a:r>
            <a:br>
              <a:rPr lang="en-US" altLang="ko-KR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lang="ko-KR" altLang="en-US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모델 제작의 필요성</a:t>
            </a:r>
            <a:endParaRPr lang="en-US" altLang="ko-KR" sz="2400" b="0" i="0" kern="0" spc="-200" dirty="0">
              <a:solidFill>
                <a:srgbClr val="000000"/>
              </a:solidFill>
              <a:effectLst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u="sng" dirty="0">
              <a:solidFill>
                <a:srgbClr val="333333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46CBE9C-8728-DFBA-0654-65EF9DA7CC5A}"/>
              </a:ext>
            </a:extLst>
          </p:cNvPr>
          <p:cNvGrpSpPr/>
          <p:nvPr/>
        </p:nvGrpSpPr>
        <p:grpSpPr>
          <a:xfrm>
            <a:off x="9829800" y="3077339"/>
            <a:ext cx="5257800" cy="4683566"/>
            <a:chOff x="9829800" y="3029427"/>
            <a:chExt cx="5257800" cy="4683566"/>
          </a:xfrm>
        </p:grpSpPr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3C77B3EA-1176-EEE2-C504-1EEB2F6C7F24}"/>
                </a:ext>
              </a:extLst>
            </p:cNvPr>
            <p:cNvSpPr/>
            <p:nvPr/>
          </p:nvSpPr>
          <p:spPr>
            <a:xfrm>
              <a:off x="9829800" y="3325602"/>
              <a:ext cx="5257800" cy="4387391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highlight>
                  <a:srgbClr val="E00C00"/>
                </a:highlight>
              </a:endParaRPr>
            </a:p>
          </p:txBody>
        </p:sp>
        <p:grpSp>
          <p:nvGrpSpPr>
            <p:cNvPr id="33" name="그룹 1004">
              <a:extLst>
                <a:ext uri="{FF2B5EF4-FFF2-40B4-BE49-F238E27FC236}">
                  <a16:creationId xmlns:a16="http://schemas.microsoft.com/office/drawing/2014/main" id="{6C905C3E-7CD9-CBE3-15C6-6AD82854150D}"/>
                </a:ext>
              </a:extLst>
            </p:cNvPr>
            <p:cNvGrpSpPr/>
            <p:nvPr/>
          </p:nvGrpSpPr>
          <p:grpSpPr>
            <a:xfrm>
              <a:off x="10760926" y="3029427"/>
              <a:ext cx="3048000" cy="525267"/>
              <a:chOff x="968705" y="3396009"/>
              <a:chExt cx="2824261" cy="745269"/>
            </a:xfrm>
          </p:grpSpPr>
          <p:pic>
            <p:nvPicPr>
              <p:cNvPr id="34" name="Object 11">
                <a:extLst>
                  <a:ext uri="{FF2B5EF4-FFF2-40B4-BE49-F238E27FC236}">
                    <a16:creationId xmlns:a16="http://schemas.microsoft.com/office/drawing/2014/main" id="{CA0A6380-BB32-046A-C5CF-9DBAAF4B6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68705" y="3396009"/>
                <a:ext cx="2824261" cy="745269"/>
              </a:xfrm>
              <a:prstGeom prst="rect">
                <a:avLst/>
              </a:prstGeom>
            </p:spPr>
          </p:pic>
        </p:grpSp>
        <p:sp>
          <p:nvSpPr>
            <p:cNvPr id="35" name="Object 29">
              <a:extLst>
                <a:ext uri="{FF2B5EF4-FFF2-40B4-BE49-F238E27FC236}">
                  <a16:creationId xmlns:a16="http://schemas.microsoft.com/office/drawing/2014/main" id="{E5BB323B-2F92-41FC-7BF5-BB96F93FC879}"/>
                </a:ext>
              </a:extLst>
            </p:cNvPr>
            <p:cNvSpPr txBox="1"/>
            <p:nvPr/>
          </p:nvSpPr>
          <p:spPr>
            <a:xfrm>
              <a:off x="10913327" y="3061227"/>
              <a:ext cx="2743199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400" kern="0" spc="-200" dirty="0">
                  <a:solidFill>
                    <a:srgbClr val="FFFFFF"/>
                  </a:solidFill>
                  <a:latin typeface="Pretendard" pitchFamily="34" charset="0"/>
                </a:rPr>
                <a:t>Denoising Autoencoder</a:t>
              </a:r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F6A1E7-20B3-0C22-7AAD-7EC46C513B9A}"/>
                </a:ext>
              </a:extLst>
            </p:cNvPr>
            <p:cNvSpPr txBox="1"/>
            <p:nvPr/>
          </p:nvSpPr>
          <p:spPr>
            <a:xfrm>
              <a:off x="11566293" y="6991132"/>
              <a:ext cx="158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Text with noise</a:t>
              </a:r>
              <a:endParaRPr kumimoji="1" lang="ko-KR" altLang="en-US" dirty="0"/>
            </a:p>
          </p:txBody>
        </p: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997FD39F-2599-5559-55C4-59E2C02F57AD}"/>
                </a:ext>
              </a:extLst>
            </p:cNvPr>
            <p:cNvSpPr/>
            <p:nvPr/>
          </p:nvSpPr>
          <p:spPr>
            <a:xfrm>
              <a:off x="10760926" y="6253281"/>
              <a:ext cx="3200400" cy="51570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Encoder</a:t>
              </a:r>
              <a:endParaRPr kumimoji="1"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40E9385-5414-47DD-49F3-A10C665C07B1}"/>
                </a:ext>
              </a:extLst>
            </p:cNvPr>
            <p:cNvCxnSpPr>
              <a:cxnSpLocks/>
              <a:stCxn id="5" idx="0"/>
              <a:endCxn id="7" idx="2"/>
            </p:cNvCxnSpPr>
            <p:nvPr/>
          </p:nvCxnSpPr>
          <p:spPr>
            <a:xfrm flipV="1">
              <a:off x="12361126" y="6768985"/>
              <a:ext cx="0" cy="2221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사다리꼴[T] 9">
              <a:extLst>
                <a:ext uri="{FF2B5EF4-FFF2-40B4-BE49-F238E27FC236}">
                  <a16:creationId xmlns:a16="http://schemas.microsoft.com/office/drawing/2014/main" id="{29CA09FB-C6C6-1777-4AB3-0545515B562B}"/>
                </a:ext>
              </a:extLst>
            </p:cNvPr>
            <p:cNvSpPr/>
            <p:nvPr/>
          </p:nvSpPr>
          <p:spPr>
            <a:xfrm>
              <a:off x="11141926" y="5495084"/>
              <a:ext cx="2438400" cy="441096"/>
            </a:xfrm>
            <a:prstGeom prst="trapezoi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Pooling</a:t>
              </a:r>
              <a:endParaRPr kumimoji="1"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2" name="직선 연결선[R] 11">
              <a:extLst>
                <a:ext uri="{FF2B5EF4-FFF2-40B4-BE49-F238E27FC236}">
                  <a16:creationId xmlns:a16="http://schemas.microsoft.com/office/drawing/2014/main" id="{95C2AFAA-FC36-5F47-6BB1-8BBC2013A366}"/>
                </a:ext>
              </a:extLst>
            </p:cNvPr>
            <p:cNvCxnSpPr>
              <a:cxnSpLocks/>
              <a:stCxn id="7" idx="0"/>
              <a:endCxn id="10" idx="2"/>
            </p:cNvCxnSpPr>
            <p:nvPr/>
          </p:nvCxnSpPr>
          <p:spPr>
            <a:xfrm flipV="1">
              <a:off x="12361126" y="5936180"/>
              <a:ext cx="0" cy="31710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9D783FB3-4C0D-B859-43B3-1E30F647F56A}"/>
                </a:ext>
              </a:extLst>
            </p:cNvPr>
            <p:cNvSpPr/>
            <p:nvPr/>
          </p:nvSpPr>
          <p:spPr>
            <a:xfrm>
              <a:off x="10760926" y="4662279"/>
              <a:ext cx="3200400" cy="51570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Decoder</a:t>
              </a:r>
              <a:endParaRPr kumimoji="1"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E8BF21-DCB0-CA9D-155D-2B4D6D8D5F4D}"/>
                </a:ext>
              </a:extLst>
            </p:cNvPr>
            <p:cNvSpPr txBox="1"/>
            <p:nvPr/>
          </p:nvSpPr>
          <p:spPr>
            <a:xfrm>
              <a:off x="11685716" y="3992865"/>
              <a:ext cx="1350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Original Text</a:t>
              </a:r>
              <a:endParaRPr kumimoji="1" lang="ko-KR" altLang="en-US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B7BB773-D93A-B77F-AB99-D00736AA57C7}"/>
                </a:ext>
              </a:extLst>
            </p:cNvPr>
            <p:cNvCxnSpPr>
              <a:cxnSpLocks/>
              <a:stCxn id="13" idx="0"/>
              <a:endCxn id="14" idx="2"/>
            </p:cNvCxnSpPr>
            <p:nvPr/>
          </p:nvCxnSpPr>
          <p:spPr>
            <a:xfrm flipV="1">
              <a:off x="12361126" y="4362197"/>
              <a:ext cx="0" cy="3000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DD1E514B-01B9-B62C-4DBF-42B0BD863371}"/>
                </a:ext>
              </a:extLst>
            </p:cNvPr>
            <p:cNvCxnSpPr>
              <a:cxnSpLocks/>
              <a:stCxn id="13" idx="2"/>
              <a:endCxn id="10" idx="0"/>
            </p:cNvCxnSpPr>
            <p:nvPr/>
          </p:nvCxnSpPr>
          <p:spPr>
            <a:xfrm>
              <a:off x="12361126" y="5177983"/>
              <a:ext cx="0" cy="31710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E9C574-30C0-B9A9-FBA5-B45009228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F8357A2B-4C70-C427-2B13-9DF0A2F503BF}"/>
              </a:ext>
            </a:extLst>
          </p:cNvPr>
          <p:cNvGrpSpPr/>
          <p:nvPr/>
        </p:nvGrpSpPr>
        <p:grpSpPr>
          <a:xfrm>
            <a:off x="947775" y="1016891"/>
            <a:ext cx="16390165" cy="28571"/>
            <a:chOff x="947775" y="1016891"/>
            <a:chExt cx="16390165" cy="28571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35A31E0D-2F5D-D99B-32CA-155D7E2C4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1016891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5F677BC7-8A79-E1C3-CCFD-900587CF7CB3}"/>
              </a:ext>
            </a:extLst>
          </p:cNvPr>
          <p:cNvGrpSpPr/>
          <p:nvPr/>
        </p:nvGrpSpPr>
        <p:grpSpPr>
          <a:xfrm>
            <a:off x="947775" y="9462048"/>
            <a:ext cx="16390165" cy="28571"/>
            <a:chOff x="947775" y="9462048"/>
            <a:chExt cx="16390165" cy="28571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89D1B050-A6C1-EC78-C210-A142EC5E4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9462048"/>
              <a:ext cx="16390165" cy="28571"/>
            </a:xfrm>
            <a:prstGeom prst="rect">
              <a:avLst/>
            </a:prstGeom>
          </p:spPr>
        </p:pic>
      </p:grpSp>
      <p:sp>
        <p:nvSpPr>
          <p:cNvPr id="17" name="Object 17">
            <a:extLst>
              <a:ext uri="{FF2B5EF4-FFF2-40B4-BE49-F238E27FC236}">
                <a16:creationId xmlns:a16="http://schemas.microsoft.com/office/drawing/2014/main" id="{AAFDA847-88A0-8E0E-7325-92675EDCA9C6}"/>
              </a:ext>
            </a:extLst>
          </p:cNvPr>
          <p:cNvSpPr txBox="1"/>
          <p:nvPr/>
        </p:nvSpPr>
        <p:spPr>
          <a:xfrm>
            <a:off x="12101922" y="9648952"/>
            <a:ext cx="5236018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4</a:t>
            </a:r>
            <a:endParaRPr 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B572DF39-4967-1859-36AD-84D6F9214337}"/>
              </a:ext>
            </a:extLst>
          </p:cNvPr>
          <p:cNvSpPr txBox="1"/>
          <p:nvPr/>
        </p:nvSpPr>
        <p:spPr>
          <a:xfrm>
            <a:off x="947775" y="448833"/>
            <a:ext cx="1552895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Noto Serif CJK KR SemiBold" pitchFamily="34" charset="0"/>
              </a:rPr>
              <a:t>01. Introduction</a:t>
            </a:r>
            <a:endParaRPr 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" name="Object 19">
            <a:extLst>
              <a:ext uri="{FF2B5EF4-FFF2-40B4-BE49-F238E27FC236}">
                <a16:creationId xmlns:a16="http://schemas.microsoft.com/office/drawing/2014/main" id="{8AAB836C-9EAB-6529-41A5-80F33F937BEF}"/>
              </a:ext>
            </a:extLst>
          </p:cNvPr>
          <p:cNvSpPr txBox="1"/>
          <p:nvPr/>
        </p:nvSpPr>
        <p:spPr>
          <a:xfrm>
            <a:off x="8155556" y="525019"/>
            <a:ext cx="918238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kern="0" spc="-100" dirty="0">
                <a:solidFill>
                  <a:srgbClr val="000000"/>
                </a:solidFill>
                <a:latin typeface="Pretendard Medium" pitchFamily="34" charset="0"/>
              </a:rPr>
              <a:t>Hwang Hyeon Tae</a:t>
            </a:r>
            <a:endParaRPr lang="en-US" dirty="0"/>
          </a:p>
        </p:txBody>
      </p:sp>
      <p:sp>
        <p:nvSpPr>
          <p:cNvPr id="27" name="Object 18">
            <a:extLst>
              <a:ext uri="{FF2B5EF4-FFF2-40B4-BE49-F238E27FC236}">
                <a16:creationId xmlns:a16="http://schemas.microsoft.com/office/drawing/2014/main" id="{2F749EE7-A507-AE8A-7831-BB04283CED73}"/>
              </a:ext>
            </a:extLst>
          </p:cNvPr>
          <p:cNvSpPr txBox="1"/>
          <p:nvPr/>
        </p:nvSpPr>
        <p:spPr>
          <a:xfrm>
            <a:off x="947775" y="1297511"/>
            <a:ext cx="1332119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" sz="3200" dirty="0">
                <a:solidFill>
                  <a:srgbClr val="E00C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What is BART?</a:t>
            </a:r>
            <a:endParaRPr lang="en-US" sz="3200" dirty="0">
              <a:solidFill>
                <a:srgbClr val="E00C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9" name="Object 15">
            <a:extLst>
              <a:ext uri="{FF2B5EF4-FFF2-40B4-BE49-F238E27FC236}">
                <a16:creationId xmlns:a16="http://schemas.microsoft.com/office/drawing/2014/main" id="{B05E0F81-962E-AE65-A039-120AD6818E87}"/>
              </a:ext>
            </a:extLst>
          </p:cNvPr>
          <p:cNvSpPr txBox="1"/>
          <p:nvPr/>
        </p:nvSpPr>
        <p:spPr>
          <a:xfrm>
            <a:off x="976343" y="2070190"/>
            <a:ext cx="24542391" cy="66756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>
              <a:lnSpc>
                <a:spcPct val="150000"/>
              </a:lnSpc>
            </a:pPr>
            <a:endParaRPr lang="en-US" altLang="ko-KR" sz="2400" b="0" i="0" kern="0" spc="-200" dirty="0">
              <a:solidFill>
                <a:srgbClr val="000000"/>
              </a:solidFill>
              <a:effectLst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BART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Bidirectional</a:t>
            </a:r>
            <a:r>
              <a:rPr lang="ko-KR" altLang="en-US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과 </a:t>
            </a:r>
            <a:r>
              <a:rPr lang="en-US" altLang="ko-KR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Auto-Regressive Transformer</a:t>
            </a:r>
            <a:r>
              <a:rPr lang="ko-KR" altLang="en-US" sz="2400" b="0" i="0" kern="0" spc="-200" dirty="0" err="1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lang="ko-KR" altLang="en-US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 결합한 모델</a:t>
            </a:r>
            <a:endParaRPr lang="en-US" altLang="ko-KR" sz="2400" b="0" i="0" kern="0" spc="-200" dirty="0">
              <a:solidFill>
                <a:srgbClr val="000000"/>
              </a:solidFill>
              <a:effectLst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333333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즉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Sequence-to-Sequence Model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로 구축된 </a:t>
            </a:r>
            <a:b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Denoising Autoencoder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0" i="0" dirty="0">
              <a:solidFill>
                <a:srgbClr val="333333"/>
              </a:solidFill>
              <a:effectLst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Pre-training Step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1) 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텍스트가 임의의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noising function</a:t>
            </a:r>
            <a:r>
              <a:rPr lang="ko-KR" altLang="en-US" sz="2400" dirty="0" err="1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에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의해 손상되고</a:t>
            </a:r>
            <a:endParaRPr lang="en-US" altLang="ko-KR" sz="2400" dirty="0">
              <a:solidFill>
                <a:srgbClr val="333333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2)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Seq-to-Seq 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모델이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original text</a:t>
            </a:r>
            <a:r>
              <a:rPr lang="ko-KR" altLang="en-US" sz="2400" dirty="0" err="1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재구성</a:t>
            </a:r>
            <a:b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endParaRPr lang="en-US" altLang="ko-KR" sz="2400" dirty="0">
              <a:solidFill>
                <a:srgbClr val="333333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In Paper,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여러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Noising Approach</a:t>
            </a:r>
            <a:r>
              <a:rPr lang="ko-KR" altLang="en-US" sz="2400" dirty="0" err="1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소개 및 성능 평가</a:t>
            </a:r>
            <a:endParaRPr lang="en-US" altLang="ko-KR" sz="2400" dirty="0">
              <a:solidFill>
                <a:srgbClr val="333333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B5783E3-4D2F-15DD-0D76-073F6367749C}"/>
              </a:ext>
            </a:extLst>
          </p:cNvPr>
          <p:cNvGrpSpPr/>
          <p:nvPr/>
        </p:nvGrpSpPr>
        <p:grpSpPr>
          <a:xfrm>
            <a:off x="9829800" y="3077339"/>
            <a:ext cx="5257800" cy="4683566"/>
            <a:chOff x="9829800" y="3029427"/>
            <a:chExt cx="5257800" cy="4683566"/>
          </a:xfrm>
        </p:grpSpPr>
        <p:sp>
          <p:nvSpPr>
            <p:cNvPr id="8" name="모서리가 둥근 직사각형 7">
              <a:extLst>
                <a:ext uri="{FF2B5EF4-FFF2-40B4-BE49-F238E27FC236}">
                  <a16:creationId xmlns:a16="http://schemas.microsoft.com/office/drawing/2014/main" id="{197894CA-8442-57C7-1C7C-6AEB5D098C9F}"/>
                </a:ext>
              </a:extLst>
            </p:cNvPr>
            <p:cNvSpPr/>
            <p:nvPr/>
          </p:nvSpPr>
          <p:spPr>
            <a:xfrm>
              <a:off x="9829800" y="3325602"/>
              <a:ext cx="5257800" cy="4387391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highlight>
                  <a:srgbClr val="E00C00"/>
                </a:highlight>
              </a:endParaRPr>
            </a:p>
          </p:txBody>
        </p:sp>
        <p:grpSp>
          <p:nvGrpSpPr>
            <p:cNvPr id="9" name="그룹 1004">
              <a:extLst>
                <a:ext uri="{FF2B5EF4-FFF2-40B4-BE49-F238E27FC236}">
                  <a16:creationId xmlns:a16="http://schemas.microsoft.com/office/drawing/2014/main" id="{EF50F84E-C842-B179-3752-4D31419818A1}"/>
                </a:ext>
              </a:extLst>
            </p:cNvPr>
            <p:cNvGrpSpPr/>
            <p:nvPr/>
          </p:nvGrpSpPr>
          <p:grpSpPr>
            <a:xfrm>
              <a:off x="10760926" y="3029427"/>
              <a:ext cx="3048000" cy="525267"/>
              <a:chOff x="968705" y="3396009"/>
              <a:chExt cx="2824261" cy="745269"/>
            </a:xfrm>
          </p:grpSpPr>
          <p:pic>
            <p:nvPicPr>
              <p:cNvPr id="22" name="Object 11">
                <a:extLst>
                  <a:ext uri="{FF2B5EF4-FFF2-40B4-BE49-F238E27FC236}">
                    <a16:creationId xmlns:a16="http://schemas.microsoft.com/office/drawing/2014/main" id="{1A880BAD-5772-CCE1-4DCA-75BB5A4E5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68705" y="3396009"/>
                <a:ext cx="2824261" cy="745269"/>
              </a:xfrm>
              <a:prstGeom prst="rect">
                <a:avLst/>
              </a:prstGeom>
            </p:spPr>
          </p:pic>
        </p:grpSp>
        <p:sp>
          <p:nvSpPr>
            <p:cNvPr id="10" name="Object 29">
              <a:extLst>
                <a:ext uri="{FF2B5EF4-FFF2-40B4-BE49-F238E27FC236}">
                  <a16:creationId xmlns:a16="http://schemas.microsoft.com/office/drawing/2014/main" id="{D51755AE-6812-CD96-9144-42C5DE50065A}"/>
                </a:ext>
              </a:extLst>
            </p:cNvPr>
            <p:cNvSpPr txBox="1"/>
            <p:nvPr/>
          </p:nvSpPr>
          <p:spPr>
            <a:xfrm>
              <a:off x="10913327" y="3061227"/>
              <a:ext cx="2743199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400" kern="0" spc="-200" dirty="0">
                  <a:solidFill>
                    <a:srgbClr val="FFFFFF"/>
                  </a:solidFill>
                  <a:latin typeface="Pretendard" pitchFamily="34" charset="0"/>
                </a:rPr>
                <a:t>Denoising Autoencoder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7F401C-A6FC-F991-59A5-5EC3441F9A15}"/>
                </a:ext>
              </a:extLst>
            </p:cNvPr>
            <p:cNvSpPr txBox="1"/>
            <p:nvPr/>
          </p:nvSpPr>
          <p:spPr>
            <a:xfrm>
              <a:off x="11566293" y="6991132"/>
              <a:ext cx="158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Text with noise</a:t>
              </a:r>
              <a:endParaRPr kumimoji="1" lang="ko-KR" altLang="en-US" dirty="0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F596FB58-0DF6-4729-2F17-187C606EE04E}"/>
                </a:ext>
              </a:extLst>
            </p:cNvPr>
            <p:cNvSpPr/>
            <p:nvPr/>
          </p:nvSpPr>
          <p:spPr>
            <a:xfrm>
              <a:off x="10760926" y="6253281"/>
              <a:ext cx="3200400" cy="51570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Encoder</a:t>
              </a:r>
              <a:endParaRPr kumimoji="1"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FFF4F2A-72BD-AF86-FA10-E8C4FE5A7691}"/>
                </a:ext>
              </a:extLst>
            </p:cNvPr>
            <p:cNvCxnSpPr>
              <a:cxnSpLocks/>
              <a:stCxn id="11" idx="0"/>
              <a:endCxn id="12" idx="2"/>
            </p:cNvCxnSpPr>
            <p:nvPr/>
          </p:nvCxnSpPr>
          <p:spPr>
            <a:xfrm flipV="1">
              <a:off x="12361126" y="6768985"/>
              <a:ext cx="0" cy="2221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사다리꼴[T] 13">
              <a:extLst>
                <a:ext uri="{FF2B5EF4-FFF2-40B4-BE49-F238E27FC236}">
                  <a16:creationId xmlns:a16="http://schemas.microsoft.com/office/drawing/2014/main" id="{CD499E3F-1278-DEEC-59B1-2069A36FD3A4}"/>
                </a:ext>
              </a:extLst>
            </p:cNvPr>
            <p:cNvSpPr/>
            <p:nvPr/>
          </p:nvSpPr>
          <p:spPr>
            <a:xfrm>
              <a:off x="11141926" y="5495084"/>
              <a:ext cx="2438400" cy="441096"/>
            </a:xfrm>
            <a:prstGeom prst="trapezoi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Pooling</a:t>
              </a:r>
              <a:endParaRPr kumimoji="1"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FBB5EAFD-8CCC-0ED4-A647-67F09DE9496A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12361126" y="5936180"/>
              <a:ext cx="0" cy="31710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A2439F20-9E57-0D71-DF24-424D6B86D40B}"/>
                </a:ext>
              </a:extLst>
            </p:cNvPr>
            <p:cNvSpPr/>
            <p:nvPr/>
          </p:nvSpPr>
          <p:spPr>
            <a:xfrm>
              <a:off x="10760926" y="4662279"/>
              <a:ext cx="3200400" cy="51570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Decoder</a:t>
              </a:r>
              <a:endParaRPr kumimoji="1"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126D21-94B0-812B-A4D0-2D1195C0EA81}"/>
                </a:ext>
              </a:extLst>
            </p:cNvPr>
            <p:cNvSpPr txBox="1"/>
            <p:nvPr/>
          </p:nvSpPr>
          <p:spPr>
            <a:xfrm>
              <a:off x="11685716" y="3992865"/>
              <a:ext cx="1350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Original Text</a:t>
              </a:r>
              <a:endParaRPr kumimoji="1" lang="ko-KR" altLang="en-US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C7522A1-2B66-4162-5217-B7A6202BD88C}"/>
                </a:ext>
              </a:extLst>
            </p:cNvPr>
            <p:cNvCxnSpPr>
              <a:cxnSpLocks/>
              <a:stCxn id="16" idx="0"/>
              <a:endCxn id="18" idx="2"/>
            </p:cNvCxnSpPr>
            <p:nvPr/>
          </p:nvCxnSpPr>
          <p:spPr>
            <a:xfrm flipV="1">
              <a:off x="12361126" y="4362197"/>
              <a:ext cx="0" cy="3000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04376DB8-CD14-9120-23B2-5FC695961FA1}"/>
                </a:ext>
              </a:extLst>
            </p:cNvPr>
            <p:cNvCxnSpPr>
              <a:cxnSpLocks/>
              <a:stCxn id="16" idx="2"/>
              <a:endCxn id="14" idx="0"/>
            </p:cNvCxnSpPr>
            <p:nvPr/>
          </p:nvCxnSpPr>
          <p:spPr>
            <a:xfrm>
              <a:off x="12361126" y="5177983"/>
              <a:ext cx="0" cy="31710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072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9C574-30C0-B9A9-FBA5-B45009228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F8357A2B-4C70-C427-2B13-9DF0A2F503BF}"/>
              </a:ext>
            </a:extLst>
          </p:cNvPr>
          <p:cNvGrpSpPr/>
          <p:nvPr/>
        </p:nvGrpSpPr>
        <p:grpSpPr>
          <a:xfrm>
            <a:off x="947775" y="1016891"/>
            <a:ext cx="16390165" cy="28571"/>
            <a:chOff x="947775" y="1016891"/>
            <a:chExt cx="16390165" cy="28571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35A31E0D-2F5D-D99B-32CA-155D7E2C4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1016891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5F677BC7-8A79-E1C3-CCFD-900587CF7CB3}"/>
              </a:ext>
            </a:extLst>
          </p:cNvPr>
          <p:cNvGrpSpPr/>
          <p:nvPr/>
        </p:nvGrpSpPr>
        <p:grpSpPr>
          <a:xfrm>
            <a:off x="947775" y="9462048"/>
            <a:ext cx="16390165" cy="28571"/>
            <a:chOff x="947775" y="9462048"/>
            <a:chExt cx="16390165" cy="28571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89D1B050-A6C1-EC78-C210-A142EC5E4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9462048"/>
              <a:ext cx="16390165" cy="28571"/>
            </a:xfrm>
            <a:prstGeom prst="rect">
              <a:avLst/>
            </a:prstGeom>
          </p:spPr>
        </p:pic>
      </p:grpSp>
      <p:sp>
        <p:nvSpPr>
          <p:cNvPr id="17" name="Object 17">
            <a:extLst>
              <a:ext uri="{FF2B5EF4-FFF2-40B4-BE49-F238E27FC236}">
                <a16:creationId xmlns:a16="http://schemas.microsoft.com/office/drawing/2014/main" id="{AAFDA847-88A0-8E0E-7325-92675EDCA9C6}"/>
              </a:ext>
            </a:extLst>
          </p:cNvPr>
          <p:cNvSpPr txBox="1"/>
          <p:nvPr/>
        </p:nvSpPr>
        <p:spPr>
          <a:xfrm>
            <a:off x="12101922" y="9648952"/>
            <a:ext cx="523601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5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B572DF39-4967-1859-36AD-84D6F9214337}"/>
              </a:ext>
            </a:extLst>
          </p:cNvPr>
          <p:cNvSpPr txBox="1"/>
          <p:nvPr/>
        </p:nvSpPr>
        <p:spPr>
          <a:xfrm>
            <a:off x="947775" y="448833"/>
            <a:ext cx="1552895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Noto Serif CJK KR SemiBold" pitchFamily="34" charset="0"/>
              </a:rPr>
              <a:t>01. Introduction</a:t>
            </a:r>
            <a:endParaRPr 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" name="Object 19">
            <a:extLst>
              <a:ext uri="{FF2B5EF4-FFF2-40B4-BE49-F238E27FC236}">
                <a16:creationId xmlns:a16="http://schemas.microsoft.com/office/drawing/2014/main" id="{8AAB836C-9EAB-6529-41A5-80F33F937BEF}"/>
              </a:ext>
            </a:extLst>
          </p:cNvPr>
          <p:cNvSpPr txBox="1"/>
          <p:nvPr/>
        </p:nvSpPr>
        <p:spPr>
          <a:xfrm>
            <a:off x="8155556" y="525019"/>
            <a:ext cx="918238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kern="0" spc="-100" dirty="0">
                <a:solidFill>
                  <a:srgbClr val="000000"/>
                </a:solidFill>
                <a:latin typeface="Pretendard Medium" pitchFamily="34" charset="0"/>
              </a:rPr>
              <a:t>Hwang Hyeon Tae</a:t>
            </a:r>
            <a:endParaRPr lang="en-US" dirty="0"/>
          </a:p>
        </p:txBody>
      </p:sp>
      <p:sp>
        <p:nvSpPr>
          <p:cNvPr id="27" name="Object 18">
            <a:extLst>
              <a:ext uri="{FF2B5EF4-FFF2-40B4-BE49-F238E27FC236}">
                <a16:creationId xmlns:a16="http://schemas.microsoft.com/office/drawing/2014/main" id="{2F749EE7-A507-AE8A-7831-BB04283CED73}"/>
              </a:ext>
            </a:extLst>
          </p:cNvPr>
          <p:cNvSpPr txBox="1"/>
          <p:nvPr/>
        </p:nvSpPr>
        <p:spPr>
          <a:xfrm>
            <a:off x="947775" y="1297511"/>
            <a:ext cx="1332119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" sz="3200" dirty="0">
                <a:solidFill>
                  <a:srgbClr val="E00C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What is BART?</a:t>
            </a:r>
            <a:endParaRPr lang="en-US" sz="3200" dirty="0">
              <a:solidFill>
                <a:srgbClr val="E00C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9" name="Object 15">
            <a:extLst>
              <a:ext uri="{FF2B5EF4-FFF2-40B4-BE49-F238E27FC236}">
                <a16:creationId xmlns:a16="http://schemas.microsoft.com/office/drawing/2014/main" id="{B05E0F81-962E-AE65-A039-120AD6818E87}"/>
              </a:ext>
            </a:extLst>
          </p:cNvPr>
          <p:cNvSpPr txBox="1"/>
          <p:nvPr/>
        </p:nvSpPr>
        <p:spPr>
          <a:xfrm>
            <a:off x="10668000" y="2469259"/>
            <a:ext cx="6553200" cy="61216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BERT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토큰을 무작위로 </a:t>
            </a:r>
            <a:r>
              <a:rPr lang="en-US" altLang="ko-KR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masking</a:t>
            </a:r>
            <a:r>
              <a:rPr lang="ko-KR" altLang="en-US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하고 문서가 양방향으로 </a:t>
            </a:r>
            <a:r>
              <a:rPr lang="ko-KR" altLang="en-US" sz="2400" b="0" i="0" kern="0" spc="-200" dirty="0" err="1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인코딩된다</a:t>
            </a:r>
            <a:endParaRPr lang="en-US" altLang="ko-KR" sz="2400" b="0" i="0" kern="0" spc="-200" dirty="0">
              <a:solidFill>
                <a:srgbClr val="000000"/>
              </a:solidFill>
              <a:effectLst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누락된 토큰은 독립적으로 예측되므로 </a:t>
            </a:r>
            <a:r>
              <a:rPr lang="en-US" altLang="ko-KR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BERT</a:t>
            </a:r>
            <a:r>
              <a:rPr lang="ko-KR" altLang="en-US" sz="2400" b="0" i="0" kern="0" spc="-200" dirty="0" err="1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lang="ko-KR" altLang="en-US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 생성에 쉽게 사용 </a:t>
            </a:r>
            <a:r>
              <a:rPr lang="en-US" altLang="ko-KR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0" i="0" kern="0" spc="-20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GPT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생성에 사용될 수 있지만 </a:t>
            </a: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left-to-right Autoregressive decoder</a:t>
            </a: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기 때문에 </a:t>
            </a: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bidirectional interaction</a:t>
            </a: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을 학습 </a:t>
            </a: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BART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손상된 문서를 </a:t>
            </a: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bidirectional model</a:t>
            </a: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로 </a:t>
            </a: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encoding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원본 문서의 </a:t>
            </a: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likelihood</a:t>
            </a:r>
            <a:r>
              <a:rPr lang="ko-KR" altLang="en-US" sz="2400" kern="0" spc="-200" dirty="0" err="1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decoder</a:t>
            </a: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로 계산</a:t>
            </a:r>
            <a:endParaRPr lang="en-US" altLang="ko-KR" sz="2400" b="0" i="0" kern="0" spc="-200" dirty="0">
              <a:solidFill>
                <a:srgbClr val="000000"/>
              </a:solidFill>
              <a:effectLst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62A0BC-B005-8D87-188E-99948A268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02" y="2805824"/>
            <a:ext cx="9477259" cy="567300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330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7775" y="1016891"/>
            <a:ext cx="16390165" cy="28571"/>
            <a:chOff x="947775" y="1016891"/>
            <a:chExt cx="16390165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1016891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7775" y="9462048"/>
            <a:ext cx="16390165" cy="28571"/>
            <a:chOff x="947775" y="9462048"/>
            <a:chExt cx="16390165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9462048"/>
              <a:ext cx="16390165" cy="28571"/>
            </a:xfrm>
            <a:prstGeom prst="rect">
              <a:avLst/>
            </a:prstGeom>
          </p:spPr>
        </p:pic>
      </p:grpSp>
      <p:sp>
        <p:nvSpPr>
          <p:cNvPr id="2" name="Object 20">
            <a:extLst>
              <a:ext uri="{FF2B5EF4-FFF2-40B4-BE49-F238E27FC236}">
                <a16:creationId xmlns:a16="http://schemas.microsoft.com/office/drawing/2014/main" id="{B87EF518-F809-99B1-67CE-88007C055E76}"/>
              </a:ext>
            </a:extLst>
          </p:cNvPr>
          <p:cNvSpPr txBox="1"/>
          <p:nvPr/>
        </p:nvSpPr>
        <p:spPr>
          <a:xfrm>
            <a:off x="6553200" y="5806470"/>
            <a:ext cx="519029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ore-KR" sz="48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Pretraining BART</a:t>
            </a:r>
            <a:endParaRPr lang="en-US" altLang="ko-Kore-KR" sz="48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33E2F87F-0E02-068A-D8A2-39D0005A3E71}"/>
              </a:ext>
            </a:extLst>
          </p:cNvPr>
          <p:cNvSpPr/>
          <p:nvPr/>
        </p:nvSpPr>
        <p:spPr>
          <a:xfrm>
            <a:off x="8249680" y="4150027"/>
            <a:ext cx="1786353" cy="1667858"/>
          </a:xfrm>
          <a:prstGeom prst="roundRect">
            <a:avLst/>
          </a:prstGeom>
          <a:ln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ore-KR" sz="9600" dirty="0">
                <a:solidFill>
                  <a:srgbClr val="E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Bebas Neue" pitchFamily="34" charset="0"/>
              </a:rPr>
              <a:t>0</a:t>
            </a:r>
            <a:r>
              <a:rPr lang="en-US" altLang="ko-KR" sz="9600" dirty="0">
                <a:solidFill>
                  <a:srgbClr val="E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Bebas Neue" pitchFamily="34" charset="0"/>
              </a:rPr>
              <a:t>2</a:t>
            </a:r>
            <a:endParaRPr kumimoji="1" lang="ko-Kore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49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7775" y="1016891"/>
            <a:ext cx="16390165" cy="28571"/>
            <a:chOff x="947775" y="1016891"/>
            <a:chExt cx="16390165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1016891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7775" y="9462048"/>
            <a:ext cx="16390165" cy="28571"/>
            <a:chOff x="947775" y="9462048"/>
            <a:chExt cx="16390165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9462048"/>
              <a:ext cx="16390165" cy="2857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101922" y="9648952"/>
            <a:ext cx="523601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7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47775" y="448833"/>
            <a:ext cx="1552895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Noto Serif CJK KR SemiBold" pitchFamily="34" charset="0"/>
              </a:rPr>
              <a:t>0</a:t>
            </a: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Noto Serif CJK KR SemiBold" pitchFamily="34" charset="0"/>
              </a:rPr>
              <a:t>2</a:t>
            </a:r>
            <a:r>
              <a:rPr 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Noto Serif CJK KR SemiBold" pitchFamily="34" charset="0"/>
              </a:rPr>
              <a:t>. </a:t>
            </a:r>
            <a:r>
              <a:rPr lang="en-US" altLang="ko-Kore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Pretraining BART</a:t>
            </a:r>
            <a:endParaRPr lang="en-US" altLang="ko-Kore-KR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" name="Object 19">
            <a:extLst>
              <a:ext uri="{FF2B5EF4-FFF2-40B4-BE49-F238E27FC236}">
                <a16:creationId xmlns:a16="http://schemas.microsoft.com/office/drawing/2014/main" id="{37F8C81A-3DAB-CAC8-F613-BF2C716BC223}"/>
              </a:ext>
            </a:extLst>
          </p:cNvPr>
          <p:cNvSpPr txBox="1"/>
          <p:nvPr/>
        </p:nvSpPr>
        <p:spPr>
          <a:xfrm>
            <a:off x="8155556" y="525019"/>
            <a:ext cx="918238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kern="0" spc="-100" dirty="0">
                <a:solidFill>
                  <a:srgbClr val="000000"/>
                </a:solidFill>
                <a:latin typeface="Pretendard Medium" pitchFamily="34" charset="0"/>
              </a:rPr>
              <a:t>Hwang Hyeon Tae</a:t>
            </a:r>
            <a:endParaRPr lang="en-US" dirty="0"/>
          </a:p>
        </p:txBody>
      </p:sp>
      <p:sp>
        <p:nvSpPr>
          <p:cNvPr id="27" name="Object 18">
            <a:extLst>
              <a:ext uri="{FF2B5EF4-FFF2-40B4-BE49-F238E27FC236}">
                <a16:creationId xmlns:a16="http://schemas.microsoft.com/office/drawing/2014/main" id="{572604D4-33D8-E586-B882-864ABA89E535}"/>
              </a:ext>
            </a:extLst>
          </p:cNvPr>
          <p:cNvSpPr txBox="1"/>
          <p:nvPr/>
        </p:nvSpPr>
        <p:spPr>
          <a:xfrm>
            <a:off x="947775" y="1297511"/>
            <a:ext cx="1332119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ore-KR" sz="3200" kern="0" spc="-200" dirty="0">
                <a:solidFill>
                  <a:srgbClr val="E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BART</a:t>
            </a:r>
            <a:endParaRPr lang="en-US" altLang="ko-Kore-KR" sz="32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5" name="Object 15">
            <a:extLst>
              <a:ext uri="{FF2B5EF4-FFF2-40B4-BE49-F238E27FC236}">
                <a16:creationId xmlns:a16="http://schemas.microsoft.com/office/drawing/2014/main" id="{76144C8D-8C95-0055-F581-B1378C9DE848}"/>
              </a:ext>
            </a:extLst>
          </p:cNvPr>
          <p:cNvSpPr txBox="1"/>
          <p:nvPr/>
        </p:nvSpPr>
        <p:spPr>
          <a:xfrm>
            <a:off x="976343" y="2070190"/>
            <a:ext cx="24542391" cy="5816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Pretendard Medium" pitchFamily="34" charset="0"/>
              </a:rPr>
              <a:t>Architecture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7DF14F-EB4A-4477-193C-B77129A5F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839792"/>
            <a:ext cx="8742966" cy="638867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Object 15">
            <a:extLst>
              <a:ext uri="{FF2B5EF4-FFF2-40B4-BE49-F238E27FC236}">
                <a16:creationId xmlns:a16="http://schemas.microsoft.com/office/drawing/2014/main" id="{BF341F69-94F2-1ACF-1374-5E848D731551}"/>
              </a:ext>
            </a:extLst>
          </p:cNvPr>
          <p:cNvSpPr txBox="1"/>
          <p:nvPr/>
        </p:nvSpPr>
        <p:spPr>
          <a:xfrm>
            <a:off x="10668000" y="2469259"/>
            <a:ext cx="6553200" cy="55676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Activation Function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0" i="0" kern="0" spc="-200" dirty="0" err="1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ReL</a:t>
            </a:r>
            <a:r>
              <a:rPr lang="en-US" altLang="ko-KR" sz="2400" kern="0" spc="-200" dirty="0" err="1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U</a:t>
            </a: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-&gt; </a:t>
            </a:r>
            <a:r>
              <a:rPr lang="en-US" altLang="ko-KR" sz="2400" kern="0" spc="-200" dirty="0" err="1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GeLU</a:t>
            </a: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(GPT</a:t>
            </a: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와 동일</a:t>
            </a: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0" i="0" kern="0" spc="-200" dirty="0">
              <a:solidFill>
                <a:srgbClr val="000000"/>
              </a:solidFill>
              <a:effectLst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Base Model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Encoder Layer : 6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Decoder Layer : 6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kern="0" spc="-200" dirty="0">
              <a:solidFill>
                <a:srgbClr val="00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Large Model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Encoder Layer : 12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Decoder Layer : 12</a:t>
            </a:r>
          </a:p>
        </p:txBody>
      </p:sp>
    </p:spTree>
    <p:extLst>
      <p:ext uri="{BB962C8B-B14F-4D97-AF65-F5344CB8AC3E}">
        <p14:creationId xmlns:p14="http://schemas.microsoft.com/office/powerpoint/2010/main" val="386836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7775" y="1016891"/>
            <a:ext cx="16390165" cy="28571"/>
            <a:chOff x="947775" y="1016891"/>
            <a:chExt cx="16390165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1016891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7775" y="9462048"/>
            <a:ext cx="16390165" cy="28571"/>
            <a:chOff x="947775" y="9462048"/>
            <a:chExt cx="16390165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9462048"/>
              <a:ext cx="16390165" cy="2857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101922" y="9648952"/>
            <a:ext cx="523601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8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47775" y="448833"/>
            <a:ext cx="1552895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Noto Serif CJK KR SemiBold" pitchFamily="34" charset="0"/>
              </a:rPr>
              <a:t>02. </a:t>
            </a:r>
            <a:r>
              <a:rPr lang="en-US" altLang="ko-Kore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Pretraining BART</a:t>
            </a:r>
            <a:endParaRPr lang="en-US" altLang="ko-Kore-KR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" name="Object 19">
            <a:extLst>
              <a:ext uri="{FF2B5EF4-FFF2-40B4-BE49-F238E27FC236}">
                <a16:creationId xmlns:a16="http://schemas.microsoft.com/office/drawing/2014/main" id="{37F8C81A-3DAB-CAC8-F613-BF2C716BC223}"/>
              </a:ext>
            </a:extLst>
          </p:cNvPr>
          <p:cNvSpPr txBox="1"/>
          <p:nvPr/>
        </p:nvSpPr>
        <p:spPr>
          <a:xfrm>
            <a:off x="8155556" y="525019"/>
            <a:ext cx="918238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kern="0" spc="-100" dirty="0">
                <a:solidFill>
                  <a:srgbClr val="000000"/>
                </a:solidFill>
                <a:latin typeface="Pretendard Medium" pitchFamily="34" charset="0"/>
              </a:rPr>
              <a:t>Hwang Hyeon Tae</a:t>
            </a:r>
            <a:endParaRPr lang="en-US" dirty="0"/>
          </a:p>
        </p:txBody>
      </p:sp>
      <p:sp>
        <p:nvSpPr>
          <p:cNvPr id="27" name="Object 18">
            <a:extLst>
              <a:ext uri="{FF2B5EF4-FFF2-40B4-BE49-F238E27FC236}">
                <a16:creationId xmlns:a16="http://schemas.microsoft.com/office/drawing/2014/main" id="{572604D4-33D8-E586-B882-864ABA89E535}"/>
              </a:ext>
            </a:extLst>
          </p:cNvPr>
          <p:cNvSpPr txBox="1"/>
          <p:nvPr/>
        </p:nvSpPr>
        <p:spPr>
          <a:xfrm>
            <a:off x="947775" y="1297511"/>
            <a:ext cx="1332119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ore-KR" sz="3200" kern="0" spc="-200" dirty="0">
                <a:solidFill>
                  <a:srgbClr val="E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BART</a:t>
            </a:r>
            <a:endParaRPr lang="en-US" altLang="ko-Kore-KR" sz="32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5" name="Object 15">
            <a:extLst>
              <a:ext uri="{FF2B5EF4-FFF2-40B4-BE49-F238E27FC236}">
                <a16:creationId xmlns:a16="http://schemas.microsoft.com/office/drawing/2014/main" id="{76144C8D-8C95-0055-F581-B1378C9DE848}"/>
              </a:ext>
            </a:extLst>
          </p:cNvPr>
          <p:cNvSpPr txBox="1"/>
          <p:nvPr/>
        </p:nvSpPr>
        <p:spPr>
          <a:xfrm>
            <a:off x="976343" y="2070190"/>
            <a:ext cx="24542391" cy="5816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Pretendard Medium" pitchFamily="34" charset="0"/>
              </a:rPr>
              <a:t>Architecture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7DF14F-EB4A-4477-193C-B77129A5F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839792"/>
            <a:ext cx="8742966" cy="638867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Object 15">
            <a:extLst>
              <a:ext uri="{FF2B5EF4-FFF2-40B4-BE49-F238E27FC236}">
                <a16:creationId xmlns:a16="http://schemas.microsoft.com/office/drawing/2014/main" id="{BF341F69-94F2-1ACF-1374-5E848D731551}"/>
              </a:ext>
            </a:extLst>
          </p:cNvPr>
          <p:cNvSpPr txBox="1"/>
          <p:nvPr/>
        </p:nvSpPr>
        <p:spPr>
          <a:xfrm>
            <a:off x="10668000" y="2469259"/>
            <a:ext cx="6553200" cy="5013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BART vs BERT</a:t>
            </a: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Decoder</a:t>
            </a: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의 각 </a:t>
            </a: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Layer</a:t>
            </a: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는 </a:t>
            </a: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Encoder</a:t>
            </a: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의 마지막 </a:t>
            </a: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hidden layer</a:t>
            </a:r>
            <a:r>
              <a:rPr lang="ko-KR" altLang="en-US" sz="2400" kern="0" spc="-200" dirty="0" err="1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에</a:t>
            </a: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대한 </a:t>
            </a: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cross-attention </a:t>
            </a: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수행</a:t>
            </a:r>
            <a:b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endParaRPr lang="en-US" altLang="ko-KR" sz="2400" kern="0" spc="-200" dirty="0">
              <a:solidFill>
                <a:srgbClr val="00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BERT</a:t>
            </a: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는 </a:t>
            </a: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Text Prediction </a:t>
            </a: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전에 추가적인</a:t>
            </a:r>
            <a:b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lang="en-US" altLang="ko-KR" sz="2400" kern="0" spc="-200" dirty="0" err="1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FeedForward</a:t>
            </a: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Network</a:t>
            </a:r>
            <a:r>
              <a:rPr lang="ko-KR" altLang="en-US" sz="2400" kern="0" spc="-200" dirty="0" err="1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사용하지만 </a:t>
            </a: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BART</a:t>
            </a: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에는 </a:t>
            </a: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x</a:t>
            </a:r>
            <a:b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endParaRPr lang="en-US" altLang="ko-KR" sz="2400" kern="0" spc="-200" dirty="0">
              <a:solidFill>
                <a:srgbClr val="00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전체적으로 </a:t>
            </a: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BART</a:t>
            </a: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는 동일한 크기의 </a:t>
            </a: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BERT </a:t>
            </a: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보다 약 </a:t>
            </a: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10%</a:t>
            </a: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더 많은 </a:t>
            </a:r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parameter</a:t>
            </a:r>
            <a:r>
              <a:rPr lang="ko-KR" altLang="en-US" sz="2400" kern="0" spc="-200" dirty="0" err="1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lang="ko-KR" altLang="en-US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포함</a:t>
            </a:r>
            <a:endParaRPr lang="en-US" altLang="ko-KR" sz="2400" kern="0" spc="-200" dirty="0">
              <a:solidFill>
                <a:srgbClr val="00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8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DACFB-7617-4B53-3B9B-46C71DE7D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AF215DE1-E2DD-CFB6-46FD-9A13F6534C92}"/>
              </a:ext>
            </a:extLst>
          </p:cNvPr>
          <p:cNvGrpSpPr/>
          <p:nvPr/>
        </p:nvGrpSpPr>
        <p:grpSpPr>
          <a:xfrm>
            <a:off x="947775" y="1016891"/>
            <a:ext cx="16390165" cy="28571"/>
            <a:chOff x="947775" y="1016891"/>
            <a:chExt cx="16390165" cy="28571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C5FA8969-D41A-1A49-21A0-7D65B2294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1016891"/>
              <a:ext cx="16390165" cy="28571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1060F1B5-1834-ABF8-F0EE-FF1301B72173}"/>
              </a:ext>
            </a:extLst>
          </p:cNvPr>
          <p:cNvGrpSpPr/>
          <p:nvPr/>
        </p:nvGrpSpPr>
        <p:grpSpPr>
          <a:xfrm>
            <a:off x="947775" y="9462048"/>
            <a:ext cx="16390165" cy="28571"/>
            <a:chOff x="947775" y="9462048"/>
            <a:chExt cx="16390165" cy="28571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B746FFCB-EA07-46B8-69D6-74F2504E0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9462048"/>
              <a:ext cx="16390165" cy="28571"/>
            </a:xfrm>
            <a:prstGeom prst="rect">
              <a:avLst/>
            </a:prstGeom>
          </p:spPr>
        </p:pic>
      </p:grpSp>
      <p:sp>
        <p:nvSpPr>
          <p:cNvPr id="17" name="Object 17">
            <a:extLst>
              <a:ext uri="{FF2B5EF4-FFF2-40B4-BE49-F238E27FC236}">
                <a16:creationId xmlns:a16="http://schemas.microsoft.com/office/drawing/2014/main" id="{D0FF4474-44C4-B2D4-E575-6068A6874107}"/>
              </a:ext>
            </a:extLst>
          </p:cNvPr>
          <p:cNvSpPr txBox="1"/>
          <p:nvPr/>
        </p:nvSpPr>
        <p:spPr>
          <a:xfrm>
            <a:off x="12101922" y="9648952"/>
            <a:ext cx="523601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9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BD30F355-9B9E-6A6C-918C-6C4A0A313088}"/>
              </a:ext>
            </a:extLst>
          </p:cNvPr>
          <p:cNvSpPr txBox="1"/>
          <p:nvPr/>
        </p:nvSpPr>
        <p:spPr>
          <a:xfrm>
            <a:off x="947775" y="448833"/>
            <a:ext cx="1552895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Noto Serif CJK KR SemiBold" pitchFamily="34" charset="0"/>
              </a:rPr>
              <a:t>02. </a:t>
            </a:r>
            <a:r>
              <a:rPr lang="en-US" altLang="ko-Kore-KR" sz="2400" kern="0" spc="-2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Pretraining BART</a:t>
            </a:r>
            <a:endParaRPr lang="en-US" altLang="ko-Kore-KR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" name="Object 19">
            <a:extLst>
              <a:ext uri="{FF2B5EF4-FFF2-40B4-BE49-F238E27FC236}">
                <a16:creationId xmlns:a16="http://schemas.microsoft.com/office/drawing/2014/main" id="{B0AC43DA-0D6C-8430-6D3F-A719610B3162}"/>
              </a:ext>
            </a:extLst>
          </p:cNvPr>
          <p:cNvSpPr txBox="1"/>
          <p:nvPr/>
        </p:nvSpPr>
        <p:spPr>
          <a:xfrm>
            <a:off x="8155556" y="525019"/>
            <a:ext cx="918238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kern="0" spc="-100" dirty="0">
                <a:solidFill>
                  <a:srgbClr val="000000"/>
                </a:solidFill>
                <a:latin typeface="Pretendard Medium" pitchFamily="34" charset="0"/>
              </a:rPr>
              <a:t>Hwang Hyeon Tae</a:t>
            </a:r>
            <a:endParaRPr lang="en-US" dirty="0"/>
          </a:p>
        </p:txBody>
      </p:sp>
      <p:sp>
        <p:nvSpPr>
          <p:cNvPr id="27" name="Object 18">
            <a:extLst>
              <a:ext uri="{FF2B5EF4-FFF2-40B4-BE49-F238E27FC236}">
                <a16:creationId xmlns:a16="http://schemas.microsoft.com/office/drawing/2014/main" id="{716CD7FF-D2DC-367C-EF1B-364B475CD0B2}"/>
              </a:ext>
            </a:extLst>
          </p:cNvPr>
          <p:cNvSpPr txBox="1"/>
          <p:nvPr/>
        </p:nvSpPr>
        <p:spPr>
          <a:xfrm>
            <a:off x="947775" y="1297511"/>
            <a:ext cx="1332119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ore-KR" sz="3200" kern="0" spc="-200" dirty="0">
                <a:solidFill>
                  <a:srgbClr val="E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Noising Approach</a:t>
            </a:r>
            <a:endParaRPr lang="en-US" altLang="ko-Kore-KR" sz="32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C3882C-8F5E-BB16-3E0F-A8D018EE6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27" y="6401518"/>
            <a:ext cx="11043460" cy="28217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Object 15">
            <a:extLst>
              <a:ext uri="{FF2B5EF4-FFF2-40B4-BE49-F238E27FC236}">
                <a16:creationId xmlns:a16="http://schemas.microsoft.com/office/drawing/2014/main" id="{48FE92F9-91F6-4EEB-1DEC-D5F1A0628892}"/>
              </a:ext>
            </a:extLst>
          </p:cNvPr>
          <p:cNvSpPr txBox="1"/>
          <p:nvPr/>
        </p:nvSpPr>
        <p:spPr>
          <a:xfrm>
            <a:off x="976343" y="2070190"/>
            <a:ext cx="24542391" cy="3905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333333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5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가지의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Noising Approach</a:t>
            </a:r>
            <a:r>
              <a:rPr lang="ko-KR" altLang="en-US" sz="2400" dirty="0" err="1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실험에 사용</a:t>
            </a:r>
            <a:endParaRPr lang="en-US" altLang="ko-KR" sz="2400" dirty="0">
              <a:solidFill>
                <a:srgbClr val="333333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Token Masking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Random token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이 </a:t>
            </a:r>
            <a:r>
              <a:rPr lang="ko-KR" altLang="en-US" sz="2400" dirty="0" err="1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샘플링되어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[MASK]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로 대체</a:t>
            </a:r>
            <a:endParaRPr lang="en-US" altLang="ko-KR" sz="2400" dirty="0">
              <a:solidFill>
                <a:srgbClr val="333333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Token Deletion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Random token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이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input</a:t>
            </a:r>
            <a:r>
              <a:rPr lang="ko-KR" altLang="en-US" sz="2400" dirty="0" err="1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으로부터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삭제</a:t>
            </a:r>
            <a:endParaRPr lang="en-US" altLang="ko-KR" sz="2400" dirty="0">
              <a:solidFill>
                <a:srgbClr val="333333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모델이 어떤 위치에 </a:t>
            </a:r>
            <a:r>
              <a:rPr lang="en-US" altLang="ko-KR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input</a:t>
            </a:r>
            <a:r>
              <a:rPr lang="ko-KR" altLang="en-US" sz="2400" dirty="0">
                <a:solidFill>
                  <a:srgbClr val="333333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이 없는지 결정</a:t>
            </a:r>
            <a:endParaRPr lang="en-US" altLang="ko-KR" sz="2400" dirty="0">
              <a:solidFill>
                <a:srgbClr val="333333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0" i="0" dirty="0">
              <a:solidFill>
                <a:srgbClr val="333333"/>
              </a:solidFill>
              <a:effectLst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6205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1167</Words>
  <Application>Microsoft Macintosh PowerPoint</Application>
  <PresentationFormat>사용자 지정</PresentationFormat>
  <Paragraphs>220</Paragraphs>
  <Slides>25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맑은 고딕</vt:lpstr>
      <vt:lpstr>맑은 고딕</vt:lpstr>
      <vt:lpstr>BM HANNA Air OTF</vt:lpstr>
      <vt:lpstr>Pretendard</vt:lpstr>
      <vt:lpstr>Pretendard Medium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황현태</cp:lastModifiedBy>
  <cp:revision>15</cp:revision>
  <dcterms:created xsi:type="dcterms:W3CDTF">2024-01-06T17:21:14Z</dcterms:created>
  <dcterms:modified xsi:type="dcterms:W3CDTF">2024-08-11T11:39:33Z</dcterms:modified>
</cp:coreProperties>
</file>