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398" r:id="rId4"/>
    <p:sldId id="270" r:id="rId5"/>
    <p:sldId id="400" r:id="rId6"/>
    <p:sldId id="271" r:id="rId7"/>
    <p:sldId id="272" r:id="rId8"/>
    <p:sldId id="4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2A35"/>
    <a:srgbClr val="00FFFF"/>
    <a:srgbClr val="7030A0"/>
    <a:srgbClr val="000000"/>
    <a:srgbClr val="FFC000"/>
    <a:srgbClr val="002450"/>
    <a:srgbClr val="00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0" autoAdjust="0"/>
  </p:normalViewPr>
  <p:slideViewPr>
    <p:cSldViewPr snapToGrid="0">
      <p:cViewPr varScale="1">
        <p:scale>
          <a:sx n="64" d="100"/>
          <a:sy n="64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69783-6049-4D3A-AF36-FB829C053328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A5604-788B-469B-AAD5-32F318DA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8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108B-7960-3365-1457-0880F018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3E895-2B41-50CD-9172-0E2FC32B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F3F1C-B8E8-7506-9A28-47AABD7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76383-1471-6CDA-BEAB-30A0A29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4B67-B687-3566-30DA-0929B6F9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BEC9C-96BF-6BED-69F4-1F2F134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05063-CA18-B641-A067-B4CA242B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A6470-D91C-4AB2-6156-0CE1629A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AD0C9-9026-71DF-98DC-EC19F734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5C03-18C7-C0CF-93EC-279CC73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E2EB7-CC1C-0AFB-6097-AE9F3113D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75460-228D-8B92-5DE7-1C3811CC2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E20A5-C7F0-D405-9EF8-2E32191F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F650F-3E37-1F58-8E6B-1298FBF2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590DB-E9EB-A4DE-34D1-1CC3B225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83B6E-1380-DBE0-801D-2FDDC99A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42CAE-84E6-59A4-E38C-13A45BFB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6DA0A-99F0-0207-8ACD-36EA19D0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3903F-ECA4-0E08-730D-877B2A3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D1130-0623-4EA3-7CD9-2A1782F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4A19-D098-4893-9481-3DD0D3C1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3CD8D-49B1-B5E5-11E0-706E20B5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5196-7A8B-2927-E5FE-63668926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81E35-020F-3CB6-1685-5B8CD94E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28B-0894-FB74-A76D-5870AD7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4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23B3B-3307-D19A-B1D7-447D12CB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D7E25-E3ED-5EF3-F874-9CBC2424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D0070-5699-A97F-C85B-BCC3A1CE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D8975-3B4E-779A-9DB6-ED3AF545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72E82-9099-DE26-9BD2-57AC71A1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EBB43-17FF-3AE4-EF0F-A9D4978F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01B2-6922-DEBE-47FD-0D9490D5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3932D-4924-DFF5-02B3-2BFDDD39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BB05B-1B02-A782-44F0-3B5C4115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9AA2B8-1C67-8393-3B48-05976063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E3265B-A9D0-64C1-F8D2-80B0417C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71D0E7-5F23-39C9-287A-19ABC553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1B26-0AD3-CAAB-28AA-ED141BA3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F51-4128-06AD-ED93-19A4B5B1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C13D-6BC0-6AE9-D021-D19443A6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99A9E-FA2C-E8D0-EF57-9E3B0017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8D85C5-1658-F686-5940-68307270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F33A3E-116E-18B1-C376-9DFB998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7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4F9F1-80D1-A307-8D94-D77A048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9CF9C-5BB9-1F44-AACD-3F57E104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C60D8-5C1C-F374-0F9E-3608A0E8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B704-B89B-8E9D-2493-3251F6F0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4861B-0905-90D6-B03C-56026EAC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30E73-9CE8-604E-A4E8-E43B4E9E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D17D0-D1BB-A8F1-9C8D-675E67C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2047C-4A40-7DDE-E6D6-AD8E640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F2346-28D3-2B3A-0EBC-E8E820C7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91116-AC5F-CA3B-7C19-31B16C5E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00BE4-08BF-2B79-439D-89A9D684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749BC-168B-B7D0-FDE8-0ED521D2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BA4F7-B7A6-6E24-BECB-366BD491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C960B-21F0-F43F-357D-DD61DB61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726D8-A6CE-1325-3452-361E7BA2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1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0EB78-23F7-637C-F54B-A038B84D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31CD4-A070-DA83-8A1B-BC517E32B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2DD40-3A7D-1357-567D-664961E87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7118-C874-4E25-963B-1CCA270EDA8F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FC381-CF70-E11F-2A90-A3FD30929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F32F3-B4BB-B450-ECD4-464D5CF75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BBFA-4D2C-47EE-AFFC-200433BE2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9154EE-E349-5B49-6102-9A03FCA848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000750"/>
            <a:ext cx="12192000" cy="8572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9016D-7B97-48C9-0AE2-987F819297F7}"/>
              </a:ext>
            </a:extLst>
          </p:cNvPr>
          <p:cNvSpPr txBox="1"/>
          <p:nvPr/>
        </p:nvSpPr>
        <p:spPr>
          <a:xfrm>
            <a:off x="9992893" y="5161500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2024.03.03</a:t>
            </a:r>
          </a:p>
          <a:p>
            <a:pPr algn="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유하영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1ACC80-E67C-44A1-33FD-4D3A96939393}"/>
              </a:ext>
            </a:extLst>
          </p:cNvPr>
          <p:cNvSpPr/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19A90C-17B9-A626-BF65-BDD04AB9C5CE}"/>
              </a:ext>
            </a:extLst>
          </p:cNvPr>
          <p:cNvGrpSpPr/>
          <p:nvPr/>
        </p:nvGrpSpPr>
        <p:grpSpPr>
          <a:xfrm>
            <a:off x="2199107" y="1556214"/>
            <a:ext cx="7793786" cy="2863598"/>
            <a:chOff x="1937793" y="1439524"/>
            <a:chExt cx="7793786" cy="28635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5EFEC6-DFEF-5DD6-DAD7-AC4F4E64BEA8}"/>
                </a:ext>
              </a:extLst>
            </p:cNvPr>
            <p:cNvSpPr txBox="1"/>
            <p:nvPr/>
          </p:nvSpPr>
          <p:spPr>
            <a:xfrm>
              <a:off x="1937793" y="1557984"/>
              <a:ext cx="77660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MACHINE TRANSLATION BY JOINTLY LEARNING </a:t>
              </a:r>
            </a:p>
            <a:p>
              <a:pPr algn="ctr"/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ALIGN AND TRANSLATE</a:t>
              </a:r>
              <a:endParaRPr lang="ko-KR" altLang="en-US" sz="1600" dirty="0">
                <a:latin typeface="Times New Roman" panose="02020603050405020304" pitchFamily="18" charset="0"/>
                <a:ea typeface="나눔스퀘어OTF ExtraBold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C987EC-B36A-2DCC-42A5-275743004A59}"/>
                </a:ext>
              </a:extLst>
            </p:cNvPr>
            <p:cNvSpPr/>
            <p:nvPr/>
          </p:nvSpPr>
          <p:spPr>
            <a:xfrm>
              <a:off x="2095471" y="1439524"/>
              <a:ext cx="7435397" cy="45719"/>
            </a:xfrm>
            <a:prstGeom prst="rect">
              <a:avLst/>
            </a:prstGeom>
            <a:solidFill>
              <a:srgbClr val="0024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C5CF91-DD31-4DA3-0E61-A51CEC67B61F}"/>
                </a:ext>
              </a:extLst>
            </p:cNvPr>
            <p:cNvSpPr txBox="1"/>
            <p:nvPr/>
          </p:nvSpPr>
          <p:spPr>
            <a:xfrm>
              <a:off x="2095471" y="3718347"/>
              <a:ext cx="76361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Dzmitry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Bahdanau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Jacobs University Bremen, Germany 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(2015)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FA269D-A657-34EF-D1A8-A291C21DA00F}"/>
              </a:ext>
            </a:extLst>
          </p:cNvPr>
          <p:cNvSpPr txBox="1"/>
          <p:nvPr/>
        </p:nvSpPr>
        <p:spPr>
          <a:xfrm>
            <a:off x="9582150" y="95220"/>
            <a:ext cx="260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Basic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EA7CD4-FA75-83E8-49AB-9FF59FB1300D}"/>
              </a:ext>
            </a:extLst>
          </p:cNvPr>
          <p:cNvSpPr/>
          <p:nvPr/>
        </p:nvSpPr>
        <p:spPr>
          <a:xfrm>
            <a:off x="2356784" y="3501741"/>
            <a:ext cx="7435397" cy="45719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7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9154EE-E349-5B49-6102-9A03FCA848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5014B-DCBE-FD06-FA37-77D03EA23DE3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EDF9-682E-1C5B-00A9-261BCCFC3BB0}"/>
              </a:ext>
            </a:extLst>
          </p:cNvPr>
          <p:cNvSpPr txBox="1"/>
          <p:nvPr/>
        </p:nvSpPr>
        <p:spPr>
          <a:xfrm>
            <a:off x="438150" y="1140276"/>
            <a:ext cx="54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seq2seq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방식의 한계점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8CE3-206F-9AE6-0DBC-48BD40960414}"/>
              </a:ext>
            </a:extLst>
          </p:cNvPr>
          <p:cNvSpPr txBox="1"/>
          <p:nvPr/>
        </p:nvSpPr>
        <p:spPr>
          <a:xfrm>
            <a:off x="628650" y="1767144"/>
            <a:ext cx="65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 vector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source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문장의 모든 정보를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압축하다보니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bottleneck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발생하여 모델 성능 하락의 원인이 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C10DE-820F-2D81-4F9A-F9A126157D5A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BEEC7-A1B6-8421-96BB-45197AD569DE}"/>
              </a:ext>
            </a:extLst>
          </p:cNvPr>
          <p:cNvSpPr txBox="1"/>
          <p:nvPr/>
        </p:nvSpPr>
        <p:spPr>
          <a:xfrm>
            <a:off x="438150" y="3817658"/>
            <a:ext cx="54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seq2seq with Attention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EC97-5F25-3180-AA7F-DEAB51CC9EA0}"/>
              </a:ext>
            </a:extLst>
          </p:cNvPr>
          <p:cNvSpPr txBox="1"/>
          <p:nvPr/>
        </p:nvSpPr>
        <p:spPr>
          <a:xfrm>
            <a:off x="628650" y="4444526"/>
            <a:ext cx="77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하나의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내놓을 때마다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문장을 순차적으로 탐색해서 현재 생성하려는 부분과 가장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관련있는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영역을 적용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42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A89A-FCF1-1D4E-C1AA-7A2DDE3A8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DE650C-9BE3-BCE9-F2CC-D2FEC0DCAD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83011-4E9D-B2E3-A448-75525F08E2B1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F2E3-E6B0-F95C-0BF1-DB828AAAD9EB}"/>
              </a:ext>
            </a:extLst>
          </p:cNvPr>
          <p:cNvSpPr txBox="1"/>
          <p:nvPr/>
        </p:nvSpPr>
        <p:spPr>
          <a:xfrm>
            <a:off x="438150" y="838619"/>
            <a:ext cx="207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Encoder</a:t>
            </a:r>
          </a:p>
        </p:txBody>
      </p:sp>
      <p:pic>
        <p:nvPicPr>
          <p:cNvPr id="5" name="그림 4" descr="도표, 그림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D19020E8-1241-1400-2B3B-042FA08F5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1"/>
          <a:stretch/>
        </p:blipFill>
        <p:spPr>
          <a:xfrm>
            <a:off x="7001561" y="850889"/>
            <a:ext cx="4907661" cy="4868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C0C591-F8FD-04B8-2CE5-E256A7002F97}"/>
                  </a:ext>
                </a:extLst>
              </p:cNvPr>
              <p:cNvSpPr txBox="1"/>
              <p:nvPr/>
            </p:nvSpPr>
            <p:spPr>
              <a:xfrm>
                <a:off x="628649" y="1465487"/>
                <a:ext cx="6526295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Encoder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입력으로 제공되는 문장 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고정된 길이의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𝐶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변환하게 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Bidirectional RNN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vl="1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두 개의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RNN(forward RNN, backward RNN)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사용하여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각각의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hidden state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생성한다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매 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time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마다 생성된 </a:t>
                </a:r>
                <a:r>
                  <a:rPr lang="en-US" altLang="ko-KR" dirty="0">
                    <a:solidFill>
                      <a:schemeClr val="accen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forward hidden state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dirty="0">
                    <a:solidFill>
                      <a:schemeClr val="accent4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backward hidden state</a:t>
                </a:r>
                <a:r>
                  <a:rPr lang="ko-KR" altLang="en-US" dirty="0">
                    <a:solidFill>
                      <a:schemeClr val="accent4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:r>
                  <a:rPr lang="en-US" altLang="ko-KR" dirty="0">
                    <a:solidFill>
                      <a:schemeClr val="accent4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concatenate</a:t>
                </a:r>
                <a:r>
                  <a:rPr lang="ko-KR" altLang="en-US" dirty="0">
                    <a:solidFill>
                      <a:schemeClr val="accent4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하여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단어에 대한 </a:t>
                </a:r>
                <a:r>
                  <a: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하나의 </a:t>
                </a:r>
                <a:r>
                  <a:rPr lang="en-US" altLang="ko-KR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hidden state</a:t>
                </a:r>
                <a:r>
                  <a: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생성</a:t>
                </a:r>
                <a:endPara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C0C591-F8FD-04B8-2CE5-E256A700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65487"/>
                <a:ext cx="6526295" cy="3438634"/>
              </a:xfrm>
              <a:prstGeom prst="rect">
                <a:avLst/>
              </a:prstGeom>
              <a:blipFill>
                <a:blip r:embed="rId3"/>
                <a:stretch>
                  <a:fillRect l="-560" t="-709" r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D30753-5585-19D2-8349-65406801D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2"/>
          <a:stretch/>
        </p:blipFill>
        <p:spPr bwMode="auto">
          <a:xfrm>
            <a:off x="1752600" y="5041902"/>
            <a:ext cx="4343400" cy="120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59103-BE5C-F1D7-AA98-8D566E2CE09D}"/>
              </a:ext>
            </a:extLst>
          </p:cNvPr>
          <p:cNvSpPr/>
          <p:nvPr/>
        </p:nvSpPr>
        <p:spPr>
          <a:xfrm>
            <a:off x="7655668" y="3429000"/>
            <a:ext cx="3667328" cy="22908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689AE-0999-E4F4-2DFD-FA95FF7C4595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 with </a:t>
            </a:r>
            <a:r>
              <a:rPr lang="en-US" altLang="ko-KR" sz="2000" b="1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Attention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65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9600AF85-ABB6-6BC7-99E9-C17E3B8C7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6" t="54954" r="27175" b="25762"/>
          <a:stretch/>
        </p:blipFill>
        <p:spPr>
          <a:xfrm>
            <a:off x="1899813" y="5814544"/>
            <a:ext cx="5764794" cy="707171"/>
          </a:xfrm>
          <a:prstGeom prst="rect">
            <a:avLst/>
          </a:prstGeom>
        </p:spPr>
      </p:pic>
      <p:pic>
        <p:nvPicPr>
          <p:cNvPr id="13" name="그림 12" descr="도표, 그림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720A7D53-2057-0D49-A62D-81E2A0F61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8" b="7991"/>
          <a:stretch/>
        </p:blipFill>
        <p:spPr>
          <a:xfrm>
            <a:off x="7655667" y="850889"/>
            <a:ext cx="4253555" cy="4868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9154EE-E349-5B49-6102-9A03FCA848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5014B-DCBE-FD06-FA37-77D03EA23DE3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EDF9-682E-1C5B-00A9-261BCCFC3BB0}"/>
              </a:ext>
            </a:extLst>
          </p:cNvPr>
          <p:cNvSpPr txBox="1"/>
          <p:nvPr/>
        </p:nvSpPr>
        <p:spPr>
          <a:xfrm>
            <a:off x="438150" y="838619"/>
            <a:ext cx="207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D8CE3-206F-9AE6-0DBC-48BD40960414}"/>
                  </a:ext>
                </a:extLst>
              </p:cNvPr>
              <p:cNvSpPr txBox="1"/>
              <p:nvPr/>
            </p:nvSpPr>
            <p:spPr>
              <a:xfrm>
                <a:off x="628649" y="1465487"/>
                <a:ext cx="6654377" cy="238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time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일때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Decoder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hidden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Score </a:t>
                </a:r>
                <a:r>
                  <a:rPr lang="ko-KR" altLang="en-US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계산</a:t>
                </a:r>
                <a:endPara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time step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𝒋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Encoder</a:t>
                </a:r>
                <a:r>
                  <a:rPr lang="ko-KR" altLang="en-US" b="1" dirty="0">
                    <a:solidFill>
                      <a:schemeClr val="accent2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정보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b="1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decoder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time step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𝒊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정보가 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얼마나 연관성이 있는지를 계산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연관성이 높은 단어를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추출하기 위함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D8CE3-206F-9AE6-0DBC-48BD4096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65487"/>
                <a:ext cx="6654377" cy="2386423"/>
              </a:xfrm>
              <a:prstGeom prst="rect">
                <a:avLst/>
              </a:prstGeom>
              <a:blipFill>
                <a:blip r:embed="rId4"/>
                <a:stretch>
                  <a:fillRect l="-824" t="-1020" r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68CFC46-6503-6C41-D003-D49D76740CC9}"/>
              </a:ext>
            </a:extLst>
          </p:cNvPr>
          <p:cNvSpPr/>
          <p:nvPr/>
        </p:nvSpPr>
        <p:spPr>
          <a:xfrm>
            <a:off x="7655667" y="960121"/>
            <a:ext cx="3667328" cy="12551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BE96D9-33E5-6BC2-027F-5D4B405B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2" y="4342760"/>
            <a:ext cx="3714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08714-6119-DD67-2BDC-5968E5FEB944}"/>
              </a:ext>
            </a:extLst>
          </p:cNvPr>
          <p:cNvSpPr txBox="1"/>
          <p:nvPr/>
        </p:nvSpPr>
        <p:spPr>
          <a:xfrm>
            <a:off x="546246" y="3781707"/>
            <a:ext cx="2642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이전시점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hidden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FE072-0BFC-C71B-81BB-C4577C1C9160}"/>
              </a:ext>
            </a:extLst>
          </p:cNvPr>
          <p:cNvSpPr txBox="1"/>
          <p:nvPr/>
        </p:nvSpPr>
        <p:spPr>
          <a:xfrm>
            <a:off x="3229201" y="3795152"/>
            <a:ext cx="2642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현시점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F8E868-E6E3-A559-BF70-B46038F86F45}"/>
              </a:ext>
            </a:extLst>
          </p:cNvPr>
          <p:cNvSpPr/>
          <p:nvPr/>
        </p:nvSpPr>
        <p:spPr>
          <a:xfrm>
            <a:off x="7731982" y="3407950"/>
            <a:ext cx="3667328" cy="1864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97E20-61FD-7B5C-45AB-2A818552138F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 with </a:t>
            </a:r>
            <a:r>
              <a:rPr lang="en-US" altLang="ko-KR" sz="2000" b="1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Attention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5E9BE20-8A2C-6BDE-F61B-7831EC811E3E}"/>
                  </a:ext>
                </a:extLst>
              </p:cNvPr>
              <p:cNvSpPr/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5E9BE20-8A2C-6BDE-F61B-7831EC811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blipFill>
                <a:blip r:embed="rId6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F789E1-8E79-8FA9-A464-E5E6B7C3105B}"/>
              </a:ext>
            </a:extLst>
          </p:cNvPr>
          <p:cNvCxnSpPr>
            <a:cxnSpLocks/>
          </p:cNvCxnSpPr>
          <p:nvPr/>
        </p:nvCxnSpPr>
        <p:spPr>
          <a:xfrm flipV="1">
            <a:off x="2809353" y="4399757"/>
            <a:ext cx="0" cy="28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921B6F5-FF47-00E3-FDA1-91537F4BC40A}"/>
                  </a:ext>
                </a:extLst>
              </p:cNvPr>
              <p:cNvSpPr/>
              <p:nvPr/>
            </p:nvSpPr>
            <p:spPr>
              <a:xfrm>
                <a:off x="8654359" y="1587709"/>
                <a:ext cx="681030" cy="559594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921B6F5-FF47-00E3-FDA1-91537F4B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59" y="1587709"/>
                <a:ext cx="681030" cy="559594"/>
              </a:xfrm>
              <a:prstGeom prst="ellipse">
                <a:avLst/>
              </a:prstGeom>
              <a:blipFill>
                <a:blip r:embed="rId7"/>
                <a:stretch>
                  <a:fillRect l="-7965" r="-1770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5A55F2-A94B-4B47-6898-7FDD032E52C3}"/>
                  </a:ext>
                </a:extLst>
              </p:cNvPr>
              <p:cNvSpPr/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5A55F2-A94B-4B47-6898-7FDD032E5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blipFill>
                <a:blip r:embed="rId8"/>
                <a:stretch>
                  <a:fillRect l="-9211" r="-2632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CE7B4A3-DDE8-5F82-1986-70000EA1583D}"/>
                  </a:ext>
                </a:extLst>
              </p:cNvPr>
              <p:cNvSpPr/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CE7B4A3-DDE8-5F82-1986-70000EA15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blipFill>
                <a:blip r:embed="rId9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846767F-D45B-B7A6-B0C0-EB57E6386F1D}"/>
                  </a:ext>
                </a:extLst>
              </p:cNvPr>
              <p:cNvSpPr/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846767F-D45B-B7A6-B0C0-EB57E6386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blipFill>
                <a:blip r:embed="rId10"/>
                <a:stretch>
                  <a:fillRect l="-9091" r="-1299" b="-2941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8D2ED5-8198-43F7-A032-48B5C3E0E39B}"/>
              </a:ext>
            </a:extLst>
          </p:cNvPr>
          <p:cNvCxnSpPr>
            <a:cxnSpLocks/>
          </p:cNvCxnSpPr>
          <p:nvPr/>
        </p:nvCxnSpPr>
        <p:spPr>
          <a:xfrm flipV="1">
            <a:off x="3654463" y="4399757"/>
            <a:ext cx="0" cy="28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60EA9F25-872B-79FA-0475-B57775AB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6882" r="67673" b="83174"/>
          <a:stretch/>
        </p:blipFill>
        <p:spPr>
          <a:xfrm>
            <a:off x="1399123" y="5575996"/>
            <a:ext cx="2821629" cy="3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5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452-5CAD-4E5E-6D4F-FD23933A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, 그림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1FE235A8-2300-7093-4768-965C1B5F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1"/>
          <a:stretch/>
        </p:blipFill>
        <p:spPr>
          <a:xfrm>
            <a:off x="7001561" y="850889"/>
            <a:ext cx="4907661" cy="4868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112AE4-D3F9-BBDC-878C-BA89ADCC3A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2EC04-42B1-4D8F-11EB-9C7D4A8B22B3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365176-18CD-B50E-EAF8-4FD2A3F7E1CF}"/>
              </a:ext>
            </a:extLst>
          </p:cNvPr>
          <p:cNvSpPr/>
          <p:nvPr/>
        </p:nvSpPr>
        <p:spPr>
          <a:xfrm>
            <a:off x="7655667" y="960121"/>
            <a:ext cx="3667328" cy="12551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4F1D9-11B4-EAC9-4705-9B2C01E9CFF4}"/>
              </a:ext>
            </a:extLst>
          </p:cNvPr>
          <p:cNvSpPr/>
          <p:nvPr/>
        </p:nvSpPr>
        <p:spPr>
          <a:xfrm>
            <a:off x="7731982" y="3407950"/>
            <a:ext cx="3667328" cy="1864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32416-3A66-D7DD-E02E-81BEA07559C8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 with </a:t>
            </a:r>
            <a:r>
              <a:rPr lang="en-US" altLang="ko-KR" sz="2000" b="1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Attention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BB1D6B-7BF0-D5DB-D8D6-BE085707002D}"/>
              </a:ext>
            </a:extLst>
          </p:cNvPr>
          <p:cNvGrpSpPr/>
          <p:nvPr/>
        </p:nvGrpSpPr>
        <p:grpSpPr>
          <a:xfrm>
            <a:off x="1315266" y="1082307"/>
            <a:ext cx="4967746" cy="2679226"/>
            <a:chOff x="1374808" y="895432"/>
            <a:chExt cx="4967746" cy="267922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B539654-5595-40AD-1F43-84CDCA5C78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r="49483" b="61667"/>
            <a:stretch/>
          </p:blipFill>
          <p:spPr bwMode="auto">
            <a:xfrm>
              <a:off x="1374808" y="1634995"/>
              <a:ext cx="3349984" cy="1806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816438-E5F9-916C-E3F8-8B208771F78E}"/>
                </a:ext>
              </a:extLst>
            </p:cNvPr>
            <p:cNvGrpSpPr/>
            <p:nvPr/>
          </p:nvGrpSpPr>
          <p:grpSpPr>
            <a:xfrm>
              <a:off x="5052018" y="1709345"/>
              <a:ext cx="1059697" cy="1865313"/>
              <a:chOff x="5817401" y="1483089"/>
              <a:chExt cx="1059697" cy="1865313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84E848BB-7297-74B2-2198-EB7DD9013E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86" t="32571" r="6001" b="46747"/>
              <a:stretch/>
            </p:blipFill>
            <p:spPr bwMode="auto">
              <a:xfrm rot="16200000">
                <a:off x="5429828" y="1901132"/>
                <a:ext cx="1865313" cy="1029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97CD625-77FD-DEF8-97B0-D53C6AD3866F}"/>
                  </a:ext>
                </a:extLst>
              </p:cNvPr>
              <p:cNvSpPr/>
              <p:nvPr/>
            </p:nvSpPr>
            <p:spPr>
              <a:xfrm>
                <a:off x="5817401" y="2098485"/>
                <a:ext cx="360726" cy="3172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1120449-60D5-3AA8-219B-E2B9A106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500" y="895432"/>
              <a:ext cx="1286054" cy="295316"/>
            </a:xfrm>
            <a:prstGeom prst="rect">
              <a:avLst/>
            </a:prstGeom>
          </p:spPr>
        </p:pic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5485B38-6BD8-4611-706E-C3BB122062C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1822141" y="1043090"/>
              <a:ext cx="3234359" cy="532793"/>
            </a:xfrm>
            <a:prstGeom prst="bentConnector3">
              <a:avLst>
                <a:gd name="adj1" fmla="val 5265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89B4B90E-86F3-53DB-D3F9-88095562D4A2}"/>
                </a:ext>
              </a:extLst>
            </p:cNvPr>
            <p:cNvCxnSpPr>
              <a:cxnSpLocks/>
              <a:stCxn id="26" idx="0"/>
              <a:endCxn id="19" idx="1"/>
            </p:cNvCxnSpPr>
            <p:nvPr/>
          </p:nvCxnSpPr>
          <p:spPr>
            <a:xfrm rot="5400000" flipH="1" flipV="1">
              <a:off x="3617339" y="102290"/>
              <a:ext cx="498361" cy="2379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AF78244-BB5B-89BB-EE2D-800653CCF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8638" y="1043090"/>
              <a:ext cx="3337862" cy="532793"/>
            </a:xfrm>
            <a:prstGeom prst="bentConnector3">
              <a:avLst>
                <a:gd name="adj1" fmla="val 34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7D85F162-B7DA-A353-5027-FAB3C5C5CFA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4309438" y="1043090"/>
              <a:ext cx="747062" cy="532793"/>
            </a:xfrm>
            <a:prstGeom prst="bentConnector3">
              <a:avLst>
                <a:gd name="adj1" fmla="val 275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D737D7-63E3-E648-109B-5685550120A0}"/>
                </a:ext>
              </a:extLst>
            </p:cNvPr>
            <p:cNvSpPr/>
            <p:nvPr/>
          </p:nvSpPr>
          <p:spPr>
            <a:xfrm>
              <a:off x="1718638" y="1541451"/>
              <a:ext cx="1915800" cy="8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487E59F-9694-C873-3C46-0128550F06BE}"/>
                </a:ext>
              </a:extLst>
            </p:cNvPr>
            <p:cNvCxnSpPr/>
            <p:nvPr/>
          </p:nvCxnSpPr>
          <p:spPr>
            <a:xfrm flipV="1">
              <a:off x="5834713" y="1190748"/>
              <a:ext cx="0" cy="518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A1C2C0-8F3D-F69B-5A52-5D256534F3F4}"/>
              </a:ext>
            </a:extLst>
          </p:cNvPr>
          <p:cNvGrpSpPr/>
          <p:nvPr/>
        </p:nvGrpSpPr>
        <p:grpSpPr>
          <a:xfrm>
            <a:off x="1232107" y="3801683"/>
            <a:ext cx="5149739" cy="884129"/>
            <a:chOff x="29092" y="1676408"/>
            <a:chExt cx="11000231" cy="188341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67BC36A-8F0D-9F31-F94D-00098B18848F}"/>
                </a:ext>
              </a:extLst>
            </p:cNvPr>
            <p:cNvGrpSpPr/>
            <p:nvPr/>
          </p:nvGrpSpPr>
          <p:grpSpPr>
            <a:xfrm>
              <a:off x="29092" y="1676408"/>
              <a:ext cx="2693080" cy="1875853"/>
              <a:chOff x="580158" y="1241598"/>
              <a:chExt cx="2693080" cy="1875853"/>
            </a:xfrm>
          </p:grpSpPr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id="{D7CBE966-59D6-F8E5-A385-60EFB2504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87" r="80140" b="61667"/>
              <a:stretch/>
            </p:blipFill>
            <p:spPr bwMode="auto">
              <a:xfrm>
                <a:off x="580158" y="1241598"/>
                <a:ext cx="827767" cy="187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F755D2B1-2129-F668-140A-79048B4E60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86" t="32571" r="6001" b="46747"/>
              <a:stretch/>
            </p:blipFill>
            <p:spPr bwMode="auto">
              <a:xfrm>
                <a:off x="1407925" y="1530291"/>
                <a:ext cx="1865313" cy="1029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922E7A-4134-BFF9-77C7-965D4FE6D5C1}"/>
                  </a:ext>
                </a:extLst>
              </p:cNvPr>
              <p:cNvSpPr txBox="1"/>
              <p:nvPr/>
            </p:nvSpPr>
            <p:spPr>
              <a:xfrm>
                <a:off x="1078807" y="189838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AD407FE-5E7F-B669-73DD-A2261398A2C1}"/>
                </a:ext>
              </a:extLst>
            </p:cNvPr>
            <p:cNvGrpSpPr/>
            <p:nvPr/>
          </p:nvGrpSpPr>
          <p:grpSpPr>
            <a:xfrm>
              <a:off x="2723790" y="1676409"/>
              <a:ext cx="2792205" cy="1875853"/>
              <a:chOff x="549483" y="3942778"/>
              <a:chExt cx="2792205" cy="1875853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9CD8407E-3CA3-5818-B9F3-01F5BF45D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21" t="-389" r="70006" b="62056"/>
              <a:stretch/>
            </p:blipFill>
            <p:spPr bwMode="auto">
              <a:xfrm>
                <a:off x="549483" y="3942778"/>
                <a:ext cx="827767" cy="187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8EAB5536-BDED-57C0-3861-75ABDF8CD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86" t="32571" r="6001" b="46747"/>
              <a:stretch/>
            </p:blipFill>
            <p:spPr bwMode="auto">
              <a:xfrm>
                <a:off x="1476375" y="4298483"/>
                <a:ext cx="1865313" cy="1029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2906D1-B341-65E1-274C-8D4CCAF81721}"/>
                  </a:ext>
                </a:extLst>
              </p:cNvPr>
              <p:cNvSpPr txBox="1"/>
              <p:nvPr/>
            </p:nvSpPr>
            <p:spPr>
              <a:xfrm>
                <a:off x="1147256" y="4666575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595E90E-4660-2F9F-F0B0-A6C17AD71801}"/>
                </a:ext>
              </a:extLst>
            </p:cNvPr>
            <p:cNvGrpSpPr/>
            <p:nvPr/>
          </p:nvGrpSpPr>
          <p:grpSpPr>
            <a:xfrm>
              <a:off x="5480454" y="1683974"/>
              <a:ext cx="2792205" cy="1875853"/>
              <a:chOff x="6829613" y="1128998"/>
              <a:chExt cx="2792205" cy="1875853"/>
            </a:xfrm>
          </p:grpSpPr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D276D737-833F-42A9-0FDE-7482DC6BBE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19" t="-158" r="59308" b="61825"/>
              <a:stretch/>
            </p:blipFill>
            <p:spPr bwMode="auto">
              <a:xfrm>
                <a:off x="6829613" y="1128998"/>
                <a:ext cx="827767" cy="187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51C1FF1A-6A84-EBEB-104F-9FE165117E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86" t="32571" r="6001" b="46747"/>
              <a:stretch/>
            </p:blipFill>
            <p:spPr bwMode="auto">
              <a:xfrm>
                <a:off x="7756505" y="1484703"/>
                <a:ext cx="1865313" cy="1029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AEFF4C-6F2E-A5BA-A490-F5553D8DB86E}"/>
                  </a:ext>
                </a:extLst>
              </p:cNvPr>
              <p:cNvSpPr txBox="1"/>
              <p:nvPr/>
            </p:nvSpPr>
            <p:spPr>
              <a:xfrm>
                <a:off x="7427386" y="1852795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269379-3FCB-D385-F014-3AF131F8CFDC}"/>
                </a:ext>
              </a:extLst>
            </p:cNvPr>
            <p:cNvGrpSpPr/>
            <p:nvPr/>
          </p:nvGrpSpPr>
          <p:grpSpPr>
            <a:xfrm>
              <a:off x="8237118" y="1683973"/>
              <a:ext cx="2792205" cy="1875853"/>
              <a:chOff x="4037408" y="4044019"/>
              <a:chExt cx="2792205" cy="1875853"/>
            </a:xfrm>
          </p:grpSpPr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134F9E9A-E81C-4107-E324-896C8D218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73" t="427" r="48854" b="61240"/>
              <a:stretch/>
            </p:blipFill>
            <p:spPr bwMode="auto">
              <a:xfrm>
                <a:off x="4037408" y="4044019"/>
                <a:ext cx="827767" cy="187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94D9C6E3-8CA4-639C-46EC-BD2F9BB36E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86" t="32571" r="6001" b="46747"/>
              <a:stretch/>
            </p:blipFill>
            <p:spPr bwMode="auto">
              <a:xfrm>
                <a:off x="4964300" y="4399724"/>
                <a:ext cx="1865313" cy="1029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51628D-80E7-7DEE-B8FE-B33A82FCDB00}"/>
                  </a:ext>
                </a:extLst>
              </p:cNvPr>
              <p:cNvSpPr txBox="1"/>
              <p:nvPr/>
            </p:nvSpPr>
            <p:spPr>
              <a:xfrm>
                <a:off x="4635181" y="4767816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0D23B2-1A87-9919-52FD-58AF2293CCE4}"/>
              </a:ext>
            </a:extLst>
          </p:cNvPr>
          <p:cNvGrpSpPr/>
          <p:nvPr/>
        </p:nvGrpSpPr>
        <p:grpSpPr>
          <a:xfrm>
            <a:off x="1803303" y="5051269"/>
            <a:ext cx="3734256" cy="1304854"/>
            <a:chOff x="7378217" y="1676884"/>
            <a:chExt cx="3734256" cy="1304854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5CC759A-E902-6398-E011-A41F8576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200" y="2455593"/>
              <a:ext cx="2509273" cy="46805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8E98B04-FDB5-79B4-E9F6-CEB5966DD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850" y="1676884"/>
              <a:ext cx="2433862" cy="468051"/>
            </a:xfrm>
            <a:prstGeom prst="rect">
              <a:avLst/>
            </a:prstGeom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F861AEDE-4CC0-CC9D-140C-77A053408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75" r="92483" b="41479"/>
            <a:stretch/>
          </p:blipFill>
          <p:spPr bwMode="auto">
            <a:xfrm rot="5400000">
              <a:off x="7616342" y="2114963"/>
              <a:ext cx="62865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5C68D6C-7038-40BE-FAAF-C5F64B29A112}"/>
                  </a:ext>
                </a:extLst>
              </p:cNvPr>
              <p:cNvSpPr/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5C68D6C-7038-40BE-FAAF-C5F64B29A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blipFill>
                <a:blip r:embed="rId7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CDF15C4-9F15-8D47-C5AA-C4FCEF4D5A74}"/>
                  </a:ext>
                </a:extLst>
              </p:cNvPr>
              <p:cNvSpPr/>
              <p:nvPr/>
            </p:nvSpPr>
            <p:spPr>
              <a:xfrm>
                <a:off x="8654359" y="1587709"/>
                <a:ext cx="681030" cy="559594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CDF15C4-9F15-8D47-C5AA-C4FCEF4D5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59" y="1587709"/>
                <a:ext cx="681030" cy="559594"/>
              </a:xfrm>
              <a:prstGeom prst="ellipse">
                <a:avLst/>
              </a:prstGeom>
              <a:blipFill>
                <a:blip r:embed="rId8"/>
                <a:stretch>
                  <a:fillRect l="-7965" r="-1770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2CD623C-DC9F-5E46-CD5F-B6B105D00C18}"/>
                  </a:ext>
                </a:extLst>
              </p:cNvPr>
              <p:cNvSpPr/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2CD623C-DC9F-5E46-CD5F-B6B105D00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blipFill>
                <a:blip r:embed="rId9"/>
                <a:stretch>
                  <a:fillRect l="-9211" r="-2632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DAC193-DB97-654C-2E1C-B9958E649B40}"/>
                  </a:ext>
                </a:extLst>
              </p:cNvPr>
              <p:cNvSpPr/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DAC193-DB97-654C-2E1C-B9958E649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blipFill>
                <a:blip r:embed="rId10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2D8C5562-3866-E978-1DDC-4F574210FCE4}"/>
                  </a:ext>
                </a:extLst>
              </p:cNvPr>
              <p:cNvSpPr/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2D8C5562-3866-E978-1DDC-4F574210F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blipFill>
                <a:blip r:embed="rId11"/>
                <a:stretch>
                  <a:fillRect l="-9091" r="-1299" b="-2941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EFD71BA-5D7E-DCBB-7570-9286F8DD4D56}"/>
              </a:ext>
            </a:extLst>
          </p:cNvPr>
          <p:cNvSpPr txBox="1"/>
          <p:nvPr/>
        </p:nvSpPr>
        <p:spPr>
          <a:xfrm>
            <a:off x="188584" y="68542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Dot-Product Attention</a:t>
            </a:r>
          </a:p>
        </p:txBody>
      </p:sp>
    </p:spTree>
    <p:extLst>
      <p:ext uri="{BB962C8B-B14F-4D97-AF65-F5344CB8AC3E}">
        <p14:creationId xmlns:p14="http://schemas.microsoft.com/office/powerpoint/2010/main" val="26980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CE57-AA58-6C8F-E7E9-4268F454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도표, 그림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B7C39FA1-FB64-238F-A21B-F0CDD7409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1"/>
          <a:stretch/>
        </p:blipFill>
        <p:spPr>
          <a:xfrm>
            <a:off x="7001561" y="850889"/>
            <a:ext cx="4907661" cy="4868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736ED5-5471-B078-88D0-F7B38F642D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209C9-92DF-1513-0178-E2D38AC60AAA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0C53F-47D5-DE5D-28E1-189B97101A74}"/>
              </a:ext>
            </a:extLst>
          </p:cNvPr>
          <p:cNvSpPr txBox="1"/>
          <p:nvPr/>
        </p:nvSpPr>
        <p:spPr>
          <a:xfrm>
            <a:off x="438150" y="838619"/>
            <a:ext cx="207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21307-EFC9-4A9B-C207-54D926003590}"/>
                  </a:ext>
                </a:extLst>
              </p:cNvPr>
              <p:cNvSpPr txBox="1"/>
              <p:nvPr/>
            </p:nvSpPr>
            <p:spPr>
              <a:xfrm>
                <a:off x="628649" y="1465487"/>
                <a:ext cx="7091903" cy="210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Attention weight</a:t>
                </a: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score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값을 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softmax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취한 것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어느정도 연관이 있는지를 나타냄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Decoder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특정 시점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Encoder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모든 시점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attention weight(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계산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21307-EFC9-4A9B-C207-54D926003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65487"/>
                <a:ext cx="7091903" cy="2106731"/>
              </a:xfrm>
              <a:prstGeom prst="rect">
                <a:avLst/>
              </a:prstGeom>
              <a:blipFill>
                <a:blip r:embed="rId3"/>
                <a:stretch>
                  <a:fillRect l="-774" t="-1445" b="-2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56C51F5-5157-CE22-95B1-CA178D6C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12" y="3876365"/>
            <a:ext cx="3828125" cy="13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AE006-8D4D-6544-5FFB-C0BAD51AA608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 with </a:t>
            </a:r>
            <a:r>
              <a:rPr lang="en-US" altLang="ko-KR" sz="2000" b="1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Attention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BAF73C-41CF-F3B7-5375-D3710CB58E1F}"/>
              </a:ext>
            </a:extLst>
          </p:cNvPr>
          <p:cNvSpPr/>
          <p:nvPr/>
        </p:nvSpPr>
        <p:spPr>
          <a:xfrm>
            <a:off x="8023618" y="2903455"/>
            <a:ext cx="2560153" cy="5929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93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8F0B-D6E8-C3CC-D4FF-70B65D83A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053C15-BF0E-E308-77AA-41DAC1C19B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72E3EA-7E78-D083-E0D1-40ED5C2C6DD4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1B6A7-E3CC-CA5B-7074-FA1B1535C19B}"/>
              </a:ext>
            </a:extLst>
          </p:cNvPr>
          <p:cNvSpPr txBox="1"/>
          <p:nvPr/>
        </p:nvSpPr>
        <p:spPr>
          <a:xfrm>
            <a:off x="438150" y="838619"/>
            <a:ext cx="207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Decoder</a:t>
            </a:r>
          </a:p>
        </p:txBody>
      </p:sp>
      <p:pic>
        <p:nvPicPr>
          <p:cNvPr id="5" name="그림 4" descr="도표, 그림, 스케치, 기술 도면이(가) 표시된 사진&#10;&#10;자동 생성된 설명">
            <a:extLst>
              <a:ext uri="{FF2B5EF4-FFF2-40B4-BE49-F238E27FC236}">
                <a16:creationId xmlns:a16="http://schemas.microsoft.com/office/drawing/2014/main" id="{9715AC05-4504-1A02-02FD-F7CA3AA6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01" y="783076"/>
            <a:ext cx="4907661" cy="529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71DE2-DDA5-2A61-5337-C33272F23BD0}"/>
              </a:ext>
            </a:extLst>
          </p:cNvPr>
          <p:cNvSpPr txBox="1"/>
          <p:nvPr/>
        </p:nvSpPr>
        <p:spPr>
          <a:xfrm>
            <a:off x="628650" y="1465487"/>
            <a:ext cx="5853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 Vector</a:t>
            </a: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메커니즘을 사용하는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seq2seq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모델에서는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디코딩 시점마다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 vector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다시 계산한다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9C160-0B62-F47D-DC1C-AAB1529BE979}"/>
              </a:ext>
            </a:extLst>
          </p:cNvPr>
          <p:cNvSpPr/>
          <p:nvPr/>
        </p:nvSpPr>
        <p:spPr>
          <a:xfrm>
            <a:off x="7655667" y="2770068"/>
            <a:ext cx="3667328" cy="4070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979764-727C-CC34-ECDD-26F95A1E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90" y="3297712"/>
            <a:ext cx="3600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17CA646-BCFE-7041-C1AF-75C9F179933C}"/>
                  </a:ext>
                </a:extLst>
              </p:cNvPr>
              <p:cNvSpPr/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17CA646-BCFE-7041-C1AF-75C9F1799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37" y="3297621"/>
                <a:ext cx="456092" cy="407090"/>
              </a:xfrm>
              <a:prstGeom prst="ellipse">
                <a:avLst/>
              </a:prstGeom>
              <a:blipFill>
                <a:blip r:embed="rId4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DCE4944-A016-95AE-3FCF-9CD10C04CB17}"/>
                  </a:ext>
                </a:extLst>
              </p:cNvPr>
              <p:cNvSpPr/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DCE4944-A016-95AE-3FCF-9CD10C04C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80" y="3285377"/>
                <a:ext cx="456092" cy="407090"/>
              </a:xfrm>
              <a:prstGeom prst="ellipse">
                <a:avLst/>
              </a:prstGeom>
              <a:blipFill>
                <a:blip r:embed="rId5"/>
                <a:stretch>
                  <a:fillRect l="-9211" r="-2632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005AC69-3D50-F143-1913-A80B1A46878C}"/>
                  </a:ext>
                </a:extLst>
              </p:cNvPr>
              <p:cNvSpPr/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005AC69-3D50-F143-1913-A80B1A468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80" y="3297621"/>
                <a:ext cx="456092" cy="407090"/>
              </a:xfrm>
              <a:prstGeom prst="ellipse">
                <a:avLst/>
              </a:prstGeom>
              <a:blipFill>
                <a:blip r:embed="rId6"/>
                <a:stretch>
                  <a:fillRect l="-9091" r="-1299" b="-144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7E89464-301E-0D80-9277-C0BA7C9CB970}"/>
                  </a:ext>
                </a:extLst>
              </p:cNvPr>
              <p:cNvSpPr/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7E89464-301E-0D80-9277-C0BA7C9C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51" y="3289451"/>
                <a:ext cx="456092" cy="407090"/>
              </a:xfrm>
              <a:prstGeom prst="ellipse">
                <a:avLst/>
              </a:prstGeom>
              <a:blipFill>
                <a:blip r:embed="rId7"/>
                <a:stretch>
                  <a:fillRect l="-9091" r="-1299" b="-2941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E86757C-D76E-0206-E26C-DD23F2F9D49D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seq2seq with </a:t>
            </a:r>
            <a:r>
              <a:rPr lang="en-US" altLang="ko-KR" sz="2000" b="1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Attention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109C144-B6FC-2E01-360A-D823726892B6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4458879" y="2973613"/>
            <a:ext cx="3196789" cy="881950"/>
          </a:xfrm>
          <a:prstGeom prst="bentConnector3">
            <a:avLst>
              <a:gd name="adj1" fmla="val 100130"/>
            </a:avLst>
          </a:prstGeom>
          <a:ln w="5715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A97A7A-907A-1C3B-62D7-FBFCDA59F1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43687" y="3484953"/>
            <a:ext cx="2308259" cy="660483"/>
          </a:xfrm>
          <a:prstGeom prst="bentConnector3">
            <a:avLst>
              <a:gd name="adj1" fmla="val 56126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1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EAEE-DDA0-2012-5A26-30B6D9E0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B72441-F89B-174F-6E5E-655F50CEE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590550"/>
          </a:xfrm>
          <a:prstGeom prst="rect">
            <a:avLst/>
          </a:prstGeom>
          <a:solidFill>
            <a:srgbClr val="002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84A6B-5406-0B71-AA30-D4651E1637E3}"/>
              </a:ext>
            </a:extLst>
          </p:cNvPr>
          <p:cNvSpPr/>
          <p:nvPr/>
        </p:nvSpPr>
        <p:spPr>
          <a:xfrm>
            <a:off x="438150" y="-952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67C22-B076-D6B0-286E-27158979F62F}"/>
              </a:ext>
            </a:extLst>
          </p:cNvPr>
          <p:cNvSpPr txBox="1"/>
          <p:nvPr/>
        </p:nvSpPr>
        <p:spPr>
          <a:xfrm>
            <a:off x="752476" y="95220"/>
            <a:ext cx="981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  <a:endParaRPr lang="en-US" altLang="ko-KR" sz="2000" b="1" i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1708DE9C-FD36-CB0D-D52F-1204C151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60" y="2031145"/>
            <a:ext cx="6675698" cy="3894157"/>
          </a:xfrm>
          <a:prstGeom prst="rect">
            <a:avLst/>
          </a:prstGeom>
        </p:spPr>
      </p:pic>
      <p:pic>
        <p:nvPicPr>
          <p:cNvPr id="18" name="그림 1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2195BADB-3EB9-0C84-694F-BAB5908AB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87" b="35214"/>
          <a:stretch/>
        </p:blipFill>
        <p:spPr>
          <a:xfrm>
            <a:off x="1016168" y="2520504"/>
            <a:ext cx="3489844" cy="21740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755177-E44A-4C76-8F46-530C8B970B71}"/>
              </a:ext>
            </a:extLst>
          </p:cNvPr>
          <p:cNvSpPr txBox="1"/>
          <p:nvPr/>
        </p:nvSpPr>
        <p:spPr>
          <a:xfrm>
            <a:off x="1326823" y="177895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RNNencdec</a:t>
            </a:r>
            <a:r>
              <a:rPr lang="en-US" altLang="ko-KR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RNN </a:t>
            </a:r>
            <a:r>
              <a:rPr lang="ko-KR" altLang="en-US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인코더</a:t>
            </a:r>
            <a:r>
              <a:rPr lang="en-US" altLang="ko-KR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0" i="0" dirty="0" err="1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디코더</a:t>
            </a:r>
            <a:endParaRPr lang="en-US" altLang="ko-KR" b="0" i="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0" i="0" dirty="0" err="1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RNNsearch</a:t>
            </a:r>
            <a:r>
              <a:rPr lang="en-US" altLang="ko-KR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: </a:t>
            </a:r>
            <a:r>
              <a:rPr lang="ko-KR" altLang="en-US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논문에서 제안한 모델</a:t>
            </a:r>
            <a:endParaRPr lang="en-US" altLang="ko-KR" b="0" i="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55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301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KR</vt:lpstr>
      <vt:lpstr>나눔스퀘어</vt:lpstr>
      <vt:lpstr>나눔스퀘어_ac</vt:lpstr>
      <vt:lpstr>나눔스퀘어_ac Bold</vt:lpstr>
      <vt:lpstr>나눔스퀘어OTF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 류</dc:creator>
  <cp:lastModifiedBy>O365</cp:lastModifiedBy>
  <cp:revision>31</cp:revision>
  <dcterms:created xsi:type="dcterms:W3CDTF">2024-01-12T21:45:34Z</dcterms:created>
  <dcterms:modified xsi:type="dcterms:W3CDTF">2024-03-06T04:27:13Z</dcterms:modified>
</cp:coreProperties>
</file>