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8743EE-DA7C-40DA-9D83-84779692CE38}">
  <a:tblStyle styleId="{C98743EE-DA7C-40DA-9D83-84779692CE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a50198e82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a50198e82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50198e8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50198e8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50198e8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50198e8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50198e82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50198e82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50198e82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50198e82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a50198e82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50198e82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a50198e8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50198e8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a50198e8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50198e8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a50198e8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a50198e8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a50198e82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a50198e82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b3f94d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b3f94d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50198e8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50198e8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bb3f94d1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b3f94d1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a50198e82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a50198e82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bb3f94d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bb3f94d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a50198e8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a50198e8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bb3f94d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bb3f94d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b3f94d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b3f94d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a50198e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a50198e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a50198e8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50198e8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b3f94d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b3f94d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50198e8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50198e8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a50198e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50198e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a50198e8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50198e8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a50198e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50198e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a50198e8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a50198e8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a50198e82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50198e82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3.png"/><Relationship Id="rId10" Type="http://schemas.openxmlformats.org/officeDocument/2006/relationships/image" Target="../media/image20.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739400"/>
            <a:ext cx="7688100" cy="1664700"/>
          </a:xfrm>
          <a:prstGeom prst="rect">
            <a:avLst/>
          </a:prstGeom>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None/>
            </a:pPr>
            <a:r>
              <a:rPr lang="en" sz="2400">
                <a:solidFill>
                  <a:srgbClr val="000000"/>
                </a:solidFill>
                <a:latin typeface="Arial"/>
                <a:ea typeface="Arial"/>
                <a:cs typeface="Arial"/>
                <a:sym typeface="Arial"/>
              </a:rPr>
              <a:t>SENTIMENT ANALYSIS OF DRUG REVIEWS</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3172900"/>
            <a:ext cx="7688100" cy="1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Sai Saketh Aluru -- 16CS30030</a:t>
            </a:r>
            <a:endParaRPr/>
          </a:p>
          <a:p>
            <a:pPr indent="0" lvl="0" marL="0" rtl="0" algn="l">
              <a:spcBef>
                <a:spcPts val="0"/>
              </a:spcBef>
              <a:spcAft>
                <a:spcPts val="0"/>
              </a:spcAft>
              <a:buNone/>
            </a:pPr>
            <a:r>
              <a:rPr lang="en"/>
              <a:t>PVSL Hari Chandana  -- 16CS30026</a:t>
            </a:r>
            <a:endParaRPr/>
          </a:p>
          <a:p>
            <a:pPr indent="0" lvl="0" marL="0" rtl="0" algn="l">
              <a:spcBef>
                <a:spcPts val="0"/>
              </a:spcBef>
              <a:spcAft>
                <a:spcPts val="0"/>
              </a:spcAft>
              <a:buNone/>
            </a:pPr>
            <a:r>
              <a:rPr lang="en"/>
              <a:t>Potnuru Anusha -- 16CS30027</a:t>
            </a:r>
            <a:endParaRPr/>
          </a:p>
          <a:p>
            <a:pPr indent="0" lvl="0" marL="0" rtl="0" algn="l">
              <a:spcBef>
                <a:spcPts val="0"/>
              </a:spcBef>
              <a:spcAft>
                <a:spcPts val="0"/>
              </a:spcAft>
              <a:buNone/>
            </a:pPr>
            <a:r>
              <a:rPr lang="en"/>
              <a:t>K Sai Surya Teja -- 16CS30015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727650" y="1441200"/>
            <a:ext cx="7688700" cy="10152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400"/>
              <a:t>Using Pubmed contextual embeddings:</a:t>
            </a:r>
            <a:endParaRPr b="1" sz="1400"/>
          </a:p>
          <a:p>
            <a:pPr indent="0" lvl="0" marL="0" rtl="0" algn="l">
              <a:lnSpc>
                <a:spcPct val="50000"/>
              </a:lnSpc>
              <a:spcBef>
                <a:spcPts val="1600"/>
              </a:spcBef>
              <a:spcAft>
                <a:spcPts val="0"/>
              </a:spcAft>
              <a:buNone/>
            </a:pPr>
            <a:r>
              <a:rPr lang="en"/>
              <a:t>Accuracy:  0.65</a:t>
            </a:r>
            <a:endParaRPr/>
          </a:p>
          <a:p>
            <a:pPr indent="0" lvl="0" marL="0" rtl="0" algn="l">
              <a:lnSpc>
                <a:spcPct val="50000"/>
              </a:lnSpc>
              <a:spcBef>
                <a:spcPts val="1600"/>
              </a:spcBef>
              <a:spcAft>
                <a:spcPts val="0"/>
              </a:spcAft>
              <a:buNone/>
            </a:pPr>
            <a:r>
              <a:rPr lang="en"/>
              <a:t>F1 score:  0.64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45" name="Google Shape;145;p22"/>
          <p:cNvGraphicFramePr/>
          <p:nvPr/>
        </p:nvGraphicFramePr>
        <p:xfrm>
          <a:off x="841975" y="2571750"/>
          <a:ext cx="3000000" cy="3000000"/>
        </p:xfrm>
        <a:graphic>
          <a:graphicData uri="http://schemas.openxmlformats.org/drawingml/2006/table">
            <a:tbl>
              <a:tblPr>
                <a:noFill/>
                <a:tableStyleId>{C98743EE-DA7C-40DA-9D83-84779692CE38}</a:tableStyleId>
              </a:tblPr>
              <a:tblGrid>
                <a:gridCol w="870150"/>
                <a:gridCol w="870150"/>
                <a:gridCol w="870150"/>
                <a:gridCol w="870150"/>
                <a:gridCol w="870150"/>
              </a:tblGrid>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0.45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0.54</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0.24</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0.78</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0.74</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46" name="Google Shape;146;p22"/>
          <p:cNvPicPr preferRelativeResize="0"/>
          <p:nvPr/>
        </p:nvPicPr>
        <p:blipFill>
          <a:blip r:embed="rId3">
            <a:alphaModFix/>
          </a:blip>
          <a:stretch>
            <a:fillRect/>
          </a:stretch>
        </p:blipFill>
        <p:spPr>
          <a:xfrm>
            <a:off x="5303075" y="1191575"/>
            <a:ext cx="3657600" cy="320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1251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a:t>
            </a:r>
            <a:r>
              <a:rPr lang="en"/>
              <a:t> Attention Network</a:t>
            </a:r>
            <a:endParaRPr/>
          </a:p>
        </p:txBody>
      </p:sp>
      <p:sp>
        <p:nvSpPr>
          <p:cNvPr id="152" name="Google Shape;152;p23"/>
          <p:cNvSpPr txBox="1"/>
          <p:nvPr>
            <p:ph idx="1" type="body"/>
          </p:nvPr>
        </p:nvSpPr>
        <p:spPr>
          <a:xfrm>
            <a:off x="729450" y="2079500"/>
            <a:ext cx="2904300" cy="29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a:t>
            </a:r>
            <a:r>
              <a:rPr lang="en"/>
              <a:t> uses stacked RNN on word level followed by attention model. It extracts words that are important to the meaning of the sentence and aggregate their representation to form a sentence vector.</a:t>
            </a:r>
            <a:endParaRPr/>
          </a:p>
          <a:p>
            <a:pPr indent="0" lvl="0" marL="0" rtl="0" algn="l">
              <a:spcBef>
                <a:spcPts val="1600"/>
              </a:spcBef>
              <a:spcAft>
                <a:spcPts val="1600"/>
              </a:spcAft>
              <a:buNone/>
            </a:pPr>
            <a:r>
              <a:rPr lang="en"/>
              <a:t>The same procedure is then applied to the derived sentence vectors which generates a vector conceiving the meaning of the given document.</a:t>
            </a:r>
            <a:endParaRPr/>
          </a:p>
        </p:txBody>
      </p:sp>
      <p:pic>
        <p:nvPicPr>
          <p:cNvPr id="153" name="Google Shape;153;p23"/>
          <p:cNvPicPr preferRelativeResize="0"/>
          <p:nvPr/>
        </p:nvPicPr>
        <p:blipFill>
          <a:blip r:embed="rId3">
            <a:alphaModFix/>
          </a:blip>
          <a:stretch>
            <a:fillRect/>
          </a:stretch>
        </p:blipFill>
        <p:spPr>
          <a:xfrm>
            <a:off x="4370000" y="1251350"/>
            <a:ext cx="4148929" cy="372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Attention model used in HAN</a:t>
            </a:r>
            <a:endParaRPr/>
          </a:p>
        </p:txBody>
      </p:sp>
      <p:sp>
        <p:nvSpPr>
          <p:cNvPr id="159" name="Google Shape;159;p24"/>
          <p:cNvSpPr txBox="1"/>
          <p:nvPr>
            <p:ph idx="1" type="body"/>
          </p:nvPr>
        </p:nvSpPr>
        <p:spPr>
          <a:xfrm>
            <a:off x="729450" y="2078875"/>
            <a:ext cx="2726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vectors from Bidirectional RNN pass through shallow neural network to decide weight corresponding to each vector. The weighted sum of each vector embodies the meaning of those vectors combined.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24"/>
          <p:cNvPicPr preferRelativeResize="0"/>
          <p:nvPr/>
        </p:nvPicPr>
        <p:blipFill rotWithShape="1">
          <a:blip r:embed="rId3">
            <a:alphaModFix/>
          </a:blip>
          <a:srcRect b="19289" l="0" r="0" t="0"/>
          <a:stretch/>
        </p:blipFill>
        <p:spPr>
          <a:xfrm>
            <a:off x="4432000" y="2133188"/>
            <a:ext cx="3933825" cy="215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7650" y="1399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a:t>
            </a:r>
            <a:r>
              <a:rPr lang="en"/>
              <a:t> Results</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400"/>
              <a:t>Using Glove 6B 50d word embeddings:</a:t>
            </a:r>
            <a:endParaRPr b="1" sz="1400"/>
          </a:p>
          <a:p>
            <a:pPr indent="0" lvl="0" marL="0" rtl="0" algn="l">
              <a:lnSpc>
                <a:spcPct val="50000"/>
              </a:lnSpc>
              <a:spcBef>
                <a:spcPts val="1600"/>
              </a:spcBef>
              <a:spcAft>
                <a:spcPts val="0"/>
              </a:spcAft>
              <a:buNone/>
            </a:pPr>
            <a:r>
              <a:rPr lang="en"/>
              <a:t>Accuracy:  0.67</a:t>
            </a:r>
            <a:endParaRPr/>
          </a:p>
          <a:p>
            <a:pPr indent="0" lvl="0" marL="0" rtl="0" algn="l">
              <a:lnSpc>
                <a:spcPct val="50000"/>
              </a:lnSpc>
              <a:spcBef>
                <a:spcPts val="1600"/>
              </a:spcBef>
              <a:spcAft>
                <a:spcPts val="0"/>
              </a:spcAft>
              <a:buNone/>
            </a:pPr>
            <a:r>
              <a:rPr lang="en"/>
              <a:t>F1-score:  0.67</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67" name="Google Shape;167;p25"/>
          <p:cNvGraphicFramePr/>
          <p:nvPr/>
        </p:nvGraphicFramePr>
        <p:xfrm>
          <a:off x="801525" y="3098150"/>
          <a:ext cx="3000000" cy="3000000"/>
        </p:xfrm>
        <a:graphic>
          <a:graphicData uri="http://schemas.openxmlformats.org/drawingml/2006/table">
            <a:tbl>
              <a:tblPr>
                <a:noFill/>
                <a:tableStyleId>{C98743EE-DA7C-40DA-9D83-84779692CE38}</a:tableStyleId>
              </a:tblPr>
              <a:tblGrid>
                <a:gridCol w="829775"/>
                <a:gridCol w="829775"/>
                <a:gridCol w="829775"/>
                <a:gridCol w="829775"/>
                <a:gridCol w="829775"/>
              </a:tblGrid>
              <a:tr h="3605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tc>
              </a:tr>
              <a:tr h="339275">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0.55</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0.57</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tc>
              </a:tr>
              <a:tr h="339275">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0.29</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0.35</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0.31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tc>
              </a:tr>
              <a:tr h="339275">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0.80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0.74</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0.76</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tc>
              </a:tr>
            </a:tbl>
          </a:graphicData>
        </a:graphic>
      </p:graphicFrame>
      <p:pic>
        <p:nvPicPr>
          <p:cNvPr id="168" name="Google Shape;168;p25"/>
          <p:cNvPicPr preferRelativeResize="0"/>
          <p:nvPr/>
        </p:nvPicPr>
        <p:blipFill>
          <a:blip r:embed="rId3">
            <a:alphaModFix/>
          </a:blip>
          <a:stretch>
            <a:fillRect/>
          </a:stretch>
        </p:blipFill>
        <p:spPr>
          <a:xfrm>
            <a:off x="5124850" y="1486400"/>
            <a:ext cx="3657600" cy="32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769625" y="1526225"/>
            <a:ext cx="7688700" cy="2261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400"/>
              <a:t>Using Word2vec embeddings trained on Google News corpus. </a:t>
            </a:r>
            <a:endParaRPr b="1" sz="1400"/>
          </a:p>
          <a:p>
            <a:pPr indent="0" lvl="0" marL="0" rtl="0" algn="l">
              <a:lnSpc>
                <a:spcPct val="50000"/>
              </a:lnSpc>
              <a:spcBef>
                <a:spcPts val="1600"/>
              </a:spcBef>
              <a:spcAft>
                <a:spcPts val="0"/>
              </a:spcAft>
              <a:buNone/>
            </a:pPr>
            <a:r>
              <a:rPr lang="en"/>
              <a:t>Accuracy:  0.65</a:t>
            </a:r>
            <a:endParaRPr/>
          </a:p>
          <a:p>
            <a:pPr indent="0" lvl="0" marL="0" rtl="0" algn="l">
              <a:lnSpc>
                <a:spcPct val="50000"/>
              </a:lnSpc>
              <a:spcBef>
                <a:spcPts val="1600"/>
              </a:spcBef>
              <a:spcAft>
                <a:spcPts val="0"/>
              </a:spcAft>
              <a:buNone/>
            </a:pPr>
            <a:r>
              <a:rPr lang="en"/>
              <a:t>F1-score:  0.65</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74" name="Google Shape;174;p26"/>
          <p:cNvGraphicFramePr/>
          <p:nvPr/>
        </p:nvGraphicFramePr>
        <p:xfrm>
          <a:off x="839950" y="2673700"/>
          <a:ext cx="3000000" cy="3000000"/>
        </p:xfrm>
        <a:graphic>
          <a:graphicData uri="http://schemas.openxmlformats.org/drawingml/2006/table">
            <a:tbl>
              <a:tblPr>
                <a:noFill/>
                <a:tableStyleId>{C98743EE-DA7C-40DA-9D83-84779692CE38}</a:tableStyleId>
              </a:tblPr>
              <a:tblGrid>
                <a:gridCol w="870150"/>
                <a:gridCol w="870150"/>
                <a:gridCol w="870150"/>
                <a:gridCol w="870150"/>
                <a:gridCol w="870150"/>
              </a:tblGrid>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0.56</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0.26</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0.32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0.30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0.74</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0.74</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75" name="Google Shape;175;p26"/>
          <p:cNvPicPr preferRelativeResize="0"/>
          <p:nvPr/>
        </p:nvPicPr>
        <p:blipFill>
          <a:blip r:embed="rId3">
            <a:alphaModFix/>
          </a:blip>
          <a:stretch>
            <a:fillRect/>
          </a:stretch>
        </p:blipFill>
        <p:spPr>
          <a:xfrm>
            <a:off x="5318875" y="1395950"/>
            <a:ext cx="3657600" cy="320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400"/>
              <a:t>Using </a:t>
            </a:r>
            <a:r>
              <a:rPr b="1" lang="en" sz="1400"/>
              <a:t>Pubmed contextual embeddings:</a:t>
            </a:r>
            <a:endParaRPr b="1" sz="1400"/>
          </a:p>
          <a:p>
            <a:pPr indent="0" lvl="0" marL="0" rtl="0" algn="l">
              <a:lnSpc>
                <a:spcPct val="50000"/>
              </a:lnSpc>
              <a:spcBef>
                <a:spcPts val="1600"/>
              </a:spcBef>
              <a:spcAft>
                <a:spcPts val="0"/>
              </a:spcAft>
              <a:buNone/>
            </a:pPr>
            <a:r>
              <a:rPr lang="en"/>
              <a:t>Accuracy:  0.66</a:t>
            </a:r>
            <a:endParaRPr/>
          </a:p>
          <a:p>
            <a:pPr indent="0" lvl="0" marL="0" rtl="0" algn="l">
              <a:lnSpc>
                <a:spcPct val="50000"/>
              </a:lnSpc>
              <a:spcBef>
                <a:spcPts val="1600"/>
              </a:spcBef>
              <a:spcAft>
                <a:spcPts val="0"/>
              </a:spcAft>
              <a:buNone/>
            </a:pPr>
            <a:r>
              <a:rPr lang="en"/>
              <a:t>F1-score:  0.70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81" name="Google Shape;181;p27"/>
          <p:cNvGraphicFramePr/>
          <p:nvPr/>
        </p:nvGraphicFramePr>
        <p:xfrm>
          <a:off x="821875" y="2571750"/>
          <a:ext cx="3000000" cy="3000000"/>
        </p:xfrm>
        <a:graphic>
          <a:graphicData uri="http://schemas.openxmlformats.org/drawingml/2006/table">
            <a:tbl>
              <a:tblPr>
                <a:noFill/>
                <a:tableStyleId>{C98743EE-DA7C-40DA-9D83-84779692CE38}</a:tableStyleId>
              </a:tblPr>
              <a:tblGrid>
                <a:gridCol w="870150"/>
                <a:gridCol w="870150"/>
                <a:gridCol w="870150"/>
                <a:gridCol w="870150"/>
                <a:gridCol w="870150"/>
              </a:tblGrid>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0.66</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0.61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0.63</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0.30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30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0.92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0.68</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0.78</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82" name="Google Shape;182;p27"/>
          <p:cNvPicPr preferRelativeResize="0"/>
          <p:nvPr/>
        </p:nvPicPr>
        <p:blipFill>
          <a:blip r:embed="rId3">
            <a:alphaModFix/>
          </a:blip>
          <a:stretch>
            <a:fillRect/>
          </a:stretch>
        </p:blipFill>
        <p:spPr>
          <a:xfrm>
            <a:off x="5318875" y="1313400"/>
            <a:ext cx="3657600"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Baselines - Logistic Regression</a:t>
            </a:r>
            <a:endParaRPr/>
          </a:p>
        </p:txBody>
      </p:sp>
      <p:sp>
        <p:nvSpPr>
          <p:cNvPr id="188" name="Google Shape;188;p28"/>
          <p:cNvSpPr txBox="1"/>
          <p:nvPr>
            <p:ph idx="1" type="body"/>
          </p:nvPr>
        </p:nvSpPr>
        <p:spPr>
          <a:xfrm>
            <a:off x="729450" y="2078875"/>
            <a:ext cx="3011400" cy="18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TF-IDF weighting where words that are unique to a particular document would have higher weights compared to words that are used commonly across documents.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9" name="Google Shape;189;p28"/>
          <p:cNvPicPr preferRelativeResize="0"/>
          <p:nvPr/>
        </p:nvPicPr>
        <p:blipFill>
          <a:blip r:embed="rId3">
            <a:alphaModFix/>
          </a:blip>
          <a:stretch>
            <a:fillRect/>
          </a:stretch>
        </p:blipFill>
        <p:spPr>
          <a:xfrm>
            <a:off x="4260275" y="2078875"/>
            <a:ext cx="4260275" cy="256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Results</a:t>
            </a:r>
            <a:endParaRPr/>
          </a:p>
        </p:txBody>
      </p:sp>
      <p:sp>
        <p:nvSpPr>
          <p:cNvPr id="195" name="Google Shape;195;p29"/>
          <p:cNvSpPr txBox="1"/>
          <p:nvPr>
            <p:ph idx="1" type="body"/>
          </p:nvPr>
        </p:nvSpPr>
        <p:spPr>
          <a:xfrm>
            <a:off x="729450" y="2078875"/>
            <a:ext cx="7688700" cy="535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Accuracy is  71.31272551426552</a:t>
            </a:r>
            <a:endParaRPr/>
          </a:p>
          <a:p>
            <a:pPr indent="0" lvl="0" marL="0" rtl="0" algn="l">
              <a:lnSpc>
                <a:spcPct val="114000"/>
              </a:lnSpc>
              <a:spcBef>
                <a:spcPts val="800"/>
              </a:spcBef>
              <a:spcAft>
                <a:spcPts val="0"/>
              </a:spcAft>
              <a:buNone/>
            </a:pPr>
            <a:r>
              <a:rPr lang="en"/>
              <a:t>F1-score is  0.74</a:t>
            </a:r>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graphicFrame>
        <p:nvGraphicFramePr>
          <p:cNvPr id="196" name="Google Shape;196;p29"/>
          <p:cNvGraphicFramePr/>
          <p:nvPr/>
        </p:nvGraphicFramePr>
        <p:xfrm>
          <a:off x="831950" y="3010225"/>
          <a:ext cx="3000000" cy="3000000"/>
        </p:xfrm>
        <a:graphic>
          <a:graphicData uri="http://schemas.openxmlformats.org/drawingml/2006/table">
            <a:tbl>
              <a:tblPr>
                <a:noFill/>
                <a:tableStyleId>{C98743EE-DA7C-40DA-9D83-84779692CE38}</a:tableStyleId>
              </a:tblPr>
              <a:tblGrid>
                <a:gridCol w="871900"/>
                <a:gridCol w="871900"/>
                <a:gridCol w="871900"/>
                <a:gridCol w="871900"/>
                <a:gridCol w="871900"/>
              </a:tblGrid>
              <a:tr h="332050">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tc>
              </a:tr>
              <a:tr h="323125">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0.66</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0.70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0.68</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tc>
              </a:tr>
              <a:tr h="323125">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0.24</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0.53</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0.33</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tc>
              </a:tr>
              <a:tr h="323125">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0.91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0.74</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0.82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tc>
              </a:tr>
            </a:tbl>
          </a:graphicData>
        </a:graphic>
      </p:graphicFrame>
      <p:pic>
        <p:nvPicPr>
          <p:cNvPr id="197" name="Google Shape;197;p29"/>
          <p:cNvPicPr preferRelativeResize="0"/>
          <p:nvPr/>
        </p:nvPicPr>
        <p:blipFill>
          <a:blip r:embed="rId3">
            <a:alphaModFix/>
          </a:blip>
          <a:stretch>
            <a:fillRect/>
          </a:stretch>
        </p:blipFill>
        <p:spPr>
          <a:xfrm>
            <a:off x="5360375" y="1227025"/>
            <a:ext cx="3657600"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Baselines - Random Forest</a:t>
            </a:r>
            <a:endParaRPr/>
          </a:p>
          <a:p>
            <a:pPr indent="0" lvl="0" marL="0" rtl="0" algn="l">
              <a:spcBef>
                <a:spcPts val="0"/>
              </a:spcBef>
              <a:spcAft>
                <a:spcPts val="0"/>
              </a:spcAft>
              <a:buNone/>
            </a:pPr>
            <a:r>
              <a:t/>
            </a:r>
            <a:endParaRPr/>
          </a:p>
        </p:txBody>
      </p:sp>
      <p:sp>
        <p:nvSpPr>
          <p:cNvPr id="203" name="Google Shape;203;p30"/>
          <p:cNvSpPr txBox="1"/>
          <p:nvPr>
            <p:ph idx="1" type="body"/>
          </p:nvPr>
        </p:nvSpPr>
        <p:spPr>
          <a:xfrm>
            <a:off x="729450" y="2078875"/>
            <a:ext cx="3406200" cy="24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is an ensemble of a large number of individual decision trees. </a:t>
            </a:r>
            <a:endParaRPr/>
          </a:p>
          <a:p>
            <a:pPr indent="0" lvl="0" marL="0" rtl="0" algn="l">
              <a:spcBef>
                <a:spcPts val="1600"/>
              </a:spcBef>
              <a:spcAft>
                <a:spcPts val="0"/>
              </a:spcAft>
              <a:buNone/>
            </a:pPr>
            <a:r>
              <a:rPr lang="en"/>
              <a:t>Each individual tree is trained on a random sample of the training data and spits out a class prediction.</a:t>
            </a:r>
            <a:endParaRPr/>
          </a:p>
          <a:p>
            <a:pPr indent="0" lvl="0" marL="0" rtl="0" algn="l">
              <a:spcBef>
                <a:spcPts val="1600"/>
              </a:spcBef>
              <a:spcAft>
                <a:spcPts val="0"/>
              </a:spcAft>
              <a:buNone/>
            </a:pPr>
            <a:r>
              <a:rPr lang="en"/>
              <a:t>The class with the most votes becomes our model’s prediction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4" name="Google Shape;204;p30"/>
          <p:cNvPicPr preferRelativeResize="0"/>
          <p:nvPr/>
        </p:nvPicPr>
        <p:blipFill>
          <a:blip r:embed="rId3">
            <a:alphaModFix/>
          </a:blip>
          <a:stretch>
            <a:fillRect/>
          </a:stretch>
        </p:blipFill>
        <p:spPr>
          <a:xfrm>
            <a:off x="4956450" y="1932700"/>
            <a:ext cx="3573225" cy="245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r>
              <a:rPr lang="en"/>
              <a:t> Results</a:t>
            </a:r>
            <a:endParaRPr/>
          </a:p>
        </p:txBody>
      </p:sp>
      <p:sp>
        <p:nvSpPr>
          <p:cNvPr id="210" name="Google Shape;210;p31"/>
          <p:cNvSpPr txBox="1"/>
          <p:nvPr>
            <p:ph idx="1" type="body"/>
          </p:nvPr>
        </p:nvSpPr>
        <p:spPr>
          <a:xfrm>
            <a:off x="729450" y="2078875"/>
            <a:ext cx="7688700" cy="53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r>
              <a:rPr lang="en"/>
              <a:t>Accuracy is </a:t>
            </a:r>
            <a:r>
              <a:rPr lang="en"/>
              <a:t>88.0593683740654</a:t>
            </a:r>
            <a:endParaRPr/>
          </a:p>
          <a:p>
            <a:pPr indent="0" lvl="0" marL="0" rtl="0" algn="l">
              <a:lnSpc>
                <a:spcPct val="100000"/>
              </a:lnSpc>
              <a:spcBef>
                <a:spcPts val="800"/>
              </a:spcBef>
              <a:spcAft>
                <a:spcPts val="0"/>
              </a:spcAft>
              <a:buNone/>
            </a:pPr>
            <a:r>
              <a:rPr lang="en"/>
              <a:t> F1-score is  0.87</a:t>
            </a:r>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graphicFrame>
        <p:nvGraphicFramePr>
          <p:cNvPr id="211" name="Google Shape;211;p31"/>
          <p:cNvGraphicFramePr/>
          <p:nvPr/>
        </p:nvGraphicFramePr>
        <p:xfrm>
          <a:off x="872125" y="2899725"/>
          <a:ext cx="3000000" cy="3000000"/>
        </p:xfrm>
        <a:graphic>
          <a:graphicData uri="http://schemas.openxmlformats.org/drawingml/2006/table">
            <a:tbl>
              <a:tblPr>
                <a:noFill/>
                <a:tableStyleId>{C98743EE-DA7C-40DA-9D83-84779692CE38}</a:tableStyleId>
              </a:tblPr>
              <a:tblGrid>
                <a:gridCol w="871900"/>
                <a:gridCol w="871900"/>
                <a:gridCol w="871900"/>
                <a:gridCol w="871900"/>
                <a:gridCol w="871900"/>
              </a:tblGrid>
              <a:tr h="364100">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tc>
              </a:tr>
              <a:tr h="272875">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0.87</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0.76</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0.81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tc>
              </a:tr>
              <a:tr h="272875">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0.97</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0.57</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0.72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tc>
              </a:tr>
              <a:tr h="272875">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0.88</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0.97</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0.92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tc>
              </a:tr>
            </a:tbl>
          </a:graphicData>
        </a:graphic>
      </p:graphicFrame>
      <p:pic>
        <p:nvPicPr>
          <p:cNvPr id="212" name="Google Shape;212;p31"/>
          <p:cNvPicPr preferRelativeResize="0"/>
          <p:nvPr/>
        </p:nvPicPr>
        <p:blipFill>
          <a:blip r:embed="rId3">
            <a:alphaModFix/>
          </a:blip>
          <a:stretch>
            <a:fillRect/>
          </a:stretch>
        </p:blipFill>
        <p:spPr>
          <a:xfrm>
            <a:off x="5334500" y="1523725"/>
            <a:ext cx="3657600"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classify review of a drug as positive, neutral or negative using sentiment analysis.</a:t>
            </a:r>
            <a:endParaRPr/>
          </a:p>
          <a:p>
            <a:pPr indent="0" lvl="0" marL="0" rtl="0" algn="l">
              <a:spcBef>
                <a:spcPts val="1600"/>
              </a:spcBef>
              <a:spcAft>
                <a:spcPts val="1600"/>
              </a:spcAft>
              <a:buNone/>
            </a:pPr>
            <a:r>
              <a:rPr lang="en"/>
              <a:t>Analyse the classification using different machine learning based and deep learning based models using contextual and non-contextual embeddings, and comparing their performances.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6" name="Shape 216"/>
        <p:cNvGrpSpPr/>
        <p:nvPr/>
      </p:nvGrpSpPr>
      <p:grpSpPr>
        <a:xfrm>
          <a:off x="0" y="0"/>
          <a:ext cx="0" cy="0"/>
          <a:chOff x="0" y="0"/>
          <a:chExt cx="0" cy="0"/>
        </a:xfrm>
      </p:grpSpPr>
      <p:pic>
        <p:nvPicPr>
          <p:cNvPr id="217" name="Google Shape;217;p32"/>
          <p:cNvPicPr preferRelativeResize="0"/>
          <p:nvPr/>
        </p:nvPicPr>
        <p:blipFill>
          <a:blip r:embed="rId3">
            <a:alphaModFix/>
          </a:blip>
          <a:stretch>
            <a:fillRect/>
          </a:stretch>
        </p:blipFill>
        <p:spPr>
          <a:xfrm>
            <a:off x="3998575" y="506525"/>
            <a:ext cx="2130552" cy="1490472"/>
          </a:xfrm>
          <a:prstGeom prst="rect">
            <a:avLst/>
          </a:prstGeom>
          <a:noFill/>
          <a:ln>
            <a:noFill/>
          </a:ln>
        </p:spPr>
      </p:pic>
      <p:pic>
        <p:nvPicPr>
          <p:cNvPr id="218" name="Google Shape;218;p32"/>
          <p:cNvPicPr preferRelativeResize="0"/>
          <p:nvPr/>
        </p:nvPicPr>
        <p:blipFill>
          <a:blip r:embed="rId4">
            <a:alphaModFix/>
          </a:blip>
          <a:stretch>
            <a:fillRect/>
          </a:stretch>
        </p:blipFill>
        <p:spPr>
          <a:xfrm>
            <a:off x="5995100" y="506100"/>
            <a:ext cx="2130475" cy="1491325"/>
          </a:xfrm>
          <a:prstGeom prst="rect">
            <a:avLst/>
          </a:prstGeom>
          <a:noFill/>
          <a:ln>
            <a:noFill/>
          </a:ln>
        </p:spPr>
      </p:pic>
      <p:pic>
        <p:nvPicPr>
          <p:cNvPr id="219" name="Google Shape;219;p32"/>
          <p:cNvPicPr preferRelativeResize="0"/>
          <p:nvPr/>
        </p:nvPicPr>
        <p:blipFill>
          <a:blip r:embed="rId5">
            <a:alphaModFix/>
          </a:blip>
          <a:stretch>
            <a:fillRect/>
          </a:stretch>
        </p:blipFill>
        <p:spPr>
          <a:xfrm>
            <a:off x="2002075" y="1997451"/>
            <a:ext cx="2130552" cy="1490472"/>
          </a:xfrm>
          <a:prstGeom prst="rect">
            <a:avLst/>
          </a:prstGeom>
          <a:noFill/>
          <a:ln>
            <a:noFill/>
          </a:ln>
        </p:spPr>
      </p:pic>
      <p:pic>
        <p:nvPicPr>
          <p:cNvPr id="220" name="Google Shape;220;p32"/>
          <p:cNvPicPr preferRelativeResize="0"/>
          <p:nvPr/>
        </p:nvPicPr>
        <p:blipFill>
          <a:blip r:embed="rId6">
            <a:alphaModFix/>
          </a:blip>
          <a:stretch>
            <a:fillRect/>
          </a:stretch>
        </p:blipFill>
        <p:spPr>
          <a:xfrm>
            <a:off x="3998650" y="1997450"/>
            <a:ext cx="2130552" cy="1490472"/>
          </a:xfrm>
          <a:prstGeom prst="rect">
            <a:avLst/>
          </a:prstGeom>
          <a:noFill/>
          <a:ln>
            <a:noFill/>
          </a:ln>
        </p:spPr>
      </p:pic>
      <p:pic>
        <p:nvPicPr>
          <p:cNvPr id="221" name="Google Shape;221;p32"/>
          <p:cNvPicPr preferRelativeResize="0"/>
          <p:nvPr/>
        </p:nvPicPr>
        <p:blipFill>
          <a:blip r:embed="rId7">
            <a:alphaModFix/>
          </a:blip>
          <a:stretch>
            <a:fillRect/>
          </a:stretch>
        </p:blipFill>
        <p:spPr>
          <a:xfrm>
            <a:off x="5995175" y="1997012"/>
            <a:ext cx="2130475" cy="1491333"/>
          </a:xfrm>
          <a:prstGeom prst="rect">
            <a:avLst/>
          </a:prstGeom>
          <a:noFill/>
          <a:ln>
            <a:noFill/>
          </a:ln>
        </p:spPr>
      </p:pic>
      <p:pic>
        <p:nvPicPr>
          <p:cNvPr id="222" name="Google Shape;222;p32"/>
          <p:cNvPicPr preferRelativeResize="0"/>
          <p:nvPr/>
        </p:nvPicPr>
        <p:blipFill>
          <a:blip r:embed="rId8">
            <a:alphaModFix/>
          </a:blip>
          <a:stretch>
            <a:fillRect/>
          </a:stretch>
        </p:blipFill>
        <p:spPr>
          <a:xfrm>
            <a:off x="2002063" y="3412788"/>
            <a:ext cx="2130552" cy="1490472"/>
          </a:xfrm>
          <a:prstGeom prst="rect">
            <a:avLst/>
          </a:prstGeom>
          <a:noFill/>
          <a:ln>
            <a:noFill/>
          </a:ln>
        </p:spPr>
      </p:pic>
      <p:pic>
        <p:nvPicPr>
          <p:cNvPr id="223" name="Google Shape;223;p32"/>
          <p:cNvPicPr preferRelativeResize="0"/>
          <p:nvPr/>
        </p:nvPicPr>
        <p:blipFill>
          <a:blip r:embed="rId9">
            <a:alphaModFix/>
          </a:blip>
          <a:stretch>
            <a:fillRect/>
          </a:stretch>
        </p:blipFill>
        <p:spPr>
          <a:xfrm>
            <a:off x="5995173" y="3412361"/>
            <a:ext cx="2130475" cy="1491335"/>
          </a:xfrm>
          <a:prstGeom prst="rect">
            <a:avLst/>
          </a:prstGeom>
          <a:noFill/>
          <a:ln>
            <a:noFill/>
          </a:ln>
        </p:spPr>
      </p:pic>
      <p:pic>
        <p:nvPicPr>
          <p:cNvPr id="224" name="Google Shape;224;p32"/>
          <p:cNvPicPr preferRelativeResize="0"/>
          <p:nvPr/>
        </p:nvPicPr>
        <p:blipFill>
          <a:blip r:embed="rId10">
            <a:alphaModFix/>
          </a:blip>
          <a:stretch>
            <a:fillRect/>
          </a:stretch>
        </p:blipFill>
        <p:spPr>
          <a:xfrm>
            <a:off x="3998650" y="3412788"/>
            <a:ext cx="2130552" cy="1490472"/>
          </a:xfrm>
          <a:prstGeom prst="rect">
            <a:avLst/>
          </a:prstGeom>
          <a:noFill/>
          <a:ln>
            <a:noFill/>
          </a:ln>
        </p:spPr>
      </p:pic>
      <p:sp>
        <p:nvSpPr>
          <p:cNvPr id="225" name="Google Shape;225;p32"/>
          <p:cNvSpPr txBox="1"/>
          <p:nvPr/>
        </p:nvSpPr>
        <p:spPr>
          <a:xfrm>
            <a:off x="8052925" y="2571750"/>
            <a:ext cx="1091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TextRNN</a:t>
            </a:r>
            <a:endParaRPr>
              <a:latin typeface="Lato"/>
              <a:ea typeface="Lato"/>
              <a:cs typeface="Lato"/>
              <a:sym typeface="Lato"/>
            </a:endParaRPr>
          </a:p>
        </p:txBody>
      </p:sp>
      <p:sp>
        <p:nvSpPr>
          <p:cNvPr id="226" name="Google Shape;226;p32"/>
          <p:cNvSpPr txBox="1"/>
          <p:nvPr/>
        </p:nvSpPr>
        <p:spPr>
          <a:xfrm>
            <a:off x="8125650" y="3822925"/>
            <a:ext cx="1091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HAN</a:t>
            </a:r>
            <a:endParaRPr>
              <a:latin typeface="Lato"/>
              <a:ea typeface="Lato"/>
              <a:cs typeface="Lato"/>
              <a:sym typeface="Lato"/>
            </a:endParaRPr>
          </a:p>
        </p:txBody>
      </p:sp>
      <p:sp>
        <p:nvSpPr>
          <p:cNvPr id="227" name="Google Shape;227;p32"/>
          <p:cNvSpPr txBox="1"/>
          <p:nvPr/>
        </p:nvSpPr>
        <p:spPr>
          <a:xfrm>
            <a:off x="2595850" y="4779850"/>
            <a:ext cx="14028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GloVe</a:t>
            </a:r>
            <a:endParaRPr>
              <a:latin typeface="Lato"/>
              <a:ea typeface="Lato"/>
              <a:cs typeface="Lato"/>
              <a:sym typeface="Lato"/>
            </a:endParaRPr>
          </a:p>
        </p:txBody>
      </p:sp>
      <p:sp>
        <p:nvSpPr>
          <p:cNvPr id="228" name="Google Shape;228;p32"/>
          <p:cNvSpPr txBox="1"/>
          <p:nvPr/>
        </p:nvSpPr>
        <p:spPr>
          <a:xfrm>
            <a:off x="4362500" y="4779850"/>
            <a:ext cx="14028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Word2Vec</a:t>
            </a:r>
            <a:endParaRPr>
              <a:latin typeface="Lato"/>
              <a:ea typeface="Lato"/>
              <a:cs typeface="Lato"/>
              <a:sym typeface="Lato"/>
            </a:endParaRPr>
          </a:p>
        </p:txBody>
      </p:sp>
      <p:sp>
        <p:nvSpPr>
          <p:cNvPr id="229" name="Google Shape;229;p32"/>
          <p:cNvSpPr txBox="1"/>
          <p:nvPr/>
        </p:nvSpPr>
        <p:spPr>
          <a:xfrm>
            <a:off x="6629700" y="4779850"/>
            <a:ext cx="14028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PubMed</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235" name="Google Shape;23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Comparison</a:t>
            </a:r>
            <a:r>
              <a:rPr b="1" lang="en"/>
              <a:t> of training time:</a:t>
            </a:r>
            <a:br>
              <a:rPr lang="en"/>
            </a:br>
            <a:r>
              <a:rPr lang="en"/>
              <a:t>ML models(5mins) vs TextRNN(1hour) vs HAN(6 hours)</a:t>
            </a:r>
            <a:br>
              <a:rPr lang="en"/>
            </a:br>
            <a:r>
              <a:rPr lang="en"/>
              <a:t>Glove &lt; Word2Vec &lt; PubMed</a:t>
            </a:r>
            <a:br>
              <a:rPr lang="en"/>
            </a:br>
            <a:br>
              <a:rPr lang="en"/>
            </a:br>
            <a:r>
              <a:rPr b="1" lang="en"/>
              <a:t>Performance of different models:  </a:t>
            </a:r>
            <a:r>
              <a:rPr lang="en"/>
              <a:t>TextRNN &lt; HAN &lt; ML models</a:t>
            </a:r>
            <a:endParaRPr/>
          </a:p>
          <a:p>
            <a:pPr indent="0" lvl="0" marL="0" rtl="0" algn="l">
              <a:lnSpc>
                <a:spcPct val="100000"/>
              </a:lnSpc>
              <a:spcBef>
                <a:spcPts val="800"/>
              </a:spcBef>
              <a:spcAft>
                <a:spcPts val="0"/>
              </a:spcAft>
              <a:buNone/>
            </a:pPr>
            <a:r>
              <a:rPr b="1" lang="en"/>
              <a:t>Performance of different embeddings: </a:t>
            </a:r>
            <a:r>
              <a:rPr lang="en"/>
              <a:t>Glove ~ Word2vec ~ Pubmed</a:t>
            </a:r>
            <a:endParaRPr/>
          </a:p>
          <a:p>
            <a:pPr indent="0" lvl="0" marL="0" rtl="0" algn="l">
              <a:spcBef>
                <a:spcPts val="800"/>
              </a:spcBef>
              <a:spcAft>
                <a:spcPts val="0"/>
              </a:spcAft>
              <a:buNone/>
            </a:pPr>
            <a:r>
              <a:rPr b="1" lang="en"/>
              <a:t>Prediction accuracy of different classes</a:t>
            </a:r>
            <a:r>
              <a:rPr lang="en"/>
              <a:t>: Neutral &lt; Negative &lt; Positive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Ablation Analysis</a:t>
            </a:r>
            <a:endParaRPr/>
          </a:p>
        </p:txBody>
      </p:sp>
      <p:sp>
        <p:nvSpPr>
          <p:cNvPr id="241" name="Google Shape;241;p34"/>
          <p:cNvSpPr txBox="1"/>
          <p:nvPr>
            <p:ph idx="1" type="body"/>
          </p:nvPr>
        </p:nvSpPr>
        <p:spPr>
          <a:xfrm>
            <a:off x="729450" y="2078875"/>
            <a:ext cx="7688700" cy="272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a:t>Decoding r</a:t>
            </a:r>
            <a:r>
              <a:rPr b="1" i="1" lang="en"/>
              <a:t>eviews with sarcasm:</a:t>
            </a:r>
            <a:r>
              <a:rPr b="1" lang="en"/>
              <a:t>   </a:t>
            </a:r>
            <a:br>
              <a:rPr lang="en"/>
            </a:br>
            <a:r>
              <a:rPr lang="en"/>
              <a:t>“The medicine is so good it makes me sleep all day.”</a:t>
            </a:r>
            <a:endParaRPr/>
          </a:p>
          <a:p>
            <a:pPr indent="-311150" lvl="0" marL="457200" rtl="0" algn="l">
              <a:lnSpc>
                <a:spcPct val="100000"/>
              </a:lnSpc>
              <a:spcBef>
                <a:spcPts val="1600"/>
              </a:spcBef>
              <a:spcAft>
                <a:spcPts val="0"/>
              </a:spcAft>
              <a:buSzPts val="1300"/>
              <a:buChar char="●"/>
            </a:pPr>
            <a:r>
              <a:rPr lang="en"/>
              <a:t>This is a negative review for a general medicine, which is expressed using positively inclined words like ‘good’ in a sarcastic setting. </a:t>
            </a:r>
            <a:endParaRPr/>
          </a:p>
          <a:p>
            <a:pPr indent="-311150" lvl="0" marL="457200" rtl="0" algn="l">
              <a:lnSpc>
                <a:spcPct val="100000"/>
              </a:lnSpc>
              <a:spcBef>
                <a:spcPts val="0"/>
              </a:spcBef>
              <a:spcAft>
                <a:spcPts val="0"/>
              </a:spcAft>
              <a:buSzPts val="1300"/>
              <a:buChar char="●"/>
            </a:pPr>
            <a:r>
              <a:rPr lang="en"/>
              <a:t>But this same review could also be an ambiguous review for sleeping medicine. </a:t>
            </a:r>
            <a:endParaRPr/>
          </a:p>
          <a:p>
            <a:pPr indent="0" lvl="0" marL="0" rtl="0" algn="l">
              <a:spcBef>
                <a:spcPts val="0"/>
              </a:spcBef>
              <a:spcAft>
                <a:spcPts val="0"/>
              </a:spcAft>
              <a:buNone/>
            </a:pPr>
            <a:br>
              <a:rPr i="1" lang="en"/>
            </a:br>
            <a:r>
              <a:rPr b="1" i="1" lang="en"/>
              <a:t>Contextual vectors:</a:t>
            </a:r>
            <a:br>
              <a:rPr b="1" i="1" lang="en"/>
            </a:br>
            <a:r>
              <a:rPr lang="en"/>
              <a:t>We observe that the usage of these contextual embedding vectors has little to no effect on the model performance. This is mostly due to the fact that the general public post reviews in simple, layman terms and  seldom use biomedical terminology.</a:t>
            </a:r>
            <a:endParaRPr i="1"/>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Ablation Analysis	</a:t>
            </a:r>
            <a:endParaRPr/>
          </a:p>
        </p:txBody>
      </p:sp>
      <p:sp>
        <p:nvSpPr>
          <p:cNvPr id="247" name="Google Shape;247;p35"/>
          <p:cNvSpPr txBox="1"/>
          <p:nvPr>
            <p:ph idx="1" type="body"/>
          </p:nvPr>
        </p:nvSpPr>
        <p:spPr>
          <a:xfrm>
            <a:off x="729450" y="2078875"/>
            <a:ext cx="7688700" cy="277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a:t>Analysis of TextRNN vs HAN:</a:t>
            </a:r>
            <a:endParaRPr i="1"/>
          </a:p>
          <a:p>
            <a:pPr indent="-311150" lvl="0" marL="457200" rtl="0" algn="l">
              <a:lnSpc>
                <a:spcPct val="100000"/>
              </a:lnSpc>
              <a:spcBef>
                <a:spcPts val="800"/>
              </a:spcBef>
              <a:spcAft>
                <a:spcPts val="0"/>
              </a:spcAft>
              <a:buSzPts val="1300"/>
              <a:buChar char="●"/>
            </a:pPr>
            <a:r>
              <a:rPr lang="en"/>
              <a:t>Processing review as sequential in TextRNN vs Hierarchical structure in HAN</a:t>
            </a:r>
            <a:endParaRPr/>
          </a:p>
          <a:p>
            <a:pPr indent="-311150" lvl="0" marL="457200" rtl="0" algn="l">
              <a:spcBef>
                <a:spcPts val="800"/>
              </a:spcBef>
              <a:spcAft>
                <a:spcPts val="0"/>
              </a:spcAft>
              <a:buSzPts val="1300"/>
              <a:buChar char="●"/>
            </a:pPr>
            <a:r>
              <a:rPr lang="en"/>
              <a:t>The performance of HAN is observed to be slightly better than TextRNN model on an average. This is expected, due to the added hierarchy in the model, and the use of attention in the classification process. </a:t>
            </a:r>
            <a:endParaRPr/>
          </a:p>
          <a:p>
            <a:pPr indent="0" lvl="0" marL="0" rtl="0" algn="l">
              <a:spcBef>
                <a:spcPts val="1600"/>
              </a:spcBef>
              <a:spcAft>
                <a:spcPts val="0"/>
              </a:spcAft>
              <a:buNone/>
            </a:pPr>
            <a:r>
              <a:rPr b="1" i="1" lang="en"/>
              <a:t>Relatively lower performance for neutral class:</a:t>
            </a:r>
            <a:br>
              <a:rPr lang="en"/>
            </a:br>
            <a:r>
              <a:rPr lang="en"/>
              <a:t>Positive and negative classes can often be predicted using target words such as ‘best’ and ‘worst’. But such strong emotions are often not expressed in neutral class and hence hard to classify.</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Ablation Analysis</a:t>
            </a:r>
            <a:endParaRPr/>
          </a:p>
        </p:txBody>
      </p:sp>
      <p:sp>
        <p:nvSpPr>
          <p:cNvPr id="253" name="Google Shape;25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Why Random Forest works the best?</a:t>
            </a:r>
            <a:br>
              <a:rPr lang="en"/>
            </a:br>
            <a:r>
              <a:rPr lang="en"/>
              <a:t>M</a:t>
            </a:r>
            <a:r>
              <a:rPr lang="en"/>
              <a:t>achine learning models use tf-idf vectors(product of counts and inverse document frequency)  and hence have knowledge specific to the dataset, whereas, deep learning models work on individual reviews.</a:t>
            </a:r>
            <a:endParaRPr/>
          </a:p>
          <a:p>
            <a:pPr indent="0" lvl="0" marL="0" rtl="0" algn="l">
              <a:spcBef>
                <a:spcPts val="1600"/>
              </a:spcBef>
              <a:spcAft>
                <a:spcPts val="1600"/>
              </a:spcAft>
              <a:buNone/>
            </a:pPr>
            <a:r>
              <a:rPr b="1" i="1" lang="en"/>
              <a:t>Dataset bias:</a:t>
            </a:r>
            <a:br>
              <a:rPr b="1" i="1" lang="en"/>
            </a:br>
            <a:r>
              <a:rPr lang="en"/>
              <a:t>The drug reviews are posted by patients and don’t categorize as standardized samples, as they may contain bias.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59" name="Google Shape;259;p37"/>
          <p:cNvSpPr txBox="1"/>
          <p:nvPr>
            <p:ph idx="1" type="body"/>
          </p:nvPr>
        </p:nvSpPr>
        <p:spPr>
          <a:xfrm>
            <a:off x="729450" y="2078875"/>
            <a:ext cx="7688700" cy="24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a 22 year old female college student. I wanted to write this because when I was at my </a:t>
            </a:r>
            <a:r>
              <a:rPr b="1" lang="en"/>
              <a:t>lowest of low </a:t>
            </a:r>
            <a:r>
              <a:rPr lang="en"/>
              <a:t>when I felt absolutely </a:t>
            </a:r>
            <a:r>
              <a:rPr b="1" lang="en"/>
              <a:t>hopeless</a:t>
            </a:r>
            <a:r>
              <a:rPr lang="en"/>
              <a:t>... these positive reviews are what got me through the day. I experienced a lot of change.  I was also in a relationship that made me </a:t>
            </a:r>
            <a:r>
              <a:rPr b="1" lang="en"/>
              <a:t>unhappy</a:t>
            </a:r>
            <a:r>
              <a:rPr lang="en"/>
              <a:t>. I stopped doing the things I liked to do such as run, party, work, hang out with friends etc. In result, I never had energy. I constantly felt guilty. I </a:t>
            </a:r>
            <a:r>
              <a:rPr b="1" lang="en"/>
              <a:t>cried</a:t>
            </a:r>
            <a:r>
              <a:rPr lang="en"/>
              <a:t> everyday, sometimes multiple times of day. I went to group therapy. I dropped 10lbs in two weeks. I eventually got on this medicine; the first 4 days felt crazy tired! TAKE AT NIGHT. Give this medicine time! Now 3 weeks in I am back to myself and am </a:t>
            </a:r>
            <a:r>
              <a:rPr b="1" i="1" lang="en"/>
              <a:t>truly happy</a:t>
            </a:r>
            <a:r>
              <a:rPr lang="en"/>
              <a:t>! Keep your head up."</a:t>
            </a:r>
            <a:endParaRPr/>
          </a:p>
          <a:p>
            <a:pPr indent="0" lvl="0" marL="0" rtl="0" algn="l">
              <a:spcBef>
                <a:spcPts val="1600"/>
              </a:spcBef>
              <a:spcAft>
                <a:spcPts val="1600"/>
              </a:spcAft>
              <a:buNone/>
            </a:pPr>
            <a:r>
              <a:rPr b="1" lang="en"/>
              <a:t>This is an review from positive class, predicted as negative class due to lot of negative words.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65" name="Google Shape;265;p38"/>
          <p:cNvSpPr txBox="1"/>
          <p:nvPr>
            <p:ph idx="1" type="body"/>
          </p:nvPr>
        </p:nvSpPr>
        <p:spPr>
          <a:xfrm>
            <a:off x="729450" y="2078875"/>
            <a:ext cx="7688700" cy="26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this medication does work </a:t>
            </a:r>
            <a:r>
              <a:rPr b="1" lang="en"/>
              <a:t>wonders</a:t>
            </a:r>
            <a:r>
              <a:rPr lang="en"/>
              <a:t>, at first.  Diagnosed ADHD (by a Psychiatrist)  at the age of 26.  The first 3 years it worked </a:t>
            </a:r>
            <a:r>
              <a:rPr b="1" lang="en"/>
              <a:t>quite well</a:t>
            </a:r>
            <a:r>
              <a:rPr lang="en"/>
              <a:t> and felt like a </a:t>
            </a:r>
            <a:r>
              <a:rPr b="1" lang="en"/>
              <a:t>godsend</a:t>
            </a:r>
            <a:r>
              <a:rPr lang="en"/>
              <a:t>.  I took 5-6 days a week and my life demonstratively </a:t>
            </a:r>
            <a:r>
              <a:rPr b="1" lang="en"/>
              <a:t>improved</a:t>
            </a:r>
            <a:r>
              <a:rPr lang="en"/>
              <a:t>.  Focus, completing tasks, mental clarity, </a:t>
            </a:r>
            <a:r>
              <a:rPr b="1" lang="en"/>
              <a:t>improved self-esteem...life was good.</a:t>
            </a:r>
            <a:endParaRPr b="1"/>
          </a:p>
          <a:p>
            <a:pPr indent="0" lvl="0" marL="0" rtl="0" algn="l">
              <a:spcBef>
                <a:spcPts val="1600"/>
              </a:spcBef>
              <a:spcAft>
                <a:spcPts val="0"/>
              </a:spcAft>
              <a:buNone/>
            </a:pPr>
            <a:r>
              <a:rPr lang="en"/>
              <a:t>Adderall, like other CNS stimulants, tend to become </a:t>
            </a:r>
            <a:r>
              <a:rPr b="1" i="1" lang="en"/>
              <a:t>less effective</a:t>
            </a:r>
            <a:r>
              <a:rPr lang="en"/>
              <a:t> after time and I noticed this more pronouncedly by my 5th year.  The problem was that even after a month or more without Adderall, none of discontinuation symptoms were improving.  While I continue to use Adderall for maintenance, I derive little benefit.  Be aware, the </a:t>
            </a:r>
            <a:r>
              <a:rPr b="1" lang="en"/>
              <a:t>effects won’t last</a:t>
            </a:r>
            <a:r>
              <a:rPr lang="en"/>
              <a:t> indefinitely!"</a:t>
            </a:r>
            <a:endParaRPr/>
          </a:p>
          <a:p>
            <a:pPr indent="0" lvl="0" marL="0" rtl="0" algn="l">
              <a:spcBef>
                <a:spcPts val="1600"/>
              </a:spcBef>
              <a:spcAft>
                <a:spcPts val="0"/>
              </a:spcAft>
              <a:buNone/>
            </a:pPr>
            <a:r>
              <a:rPr b="1" lang="en"/>
              <a:t>This is an example of negative class and predicted as positive due to lot of positive words.</a:t>
            </a:r>
            <a:endParaRPr b="1"/>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1" name="Google Shape;271;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have analyzed the performance of multiple models using different embeddings for the task of sentiment analysis of drug reviews </a:t>
            </a:r>
            <a:endParaRPr/>
          </a:p>
          <a:p>
            <a:pPr indent="0" lvl="0" marL="0" rtl="0" algn="l">
              <a:spcBef>
                <a:spcPts val="1600"/>
              </a:spcBef>
              <a:spcAft>
                <a:spcPts val="1600"/>
              </a:spcAft>
              <a:buNone/>
            </a:pPr>
            <a:r>
              <a:rPr lang="en"/>
              <a:t>After analyzing these performances, we conclude that having global knowledge of</a:t>
            </a:r>
            <a:r>
              <a:rPr lang="en"/>
              <a:t> the dataset </a:t>
            </a:r>
            <a:r>
              <a:rPr lang="en"/>
              <a:t>helps the model in preventing confusions.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nvSpPr>
        <p:spPr>
          <a:xfrm>
            <a:off x="2726950" y="2084000"/>
            <a:ext cx="31149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THANK YOU!</a:t>
            </a:r>
            <a:endParaRPr sz="3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9" name="Google Shape;99;p15"/>
          <p:cNvSpPr txBox="1"/>
          <p:nvPr>
            <p:ph idx="1" type="body"/>
          </p:nvPr>
        </p:nvSpPr>
        <p:spPr>
          <a:xfrm>
            <a:off x="729450" y="2078875"/>
            <a:ext cx="7688700" cy="25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field of medical science in continuously improving with new drugs coming up everyday. </a:t>
            </a:r>
            <a:endParaRPr/>
          </a:p>
          <a:p>
            <a:pPr indent="0" lvl="0" marL="0" rtl="0" algn="l">
              <a:spcBef>
                <a:spcPts val="1600"/>
              </a:spcBef>
              <a:spcAft>
                <a:spcPts val="0"/>
              </a:spcAft>
              <a:buNone/>
            </a:pPr>
            <a:r>
              <a:rPr lang="en"/>
              <a:t>Patients present their opinions about drugs on various platforms.</a:t>
            </a:r>
            <a:endParaRPr/>
          </a:p>
          <a:p>
            <a:pPr indent="0" lvl="0" marL="0" rtl="0" algn="l">
              <a:lnSpc>
                <a:spcPct val="100000"/>
              </a:lnSpc>
              <a:spcBef>
                <a:spcPts val="1600"/>
              </a:spcBef>
              <a:spcAft>
                <a:spcPts val="0"/>
              </a:spcAft>
              <a:buNone/>
            </a:pPr>
            <a:r>
              <a:rPr lang="en"/>
              <a:t>Sentiment analysis results of drug reviews plays a very important role in determining </a:t>
            </a:r>
            <a:endParaRPr/>
          </a:p>
          <a:p>
            <a:pPr indent="-311150" lvl="0" marL="457200" rtl="0" algn="l">
              <a:lnSpc>
                <a:spcPct val="100000"/>
              </a:lnSpc>
              <a:spcBef>
                <a:spcPts val="1000"/>
              </a:spcBef>
              <a:spcAft>
                <a:spcPts val="0"/>
              </a:spcAft>
              <a:buSzPts val="1300"/>
              <a:buChar char="●"/>
            </a:pPr>
            <a:r>
              <a:rPr lang="en"/>
              <a:t>The effectiveness and public opinions of the drug </a:t>
            </a:r>
            <a:endParaRPr/>
          </a:p>
          <a:p>
            <a:pPr indent="-311150" lvl="0" marL="457200" rtl="0" algn="l">
              <a:lnSpc>
                <a:spcPct val="100000"/>
              </a:lnSpc>
              <a:spcBef>
                <a:spcPts val="500"/>
              </a:spcBef>
              <a:spcAft>
                <a:spcPts val="0"/>
              </a:spcAft>
              <a:buSzPts val="1300"/>
              <a:buChar char="●"/>
            </a:pPr>
            <a:r>
              <a:rPr lang="en"/>
              <a:t>what drugs are preferred by people for a particular condition</a:t>
            </a:r>
            <a:endParaRPr/>
          </a:p>
          <a:p>
            <a:pPr indent="-311150" lvl="0" marL="457200" rtl="0" algn="l">
              <a:lnSpc>
                <a:spcPct val="100000"/>
              </a:lnSpc>
              <a:spcBef>
                <a:spcPts val="500"/>
              </a:spcBef>
              <a:spcAft>
                <a:spcPts val="0"/>
              </a:spcAft>
              <a:buSzPts val="1300"/>
              <a:buChar char="●"/>
            </a:pPr>
            <a:r>
              <a:rPr lang="en"/>
              <a:t> about any potential side effects, etc. </a:t>
            </a:r>
            <a:endParaRPr/>
          </a:p>
          <a:p>
            <a:pPr indent="0" lvl="0" marL="0" rtl="0" algn="l">
              <a:spcBef>
                <a:spcPts val="5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27650" y="2048050"/>
            <a:ext cx="7688700" cy="26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Sentiment analysis</a:t>
            </a:r>
            <a:r>
              <a:rPr lang="en"/>
              <a:t>: The process of computationally identifying and categorizing opinions expressed in a piece of text.</a:t>
            </a:r>
            <a:endParaRPr/>
          </a:p>
          <a:p>
            <a:pPr indent="0" lvl="0" marL="0" rtl="0" algn="l">
              <a:spcBef>
                <a:spcPts val="1600"/>
              </a:spcBef>
              <a:spcAft>
                <a:spcPts val="0"/>
              </a:spcAft>
              <a:buNone/>
            </a:pPr>
            <a:r>
              <a:rPr lang="en"/>
              <a:t>Sentiment analysis is often used for understanding:</a:t>
            </a:r>
            <a:endParaRPr/>
          </a:p>
          <a:p>
            <a:pPr indent="-311150" lvl="0" marL="457200" rtl="0" algn="l">
              <a:spcBef>
                <a:spcPts val="1600"/>
              </a:spcBef>
              <a:spcAft>
                <a:spcPts val="0"/>
              </a:spcAft>
              <a:buSzPts val="1300"/>
              <a:buChar char="●"/>
            </a:pPr>
            <a:r>
              <a:rPr lang="en"/>
              <a:t>Key aspects of a brand’s product and service that customers care about.</a:t>
            </a:r>
            <a:endParaRPr/>
          </a:p>
          <a:p>
            <a:pPr indent="-311150" lvl="0" marL="457200" rtl="0" algn="l">
              <a:spcBef>
                <a:spcPts val="0"/>
              </a:spcBef>
              <a:spcAft>
                <a:spcPts val="0"/>
              </a:spcAft>
              <a:buSzPts val="1300"/>
              <a:buChar char="●"/>
            </a:pPr>
            <a:r>
              <a:rPr lang="en"/>
              <a:t>Users’ underlying intentions and reactions concerning those aspects.</a:t>
            </a:r>
            <a:endParaRPr/>
          </a:p>
          <a:p>
            <a:pPr indent="0" lvl="0" marL="0" rtl="0" algn="l">
              <a:spcBef>
                <a:spcPts val="1600"/>
              </a:spcBef>
              <a:spcAft>
                <a:spcPts val="0"/>
              </a:spcAft>
              <a:buNone/>
            </a:pPr>
            <a:r>
              <a:rPr lang="en"/>
              <a:t>NLP plays an important role in analyzing millions of brand conversations available on social media forums and understanding the basic social sentiment present in them.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11" name="Google Shape;111;p17"/>
          <p:cNvSpPr txBox="1"/>
          <p:nvPr>
            <p:ph idx="1" type="body"/>
          </p:nvPr>
        </p:nvSpPr>
        <p:spPr>
          <a:xfrm>
            <a:off x="727650" y="1901525"/>
            <a:ext cx="76887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Drug Review Dataset (Drugs.com) Data Set</a:t>
            </a:r>
            <a:r>
              <a:rPr lang="en"/>
              <a:t> is used for this task.</a:t>
            </a:r>
            <a:endParaRPr/>
          </a:p>
          <a:p>
            <a:pPr indent="0" lvl="0" marL="0" rtl="0" algn="l">
              <a:spcBef>
                <a:spcPts val="1600"/>
              </a:spcBef>
              <a:spcAft>
                <a:spcPts val="0"/>
              </a:spcAft>
              <a:buNone/>
            </a:pPr>
            <a:r>
              <a:rPr lang="en"/>
              <a:t>The dataset provides patient reviews on specific drugs along with related conditions and a 10-star patient rating reflecting overall patient satisfaction. The data was obtained by crawling online pharmaceutical review sites. </a:t>
            </a:r>
            <a:endParaRPr/>
          </a:p>
          <a:p>
            <a:pPr indent="0" lvl="0" marL="0" rtl="0" algn="l">
              <a:spcBef>
                <a:spcPts val="1600"/>
              </a:spcBef>
              <a:spcAft>
                <a:spcPts val="0"/>
              </a:spcAft>
              <a:buNone/>
            </a:pPr>
            <a:r>
              <a:rPr lang="en"/>
              <a:t>Attribute Information present in the dataset: </a:t>
            </a:r>
            <a:br>
              <a:rPr lang="en"/>
            </a:br>
            <a:r>
              <a:rPr lang="en"/>
              <a:t>drugName (categorical), condition (categorical), review,  rating (numerical),  date,  usefulCount (numerical).</a:t>
            </a:r>
            <a:endParaRPr/>
          </a:p>
          <a:p>
            <a:pPr indent="0" lvl="0" marL="0" rtl="0" algn="l">
              <a:spcBef>
                <a:spcPts val="1600"/>
              </a:spcBef>
              <a:spcAft>
                <a:spcPts val="1600"/>
              </a:spcAft>
              <a:buNone/>
            </a:pPr>
            <a:r>
              <a:rPr lang="en"/>
              <a:t>The dataset consists of </a:t>
            </a:r>
            <a:r>
              <a:rPr b="1" lang="en"/>
              <a:t>161297</a:t>
            </a:r>
            <a:r>
              <a:rPr lang="en"/>
              <a:t> training samples and </a:t>
            </a:r>
            <a:r>
              <a:rPr b="1" lang="en"/>
              <a:t>53766</a:t>
            </a:r>
            <a:r>
              <a:rPr lang="en"/>
              <a:t> test samples.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17" name="Google Shape;117;p18"/>
          <p:cNvSpPr txBox="1"/>
          <p:nvPr>
            <p:ph idx="1" type="body"/>
          </p:nvPr>
        </p:nvSpPr>
        <p:spPr>
          <a:xfrm>
            <a:off x="729450" y="2078875"/>
            <a:ext cx="7688700" cy="27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Balanced Training Dataset:</a:t>
            </a:r>
            <a:r>
              <a:rPr lang="en"/>
              <a:t> Generated a training dataset with equal number of samples in all the three classes.</a:t>
            </a:r>
            <a:endParaRPr/>
          </a:p>
          <a:p>
            <a:pPr indent="0" lvl="0" marL="0" rtl="0" algn="l">
              <a:spcBef>
                <a:spcPts val="1600"/>
              </a:spcBef>
              <a:spcAft>
                <a:spcPts val="0"/>
              </a:spcAft>
              <a:buNone/>
            </a:pPr>
            <a:r>
              <a:rPr b="1" lang="en"/>
              <a:t>Review Preprocessing: </a:t>
            </a:r>
            <a:br>
              <a:rPr lang="en"/>
            </a:br>
            <a:r>
              <a:rPr lang="en"/>
              <a:t>S</a:t>
            </a:r>
            <a:r>
              <a:rPr lang="en"/>
              <a:t>top words, unnecessary punctuations have been removed. Care has been taken so as to not remove words containing negativity in them such as wouldn’t, hadn’t etc.</a:t>
            </a:r>
            <a:br>
              <a:rPr lang="en"/>
            </a:br>
            <a:r>
              <a:rPr lang="en"/>
              <a:t>The number of sentences and words per sentence in the reviews are made constant sized by zero padding wherever necessary.</a:t>
            </a:r>
            <a:endParaRPr/>
          </a:p>
          <a:p>
            <a:pPr indent="0" lvl="0" marL="0" rtl="0" algn="l">
              <a:spcBef>
                <a:spcPts val="1600"/>
              </a:spcBef>
              <a:spcAft>
                <a:spcPts val="0"/>
              </a:spcAft>
              <a:buNone/>
            </a:pPr>
            <a:r>
              <a:rPr b="1" lang="en"/>
              <a:t>Coarse Grain Labels:</a:t>
            </a:r>
            <a:r>
              <a:rPr lang="en"/>
              <a:t> The 10 classes have been mapped into 3 class labels such that 1-4 are labelled ‘negative’, 5-6 as ‘neutral’ and 7-10 as ‘positive’.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59000" y="1367475"/>
            <a:ext cx="305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TextRNN</a:t>
            </a:r>
            <a:endParaRPr/>
          </a:p>
        </p:txBody>
      </p:sp>
      <p:sp>
        <p:nvSpPr>
          <p:cNvPr id="123" name="Google Shape;123;p19"/>
          <p:cNvSpPr txBox="1"/>
          <p:nvPr>
            <p:ph idx="1" type="body"/>
          </p:nvPr>
        </p:nvSpPr>
        <p:spPr>
          <a:xfrm>
            <a:off x="729450" y="2119675"/>
            <a:ext cx="2934300" cy="277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RNNs can be used to make predictions, or to learn from sequential data and generate similar data.</a:t>
            </a:r>
            <a:endParaRPr/>
          </a:p>
          <a:p>
            <a:pPr indent="-311150" lvl="0" marL="457200" rtl="0" algn="l">
              <a:spcBef>
                <a:spcPts val="0"/>
              </a:spcBef>
              <a:spcAft>
                <a:spcPts val="0"/>
              </a:spcAft>
              <a:buSzPts val="1300"/>
              <a:buChar char="●"/>
            </a:pPr>
            <a:r>
              <a:rPr lang="en"/>
              <a:t>Using pre-trained embeddings can enhance the precision of RNN because it integrates new information about the words.</a:t>
            </a:r>
            <a:endParaRPr/>
          </a:p>
        </p:txBody>
      </p:sp>
      <p:pic>
        <p:nvPicPr>
          <p:cNvPr id="124" name="Google Shape;124;p19"/>
          <p:cNvPicPr preferRelativeResize="0"/>
          <p:nvPr/>
        </p:nvPicPr>
        <p:blipFill>
          <a:blip r:embed="rId3">
            <a:alphaModFix/>
          </a:blip>
          <a:stretch>
            <a:fillRect/>
          </a:stretch>
        </p:blipFill>
        <p:spPr>
          <a:xfrm>
            <a:off x="4007525" y="1271475"/>
            <a:ext cx="4448175" cy="366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1399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TextRNN Results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400"/>
              <a:t>Using Glove 6B 50d word embeddings:</a:t>
            </a:r>
            <a:endParaRPr b="1" sz="1400"/>
          </a:p>
          <a:p>
            <a:pPr indent="0" lvl="0" marL="0" rtl="0" algn="l">
              <a:lnSpc>
                <a:spcPct val="50000"/>
              </a:lnSpc>
              <a:spcBef>
                <a:spcPts val="1600"/>
              </a:spcBef>
              <a:spcAft>
                <a:spcPts val="0"/>
              </a:spcAft>
              <a:buNone/>
            </a:pPr>
            <a:r>
              <a:rPr lang="en"/>
              <a:t>Accuracy:  0.62</a:t>
            </a:r>
            <a:endParaRPr/>
          </a:p>
          <a:p>
            <a:pPr indent="0" lvl="0" marL="0" rtl="0" algn="l">
              <a:lnSpc>
                <a:spcPct val="50000"/>
              </a:lnSpc>
              <a:spcBef>
                <a:spcPts val="1600"/>
              </a:spcBef>
              <a:spcAft>
                <a:spcPts val="0"/>
              </a:spcAft>
              <a:buNone/>
            </a:pPr>
            <a:r>
              <a:rPr lang="en"/>
              <a:t>F1 score:  0.67</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1" name="Google Shape;131;p20"/>
          <p:cNvGraphicFramePr/>
          <p:nvPr/>
        </p:nvGraphicFramePr>
        <p:xfrm>
          <a:off x="801525" y="3098150"/>
          <a:ext cx="3000000" cy="3000000"/>
        </p:xfrm>
        <a:graphic>
          <a:graphicData uri="http://schemas.openxmlformats.org/drawingml/2006/table">
            <a:tbl>
              <a:tblPr>
                <a:noFill/>
                <a:tableStyleId>{C98743EE-DA7C-40DA-9D83-84779692CE38}</a:tableStyleId>
              </a:tblPr>
              <a:tblGrid>
                <a:gridCol w="829775"/>
                <a:gridCol w="829775"/>
                <a:gridCol w="829775"/>
                <a:gridCol w="829775"/>
                <a:gridCol w="829775"/>
              </a:tblGrid>
              <a:tr h="3605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tc>
              </a:tr>
              <a:tr h="339275">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0.64</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tc>
              </a:tr>
              <a:tr h="339275">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0.17</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0.59</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0.26</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tc>
              </a:tr>
              <a:tr h="339275">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0.90</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0.63</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0.74</a:t>
                      </a:r>
                      <a:endParaRPr b="1" sz="1100">
                        <a:solidFill>
                          <a:schemeClr val="accen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tc>
              </a:tr>
            </a:tbl>
          </a:graphicData>
        </a:graphic>
      </p:graphicFrame>
      <p:pic>
        <p:nvPicPr>
          <p:cNvPr id="132" name="Google Shape;132;p20"/>
          <p:cNvPicPr preferRelativeResize="0"/>
          <p:nvPr/>
        </p:nvPicPr>
        <p:blipFill>
          <a:blip r:embed="rId3">
            <a:alphaModFix/>
          </a:blip>
          <a:stretch>
            <a:fillRect/>
          </a:stretch>
        </p:blipFill>
        <p:spPr>
          <a:xfrm>
            <a:off x="5166400" y="1380625"/>
            <a:ext cx="3657600" cy="320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769625" y="1526225"/>
            <a:ext cx="6431400" cy="2261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400"/>
              <a:t>Using Word2vec embeddings trained on Google News corpus. </a:t>
            </a:r>
            <a:endParaRPr b="1" sz="1400"/>
          </a:p>
          <a:p>
            <a:pPr indent="0" lvl="0" marL="0" rtl="0" algn="l">
              <a:lnSpc>
                <a:spcPct val="50000"/>
              </a:lnSpc>
              <a:spcBef>
                <a:spcPts val="1600"/>
              </a:spcBef>
              <a:spcAft>
                <a:spcPts val="0"/>
              </a:spcAft>
              <a:buNone/>
            </a:pPr>
            <a:r>
              <a:rPr lang="en"/>
              <a:t>Accuracy:  0.63</a:t>
            </a:r>
            <a:endParaRPr/>
          </a:p>
          <a:p>
            <a:pPr indent="0" lvl="0" marL="0" rtl="0" algn="l">
              <a:lnSpc>
                <a:spcPct val="50000"/>
              </a:lnSpc>
              <a:spcBef>
                <a:spcPts val="1600"/>
              </a:spcBef>
              <a:spcAft>
                <a:spcPts val="0"/>
              </a:spcAft>
              <a:buNone/>
            </a:pPr>
            <a:r>
              <a:rPr lang="en"/>
              <a:t>F1-score:  0.68</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a:t>          </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8" name="Google Shape;138;p21"/>
          <p:cNvGraphicFramePr/>
          <p:nvPr/>
        </p:nvGraphicFramePr>
        <p:xfrm>
          <a:off x="769625" y="2673700"/>
          <a:ext cx="3000000" cy="3000000"/>
        </p:xfrm>
        <a:graphic>
          <a:graphicData uri="http://schemas.openxmlformats.org/drawingml/2006/table">
            <a:tbl>
              <a:tblPr>
                <a:noFill/>
                <a:tableStyleId>{C98743EE-DA7C-40DA-9D83-84779692CE38}</a:tableStyleId>
              </a:tblPr>
              <a:tblGrid>
                <a:gridCol w="870150"/>
                <a:gridCol w="870150"/>
                <a:gridCol w="870150"/>
                <a:gridCol w="870150"/>
                <a:gridCol w="870150"/>
              </a:tblGrid>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Sentiment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Precision</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Recall</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F1-Score</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Support</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0.63</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0.59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13497</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0.20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0.31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4829</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950">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2</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0.91</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0.64</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0.75</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1"/>
                          </a:solidFill>
                          <a:latin typeface="Lato"/>
                          <a:ea typeface="Lato"/>
                          <a:cs typeface="Lato"/>
                          <a:sym typeface="Lato"/>
                        </a:rPr>
                        <a:t>35440</a:t>
                      </a:r>
                      <a:endParaRPr b="1" sz="1100">
                        <a:solidFill>
                          <a:schemeClr val="accent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9" name="Google Shape;139;p21"/>
          <p:cNvPicPr preferRelativeResize="0"/>
          <p:nvPr/>
        </p:nvPicPr>
        <p:blipFill>
          <a:blip r:embed="rId3">
            <a:alphaModFix/>
          </a:blip>
          <a:stretch>
            <a:fillRect/>
          </a:stretch>
        </p:blipFill>
        <p:spPr>
          <a:xfrm>
            <a:off x="5486409" y="1782100"/>
            <a:ext cx="36576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