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702160" y="1203480"/>
            <a:ext cx="3738600" cy="2982960"/>
          </a:xfrm>
          <a:prstGeom prst="rect">
            <a:avLst/>
          </a:prstGeom>
          <a:ln>
            <a:noFill/>
          </a:ln>
        </p:spPr>
      </p:pic>
      <p:pic>
        <p:nvPicPr>
          <p:cNvPr id="39"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4"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8" name="" descr=""/>
          <p:cNvPicPr/>
          <p:nvPr/>
        </p:nvPicPr>
        <p:blipFill>
          <a:blip r:embed="rId2"/>
          <a:stretch/>
        </p:blipFill>
        <p:spPr>
          <a:xfrm>
            <a:off x="2702160" y="1203480"/>
            <a:ext cx="3738600" cy="2982960"/>
          </a:xfrm>
          <a:prstGeom prst="rect">
            <a:avLst/>
          </a:prstGeom>
          <a:ln>
            <a:noFill/>
          </a:ln>
        </p:spPr>
      </p:pic>
      <p:pic>
        <p:nvPicPr>
          <p:cNvPr id="79"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1" name="PlaceHolder 5"/>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57200" y="1203480"/>
            <a:ext cx="822924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115" name="" descr=""/>
          <p:cNvPicPr/>
          <p:nvPr/>
        </p:nvPicPr>
        <p:blipFill>
          <a:blip r:embed="rId2"/>
          <a:stretch/>
        </p:blipFill>
        <p:spPr>
          <a:xfrm>
            <a:off x="2702160" y="1203480"/>
            <a:ext cx="3738600" cy="2982960"/>
          </a:xfrm>
          <a:prstGeom prst="rect">
            <a:avLst/>
          </a:prstGeom>
          <a:ln>
            <a:noFill/>
          </a:ln>
        </p:spPr>
      </p:pic>
      <p:pic>
        <p:nvPicPr>
          <p:cNvPr id="116"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729360" y="1322280"/>
            <a:ext cx="7687800" cy="166428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902EA477-55AA-4A26-BCC1-9B0CE27A5A0E}" type="slidenum">
              <a:rPr b="0" lang="en-IN" sz="1000" spc="-1" strike="noStrike">
                <a:solidFill>
                  <a:srgbClr val="595959"/>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9143640" cy="487440"/>
          </a:xfrm>
          <a:prstGeom prst="rect">
            <a:avLst/>
          </a:prstGeom>
          <a:solidFill>
            <a:schemeClr val="lt2"/>
          </a:solidFill>
          <a:ln>
            <a:noFill/>
          </a:ln>
        </p:spPr>
        <p:style>
          <a:lnRef idx="0"/>
          <a:fillRef idx="0"/>
          <a:effectRef idx="0"/>
          <a:fontRef idx="minor"/>
        </p:style>
      </p:sp>
      <p:sp>
        <p:nvSpPr>
          <p:cNvPr id="41" name="CustomShape 2"/>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2" name="CustomShape 3"/>
          <p:cNvSpPr/>
          <p:nvPr/>
        </p:nvSpPr>
        <p:spPr>
          <a:xfrm rot="16200000">
            <a:off x="995400" y="1026360"/>
            <a:ext cx="45360" cy="375480"/>
          </a:xfrm>
          <a:prstGeom prst="rect">
            <a:avLst/>
          </a:prstGeom>
          <a:solidFill>
            <a:schemeClr val="dk1"/>
          </a:solidFill>
          <a:ln>
            <a:noFill/>
          </a:ln>
        </p:spPr>
        <p:style>
          <a:lnRef idx="0"/>
          <a:fillRef idx="0"/>
          <a:effectRef idx="0"/>
          <a:fontRef idx="minor"/>
        </p:style>
      </p:sp>
      <p:sp>
        <p:nvSpPr>
          <p:cNvPr id="43" name="PlaceHolder 4"/>
          <p:cNvSpPr>
            <a:spLocks noGrp="1"/>
          </p:cNvSpPr>
          <p:nvPr>
            <p:ph type="title"/>
          </p:nvPr>
        </p:nvSpPr>
        <p:spPr>
          <a:xfrm>
            <a:off x="729360" y="1318680"/>
            <a:ext cx="7688520" cy="53496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4" name="PlaceHolder 5"/>
          <p:cNvSpPr>
            <a:spLocks noGrp="1"/>
          </p:cNvSpPr>
          <p:nvPr>
            <p:ph type="body"/>
          </p:nvPr>
        </p:nvSpPr>
        <p:spPr>
          <a:xfrm>
            <a:off x="729360" y="2079000"/>
            <a:ext cx="7688520" cy="2260800"/>
          </a:xfrm>
          <a:prstGeom prst="rect">
            <a:avLst/>
          </a:prstGeom>
        </p:spPr>
        <p:txBody>
          <a:bodyPr tIns="91440" bIns="91440"/>
          <a:p>
            <a:pPr marL="432000" indent="-324000">
              <a:buClr>
                <a:srgbClr val="000000"/>
              </a:buClr>
              <a:buSzPct val="45000"/>
              <a:buFont typeface="Wingdings" charset="2"/>
              <a:buChar char=""/>
            </a:pPr>
            <a:r>
              <a:rPr b="0" lang="en-IN" sz="1300" spc="-1" strike="noStrike">
                <a:solidFill>
                  <a:srgbClr val="000000"/>
                </a:solidFill>
                <a:uFill>
                  <a:solidFill>
                    <a:srgbClr val="ffffff"/>
                  </a:solidFill>
                </a:uFill>
                <a:latin typeface="Arial"/>
              </a:rPr>
              <a:t>Click to edit the outline text format</a:t>
            </a:r>
            <a:endParaRPr b="0" lang="en-IN" sz="13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300" spc="-1" strike="noStrike">
                <a:solidFill>
                  <a:srgbClr val="000000"/>
                </a:solidFill>
                <a:uFill>
                  <a:solidFill>
                    <a:srgbClr val="ffffff"/>
                  </a:solidFill>
                </a:uFill>
                <a:latin typeface="Arial"/>
              </a:rPr>
              <a:t>Second Outline Level</a:t>
            </a:r>
            <a:endParaRPr b="0" lang="en-IN" sz="13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300" spc="-1" strike="noStrike">
                <a:solidFill>
                  <a:srgbClr val="000000"/>
                </a:solidFill>
                <a:uFill>
                  <a:solidFill>
                    <a:srgbClr val="ffffff"/>
                  </a:solidFill>
                </a:uFill>
                <a:latin typeface="Arial"/>
              </a:rPr>
              <a:t>Third Outline Level</a:t>
            </a:r>
            <a:endParaRPr b="0" lang="en-IN" sz="13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300" spc="-1" strike="noStrike">
                <a:solidFill>
                  <a:srgbClr val="000000"/>
                </a:solidFill>
                <a:uFill>
                  <a:solidFill>
                    <a:srgbClr val="ffffff"/>
                  </a:solidFill>
                </a:uFill>
                <a:latin typeface="Arial"/>
              </a:rPr>
              <a:t>Fourth Outline Level</a:t>
            </a:r>
            <a:endParaRPr b="0" lang="en-IN" sz="13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300" spc="-1" strike="noStrike">
                <a:solidFill>
                  <a:srgbClr val="000000"/>
                </a:solidFill>
                <a:uFill>
                  <a:solidFill>
                    <a:srgbClr val="ffffff"/>
                  </a:solidFill>
                </a:uFill>
                <a:latin typeface="Arial"/>
              </a:rPr>
              <a:t>Fifth Outline Level</a:t>
            </a:r>
            <a:endParaRPr b="0" lang="en-IN" sz="13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300" spc="-1" strike="noStrike">
                <a:solidFill>
                  <a:srgbClr val="000000"/>
                </a:solidFill>
                <a:uFill>
                  <a:solidFill>
                    <a:srgbClr val="ffffff"/>
                  </a:solidFill>
                </a:uFill>
                <a:latin typeface="Arial"/>
              </a:rPr>
              <a:t>Sixth Outline Level</a:t>
            </a:r>
            <a:endParaRPr b="0" lang="en-IN" sz="13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300" spc="-1" strike="noStrike">
                <a:solidFill>
                  <a:srgbClr val="000000"/>
                </a:solidFill>
                <a:uFill>
                  <a:solidFill>
                    <a:srgbClr val="ffffff"/>
                  </a:solidFill>
                </a:uFill>
                <a:latin typeface="Arial"/>
              </a:rPr>
              <a:t>Seventh Outline Level</a:t>
            </a:r>
            <a:endParaRPr b="0" lang="en-IN" sz="1300" spc="-1" strike="noStrike">
              <a:solidFill>
                <a:srgbClr val="000000"/>
              </a:solidFill>
              <a:uFill>
                <a:solidFill>
                  <a:srgbClr val="ffffff"/>
                </a:solidFill>
              </a:uFill>
              <a:latin typeface="Arial"/>
            </a:endParaRPr>
          </a:p>
        </p:txBody>
      </p:sp>
      <p:sp>
        <p:nvSpPr>
          <p:cNvPr id="45" name="PlaceHolder 6"/>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D100E4F6-4D99-48EA-B9FE-4B3ACCE23466}" type="slidenum">
              <a:rPr b="0" lang="en-IN" sz="1000" spc="-1" strike="noStrike">
                <a:solidFill>
                  <a:srgbClr val="595959"/>
                </a:solidFill>
                <a:uFill>
                  <a:solidFill>
                    <a:srgbClr val="ffffff"/>
                  </a:solidFill>
                </a:uFill>
                <a:latin typeface="Lato"/>
                <a:ea typeface="Lato"/>
              </a:rPr>
              <a:t>1</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sldNum"/>
          </p:nvPr>
        </p:nvSpPr>
        <p:spPr>
          <a:xfrm>
            <a:off x="8536320" y="4749840"/>
            <a:ext cx="548280" cy="393120"/>
          </a:xfrm>
          <a:prstGeom prst="rect">
            <a:avLst/>
          </a:prstGeom>
        </p:spPr>
        <p:txBody>
          <a:bodyPr tIns="91440" bIns="91440" anchor="ctr"/>
          <a:p>
            <a:pPr algn="r">
              <a:lnSpc>
                <a:spcPct val="100000"/>
              </a:lnSpc>
            </a:pPr>
            <a:fld id="{F6A816C1-63C3-4872-8026-E4D4AFAE797A}" type="slidenum">
              <a:rPr b="0" lang="en-IN" sz="1000" spc="-1" strike="noStrike">
                <a:solidFill>
                  <a:srgbClr val="595959"/>
                </a:solidFill>
                <a:uFill>
                  <a:solidFill>
                    <a:srgbClr val="ffffff"/>
                  </a:solidFill>
                </a:uFill>
                <a:latin typeface="Lato"/>
                <a:ea typeface="Lato"/>
              </a:rPr>
              <a:t>&lt;number&gt;</a:t>
            </a:fld>
            <a:endParaRPr b="0" lang="en-IN" sz="1400" spc="-1" strike="noStrike">
              <a:solidFill>
                <a:srgbClr val="000000"/>
              </a:solidFill>
              <a:uFill>
                <a:solidFill>
                  <a:srgbClr val="ffffff"/>
                </a:solidFill>
              </a:uFill>
              <a:latin typeface="Times New Roman"/>
            </a:endParaRPr>
          </a:p>
        </p:txBody>
      </p:sp>
      <p:sp>
        <p:nvSpPr>
          <p:cNvPr id="81" name="PlaceHolder 2"/>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uFill>
                  <a:solidFill>
                    <a:srgbClr val="ffffff"/>
                  </a:solidFill>
                </a:uFill>
                <a:latin typeface="Arial"/>
              </a:rPr>
              <a:t>Click to edit the title text format</a:t>
            </a:r>
            <a:endParaRPr b="0" lang="en-IN" sz="1400" spc="-1" strike="noStrike">
              <a:solidFill>
                <a:srgbClr val="000000"/>
              </a:solidFill>
              <a:uFill>
                <a:solidFill>
                  <a:srgbClr val="ffffff"/>
                </a:solidFill>
              </a:uFill>
              <a:latin typeface="Arial"/>
            </a:endParaRPr>
          </a:p>
        </p:txBody>
      </p:sp>
      <p:sp>
        <p:nvSpPr>
          <p:cNvPr id="8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9720" y="1739520"/>
            <a:ext cx="7687800" cy="1664280"/>
          </a:xfrm>
          <a:prstGeom prst="rect">
            <a:avLst/>
          </a:prstGeom>
          <a:noFill/>
          <a:ln>
            <a:noFill/>
          </a:ln>
        </p:spPr>
        <p:txBody>
          <a:bodyPr tIns="91440" bIns="91440"/>
          <a:p>
            <a:pPr marL="457200" indent="457200">
              <a:lnSpc>
                <a:spcPct val="115000"/>
              </a:lnSpc>
            </a:pPr>
            <a:r>
              <a:rPr b="1" lang="en-IN" sz="2400" spc="-1" strike="noStrike">
                <a:solidFill>
                  <a:srgbClr val="000000"/>
                </a:solidFill>
                <a:uFill>
                  <a:solidFill>
                    <a:srgbClr val="ffffff"/>
                  </a:solidFill>
                </a:uFill>
                <a:latin typeface="Arial"/>
                <a:ea typeface="Arial"/>
              </a:rPr>
              <a:t>SENTIMENT ANALYSIS OF DRUG REVIEWS</a:t>
            </a:r>
            <a:r>
              <a:rPr b="1" lang="en-IN" sz="2400" spc="-1" strike="noStrike">
                <a:solidFill>
                  <a:srgbClr val="000000"/>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p:txBody>
      </p:sp>
      <p:sp>
        <p:nvSpPr>
          <p:cNvPr id="118" name="TextShape 2"/>
          <p:cNvSpPr txBox="1"/>
          <p:nvPr/>
        </p:nvSpPr>
        <p:spPr>
          <a:xfrm>
            <a:off x="729720" y="3173040"/>
            <a:ext cx="7687800" cy="1462320"/>
          </a:xfrm>
          <a:prstGeom prst="rect">
            <a:avLst/>
          </a:prstGeom>
          <a:noFill/>
          <a:ln>
            <a:noFill/>
          </a:ln>
        </p:spPr>
        <p:txBody>
          <a:bodyPr tIns="91440" bIns="91440"/>
          <a:p>
            <a:pPr>
              <a:lnSpc>
                <a:spcPct val="100000"/>
              </a:lnSpc>
            </a:pPr>
            <a:r>
              <a:rPr b="0" lang="en-IN" sz="1600" spc="-1" strike="noStrike">
                <a:solidFill>
                  <a:srgbClr val="595959"/>
                </a:solidFill>
                <a:uFill>
                  <a:solidFill>
                    <a:srgbClr val="ffffff"/>
                  </a:solidFill>
                </a:uFill>
                <a:latin typeface="Lato"/>
                <a:ea typeface="Lato"/>
              </a:rPr>
              <a:t>Team Members:</a:t>
            </a:r>
            <a:endParaRPr b="0" lang="en-IN" sz="32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Lato"/>
                <a:ea typeface="Lato"/>
              </a:rPr>
              <a:t>Sai Saketh Aluru -- 16CS30030</a:t>
            </a:r>
            <a:endParaRPr b="0" lang="en-IN" sz="32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Lato"/>
                <a:ea typeface="Lato"/>
              </a:rPr>
              <a:t>PVSL Hari Chandana  -- 16CS30026</a:t>
            </a:r>
            <a:endParaRPr b="0" lang="en-IN" sz="32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Lato"/>
                <a:ea typeface="Lato"/>
              </a:rPr>
              <a:t>Potnuru Anusha -- 16CS30027</a:t>
            </a:r>
            <a:endParaRPr b="0" lang="en-IN" sz="3200" spc="-1" strike="noStrike">
              <a:solidFill>
                <a:srgbClr val="000000"/>
              </a:solidFill>
              <a:uFill>
                <a:solidFill>
                  <a:srgbClr val="ffffff"/>
                </a:solidFill>
              </a:uFill>
              <a:latin typeface="Arial"/>
            </a:endParaRPr>
          </a:p>
          <a:p>
            <a:pPr>
              <a:lnSpc>
                <a:spcPct val="100000"/>
              </a:lnSpc>
            </a:pPr>
            <a:r>
              <a:rPr b="0" lang="en-IN" sz="1600" spc="-1" strike="noStrike">
                <a:solidFill>
                  <a:srgbClr val="595959"/>
                </a:solidFill>
                <a:uFill>
                  <a:solidFill>
                    <a:srgbClr val="ffffff"/>
                  </a:solidFill>
                </a:uFill>
                <a:latin typeface="Lato"/>
                <a:ea typeface="Lato"/>
              </a:rPr>
              <a:t>K Sai Surya Teja -- 16CS30015</a:t>
            </a:r>
            <a:endParaRPr b="0" lang="en-IN" sz="3200" spc="-1" strike="noStrike">
              <a:solidFill>
                <a:srgbClr val="000000"/>
              </a:solidFill>
              <a:uFill>
                <a:solidFill>
                  <a:srgbClr val="ffffff"/>
                </a:solidFill>
              </a:uFill>
              <a:latin typeface="Arial"/>
            </a:endParaRPr>
          </a:p>
          <a:p>
            <a:pPr>
              <a:lnSpc>
                <a:spcPct val="100000"/>
              </a:lnSpc>
            </a:pPr>
            <a:endParaRPr b="0" lang="en-IN" sz="3200" spc="-1" strike="noStrike">
              <a:solidFill>
                <a:srgbClr val="000000"/>
              </a:solidFill>
              <a:uFill>
                <a:solidFill>
                  <a:srgbClr val="ffffff"/>
                </a:solidFill>
              </a:uFill>
              <a:latin typeface="Arial"/>
            </a:endParaRPr>
          </a:p>
          <a:p>
            <a:pPr>
              <a:lnSpc>
                <a:spcPct val="100000"/>
              </a:lnSpc>
            </a:pP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727560" y="1441080"/>
            <a:ext cx="7688520" cy="101484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Pubmed in-domain embeddings:</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0.65</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 score:  0.64</a:t>
            </a: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40" name="Table 2"/>
          <p:cNvGraphicFramePr/>
          <p:nvPr/>
        </p:nvGraphicFramePr>
        <p:xfrm>
          <a:off x="842040" y="2571840"/>
          <a:ext cx="4350240" cy="1136880"/>
        </p:xfrm>
        <a:graphic>
          <a:graphicData uri="http://schemas.openxmlformats.org/drawingml/2006/table">
            <a:tbl>
              <a:tblPr/>
              <a:tblGrid>
                <a:gridCol w="870120"/>
                <a:gridCol w="870120"/>
                <a:gridCol w="870120"/>
                <a:gridCol w="870120"/>
                <a:gridCol w="87012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0.45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0.78</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41" name="Google Shape;146;p22" descr=""/>
          <p:cNvPicPr/>
          <p:nvPr/>
        </p:nvPicPr>
        <p:blipFill>
          <a:blip r:embed="rId1"/>
          <a:stretch/>
        </p:blipFill>
        <p:spPr>
          <a:xfrm>
            <a:off x="5303160" y="1191600"/>
            <a:ext cx="3657240" cy="32000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727560" y="125136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Hierarchical Attention Network</a:t>
            </a:r>
            <a:endParaRPr b="0" lang="en-IN" sz="1400" spc="-1" strike="noStrike">
              <a:solidFill>
                <a:srgbClr val="000000"/>
              </a:solidFill>
              <a:uFill>
                <a:solidFill>
                  <a:srgbClr val="ffffff"/>
                </a:solidFill>
              </a:uFill>
              <a:latin typeface="Arial"/>
            </a:endParaRPr>
          </a:p>
        </p:txBody>
      </p:sp>
      <p:sp>
        <p:nvSpPr>
          <p:cNvPr id="143" name="TextShape 2"/>
          <p:cNvSpPr txBox="1"/>
          <p:nvPr/>
        </p:nvSpPr>
        <p:spPr>
          <a:xfrm>
            <a:off x="729360" y="2079360"/>
            <a:ext cx="2904120" cy="290124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HAN uses stacked RNN on word level followed by attention model. It extracts words that are important to the meaning of the sentence and aggregate their representation to form a sentence vector.</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The same procedure is then applied to the derived sentence vectors which generates a vector conceiving the meaning of the given document.</a:t>
            </a:r>
            <a:endParaRPr b="0" lang="en-IN" sz="1400" spc="-1" strike="noStrike">
              <a:solidFill>
                <a:srgbClr val="000000"/>
              </a:solidFill>
              <a:uFill>
                <a:solidFill>
                  <a:srgbClr val="ffffff"/>
                </a:solidFill>
              </a:uFill>
              <a:latin typeface="Arial"/>
            </a:endParaRPr>
          </a:p>
        </p:txBody>
      </p:sp>
      <p:pic>
        <p:nvPicPr>
          <p:cNvPr id="144" name="Google Shape;153;p23" descr=""/>
          <p:cNvPicPr/>
          <p:nvPr/>
        </p:nvPicPr>
        <p:blipFill>
          <a:blip r:embed="rId1"/>
          <a:stretch/>
        </p:blipFill>
        <p:spPr>
          <a:xfrm>
            <a:off x="4370040" y="1251360"/>
            <a:ext cx="4148640" cy="3729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5" name="TextShape 1"/>
          <p:cNvSpPr txBox="1"/>
          <p:nvPr/>
        </p:nvSpPr>
        <p:spPr>
          <a:xfrm>
            <a:off x="7275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Attention model used in HAN</a:t>
            </a:r>
            <a:endParaRPr b="0" lang="en-IN" sz="1400" spc="-1" strike="noStrike">
              <a:solidFill>
                <a:srgbClr val="000000"/>
              </a:solidFill>
              <a:uFill>
                <a:solidFill>
                  <a:srgbClr val="ffffff"/>
                </a:solidFill>
              </a:uFill>
              <a:latin typeface="Arial"/>
            </a:endParaRPr>
          </a:p>
        </p:txBody>
      </p:sp>
      <p:sp>
        <p:nvSpPr>
          <p:cNvPr id="146" name="TextShape 2"/>
          <p:cNvSpPr txBox="1"/>
          <p:nvPr/>
        </p:nvSpPr>
        <p:spPr>
          <a:xfrm>
            <a:off x="729360" y="2079000"/>
            <a:ext cx="2725920" cy="226080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The vectors from Bidirectional RNN pass through shallow neural network to decide weight corresponding to each vector. The weighted sum of each vector embodies the meaning of those vectors combined.</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47" name="Google Shape;160;p24" descr=""/>
          <p:cNvPicPr/>
          <p:nvPr/>
        </p:nvPicPr>
        <p:blipFill>
          <a:blip r:embed="rId1"/>
          <a:srcRect l="0" t="0" r="0" b="19292"/>
          <a:stretch/>
        </p:blipFill>
        <p:spPr>
          <a:xfrm>
            <a:off x="4431960" y="2133360"/>
            <a:ext cx="3933360" cy="2152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727560" y="139896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HAN Results</a:t>
            </a:r>
            <a:endParaRPr b="0" lang="en-IN" sz="1400" spc="-1" strike="noStrike">
              <a:solidFill>
                <a:srgbClr val="000000"/>
              </a:solidFill>
              <a:uFill>
                <a:solidFill>
                  <a:srgbClr val="ffffff"/>
                </a:solidFill>
              </a:uFill>
              <a:latin typeface="Arial"/>
            </a:endParaRPr>
          </a:p>
        </p:txBody>
      </p:sp>
      <p:sp>
        <p:nvSpPr>
          <p:cNvPr id="149" name="TextShape 2"/>
          <p:cNvSpPr txBox="1"/>
          <p:nvPr/>
        </p:nvSpPr>
        <p:spPr>
          <a:xfrm>
            <a:off x="729360" y="2079000"/>
            <a:ext cx="7688520" cy="226080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Glove 6B 50d word embeddings:</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0.67</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F1-score:  0.67</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50" name="Table 3"/>
          <p:cNvGraphicFramePr/>
          <p:nvPr/>
        </p:nvGraphicFramePr>
        <p:xfrm>
          <a:off x="801360" y="3098160"/>
          <a:ext cx="4148640" cy="1378080"/>
        </p:xfrm>
        <a:graphic>
          <a:graphicData uri="http://schemas.openxmlformats.org/drawingml/2006/table">
            <a:tbl>
              <a:tblPr/>
              <a:tblGrid>
                <a:gridCol w="829440"/>
                <a:gridCol w="829440"/>
                <a:gridCol w="829440"/>
                <a:gridCol w="829440"/>
                <a:gridCol w="83088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0.80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51" name="Google Shape;168;p25" descr=""/>
          <p:cNvPicPr/>
          <p:nvPr/>
        </p:nvPicPr>
        <p:blipFill>
          <a:blip r:embed="rId1"/>
          <a:stretch/>
        </p:blipFill>
        <p:spPr>
          <a:xfrm>
            <a:off x="5124960" y="1486440"/>
            <a:ext cx="3657240" cy="32000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769680" y="1526400"/>
            <a:ext cx="7688520" cy="226080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Word2vec embeddings trained on Google News corpus. </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0.65</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F1-score:  0.65</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53" name="Table 2"/>
          <p:cNvGraphicFramePr/>
          <p:nvPr/>
        </p:nvGraphicFramePr>
        <p:xfrm>
          <a:off x="839880" y="2673720"/>
          <a:ext cx="4350240" cy="1171440"/>
        </p:xfrm>
        <a:graphic>
          <a:graphicData uri="http://schemas.openxmlformats.org/drawingml/2006/table">
            <a:tbl>
              <a:tblPr/>
              <a:tblGrid>
                <a:gridCol w="870120"/>
                <a:gridCol w="870120"/>
                <a:gridCol w="870120"/>
                <a:gridCol w="870120"/>
                <a:gridCol w="87012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54" name="Google Shape;175;p26" descr=""/>
          <p:cNvPicPr/>
          <p:nvPr/>
        </p:nvPicPr>
        <p:blipFill>
          <a:blip r:embed="rId1"/>
          <a:stretch/>
        </p:blipFill>
        <p:spPr>
          <a:xfrm>
            <a:off x="5319000" y="1396080"/>
            <a:ext cx="3657240" cy="32000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727560" y="1441080"/>
            <a:ext cx="7688520" cy="226080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Pubmed in-domain embeddings:</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0.66</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F1-score:  0.70</a:t>
            </a: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56" name="Table 2"/>
          <p:cNvGraphicFramePr/>
          <p:nvPr/>
        </p:nvGraphicFramePr>
        <p:xfrm>
          <a:off x="821880" y="2571840"/>
          <a:ext cx="4350240" cy="1136880"/>
        </p:xfrm>
        <a:graphic>
          <a:graphicData uri="http://schemas.openxmlformats.org/drawingml/2006/table">
            <a:tbl>
              <a:tblPr/>
              <a:tblGrid>
                <a:gridCol w="870120"/>
                <a:gridCol w="870120"/>
                <a:gridCol w="870120"/>
                <a:gridCol w="870120"/>
                <a:gridCol w="87012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0.61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0.63</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0.92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0.68</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0.78</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57" name="Google Shape;182;p27" descr=""/>
          <p:cNvPicPr/>
          <p:nvPr/>
        </p:nvPicPr>
        <p:blipFill>
          <a:blip r:embed="rId1"/>
          <a:stretch/>
        </p:blipFill>
        <p:spPr>
          <a:xfrm>
            <a:off x="5319000" y="1313280"/>
            <a:ext cx="3657240" cy="32000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ML Baselines - Logistic Regression</a:t>
            </a:r>
            <a:endParaRPr b="0" lang="en-IN" sz="1400" spc="-1" strike="noStrike">
              <a:solidFill>
                <a:srgbClr val="000000"/>
              </a:solidFill>
              <a:uFill>
                <a:solidFill>
                  <a:srgbClr val="ffffff"/>
                </a:solidFill>
              </a:uFill>
              <a:latin typeface="Arial"/>
            </a:endParaRPr>
          </a:p>
        </p:txBody>
      </p:sp>
      <p:sp>
        <p:nvSpPr>
          <p:cNvPr id="159" name="TextShape 2"/>
          <p:cNvSpPr txBox="1"/>
          <p:nvPr/>
        </p:nvSpPr>
        <p:spPr>
          <a:xfrm>
            <a:off x="729360" y="2079000"/>
            <a:ext cx="3011040" cy="184860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We have used TF-IDF weighting where words that are unique to a particular document would have higher weights compared to words that are used commonly across documents.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60" name="Google Shape;189;p28" descr=""/>
          <p:cNvPicPr/>
          <p:nvPr/>
        </p:nvPicPr>
        <p:blipFill>
          <a:blip r:embed="rId1"/>
          <a:stretch/>
        </p:blipFill>
        <p:spPr>
          <a:xfrm>
            <a:off x="4260240" y="2079000"/>
            <a:ext cx="4259880" cy="25621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Logistic Regression Results</a:t>
            </a:r>
            <a:endParaRPr b="0" lang="en-IN" sz="1400" spc="-1" strike="noStrike">
              <a:solidFill>
                <a:srgbClr val="000000"/>
              </a:solidFill>
              <a:uFill>
                <a:solidFill>
                  <a:srgbClr val="ffffff"/>
                </a:solidFill>
              </a:uFill>
              <a:latin typeface="Arial"/>
            </a:endParaRPr>
          </a:p>
        </p:txBody>
      </p:sp>
      <p:sp>
        <p:nvSpPr>
          <p:cNvPr id="162" name="TextShape 2"/>
          <p:cNvSpPr txBox="1"/>
          <p:nvPr/>
        </p:nvSpPr>
        <p:spPr>
          <a:xfrm>
            <a:off x="729360" y="2079000"/>
            <a:ext cx="7688520" cy="534960"/>
          </a:xfrm>
          <a:prstGeom prst="rect">
            <a:avLst/>
          </a:prstGeom>
          <a:noFill/>
          <a:ln>
            <a:noFill/>
          </a:ln>
        </p:spPr>
        <p:txBody>
          <a:bodyPr tIns="91440" bIns="91440"/>
          <a:p>
            <a:pPr>
              <a:lnSpc>
                <a:spcPct val="114000"/>
              </a:lnSpc>
            </a:pPr>
            <a:r>
              <a:rPr b="0" lang="en-IN" sz="1300" spc="-1" strike="noStrike">
                <a:solidFill>
                  <a:srgbClr val="595959"/>
                </a:solidFill>
                <a:uFill>
                  <a:solidFill>
                    <a:srgbClr val="ffffff"/>
                  </a:solidFill>
                </a:uFill>
                <a:latin typeface="Lato"/>
                <a:ea typeface="Lato"/>
              </a:rPr>
              <a:t>Accuracy is  71.31272551426552</a:t>
            </a:r>
            <a:endParaRPr b="0" lang="en-IN" sz="1400" spc="-1" strike="noStrike">
              <a:solidFill>
                <a:srgbClr val="000000"/>
              </a:solidFill>
              <a:uFill>
                <a:solidFill>
                  <a:srgbClr val="ffffff"/>
                </a:solidFill>
              </a:uFill>
              <a:latin typeface="Arial"/>
            </a:endParaRPr>
          </a:p>
          <a:p>
            <a:pPr>
              <a:lnSpc>
                <a:spcPct val="114000"/>
              </a:lnSpc>
            </a:pPr>
            <a:r>
              <a:rPr b="0" lang="en-IN" sz="1300" spc="-1" strike="noStrike">
                <a:solidFill>
                  <a:srgbClr val="595959"/>
                </a:solidFill>
                <a:uFill>
                  <a:solidFill>
                    <a:srgbClr val="ffffff"/>
                  </a:solidFill>
                </a:uFill>
                <a:latin typeface="Lato"/>
                <a:ea typeface="Lato"/>
              </a:rPr>
              <a:t>F1-score is  0.74</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63" name="Table 3"/>
          <p:cNvGraphicFramePr/>
          <p:nvPr/>
        </p:nvGraphicFramePr>
        <p:xfrm>
          <a:off x="831960" y="3010320"/>
          <a:ext cx="4359240" cy="1301040"/>
        </p:xfrm>
        <a:graphic>
          <a:graphicData uri="http://schemas.openxmlformats.org/drawingml/2006/table">
            <a:tbl>
              <a:tblPr/>
              <a:tblGrid>
                <a:gridCol w="871560"/>
                <a:gridCol w="871560"/>
                <a:gridCol w="871560"/>
                <a:gridCol w="871560"/>
                <a:gridCol w="873000"/>
              </a:tblGrid>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0.66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0.70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0.68</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0.24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0.53</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0.33</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0.91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0.82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64" name="Google Shape;197;p29" descr=""/>
          <p:cNvPicPr/>
          <p:nvPr/>
        </p:nvPicPr>
        <p:blipFill>
          <a:blip r:embed="rId1"/>
          <a:stretch/>
        </p:blipFill>
        <p:spPr>
          <a:xfrm>
            <a:off x="5360400" y="1226880"/>
            <a:ext cx="3657240" cy="32000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ML Baselines - Random Forest</a:t>
            </a:r>
            <a:r>
              <a:rPr b="1" lang="en-IN" sz="2600" spc="-1" strike="noStrike">
                <a:solidFill>
                  <a:srgbClr val="1a1a1a"/>
                </a:solidFill>
                <a:uFill>
                  <a:solidFill>
                    <a:srgbClr val="ffffff"/>
                  </a:solidFill>
                </a:uFill>
                <a:latin typeface="Raleway"/>
                <a:ea typeface="Raleway"/>
              </a:rPr>
              <a:t>
</a:t>
            </a:r>
            <a:endParaRPr b="0" lang="en-IN" sz="1400" spc="-1" strike="noStrike">
              <a:solidFill>
                <a:srgbClr val="000000"/>
              </a:solidFill>
              <a:uFill>
                <a:solidFill>
                  <a:srgbClr val="ffffff"/>
                </a:solidFill>
              </a:uFill>
              <a:latin typeface="Arial"/>
            </a:endParaRPr>
          </a:p>
        </p:txBody>
      </p:sp>
      <p:sp>
        <p:nvSpPr>
          <p:cNvPr id="166" name="TextShape 2"/>
          <p:cNvSpPr txBox="1"/>
          <p:nvPr/>
        </p:nvSpPr>
        <p:spPr>
          <a:xfrm>
            <a:off x="729360" y="2079000"/>
            <a:ext cx="3405960" cy="245232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Random Forest Classifier is an ensemble of a large number of individual decision trees.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Each individual tree is trained on a random sample of the training data and spits out a class prediction.</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The class with the most votes becomes our model’s prediction</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167" name="Google Shape;204;p30" descr=""/>
          <p:cNvPicPr/>
          <p:nvPr/>
        </p:nvPicPr>
        <p:blipFill>
          <a:blip r:embed="rId1"/>
          <a:stretch/>
        </p:blipFill>
        <p:spPr>
          <a:xfrm>
            <a:off x="4956480" y="1932840"/>
            <a:ext cx="3573000" cy="24519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Random Forest Results</a:t>
            </a:r>
            <a:endParaRPr b="0" lang="en-IN" sz="1400" spc="-1" strike="noStrike">
              <a:solidFill>
                <a:srgbClr val="000000"/>
              </a:solidFill>
              <a:uFill>
                <a:solidFill>
                  <a:srgbClr val="ffffff"/>
                </a:solidFill>
              </a:uFill>
              <a:latin typeface="Arial"/>
            </a:endParaRPr>
          </a:p>
        </p:txBody>
      </p:sp>
      <p:sp>
        <p:nvSpPr>
          <p:cNvPr id="169" name="TextShape 2"/>
          <p:cNvSpPr txBox="1"/>
          <p:nvPr/>
        </p:nvSpPr>
        <p:spPr>
          <a:xfrm>
            <a:off x="729360" y="2079000"/>
            <a:ext cx="7688520" cy="53496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Accuracy is 88.0593683740654</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F1-score is  0.87</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70" name="Table 3"/>
          <p:cNvGraphicFramePr/>
          <p:nvPr/>
        </p:nvGraphicFramePr>
        <p:xfrm>
          <a:off x="872280" y="2899800"/>
          <a:ext cx="4359240" cy="1182240"/>
        </p:xfrm>
        <a:graphic>
          <a:graphicData uri="http://schemas.openxmlformats.org/drawingml/2006/table">
            <a:tbl>
              <a:tblPr/>
              <a:tblGrid>
                <a:gridCol w="871560"/>
                <a:gridCol w="871560"/>
                <a:gridCol w="871560"/>
                <a:gridCol w="871560"/>
                <a:gridCol w="873000"/>
              </a:tblGrid>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0.87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0.76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0.81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0.57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0.72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0.88</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0.92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71" name="Google Shape;212;p31" descr=""/>
          <p:cNvPicPr/>
          <p:nvPr/>
        </p:nvPicPr>
        <p:blipFill>
          <a:blip r:embed="rId1"/>
          <a:stretch/>
        </p:blipFill>
        <p:spPr>
          <a:xfrm>
            <a:off x="5334480" y="1523880"/>
            <a:ext cx="3657240" cy="32000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Problem Statement</a:t>
            </a:r>
            <a:endParaRPr b="0" lang="en-IN" sz="1400" spc="-1" strike="noStrike">
              <a:solidFill>
                <a:srgbClr val="000000"/>
              </a:solidFill>
              <a:uFill>
                <a:solidFill>
                  <a:srgbClr val="ffffff"/>
                </a:solidFill>
              </a:uFill>
              <a:latin typeface="Arial"/>
            </a:endParaRPr>
          </a:p>
        </p:txBody>
      </p:sp>
      <p:sp>
        <p:nvSpPr>
          <p:cNvPr id="120" name="TextShape 2"/>
          <p:cNvSpPr txBox="1"/>
          <p:nvPr/>
        </p:nvSpPr>
        <p:spPr>
          <a:xfrm>
            <a:off x="729360" y="2079000"/>
            <a:ext cx="7688520" cy="226080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To classify review of a drug as positive, neutral or negative using sentiment analysis.</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Analyse the classification using different machine learning based and deep learning based models using in-domain and non-domain embeddings, and comparing their performances.</a:t>
            </a: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pic>
        <p:nvPicPr>
          <p:cNvPr id="172" name="Google Shape;217;p32" descr=""/>
          <p:cNvPicPr/>
          <p:nvPr/>
        </p:nvPicPr>
        <p:blipFill>
          <a:blip r:embed="rId1"/>
          <a:stretch/>
        </p:blipFill>
        <p:spPr>
          <a:xfrm>
            <a:off x="3998520" y="506520"/>
            <a:ext cx="2130120" cy="1490040"/>
          </a:xfrm>
          <a:prstGeom prst="rect">
            <a:avLst/>
          </a:prstGeom>
          <a:ln>
            <a:noFill/>
          </a:ln>
        </p:spPr>
      </p:pic>
      <p:pic>
        <p:nvPicPr>
          <p:cNvPr id="173" name="Google Shape;218;p32" descr=""/>
          <p:cNvPicPr/>
          <p:nvPr/>
        </p:nvPicPr>
        <p:blipFill>
          <a:blip r:embed="rId2"/>
          <a:stretch/>
        </p:blipFill>
        <p:spPr>
          <a:xfrm>
            <a:off x="5995080" y="506160"/>
            <a:ext cx="2130120" cy="1491120"/>
          </a:xfrm>
          <a:prstGeom prst="rect">
            <a:avLst/>
          </a:prstGeom>
          <a:ln>
            <a:noFill/>
          </a:ln>
        </p:spPr>
      </p:pic>
      <p:pic>
        <p:nvPicPr>
          <p:cNvPr id="174" name="Google Shape;219;p32" descr=""/>
          <p:cNvPicPr/>
          <p:nvPr/>
        </p:nvPicPr>
        <p:blipFill>
          <a:blip r:embed="rId3"/>
          <a:stretch/>
        </p:blipFill>
        <p:spPr>
          <a:xfrm>
            <a:off x="2001960" y="1997280"/>
            <a:ext cx="2130120" cy="1490040"/>
          </a:xfrm>
          <a:prstGeom prst="rect">
            <a:avLst/>
          </a:prstGeom>
          <a:ln>
            <a:noFill/>
          </a:ln>
        </p:spPr>
      </p:pic>
      <p:pic>
        <p:nvPicPr>
          <p:cNvPr id="175" name="Google Shape;220;p32" descr=""/>
          <p:cNvPicPr/>
          <p:nvPr/>
        </p:nvPicPr>
        <p:blipFill>
          <a:blip r:embed="rId4"/>
          <a:stretch/>
        </p:blipFill>
        <p:spPr>
          <a:xfrm>
            <a:off x="3998520" y="1997280"/>
            <a:ext cx="2130120" cy="1490040"/>
          </a:xfrm>
          <a:prstGeom prst="rect">
            <a:avLst/>
          </a:prstGeom>
          <a:ln>
            <a:noFill/>
          </a:ln>
        </p:spPr>
      </p:pic>
      <p:pic>
        <p:nvPicPr>
          <p:cNvPr id="176" name="Google Shape;221;p32" descr=""/>
          <p:cNvPicPr/>
          <p:nvPr/>
        </p:nvPicPr>
        <p:blipFill>
          <a:blip r:embed="rId5"/>
          <a:stretch/>
        </p:blipFill>
        <p:spPr>
          <a:xfrm>
            <a:off x="5995080" y="1996920"/>
            <a:ext cx="2130120" cy="1491120"/>
          </a:xfrm>
          <a:prstGeom prst="rect">
            <a:avLst/>
          </a:prstGeom>
          <a:ln>
            <a:noFill/>
          </a:ln>
        </p:spPr>
      </p:pic>
      <p:pic>
        <p:nvPicPr>
          <p:cNvPr id="177" name="Google Shape;222;p32" descr=""/>
          <p:cNvPicPr/>
          <p:nvPr/>
        </p:nvPicPr>
        <p:blipFill>
          <a:blip r:embed="rId6"/>
          <a:stretch/>
        </p:blipFill>
        <p:spPr>
          <a:xfrm>
            <a:off x="2001960" y="3412800"/>
            <a:ext cx="2130120" cy="1490040"/>
          </a:xfrm>
          <a:prstGeom prst="rect">
            <a:avLst/>
          </a:prstGeom>
          <a:ln>
            <a:noFill/>
          </a:ln>
        </p:spPr>
      </p:pic>
      <p:pic>
        <p:nvPicPr>
          <p:cNvPr id="178" name="Google Shape;223;p32" descr=""/>
          <p:cNvPicPr/>
          <p:nvPr/>
        </p:nvPicPr>
        <p:blipFill>
          <a:blip r:embed="rId7"/>
          <a:stretch/>
        </p:blipFill>
        <p:spPr>
          <a:xfrm>
            <a:off x="5995080" y="3412440"/>
            <a:ext cx="2130120" cy="1491120"/>
          </a:xfrm>
          <a:prstGeom prst="rect">
            <a:avLst/>
          </a:prstGeom>
          <a:ln>
            <a:noFill/>
          </a:ln>
        </p:spPr>
      </p:pic>
      <p:pic>
        <p:nvPicPr>
          <p:cNvPr id="179" name="Google Shape;224;p32" descr=""/>
          <p:cNvPicPr/>
          <p:nvPr/>
        </p:nvPicPr>
        <p:blipFill>
          <a:blip r:embed="rId8"/>
          <a:stretch/>
        </p:blipFill>
        <p:spPr>
          <a:xfrm>
            <a:off x="3998520" y="3412800"/>
            <a:ext cx="2130120" cy="1490040"/>
          </a:xfrm>
          <a:prstGeom prst="rect">
            <a:avLst/>
          </a:prstGeom>
          <a:ln>
            <a:noFill/>
          </a:ln>
        </p:spPr>
      </p:pic>
      <p:sp>
        <p:nvSpPr>
          <p:cNvPr id="180" name="CustomShape 1"/>
          <p:cNvSpPr/>
          <p:nvPr/>
        </p:nvSpPr>
        <p:spPr>
          <a:xfrm>
            <a:off x="8052840" y="2571840"/>
            <a:ext cx="1090800" cy="6073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uFill>
                  <a:solidFill>
                    <a:srgbClr val="ffffff"/>
                  </a:solidFill>
                </a:uFill>
                <a:latin typeface="Lato"/>
                <a:ea typeface="Lato"/>
              </a:rPr>
              <a:t>TextRNN</a:t>
            </a:r>
            <a:endParaRPr b="0" lang="en-IN" sz="1800" spc="-1" strike="noStrike">
              <a:solidFill>
                <a:srgbClr val="000000"/>
              </a:solidFill>
              <a:uFill>
                <a:solidFill>
                  <a:srgbClr val="ffffff"/>
                </a:solidFill>
              </a:uFill>
              <a:latin typeface="Arial"/>
            </a:endParaRPr>
          </a:p>
        </p:txBody>
      </p:sp>
      <p:sp>
        <p:nvSpPr>
          <p:cNvPr id="181" name="CustomShape 2"/>
          <p:cNvSpPr/>
          <p:nvPr/>
        </p:nvSpPr>
        <p:spPr>
          <a:xfrm>
            <a:off x="8125560" y="3822840"/>
            <a:ext cx="1090800" cy="60732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uFill>
                  <a:solidFill>
                    <a:srgbClr val="ffffff"/>
                  </a:solidFill>
                </a:uFill>
                <a:latin typeface="Lato"/>
                <a:ea typeface="Lato"/>
              </a:rPr>
              <a:t>HAN</a:t>
            </a:r>
            <a:endParaRPr b="0" lang="en-IN" sz="1800" spc="-1" strike="noStrike">
              <a:solidFill>
                <a:srgbClr val="000000"/>
              </a:solidFill>
              <a:uFill>
                <a:solidFill>
                  <a:srgbClr val="ffffff"/>
                </a:solidFill>
              </a:uFill>
              <a:latin typeface="Arial"/>
            </a:endParaRPr>
          </a:p>
        </p:txBody>
      </p:sp>
      <p:sp>
        <p:nvSpPr>
          <p:cNvPr id="182" name="CustomShape 3"/>
          <p:cNvSpPr/>
          <p:nvPr/>
        </p:nvSpPr>
        <p:spPr>
          <a:xfrm>
            <a:off x="2595960" y="4779720"/>
            <a:ext cx="1402560" cy="6980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uFill>
                  <a:solidFill>
                    <a:srgbClr val="ffffff"/>
                  </a:solidFill>
                </a:uFill>
                <a:latin typeface="Lato"/>
                <a:ea typeface="Lato"/>
              </a:rPr>
              <a:t>GloVe</a:t>
            </a:r>
            <a:endParaRPr b="0" lang="en-IN" sz="1800" spc="-1" strike="noStrike">
              <a:solidFill>
                <a:srgbClr val="000000"/>
              </a:solidFill>
              <a:uFill>
                <a:solidFill>
                  <a:srgbClr val="ffffff"/>
                </a:solidFill>
              </a:uFill>
              <a:latin typeface="Arial"/>
            </a:endParaRPr>
          </a:p>
        </p:txBody>
      </p:sp>
      <p:sp>
        <p:nvSpPr>
          <p:cNvPr id="183" name="CustomShape 4"/>
          <p:cNvSpPr/>
          <p:nvPr/>
        </p:nvSpPr>
        <p:spPr>
          <a:xfrm>
            <a:off x="4362480" y="4779720"/>
            <a:ext cx="1402560" cy="6980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uFill>
                  <a:solidFill>
                    <a:srgbClr val="ffffff"/>
                  </a:solidFill>
                </a:uFill>
                <a:latin typeface="Lato"/>
                <a:ea typeface="Lato"/>
              </a:rPr>
              <a:t>Word2Vec</a:t>
            </a:r>
            <a:endParaRPr b="0" lang="en-IN" sz="1800" spc="-1" strike="noStrike">
              <a:solidFill>
                <a:srgbClr val="000000"/>
              </a:solidFill>
              <a:uFill>
                <a:solidFill>
                  <a:srgbClr val="ffffff"/>
                </a:solidFill>
              </a:uFill>
              <a:latin typeface="Arial"/>
            </a:endParaRPr>
          </a:p>
        </p:txBody>
      </p:sp>
      <p:sp>
        <p:nvSpPr>
          <p:cNvPr id="184" name="CustomShape 5"/>
          <p:cNvSpPr/>
          <p:nvPr/>
        </p:nvSpPr>
        <p:spPr>
          <a:xfrm>
            <a:off x="6629760" y="4779720"/>
            <a:ext cx="1402560" cy="698040"/>
          </a:xfrm>
          <a:prstGeom prst="rect">
            <a:avLst/>
          </a:prstGeom>
          <a:noFill/>
          <a:ln>
            <a:noFill/>
          </a:ln>
        </p:spPr>
        <p:style>
          <a:lnRef idx="0"/>
          <a:fillRef idx="0"/>
          <a:effectRef idx="0"/>
          <a:fontRef idx="minor"/>
        </p:style>
        <p:txBody>
          <a:bodyPr tIns="91440" bIns="91440"/>
          <a:p>
            <a:pPr>
              <a:lnSpc>
                <a:spcPct val="100000"/>
              </a:lnSpc>
            </a:pPr>
            <a:r>
              <a:rPr b="0" lang="en-IN" sz="1400" spc="-1" strike="noStrike">
                <a:solidFill>
                  <a:srgbClr val="000000"/>
                </a:solidFill>
                <a:uFill>
                  <a:solidFill>
                    <a:srgbClr val="ffffff"/>
                  </a:solidFill>
                </a:uFill>
                <a:latin typeface="Lato"/>
                <a:ea typeface="Lato"/>
              </a:rPr>
              <a:t>PubMed</a:t>
            </a:r>
            <a:endParaRPr b="0"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Observations</a:t>
            </a:r>
            <a:endParaRPr b="0" lang="en-IN" sz="1400" spc="-1" strike="noStrike">
              <a:solidFill>
                <a:srgbClr val="000000"/>
              </a:solidFill>
              <a:uFill>
                <a:solidFill>
                  <a:srgbClr val="ffffff"/>
                </a:solidFill>
              </a:uFill>
              <a:latin typeface="Arial"/>
            </a:endParaRPr>
          </a:p>
        </p:txBody>
      </p:sp>
      <p:sp>
        <p:nvSpPr>
          <p:cNvPr id="186" name="TextShape 2"/>
          <p:cNvSpPr txBox="1"/>
          <p:nvPr/>
        </p:nvSpPr>
        <p:spPr>
          <a:xfrm>
            <a:off x="729360" y="2079000"/>
            <a:ext cx="7688520" cy="2260800"/>
          </a:xfrm>
          <a:prstGeom prst="rect">
            <a:avLst/>
          </a:prstGeom>
          <a:noFill/>
          <a:ln>
            <a:noFill/>
          </a:ln>
        </p:spPr>
        <p:txBody>
          <a:bodyPr tIns="91440" bIns="91440"/>
          <a:p>
            <a:pPr>
              <a:lnSpc>
                <a:spcPct val="100000"/>
              </a:lnSpc>
            </a:pPr>
            <a:r>
              <a:rPr b="1" lang="en-IN" sz="1300" spc="-1" strike="noStrike">
                <a:solidFill>
                  <a:srgbClr val="595959"/>
                </a:solidFill>
                <a:uFill>
                  <a:solidFill>
                    <a:srgbClr val="ffffff"/>
                  </a:solidFill>
                </a:uFill>
                <a:latin typeface="Lato"/>
                <a:ea typeface="Lato"/>
              </a:rPr>
              <a:t>Comparison of training time:</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ML models(5mins) vs TextRNN(1hour) vs HAN(6 hours)</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Glove &lt; Word2Vec &lt; PubMed</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
</a:t>
            </a:r>
            <a:r>
              <a:rPr b="1" lang="en-IN" sz="1300" spc="-1" strike="noStrike">
                <a:solidFill>
                  <a:srgbClr val="595959"/>
                </a:solidFill>
                <a:uFill>
                  <a:solidFill>
                    <a:srgbClr val="ffffff"/>
                  </a:solidFill>
                </a:uFill>
                <a:latin typeface="Lato"/>
                <a:ea typeface="Lato"/>
              </a:rPr>
              <a:t>Performance of different models:  </a:t>
            </a:r>
            <a:r>
              <a:rPr b="0" lang="en-IN" sz="1300" spc="-1" strike="noStrike">
                <a:solidFill>
                  <a:srgbClr val="595959"/>
                </a:solidFill>
                <a:uFill>
                  <a:solidFill>
                    <a:srgbClr val="ffffff"/>
                  </a:solidFill>
                </a:uFill>
                <a:latin typeface="Lato"/>
                <a:ea typeface="Lato"/>
              </a:rPr>
              <a:t>TextRNN &lt; HAN &lt; ML models</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Performance of different embeddings: </a:t>
            </a:r>
            <a:r>
              <a:rPr b="0" lang="en-IN" sz="1300" spc="-1" strike="noStrike">
                <a:solidFill>
                  <a:srgbClr val="595959"/>
                </a:solidFill>
                <a:uFill>
                  <a:solidFill>
                    <a:srgbClr val="ffffff"/>
                  </a:solidFill>
                </a:uFill>
                <a:latin typeface="Lato"/>
                <a:ea typeface="Lato"/>
              </a:rPr>
              <a:t>Glove ~ Word2vec ~ Pubmed</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Prediction accuracy of different classes</a:t>
            </a:r>
            <a:r>
              <a:rPr b="0" lang="en-IN" sz="1300" spc="-1" strike="noStrike">
                <a:solidFill>
                  <a:srgbClr val="595959"/>
                </a:solidFill>
                <a:uFill>
                  <a:solidFill>
                    <a:srgbClr val="ffffff"/>
                  </a:solidFill>
                </a:uFill>
                <a:latin typeface="Lato"/>
                <a:ea typeface="Lato"/>
              </a:rPr>
              <a:t>: Neutral &lt; Negative &lt; Positive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Ablation Analysis</a:t>
            </a:r>
            <a:endParaRPr b="0" lang="en-IN" sz="1400" spc="-1" strike="noStrike">
              <a:solidFill>
                <a:srgbClr val="000000"/>
              </a:solidFill>
              <a:uFill>
                <a:solidFill>
                  <a:srgbClr val="ffffff"/>
                </a:solidFill>
              </a:uFill>
              <a:latin typeface="Arial"/>
            </a:endParaRPr>
          </a:p>
        </p:txBody>
      </p:sp>
      <p:sp>
        <p:nvSpPr>
          <p:cNvPr id="188" name="TextShape 2"/>
          <p:cNvSpPr txBox="1"/>
          <p:nvPr/>
        </p:nvSpPr>
        <p:spPr>
          <a:xfrm>
            <a:off x="729360" y="2079000"/>
            <a:ext cx="7688520" cy="2721240"/>
          </a:xfrm>
          <a:prstGeom prst="rect">
            <a:avLst/>
          </a:prstGeom>
          <a:noFill/>
          <a:ln>
            <a:noFill/>
          </a:ln>
        </p:spPr>
        <p:txBody>
          <a:bodyPr tIns="91440" bIns="91440"/>
          <a:p>
            <a:pPr>
              <a:lnSpc>
                <a:spcPct val="100000"/>
              </a:lnSpc>
            </a:pPr>
            <a:r>
              <a:rPr b="1" i="1" lang="en-IN" sz="1300" spc="-1" strike="noStrike">
                <a:solidFill>
                  <a:srgbClr val="595959"/>
                </a:solidFill>
                <a:uFill>
                  <a:solidFill>
                    <a:srgbClr val="ffffff"/>
                  </a:solidFill>
                </a:uFill>
                <a:latin typeface="Lato"/>
                <a:ea typeface="Lato"/>
              </a:rPr>
              <a:t>Decoding reviews with sarcasm:</a:t>
            </a:r>
            <a:r>
              <a:rPr b="1"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“The medicine is so good it makes me sleep all day.”</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This is a negative review for a general medicine, which is expressed using positively inclined words like ‘good’ in a sarcastic setting. </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But this same review could also be an ambiguous review for sleeping medicine. </a:t>
            </a:r>
            <a:endParaRPr b="0" lang="en-IN" sz="1400" spc="-1" strike="noStrike">
              <a:solidFill>
                <a:srgbClr val="000000"/>
              </a:solidFill>
              <a:uFill>
                <a:solidFill>
                  <a:srgbClr val="ffffff"/>
                </a:solidFill>
              </a:uFill>
              <a:latin typeface="Arial"/>
            </a:endParaRPr>
          </a:p>
          <a:p>
            <a:pPr>
              <a:lnSpc>
                <a:spcPct val="100000"/>
              </a:lnSpc>
            </a:pPr>
            <a:r>
              <a:rPr b="0" i="1" lang="en-IN" sz="1300" spc="-1" strike="noStrike">
                <a:solidFill>
                  <a:srgbClr val="595959"/>
                </a:solidFill>
                <a:uFill>
                  <a:solidFill>
                    <a:srgbClr val="ffffff"/>
                  </a:solidFill>
                </a:uFill>
                <a:latin typeface="Lato"/>
                <a:ea typeface="Lato"/>
              </a:rPr>
              <a:t>
</a:t>
            </a:r>
            <a:r>
              <a:rPr b="1" i="1" lang="en-IN" sz="1300" spc="-1" strike="noStrike">
                <a:solidFill>
                  <a:srgbClr val="595959"/>
                </a:solidFill>
                <a:uFill>
                  <a:solidFill>
                    <a:srgbClr val="ffffff"/>
                  </a:solidFill>
                </a:uFill>
                <a:latin typeface="Lato"/>
                <a:ea typeface="Lato"/>
              </a:rPr>
              <a:t>In-domain vectors:</a:t>
            </a:r>
            <a:r>
              <a:rPr b="1" i="1"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We observe that the usage of these in-domain embedding vectors has little to no effect on the model performance. This is mostly due to the fact that the general public post reviews in simple, layman terms and  seldom use biomedical terminology.</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Ablation Analysis</a:t>
            </a:r>
            <a:r>
              <a:rPr b="1" lang="en-IN" sz="2600" spc="-1" strike="noStrike">
                <a:solidFill>
                  <a:srgbClr val="1a1a1a"/>
                </a:solidFill>
                <a:uFill>
                  <a:solidFill>
                    <a:srgbClr val="ffffff"/>
                  </a:solidFill>
                </a:uFill>
                <a:latin typeface="Raleway"/>
                <a:ea typeface="Raleway"/>
              </a:rPr>
              <a:t>	</a:t>
            </a:r>
            <a:endParaRPr b="0" lang="en-IN" sz="1400" spc="-1" strike="noStrike">
              <a:solidFill>
                <a:srgbClr val="000000"/>
              </a:solidFill>
              <a:uFill>
                <a:solidFill>
                  <a:srgbClr val="ffffff"/>
                </a:solidFill>
              </a:uFill>
              <a:latin typeface="Arial"/>
            </a:endParaRPr>
          </a:p>
        </p:txBody>
      </p:sp>
      <p:sp>
        <p:nvSpPr>
          <p:cNvPr id="190" name="TextShape 2"/>
          <p:cNvSpPr txBox="1"/>
          <p:nvPr/>
        </p:nvSpPr>
        <p:spPr>
          <a:xfrm>
            <a:off x="729360" y="2079000"/>
            <a:ext cx="7688520" cy="2776320"/>
          </a:xfrm>
          <a:prstGeom prst="rect">
            <a:avLst/>
          </a:prstGeom>
          <a:noFill/>
          <a:ln>
            <a:noFill/>
          </a:ln>
        </p:spPr>
        <p:txBody>
          <a:bodyPr tIns="91440" bIns="91440"/>
          <a:p>
            <a:pPr>
              <a:lnSpc>
                <a:spcPct val="100000"/>
              </a:lnSpc>
            </a:pPr>
            <a:r>
              <a:rPr b="1" i="1" lang="en-IN" sz="1300" spc="-1" strike="noStrike">
                <a:solidFill>
                  <a:srgbClr val="595959"/>
                </a:solidFill>
                <a:uFill>
                  <a:solidFill>
                    <a:srgbClr val="ffffff"/>
                  </a:solidFill>
                </a:uFill>
                <a:latin typeface="Lato"/>
                <a:ea typeface="Lato"/>
              </a:rPr>
              <a:t>Analysis of TextRNN vs HAN:</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Processing review as sequential in TextRNN vs Hierarchical structure in HAN</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The performance of HAN is observed to be slightly better than TextRNN model on an average. This is expected, due to the added hierarchy in the model, and the use of attention in the classification process. </a:t>
            </a:r>
            <a:endParaRPr b="0" lang="en-IN" sz="1400" spc="-1" strike="noStrike">
              <a:solidFill>
                <a:srgbClr val="000000"/>
              </a:solidFill>
              <a:uFill>
                <a:solidFill>
                  <a:srgbClr val="ffffff"/>
                </a:solidFill>
              </a:uFill>
              <a:latin typeface="Arial"/>
            </a:endParaRPr>
          </a:p>
          <a:p>
            <a:pPr>
              <a:lnSpc>
                <a:spcPct val="100000"/>
              </a:lnSpc>
            </a:pPr>
            <a:r>
              <a:rPr b="1" i="1" lang="en-IN" sz="1300" spc="-1" strike="noStrike">
                <a:solidFill>
                  <a:srgbClr val="595959"/>
                </a:solidFill>
                <a:uFill>
                  <a:solidFill>
                    <a:srgbClr val="ffffff"/>
                  </a:solidFill>
                </a:uFill>
                <a:latin typeface="Lato"/>
                <a:ea typeface="Lato"/>
              </a:rPr>
              <a:t>Relatively lower performance for neutral class:</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Positive and negative classes can often be predicted using target words such as ‘best’ and ‘worst’. But such strong emotions are often not expressed in neutral class and hence hard to classify.</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Ablation Analysis</a:t>
            </a:r>
            <a:endParaRPr b="0" lang="en-IN" sz="1400" spc="-1" strike="noStrike">
              <a:solidFill>
                <a:srgbClr val="000000"/>
              </a:solidFill>
              <a:uFill>
                <a:solidFill>
                  <a:srgbClr val="ffffff"/>
                </a:solidFill>
              </a:uFill>
              <a:latin typeface="Arial"/>
            </a:endParaRPr>
          </a:p>
        </p:txBody>
      </p:sp>
      <p:sp>
        <p:nvSpPr>
          <p:cNvPr id="192" name="TextShape 2"/>
          <p:cNvSpPr txBox="1"/>
          <p:nvPr/>
        </p:nvSpPr>
        <p:spPr>
          <a:xfrm>
            <a:off x="729360" y="2079000"/>
            <a:ext cx="7688520" cy="2260800"/>
          </a:xfrm>
          <a:prstGeom prst="rect">
            <a:avLst/>
          </a:prstGeom>
          <a:noFill/>
          <a:ln>
            <a:noFill/>
          </a:ln>
        </p:spPr>
        <p:txBody>
          <a:bodyPr tIns="91440" bIns="91440"/>
          <a:p>
            <a:pPr>
              <a:lnSpc>
                <a:spcPct val="100000"/>
              </a:lnSpc>
            </a:pPr>
            <a:r>
              <a:rPr b="1" i="1" lang="en-IN" sz="1300" spc="-1" strike="noStrike">
                <a:solidFill>
                  <a:srgbClr val="595959"/>
                </a:solidFill>
                <a:uFill>
                  <a:solidFill>
                    <a:srgbClr val="ffffff"/>
                  </a:solidFill>
                </a:uFill>
                <a:latin typeface="Lato"/>
                <a:ea typeface="Lato"/>
              </a:rPr>
              <a:t>Why Random Forest works the best?</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Machine learning models use tf-idf vectors(product of counts and inverse document frequency)  and hence have knowledge specific to the dataset, whereas, deep learning models work on individual reviews.</a:t>
            </a:r>
            <a:endParaRPr b="0" lang="en-IN" sz="1400" spc="-1" strike="noStrike">
              <a:solidFill>
                <a:srgbClr val="000000"/>
              </a:solidFill>
              <a:uFill>
                <a:solidFill>
                  <a:srgbClr val="ffffff"/>
                </a:solidFill>
              </a:uFill>
              <a:latin typeface="Arial"/>
            </a:endParaRPr>
          </a:p>
          <a:p>
            <a:pPr>
              <a:lnSpc>
                <a:spcPct val="100000"/>
              </a:lnSpc>
            </a:pPr>
            <a:r>
              <a:rPr b="1" i="1" lang="en-IN" sz="1300" spc="-1" strike="noStrike">
                <a:solidFill>
                  <a:srgbClr val="595959"/>
                </a:solidFill>
                <a:uFill>
                  <a:solidFill>
                    <a:srgbClr val="ffffff"/>
                  </a:solidFill>
                </a:uFill>
                <a:latin typeface="Lato"/>
                <a:ea typeface="Lato"/>
              </a:rPr>
              <a:t>Dataset bias:</a:t>
            </a:r>
            <a:r>
              <a:rPr b="1" i="1"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The drug reviews are posted by patients and don’t categorize as standardized samples, as they may contain bias.</a:t>
            </a:r>
            <a:endParaRPr b="0" lang="en-IN" sz="14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Examples</a:t>
            </a:r>
            <a:endParaRPr b="0" lang="en-IN" sz="1400" spc="-1" strike="noStrike">
              <a:solidFill>
                <a:srgbClr val="000000"/>
              </a:solidFill>
              <a:uFill>
                <a:solidFill>
                  <a:srgbClr val="ffffff"/>
                </a:solidFill>
              </a:uFill>
              <a:latin typeface="Arial"/>
            </a:endParaRPr>
          </a:p>
        </p:txBody>
      </p:sp>
      <p:sp>
        <p:nvSpPr>
          <p:cNvPr id="194" name="TextShape 2"/>
          <p:cNvSpPr txBox="1"/>
          <p:nvPr/>
        </p:nvSpPr>
        <p:spPr>
          <a:xfrm>
            <a:off x="729360" y="2079000"/>
            <a:ext cx="7688520" cy="240948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"I am a 22 year old female college student. I wanted to write this because when I was at my </a:t>
            </a:r>
            <a:r>
              <a:rPr b="1" lang="en-IN" sz="1300" spc="-1" strike="noStrike">
                <a:solidFill>
                  <a:srgbClr val="595959"/>
                </a:solidFill>
                <a:uFill>
                  <a:solidFill>
                    <a:srgbClr val="ffffff"/>
                  </a:solidFill>
                </a:uFill>
                <a:latin typeface="Lato"/>
                <a:ea typeface="Lato"/>
              </a:rPr>
              <a:t>lowest of low </a:t>
            </a:r>
            <a:r>
              <a:rPr b="0" lang="en-IN" sz="1300" spc="-1" strike="noStrike">
                <a:solidFill>
                  <a:srgbClr val="595959"/>
                </a:solidFill>
                <a:uFill>
                  <a:solidFill>
                    <a:srgbClr val="ffffff"/>
                  </a:solidFill>
                </a:uFill>
                <a:latin typeface="Lato"/>
                <a:ea typeface="Lato"/>
              </a:rPr>
              <a:t>when I felt absolutely </a:t>
            </a:r>
            <a:r>
              <a:rPr b="1" lang="en-IN" sz="1300" spc="-1" strike="noStrike">
                <a:solidFill>
                  <a:srgbClr val="595959"/>
                </a:solidFill>
                <a:uFill>
                  <a:solidFill>
                    <a:srgbClr val="ffffff"/>
                  </a:solidFill>
                </a:uFill>
                <a:latin typeface="Lato"/>
                <a:ea typeface="Lato"/>
              </a:rPr>
              <a:t>hopeless</a:t>
            </a:r>
            <a:r>
              <a:rPr b="0" lang="en-IN" sz="1300" spc="-1" strike="noStrike">
                <a:solidFill>
                  <a:srgbClr val="595959"/>
                </a:solidFill>
                <a:uFill>
                  <a:solidFill>
                    <a:srgbClr val="ffffff"/>
                  </a:solidFill>
                </a:uFill>
                <a:latin typeface="Lato"/>
                <a:ea typeface="Lato"/>
              </a:rPr>
              <a:t>... these positive reviews are what got me through the day. I experienced a lot of change.  I was also in a relationship that made me </a:t>
            </a:r>
            <a:r>
              <a:rPr b="1" lang="en-IN" sz="1300" spc="-1" strike="noStrike">
                <a:solidFill>
                  <a:srgbClr val="595959"/>
                </a:solidFill>
                <a:uFill>
                  <a:solidFill>
                    <a:srgbClr val="ffffff"/>
                  </a:solidFill>
                </a:uFill>
                <a:latin typeface="Lato"/>
                <a:ea typeface="Lato"/>
              </a:rPr>
              <a:t>unhappy</a:t>
            </a:r>
            <a:r>
              <a:rPr b="0" lang="en-IN" sz="1300" spc="-1" strike="noStrike">
                <a:solidFill>
                  <a:srgbClr val="595959"/>
                </a:solidFill>
                <a:uFill>
                  <a:solidFill>
                    <a:srgbClr val="ffffff"/>
                  </a:solidFill>
                </a:uFill>
                <a:latin typeface="Lato"/>
                <a:ea typeface="Lato"/>
              </a:rPr>
              <a:t>. I stopped doing the things I liked to do such as run, party, work, hang out with friends etc. In result, I never had energy. I constantly felt guilty. I </a:t>
            </a:r>
            <a:r>
              <a:rPr b="1" lang="en-IN" sz="1300" spc="-1" strike="noStrike">
                <a:solidFill>
                  <a:srgbClr val="595959"/>
                </a:solidFill>
                <a:uFill>
                  <a:solidFill>
                    <a:srgbClr val="ffffff"/>
                  </a:solidFill>
                </a:uFill>
                <a:latin typeface="Lato"/>
                <a:ea typeface="Lato"/>
              </a:rPr>
              <a:t>cried</a:t>
            </a:r>
            <a:r>
              <a:rPr b="0" lang="en-IN" sz="1300" spc="-1" strike="noStrike">
                <a:solidFill>
                  <a:srgbClr val="595959"/>
                </a:solidFill>
                <a:uFill>
                  <a:solidFill>
                    <a:srgbClr val="ffffff"/>
                  </a:solidFill>
                </a:uFill>
                <a:latin typeface="Lato"/>
                <a:ea typeface="Lato"/>
              </a:rPr>
              <a:t> everyday, sometimes multiple times of day. I went to group therapy. I dropped 10lbs in two weeks. I eventually got on this medicine; the first 4 days felt crazy tired! TAKE AT NIGHT. Give this medicine time! Now 3 weeks in I am back to myself and am </a:t>
            </a:r>
            <a:r>
              <a:rPr b="1" i="1" lang="en-IN" sz="1300" spc="-1" strike="noStrike">
                <a:solidFill>
                  <a:srgbClr val="595959"/>
                </a:solidFill>
                <a:uFill>
                  <a:solidFill>
                    <a:srgbClr val="ffffff"/>
                  </a:solidFill>
                </a:uFill>
                <a:latin typeface="Lato"/>
                <a:ea typeface="Lato"/>
              </a:rPr>
              <a:t>truly happy</a:t>
            </a:r>
            <a:r>
              <a:rPr b="0" lang="en-IN" sz="1300" spc="-1" strike="noStrike">
                <a:solidFill>
                  <a:srgbClr val="595959"/>
                </a:solidFill>
                <a:uFill>
                  <a:solidFill>
                    <a:srgbClr val="ffffff"/>
                  </a:solidFill>
                </a:uFill>
                <a:latin typeface="Lato"/>
                <a:ea typeface="Lato"/>
              </a:rPr>
              <a:t>! Keep your head up."</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This is an review from positive class, predicted as negative class due to lot of negative words.</a:t>
            </a:r>
            <a:endParaRPr b="0" lang="en-IN" sz="14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Examples</a:t>
            </a:r>
            <a:endParaRPr b="0" lang="en-IN" sz="1400" spc="-1" strike="noStrike">
              <a:solidFill>
                <a:srgbClr val="000000"/>
              </a:solidFill>
              <a:uFill>
                <a:solidFill>
                  <a:srgbClr val="ffffff"/>
                </a:solidFill>
              </a:uFill>
              <a:latin typeface="Arial"/>
            </a:endParaRPr>
          </a:p>
        </p:txBody>
      </p:sp>
      <p:sp>
        <p:nvSpPr>
          <p:cNvPr id="196" name="TextShape 2"/>
          <p:cNvSpPr txBox="1"/>
          <p:nvPr/>
        </p:nvSpPr>
        <p:spPr>
          <a:xfrm>
            <a:off x="729360" y="2079000"/>
            <a:ext cx="7688520" cy="265932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"Yes, this medication does work </a:t>
            </a:r>
            <a:r>
              <a:rPr b="1" lang="en-IN" sz="1300" spc="-1" strike="noStrike">
                <a:solidFill>
                  <a:srgbClr val="595959"/>
                </a:solidFill>
                <a:uFill>
                  <a:solidFill>
                    <a:srgbClr val="ffffff"/>
                  </a:solidFill>
                </a:uFill>
                <a:latin typeface="Lato"/>
                <a:ea typeface="Lato"/>
              </a:rPr>
              <a:t>wonders</a:t>
            </a:r>
            <a:r>
              <a:rPr b="0" lang="en-IN" sz="1300" spc="-1" strike="noStrike">
                <a:solidFill>
                  <a:srgbClr val="595959"/>
                </a:solidFill>
                <a:uFill>
                  <a:solidFill>
                    <a:srgbClr val="ffffff"/>
                  </a:solidFill>
                </a:uFill>
                <a:latin typeface="Lato"/>
                <a:ea typeface="Lato"/>
              </a:rPr>
              <a:t>, at first.  Diagnosed ADHD (by a Psychiatrist)  at the age of 26.  The first 3 years it worked </a:t>
            </a:r>
            <a:r>
              <a:rPr b="1" lang="en-IN" sz="1300" spc="-1" strike="noStrike">
                <a:solidFill>
                  <a:srgbClr val="595959"/>
                </a:solidFill>
                <a:uFill>
                  <a:solidFill>
                    <a:srgbClr val="ffffff"/>
                  </a:solidFill>
                </a:uFill>
                <a:latin typeface="Lato"/>
                <a:ea typeface="Lato"/>
              </a:rPr>
              <a:t>quite well</a:t>
            </a:r>
            <a:r>
              <a:rPr b="0" lang="en-IN" sz="1300" spc="-1" strike="noStrike">
                <a:solidFill>
                  <a:srgbClr val="595959"/>
                </a:solidFill>
                <a:uFill>
                  <a:solidFill>
                    <a:srgbClr val="ffffff"/>
                  </a:solidFill>
                </a:uFill>
                <a:latin typeface="Lato"/>
                <a:ea typeface="Lato"/>
              </a:rPr>
              <a:t> and felt like a </a:t>
            </a:r>
            <a:r>
              <a:rPr b="1" lang="en-IN" sz="1300" spc="-1" strike="noStrike">
                <a:solidFill>
                  <a:srgbClr val="595959"/>
                </a:solidFill>
                <a:uFill>
                  <a:solidFill>
                    <a:srgbClr val="ffffff"/>
                  </a:solidFill>
                </a:uFill>
                <a:latin typeface="Lato"/>
                <a:ea typeface="Lato"/>
              </a:rPr>
              <a:t>godsend</a:t>
            </a:r>
            <a:r>
              <a:rPr b="0" lang="en-IN" sz="1300" spc="-1" strike="noStrike">
                <a:solidFill>
                  <a:srgbClr val="595959"/>
                </a:solidFill>
                <a:uFill>
                  <a:solidFill>
                    <a:srgbClr val="ffffff"/>
                  </a:solidFill>
                </a:uFill>
                <a:latin typeface="Lato"/>
                <a:ea typeface="Lato"/>
              </a:rPr>
              <a:t>.  I took 5-6 days a week and my life demonstratively </a:t>
            </a:r>
            <a:r>
              <a:rPr b="1" lang="en-IN" sz="1300" spc="-1" strike="noStrike">
                <a:solidFill>
                  <a:srgbClr val="595959"/>
                </a:solidFill>
                <a:uFill>
                  <a:solidFill>
                    <a:srgbClr val="ffffff"/>
                  </a:solidFill>
                </a:uFill>
                <a:latin typeface="Lato"/>
                <a:ea typeface="Lato"/>
              </a:rPr>
              <a:t>improved</a:t>
            </a:r>
            <a:r>
              <a:rPr b="0" lang="en-IN" sz="1300" spc="-1" strike="noStrike">
                <a:solidFill>
                  <a:srgbClr val="595959"/>
                </a:solidFill>
                <a:uFill>
                  <a:solidFill>
                    <a:srgbClr val="ffffff"/>
                  </a:solidFill>
                </a:uFill>
                <a:latin typeface="Lato"/>
                <a:ea typeface="Lato"/>
              </a:rPr>
              <a:t>.  Focus, completing tasks, mental clarity, </a:t>
            </a:r>
            <a:r>
              <a:rPr b="1" lang="en-IN" sz="1300" spc="-1" strike="noStrike">
                <a:solidFill>
                  <a:srgbClr val="595959"/>
                </a:solidFill>
                <a:uFill>
                  <a:solidFill>
                    <a:srgbClr val="ffffff"/>
                  </a:solidFill>
                </a:uFill>
                <a:latin typeface="Lato"/>
                <a:ea typeface="Lato"/>
              </a:rPr>
              <a:t>improved self-esteem...life was good.</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Adderall, like other CNS stimulants, tend to become </a:t>
            </a:r>
            <a:r>
              <a:rPr b="1" i="1" lang="en-IN" sz="1300" spc="-1" strike="noStrike">
                <a:solidFill>
                  <a:srgbClr val="595959"/>
                </a:solidFill>
                <a:uFill>
                  <a:solidFill>
                    <a:srgbClr val="ffffff"/>
                  </a:solidFill>
                </a:uFill>
                <a:latin typeface="Lato"/>
                <a:ea typeface="Lato"/>
              </a:rPr>
              <a:t>less effective</a:t>
            </a:r>
            <a:r>
              <a:rPr b="0" lang="en-IN" sz="1300" spc="-1" strike="noStrike">
                <a:solidFill>
                  <a:srgbClr val="595959"/>
                </a:solidFill>
                <a:uFill>
                  <a:solidFill>
                    <a:srgbClr val="ffffff"/>
                  </a:solidFill>
                </a:uFill>
                <a:latin typeface="Lato"/>
                <a:ea typeface="Lato"/>
              </a:rPr>
              <a:t> after time and I noticed this more pronouncedly by my 5th year.  The problem was that even after a month or more without Adderall, none of discontinuation symptoms were improving.  While I continue to use Adderall for maintenance, I derive little benefit.  Be aware, the </a:t>
            </a:r>
            <a:r>
              <a:rPr b="1" lang="en-IN" sz="1300" spc="-1" strike="noStrike">
                <a:solidFill>
                  <a:srgbClr val="595959"/>
                </a:solidFill>
                <a:uFill>
                  <a:solidFill>
                    <a:srgbClr val="ffffff"/>
                  </a:solidFill>
                </a:uFill>
                <a:latin typeface="Lato"/>
                <a:ea typeface="Lato"/>
              </a:rPr>
              <a:t>effects won’t last</a:t>
            </a:r>
            <a:r>
              <a:rPr b="0" lang="en-IN" sz="1300" spc="-1" strike="noStrike">
                <a:solidFill>
                  <a:srgbClr val="595959"/>
                </a:solidFill>
                <a:uFill>
                  <a:solidFill>
                    <a:srgbClr val="ffffff"/>
                  </a:solidFill>
                </a:uFill>
                <a:latin typeface="Lato"/>
                <a:ea typeface="Lato"/>
              </a:rPr>
              <a:t> indefinitely!"</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This is an example of negative class and predicted as positive due to lot of positive words.</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Conclusion</a:t>
            </a:r>
            <a:endParaRPr b="0" lang="en-IN" sz="1400" spc="-1" strike="noStrike">
              <a:solidFill>
                <a:srgbClr val="000000"/>
              </a:solidFill>
              <a:uFill>
                <a:solidFill>
                  <a:srgbClr val="ffffff"/>
                </a:solidFill>
              </a:uFill>
              <a:latin typeface="Arial"/>
            </a:endParaRPr>
          </a:p>
        </p:txBody>
      </p:sp>
      <p:sp>
        <p:nvSpPr>
          <p:cNvPr id="198" name="TextShape 2"/>
          <p:cNvSpPr txBox="1"/>
          <p:nvPr/>
        </p:nvSpPr>
        <p:spPr>
          <a:xfrm>
            <a:off x="729360" y="2079000"/>
            <a:ext cx="7688520" cy="226080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In this project, we have analyzed the performance of multiple models using different embeddings for the task of sentiment analysis of drug reviews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After analyzing these performances, we conclude that having global knowledge of the dataset helps the model in preventing confusions. </a:t>
            </a:r>
            <a:endParaRPr b="0" lang="en-IN" sz="14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727000" y="2084040"/>
            <a:ext cx="3114720" cy="633960"/>
          </a:xfrm>
          <a:prstGeom prst="rect">
            <a:avLst/>
          </a:prstGeom>
          <a:noFill/>
          <a:ln>
            <a:noFill/>
          </a:ln>
        </p:spPr>
        <p:style>
          <a:lnRef idx="0"/>
          <a:fillRef idx="0"/>
          <a:effectRef idx="0"/>
          <a:fontRef idx="minor"/>
        </p:style>
        <p:txBody>
          <a:bodyPr tIns="91440" bIns="91440"/>
          <a:p>
            <a:pPr>
              <a:lnSpc>
                <a:spcPct val="100000"/>
              </a:lnSpc>
            </a:pPr>
            <a:r>
              <a:rPr b="0" lang="en-IN" sz="3600" spc="-1" strike="noStrike">
                <a:solidFill>
                  <a:srgbClr val="000000"/>
                </a:solidFill>
                <a:uFill>
                  <a:solidFill>
                    <a:srgbClr val="ffffff"/>
                  </a:solidFill>
                </a:uFill>
                <a:latin typeface="Lato"/>
                <a:ea typeface="Lato"/>
              </a:rPr>
              <a:t>THANK YOU!</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Motivation</a:t>
            </a:r>
            <a:endParaRPr b="0" lang="en-IN" sz="1400" spc="-1" strike="noStrike">
              <a:solidFill>
                <a:srgbClr val="000000"/>
              </a:solidFill>
              <a:uFill>
                <a:solidFill>
                  <a:srgbClr val="ffffff"/>
                </a:solidFill>
              </a:uFill>
              <a:latin typeface="Arial"/>
            </a:endParaRPr>
          </a:p>
        </p:txBody>
      </p:sp>
      <p:sp>
        <p:nvSpPr>
          <p:cNvPr id="122" name="TextShape 2"/>
          <p:cNvSpPr txBox="1"/>
          <p:nvPr/>
        </p:nvSpPr>
        <p:spPr>
          <a:xfrm>
            <a:off x="729360" y="2079000"/>
            <a:ext cx="7688520" cy="2523960"/>
          </a:xfrm>
          <a:prstGeom prst="rect">
            <a:avLst/>
          </a:prstGeom>
          <a:noFill/>
          <a:ln>
            <a:noFill/>
          </a:ln>
        </p:spPr>
        <p:txBody>
          <a:bodyPr tIns="91440" bIns="91440"/>
          <a:p>
            <a:pPr>
              <a:lnSpc>
                <a:spcPct val="100000"/>
              </a:lnSpc>
            </a:pPr>
            <a:r>
              <a:rPr b="0" lang="en-IN" sz="1300" spc="-1" strike="noStrike">
                <a:solidFill>
                  <a:srgbClr val="595959"/>
                </a:solidFill>
                <a:uFill>
                  <a:solidFill>
                    <a:srgbClr val="ffffff"/>
                  </a:solidFill>
                </a:uFill>
                <a:latin typeface="Lato"/>
                <a:ea typeface="Lato"/>
              </a:rPr>
              <a:t>The field of medical science in continuously improving with new drugs coming up everyday.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Patients present their opinions about drugs on various platforms.</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Sentiment analysis results of drug reviews plays a very important role in determining </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The effectiveness and public opinions of the drug </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what drugs are preferred by people for a particular condition</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about any potential side effects, etc.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Introduction</a:t>
            </a:r>
            <a:endParaRPr b="0" lang="en-IN" sz="1400" spc="-1" strike="noStrike">
              <a:solidFill>
                <a:srgbClr val="000000"/>
              </a:solidFill>
              <a:uFill>
                <a:solidFill>
                  <a:srgbClr val="ffffff"/>
                </a:solidFill>
              </a:uFill>
              <a:latin typeface="Arial"/>
            </a:endParaRPr>
          </a:p>
        </p:txBody>
      </p:sp>
      <p:sp>
        <p:nvSpPr>
          <p:cNvPr id="124" name="TextShape 2"/>
          <p:cNvSpPr txBox="1"/>
          <p:nvPr/>
        </p:nvSpPr>
        <p:spPr>
          <a:xfrm>
            <a:off x="727560" y="2048040"/>
            <a:ext cx="7688520" cy="2670120"/>
          </a:xfrm>
          <a:prstGeom prst="rect">
            <a:avLst/>
          </a:prstGeom>
          <a:noFill/>
          <a:ln>
            <a:noFill/>
          </a:ln>
        </p:spPr>
        <p:txBody>
          <a:bodyPr tIns="91440" bIns="91440"/>
          <a:p>
            <a:pPr>
              <a:lnSpc>
                <a:spcPct val="100000"/>
              </a:lnSpc>
            </a:pPr>
            <a:r>
              <a:rPr b="1" lang="en-IN" sz="1300" spc="-1" strike="noStrike">
                <a:solidFill>
                  <a:srgbClr val="595959"/>
                </a:solidFill>
                <a:uFill>
                  <a:solidFill>
                    <a:srgbClr val="ffffff"/>
                  </a:solidFill>
                </a:uFill>
                <a:latin typeface="Lato"/>
                <a:ea typeface="Lato"/>
              </a:rPr>
              <a:t>Sentiment analysis</a:t>
            </a:r>
            <a:r>
              <a:rPr b="0" lang="en-IN" sz="1300" spc="-1" strike="noStrike">
                <a:solidFill>
                  <a:srgbClr val="595959"/>
                </a:solidFill>
                <a:uFill>
                  <a:solidFill>
                    <a:srgbClr val="ffffff"/>
                  </a:solidFill>
                </a:uFill>
                <a:latin typeface="Lato"/>
                <a:ea typeface="Lato"/>
              </a:rPr>
              <a:t>: The process of computationally identifying and categorizing opinions expressed in a piece of text.</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Sentiment analysis is often used for understanding:</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Key aspects of a brand’s product and service that customers care about.</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Users’ underlying intentions and reactions concerning those aspects.</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NLP plays an important role in analyzing millions of brand conversations available on social media forums and understanding the basic social sentiment present in them.</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Dataset</a:t>
            </a:r>
            <a:endParaRPr b="0" lang="en-IN" sz="1400" spc="-1" strike="noStrike">
              <a:solidFill>
                <a:srgbClr val="000000"/>
              </a:solidFill>
              <a:uFill>
                <a:solidFill>
                  <a:srgbClr val="ffffff"/>
                </a:solidFill>
              </a:uFill>
              <a:latin typeface="Arial"/>
            </a:endParaRPr>
          </a:p>
        </p:txBody>
      </p:sp>
      <p:sp>
        <p:nvSpPr>
          <p:cNvPr id="126" name="TextShape 2"/>
          <p:cNvSpPr txBox="1"/>
          <p:nvPr/>
        </p:nvSpPr>
        <p:spPr>
          <a:xfrm>
            <a:off x="727560" y="1901520"/>
            <a:ext cx="7688520" cy="3022560"/>
          </a:xfrm>
          <a:prstGeom prst="rect">
            <a:avLst/>
          </a:prstGeom>
          <a:noFill/>
          <a:ln>
            <a:noFill/>
          </a:ln>
        </p:spPr>
        <p:txBody>
          <a:bodyPr tIns="91440" bIns="91440"/>
          <a:p>
            <a:pPr>
              <a:lnSpc>
                <a:spcPct val="100000"/>
              </a:lnSpc>
            </a:pPr>
            <a:r>
              <a:rPr b="1" lang="en-IN" sz="1300" spc="-1" strike="noStrike">
                <a:solidFill>
                  <a:srgbClr val="595959"/>
                </a:solidFill>
                <a:uFill>
                  <a:solidFill>
                    <a:srgbClr val="ffffff"/>
                  </a:solidFill>
                </a:uFill>
                <a:latin typeface="Lato"/>
                <a:ea typeface="Lato"/>
              </a:rPr>
              <a:t>Drug Review Dataset (Drugs.com) Data Set</a:t>
            </a:r>
            <a:r>
              <a:rPr b="0" lang="en-IN" sz="1300" spc="-1" strike="noStrike">
                <a:solidFill>
                  <a:srgbClr val="595959"/>
                </a:solidFill>
                <a:uFill>
                  <a:solidFill>
                    <a:srgbClr val="ffffff"/>
                  </a:solidFill>
                </a:uFill>
                <a:latin typeface="Lato"/>
                <a:ea typeface="Lato"/>
              </a:rPr>
              <a:t> is used for this task.</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The dataset provides patient reviews on specific drugs along with related conditions and a 10-star patient rating reflecting overall patient satisfaction. The data was obtained by crawling online pharmaceutical review sites. </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Attribute Information present in the dataset: </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drugName (categorical), condition (categorical), review,  rating (numerical),  date,  usefulCount (numerical).</a:t>
            </a:r>
            <a:endParaRPr b="0" lang="en-IN" sz="1400" spc="-1" strike="noStrike">
              <a:solidFill>
                <a:srgbClr val="000000"/>
              </a:solidFill>
              <a:uFill>
                <a:solidFill>
                  <a:srgbClr val="ffffff"/>
                </a:solidFill>
              </a:uFill>
              <a:latin typeface="Arial"/>
            </a:endParaRPr>
          </a:p>
          <a:p>
            <a:pPr>
              <a:lnSpc>
                <a:spcPct val="100000"/>
              </a:lnSpc>
            </a:pPr>
            <a:r>
              <a:rPr b="0" lang="en-IN" sz="1300" spc="-1" strike="noStrike">
                <a:solidFill>
                  <a:srgbClr val="595959"/>
                </a:solidFill>
                <a:uFill>
                  <a:solidFill>
                    <a:srgbClr val="ffffff"/>
                  </a:solidFill>
                </a:uFill>
                <a:latin typeface="Lato"/>
                <a:ea typeface="Lato"/>
              </a:rPr>
              <a:t>The dataset consists of </a:t>
            </a:r>
            <a:r>
              <a:rPr b="1" lang="en-IN" sz="1300" spc="-1" strike="noStrike">
                <a:solidFill>
                  <a:srgbClr val="595959"/>
                </a:solidFill>
                <a:uFill>
                  <a:solidFill>
                    <a:srgbClr val="ffffff"/>
                  </a:solidFill>
                </a:uFill>
                <a:latin typeface="Lato"/>
                <a:ea typeface="Lato"/>
              </a:rPr>
              <a:t>161297</a:t>
            </a:r>
            <a:r>
              <a:rPr b="0" lang="en-IN" sz="1300" spc="-1" strike="noStrike">
                <a:solidFill>
                  <a:srgbClr val="595959"/>
                </a:solidFill>
                <a:uFill>
                  <a:solidFill>
                    <a:srgbClr val="ffffff"/>
                  </a:solidFill>
                </a:uFill>
                <a:latin typeface="Lato"/>
                <a:ea typeface="Lato"/>
              </a:rPr>
              <a:t> training samples and </a:t>
            </a:r>
            <a:r>
              <a:rPr b="1" lang="en-IN" sz="1300" spc="-1" strike="noStrike">
                <a:solidFill>
                  <a:srgbClr val="595959"/>
                </a:solidFill>
                <a:uFill>
                  <a:solidFill>
                    <a:srgbClr val="ffffff"/>
                  </a:solidFill>
                </a:uFill>
                <a:latin typeface="Lato"/>
                <a:ea typeface="Lato"/>
              </a:rPr>
              <a:t>53766</a:t>
            </a:r>
            <a:r>
              <a:rPr b="0" lang="en-IN" sz="1300" spc="-1" strike="noStrike">
                <a:solidFill>
                  <a:srgbClr val="595959"/>
                </a:solidFill>
                <a:uFill>
                  <a:solidFill>
                    <a:srgbClr val="ffffff"/>
                  </a:solidFill>
                </a:uFill>
                <a:latin typeface="Lato"/>
                <a:ea typeface="Lato"/>
              </a:rPr>
              <a:t> test samples.</a:t>
            </a: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9360" y="131868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Data Preprocessing</a:t>
            </a:r>
            <a:endParaRPr b="0" lang="en-IN" sz="1400" spc="-1" strike="noStrike">
              <a:solidFill>
                <a:srgbClr val="000000"/>
              </a:solidFill>
              <a:uFill>
                <a:solidFill>
                  <a:srgbClr val="ffffff"/>
                </a:solidFill>
              </a:uFill>
              <a:latin typeface="Arial"/>
            </a:endParaRPr>
          </a:p>
        </p:txBody>
      </p:sp>
      <p:sp>
        <p:nvSpPr>
          <p:cNvPr id="128" name="TextShape 2"/>
          <p:cNvSpPr txBox="1"/>
          <p:nvPr/>
        </p:nvSpPr>
        <p:spPr>
          <a:xfrm>
            <a:off x="729360" y="2079000"/>
            <a:ext cx="7688520" cy="2752560"/>
          </a:xfrm>
          <a:prstGeom prst="rect">
            <a:avLst/>
          </a:prstGeom>
          <a:noFill/>
          <a:ln>
            <a:noFill/>
          </a:ln>
        </p:spPr>
        <p:txBody>
          <a:bodyPr tIns="91440" bIns="91440"/>
          <a:p>
            <a:pPr>
              <a:lnSpc>
                <a:spcPct val="100000"/>
              </a:lnSpc>
            </a:pPr>
            <a:r>
              <a:rPr b="1" lang="en-IN" sz="1300" spc="-1" strike="noStrike">
                <a:solidFill>
                  <a:srgbClr val="595959"/>
                </a:solidFill>
                <a:uFill>
                  <a:solidFill>
                    <a:srgbClr val="ffffff"/>
                  </a:solidFill>
                </a:uFill>
                <a:latin typeface="Lato"/>
                <a:ea typeface="Lato"/>
              </a:rPr>
              <a:t>Balanced Training Dataset:</a:t>
            </a:r>
            <a:r>
              <a:rPr b="0" lang="en-IN" sz="1300" spc="-1" strike="noStrike">
                <a:solidFill>
                  <a:srgbClr val="595959"/>
                </a:solidFill>
                <a:uFill>
                  <a:solidFill>
                    <a:srgbClr val="ffffff"/>
                  </a:solidFill>
                </a:uFill>
                <a:latin typeface="Lato"/>
                <a:ea typeface="Lato"/>
              </a:rPr>
              <a:t> Generated a training dataset with equal number of samples in all the three classes.</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Review Preprocessing: </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Stop words, unnecessary punctuations have been removed. Care has been taken so as to not remove words containing negativity in them such as wouldn’t, hadn’t etc.</a:t>
            </a:r>
            <a:r>
              <a:rPr b="0" lang="en-IN" sz="1300" spc="-1" strike="noStrike">
                <a:solidFill>
                  <a:srgbClr val="595959"/>
                </a:solidFill>
                <a:uFill>
                  <a:solidFill>
                    <a:srgbClr val="ffffff"/>
                  </a:solidFill>
                </a:uFill>
                <a:latin typeface="Lato"/>
                <a:ea typeface="Lato"/>
              </a:rPr>
              <a:t>
</a:t>
            </a:r>
            <a:r>
              <a:rPr b="0" lang="en-IN" sz="1300" spc="-1" strike="noStrike">
                <a:solidFill>
                  <a:srgbClr val="595959"/>
                </a:solidFill>
                <a:uFill>
                  <a:solidFill>
                    <a:srgbClr val="ffffff"/>
                  </a:solidFill>
                </a:uFill>
                <a:latin typeface="Lato"/>
                <a:ea typeface="Lato"/>
              </a:rPr>
              <a:t>The number of sentences and words per sentence in the reviews are made constant sized by zero padding wherever necessary.</a:t>
            </a:r>
            <a:endParaRPr b="0" lang="en-IN" sz="1400" spc="-1" strike="noStrike">
              <a:solidFill>
                <a:srgbClr val="000000"/>
              </a:solidFill>
              <a:uFill>
                <a:solidFill>
                  <a:srgbClr val="ffffff"/>
                </a:solidFill>
              </a:uFill>
              <a:latin typeface="Arial"/>
            </a:endParaRPr>
          </a:p>
          <a:p>
            <a:pPr>
              <a:lnSpc>
                <a:spcPct val="100000"/>
              </a:lnSpc>
            </a:pPr>
            <a:r>
              <a:rPr b="1" lang="en-IN" sz="1300" spc="-1" strike="noStrike">
                <a:solidFill>
                  <a:srgbClr val="595959"/>
                </a:solidFill>
                <a:uFill>
                  <a:solidFill>
                    <a:srgbClr val="ffffff"/>
                  </a:solidFill>
                </a:uFill>
                <a:latin typeface="Lato"/>
                <a:ea typeface="Lato"/>
              </a:rPr>
              <a:t>Coarse Grain Labels:</a:t>
            </a:r>
            <a:r>
              <a:rPr b="0" lang="en-IN" sz="1300" spc="-1" strike="noStrike">
                <a:solidFill>
                  <a:srgbClr val="595959"/>
                </a:solidFill>
                <a:uFill>
                  <a:solidFill>
                    <a:srgbClr val="ffffff"/>
                  </a:solidFill>
                </a:uFill>
                <a:latin typeface="Lato"/>
                <a:ea typeface="Lato"/>
              </a:rPr>
              <a:t> The 10 classes have been mapped into 3 class labels such that 1-4 are labelled ‘negative’, 5-6 as ‘neutral’ and 7-10 as ‘positive’.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59160" y="1367640"/>
            <a:ext cx="305748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TextRNN</a:t>
            </a:r>
            <a:endParaRPr b="0" lang="en-IN" sz="1400" spc="-1" strike="noStrike">
              <a:solidFill>
                <a:srgbClr val="000000"/>
              </a:solidFill>
              <a:uFill>
                <a:solidFill>
                  <a:srgbClr val="ffffff"/>
                </a:solidFill>
              </a:uFill>
              <a:latin typeface="Arial"/>
            </a:endParaRPr>
          </a:p>
        </p:txBody>
      </p:sp>
      <p:sp>
        <p:nvSpPr>
          <p:cNvPr id="130" name="TextShape 2"/>
          <p:cNvSpPr txBox="1"/>
          <p:nvPr/>
        </p:nvSpPr>
        <p:spPr>
          <a:xfrm>
            <a:off x="729360" y="2119680"/>
            <a:ext cx="2934000" cy="2776320"/>
          </a:xfrm>
          <a:prstGeom prst="rect">
            <a:avLst/>
          </a:prstGeom>
          <a:noFill/>
          <a:ln>
            <a:noFill/>
          </a:ln>
        </p:spPr>
        <p:txBody>
          <a:bodyPr tIns="91440" bIns="91440"/>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RNNs can be used to make predictions, or to learn from sequential data and generate similar data.</a:t>
            </a:r>
            <a:endParaRPr b="0" lang="en-IN"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IN" sz="1300" spc="-1" strike="noStrike">
                <a:solidFill>
                  <a:srgbClr val="595959"/>
                </a:solidFill>
                <a:uFill>
                  <a:solidFill>
                    <a:srgbClr val="ffffff"/>
                  </a:solidFill>
                </a:uFill>
                <a:latin typeface="Lato"/>
                <a:ea typeface="Lato"/>
              </a:rPr>
              <a:t>Using pre-trained embeddings can enhance the precision of RNN because it integrates new information about the words.</a:t>
            </a:r>
            <a:endParaRPr b="0" lang="en-IN" sz="1400" spc="-1" strike="noStrike">
              <a:solidFill>
                <a:srgbClr val="000000"/>
              </a:solidFill>
              <a:uFill>
                <a:solidFill>
                  <a:srgbClr val="ffffff"/>
                </a:solidFill>
              </a:uFill>
              <a:latin typeface="Arial"/>
            </a:endParaRPr>
          </a:p>
        </p:txBody>
      </p:sp>
      <p:pic>
        <p:nvPicPr>
          <p:cNvPr id="131" name="Google Shape;124;p19" descr=""/>
          <p:cNvPicPr/>
          <p:nvPr/>
        </p:nvPicPr>
        <p:blipFill>
          <a:blip r:embed="rId1"/>
          <a:stretch/>
        </p:blipFill>
        <p:spPr>
          <a:xfrm>
            <a:off x="4007520" y="1271520"/>
            <a:ext cx="4447800" cy="36666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27560" y="1398960"/>
            <a:ext cx="7688520" cy="534960"/>
          </a:xfrm>
          <a:prstGeom prst="rect">
            <a:avLst/>
          </a:prstGeom>
          <a:noFill/>
          <a:ln>
            <a:noFill/>
          </a:ln>
        </p:spPr>
        <p:txBody>
          <a:bodyPr tIns="91440" bIns="91440"/>
          <a:p>
            <a:pPr>
              <a:lnSpc>
                <a:spcPct val="100000"/>
              </a:lnSpc>
            </a:pPr>
            <a:r>
              <a:rPr b="1" lang="en-IN" sz="2600" spc="-1" strike="noStrike">
                <a:solidFill>
                  <a:srgbClr val="1a1a1a"/>
                </a:solidFill>
                <a:uFill>
                  <a:solidFill>
                    <a:srgbClr val="ffffff"/>
                  </a:solidFill>
                </a:uFill>
                <a:latin typeface="Raleway"/>
                <a:ea typeface="Raleway"/>
              </a:rPr>
              <a:t>TextRNN Results</a:t>
            </a:r>
            <a:endParaRPr b="0" lang="en-IN" sz="1400" spc="-1" strike="noStrike">
              <a:solidFill>
                <a:srgbClr val="000000"/>
              </a:solidFill>
              <a:uFill>
                <a:solidFill>
                  <a:srgbClr val="ffffff"/>
                </a:solidFill>
              </a:uFill>
              <a:latin typeface="Arial"/>
            </a:endParaRPr>
          </a:p>
        </p:txBody>
      </p:sp>
      <p:sp>
        <p:nvSpPr>
          <p:cNvPr id="133" name="TextShape 2"/>
          <p:cNvSpPr txBox="1"/>
          <p:nvPr/>
        </p:nvSpPr>
        <p:spPr>
          <a:xfrm>
            <a:off x="729360" y="2079000"/>
            <a:ext cx="7688520" cy="226080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Glove 6B 50d word embeddings:</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0.62</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 score:  0.67</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34" name="Table 3"/>
          <p:cNvGraphicFramePr/>
          <p:nvPr/>
        </p:nvGraphicFramePr>
        <p:xfrm>
          <a:off x="801360" y="3098160"/>
          <a:ext cx="4148640" cy="1378080"/>
        </p:xfrm>
        <a:graphic>
          <a:graphicData uri="http://schemas.openxmlformats.org/drawingml/2006/table">
            <a:tbl>
              <a:tblPr/>
              <a:tblGrid>
                <a:gridCol w="829440"/>
                <a:gridCol w="829440"/>
                <a:gridCol w="829440"/>
                <a:gridCol w="829440"/>
                <a:gridCol w="83088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0.17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0.26</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0.90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0.63</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35" name="Google Shape;132;p20" descr=""/>
          <p:cNvPicPr/>
          <p:nvPr/>
        </p:nvPicPr>
        <p:blipFill>
          <a:blip r:embed="rId1"/>
          <a:stretch/>
        </p:blipFill>
        <p:spPr>
          <a:xfrm>
            <a:off x="5166360" y="1380600"/>
            <a:ext cx="3657240" cy="3200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769680" y="1526400"/>
            <a:ext cx="6431040" cy="2260800"/>
          </a:xfrm>
          <a:prstGeom prst="rect">
            <a:avLst/>
          </a:prstGeom>
          <a:noFill/>
          <a:ln>
            <a:noFill/>
          </a:ln>
        </p:spPr>
        <p:txBody>
          <a:bodyPr tIns="91440" bIns="91440"/>
          <a:p>
            <a:pPr>
              <a:lnSpc>
                <a:spcPct val="50000"/>
              </a:lnSpc>
            </a:pPr>
            <a:r>
              <a:rPr b="1" lang="en-IN" sz="1400" spc="-1" strike="noStrike">
                <a:solidFill>
                  <a:srgbClr val="595959"/>
                </a:solidFill>
                <a:uFill>
                  <a:solidFill>
                    <a:srgbClr val="ffffff"/>
                  </a:solidFill>
                </a:uFill>
                <a:latin typeface="Lato"/>
                <a:ea typeface="Lato"/>
              </a:rPr>
              <a:t>Using Word2vec embeddings trained on Google News corpus. </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Accuracy:  0.63</a:t>
            </a: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F1-score:  0.68</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r>
              <a:rPr b="0" lang="en-IN" sz="1300" spc="-1" strike="noStrike">
                <a:solidFill>
                  <a:srgbClr val="595959"/>
                </a:solidFill>
                <a:uFill>
                  <a:solidFill>
                    <a:srgbClr val="ffffff"/>
                  </a:solidFill>
                </a:uFill>
                <a:latin typeface="Lato"/>
                <a:ea typeface="Lato"/>
              </a:rPr>
              <a:t>          </a:t>
            </a: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5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graphicFrame>
        <p:nvGraphicFramePr>
          <p:cNvPr id="137" name="Table 2"/>
          <p:cNvGraphicFramePr/>
          <p:nvPr/>
        </p:nvGraphicFramePr>
        <p:xfrm>
          <a:off x="769680" y="2673720"/>
          <a:ext cx="4350240" cy="1171440"/>
        </p:xfrm>
        <a:graphic>
          <a:graphicData uri="http://schemas.openxmlformats.org/drawingml/2006/table">
            <a:tbl>
              <a:tblPr/>
              <a:tblGrid>
                <a:gridCol w="870120"/>
                <a:gridCol w="870120"/>
                <a:gridCol w="870120"/>
                <a:gridCol w="870120"/>
                <a:gridCol w="870120"/>
              </a:tblGrid>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Sentiment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Precision</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Recall</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F1-Score</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Support</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0.63</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0.59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13497</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0.20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0.31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4829</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r h="351720">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2</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0.91</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0.64</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0.75</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algn="ctr">
                        <a:lnSpc>
                          <a:spcPct val="100000"/>
                        </a:lnSpc>
                      </a:pPr>
                      <a:r>
                        <a:rPr b="1" lang="en-IN" sz="1100" spc="-1" strike="noStrike">
                          <a:solidFill>
                            <a:srgbClr val="595959"/>
                          </a:solidFill>
                          <a:uFill>
                            <a:solidFill>
                              <a:srgbClr val="ffffff"/>
                            </a:solidFill>
                          </a:uFill>
                          <a:latin typeface="Lato"/>
                          <a:ea typeface="Lato"/>
                        </a:rPr>
                        <a:t>35440</a:t>
                      </a:r>
                      <a:endParaRPr b="0" lang="en-IN" sz="1800" spc="-1" strike="noStrike">
                        <a:solidFill>
                          <a:srgbClr val="000000"/>
                        </a:solidFill>
                        <a:uFill>
                          <a:solidFill>
                            <a:srgbClr val="ffffff"/>
                          </a:solidFill>
                        </a:uFill>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pic>
        <p:nvPicPr>
          <p:cNvPr id="138" name="Google Shape;139;p21" descr=""/>
          <p:cNvPicPr/>
          <p:nvPr/>
        </p:nvPicPr>
        <p:blipFill>
          <a:blip r:embed="rId1"/>
          <a:stretch/>
        </p:blipFill>
        <p:spPr>
          <a:xfrm>
            <a:off x="5486400" y="1782000"/>
            <a:ext cx="3657240" cy="3200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2019-12-03T16:37:04Z</dcterms:modified>
  <cp:revision>1</cp:revision>
  <dc:subject/>
  <dc:title/>
</cp:coreProperties>
</file>