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8" r:id="rId4"/>
    <p:sldId id="266" r:id="rId5"/>
    <p:sldId id="257" r:id="rId6"/>
    <p:sldId id="258" r:id="rId7"/>
    <p:sldId id="259" r:id="rId8"/>
    <p:sldId id="287" r:id="rId9"/>
    <p:sldId id="279" r:id="rId10"/>
    <p:sldId id="260" r:id="rId11"/>
    <p:sldId id="280" r:id="rId12"/>
    <p:sldId id="284" r:id="rId13"/>
    <p:sldId id="282" r:id="rId14"/>
    <p:sldId id="281" r:id="rId15"/>
    <p:sldId id="283" r:id="rId16"/>
    <p:sldId id="286" r:id="rId17"/>
    <p:sldId id="276" r:id="rId18"/>
    <p:sldId id="277" r:id="rId19"/>
    <p:sldId id="261" r:id="rId20"/>
    <p:sldId id="262" r:id="rId21"/>
    <p:sldId id="263" r:id="rId22"/>
    <p:sldId id="285" r:id="rId23"/>
    <p:sldId id="264" r:id="rId24"/>
    <p:sldId id="265" r:id="rId25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12-07T15:0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601 962,'1'0,"1"0,-1 0,0 0,0 0,0 0,0 0,0 0,0 0,2 1,-2-1,0 0,0 0,2 0,-2 0,1 0,-1 0,4 0,-3 0,0 0,1 0,-1 0,0 1,1-1,-1 0,1 0,-1 1,2-1,-1 0,0 1,2-1,-1 0,-1 0,-1 0,1 0,0 0,0 0,0 0,0 0,0 0,0 0,0 0,-1 0,1 0,0 0,0 0,2 0,-1 0,-3 0,2 0,-1 0,0 0,0 0,0 0,1 0,-1-1,-1 1,0-1,1 1,0 0,-1 0,0 0,2 0,-1 0,-2-1,1 1,0 0,0 0,0 0,0 0,0 0,0 0,0-1,0 1,0 0,0 0,0 0,1 0,-1-1,0 1,0 0,0 0,0 0,0 0,0 0,0 0,0 0,0 0,0 0,0 0,0 0,1 0,-1 0,0 0,1 1,0-1,-1 0,0 0,1 0,-1 0,1 0,-1 1,3-1,-3 0,0 0,1 0,0 0,-1 0,0 0,1 0,-1 0,1 0,-1 0,0 0,2 0,-1 0,0 0,-1 0,0 0,0 0,0 0,0 0,2 0,-2 0,0 0,0 0,1 0,0 0,0 0,-2 1,2-1,-1 0,1 0,0 0,-1 0,0 0,1 0,-1 0,0 0,0 0,1 0,-1 0,0 0,0 0,0 0,0 0,0 0,1 0,-1 0,0 0,0 0,0 0,0 0,0 0,0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12-07T15:0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960 959,'1'0,"1"0,-1 0,0 0,0 0,2 0,-1 0,-1 0,0 0,0 0,0 0,1 0,0-1,-1 1,1 0,-1 0,1 0,0 0,-1 0,1 0,0 0,-1 0,1 0,-1 0,1 0,0 0,-1 0,0 0,1 0,0 0,-1 0,1 0,-1 0,1 0,-1 0,1 0,-1 0,1 0,-1 0,0 0,1 0,0 0,0 0,-1 0,0 0,0 0,0 0,0 0,1 0,-1 0,0 0,0 0,0 0,0 0,0 0,0 0,0 0,0 0,0 0,0 0,0 0,0 0,0 0,0 0,0 0,0 0,0 0,0 0,0 0,0 0,0 0,0 0,0 0,0 0,0 0,0 0,1 0,-1 0,1 0,-1 0,0 0,0 0,0 0,1 0,-1 0,0 0,1 0,-1 1,1-1,-1 0,0 0,0 0,0 0,0 0,1 0,0 0,-1 0,0 1,1-1,0 0,0 0,0 0,-1 0,2 0,-1 0,0 1,2-1,-1 0,-1 1,0-1,1 0,0 0,0 0,0 0,-1 0,2 0,-1 0,0 0,-1 0,8 0,-8 0,1 0,0 0,1 0,-2 0,1 0,2 0,-2 0,0 0,-1 0,1 0,-1 0,1 0,-1 0,0 0,0 0,0 0,-1 0,2 0,-2 0,0 0,0 0,1 0,0 0,-1 0,0 0,0-1,0 1,0 0,0 0,0 0,0 0,0 0,0 0,0 0,0 0,0-1,0 1,1 0,-1 0,0 0,0 0,0 0,0 0,0 0,1 0,-1 0,0 0,0 0,0 0,0 0,0 0,0-1,0 1,0 0,0 0,0 0,0 0,0 0,1 0,-1 0,0 0,0 0,0-1,0 1,0 0,1 0,-1 0,1 0,0 0,0 0,-1 0,-1-1,1 1,1 0,-1 0,1 0,-1 0,0 0,0 0,0 0,0 0,0 0,0 0,-1-1,1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16" y="1122363"/>
            <a:ext cx="685809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16" y="3602038"/>
            <a:ext cx="685809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9" y="365125"/>
            <a:ext cx="7886812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96" y="1709738"/>
            <a:ext cx="788681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96" y="4589463"/>
            <a:ext cx="788681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9" y="1825625"/>
            <a:ext cx="3886255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216" y="1825625"/>
            <a:ext cx="3886255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50" y="365125"/>
            <a:ext cx="788681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93" y="1778438"/>
            <a:ext cx="3655233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93" y="2665379"/>
            <a:ext cx="3655233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70" y="1778438"/>
            <a:ext cx="367323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70" y="2665379"/>
            <a:ext cx="367323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50" y="457200"/>
            <a:ext cx="31240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446" y="457201"/>
            <a:ext cx="462921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50" y="2057400"/>
            <a:ext cx="3124056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768" y="365125"/>
            <a:ext cx="197170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9" y="365125"/>
            <a:ext cx="580080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9" y="365125"/>
            <a:ext cx="78868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9" y="1825625"/>
            <a:ext cx="78868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9" y="6356350"/>
            <a:ext cx="20574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93" y="6356350"/>
            <a:ext cx="308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8042" y="6356350"/>
            <a:ext cx="20574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2.xml"/><Relationship Id="rId3" Type="http://schemas.openxmlformats.org/officeDocument/2006/relationships/image" Target="../media/image17.png"/><Relationship Id="rId2" Type="http://schemas.openxmlformats.org/officeDocument/2006/relationships/customXml" Target="../ink/ink1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16" y="486728"/>
            <a:ext cx="6858098" cy="238760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NER</a:t>
            </a:r>
            <a:r>
              <a:rPr lang="zh-CN" altLang="en-US">
                <a:sym typeface="+mn-ea"/>
              </a:rPr>
              <a:t>相关</a:t>
            </a:r>
            <a:r>
              <a:rPr lang="en-US" altLang="zh-CN">
                <a:sym typeface="+mn-ea"/>
              </a:rPr>
              <a:t>论文</a:t>
            </a:r>
            <a:endParaRPr lang="zh-CN" altLang="en-US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ACL2018（</a:t>
            </a:r>
            <a:r>
              <a:rPr lang="en-US" altLang="zh-CN"/>
              <a:t>6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EMNLP2018（</a:t>
            </a:r>
            <a:r>
              <a:rPr lang="en-US" altLang="zh-CN"/>
              <a:t>5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COLING2016（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NAACL-HLT2016（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利用CWS（Chinese word segmentation）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分词的标注数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据比NER的数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据多。</a:t>
            </a:r>
            <a:endParaRPr lang="zh-CN" altLang="en-US"/>
          </a:p>
          <a:p>
            <a:r>
              <a:rPr lang="zh-CN" altLang="en-US"/>
              <a:t>现有方法没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有利用CWS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或利用CWS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时没有过滤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CWS的特性。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2000" y="1825625"/>
            <a:ext cx="5448935" cy="43510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墨迹 4"/>
              <p14:cNvContentPartPr/>
              <p14:nvPr/>
            </p14:nvContentPartPr>
            <p14:xfrm>
              <a:off x="3816350" y="6102350"/>
              <a:ext cx="1689100" cy="317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3"/>
            </p:blipFill>
            <p:spPr>
              <a:xfrm>
                <a:off x="3816350" y="6102350"/>
                <a:ext cx="16891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6096000" y="6070600"/>
              <a:ext cx="2019300" cy="381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5"/>
            </p:blipFill>
            <p:spPr>
              <a:xfrm>
                <a:off x="6096000" y="6070600"/>
                <a:ext cx="2019300" cy="381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确认Character Models对实体和非实体间不同的判断能力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人不看上下文也能判断是否是个实体。</a:t>
            </a:r>
            <a:endParaRPr lang="zh-CN" altLang="en-US"/>
          </a:p>
          <a:p>
            <a:r>
              <a:rPr lang="zh-CN" altLang="en-US"/>
              <a:t>英语中的外来词拼写和native词很不同。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725" y="3027680"/>
            <a:ext cx="6290945" cy="33464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类迁移学习类论文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在模型各层上添加一个领域适应层（EMNLP2018-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/>
              <a:t>利用少量资源进行跨语言迁移</a:t>
            </a:r>
            <a:r>
              <a:rPr lang="zh-CN" altLang="en-US">
                <a:sym typeface="+mn-ea"/>
              </a:rPr>
              <a:t>（EMNLP2018-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r>
              <a:rPr lang="zh-CN" altLang="en-US"/>
              <a:t>处理多数据集一起训练时各数据集中标签不尽相同的问题</a:t>
            </a:r>
            <a:r>
              <a:rPr lang="zh-CN" altLang="en-US">
                <a:sym typeface="+mn-ea"/>
              </a:rPr>
              <a:t>（EMNLP2018-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在模型各层上添加一个领域适应层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通过额外的参数层来做领域迁移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6460" y="2425700"/>
            <a:ext cx="5147945" cy="4201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25700"/>
            <a:ext cx="2414905" cy="2006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530725"/>
            <a:ext cx="2307590" cy="20453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利用少量资源进行跨语言迁移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目标语无/很少标注数据</a:t>
            </a:r>
            <a:endParaRPr lang="zh-CN" altLang="en-US"/>
          </a:p>
          <a:p>
            <a:r>
              <a:rPr lang="zh-CN" altLang="en-US"/>
              <a:t>通过生成伪数据来训练，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但面临问题：不同语言词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向量不同、词序不同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5065" y="1691005"/>
            <a:ext cx="3750945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处理多数据集一起训练时各数据集中标签不尽相同的问题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使得多源数据集可以合起来一起用于训练。增加数据量，提升性能。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667635"/>
            <a:ext cx="3888105" cy="2675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685" y="3795395"/>
            <a:ext cx="4547235" cy="13500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685" y="2642870"/>
            <a:ext cx="3989070" cy="6483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新方法做老问题类论文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面向code-mixed content on Online Social Networks的NER</a:t>
            </a:r>
            <a:r>
              <a:rPr lang="zh-CN" altLang="en-US">
                <a:sym typeface="+mn-ea"/>
              </a:rPr>
              <a:t>（ACL2018-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面向code-mixed content on Online Social Networks的NER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先判断文本语言类别然后实体识别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573655"/>
            <a:ext cx="3781425" cy="32785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子任务</a:t>
            </a:r>
            <a:r>
              <a:rPr lang="zh-CN" altLang="en-US">
                <a:sym typeface="+mn-ea"/>
              </a:rPr>
              <a:t>类论文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面向图文短文本的</a:t>
            </a:r>
            <a:r>
              <a:rPr lang="zh-CN" altLang="en-US"/>
              <a:t>新任务MNED（ACL2018-4）</a:t>
            </a:r>
            <a:endParaRPr lang="zh-CN" altLang="en-US"/>
          </a:p>
          <a:p>
            <a:r>
              <a:rPr lang="zh-CN" altLang="en-US"/>
              <a:t>面向带发表时间信息的文本提出一种NED方法（</a:t>
            </a:r>
            <a:r>
              <a:rPr lang="zh-CN" altLang="en-US">
                <a:sym typeface="+mn-ea"/>
              </a:rPr>
              <a:t>ACL2018-</a:t>
            </a:r>
            <a:r>
              <a:rPr lang="en-US" altLang="zh-CN">
                <a:sym typeface="+mn-ea"/>
              </a:rPr>
              <a:t>6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枚举全部可能的 nested entities后用DNN分类（EMNLP2018-6）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针对图文短文本的新任务MNED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挖掘图文短文本中蕴含的大量用户信息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724785"/>
            <a:ext cx="5342890" cy="3727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35" y="2538095"/>
            <a:ext cx="2800350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论文概述：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总结类论文（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模型修改类论文（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类迁移学习类论文（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新方法做老问题类论文（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子任务类论文（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思路概述：</a:t>
            </a:r>
            <a:endParaRPr lang="zh-CN" altLang="en-US"/>
          </a:p>
          <a:p>
            <a:r>
              <a:rPr lang="zh-CN" altLang="en-US"/>
              <a:t>优先尝试</a:t>
            </a:r>
            <a:endParaRPr lang="zh-CN" altLang="en-US"/>
          </a:p>
          <a:p>
            <a:r>
              <a:rPr lang="zh-CN" altLang="en-US"/>
              <a:t>较难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面向带发表时间信息的文本提出一种NED方法（Diachronic NER）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把时间信息引入到NED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444750"/>
            <a:ext cx="4900295" cy="38461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枚举全部可能的 nested entities后用DNN分类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应对实体间overlap或nested情况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388870"/>
            <a:ext cx="6828790" cy="39255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总结类论文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external knowledge 在NER中的影响（ACL2018-1）</a:t>
            </a:r>
            <a:endParaRPr lang="zh-CN" altLang="en-US"/>
          </a:p>
          <a:p>
            <a:r>
              <a:rPr lang="zh-CN" altLang="en-US">
                <a:sym typeface="+mn-ea"/>
              </a:rPr>
              <a:t>对比LSTM方法和CRF方法的优劣（ACL2018-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external knowledge 在NER中的影响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探索不同外部知识的有效性-效率平衡，为工业生产提供指导。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45" y="2949575"/>
            <a:ext cx="4285615" cy="32950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949575"/>
            <a:ext cx="4190365" cy="31997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对比LSTM方法和CRF方法的优劣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现在linear-chain CRF方法和BiLSTM方法相互竞争。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315" y="2321560"/>
            <a:ext cx="3634740" cy="42856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模型修改类论文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用BiLSTM做NER（NAACL-HLT2016-1）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few-shots or even zero-shots types（COLING2016-1）</a:t>
            </a:r>
            <a:endParaRPr lang="zh-CN" altLang="en-US"/>
          </a:p>
          <a:p>
            <a:r>
              <a:rPr lang="zh-CN" altLang="en-US"/>
              <a:t>用多个相互独立的LSTM单元处理输入</a:t>
            </a:r>
            <a:r>
              <a:rPr lang="zh-CN" altLang="en-US">
                <a:sym typeface="+mn-ea"/>
              </a:rPr>
              <a:t>（ACL2018-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r>
              <a:rPr lang="zh-CN" altLang="en-US"/>
              <a:t>利用Chinese word segmentation（EMNLP2018-4）</a:t>
            </a:r>
            <a:endParaRPr lang="zh-CN" altLang="en-US"/>
          </a:p>
          <a:p>
            <a:r>
              <a:rPr lang="zh-CN" altLang="en-US"/>
              <a:t>确认Character Models对实体和非实体间不同的判断能力</a:t>
            </a:r>
            <a:r>
              <a:rPr lang="zh-CN" altLang="en-US">
                <a:sym typeface="+mn-ea"/>
              </a:rPr>
              <a:t>（EMNLP2018-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用BiLSTM做NER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实体由多个字组成，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应联合考虑多个字。</a:t>
            </a:r>
            <a:endParaRPr lang="zh-CN" altLang="en-US"/>
          </a:p>
          <a:p>
            <a:r>
              <a:rPr lang="zh-CN" altLang="en-US"/>
              <a:t>实体的特点：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1、word本身像个实体；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2、word在文本中的位置。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7105" y="1691005"/>
            <a:ext cx="3738245" cy="29127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" y="4813935"/>
            <a:ext cx="7810500" cy="16725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few-shots or even zero-shots types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为应对稀缺类别和训练数据中未见类别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517140"/>
            <a:ext cx="6865620" cy="723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251325"/>
            <a:ext cx="2343150" cy="6070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5" y="3406140"/>
            <a:ext cx="2456815" cy="7073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95" y="5052695"/>
            <a:ext cx="3750945" cy="7899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6083300"/>
            <a:ext cx="1673860" cy="426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用多个相互独立的LSTM单元处理输入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在LSTM层做“多头”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446655"/>
            <a:ext cx="3945890" cy="234251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037455" y="2447290"/>
            <a:ext cx="3286125" cy="4269740"/>
            <a:chOff x="7933" y="3542"/>
            <a:chExt cx="5175" cy="672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70" y="3542"/>
              <a:ext cx="5039" cy="93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33" y="7838"/>
              <a:ext cx="4769" cy="75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3" y="4578"/>
              <a:ext cx="3945" cy="313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70" y="8992"/>
              <a:ext cx="3795" cy="1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1405</Words>
  <Application>WPS 演示</Application>
  <PresentationFormat>宽屏</PresentationFormat>
  <Paragraphs>123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NER相关论文</vt:lpstr>
      <vt:lpstr>目录</vt:lpstr>
      <vt:lpstr>总结类论文</vt:lpstr>
      <vt:lpstr>external knowledge 在NER中的影响</vt:lpstr>
      <vt:lpstr>对比LSTM方法和CRF方法的优劣</vt:lpstr>
      <vt:lpstr>模型修改类论文</vt:lpstr>
      <vt:lpstr>用BiLSTM做NER</vt:lpstr>
      <vt:lpstr>few-shots or even zero-shots types</vt:lpstr>
      <vt:lpstr>用多个相互独立的LSTM单元处理输入</vt:lpstr>
      <vt:lpstr>利用CWS（Chinese word segmentation）</vt:lpstr>
      <vt:lpstr>确认Character Models对实体和非实体间不同的判断能力</vt:lpstr>
      <vt:lpstr>类迁移学习类论文</vt:lpstr>
      <vt:lpstr>在模型各层上添加一个领域适应层</vt:lpstr>
      <vt:lpstr>利用少量资源进行跨语言迁移</vt:lpstr>
      <vt:lpstr>处理多数据集一起训练时各数据集中标签不尽相同的问题</vt:lpstr>
      <vt:lpstr>新方法做老问题类论文</vt:lpstr>
      <vt:lpstr>面向code-mixed content on Online Social Networks的NER</vt:lpstr>
      <vt:lpstr>子任务类论文</vt:lpstr>
      <vt:lpstr>针对图文短文本的新任务MNED</vt:lpstr>
      <vt:lpstr>面向带发表时间信息的文本提出一种NED方法（Diachronic NER）</vt:lpstr>
      <vt:lpstr>枚举全部可能的 nested entities后用DNN分类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Apricot</dc:creator>
  <cp:lastModifiedBy>杏牙</cp:lastModifiedBy>
  <cp:revision>38</cp:revision>
  <dcterms:created xsi:type="dcterms:W3CDTF">2018-12-06T13:10:00Z</dcterms:created>
  <dcterms:modified xsi:type="dcterms:W3CDTF">2018-12-07T07:52:11Z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