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7" r:id="rId5"/>
    <p:sldId id="288" r:id="rId6"/>
    <p:sldId id="289" r:id="rId7"/>
    <p:sldId id="290" r:id="rId8"/>
    <p:sldId id="316" r:id="rId9"/>
    <p:sldId id="292" r:id="rId10"/>
    <p:sldId id="317" r:id="rId11"/>
    <p:sldId id="320" r:id="rId12"/>
    <p:sldId id="318" r:id="rId13"/>
    <p:sldId id="321" r:id="rId14"/>
    <p:sldId id="319" r:id="rId15"/>
    <p:sldId id="325" r:id="rId16"/>
    <p:sldId id="322" r:id="rId17"/>
    <p:sldId id="32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命名实体识别的基础知识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zh-CN"/>
              <a:t>向玥佳</a:t>
            </a:r>
            <a:endParaRPr lang="zh-CN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LSTM</a:t>
            </a:r>
            <a:r>
              <a:rPr lang="zh-CN" altLang="en-US"/>
              <a:t>计算实现思路（略）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为加速计算，将公式尽量化为更简单的矩阵乘法形式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2470785"/>
            <a:ext cx="4693285" cy="207581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940" y="2348230"/>
            <a:ext cx="51949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5605" y="3033395"/>
            <a:ext cx="4171950" cy="3019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Conditional Random Field</a:t>
            </a:r>
            <a:r>
              <a:rPr lang="zh-CN" altLang="en-US"/>
              <a:t>（</a:t>
            </a:r>
            <a:r>
              <a:rPr lang="en-US" altLang="zh-CN"/>
              <a:t>CRF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（</a:t>
            </a:r>
            <a:r>
              <a:rPr lang="zh-CN" altLang="en-US"/>
              <a:t>名词，动词，名词，介词，名词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/>
              <a:t>（名词，动词，动词，介词，名词）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2881630"/>
            <a:ext cx="4314825" cy="1762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" y="4824730"/>
            <a:ext cx="5248275" cy="1609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74180" y="3928745"/>
            <a:ext cx="3962400" cy="21812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390" y="2529205"/>
            <a:ext cx="1219200" cy="11233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320" y="1910080"/>
            <a:ext cx="3143885" cy="828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3381375"/>
            <a:ext cx="4413250" cy="893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CRF</a:t>
            </a:r>
            <a:r>
              <a:rPr lang="zh-CN" altLang="en-US">
                <a:sym typeface="+mn-ea"/>
              </a:rPr>
              <a:t>预测</a:t>
            </a:r>
            <a:r>
              <a:rPr lang="zh-CN" altLang="en-US">
                <a:sym typeface="+mn-ea"/>
              </a:rPr>
              <a:t>过程（略）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使用动态规划的思路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S</a:t>
            </a:r>
            <a:r>
              <a:rPr lang="en-US" altLang="zh-CN" sz="2000" baseline="-25000"/>
              <a:t>Xi,Ti</a:t>
            </a:r>
            <a:r>
              <a:rPr lang="zh-CN" altLang="en-US" sz="2000"/>
              <a:t>表示在第</a:t>
            </a:r>
            <a:r>
              <a:rPr lang="en-US" altLang="zh-CN" sz="2000"/>
              <a:t>Xi</a:t>
            </a:r>
            <a:r>
              <a:rPr lang="zh-CN" altLang="en-US" sz="2000"/>
              <a:t>步选</a:t>
            </a:r>
            <a:r>
              <a:rPr lang="en-US" altLang="zh-CN" sz="2000"/>
              <a:t>Ti</a:t>
            </a:r>
            <a:r>
              <a:rPr lang="zh-CN" altLang="en-US" sz="2000"/>
              <a:t>标签能得到的最高得分。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A</a:t>
            </a:r>
            <a:r>
              <a:rPr lang="zh-CN" altLang="en-US" sz="2000"/>
              <a:t>为标签转移概率的矩阵。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V</a:t>
            </a:r>
            <a:r>
              <a:rPr lang="zh-CN" altLang="en-US" sz="2000"/>
              <a:t>表示</a:t>
            </a:r>
            <a:r>
              <a:rPr lang="en-US" altLang="zh-CN" sz="2000"/>
              <a:t>S</a:t>
            </a:r>
            <a:r>
              <a:rPr lang="en-US" altLang="zh-CN" sz="2000" baseline="-25000">
                <a:sym typeface="+mn-ea"/>
              </a:rPr>
              <a:t>Xi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4157980"/>
            <a:ext cx="4881245" cy="2212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95" y="1076325"/>
            <a:ext cx="5711825" cy="5293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2168525"/>
            <a:ext cx="3220085" cy="12661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CRF</a:t>
            </a:r>
            <a:r>
              <a:rPr lang="zh-CN" altLang="en-US"/>
              <a:t>训练过程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x=(x</a:t>
            </a:r>
            <a:r>
              <a:rPr lang="en-US" altLang="zh-CN" baseline="-25000"/>
              <a:t>1</a:t>
            </a:r>
            <a:r>
              <a:rPr lang="en-US" altLang="zh-CN"/>
              <a:t>,x</a:t>
            </a:r>
            <a:r>
              <a:rPr lang="en-US" altLang="zh-CN" baseline="-25000"/>
              <a:t>2</a:t>
            </a:r>
            <a:r>
              <a:rPr lang="en-US" altLang="zh-CN"/>
              <a:t>,…)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y=(y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,y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,…)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/>
              <a:t>在</a:t>
            </a:r>
            <a:r>
              <a:rPr lang="en-US" altLang="zh-CN" sz="2400"/>
              <a:t>log</a:t>
            </a:r>
            <a:r>
              <a:rPr lang="zh-CN" altLang="en-US" sz="2400"/>
              <a:t>空间上计算</a:t>
            </a:r>
            <a:r>
              <a:rPr lang="en-US" altLang="zh-CN" sz="2400"/>
              <a:t>loss</a:t>
            </a:r>
            <a:endParaRPr lang="en-US" altLang="zh-CN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15" y="1298575"/>
            <a:ext cx="5191760" cy="5214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0500"/>
            <a:ext cx="386842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45" y="4200525"/>
            <a:ext cx="6010275" cy="933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CRF</a:t>
            </a:r>
            <a:r>
              <a:rPr lang="zh-CN" altLang="en-US"/>
              <a:t>模型假设</a:t>
            </a:r>
            <a:r>
              <a:rPr lang="zh-CN" altLang="en-US">
                <a:sym typeface="+mn-ea"/>
              </a:rPr>
              <a:t>（略）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P(y</a:t>
            </a:r>
            <a:r>
              <a:rPr lang="zh-CN" altLang="en-US" baseline="-25000"/>
              <a:t>1</a:t>
            </a:r>
            <a:r>
              <a:rPr lang="zh-CN" altLang="en-US"/>
              <a:t>,…,y</a:t>
            </a:r>
            <a:r>
              <a:rPr lang="zh-CN" altLang="en-US" baseline="-25000"/>
              <a:t>n</a:t>
            </a:r>
            <a:r>
              <a:rPr lang="zh-CN" altLang="en-US"/>
              <a:t>|x</a:t>
            </a:r>
            <a:r>
              <a:rPr lang="zh-CN" altLang="en-US" baseline="-25000"/>
              <a:t>1</a:t>
            </a:r>
            <a:r>
              <a:rPr lang="zh-CN" altLang="en-US"/>
              <a:t>,…,x</a:t>
            </a:r>
            <a:r>
              <a:rPr lang="zh-CN" altLang="en-US" baseline="-25000"/>
              <a:t>n</a:t>
            </a:r>
            <a:r>
              <a:rPr lang="zh-CN" altLang="en-US"/>
              <a:t>)=P(y</a:t>
            </a:r>
            <a:r>
              <a:rPr lang="zh-CN" altLang="en-US" baseline="-25000"/>
              <a:t>1</a:t>
            </a:r>
            <a:r>
              <a:rPr lang="zh-CN" altLang="en-US"/>
              <a:t>,…,y</a:t>
            </a:r>
            <a:r>
              <a:rPr lang="zh-CN" altLang="en-US" baseline="-25000"/>
              <a:t>n</a:t>
            </a:r>
            <a:r>
              <a:rPr lang="zh-CN" altLang="en-US"/>
              <a:t>|x) , x=(x</a:t>
            </a:r>
            <a:r>
              <a:rPr lang="zh-CN" altLang="en-US" baseline="-25000"/>
              <a:t>1</a:t>
            </a:r>
            <a:r>
              <a:rPr lang="zh-CN" altLang="en-US"/>
              <a:t>,…,x</a:t>
            </a:r>
            <a:r>
              <a:rPr lang="zh-CN" altLang="en-US" baseline="-25000"/>
              <a:t>n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 sz="2000"/>
              <a:t>该分布是指数族分布。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en-US" altLang="zh-CN" sz="2000"/>
              <a:t>y</a:t>
            </a:r>
            <a:r>
              <a:rPr lang="en-US" altLang="zh-CN" sz="2000" baseline="-25000"/>
              <a:t>i</a:t>
            </a:r>
            <a:r>
              <a:rPr lang="zh-CN" altLang="en-US" sz="2000"/>
              <a:t>间的关联仅发生在相邻位置，且该关联是指数加性的，</a:t>
            </a:r>
            <a:endParaRPr lang="zh-CN" altLang="en-US" sz="2000"/>
          </a:p>
          <a:p>
            <a:pPr marL="0" lvl="1" indent="0">
              <a:buNone/>
            </a:pPr>
            <a:r>
              <a:rPr lang="zh-CN" altLang="en-US" sz="2000">
                <a:sym typeface="+mn-ea"/>
              </a:rPr>
              <a:t>因此前文中</a:t>
            </a:r>
            <a:r>
              <a:rPr lang="en-US" altLang="zh-CN" sz="2000">
                <a:sym typeface="+mn-ea"/>
              </a:rPr>
              <a:t>S</a:t>
            </a:r>
            <a:r>
              <a:rPr lang="zh-CN" altLang="en-US" sz="2000">
                <a:sym typeface="+mn-ea"/>
              </a:rPr>
              <a:t>才能为</a:t>
            </a:r>
            <a:r>
              <a:rPr lang="en-US" altLang="zh-CN" sz="2000">
                <a:sym typeface="+mn-ea"/>
              </a:rPr>
              <a:t>S</a:t>
            </a:r>
            <a:r>
              <a:rPr lang="en-US" altLang="zh-CN" sz="2000" baseline="-25000">
                <a:sym typeface="+mn-ea"/>
              </a:rPr>
              <a:t>1</a:t>
            </a:r>
            <a:r>
              <a:rPr lang="en-US" altLang="zh-CN" sz="2000">
                <a:sym typeface="+mn-ea"/>
              </a:rPr>
              <a:t>+S</a:t>
            </a:r>
            <a:r>
              <a:rPr lang="en-US" altLang="zh-CN" sz="2000" baseline="-25000">
                <a:sym typeface="+mn-ea"/>
              </a:rPr>
              <a:t>2</a:t>
            </a:r>
            <a:r>
              <a:rPr lang="en-US" altLang="zh-CN" sz="2000">
                <a:sym typeface="+mn-ea"/>
              </a:rPr>
              <a:t>+S</a:t>
            </a:r>
            <a:r>
              <a:rPr lang="en-US" altLang="zh-CN" sz="2000" baseline="-25000">
                <a:sym typeface="+mn-ea"/>
              </a:rPr>
              <a:t>3</a:t>
            </a:r>
            <a:r>
              <a:rPr lang="zh-CN" altLang="en-US" sz="2000" baseline="-25000">
                <a:sym typeface="+mn-ea"/>
              </a:rPr>
              <a:t>。</a:t>
            </a:r>
            <a:endParaRPr lang="zh-CN" altLang="en-US" sz="2000" baseline="-25000">
              <a:sym typeface="+mn-ea"/>
            </a:endParaRPr>
          </a:p>
          <a:p>
            <a:pPr marL="0" lvl="1" indent="0">
              <a:buNone/>
            </a:pPr>
            <a:endParaRPr lang="zh-CN" altLang="en-US" sz="2000" baseline="-25000">
              <a:sym typeface="+mn-ea"/>
            </a:endParaRPr>
          </a:p>
          <a:p>
            <a:pPr marL="0" lvl="1" indent="0">
              <a:buNone/>
            </a:pPr>
            <a:endParaRPr lang="zh-CN" altLang="en-US" sz="2000" baseline="-25000">
              <a:sym typeface="+mn-ea"/>
            </a:endParaRPr>
          </a:p>
          <a:p>
            <a:pPr marL="0" lvl="1" indent="0">
              <a:buNone/>
            </a:pPr>
            <a:endParaRPr lang="zh-CN" altLang="en-US" sz="2000"/>
          </a:p>
          <a:p>
            <a:r>
              <a:rPr lang="en-US" altLang="zh-CN" sz="2000"/>
              <a:t>LSTM</a:t>
            </a:r>
            <a:r>
              <a:rPr lang="zh-CN" altLang="en-US" sz="2000"/>
              <a:t>已充分捕捉y与x的联系，所以函数g跟x无关。</a:t>
            </a:r>
            <a:endParaRPr lang="zh-CN" altLang="en-US" sz="2000"/>
          </a:p>
          <a:p>
            <a:pPr marL="457200" lvl="1" indent="0">
              <a:buNone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2683510"/>
            <a:ext cx="4162425" cy="723900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40" y="2350135"/>
            <a:ext cx="313182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评价标准：</a:t>
            </a:r>
            <a:r>
              <a:rPr lang="en-US" altLang="zh-CN"/>
              <a:t>F1</a:t>
            </a:r>
            <a:r>
              <a:rPr lang="zh-CN" altLang="en-US"/>
              <a:t>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/>
              <a:t>F1</a:t>
            </a:r>
            <a:r>
              <a:rPr lang="zh-CN" altLang="en-US"/>
              <a:t>：</a:t>
            </a:r>
            <a:r>
              <a:rPr lang="zh-CN" altLang="en-US"/>
              <a:t>结合精确率</a:t>
            </a:r>
            <a:r>
              <a:rPr lang="en-US" altLang="zh-CN"/>
              <a:t>A</a:t>
            </a:r>
            <a:r>
              <a:rPr lang="zh-CN" altLang="en-US"/>
              <a:t>和召回率</a:t>
            </a:r>
            <a:r>
              <a:rPr lang="en-US" altLang="zh-CN"/>
              <a:t>R</a:t>
            </a:r>
            <a:endParaRPr lang="en-US" altLang="zh-CN"/>
          </a:p>
          <a:p>
            <a:pPr indent="0">
              <a:buNone/>
            </a:pPr>
            <a:r>
              <a:rPr lang="zh-CN" altLang="en-US" sz="2400">
                <a:sym typeface="+mn-ea"/>
              </a:rPr>
              <a:t>P = TP + FN  正样本N = TN + FP  负样本</a:t>
            </a:r>
            <a:endParaRPr lang="zh-CN" altLang="en-US" sz="2400" b="0"/>
          </a:p>
          <a:p>
            <a:pPr indent="0">
              <a:buNone/>
            </a:pPr>
            <a:r>
              <a:rPr lang="zh-CN" altLang="en-US" sz="2400">
                <a:sym typeface="+mn-ea"/>
              </a:rPr>
              <a:t>Recall = TP / PAccuary = (TP + TN)  / (P + N)</a:t>
            </a:r>
            <a:endParaRPr lang="zh-CN" altLang="en-US" sz="2400">
              <a:sym typeface="+mn-ea"/>
            </a:endParaRPr>
          </a:p>
          <a:p>
            <a:pPr indent="0">
              <a:buNone/>
            </a:pPr>
            <a:r>
              <a:rPr lang="en-US" altLang="zh-CN" sz="2400">
                <a:sym typeface="+mn-ea"/>
              </a:rPr>
              <a:t>NER</a:t>
            </a:r>
            <a:r>
              <a:rPr lang="zh-CN" altLang="en-US" sz="2400">
                <a:sym typeface="+mn-ea"/>
              </a:rPr>
              <a:t>的Accuary </a:t>
            </a:r>
            <a:r>
              <a:rPr lang="en-US" altLang="zh-CN" sz="2400">
                <a:sym typeface="+mn-ea"/>
              </a:rPr>
              <a:t>= </a:t>
            </a:r>
            <a:r>
              <a:rPr lang="zh-CN" altLang="en-US" sz="2400">
                <a:sym typeface="+mn-ea"/>
              </a:rPr>
              <a:t>TP / </a:t>
            </a:r>
            <a:r>
              <a:rPr lang="en-US" altLang="zh-CN" sz="2400">
                <a:sym typeface="+mn-ea"/>
              </a:rPr>
              <a:t>Y</a:t>
            </a:r>
            <a:endParaRPr lang="zh-CN" altLang="en-US" sz="2400">
              <a:sym typeface="+mn-ea"/>
            </a:endParaRPr>
          </a:p>
          <a:p>
            <a:pPr indent="0">
              <a:buNone/>
            </a:pPr>
            <a:r>
              <a:rPr lang="en-US" altLang="zh-CN" sz="2400">
                <a:sym typeface="+mn-ea"/>
              </a:rPr>
              <a:t>F1 = 2R*A / (R + A)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内容占位符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4791710"/>
            <a:ext cx="5248910" cy="1385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05" y="2689860"/>
            <a:ext cx="6297295" cy="2062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55" y="4605020"/>
            <a:ext cx="285877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数据格式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输入序列：g r a i n e d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输出序列：0 0 1 1 0 1 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运行方式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python trainOnSentence.py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代码地址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https://github.com/NLP1502/NER/tree/master/src/main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命名实体（</a:t>
            </a:r>
            <a:r>
              <a:rPr lang="en-US" altLang="zh-CN"/>
              <a:t>NER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定义：文本中具有特定意义或者指代性强的词。</a:t>
            </a:r>
            <a:endParaRPr lang="zh-CN" altLang="en-US"/>
          </a:p>
          <a:p>
            <a:pPr marL="457200" lvl="1" indent="0">
              <a:buNone/>
            </a:pP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特朗普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赴 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华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访问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PER</a:t>
            </a:r>
            <a:r>
              <a:rPr lang="en-US" altLang="zh-CN"/>
              <a:t>     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用途：知识图谱、问答系统等。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数据的标签由两部分组成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命名实体识别 </a:t>
            </a:r>
            <a:r>
              <a:rPr lang="en-US" altLang="zh-CN">
                <a:sym typeface="+mn-ea"/>
              </a:rPr>
              <a:t>=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命名实体判别 </a:t>
            </a:r>
            <a:r>
              <a:rPr lang="en-US" altLang="zh-CN">
                <a:sym typeface="+mn-ea"/>
              </a:rPr>
              <a:t>+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命名实体分类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想法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、边界信息（如分词）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BIE</a:t>
            </a:r>
            <a:r>
              <a:rPr lang="zh-CN" altLang="en-US"/>
              <a:t>顺序隐含的词序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、在模型层面做（对比于数据层面）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、去附加标签以减少类别数量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3695" y="1825625"/>
            <a:ext cx="6296025" cy="455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基线模型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Enbedding + LSTM + CRF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Enbedding</a:t>
            </a:r>
            <a:r>
              <a:rPr lang="zh-CN" altLang="en-US">
                <a:sym typeface="+mn-ea"/>
              </a:rPr>
              <a:t>：用连续空间的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向量表示离散空间的字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LSTM</a:t>
            </a:r>
            <a:r>
              <a:rPr lang="zh-CN" altLang="en-US">
                <a:sym typeface="+mn-ea"/>
              </a:rPr>
              <a:t>：抽象出各个词的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上下文特征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CRF</a:t>
            </a:r>
            <a:r>
              <a:rPr lang="zh-CN" altLang="en-US">
                <a:sym typeface="+mn-ea"/>
              </a:rPr>
              <a:t>：考虑不同标签序列的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可能性大小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0" y="1911350"/>
            <a:ext cx="6038850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8130" y="1859915"/>
            <a:ext cx="2538730" cy="2955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词嵌入（</a:t>
            </a:r>
            <a:r>
              <a:rPr lang="en-US" altLang="zh-CN">
                <a:sym typeface="+mn-ea"/>
              </a:rPr>
              <a:t>Enbedding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NLP的核心关键：语言表示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one-hot</a:t>
            </a:r>
            <a:r>
              <a:rPr lang="zh-CN" altLang="en-US"/>
              <a:t>向量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“特”表示为 [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 0]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“朗”表示为 [0 1 0]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“普”表示为 [0 0 1]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en-US" altLang="zh-CN">
                <a:sym typeface="+mn-ea"/>
              </a:rPr>
              <a:t>Enbedding向量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“特”表示为 [</a:t>
            </a:r>
            <a:r>
              <a:rPr lang="en-US" altLang="zh-CN">
                <a:sym typeface="+mn-ea"/>
              </a:rPr>
              <a:t>0.2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0.3</a:t>
            </a:r>
            <a:r>
              <a:rPr lang="zh-CN" altLang="en-US">
                <a:sym typeface="+mn-ea"/>
              </a:rPr>
              <a:t> 0</a:t>
            </a:r>
            <a:r>
              <a:rPr lang="en-US" altLang="zh-CN">
                <a:sym typeface="+mn-ea"/>
              </a:rPr>
              <a:t>.6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“朗”表示为 [0</a:t>
            </a:r>
            <a:r>
              <a:rPr lang="en-US" altLang="zh-CN">
                <a:sym typeface="+mn-ea"/>
              </a:rPr>
              <a:t>.4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0.7</a:t>
            </a:r>
            <a:r>
              <a:rPr lang="zh-CN" altLang="en-US">
                <a:sym typeface="+mn-ea"/>
              </a:rPr>
              <a:t> 0</a:t>
            </a:r>
            <a:r>
              <a:rPr lang="en-US" altLang="zh-CN">
                <a:sym typeface="+mn-ea"/>
              </a:rPr>
              <a:t>.3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“普”表示为 [0</a:t>
            </a:r>
            <a:r>
              <a:rPr lang="en-US" altLang="zh-CN">
                <a:sym typeface="+mn-ea"/>
              </a:rPr>
              <a:t>.2</a:t>
            </a:r>
            <a:r>
              <a:rPr lang="zh-CN" altLang="en-US">
                <a:sym typeface="+mn-ea"/>
              </a:rPr>
              <a:t> 0</a:t>
            </a:r>
            <a:r>
              <a:rPr lang="en-US" altLang="zh-CN">
                <a:sym typeface="+mn-ea"/>
              </a:rPr>
              <a:t>.1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0.3</a:t>
            </a:r>
            <a:r>
              <a:rPr lang="zh-CN" altLang="en-US">
                <a:sym typeface="+mn-ea"/>
              </a:rPr>
              <a:t>]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286635"/>
            <a:ext cx="4457700" cy="3733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81875" y="1859915"/>
            <a:ext cx="32575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计算词向量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</a:t>
            </a:r>
            <a:r>
              <a:rPr lang="zh-CN" altLang="en-US"/>
              <a:t>、随机初始化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w2v</a:t>
            </a:r>
            <a:r>
              <a:rPr lang="zh-CN" altLang="en-US"/>
              <a:t>（略）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OOV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BPE</a:t>
            </a:r>
            <a:r>
              <a:rPr lang="zh-CN" altLang="en-US">
                <a:sym typeface="+mn-ea"/>
              </a:rPr>
              <a:t>（略）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char-level</a:t>
            </a:r>
            <a:r>
              <a:rPr lang="zh-CN" altLang="en-US">
                <a:sym typeface="+mn-ea"/>
              </a:rPr>
              <a:t>（略）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5" y="4998085"/>
            <a:ext cx="2452370" cy="1736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Recurrent Neuron </a:t>
            </a:r>
            <a:r>
              <a:rPr lang="en-US" altLang="zh-CN">
                <a:sym typeface="+mn-ea"/>
              </a:rPr>
              <a:t>Network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该模型按顺序逐个</a:t>
            </a:r>
            <a:r>
              <a:rPr lang="en-US" altLang="zh-CN"/>
              <a:t>处理</a:t>
            </a:r>
            <a:r>
              <a:rPr lang="zh-CN" altLang="en-US"/>
              <a:t>输入数据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569845"/>
            <a:ext cx="2857500" cy="40252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95" y="3697605"/>
            <a:ext cx="2790825" cy="12992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230880"/>
            <a:ext cx="5095875" cy="1992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Recurrent Neuron </a:t>
            </a:r>
            <a:r>
              <a:rPr lang="en-US" altLang="zh-CN">
                <a:sym typeface="+mn-ea"/>
              </a:rPr>
              <a:t>Network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x</a:t>
            </a:r>
            <a:r>
              <a:rPr lang="zh-CN" altLang="en-US"/>
              <a:t>是输入，</a:t>
            </a:r>
            <a:r>
              <a:rPr lang="en-US" altLang="zh-CN"/>
              <a:t>o</a:t>
            </a:r>
            <a:r>
              <a:rPr lang="zh-CN" altLang="en-US"/>
              <a:t>是输出，</a:t>
            </a:r>
            <a:r>
              <a:rPr lang="zh-CN" altLang="en-US"/>
              <a:t>V、</a:t>
            </a:r>
            <a:r>
              <a:rPr lang="zh-CN" altLang="en-US">
                <a:sym typeface="+mn-ea"/>
              </a:rPr>
              <a:t>W、U是权重矩阵</a:t>
            </a:r>
            <a:r>
              <a:rPr lang="zh-CN" altLang="en-US"/>
              <a:t>，g、</a:t>
            </a:r>
            <a:r>
              <a:rPr lang="en-US" altLang="zh-CN"/>
              <a:t>f</a:t>
            </a:r>
            <a:r>
              <a:rPr lang="zh-CN" altLang="en-US"/>
              <a:t>是激活函数。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8475" y="5426710"/>
            <a:ext cx="3077210" cy="933450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757170"/>
            <a:ext cx="1638300" cy="2352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2804795"/>
            <a:ext cx="5314950" cy="2124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315" y="2482850"/>
            <a:ext cx="1934210" cy="1910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540" y="4606925"/>
            <a:ext cx="2216785" cy="1629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290" y="4925060"/>
            <a:ext cx="986155" cy="4724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8455" y="3019425"/>
            <a:ext cx="553720" cy="487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3045" y="5052695"/>
            <a:ext cx="1067435" cy="374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Long Short-Term Memory（</a:t>
            </a:r>
            <a:r>
              <a:rPr lang="en-US" altLang="zh-CN">
                <a:sym typeface="+mn-ea"/>
              </a:rPr>
              <a:t>LSTM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LSTM 通过“门”结构去除或增加</a:t>
            </a:r>
            <a:r>
              <a:rPr lang="zh-CN" altLang="en-US"/>
              <a:t>不同</a:t>
            </a:r>
            <a:r>
              <a:rPr lang="en-US" altLang="zh-CN"/>
              <a:t>信息</a:t>
            </a:r>
            <a:r>
              <a:rPr lang="zh-CN" altLang="en-US"/>
              <a:t>被记忆的程度</a:t>
            </a:r>
            <a:r>
              <a:rPr lang="en-US" altLang="zh-CN"/>
              <a:t>。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2769235"/>
            <a:ext cx="2816225" cy="957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8160"/>
            <a:ext cx="3126105" cy="2086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2273935"/>
            <a:ext cx="6382385" cy="23101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575" y="4385945"/>
            <a:ext cx="63912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Long Short-Term Memory（</a:t>
            </a:r>
            <a:r>
              <a:rPr lang="en-US" altLang="zh-CN">
                <a:sym typeface="+mn-ea"/>
              </a:rPr>
              <a:t>LSTM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p>
            <a:r>
              <a:rPr lang="en-US" altLang="zh-CN"/>
              <a:t>LSTM 通过“门”结构去除或增加</a:t>
            </a:r>
            <a:r>
              <a:rPr lang="zh-CN" altLang="en-US"/>
              <a:t>不同</a:t>
            </a:r>
            <a:r>
              <a:rPr lang="en-US" altLang="zh-CN"/>
              <a:t>信息</a:t>
            </a:r>
            <a:r>
              <a:rPr lang="zh-CN" altLang="en-US"/>
              <a:t>被记忆的程度</a:t>
            </a:r>
            <a:r>
              <a:rPr lang="en-US" altLang="zh-CN"/>
              <a:t>。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2769235"/>
            <a:ext cx="2816225" cy="957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8160"/>
            <a:ext cx="3126105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2324100"/>
            <a:ext cx="5343525" cy="2090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4414520"/>
            <a:ext cx="5904230" cy="22821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WPS 演示</Application>
  <PresentationFormat>宽屏</PresentationFormat>
  <Paragraphs>155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MS PGothic</vt:lpstr>
      <vt:lpstr>Office 主题</vt:lpstr>
      <vt:lpstr>命名实体识别的基础知识</vt:lpstr>
      <vt:lpstr>命名实体（NER）</vt:lpstr>
      <vt:lpstr>数据格式</vt:lpstr>
      <vt:lpstr>基线模型</vt:lpstr>
      <vt:lpstr>词嵌入（Enbedding）</vt:lpstr>
      <vt:lpstr>Recurrent Neuron Network（RNN）</vt:lpstr>
      <vt:lpstr>PowerPoint 演示文稿</vt:lpstr>
      <vt:lpstr>Long Short-Term Memory（LSTM）</vt:lpstr>
      <vt:lpstr>Long Short-Term Memory（LSTM）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Apricot</dc:creator>
  <cp:lastModifiedBy>杏牙</cp:lastModifiedBy>
  <cp:revision>42</cp:revision>
  <dcterms:created xsi:type="dcterms:W3CDTF">2018-12-24T05:23:00Z</dcterms:created>
  <dcterms:modified xsi:type="dcterms:W3CDTF">2018-12-27T02:12:14Z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