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0" r:id="rId15"/>
    <p:sldId id="267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25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88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34B9-E9E6-4CAF-A4E2-258C28B0525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BF6AE1-7DC2-409A-A2DB-1AEC10E2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6992-E287-4D0C-B768-9DC2F7BB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305" y="1505304"/>
            <a:ext cx="8810815" cy="1410170"/>
          </a:xfrm>
        </p:spPr>
        <p:txBody>
          <a:bodyPr>
            <a:normAutofit/>
          </a:bodyPr>
          <a:lstStyle/>
          <a:p>
            <a:r>
              <a:rPr lang="en-US" sz="6600" b="0" i="0" u="none" strike="noStrike" baseline="0" dirty="0">
                <a:latin typeface="Calibri" panose="020F0502020204030204" pitchFamily="34" charset="0"/>
              </a:rPr>
              <a:t>Use Case Point Analysis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D120-5353-49EE-9E85-829AB151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030" y="3852105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Nhóm</a:t>
            </a:r>
            <a:r>
              <a:rPr lang="en-US" dirty="0"/>
              <a:t> 7:</a:t>
            </a:r>
          </a:p>
          <a:p>
            <a:pPr algn="l"/>
            <a:r>
              <a:rPr lang="en-US" dirty="0"/>
              <a:t>-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Phan</a:t>
            </a:r>
          </a:p>
          <a:p>
            <a:pPr algn="l"/>
            <a:r>
              <a:rPr lang="en-US" dirty="0"/>
              <a:t>- Lê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Thuận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1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7573"/>
            <a:ext cx="8596668" cy="3883789"/>
          </a:xfrm>
        </p:spPr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Use Case Weight (UUCW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point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cận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point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UUCW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transaction.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8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7573"/>
            <a:ext cx="8596668" cy="3883789"/>
          </a:xfrm>
        </p:spPr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Use Case Weight (UUCW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pPr algn="l"/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A8AA79-9ADF-44F7-9E46-37E0D65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9235"/>
              </p:ext>
            </p:extLst>
          </p:nvPr>
        </p:nvGraphicFramePr>
        <p:xfrm>
          <a:off x="677334" y="2804844"/>
          <a:ext cx="8836535" cy="3236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4881">
                  <a:extLst>
                    <a:ext uri="{9D8B030D-6E8A-4147-A177-3AD203B41FA5}">
                      <a16:colId xmlns:a16="http://schemas.microsoft.com/office/drawing/2014/main" val="4079326263"/>
                    </a:ext>
                  </a:extLst>
                </a:gridCol>
                <a:gridCol w="2945827">
                  <a:extLst>
                    <a:ext uri="{9D8B030D-6E8A-4147-A177-3AD203B41FA5}">
                      <a16:colId xmlns:a16="http://schemas.microsoft.com/office/drawing/2014/main" val="3557172595"/>
                    </a:ext>
                  </a:extLst>
                </a:gridCol>
                <a:gridCol w="2945827">
                  <a:extLst>
                    <a:ext uri="{9D8B030D-6E8A-4147-A177-3AD203B41FA5}">
                      <a16:colId xmlns:a16="http://schemas.microsoft.com/office/drawing/2014/main" val="589530688"/>
                    </a:ext>
                  </a:extLst>
                </a:gridCol>
              </a:tblGrid>
              <a:tr h="809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Độ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phức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tạp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của</a:t>
                      </a:r>
                      <a:r>
                        <a:rPr lang="en-US" sz="1100" dirty="0">
                          <a:effectLst/>
                        </a:rPr>
                        <a:t> use 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Số lượng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Khối lượng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653636"/>
                  </a:ext>
                </a:extLst>
              </a:tr>
              <a:tr h="809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Đơn giản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 </a:t>
                      </a:r>
                      <a:r>
                        <a:rPr lang="en-US" sz="1100" dirty="0" err="1">
                          <a:effectLst/>
                        </a:rPr>
                        <a:t>tới</a:t>
                      </a:r>
                      <a:r>
                        <a:rPr lang="en-US" sz="1100" dirty="0">
                          <a:effectLst/>
                        </a:rPr>
                        <a:t> 3 transaction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1932024"/>
                  </a:ext>
                </a:extLst>
              </a:tr>
              <a:tr h="809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Trung bình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 </a:t>
                      </a:r>
                      <a:r>
                        <a:rPr lang="en-US" sz="1100" dirty="0" err="1">
                          <a:effectLst/>
                        </a:rPr>
                        <a:t>tới</a:t>
                      </a:r>
                      <a:r>
                        <a:rPr lang="en-US" sz="1100" dirty="0">
                          <a:effectLst/>
                        </a:rPr>
                        <a:t> 7 transaction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218607"/>
                  </a:ext>
                </a:extLst>
              </a:tr>
              <a:tr h="8091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Phức tạp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Nhiều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hơn</a:t>
                      </a:r>
                      <a:r>
                        <a:rPr lang="en-US" sz="1100" dirty="0">
                          <a:effectLst/>
                        </a:rPr>
                        <a:t> 7 transaction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B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8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Actor Weight (UAW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transaction (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khía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actor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khía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Actor ở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ổ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,…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actor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command 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actor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hơn.Để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actor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UUCW.</a:t>
            </a:r>
          </a:p>
          <a:p>
            <a:pPr marL="0" indent="0" algn="l">
              <a:buNone/>
            </a:pPr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Actor Weight (UAW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0A30FA-5E23-4D10-9A80-02D0EFA98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8694"/>
              </p:ext>
            </p:extLst>
          </p:nvPr>
        </p:nvGraphicFramePr>
        <p:xfrm>
          <a:off x="914400" y="2928135"/>
          <a:ext cx="7839180" cy="3606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04">
                  <a:extLst>
                    <a:ext uri="{9D8B030D-6E8A-4147-A177-3AD203B41FA5}">
                      <a16:colId xmlns:a16="http://schemas.microsoft.com/office/drawing/2014/main" val="2759672796"/>
                    </a:ext>
                  </a:extLst>
                </a:gridCol>
                <a:gridCol w="1025768">
                  <a:extLst>
                    <a:ext uri="{9D8B030D-6E8A-4147-A177-3AD203B41FA5}">
                      <a16:colId xmlns:a16="http://schemas.microsoft.com/office/drawing/2014/main" val="1642910472"/>
                    </a:ext>
                  </a:extLst>
                </a:gridCol>
                <a:gridCol w="1567836">
                  <a:extLst>
                    <a:ext uri="{9D8B030D-6E8A-4147-A177-3AD203B41FA5}">
                      <a16:colId xmlns:a16="http://schemas.microsoft.com/office/drawing/2014/main" val="2997818032"/>
                    </a:ext>
                  </a:extLst>
                </a:gridCol>
                <a:gridCol w="908365">
                  <a:extLst>
                    <a:ext uri="{9D8B030D-6E8A-4147-A177-3AD203B41FA5}">
                      <a16:colId xmlns:a16="http://schemas.microsoft.com/office/drawing/2014/main" val="3357614830"/>
                    </a:ext>
                  </a:extLst>
                </a:gridCol>
                <a:gridCol w="2227307">
                  <a:extLst>
                    <a:ext uri="{9D8B030D-6E8A-4147-A177-3AD203B41FA5}">
                      <a16:colId xmlns:a16="http://schemas.microsoft.com/office/drawing/2014/main" val="1326223084"/>
                    </a:ext>
                  </a:extLst>
                </a:gridCol>
              </a:tblGrid>
              <a:tr h="1041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Độ phức tạp của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Khối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lượng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Số lượng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Số lượng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Tổng điểm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829372"/>
                  </a:ext>
                </a:extLst>
              </a:tr>
              <a:tr h="507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Đơn giản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 tới 3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912023"/>
                  </a:ext>
                </a:extLst>
              </a:tr>
              <a:tr h="507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Trung bình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 tới 7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801259"/>
                  </a:ext>
                </a:extLst>
              </a:tr>
              <a:tr h="1041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Phức tạp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Nhiều hơn 7 transaction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150657"/>
                  </a:ext>
                </a:extLst>
              </a:tr>
              <a:tr h="507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Tổng cộng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5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Actor Weight (UAW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nêu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năng.Ví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nặng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algn="l"/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0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Actor Weight (UAW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vi-VN" sz="2000" b="0" i="0" u="none" strike="noStrike" baseline="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88135-5CF3-458F-8F09-71A2462C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96069"/>
              </p:ext>
            </p:extLst>
          </p:nvPr>
        </p:nvGraphicFramePr>
        <p:xfrm>
          <a:off x="965771" y="2835667"/>
          <a:ext cx="8404260" cy="3435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921">
                  <a:extLst>
                    <a:ext uri="{9D8B030D-6E8A-4147-A177-3AD203B41FA5}">
                      <a16:colId xmlns:a16="http://schemas.microsoft.com/office/drawing/2014/main" val="3973682854"/>
                    </a:ext>
                  </a:extLst>
                </a:gridCol>
                <a:gridCol w="3584619">
                  <a:extLst>
                    <a:ext uri="{9D8B030D-6E8A-4147-A177-3AD203B41FA5}">
                      <a16:colId xmlns:a16="http://schemas.microsoft.com/office/drawing/2014/main" val="476908027"/>
                    </a:ext>
                  </a:extLst>
                </a:gridCol>
                <a:gridCol w="2801720">
                  <a:extLst>
                    <a:ext uri="{9D8B030D-6E8A-4147-A177-3AD203B41FA5}">
                      <a16:colId xmlns:a16="http://schemas.microsoft.com/office/drawing/2014/main" val="32403698"/>
                    </a:ext>
                  </a:extLst>
                </a:gridCol>
              </a:tblGrid>
              <a:tr h="480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Loại 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Ví dụ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Khối lượng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101353"/>
                  </a:ext>
                </a:extLst>
              </a:tr>
              <a:tr h="480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Đơn giản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 hệ thống khác kết nối qua 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582876"/>
                  </a:ext>
                </a:extLst>
              </a:tr>
              <a:tr h="1490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Trung bình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 hệ thống kết nối qua protocol hoặc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1 người dùng tương tác qua giao diện dạng nhập xuất (text-based interface)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590362"/>
                  </a:ext>
                </a:extLst>
              </a:tr>
              <a:tr h="985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Phức tạp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 người dùng tương tác trực tiếp với giao diện đồ họa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84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9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 ECF) </a:t>
            </a:r>
          </a:p>
          <a:p>
            <a:pPr algn="l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(ECF)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lực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quen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43944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 ECF) 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TCF,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ECF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hưởng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án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886F76-2795-45CA-A51A-6F63ABC3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14289"/>
              </p:ext>
            </p:extLst>
          </p:nvPr>
        </p:nvGraphicFramePr>
        <p:xfrm>
          <a:off x="579284" y="3606229"/>
          <a:ext cx="9448293" cy="2924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709">
                  <a:extLst>
                    <a:ext uri="{9D8B030D-6E8A-4147-A177-3AD203B41FA5}">
                      <a16:colId xmlns:a16="http://schemas.microsoft.com/office/drawing/2014/main" val="1207669813"/>
                    </a:ext>
                  </a:extLst>
                </a:gridCol>
                <a:gridCol w="4211816">
                  <a:extLst>
                    <a:ext uri="{9D8B030D-6E8A-4147-A177-3AD203B41FA5}">
                      <a16:colId xmlns:a16="http://schemas.microsoft.com/office/drawing/2014/main" val="3335349569"/>
                    </a:ext>
                  </a:extLst>
                </a:gridCol>
                <a:gridCol w="3149768">
                  <a:extLst>
                    <a:ext uri="{9D8B030D-6E8A-4147-A177-3AD203B41FA5}">
                      <a16:colId xmlns:a16="http://schemas.microsoft.com/office/drawing/2014/main" val="2462610514"/>
                    </a:ext>
                  </a:extLst>
                </a:gridCol>
              </a:tblGrid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Yếu tố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Khối lượng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1477045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Quen thuộc với quy trình phát triển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110512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Kinh nghiệm với ứng dụng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023592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Tính hướng đối tượng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727117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Khả năng phân tích của leader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878949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Động lực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511373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Tính bền vững (stable) của yêu cầu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566637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Cần them nhân viên bán thời gian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257138"/>
                  </a:ext>
                </a:extLst>
              </a:tr>
              <a:tr h="324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Ngôn ngữ lập trình khó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41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4904" cy="3880773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 ECF)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karner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(ECF)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ECF = 1.4 + (-0.03 x EF),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EF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(EF)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16,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TCF 1.4 + (-0.03 x 16)= 0.92</a:t>
            </a:r>
          </a:p>
        </p:txBody>
      </p:sp>
    </p:spTree>
    <p:extLst>
      <p:ext uri="{BB962C8B-B14F-4D97-AF65-F5344CB8AC3E}">
        <p14:creationId xmlns:p14="http://schemas.microsoft.com/office/powerpoint/2010/main" val="240523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4904" cy="3880773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point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UCP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point,ta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UCP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UCP = (UUCW+ UAW)*TCF *ECF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B7C9-DA4D-46C3-8DF6-839F12DB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1. </a:t>
            </a:r>
            <a:r>
              <a:rPr lang="en-US" sz="44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Ngữ</a:t>
            </a:r>
            <a:r>
              <a:rPr lang="en-US" sz="4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cảnh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56D0-A813-4487-84A6-889FC21E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vi-VN" b="0" i="0" u="none" strike="noStrike" baseline="0" dirty="0">
                <a:latin typeface="Calibri" panose="020F0502020204030204" pitchFamily="34" charset="0"/>
              </a:rPr>
              <a:t>Hiện nay trên thế giới với trào lưu các công ty công nghệ lớn thường thuê các công ty outsource thực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hiện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dự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án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của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họ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với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mục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đích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tận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dụng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nguồn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lực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ở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khắp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quốc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gia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trên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thế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giới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và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giảm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thiểu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chi phí khi xây dựng 1 project hoàn chỉnh. Tuy nhiên, do yếu tố địa l. và vùng miền mà mỗi nơi lại có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cách quản l. và hoạt động khác nhau gây khó khăn khi tạo dựng 1 project. Việc đánh giá ước lượng cũng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trở nên khó khăn đối với các project manager. Thế nên một cách chung để ước lượng được sản phẩm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mà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ta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chuẩn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bị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xây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dựng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r>
              <a:rPr lang="vi-VN" b="0" i="0" u="none" strike="noStrike" baseline="0" dirty="0">
                <a:latin typeface="Calibri" panose="020F0502020204030204" pitchFamily="34" charset="0"/>
              </a:rPr>
              <a:t>Use case diagrams được sử dụng rộng r.i trên khắp thế giới trong việc phân tích yêu cầu phần mềm. V</a:t>
            </a:r>
            <a:r>
              <a:rPr lang="en-US" dirty="0">
                <a:latin typeface="Calibri" panose="020F0502020204030204" pitchFamily="34" charset="0"/>
              </a:rPr>
              <a:t>ì 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thế, Use Case Points model cũng được chú . nhiều như thế. Nhưng UCP sẽ có thể phát triển rộng r</a:t>
            </a:r>
            <a:r>
              <a:rPr lang="en-US" dirty="0">
                <a:latin typeface="Calibri" panose="020F0502020204030204" pitchFamily="34" charset="0"/>
              </a:rPr>
              <a:t>ã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i hơn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b="0" i="0" u="none" strike="noStrike" baseline="0" dirty="0">
                <a:latin typeface="Calibri" panose="020F0502020204030204" pitchFamily="34" charset="0"/>
              </a:rPr>
              <a:t>trong việc ước lượng project. Bài báo cáo sẽ xoay quanh việc ước lượng sản phẩm bằng UCP.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7.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Ứng dụng thực tiễn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4904" cy="3880773"/>
          </a:xfrm>
        </p:spPr>
        <p:txBody>
          <a:bodyPr>
            <a:norm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20 – 28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giờ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use case point.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khoa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60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3614-FAF9-4D08-897A-18B81D07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7"/>
                </a:solidFill>
                <a:latin typeface="Calibri" panose="020F0502020204030204" pitchFamily="34" charset="0"/>
              </a:rPr>
              <a:t>8</a:t>
            </a:r>
            <a:r>
              <a:rPr lang="en-US" sz="36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. </a:t>
            </a:r>
            <a:r>
              <a:rPr lang="vi-VN" sz="36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Ứng dụng thực tiễn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2FC4-036A-4F65-ACDC-7BE4B956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[1] Mohammad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Azzeh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Department of Software Engineering, Software Cost Estimation Based on Use Case Points for Global Software Development. CSIT 2013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[2] Luis Morales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Huanca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Sussy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Bayona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Oré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Factors Affecting the Accuracy of Use Case Points. Trends and Applications in Software Engineering Proceedings of CIMPS 2016, p.133-140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[3] Mike Cohn, Estimating With Use Case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8044BA-D1AC-4DC7-9300-4A665181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Cảm ơn thầy và các bạn đã lắng nghe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84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4F2D-F5EB-4067-A8ED-E01E7E1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89052"/>
            <a:ext cx="8596668" cy="613024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2.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Mô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tả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chủ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đề</a:t>
            </a:r>
            <a:endParaRPr lang="en-US" sz="4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DA6E96-B27B-4D31-892C-496C33E9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vi-VN" sz="2000" b="0" i="0" u="none" strike="noStrike" baseline="0" dirty="0">
                <a:latin typeface="Calibri" panose="020F0502020204030204" pitchFamily="34" charset="0"/>
              </a:rPr>
              <a:t>Việc ước tính nỗ lực đầu tư vào các dự án phát triển phần mềm là rất quan trọng đối với việc lập kế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hoạch dự án v</a:t>
            </a:r>
            <a:r>
              <a:rPr lang="en-US" sz="2000" dirty="0">
                <a:latin typeface="Calibri" panose="020F0502020204030204" pitchFamily="34" charset="0"/>
              </a:rPr>
              <a:t>ì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 nó đưa ra thước đo về thời gian và chi phí trong v</a:t>
            </a:r>
            <a:r>
              <a:rPr lang="en-US" sz="2000" dirty="0" err="1">
                <a:latin typeface="Calibri" panose="020F0502020204030204" pitchFamily="34" charset="0"/>
              </a:rPr>
              <a:t>òng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 đời của một dự án phần mềm.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Đồng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thời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nó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tiếp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tục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là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một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trong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những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nhiệm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vụ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khó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khăn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nhất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trong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quản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lý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dự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án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phần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mềm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mặc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dù có những kỹ thuật cho phép thực hiện nó .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vi-VN" sz="2000" b="0" i="0" u="none" strike="noStrike" baseline="0" dirty="0">
                <a:latin typeface="Calibri" panose="020F0502020204030204" pitchFamily="34" charset="0"/>
              </a:rPr>
              <a:t>Ước tính là những dự đoán về hiệu suất trong tương lai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dựa trên kiến thức sẵn có . 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vi-VN" sz="2000" b="0" i="0" u="none" strike="noStrike" baseline="0" dirty="0">
                <a:latin typeface="Calibri" panose="020F0502020204030204" pitchFamily="34" charset="0"/>
              </a:rPr>
              <a:t>Ước tính quy mô phần mềm sớm giúp các dự án được quản l. hiệu quả và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giúp người quản l. dự đoán nỗ lực, lập kế hoạch và chi phí cho dự án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040E95-2B1F-41F4-866A-A7735ED4BEDA}"/>
              </a:ext>
            </a:extLst>
          </p:cNvPr>
          <p:cNvSpPr txBox="1">
            <a:spLocks/>
          </p:cNvSpPr>
          <p:nvPr/>
        </p:nvSpPr>
        <p:spPr>
          <a:xfrm>
            <a:off x="1333502" y="1484616"/>
            <a:ext cx="8596668" cy="61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a) </a:t>
            </a:r>
            <a:r>
              <a:rPr lang="en-US" sz="2000" dirty="0" err="1">
                <a:solidFill>
                  <a:srgbClr val="2F5497"/>
                </a:solidFill>
                <a:latin typeface="Calibri" panose="020F0502020204030204" pitchFamily="34" charset="0"/>
              </a:rPr>
              <a:t>Ước</a:t>
            </a:r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F5497"/>
                </a:solidFill>
                <a:latin typeface="Calibri" panose="020F0502020204030204" pitchFamily="34" charset="0"/>
              </a:rPr>
              <a:t>tính</a:t>
            </a:r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F5497"/>
                </a:solidFill>
                <a:latin typeface="Calibri" panose="020F0502020204030204" pitchFamily="34" charset="0"/>
              </a:rPr>
              <a:t>phần</a:t>
            </a:r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F5497"/>
                </a:solidFill>
                <a:latin typeface="Calibri" panose="020F0502020204030204" pitchFamily="34" charset="0"/>
              </a:rPr>
              <a:t>mềm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126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4F2D-F5EB-4067-A8ED-E01E7E1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89052"/>
            <a:ext cx="8596668" cy="613024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2.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Mô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tả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chủ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đề</a:t>
            </a:r>
            <a:endParaRPr lang="en-US" sz="4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DA6E96-B27B-4D31-892C-496C33E9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Use-Case là một loạt các tương tác có liên quan giữa người dùng và hệ thống cho phép người dùng đạt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được mục tiêu. Use-Case là một cách để nắm bắt các yêu cầu chức năng của một hệ thống.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 Người dùng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của hệ thống được gọi là 'Actor'. Use-Case về cơ bản là ở dạng văn bản.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040E95-2B1F-41F4-866A-A7735ED4BEDA}"/>
              </a:ext>
            </a:extLst>
          </p:cNvPr>
          <p:cNvSpPr txBox="1">
            <a:spLocks/>
          </p:cNvSpPr>
          <p:nvPr/>
        </p:nvSpPr>
        <p:spPr>
          <a:xfrm>
            <a:off x="1333502" y="1484616"/>
            <a:ext cx="8596668" cy="61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b) </a:t>
            </a:r>
            <a:r>
              <a:rPr lang="en-US" sz="20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Use-Case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9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4F2D-F5EB-4067-A8ED-E01E7E1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89052"/>
            <a:ext cx="8596668" cy="613024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2.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Mô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tả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chủ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đề</a:t>
            </a:r>
            <a:endParaRPr lang="en-US" sz="4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DA6E96-B27B-4D31-892C-496C33E9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Kỹ thuật UCP được phát triển bởi Gustav Karner vào năm 1993 khi đang làm việc tại công ty Objectory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Systems, sau này được hợp nhất thành Rational Software và sau đó là IBM. Ông đ</a:t>
            </a:r>
            <a:r>
              <a:rPr lang="en-US" sz="2000" dirty="0">
                <a:latin typeface="Calibri" panose="020F0502020204030204" pitchFamily="34" charset="0"/>
              </a:rPr>
              <a:t>ã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 định nghĩa nó là một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mô h</a:t>
            </a:r>
            <a:r>
              <a:rPr lang="en-US" sz="2000" dirty="0">
                <a:latin typeface="Calibri" panose="020F0502020204030204" pitchFamily="34" charset="0"/>
              </a:rPr>
              <a:t>ì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nh đưa ra ước lượng về khối lượng công việc để phát triển, hoàn thành các giai đoạn khác nhau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của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mục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tiêu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hoặc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hoàn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thành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toàn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bộ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dự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án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UCP đ. được sử dụng rộng r</a:t>
            </a:r>
            <a:r>
              <a:rPr lang="en-US" sz="2000" dirty="0">
                <a:latin typeface="Calibri" panose="020F0502020204030204" pitchFamily="34" charset="0"/>
              </a:rPr>
              <a:t>ã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i và được chấp nhận ở nhiều v</a:t>
            </a:r>
            <a:r>
              <a:rPr lang="en-US" sz="2000" dirty="0">
                <a:latin typeface="Calibri" panose="020F0502020204030204" pitchFamily="34" charset="0"/>
              </a:rPr>
              <a:t>ì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 2 l</a:t>
            </a:r>
            <a:r>
              <a:rPr lang="en-US" sz="2000" dirty="0">
                <a:latin typeface="Calibri" panose="020F0502020204030204" pitchFamily="34" charset="0"/>
              </a:rPr>
              <a:t>í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 do: áp dụng được cho mô h</a:t>
            </a:r>
            <a:r>
              <a:rPr lang="en-US" sz="2000" dirty="0">
                <a:latin typeface="Calibri" panose="020F0502020204030204" pitchFamily="34" charset="0"/>
              </a:rPr>
              <a:t>ì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nh hướng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đối tượng và Use case sử dụng để miêu tả các yêu cầu chức năng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Use-Case Points (UCP) là một kỹ thuật ước lượng phần mềm được sử dụng để đo kích thước phần mềm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với use case. Khái niệm về UCP tương tự như Function Points. Số lượng UCP trong một dự án dựa trên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yếu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tố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sau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vi-VN" sz="2000" b="0" i="0" u="none" strike="noStrike" baseline="0" dirty="0">
                <a:latin typeface="Calibri" panose="020F0502020204030204" pitchFamily="34" charset="0"/>
              </a:rPr>
              <a:t>- Số lượng và độ phức tạp của các use case trong hệ thống.</a:t>
            </a:r>
          </a:p>
          <a:p>
            <a:pPr marL="400050" lvl="1" indent="0">
              <a:buNone/>
            </a:pPr>
            <a:r>
              <a:rPr lang="vi-VN" sz="2000" b="0" i="0" u="none" strike="noStrike" baseline="0" dirty="0">
                <a:latin typeface="Calibri" panose="020F0502020204030204" pitchFamily="34" charset="0"/>
              </a:rPr>
              <a:t>- Số lượng và độ phức tạp của các actor trên hệ thống.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040E95-2B1F-41F4-866A-A7735ED4BEDA}"/>
              </a:ext>
            </a:extLst>
          </p:cNvPr>
          <p:cNvSpPr txBox="1">
            <a:spLocks/>
          </p:cNvSpPr>
          <p:nvPr/>
        </p:nvSpPr>
        <p:spPr>
          <a:xfrm>
            <a:off x="1333502" y="1484616"/>
            <a:ext cx="8596668" cy="61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2F5497"/>
                </a:solidFill>
                <a:latin typeface="Calibri" panose="020F0502020204030204" pitchFamily="34" charset="0"/>
              </a:rPr>
              <a:t>b) </a:t>
            </a:r>
            <a:r>
              <a:rPr lang="en-US" sz="18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Use-Case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14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3.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Lợi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thế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897"/>
            <a:ext cx="8596668" cy="3880773"/>
          </a:xfrm>
        </p:spPr>
        <p:txBody>
          <a:bodyPr>
            <a:no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Cung cấp cho giai đoạn Lấy Yêu cầu Thị trường một cái nh.n tổng thể về dự án trên phương diện hướng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đối tượng. Ở giai đoạn này thiết kế (class, function, API, Dữ liệu ...) không có sẵn.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Dễ dàng đo được UCP ở giai đoạn tiền phát triển phần mềm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Là một cách để giúp các Product Owner ra quyết định ưu tiên các tính năng quan trọng để thực hiện cài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đặt trước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UCP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không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phụ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thuộc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vào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kinh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nghiệm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và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kỹ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năng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của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thành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viên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thực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hiện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dự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án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UCP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dễ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dàng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sử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dụng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và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không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cần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phải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thuê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thêm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analysis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UCP được sử dụng rộng r.i vào việc miêu tả yêu cầu phần mềm. Và cũng là kỹ thuật phù hợp nhất cho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công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việc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này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 err="1">
                <a:latin typeface="SymbolMT"/>
              </a:rPr>
              <a:t>Là</a:t>
            </a:r>
            <a:r>
              <a:rPr lang="en-US" sz="2000" b="0" i="0" u="none" strike="noStrike" baseline="0" dirty="0">
                <a:latin typeface="SymbolMT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phương pháp linh hoạt và có thể mở rộng trong các dự án phát triển và thử nghiệm khác nhau[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1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4.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Bất</a:t>
            </a:r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solidFill>
                  <a:srgbClr val="2F5497"/>
                </a:solidFill>
                <a:latin typeface="Calibri" panose="020F0502020204030204" pitchFamily="34" charset="0"/>
              </a:rPr>
              <a:t>lợi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yếu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tố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về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chi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phí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sẽ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không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hoàn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toàn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chính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xác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Mức độ phức tạp của use-cases và actors cần được hiệu chỉnh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Phiên bản đầu tiên của phương pháp Use Case Points thiếu sự xác nhận và kiểm tra về độ tin cậy của nó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đối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với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công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ty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phần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mềm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75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5.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Mục tiêu của phương pháp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Ước lượng được độ lớn của phần mềm được giao trong quy trình phát triển phần mềm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 Ước lượng được thời gian để hoàn thành phần mềm theo yêu cầu của khách hàng</a:t>
            </a: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Tính toán được những tác nhân, yếu tố bên trong và bên ngoài có thể ảnh hưởng tới dự án, và dựa vào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đó có thể tính toán cách đối phó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03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F489-49A8-4EB9-8891-DCD23C3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6. </a:t>
            </a:r>
            <a:r>
              <a:rPr lang="vi-VN" sz="4400" b="0" i="0" u="none" strike="noStrike" baseline="0" dirty="0">
                <a:solidFill>
                  <a:srgbClr val="2F5497"/>
                </a:solidFill>
                <a:latin typeface="Calibri" panose="020F0502020204030204" pitchFamily="34" charset="0"/>
              </a:rPr>
              <a:t>Phương pháp thực hiện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FCEF-71F9-483E-8AAB-D48CBCBA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Use Case Weight (UUCW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vi-VN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vi-VN" sz="2000" b="0" i="0" u="none" strike="noStrike" baseline="0" dirty="0">
                <a:latin typeface="Calibri" panose="020F0502020204030204" pitchFamily="34" charset="0"/>
              </a:rPr>
              <a:t>Unadjusted Actor Weight (UAW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vi-VN" sz="20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Technical Complexity Factor (TCF)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Environmental Complexity Factor (ECF)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Calibri" panose="020F0502020204030204" pitchFamily="34" charset="0"/>
              </a:rPr>
              <a:t>*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Lưu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ý: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Yếu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tố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dùng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để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tính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toán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độ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lớn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đã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đề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ra 5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mức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độ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cho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các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use case: high summary (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rất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trừu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tượng), summary ( trừu tượng), user goal ( mục đích người dùng),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vi-VN" sz="2000" b="0" i="0" u="none" strike="noStrike" baseline="0" dirty="0">
                <a:latin typeface="Calibri" panose="020F0502020204030204" pitchFamily="34" charset="0"/>
              </a:rPr>
              <a:t>subfunction ( chức năng phụ)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và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too low (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rất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thấp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821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2122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SymbolMT</vt:lpstr>
      <vt:lpstr>Trebuchet MS</vt:lpstr>
      <vt:lpstr>Wingdings 3</vt:lpstr>
      <vt:lpstr>Facet</vt:lpstr>
      <vt:lpstr>Use Case Point Analysis</vt:lpstr>
      <vt:lpstr>1. Ngữ cảnh</vt:lpstr>
      <vt:lpstr>2. Mô tả chủ đề</vt:lpstr>
      <vt:lpstr>2. Mô tả chủ đề</vt:lpstr>
      <vt:lpstr>2. Mô tả chủ đề</vt:lpstr>
      <vt:lpstr>3. Lợi thế</vt:lpstr>
      <vt:lpstr>4. Bất lợi</vt:lpstr>
      <vt:lpstr>5. Mục tiêu của phương pháp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6. Phương pháp thực hiện</vt:lpstr>
      <vt:lpstr>7. Ứng dụng thực tiễn</vt:lpstr>
      <vt:lpstr>8. Ứng dụng thực tiễn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Point Analysis</dc:title>
  <dc:creator>PHẠM HUY PHAN</dc:creator>
  <cp:lastModifiedBy>PHẠM HUY PHAN</cp:lastModifiedBy>
  <cp:revision>6</cp:revision>
  <dcterms:created xsi:type="dcterms:W3CDTF">2021-06-08T02:34:22Z</dcterms:created>
  <dcterms:modified xsi:type="dcterms:W3CDTF">2021-06-08T03:23:40Z</dcterms:modified>
</cp:coreProperties>
</file>