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4" r:id="rId8"/>
    <p:sldId id="268" r:id="rId9"/>
    <p:sldId id="266" r:id="rId10"/>
    <p:sldId id="267" r:id="rId11"/>
    <p:sldId id="262" r:id="rId12"/>
    <p:sldId id="26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8" d="100"/>
          <a:sy n="58" d="100"/>
        </p:scale>
        <p:origin x="152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3D7ED2-E8FE-4798-B65E-672BEAE1A97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2D31C9-7A88-46FF-B997-BE0256A63EB3}">
      <dgm:prSet/>
      <dgm:spPr/>
      <dgm:t>
        <a:bodyPr/>
        <a:lstStyle/>
        <a:p>
          <a:pPr>
            <a:defRPr b="1"/>
          </a:pPr>
          <a:r>
            <a:rPr lang="en-US" dirty="0">
              <a:latin typeface="Times New Roman" panose="02020603050405020304" pitchFamily="18" charset="0"/>
              <a:cs typeface="Times New Roman" panose="02020603050405020304" pitchFamily="18" charset="0"/>
            </a:rPr>
            <a:t>Conclusion:</a:t>
          </a:r>
        </a:p>
      </dgm:t>
    </dgm:pt>
    <dgm:pt modelId="{E2382DD8-2D4D-4984-87B4-0FBD71734042}" type="parTrans" cxnId="{072774A9-906E-4A92-8DB2-7507BA00DAB2}">
      <dgm:prSet/>
      <dgm:spPr/>
      <dgm:t>
        <a:bodyPr/>
        <a:lstStyle/>
        <a:p>
          <a:endParaRPr lang="en-US"/>
        </a:p>
      </dgm:t>
    </dgm:pt>
    <dgm:pt modelId="{9BE7DBF4-48E0-4247-8CF4-1FEE49E0EEE6}" type="sibTrans" cxnId="{072774A9-906E-4A92-8DB2-7507BA00DAB2}">
      <dgm:prSet/>
      <dgm:spPr/>
      <dgm:t>
        <a:bodyPr/>
        <a:lstStyle/>
        <a:p>
          <a:endParaRPr lang="en-US"/>
        </a:p>
      </dgm:t>
    </dgm:pt>
    <dgm:pt modelId="{33939D95-18C1-4F6D-89EF-3F62CF5626B5}">
      <dgm:prSet custT="1"/>
      <dgm:spPr/>
      <dgm:t>
        <a:bodyPr/>
        <a:lstStyle/>
        <a:p>
          <a:r>
            <a:rPr lang="en-US" sz="1400" dirty="0">
              <a:latin typeface="Times New Roman" panose="02020603050405020304" pitchFamily="18" charset="0"/>
              <a:cs typeface="Times New Roman" panose="02020603050405020304" pitchFamily="18" charset="0"/>
            </a:rPr>
            <a:t>RAG with BERT improved sentiment classification on short, noisy tweets.</a:t>
          </a:r>
        </a:p>
      </dgm:t>
    </dgm:pt>
    <dgm:pt modelId="{6D0FDF86-D885-4392-A98F-CD40B23C4426}" type="parTrans" cxnId="{E76E3C3E-E6A9-49FC-AC12-0569BD924E3C}">
      <dgm:prSet/>
      <dgm:spPr/>
      <dgm:t>
        <a:bodyPr/>
        <a:lstStyle/>
        <a:p>
          <a:endParaRPr lang="en-US"/>
        </a:p>
      </dgm:t>
    </dgm:pt>
    <dgm:pt modelId="{4259676E-5BF9-4223-B611-947BF6A014B8}" type="sibTrans" cxnId="{E76E3C3E-E6A9-49FC-AC12-0569BD924E3C}">
      <dgm:prSet/>
      <dgm:spPr/>
      <dgm:t>
        <a:bodyPr/>
        <a:lstStyle/>
        <a:p>
          <a:endParaRPr lang="en-US"/>
        </a:p>
      </dgm:t>
    </dgm:pt>
    <dgm:pt modelId="{622B4795-AB3C-4D25-A83A-BAD398CB2748}">
      <dgm:prSet custT="1"/>
      <dgm:spPr/>
      <dgm:t>
        <a:bodyPr/>
        <a:lstStyle/>
        <a:p>
          <a:r>
            <a:rPr lang="en-US" sz="1400" dirty="0">
              <a:latin typeface="Times New Roman" panose="02020603050405020304" pitchFamily="18" charset="0"/>
              <a:cs typeface="Times New Roman" panose="02020603050405020304" pitchFamily="18" charset="0"/>
            </a:rPr>
            <a:t>External knowledge helped distinguish subtle emotional differences.</a:t>
          </a:r>
        </a:p>
      </dgm:t>
    </dgm:pt>
    <dgm:pt modelId="{A36B68D6-E5F6-4770-8763-5E8275750D08}" type="parTrans" cxnId="{EC7BC93E-87E1-43A7-8ED5-D05BC15E2199}">
      <dgm:prSet/>
      <dgm:spPr/>
      <dgm:t>
        <a:bodyPr/>
        <a:lstStyle/>
        <a:p>
          <a:endParaRPr lang="en-US"/>
        </a:p>
      </dgm:t>
    </dgm:pt>
    <dgm:pt modelId="{46A5BC2C-500F-4ED7-942D-81158E082E3F}" type="sibTrans" cxnId="{EC7BC93E-87E1-43A7-8ED5-D05BC15E2199}">
      <dgm:prSet/>
      <dgm:spPr/>
      <dgm:t>
        <a:bodyPr/>
        <a:lstStyle/>
        <a:p>
          <a:endParaRPr lang="en-US"/>
        </a:p>
      </dgm:t>
    </dgm:pt>
    <dgm:pt modelId="{D8AD3F6C-CA33-4C43-B8AA-3C885011C281}">
      <dgm:prSet/>
      <dgm:spPr/>
      <dgm:t>
        <a:bodyPr/>
        <a:lstStyle/>
        <a:p>
          <a:pPr>
            <a:defRPr b="1"/>
          </a:pPr>
          <a:r>
            <a:rPr lang="en-US" dirty="0">
              <a:latin typeface="Times New Roman" panose="02020603050405020304" pitchFamily="18" charset="0"/>
              <a:cs typeface="Times New Roman" panose="02020603050405020304" pitchFamily="18" charset="0"/>
            </a:rPr>
            <a:t>Future Enhancements:</a:t>
          </a:r>
        </a:p>
      </dgm:t>
    </dgm:pt>
    <dgm:pt modelId="{B817B89E-90AD-457D-95E3-0161FDE34A96}" type="parTrans" cxnId="{592FF3DE-D0D1-4195-B63C-9211C1888E9C}">
      <dgm:prSet/>
      <dgm:spPr/>
      <dgm:t>
        <a:bodyPr/>
        <a:lstStyle/>
        <a:p>
          <a:endParaRPr lang="en-US"/>
        </a:p>
      </dgm:t>
    </dgm:pt>
    <dgm:pt modelId="{0670B243-7579-4A65-8DB9-525D339117D5}" type="sibTrans" cxnId="{592FF3DE-D0D1-4195-B63C-9211C1888E9C}">
      <dgm:prSet/>
      <dgm:spPr/>
      <dgm:t>
        <a:bodyPr/>
        <a:lstStyle/>
        <a:p>
          <a:endParaRPr lang="en-US"/>
        </a:p>
      </dgm:t>
    </dgm:pt>
    <dgm:pt modelId="{0B3F8CE9-9F3C-4D86-9297-C9E895D1B5D2}">
      <dgm:prSet custT="1"/>
      <dgm:spPr/>
      <dgm:t>
        <a:bodyPr/>
        <a:lstStyle/>
        <a:p>
          <a:r>
            <a:rPr lang="en-US" sz="1400" dirty="0">
              <a:latin typeface="Times New Roman" panose="02020603050405020304" pitchFamily="18" charset="0"/>
              <a:cs typeface="Times New Roman" panose="02020603050405020304" pitchFamily="18" charset="0"/>
            </a:rPr>
            <a:t>Expand the knowledge base with Wikipedia and NRC Emotion Lexicons.</a:t>
          </a:r>
        </a:p>
      </dgm:t>
    </dgm:pt>
    <dgm:pt modelId="{F15708F0-2965-4FDA-A4CD-F30F1783BD85}" type="parTrans" cxnId="{EC5D8792-56A9-484F-9202-0EBB77FBC674}">
      <dgm:prSet/>
      <dgm:spPr/>
      <dgm:t>
        <a:bodyPr/>
        <a:lstStyle/>
        <a:p>
          <a:endParaRPr lang="en-US"/>
        </a:p>
      </dgm:t>
    </dgm:pt>
    <dgm:pt modelId="{046DA1CD-CB61-4A78-BF4F-B999858F6590}" type="sibTrans" cxnId="{EC5D8792-56A9-484F-9202-0EBB77FBC674}">
      <dgm:prSet/>
      <dgm:spPr/>
      <dgm:t>
        <a:bodyPr/>
        <a:lstStyle/>
        <a:p>
          <a:endParaRPr lang="en-US"/>
        </a:p>
      </dgm:t>
    </dgm:pt>
    <dgm:pt modelId="{40980542-51CD-4351-BC75-9C875D875B7F}">
      <dgm:prSet custT="1"/>
      <dgm:spPr/>
      <dgm:t>
        <a:bodyPr/>
        <a:lstStyle/>
        <a:p>
          <a:r>
            <a:rPr lang="en-US" sz="1400" dirty="0">
              <a:latin typeface="Times New Roman" panose="02020603050405020304" pitchFamily="18" charset="0"/>
              <a:cs typeface="Times New Roman" panose="02020603050405020304" pitchFamily="18" charset="0"/>
            </a:rPr>
            <a:t>Use advanced models like </a:t>
          </a:r>
          <a:r>
            <a:rPr lang="en-US" sz="1400" dirty="0" err="1">
              <a:latin typeface="Times New Roman" panose="02020603050405020304" pitchFamily="18" charset="0"/>
              <a:cs typeface="Times New Roman" panose="02020603050405020304" pitchFamily="18" charset="0"/>
            </a:rPr>
            <a:t>RoBERTa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DeBERTa</a:t>
          </a:r>
          <a:r>
            <a:rPr lang="en-US" sz="1400" dirty="0">
              <a:latin typeface="Times New Roman" panose="02020603050405020304" pitchFamily="18" charset="0"/>
              <a:cs typeface="Times New Roman" panose="02020603050405020304" pitchFamily="18" charset="0"/>
            </a:rPr>
            <a:t>, or Falcon 7B.</a:t>
          </a:r>
        </a:p>
      </dgm:t>
    </dgm:pt>
    <dgm:pt modelId="{6417A862-9D06-43F1-9374-C19C504CAC16}" type="parTrans" cxnId="{13F6D5FB-856E-4299-8B25-EB37FAA39CC4}">
      <dgm:prSet/>
      <dgm:spPr/>
      <dgm:t>
        <a:bodyPr/>
        <a:lstStyle/>
        <a:p>
          <a:endParaRPr lang="en-US"/>
        </a:p>
      </dgm:t>
    </dgm:pt>
    <dgm:pt modelId="{7411694D-6533-4F04-8CEC-81A8CFF18504}" type="sibTrans" cxnId="{13F6D5FB-856E-4299-8B25-EB37FAA39CC4}">
      <dgm:prSet/>
      <dgm:spPr/>
      <dgm:t>
        <a:bodyPr/>
        <a:lstStyle/>
        <a:p>
          <a:endParaRPr lang="en-US"/>
        </a:p>
      </dgm:t>
    </dgm:pt>
    <dgm:pt modelId="{2D0BDF21-DCF6-41CE-9C9A-DBA635A16654}">
      <dgm:prSet custT="1"/>
      <dgm:spPr/>
      <dgm:t>
        <a:bodyPr/>
        <a:lstStyle/>
        <a:p>
          <a:r>
            <a:rPr lang="en-US" sz="1400" dirty="0">
              <a:latin typeface="Times New Roman" panose="02020603050405020304" pitchFamily="18" charset="0"/>
              <a:cs typeface="Times New Roman" panose="02020603050405020304" pitchFamily="18" charset="0"/>
            </a:rPr>
            <a:t>Implement dynamic retrieval strategies and fine-grained emotion classification.</a:t>
          </a:r>
        </a:p>
      </dgm:t>
    </dgm:pt>
    <dgm:pt modelId="{4E21901E-E2AD-4C4B-8CC0-239954F39EFD}" type="parTrans" cxnId="{6362610B-27BF-4EEB-AFE5-1FBFF6C24DD0}">
      <dgm:prSet/>
      <dgm:spPr/>
      <dgm:t>
        <a:bodyPr/>
        <a:lstStyle/>
        <a:p>
          <a:endParaRPr lang="en-US"/>
        </a:p>
      </dgm:t>
    </dgm:pt>
    <dgm:pt modelId="{3B5582C5-8E52-4E17-9B2E-9F04151CCD02}" type="sibTrans" cxnId="{6362610B-27BF-4EEB-AFE5-1FBFF6C24DD0}">
      <dgm:prSet/>
      <dgm:spPr/>
      <dgm:t>
        <a:bodyPr/>
        <a:lstStyle/>
        <a:p>
          <a:endParaRPr lang="en-US"/>
        </a:p>
      </dgm:t>
    </dgm:pt>
    <dgm:pt modelId="{827C098C-A83D-4944-BD33-FB2AB770CC71}">
      <dgm:prSet custT="1"/>
      <dgm:spPr/>
      <dgm:t>
        <a:bodyPr/>
        <a:lstStyle/>
        <a:p>
          <a:r>
            <a:rPr lang="en-US" sz="1400" dirty="0">
              <a:latin typeface="Times New Roman" panose="02020603050405020304" pitchFamily="18" charset="0"/>
              <a:cs typeface="Times New Roman" panose="02020603050405020304" pitchFamily="18" charset="0"/>
            </a:rPr>
            <a:t>Explore few-shot learning for better adaptability.</a:t>
          </a:r>
        </a:p>
      </dgm:t>
    </dgm:pt>
    <dgm:pt modelId="{8E556652-C4FC-49CD-8AE7-B5D73ADA94C0}" type="parTrans" cxnId="{EFDD62B6-390F-428D-8BFB-0391DB588B59}">
      <dgm:prSet/>
      <dgm:spPr/>
      <dgm:t>
        <a:bodyPr/>
        <a:lstStyle/>
        <a:p>
          <a:endParaRPr lang="en-US"/>
        </a:p>
      </dgm:t>
    </dgm:pt>
    <dgm:pt modelId="{D49A43AA-55FB-4BF3-9636-680A06AD8695}" type="sibTrans" cxnId="{EFDD62B6-390F-428D-8BFB-0391DB588B59}">
      <dgm:prSet/>
      <dgm:spPr/>
      <dgm:t>
        <a:bodyPr/>
        <a:lstStyle/>
        <a:p>
          <a:endParaRPr lang="en-US"/>
        </a:p>
      </dgm:t>
    </dgm:pt>
    <dgm:pt modelId="{2085005D-2BC0-4BED-B13C-B2EF2A3DD051}" type="pres">
      <dgm:prSet presAssocID="{723D7ED2-E8FE-4798-B65E-672BEAE1A972}" presName="root" presStyleCnt="0">
        <dgm:presLayoutVars>
          <dgm:dir/>
          <dgm:resizeHandles val="exact"/>
        </dgm:presLayoutVars>
      </dgm:prSet>
      <dgm:spPr/>
    </dgm:pt>
    <dgm:pt modelId="{39A1566E-68FD-47B6-A190-C19F10B2F8A8}" type="pres">
      <dgm:prSet presAssocID="{752D31C9-7A88-46FF-B997-BE0256A63EB3}" presName="compNode" presStyleCnt="0"/>
      <dgm:spPr/>
    </dgm:pt>
    <dgm:pt modelId="{AA98006A-09F1-4865-99B5-5C843B72F60E}" type="pres">
      <dgm:prSet presAssocID="{752D31C9-7A88-46FF-B997-BE0256A63E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 Chime"/>
        </a:ext>
      </dgm:extLst>
    </dgm:pt>
    <dgm:pt modelId="{8BF8CD20-7527-43A7-93A2-CA033E4220B3}" type="pres">
      <dgm:prSet presAssocID="{752D31C9-7A88-46FF-B997-BE0256A63EB3}" presName="iconSpace" presStyleCnt="0"/>
      <dgm:spPr/>
    </dgm:pt>
    <dgm:pt modelId="{8DA41B58-BBF9-477E-A548-6A1F86BCEB53}" type="pres">
      <dgm:prSet presAssocID="{752D31C9-7A88-46FF-B997-BE0256A63EB3}" presName="parTx" presStyleLbl="revTx" presStyleIdx="0" presStyleCnt="4">
        <dgm:presLayoutVars>
          <dgm:chMax val="0"/>
          <dgm:chPref val="0"/>
        </dgm:presLayoutVars>
      </dgm:prSet>
      <dgm:spPr/>
    </dgm:pt>
    <dgm:pt modelId="{30E8DC3F-7C59-4C8C-84B4-0845774DDBC9}" type="pres">
      <dgm:prSet presAssocID="{752D31C9-7A88-46FF-B997-BE0256A63EB3}" presName="txSpace" presStyleCnt="0"/>
      <dgm:spPr/>
    </dgm:pt>
    <dgm:pt modelId="{5A608C76-A14D-4E0A-81B4-5B2508B3A57F}" type="pres">
      <dgm:prSet presAssocID="{752D31C9-7A88-46FF-B997-BE0256A63EB3}" presName="desTx" presStyleLbl="revTx" presStyleIdx="1" presStyleCnt="4">
        <dgm:presLayoutVars/>
      </dgm:prSet>
      <dgm:spPr/>
    </dgm:pt>
    <dgm:pt modelId="{F73D0332-C3FF-4E84-BCD5-A06C608E69A8}" type="pres">
      <dgm:prSet presAssocID="{9BE7DBF4-48E0-4247-8CF4-1FEE49E0EEE6}" presName="sibTrans" presStyleCnt="0"/>
      <dgm:spPr/>
    </dgm:pt>
    <dgm:pt modelId="{7D1F1634-679B-457C-9767-010997E57210}" type="pres">
      <dgm:prSet presAssocID="{D8AD3F6C-CA33-4C43-B8AA-3C885011C281}" presName="compNode" presStyleCnt="0"/>
      <dgm:spPr/>
    </dgm:pt>
    <dgm:pt modelId="{8C1A3B55-4F74-4799-A9B5-0126E455032B}" type="pres">
      <dgm:prSet presAssocID="{D8AD3F6C-CA33-4C43-B8AA-3C885011C2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arrow"/>
        </a:ext>
      </dgm:extLst>
    </dgm:pt>
    <dgm:pt modelId="{EE97DBF6-D867-4707-B9AE-03B58F8C0EA8}" type="pres">
      <dgm:prSet presAssocID="{D8AD3F6C-CA33-4C43-B8AA-3C885011C281}" presName="iconSpace" presStyleCnt="0"/>
      <dgm:spPr/>
    </dgm:pt>
    <dgm:pt modelId="{5FC2EBA3-B760-4B0E-B52E-818A1BBC0670}" type="pres">
      <dgm:prSet presAssocID="{D8AD3F6C-CA33-4C43-B8AA-3C885011C281}" presName="parTx" presStyleLbl="revTx" presStyleIdx="2" presStyleCnt="4">
        <dgm:presLayoutVars>
          <dgm:chMax val="0"/>
          <dgm:chPref val="0"/>
        </dgm:presLayoutVars>
      </dgm:prSet>
      <dgm:spPr/>
    </dgm:pt>
    <dgm:pt modelId="{3EB4EB98-E0C2-46FE-A067-FC3FD580C23E}" type="pres">
      <dgm:prSet presAssocID="{D8AD3F6C-CA33-4C43-B8AA-3C885011C281}" presName="txSpace" presStyleCnt="0"/>
      <dgm:spPr/>
    </dgm:pt>
    <dgm:pt modelId="{02A75C9C-F6DD-4C08-958D-B4917E082C8D}" type="pres">
      <dgm:prSet presAssocID="{D8AD3F6C-CA33-4C43-B8AA-3C885011C281}" presName="desTx" presStyleLbl="revTx" presStyleIdx="3" presStyleCnt="4">
        <dgm:presLayoutVars/>
      </dgm:prSet>
      <dgm:spPr/>
    </dgm:pt>
  </dgm:ptLst>
  <dgm:cxnLst>
    <dgm:cxn modelId="{6362610B-27BF-4EEB-AFE5-1FBFF6C24DD0}" srcId="{D8AD3F6C-CA33-4C43-B8AA-3C885011C281}" destId="{2D0BDF21-DCF6-41CE-9C9A-DBA635A16654}" srcOrd="2" destOrd="0" parTransId="{4E21901E-E2AD-4C4B-8CC0-239954F39EFD}" sibTransId="{3B5582C5-8E52-4E17-9B2E-9F04151CCD02}"/>
    <dgm:cxn modelId="{E76E3C3E-E6A9-49FC-AC12-0569BD924E3C}" srcId="{752D31C9-7A88-46FF-B997-BE0256A63EB3}" destId="{33939D95-18C1-4F6D-89EF-3F62CF5626B5}" srcOrd="0" destOrd="0" parTransId="{6D0FDF86-D885-4392-A98F-CD40B23C4426}" sibTransId="{4259676E-5BF9-4223-B611-947BF6A014B8}"/>
    <dgm:cxn modelId="{EC7BC93E-87E1-43A7-8ED5-D05BC15E2199}" srcId="{752D31C9-7A88-46FF-B997-BE0256A63EB3}" destId="{622B4795-AB3C-4D25-A83A-BAD398CB2748}" srcOrd="1" destOrd="0" parTransId="{A36B68D6-E5F6-4770-8763-5E8275750D08}" sibTransId="{46A5BC2C-500F-4ED7-942D-81158E082E3F}"/>
    <dgm:cxn modelId="{B6359464-97EA-4599-B802-92A0FC43920A}" type="presOf" srcId="{0B3F8CE9-9F3C-4D86-9297-C9E895D1B5D2}" destId="{02A75C9C-F6DD-4C08-958D-B4917E082C8D}" srcOrd="0" destOrd="0" presId="urn:microsoft.com/office/officeart/2018/2/layout/IconLabelDescriptionList"/>
    <dgm:cxn modelId="{F7095658-6C30-430A-ABAB-BF41983BBDCA}" type="presOf" srcId="{827C098C-A83D-4944-BD33-FB2AB770CC71}" destId="{02A75C9C-F6DD-4C08-958D-B4917E082C8D}" srcOrd="0" destOrd="3" presId="urn:microsoft.com/office/officeart/2018/2/layout/IconLabelDescriptionList"/>
    <dgm:cxn modelId="{7EBC2481-217D-43F4-B31D-F80ACD261DCD}" type="presOf" srcId="{723D7ED2-E8FE-4798-B65E-672BEAE1A972}" destId="{2085005D-2BC0-4BED-B13C-B2EF2A3DD051}" srcOrd="0" destOrd="0" presId="urn:microsoft.com/office/officeart/2018/2/layout/IconLabelDescriptionList"/>
    <dgm:cxn modelId="{EC5D8792-56A9-484F-9202-0EBB77FBC674}" srcId="{D8AD3F6C-CA33-4C43-B8AA-3C885011C281}" destId="{0B3F8CE9-9F3C-4D86-9297-C9E895D1B5D2}" srcOrd="0" destOrd="0" parTransId="{F15708F0-2965-4FDA-A4CD-F30F1783BD85}" sibTransId="{046DA1CD-CB61-4A78-BF4F-B999858F6590}"/>
    <dgm:cxn modelId="{5368C099-36D0-45D0-896D-D519C4556E6B}" type="presOf" srcId="{752D31C9-7A88-46FF-B997-BE0256A63EB3}" destId="{8DA41B58-BBF9-477E-A548-6A1F86BCEB53}" srcOrd="0" destOrd="0" presId="urn:microsoft.com/office/officeart/2018/2/layout/IconLabelDescriptionList"/>
    <dgm:cxn modelId="{072774A9-906E-4A92-8DB2-7507BA00DAB2}" srcId="{723D7ED2-E8FE-4798-B65E-672BEAE1A972}" destId="{752D31C9-7A88-46FF-B997-BE0256A63EB3}" srcOrd="0" destOrd="0" parTransId="{E2382DD8-2D4D-4984-87B4-0FBD71734042}" sibTransId="{9BE7DBF4-48E0-4247-8CF4-1FEE49E0EEE6}"/>
    <dgm:cxn modelId="{F79C9AAC-2876-446E-A53D-6E5E15D3F793}" type="presOf" srcId="{2D0BDF21-DCF6-41CE-9C9A-DBA635A16654}" destId="{02A75C9C-F6DD-4C08-958D-B4917E082C8D}" srcOrd="0" destOrd="2" presId="urn:microsoft.com/office/officeart/2018/2/layout/IconLabelDescriptionList"/>
    <dgm:cxn modelId="{AB0EFAB5-C62D-4C8C-8ACB-664C63FD79FF}" type="presOf" srcId="{D8AD3F6C-CA33-4C43-B8AA-3C885011C281}" destId="{5FC2EBA3-B760-4B0E-B52E-818A1BBC0670}" srcOrd="0" destOrd="0" presId="urn:microsoft.com/office/officeart/2018/2/layout/IconLabelDescriptionList"/>
    <dgm:cxn modelId="{EFDD62B6-390F-428D-8BFB-0391DB588B59}" srcId="{D8AD3F6C-CA33-4C43-B8AA-3C885011C281}" destId="{827C098C-A83D-4944-BD33-FB2AB770CC71}" srcOrd="3" destOrd="0" parTransId="{8E556652-C4FC-49CD-8AE7-B5D73ADA94C0}" sibTransId="{D49A43AA-55FB-4BF3-9636-680A06AD8695}"/>
    <dgm:cxn modelId="{D8250DB8-267F-44CA-8B33-81932C080666}" type="presOf" srcId="{40980542-51CD-4351-BC75-9C875D875B7F}" destId="{02A75C9C-F6DD-4C08-958D-B4917E082C8D}" srcOrd="0" destOrd="1" presId="urn:microsoft.com/office/officeart/2018/2/layout/IconLabelDescriptionList"/>
    <dgm:cxn modelId="{68B24CB8-C0EE-458D-ACD5-251FA0DC8B60}" type="presOf" srcId="{622B4795-AB3C-4D25-A83A-BAD398CB2748}" destId="{5A608C76-A14D-4E0A-81B4-5B2508B3A57F}" srcOrd="0" destOrd="1" presId="urn:microsoft.com/office/officeart/2018/2/layout/IconLabelDescriptionList"/>
    <dgm:cxn modelId="{C3AA6CD6-FCBC-4BDE-90AE-0C4231A79CF3}" type="presOf" srcId="{33939D95-18C1-4F6D-89EF-3F62CF5626B5}" destId="{5A608C76-A14D-4E0A-81B4-5B2508B3A57F}" srcOrd="0" destOrd="0" presId="urn:microsoft.com/office/officeart/2018/2/layout/IconLabelDescriptionList"/>
    <dgm:cxn modelId="{592FF3DE-D0D1-4195-B63C-9211C1888E9C}" srcId="{723D7ED2-E8FE-4798-B65E-672BEAE1A972}" destId="{D8AD3F6C-CA33-4C43-B8AA-3C885011C281}" srcOrd="1" destOrd="0" parTransId="{B817B89E-90AD-457D-95E3-0161FDE34A96}" sibTransId="{0670B243-7579-4A65-8DB9-525D339117D5}"/>
    <dgm:cxn modelId="{13F6D5FB-856E-4299-8B25-EB37FAA39CC4}" srcId="{D8AD3F6C-CA33-4C43-B8AA-3C885011C281}" destId="{40980542-51CD-4351-BC75-9C875D875B7F}" srcOrd="1" destOrd="0" parTransId="{6417A862-9D06-43F1-9374-C19C504CAC16}" sibTransId="{7411694D-6533-4F04-8CEC-81A8CFF18504}"/>
    <dgm:cxn modelId="{A10AC6A3-6726-4514-A6BB-3323800897EF}" type="presParOf" srcId="{2085005D-2BC0-4BED-B13C-B2EF2A3DD051}" destId="{39A1566E-68FD-47B6-A190-C19F10B2F8A8}" srcOrd="0" destOrd="0" presId="urn:microsoft.com/office/officeart/2018/2/layout/IconLabelDescriptionList"/>
    <dgm:cxn modelId="{967C9067-5E6C-4509-9864-17BC01C30A99}" type="presParOf" srcId="{39A1566E-68FD-47B6-A190-C19F10B2F8A8}" destId="{AA98006A-09F1-4865-99B5-5C843B72F60E}" srcOrd="0" destOrd="0" presId="urn:microsoft.com/office/officeart/2018/2/layout/IconLabelDescriptionList"/>
    <dgm:cxn modelId="{51ABFB3A-1B15-47A2-91AA-C358B4D667A0}" type="presParOf" srcId="{39A1566E-68FD-47B6-A190-C19F10B2F8A8}" destId="{8BF8CD20-7527-43A7-93A2-CA033E4220B3}" srcOrd="1" destOrd="0" presId="urn:microsoft.com/office/officeart/2018/2/layout/IconLabelDescriptionList"/>
    <dgm:cxn modelId="{963CFEDC-6C3A-44D9-A699-85CEC33652DE}" type="presParOf" srcId="{39A1566E-68FD-47B6-A190-C19F10B2F8A8}" destId="{8DA41B58-BBF9-477E-A548-6A1F86BCEB53}" srcOrd="2" destOrd="0" presId="urn:microsoft.com/office/officeart/2018/2/layout/IconLabelDescriptionList"/>
    <dgm:cxn modelId="{C3D80B37-B4D6-4520-9659-D6B504C99929}" type="presParOf" srcId="{39A1566E-68FD-47B6-A190-C19F10B2F8A8}" destId="{30E8DC3F-7C59-4C8C-84B4-0845774DDBC9}" srcOrd="3" destOrd="0" presId="urn:microsoft.com/office/officeart/2018/2/layout/IconLabelDescriptionList"/>
    <dgm:cxn modelId="{F886EF05-936D-4CEC-9728-38377CDD51D3}" type="presParOf" srcId="{39A1566E-68FD-47B6-A190-C19F10B2F8A8}" destId="{5A608C76-A14D-4E0A-81B4-5B2508B3A57F}" srcOrd="4" destOrd="0" presId="urn:microsoft.com/office/officeart/2018/2/layout/IconLabelDescriptionList"/>
    <dgm:cxn modelId="{AB500FD4-270F-491A-993F-D9DF71FC9E74}" type="presParOf" srcId="{2085005D-2BC0-4BED-B13C-B2EF2A3DD051}" destId="{F73D0332-C3FF-4E84-BCD5-A06C608E69A8}" srcOrd="1" destOrd="0" presId="urn:microsoft.com/office/officeart/2018/2/layout/IconLabelDescriptionList"/>
    <dgm:cxn modelId="{45359936-B3F8-44A8-980D-A9DEF1C23E36}" type="presParOf" srcId="{2085005D-2BC0-4BED-B13C-B2EF2A3DD051}" destId="{7D1F1634-679B-457C-9767-010997E57210}" srcOrd="2" destOrd="0" presId="urn:microsoft.com/office/officeart/2018/2/layout/IconLabelDescriptionList"/>
    <dgm:cxn modelId="{7E8D6316-DCD5-42A9-981E-A35B81E0C39E}" type="presParOf" srcId="{7D1F1634-679B-457C-9767-010997E57210}" destId="{8C1A3B55-4F74-4799-A9B5-0126E455032B}" srcOrd="0" destOrd="0" presId="urn:microsoft.com/office/officeart/2018/2/layout/IconLabelDescriptionList"/>
    <dgm:cxn modelId="{2D8EAE09-9830-4BDE-B78E-C364B79B1B9A}" type="presParOf" srcId="{7D1F1634-679B-457C-9767-010997E57210}" destId="{EE97DBF6-D867-4707-B9AE-03B58F8C0EA8}" srcOrd="1" destOrd="0" presId="urn:microsoft.com/office/officeart/2018/2/layout/IconLabelDescriptionList"/>
    <dgm:cxn modelId="{8095B343-FB76-4EA7-BE72-B2365CCCD030}" type="presParOf" srcId="{7D1F1634-679B-457C-9767-010997E57210}" destId="{5FC2EBA3-B760-4B0E-B52E-818A1BBC0670}" srcOrd="2" destOrd="0" presId="urn:microsoft.com/office/officeart/2018/2/layout/IconLabelDescriptionList"/>
    <dgm:cxn modelId="{198CAC4F-58F3-4DBD-AC94-EDFE0030B93D}" type="presParOf" srcId="{7D1F1634-679B-457C-9767-010997E57210}" destId="{3EB4EB98-E0C2-46FE-A067-FC3FD580C23E}" srcOrd="3" destOrd="0" presId="urn:microsoft.com/office/officeart/2018/2/layout/IconLabelDescriptionList"/>
    <dgm:cxn modelId="{FC519F84-73CF-444A-B87E-C77F16E30CAF}" type="presParOf" srcId="{7D1F1634-679B-457C-9767-010997E57210}" destId="{02A75C9C-F6DD-4C08-958D-B4917E082C8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8006A-09F1-4865-99B5-5C843B72F60E}">
      <dsp:nvSpPr>
        <dsp:cNvPr id="0" name=""/>
        <dsp:cNvSpPr/>
      </dsp:nvSpPr>
      <dsp:spPr>
        <a:xfrm>
          <a:off x="6958" y="201444"/>
          <a:ext cx="1159444" cy="1008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A41B58-BBF9-477E-A548-6A1F86BCEB53}">
      <dsp:nvSpPr>
        <dsp:cNvPr id="0" name=""/>
        <dsp:cNvSpPr/>
      </dsp:nvSpPr>
      <dsp:spPr>
        <a:xfrm>
          <a:off x="6958" y="1324935"/>
          <a:ext cx="3312699" cy="432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latin typeface="Times New Roman" panose="02020603050405020304" pitchFamily="18" charset="0"/>
              <a:cs typeface="Times New Roman" panose="02020603050405020304" pitchFamily="18" charset="0"/>
            </a:rPr>
            <a:t>Conclusion:</a:t>
          </a:r>
        </a:p>
      </dsp:txBody>
      <dsp:txXfrm>
        <a:off x="6958" y="1324935"/>
        <a:ext cx="3312699" cy="432041"/>
      </dsp:txXfrm>
    </dsp:sp>
    <dsp:sp modelId="{5A608C76-A14D-4E0A-81B4-5B2508B3A57F}">
      <dsp:nvSpPr>
        <dsp:cNvPr id="0" name=""/>
        <dsp:cNvSpPr/>
      </dsp:nvSpPr>
      <dsp:spPr>
        <a:xfrm>
          <a:off x="6958" y="1810648"/>
          <a:ext cx="3312699" cy="107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RAG with BERT improved sentiment classification on short, noisy tweets.</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External knowledge helped distinguish subtle emotional differences.</a:t>
          </a:r>
        </a:p>
      </dsp:txBody>
      <dsp:txXfrm>
        <a:off x="6958" y="1810648"/>
        <a:ext cx="3312699" cy="1074368"/>
      </dsp:txXfrm>
    </dsp:sp>
    <dsp:sp modelId="{8C1A3B55-4F74-4799-A9B5-0126E455032B}">
      <dsp:nvSpPr>
        <dsp:cNvPr id="0" name=""/>
        <dsp:cNvSpPr/>
      </dsp:nvSpPr>
      <dsp:spPr>
        <a:xfrm>
          <a:off x="3899379" y="201444"/>
          <a:ext cx="1159444" cy="1008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C2EBA3-B760-4B0E-B52E-818A1BBC0670}">
      <dsp:nvSpPr>
        <dsp:cNvPr id="0" name=""/>
        <dsp:cNvSpPr/>
      </dsp:nvSpPr>
      <dsp:spPr>
        <a:xfrm>
          <a:off x="3899379" y="1324935"/>
          <a:ext cx="3312699" cy="432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dirty="0">
              <a:latin typeface="Times New Roman" panose="02020603050405020304" pitchFamily="18" charset="0"/>
              <a:cs typeface="Times New Roman" panose="02020603050405020304" pitchFamily="18" charset="0"/>
            </a:rPr>
            <a:t>Future Enhancements:</a:t>
          </a:r>
        </a:p>
      </dsp:txBody>
      <dsp:txXfrm>
        <a:off x="3899379" y="1324935"/>
        <a:ext cx="3312699" cy="432041"/>
      </dsp:txXfrm>
    </dsp:sp>
    <dsp:sp modelId="{02A75C9C-F6DD-4C08-958D-B4917E082C8D}">
      <dsp:nvSpPr>
        <dsp:cNvPr id="0" name=""/>
        <dsp:cNvSpPr/>
      </dsp:nvSpPr>
      <dsp:spPr>
        <a:xfrm>
          <a:off x="3899379" y="1810648"/>
          <a:ext cx="3312699" cy="1074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Expand the knowledge base with Wikipedia and NRC Emotion Lexicons.</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 advanced models like </a:t>
          </a:r>
          <a:r>
            <a:rPr lang="en-US" sz="1400" kern="1200" dirty="0" err="1">
              <a:latin typeface="Times New Roman" panose="02020603050405020304" pitchFamily="18" charset="0"/>
              <a:cs typeface="Times New Roman" panose="02020603050405020304" pitchFamily="18" charset="0"/>
            </a:rPr>
            <a:t>RoBERTa</a:t>
          </a:r>
          <a:r>
            <a:rPr lang="en-US" sz="1400" kern="1200" dirty="0">
              <a:latin typeface="Times New Roman" panose="02020603050405020304" pitchFamily="18" charset="0"/>
              <a:cs typeface="Times New Roman" panose="02020603050405020304" pitchFamily="18" charset="0"/>
            </a:rPr>
            <a:t>, </a:t>
          </a:r>
          <a:r>
            <a:rPr lang="en-US" sz="1400" kern="1200" dirty="0" err="1">
              <a:latin typeface="Times New Roman" panose="02020603050405020304" pitchFamily="18" charset="0"/>
              <a:cs typeface="Times New Roman" panose="02020603050405020304" pitchFamily="18" charset="0"/>
            </a:rPr>
            <a:t>DeBERTa</a:t>
          </a:r>
          <a:r>
            <a:rPr lang="en-US" sz="1400" kern="1200" dirty="0">
              <a:latin typeface="Times New Roman" panose="02020603050405020304" pitchFamily="18" charset="0"/>
              <a:cs typeface="Times New Roman" panose="02020603050405020304" pitchFamily="18" charset="0"/>
            </a:rPr>
            <a:t>, or Falcon 7B.</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Implement dynamic retrieval strategies and fine-grained emotion classification.</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Explore few-shot learning for better adaptability.</a:t>
          </a:r>
        </a:p>
      </dsp:txBody>
      <dsp:txXfrm>
        <a:off x="3899379" y="1810648"/>
        <a:ext cx="3312699" cy="107436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9708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00777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2836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5658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00309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66270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43649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4701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0572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72176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3593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2104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7625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87014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8007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22292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46729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5/4/2025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2135995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2728" y="528537"/>
            <a:ext cx="6448782" cy="1499616"/>
          </a:xfrm>
        </p:spPr>
        <p:txBody>
          <a:bodyPr>
            <a:normAutofit/>
          </a:bodyPr>
          <a:lstStyle/>
          <a:p>
            <a:r>
              <a:rPr lang="en-US" sz="2400" dirty="0">
                <a:latin typeface="Times New Roman" panose="02020603050405020304" pitchFamily="18" charset="0"/>
                <a:cs typeface="Times New Roman" panose="02020603050405020304" pitchFamily="18" charset="0"/>
              </a:rPr>
              <a:t>Emotion Detection on Twitter Using Transformer Models and RAG-Based Ensemble Learning</a:t>
            </a:r>
          </a:p>
        </p:txBody>
      </p:sp>
      <p:sp>
        <p:nvSpPr>
          <p:cNvPr id="3" name="Content Placeholder 2"/>
          <p:cNvSpPr>
            <a:spLocks noGrp="1"/>
          </p:cNvSpPr>
          <p:nvPr>
            <p:ph idx="1"/>
          </p:nvPr>
        </p:nvSpPr>
        <p:spPr>
          <a:xfrm>
            <a:off x="5819775" y="2440394"/>
            <a:ext cx="2841624" cy="3293656"/>
          </a:xfrm>
        </p:spPr>
        <p:txBody>
          <a:bodyPr anchor="ctr">
            <a:normAutofit/>
          </a:bodyPr>
          <a:lstStyle/>
          <a:p>
            <a:endParaRPr lang="en-US" sz="1700" dirty="0">
              <a:solidFill>
                <a:srgbClr val="FFFFFF"/>
              </a:solidFill>
              <a:latin typeface="Times New Roman" panose="02020603050405020304" pitchFamily="18" charset="0"/>
              <a:cs typeface="Times New Roman" panose="02020603050405020304" pitchFamily="18" charset="0"/>
            </a:endParaRPr>
          </a:p>
          <a:p>
            <a:endParaRPr lang="en-US" sz="1700" dirty="0">
              <a:solidFill>
                <a:srgbClr val="FFFFFF"/>
              </a:solidFill>
              <a:latin typeface="Times New Roman" panose="02020603050405020304" pitchFamily="18" charset="0"/>
              <a:cs typeface="Times New Roman" panose="02020603050405020304" pitchFamily="18" charset="0"/>
            </a:endParaRPr>
          </a:p>
          <a:p>
            <a:endParaRPr lang="en-US" sz="1700" dirty="0">
              <a:solidFill>
                <a:srgbClr val="FFFFFF"/>
              </a:solidFill>
              <a:latin typeface="Times New Roman" panose="02020603050405020304" pitchFamily="18" charset="0"/>
              <a:cs typeface="Times New Roman" panose="02020603050405020304" pitchFamily="18" charset="0"/>
            </a:endParaRPr>
          </a:p>
          <a:p>
            <a:endParaRPr lang="en-US" sz="1700" dirty="0">
              <a:solidFill>
                <a:srgbClr val="FFFFFF"/>
              </a:solidFill>
              <a:latin typeface="Times New Roman" panose="02020603050405020304" pitchFamily="18" charset="0"/>
              <a:cs typeface="Times New Roman" panose="02020603050405020304" pitchFamily="18" charset="0"/>
            </a:endParaRPr>
          </a:p>
          <a:p>
            <a:r>
              <a:rPr lang="en-US" sz="1700" dirty="0">
                <a:solidFill>
                  <a:srgbClr val="FF0000"/>
                </a:solidFill>
                <a:latin typeface="Times New Roman" panose="02020603050405020304" pitchFamily="18" charset="0"/>
                <a:cs typeface="Times New Roman" panose="02020603050405020304" pitchFamily="18" charset="0"/>
              </a:rPr>
              <a:t>Presented by: </a:t>
            </a:r>
          </a:p>
          <a:p>
            <a:r>
              <a:rPr lang="en-US" sz="1700" dirty="0">
                <a:solidFill>
                  <a:srgbClr val="FF0000"/>
                </a:solidFill>
                <a:latin typeface="Times New Roman" panose="02020603050405020304" pitchFamily="18" charset="0"/>
                <a:cs typeface="Times New Roman" panose="02020603050405020304" pitchFamily="18" charset="0"/>
              </a:rPr>
              <a:t>Harika Lakshmi Kareti</a:t>
            </a:r>
          </a:p>
          <a:p>
            <a:r>
              <a:rPr lang="en-US" sz="1700" dirty="0">
                <a:solidFill>
                  <a:srgbClr val="FF0000"/>
                </a:solidFill>
                <a:latin typeface="Times New Roman" panose="02020603050405020304" pitchFamily="18" charset="0"/>
                <a:cs typeface="Times New Roman" panose="02020603050405020304" pitchFamily="18" charset="0"/>
              </a:rPr>
              <a:t>Kranthi Swapna Garapati</a:t>
            </a:r>
          </a:p>
          <a:p>
            <a:r>
              <a:rPr lang="en-US" sz="1700" dirty="0">
                <a:solidFill>
                  <a:srgbClr val="FF0000"/>
                </a:solidFill>
                <a:latin typeface="Times New Roman" panose="02020603050405020304" pitchFamily="18" charset="0"/>
                <a:cs typeface="Times New Roman" panose="02020603050405020304" pitchFamily="18" charset="0"/>
              </a:rPr>
              <a:t>Neharika </a:t>
            </a:r>
            <a:r>
              <a:rPr lang="en-US" sz="1700" dirty="0" err="1">
                <a:solidFill>
                  <a:srgbClr val="FF0000"/>
                </a:solidFill>
                <a:latin typeface="Times New Roman" panose="02020603050405020304" pitchFamily="18" charset="0"/>
                <a:cs typeface="Times New Roman" panose="02020603050405020304" pitchFamily="18" charset="0"/>
              </a:rPr>
              <a:t>Rangineni</a:t>
            </a:r>
            <a:endParaRPr lang="en-US" sz="1700" dirty="0">
              <a:solidFill>
                <a:srgbClr val="FF0000"/>
              </a:solidFill>
              <a:latin typeface="Times New Roman" panose="02020603050405020304" pitchFamily="18" charset="0"/>
              <a:cs typeface="Times New Roman" panose="02020603050405020304" pitchFamily="18" charset="0"/>
            </a:endParaRPr>
          </a:p>
        </p:txBody>
      </p:sp>
      <p:pic>
        <p:nvPicPr>
          <p:cNvPr id="5" name="Picture 4" descr="A person standing in a city street&#10;&#10;AI-generated content may be incorrect.">
            <a:extLst>
              <a:ext uri="{FF2B5EF4-FFF2-40B4-BE49-F238E27FC236}">
                <a16:creationId xmlns:a16="http://schemas.microsoft.com/office/drawing/2014/main" id="{B6A85541-5FDC-F09F-DAE7-B31C4A85DF4A}"/>
              </a:ext>
            </a:extLst>
          </p:cNvPr>
          <p:cNvPicPr>
            <a:picLocks noChangeAspect="1"/>
          </p:cNvPicPr>
          <p:nvPr/>
        </p:nvPicPr>
        <p:blipFill>
          <a:blip r:embed="rId2"/>
          <a:srcRect l="6263" r="5608" b="1"/>
          <a:stretch/>
        </p:blipFill>
        <p:spPr>
          <a:xfrm>
            <a:off x="768096" y="2878544"/>
            <a:ext cx="4400295" cy="27011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80D0C6-4BBF-A99C-1DDA-91A47DD6E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CE8D3-F3D6-C938-2524-77E77E6E593B}"/>
              </a:ext>
            </a:extLst>
          </p:cNvPr>
          <p:cNvSpPr>
            <a:spLocks noGrp="1"/>
          </p:cNvSpPr>
          <p:nvPr>
            <p:ph type="title"/>
          </p:nvPr>
        </p:nvSpPr>
        <p:spPr>
          <a:xfrm>
            <a:off x="866215" y="973668"/>
            <a:ext cx="6571060"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63E4A946-8C4C-B423-CEC9-0D9C8C0BD2C1}"/>
              </a:ext>
            </a:extLst>
          </p:cNvPr>
          <p:cNvSpPr>
            <a:spLocks noGrp="1"/>
          </p:cNvSpPr>
          <p:nvPr>
            <p:ph idx="1"/>
          </p:nvPr>
        </p:nvSpPr>
        <p:spPr>
          <a:xfrm>
            <a:off x="866215" y="2333625"/>
            <a:ext cx="4496360" cy="3686175"/>
          </a:xfrm>
        </p:spPr>
        <p:txBody>
          <a:bodyPr anchor="ctr">
            <a:normAutofit fontScale="92500" lnSpcReduction="20000"/>
          </a:bodyPr>
          <a:lstStyle/>
          <a:p>
            <a:pPr>
              <a:lnSpc>
                <a:spcPct val="90000"/>
              </a:lnSpc>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Accuracy: 87.5%</a:t>
            </a:r>
          </a:p>
          <a:p>
            <a:pPr>
              <a:lnSpc>
                <a:spcPct val="90000"/>
              </a:lnSpc>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Precision: 89.4%</a:t>
            </a:r>
          </a:p>
          <a:p>
            <a:pPr>
              <a:lnSpc>
                <a:spcPct val="90000"/>
              </a:lnSpc>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Recall: 82.6%</a:t>
            </a:r>
          </a:p>
          <a:p>
            <a:pPr>
              <a:lnSpc>
                <a:spcPct val="90000"/>
              </a:lnSpc>
              <a:buFont typeface="Wingdings" panose="05000000000000000000" pitchFamily="2" charset="2"/>
              <a:buChar char="ü"/>
            </a:pPr>
            <a:r>
              <a:rPr lang="en-US" sz="1500" dirty="0">
                <a:latin typeface="Times New Roman" panose="02020603050405020304" pitchFamily="18" charset="0"/>
                <a:cs typeface="Times New Roman" panose="02020603050405020304" pitchFamily="18" charset="0"/>
              </a:rPr>
              <a:t>F1-Score: 85.9%</a:t>
            </a:r>
          </a:p>
          <a:p>
            <a:pPr>
              <a:lnSpc>
                <a:spcPct val="90000"/>
              </a:lnSpc>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Compared to using only BERT without retrieval, the addition of RAG led to an improvement of approximately 3-4% across all metrics.</a:t>
            </a:r>
          </a:p>
          <a:p>
            <a:pPr>
              <a:lnSpc>
                <a:spcPct val="90000"/>
              </a:lnSpc>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Confusion matrix analysis showed better classification of borderline neutral cases after adding external context.</a:t>
            </a:r>
          </a:p>
          <a:p>
            <a:pPr>
              <a:lnSpc>
                <a:spcPct val="90000"/>
              </a:lnSpc>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Retrieval performance was evaluated with Recall@1 reaching 90%, ensuring highly relevant knowledge was fused.</a:t>
            </a:r>
          </a:p>
          <a:p>
            <a:pPr>
              <a:lnSpc>
                <a:spcPct val="90000"/>
              </a:lnSpc>
              <a:buFont typeface="Wingdings" panose="05000000000000000000" pitchFamily="2" charset="2"/>
              <a:buChar char="Ø"/>
            </a:pPr>
            <a:r>
              <a:rPr lang="en-US" sz="1500" dirty="0">
                <a:latin typeface="Times New Roman" panose="02020603050405020304" pitchFamily="18" charset="0"/>
                <a:cs typeface="Times New Roman" panose="02020603050405020304" pitchFamily="18" charset="0"/>
              </a:rPr>
              <a:t>Overall, the RAG-based model demonstrated enhanced robustness in handling ambiguous and short-text scenarios typical of Twitter data.</a:t>
            </a:r>
          </a:p>
          <a:p>
            <a:pPr>
              <a:lnSpc>
                <a:spcPct val="90000"/>
              </a:lnSpc>
            </a:pPr>
            <a:endParaRPr lang="en-US" sz="1100" dirty="0"/>
          </a:p>
        </p:txBody>
      </p:sp>
      <p:pic>
        <p:nvPicPr>
          <p:cNvPr id="5" name="Picture 4" descr="A group of hands holding letters">
            <a:extLst>
              <a:ext uri="{FF2B5EF4-FFF2-40B4-BE49-F238E27FC236}">
                <a16:creationId xmlns:a16="http://schemas.microsoft.com/office/drawing/2014/main" id="{FA9E0DEF-096D-2B33-15B3-A3CD94EB486B}"/>
              </a:ext>
            </a:extLst>
          </p:cNvPr>
          <p:cNvPicPr>
            <a:picLocks noChangeAspect="1"/>
          </p:cNvPicPr>
          <p:nvPr/>
        </p:nvPicPr>
        <p:blipFill>
          <a:blip r:embed="rId2"/>
          <a:stretch>
            <a:fillRect/>
          </a:stretch>
        </p:blipFill>
        <p:spPr>
          <a:xfrm>
            <a:off x="5537199" y="3166821"/>
            <a:ext cx="3258768" cy="209492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2663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215" y="973668"/>
            <a:ext cx="6571060" cy="706964"/>
          </a:xfrm>
        </p:spPr>
        <p:txBody>
          <a:bodyPr>
            <a:normAutofit/>
          </a:bodyPr>
          <a:lstStyle/>
          <a:p>
            <a:r>
              <a:rPr lang="en-US">
                <a:solidFill>
                  <a:srgbClr val="EBEBEB"/>
                </a:solidFill>
                <a:latin typeface="Times New Roman" panose="02020603050405020304" pitchFamily="18" charset="0"/>
                <a:cs typeface="Times New Roman" panose="02020603050405020304" pitchFamily="18" charset="0"/>
              </a:rPr>
              <a:t>Conclusion and Future Work</a:t>
            </a:r>
          </a:p>
        </p:txBody>
      </p:sp>
      <p:graphicFrame>
        <p:nvGraphicFramePr>
          <p:cNvPr id="5" name="Content Placeholder 2">
            <a:extLst>
              <a:ext uri="{FF2B5EF4-FFF2-40B4-BE49-F238E27FC236}">
                <a16:creationId xmlns:a16="http://schemas.microsoft.com/office/drawing/2014/main" id="{CACB9900-9A28-E29C-C09E-2FA7991E725A}"/>
              </a:ext>
            </a:extLst>
          </p:cNvPr>
          <p:cNvGraphicFramePr>
            <a:graphicFrameLocks noGrp="1"/>
          </p:cNvGraphicFramePr>
          <p:nvPr>
            <p:ph idx="1"/>
            <p:extLst>
              <p:ext uri="{D42A27DB-BD31-4B8C-83A1-F6EECF244321}">
                <p14:modId xmlns:p14="http://schemas.microsoft.com/office/powerpoint/2010/main" val="730850160"/>
              </p:ext>
            </p:extLst>
          </p:nvPr>
        </p:nvGraphicFramePr>
        <p:xfrm>
          <a:off x="962481" y="2001307"/>
          <a:ext cx="7219037"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6368213" y="4185117"/>
            <a:ext cx="2474555"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6"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341709" y="4241801"/>
            <a:ext cx="84582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0" name="Rectangle 19">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1262378" y="1143000"/>
            <a:ext cx="6619243" cy="3389217"/>
          </a:xfrm>
        </p:spPr>
        <p:txBody>
          <a:bodyPr vert="horz" lIns="91440" tIns="45720" rIns="91440" bIns="45720" rtlCol="0" anchor="ctr">
            <a:normAutofit/>
          </a:bodyPr>
          <a:lstStyle/>
          <a:p>
            <a:pPr algn="ctr"/>
            <a:r>
              <a:rPr lang="en-US" sz="5700">
                <a:solidFill>
                  <a:srgbClr val="FFFFFF"/>
                </a:solidFill>
              </a:rPr>
              <a:t>Thank You!</a:t>
            </a:r>
          </a:p>
        </p:txBody>
      </p:sp>
      <p:sp>
        <p:nvSpPr>
          <p:cNvPr id="3" name="Content Placeholder 2"/>
          <p:cNvSpPr>
            <a:spLocks noGrp="1"/>
          </p:cNvSpPr>
          <p:nvPr>
            <p:ph idx="1"/>
          </p:nvPr>
        </p:nvSpPr>
        <p:spPr>
          <a:xfrm>
            <a:off x="1262378" y="5240851"/>
            <a:ext cx="6619243" cy="828932"/>
          </a:xfrm>
        </p:spPr>
        <p:txBody>
          <a:bodyPr vert="horz" lIns="91440" tIns="45720" rIns="91440" bIns="45720" rtlCol="0" anchor="t">
            <a:normAutofit/>
          </a:bodyPr>
          <a:lstStyle/>
          <a:p>
            <a:pPr marL="0" indent="0" algn="ctr">
              <a:buNone/>
            </a:pPr>
            <a:r>
              <a:rPr lang="en-US" sz="2100" cap="all">
                <a:solidFill>
                  <a:schemeClr val="tx2"/>
                </a:solidFill>
              </a:rPr>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215" y="973668"/>
            <a:ext cx="6571060" cy="706964"/>
          </a:xfrm>
        </p:spPr>
        <p:txBody>
          <a:bodyPr>
            <a:normAutofit/>
          </a:bodyPr>
          <a:lstStyle/>
          <a:p>
            <a:r>
              <a:rPr lang="en-US">
                <a:latin typeface="Times New Roman" panose="02020603050405020304" pitchFamily="18" charset="0"/>
                <a:cs typeface="Times New Roman" panose="02020603050405020304" pitchFamily="18" charset="0"/>
              </a:rPr>
              <a:t>Project Introduction</a:t>
            </a:r>
          </a:p>
        </p:txBody>
      </p:sp>
      <p:pic>
        <p:nvPicPr>
          <p:cNvPr id="6" name="Picture 5" descr="A person and person looking at a meter&#10;&#10;AI-generated content may be incorrect.">
            <a:extLst>
              <a:ext uri="{FF2B5EF4-FFF2-40B4-BE49-F238E27FC236}">
                <a16:creationId xmlns:a16="http://schemas.microsoft.com/office/drawing/2014/main" id="{7DAA6101-7553-7BE1-16C1-82CC40302A59}"/>
              </a:ext>
            </a:extLst>
          </p:cNvPr>
          <p:cNvPicPr>
            <a:picLocks noChangeAspect="1"/>
          </p:cNvPicPr>
          <p:nvPr/>
        </p:nvPicPr>
        <p:blipFill>
          <a:blip r:embed="rId2"/>
          <a:srcRect l="13193" r="15890" b="4"/>
          <a:stretch/>
        </p:blipFill>
        <p:spPr>
          <a:xfrm>
            <a:off x="863600" y="2775951"/>
            <a:ext cx="3258768" cy="3067163"/>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p:cNvSpPr>
            <a:spLocks noGrp="1"/>
          </p:cNvSpPr>
          <p:nvPr>
            <p:ph idx="1"/>
          </p:nvPr>
        </p:nvSpPr>
        <p:spPr>
          <a:xfrm>
            <a:off x="4485715" y="2603500"/>
            <a:ext cx="3908984" cy="3416300"/>
          </a:xfrm>
        </p:spPr>
        <p:txBody>
          <a:bodyPr anchor="ctr">
            <a:normAutofit/>
          </a:bodyPr>
          <a:lstStyle/>
          <a:p>
            <a:pPr>
              <a:lnSpc>
                <a:spcPct val="90000"/>
              </a:lnSpc>
            </a:pPr>
            <a:r>
              <a:rPr lang="en-US" sz="1400">
                <a:latin typeface="Times New Roman" panose="02020603050405020304" pitchFamily="18" charset="0"/>
                <a:cs typeface="Times New Roman" panose="02020603050405020304" pitchFamily="18" charset="0"/>
              </a:rPr>
              <a:t>Objective: Build a hybrid model combining BERT and Retrieval-Augmented Generation (RAG) to improve emotion detection in tweets.</a:t>
            </a:r>
          </a:p>
          <a:p>
            <a:pPr>
              <a:lnSpc>
                <a:spcPct val="90000"/>
              </a:lnSpc>
            </a:pPr>
            <a:r>
              <a:rPr lang="en-US" sz="1400">
                <a:latin typeface="Times New Roman" panose="02020603050405020304" pitchFamily="18" charset="0"/>
                <a:cs typeface="Times New Roman" panose="02020603050405020304" pitchFamily="18" charset="0"/>
              </a:rPr>
              <a:t>Motivation: Traditional models struggle with limited tweet context. By integrating external knowledge, we aim to better understand emotional nuances.</a:t>
            </a:r>
          </a:p>
          <a:p>
            <a:pPr>
              <a:lnSpc>
                <a:spcPct val="90000"/>
              </a:lnSpc>
            </a:pPr>
            <a:r>
              <a:rPr lang="en-US" sz="1400">
                <a:latin typeface="Times New Roman" panose="02020603050405020304" pitchFamily="18" charset="0"/>
                <a:cs typeface="Times New Roman" panose="02020603050405020304" pitchFamily="18" charset="0"/>
              </a:rPr>
              <a:t>Approach: Use fine-tuned BERT for sentiment classification enhanced with semantic retrieval from a lightweight knowledge base.</a:t>
            </a:r>
          </a:p>
          <a:p>
            <a:pPr>
              <a:lnSpc>
                <a:spcPct val="90000"/>
              </a:lnSpc>
            </a:pPr>
            <a:r>
              <a:rPr lang="en-US" sz="1400">
                <a:latin typeface="Times New Roman" panose="02020603050405020304" pitchFamily="18" charset="0"/>
                <a:cs typeface="Times New Roman" panose="02020603050405020304" pitchFamily="18" charset="0"/>
              </a:rPr>
              <a:t>Domain: Social Media - Twitter posts</a:t>
            </a:r>
          </a:p>
          <a:p>
            <a:pPr>
              <a:lnSpc>
                <a:spcPct val="90000"/>
              </a:lnSpc>
            </a:pPr>
            <a:r>
              <a:rPr lang="en-US" sz="1400">
                <a:latin typeface="Times New Roman" panose="02020603050405020304" pitchFamily="18" charset="0"/>
                <a:cs typeface="Times New Roman" panose="02020603050405020304" pitchFamily="18" charset="0"/>
              </a:rPr>
              <a:t>Significance: Helps in social media monitoring, brand analysis, and customer feedback understanding.</a:t>
            </a:r>
          </a:p>
          <a:p>
            <a:pPr>
              <a:lnSpc>
                <a:spcPct val="90000"/>
              </a:lnSpc>
            </a:pP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620146"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9"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p:cNvSpPr>
            <a:spLocks noGrp="1"/>
          </p:cNvSpPr>
          <p:nvPr>
            <p:ph type="title"/>
          </p:nvPr>
        </p:nvSpPr>
        <p:spPr>
          <a:xfrm>
            <a:off x="479323" y="629265"/>
            <a:ext cx="4554582" cy="1622322"/>
          </a:xfrm>
        </p:spPr>
        <p:txBody>
          <a:bodyPr>
            <a:normAutofit/>
          </a:bodyPr>
          <a:lstStyle/>
          <a:p>
            <a:r>
              <a:rPr lang="en-US">
                <a:solidFill>
                  <a:srgbClr val="EBEBEB"/>
                </a:solidFill>
              </a:rPr>
              <a:t>Dataset Overview</a:t>
            </a:r>
          </a:p>
        </p:txBody>
      </p:sp>
      <p:sp>
        <p:nvSpPr>
          <p:cNvPr id="31" name="Freeform: Shape 30">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60868" y="1590205"/>
            <a:ext cx="6053670" cy="3677591"/>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22" name="Graphic 21" descr="Subtitles">
            <a:extLst>
              <a:ext uri="{FF2B5EF4-FFF2-40B4-BE49-F238E27FC236}">
                <a16:creationId xmlns:a16="http://schemas.microsoft.com/office/drawing/2014/main" id="{F0FEFB7F-F62A-7112-925A-594F57FD64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3669" y="1890796"/>
            <a:ext cx="3093988" cy="3093988"/>
          </a:xfrm>
          <a:prstGeom prst="rect">
            <a:avLst/>
          </a:prstGeom>
        </p:spPr>
      </p:pic>
      <p:sp>
        <p:nvSpPr>
          <p:cNvPr id="41" name="Rectangle 40">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Oval 41">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314325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Oval 42">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177165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Content Placeholder 2"/>
          <p:cNvSpPr>
            <a:spLocks noGrp="1"/>
          </p:cNvSpPr>
          <p:nvPr>
            <p:ph idx="1"/>
          </p:nvPr>
        </p:nvSpPr>
        <p:spPr>
          <a:xfrm>
            <a:off x="479323" y="2418735"/>
            <a:ext cx="4554582" cy="3811740"/>
          </a:xfrm>
        </p:spPr>
        <p:txBody>
          <a:bodyPr anchor="ctr">
            <a:normAutofit lnSpcReduction="10000"/>
          </a:bodyPr>
          <a:lstStyle/>
          <a:p>
            <a:pPr>
              <a:lnSpc>
                <a:spcPct val="90000"/>
              </a:lnSpc>
              <a:buFont typeface="Wingdings" panose="05000000000000000000" pitchFamily="2" charset="2"/>
              <a:buChar char="q"/>
            </a:pPr>
            <a:r>
              <a:rPr lang="en-US" sz="1400">
                <a:solidFill>
                  <a:srgbClr val="FFFFFF"/>
                </a:solidFill>
                <a:latin typeface="Times New Roman" panose="02020603050405020304" pitchFamily="18" charset="0"/>
                <a:cs typeface="Times New Roman" panose="02020603050405020304" pitchFamily="18" charset="0"/>
              </a:rPr>
              <a:t>Dataset: Sentiment140 (Kaggle)</a:t>
            </a:r>
          </a:p>
          <a:p>
            <a:pPr>
              <a:lnSpc>
                <a:spcPct val="90000"/>
              </a:lnSpc>
              <a:buFont typeface="Wingdings" panose="05000000000000000000" pitchFamily="2" charset="2"/>
              <a:buChar char="q"/>
            </a:pPr>
            <a:r>
              <a:rPr lang="en-US" sz="1400">
                <a:solidFill>
                  <a:srgbClr val="FFFFFF"/>
                </a:solidFill>
                <a:latin typeface="Times New Roman" panose="02020603050405020304" pitchFamily="18" charset="0"/>
                <a:cs typeface="Times New Roman" panose="02020603050405020304" pitchFamily="18" charset="0"/>
              </a:rPr>
              <a:t>Contains 1.6 million tweets automatically annotated for sentiment based on emoticons.</a:t>
            </a:r>
          </a:p>
          <a:p>
            <a:pPr>
              <a:lnSpc>
                <a:spcPct val="90000"/>
              </a:lnSpc>
              <a:buFont typeface="Wingdings" panose="05000000000000000000" pitchFamily="2" charset="2"/>
              <a:buChar char="q"/>
            </a:pPr>
            <a:r>
              <a:rPr lang="en-US" sz="1400">
                <a:solidFill>
                  <a:srgbClr val="FFFFFF"/>
                </a:solidFill>
                <a:latin typeface="Times New Roman" panose="02020603050405020304" pitchFamily="18" charset="0"/>
                <a:cs typeface="Times New Roman" panose="02020603050405020304" pitchFamily="18" charset="0"/>
              </a:rPr>
              <a:t>Sentiment labels:</a:t>
            </a:r>
          </a:p>
          <a:p>
            <a:pPr marL="742950" lvl="1" indent="-285750">
              <a:lnSpc>
                <a:spcPct val="90000"/>
              </a:lnSpc>
              <a:buFont typeface="Wingdings" panose="05000000000000000000" pitchFamily="2" charset="2"/>
              <a:buChar char="Ø"/>
            </a:pPr>
            <a:r>
              <a:rPr lang="en-US" sz="1400">
                <a:solidFill>
                  <a:srgbClr val="FFFFFF"/>
                </a:solidFill>
                <a:latin typeface="Times New Roman" panose="02020603050405020304" pitchFamily="18" charset="0"/>
                <a:cs typeface="Times New Roman" panose="02020603050405020304" pitchFamily="18" charset="0"/>
              </a:rPr>
              <a:t>0: Negative (e.g., sadness, frustration)</a:t>
            </a:r>
          </a:p>
          <a:p>
            <a:pPr marL="742950" lvl="1" indent="-285750">
              <a:lnSpc>
                <a:spcPct val="90000"/>
              </a:lnSpc>
              <a:buFont typeface="Wingdings" panose="05000000000000000000" pitchFamily="2" charset="2"/>
              <a:buChar char="Ø"/>
            </a:pPr>
            <a:r>
              <a:rPr lang="en-US" sz="1400">
                <a:solidFill>
                  <a:srgbClr val="FFFFFF"/>
                </a:solidFill>
                <a:latin typeface="Times New Roman" panose="02020603050405020304" pitchFamily="18" charset="0"/>
                <a:cs typeface="Times New Roman" panose="02020603050405020304" pitchFamily="18" charset="0"/>
              </a:rPr>
              <a:t>1: Positive (e.g., happiness, satisfaction)</a:t>
            </a:r>
          </a:p>
          <a:p>
            <a:pPr>
              <a:lnSpc>
                <a:spcPct val="90000"/>
              </a:lnSpc>
              <a:buFont typeface="Wingdings" panose="05000000000000000000" pitchFamily="2" charset="2"/>
              <a:buChar char="q"/>
            </a:pPr>
            <a:r>
              <a:rPr lang="en-US" sz="1400">
                <a:solidFill>
                  <a:srgbClr val="FFFFFF"/>
                </a:solidFill>
                <a:latin typeface="Times New Roman" panose="02020603050405020304" pitchFamily="18" charset="0"/>
                <a:cs typeface="Times New Roman" panose="02020603050405020304" pitchFamily="18" charset="0"/>
              </a:rPr>
              <a:t>Each record includes tweet text, user ID, date, query string, and sentiment label.</a:t>
            </a:r>
          </a:p>
          <a:p>
            <a:pPr>
              <a:lnSpc>
                <a:spcPct val="90000"/>
              </a:lnSpc>
              <a:buFont typeface="Wingdings" panose="05000000000000000000" pitchFamily="2" charset="2"/>
              <a:buChar char="q"/>
            </a:pPr>
            <a:r>
              <a:rPr lang="en-US" sz="1400">
                <a:solidFill>
                  <a:srgbClr val="FFFFFF"/>
                </a:solidFill>
                <a:latin typeface="Times New Roman" panose="02020603050405020304" pitchFamily="18" charset="0"/>
                <a:cs typeface="Times New Roman" panose="02020603050405020304" pitchFamily="18" charset="0"/>
              </a:rPr>
              <a:t>The dataset captures real-world social media expressions, including slang, abbreviations, and informal language, making it ideal for natural language model training.</a:t>
            </a:r>
          </a:p>
          <a:p>
            <a:pPr>
              <a:lnSpc>
                <a:spcPct val="90000"/>
              </a:lnSpc>
              <a:buFont typeface="Wingdings" panose="05000000000000000000" pitchFamily="2" charset="2"/>
              <a:buChar char="q"/>
            </a:pPr>
            <a:r>
              <a:rPr lang="en-US" sz="1400">
                <a:solidFill>
                  <a:srgbClr val="FFFFFF"/>
                </a:solidFill>
                <a:latin typeface="Times New Roman" panose="02020603050405020304" pitchFamily="18" charset="0"/>
                <a:cs typeface="Times New Roman" panose="02020603050405020304" pitchFamily="18" charset="0"/>
              </a:rPr>
              <a:t>In this project, a subset of 10,000 tweets was sampled for efficient training and testing to demonstrate proof of concept.</a:t>
            </a:r>
          </a:p>
          <a:p>
            <a:pPr>
              <a:lnSpc>
                <a:spcPct val="90000"/>
              </a:lnSpc>
            </a:pPr>
            <a:endParaRPr lang="en-US" sz="14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215" y="973668"/>
            <a:ext cx="6571060" cy="706964"/>
          </a:xfrm>
        </p:spPr>
        <p:txBody>
          <a:bodyPr>
            <a:normAutofit/>
          </a:bodyPr>
          <a:lstStyle/>
          <a:p>
            <a:r>
              <a:rPr lang="en-US">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818536" y="2409294"/>
            <a:ext cx="5115539" cy="4039131"/>
          </a:xfrm>
        </p:spPr>
        <p:txBody>
          <a:bodyPr anchor="ctr">
            <a:normAutofit fontScale="92500" lnSpcReduction="10000"/>
          </a:bodyPr>
          <a:lstStyle/>
          <a:p>
            <a:pPr>
              <a:lnSpc>
                <a:spcPct val="90000"/>
              </a:lnSpc>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Step 1: Data Preprocessing</a:t>
            </a:r>
            <a:r>
              <a:rPr lang="en-US" sz="1500" dirty="0">
                <a:latin typeface="Times New Roman" panose="02020603050405020304" pitchFamily="18" charset="0"/>
                <a:cs typeface="Times New Roman" panose="02020603050405020304" pitchFamily="18" charset="0"/>
              </a:rPr>
              <a:t> In this step, we clean the tweets and map the original sentiment labels (0, 2, 4) into three distinct classes (0, 1, 2), preparing the data for efficient model training and evaluation.</a:t>
            </a:r>
          </a:p>
          <a:p>
            <a:pPr>
              <a:lnSpc>
                <a:spcPct val="90000"/>
              </a:lnSpc>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Step 2: Model Fine-tuning</a:t>
            </a:r>
            <a:r>
              <a:rPr lang="en-US" sz="1500" dirty="0">
                <a:latin typeface="Times New Roman" panose="02020603050405020304" pitchFamily="18" charset="0"/>
                <a:cs typeface="Times New Roman" panose="02020603050405020304" pitchFamily="18" charset="0"/>
              </a:rPr>
              <a:t> We fine-tune a pre-trained BERT-base model, adapting it to perform multi-class classification specific to the sentiment categories, using optimization techniques to ensure robust learning.</a:t>
            </a:r>
          </a:p>
          <a:p>
            <a:pPr>
              <a:lnSpc>
                <a:spcPct val="90000"/>
              </a:lnSpc>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Step 3: Knowledge Base Creation</a:t>
            </a:r>
            <a:r>
              <a:rPr lang="en-US" sz="1500" dirty="0">
                <a:latin typeface="Times New Roman" panose="02020603050405020304" pitchFamily="18" charset="0"/>
                <a:cs typeface="Times New Roman" panose="02020603050405020304" pitchFamily="18" charset="0"/>
              </a:rPr>
              <a:t> We build a lightweight external knowledge base comprising emotional definitions, providing additional contextual understanding to enhance the model's ability to interpret subtle emotions.</a:t>
            </a:r>
          </a:p>
          <a:p>
            <a:pPr>
              <a:lnSpc>
                <a:spcPct val="90000"/>
              </a:lnSpc>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Step 4: Retrieval-Augmented Generation (RAG)</a:t>
            </a:r>
            <a:r>
              <a:rPr lang="en-US" sz="1500" dirty="0">
                <a:latin typeface="Times New Roman" panose="02020603050405020304" pitchFamily="18" charset="0"/>
                <a:cs typeface="Times New Roman" panose="02020603050405020304" pitchFamily="18" charset="0"/>
              </a:rPr>
              <a:t> Using Sentence-BERT, we semantically encode each tweet and retrieve the most relevant context from the knowledge base, enriching the original information.</a:t>
            </a:r>
          </a:p>
          <a:p>
            <a:pPr>
              <a:lnSpc>
                <a:spcPct val="90000"/>
              </a:lnSpc>
              <a:buFont typeface="Wingdings" panose="05000000000000000000" pitchFamily="2" charset="2"/>
              <a:buChar char="v"/>
            </a:pPr>
            <a:r>
              <a:rPr lang="en-US" sz="1500" b="1" dirty="0">
                <a:latin typeface="Times New Roman" panose="02020603050405020304" pitchFamily="18" charset="0"/>
                <a:cs typeface="Times New Roman" panose="02020603050405020304" pitchFamily="18" charset="0"/>
              </a:rPr>
              <a:t>Step 5: Context Fusion and Prediction</a:t>
            </a:r>
            <a:r>
              <a:rPr lang="en-US" sz="1500" dirty="0">
                <a:latin typeface="Times New Roman" panose="02020603050405020304" pitchFamily="18" charset="0"/>
                <a:cs typeface="Times New Roman" panose="02020603050405020304" pitchFamily="18" charset="0"/>
              </a:rPr>
              <a:t> We combine the original tweet with the retrieved context and feed this enriched input into the fine-tuned BERT classifier to predict the final sentiment label with improved accuracy.</a:t>
            </a:r>
          </a:p>
          <a:p>
            <a:pPr>
              <a:lnSpc>
                <a:spcPct val="90000"/>
              </a:lnSpc>
            </a:pPr>
            <a:endParaRPr lang="en-US" sz="1100" dirty="0"/>
          </a:p>
        </p:txBody>
      </p:sp>
      <p:pic>
        <p:nvPicPr>
          <p:cNvPr id="5" name="Picture 4" descr="A diagram of data processing&#10;&#10;AI-generated content may be incorrect.">
            <a:extLst>
              <a:ext uri="{FF2B5EF4-FFF2-40B4-BE49-F238E27FC236}">
                <a16:creationId xmlns:a16="http://schemas.microsoft.com/office/drawing/2014/main" id="{91752996-17AC-A2F3-1FD1-D1240C7E146A}"/>
              </a:ext>
            </a:extLst>
          </p:cNvPr>
          <p:cNvPicPr>
            <a:picLocks noChangeAspect="1"/>
          </p:cNvPicPr>
          <p:nvPr/>
        </p:nvPicPr>
        <p:blipFill>
          <a:blip r:embed="rId2"/>
          <a:srcRect l="12102" r="12584" b="1"/>
          <a:stretch/>
        </p:blipFill>
        <p:spPr>
          <a:xfrm>
            <a:off x="6015428" y="2321479"/>
            <a:ext cx="2652322" cy="3521635"/>
          </a:xfrm>
          <a:prstGeom prst="roundRect">
            <a:avLst>
              <a:gd name="adj" fmla="val 1858"/>
            </a:avLst>
          </a:prstGeom>
          <a:effectLst>
            <a:outerShdw blurRad="50800" dist="50800" dir="54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33"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9" name="Freeform: Shape 28">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31"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p:cNvSpPr>
            <a:spLocks noGrp="1"/>
          </p:cNvSpPr>
          <p:nvPr>
            <p:ph type="title"/>
          </p:nvPr>
        </p:nvSpPr>
        <p:spPr>
          <a:xfrm>
            <a:off x="745565" y="1130603"/>
            <a:ext cx="2506831" cy="4596794"/>
          </a:xfrm>
        </p:spPr>
        <p:txBody>
          <a:bodyPr anchor="ctr">
            <a:normAutofit/>
          </a:bodyPr>
          <a:lstStyle/>
          <a:p>
            <a:r>
              <a:rPr lang="en-US" sz="2800">
                <a:solidFill>
                  <a:srgbClr val="EBEBEB"/>
                </a:solidFill>
                <a:latin typeface="Times New Roman" panose="02020603050405020304" pitchFamily="18" charset="0"/>
                <a:cs typeface="Times New Roman" panose="02020603050405020304" pitchFamily="18" charset="0"/>
              </a:rPr>
              <a:t>Model Architecture</a:t>
            </a:r>
          </a:p>
        </p:txBody>
      </p:sp>
      <p:sp>
        <p:nvSpPr>
          <p:cNvPr id="3" name="Content Placeholder 2"/>
          <p:cNvSpPr>
            <a:spLocks noGrp="1"/>
          </p:cNvSpPr>
          <p:nvPr>
            <p:ph idx="1"/>
          </p:nvPr>
        </p:nvSpPr>
        <p:spPr>
          <a:xfrm>
            <a:off x="3967557" y="437513"/>
            <a:ext cx="4126961" cy="5954325"/>
          </a:xfrm>
        </p:spPr>
        <p:txBody>
          <a:bodyPr anchor="ctr">
            <a:normAutofit/>
          </a:bodyPr>
          <a:lstStyle/>
          <a:p>
            <a:pPr marL="0" indent="0">
              <a:buNone/>
            </a:pPr>
            <a:r>
              <a:rPr lang="en-US" sz="1700">
                <a:latin typeface="Times New Roman" panose="02020603050405020304" pitchFamily="18" charset="0"/>
                <a:cs typeface="Times New Roman" panose="02020603050405020304" pitchFamily="18" charset="0"/>
              </a:rPr>
              <a:t>The architecture starts with preprocessing the input tweet, followed by semantic search to retrieve relevant knowledge. The retrieved context is fused with the original tweet and passed into a fine-tuned BERT model for sentiment prediction (Negative, Neutral, Positive). This approach combines retrieval systems and deep learning for improved accuracy.</a:t>
            </a:r>
          </a:p>
          <a:p>
            <a:pPr>
              <a:buFont typeface="Wingdings" panose="05000000000000000000" pitchFamily="2" charset="2"/>
              <a:buChar char="q"/>
            </a:pPr>
            <a:r>
              <a:rPr lang="en-US" sz="1700">
                <a:latin typeface="Times New Roman" panose="02020603050405020304" pitchFamily="18" charset="0"/>
                <a:cs typeface="Times New Roman" panose="02020603050405020304" pitchFamily="18" charset="0"/>
              </a:rPr>
              <a:t>Input Tweet -&gt; [Preprocessing]</a:t>
            </a:r>
          </a:p>
          <a:p>
            <a:pPr>
              <a:buFont typeface="Wingdings" panose="05000000000000000000" pitchFamily="2" charset="2"/>
              <a:buChar char="q"/>
            </a:pPr>
            <a:r>
              <a:rPr lang="en-US" sz="1700">
                <a:latin typeface="Times New Roman" panose="02020603050405020304" pitchFamily="18" charset="0"/>
                <a:cs typeface="Times New Roman" panose="02020603050405020304" pitchFamily="18" charset="0"/>
              </a:rPr>
              <a:t>[Semantic Search] -&gt; Retrieve external context</a:t>
            </a:r>
          </a:p>
          <a:p>
            <a:pPr>
              <a:buFont typeface="Wingdings" panose="05000000000000000000" pitchFamily="2" charset="2"/>
              <a:buChar char="q"/>
            </a:pPr>
            <a:r>
              <a:rPr lang="en-US" sz="1700">
                <a:latin typeface="Times New Roman" panose="02020603050405020304" pitchFamily="18" charset="0"/>
                <a:cs typeface="Times New Roman" panose="02020603050405020304" pitchFamily="18" charset="0"/>
              </a:rPr>
              <a:t>[Combine Text + Context]</a:t>
            </a:r>
          </a:p>
          <a:p>
            <a:pPr>
              <a:buFont typeface="Wingdings" panose="05000000000000000000" pitchFamily="2" charset="2"/>
              <a:buChar char="q"/>
            </a:pPr>
            <a:r>
              <a:rPr lang="en-US" sz="1700">
                <a:latin typeface="Times New Roman" panose="02020603050405020304" pitchFamily="18" charset="0"/>
                <a:cs typeface="Times New Roman" panose="02020603050405020304" pitchFamily="18" charset="0"/>
              </a:rPr>
              <a:t>[Fine-tuned BERT Classifier]</a:t>
            </a:r>
          </a:p>
          <a:p>
            <a:pPr>
              <a:buFont typeface="Wingdings" panose="05000000000000000000" pitchFamily="2" charset="2"/>
              <a:buChar char="q"/>
            </a:pPr>
            <a:r>
              <a:rPr lang="en-US" sz="1700">
                <a:latin typeface="Times New Roman" panose="02020603050405020304" pitchFamily="18" charset="0"/>
                <a:cs typeface="Times New Roman" panose="02020603050405020304" pitchFamily="18" charset="0"/>
              </a:rPr>
              <a:t>Output: Sentiment Class (Negative / Neutral / Positive)</a:t>
            </a:r>
          </a:p>
          <a:p>
            <a:endParaRPr lang="en-US"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6215" y="973668"/>
            <a:ext cx="6571060"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Architecture Diagram</a:t>
            </a:r>
          </a:p>
        </p:txBody>
      </p:sp>
      <p:pic>
        <p:nvPicPr>
          <p:cNvPr id="7" name="Content Placeholder 6" descr="A diagram of a data processing process">
            <a:extLst>
              <a:ext uri="{FF2B5EF4-FFF2-40B4-BE49-F238E27FC236}">
                <a16:creationId xmlns:a16="http://schemas.microsoft.com/office/drawing/2014/main" id="{938650F3-D001-F14D-F3EF-7CAC83B5FB14}"/>
              </a:ext>
            </a:extLst>
          </p:cNvPr>
          <p:cNvPicPr>
            <a:picLocks noGrp="1" noChangeAspect="1"/>
          </p:cNvPicPr>
          <p:nvPr>
            <p:ph idx="1"/>
          </p:nvPr>
        </p:nvPicPr>
        <p:blipFill>
          <a:blip r:embed="rId2"/>
          <a:stretch>
            <a:fillRect/>
          </a:stretch>
        </p:blipFill>
        <p:spPr>
          <a:xfrm>
            <a:off x="866774" y="2238375"/>
            <a:ext cx="7172325" cy="406717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C56448-57A5-00C6-DC1E-02A4505FC27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3"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1942938" y="1881194"/>
            <a:ext cx="3299407" cy="330693"/>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5" name="Freeform: Shape 14">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122264" y="751601"/>
            <a:ext cx="6053670" cy="5354799"/>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US"/>
          </a:p>
        </p:txBody>
      </p:sp>
      <p:sp>
        <p:nvSpPr>
          <p:cNvPr id="17"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9144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AF97E6C6-66F8-F0B2-FF5A-3A6C3FDB6EBE}"/>
              </a:ext>
            </a:extLst>
          </p:cNvPr>
          <p:cNvSpPr>
            <a:spLocks noGrp="1"/>
          </p:cNvSpPr>
          <p:nvPr>
            <p:ph type="title"/>
          </p:nvPr>
        </p:nvSpPr>
        <p:spPr>
          <a:xfrm>
            <a:off x="745565" y="1130603"/>
            <a:ext cx="2506831" cy="4596794"/>
          </a:xfrm>
        </p:spPr>
        <p:txBody>
          <a:bodyPr anchor="ctr">
            <a:normAutofit/>
          </a:bodyPr>
          <a:lstStyle/>
          <a:p>
            <a:r>
              <a:rPr lang="en-US" sz="2800" dirty="0">
                <a:solidFill>
                  <a:srgbClr val="EBEBEB"/>
                </a:solidFill>
                <a:latin typeface="Times New Roman" panose="02020603050405020304" pitchFamily="18" charset="0"/>
                <a:cs typeface="Times New Roman" panose="02020603050405020304" pitchFamily="18" charset="0"/>
              </a:rPr>
              <a:t>Live Code Demonstration</a:t>
            </a:r>
          </a:p>
        </p:txBody>
      </p:sp>
      <p:sp>
        <p:nvSpPr>
          <p:cNvPr id="4" name="Rectangle 1">
            <a:extLst>
              <a:ext uri="{FF2B5EF4-FFF2-40B4-BE49-F238E27FC236}">
                <a16:creationId xmlns:a16="http://schemas.microsoft.com/office/drawing/2014/main" id="{2DF17128-1D2A-C631-BF2C-3389F21BC2CB}"/>
              </a:ext>
            </a:extLst>
          </p:cNvPr>
          <p:cNvSpPr>
            <a:spLocks noGrp="1" noChangeArrowheads="1"/>
          </p:cNvSpPr>
          <p:nvPr>
            <p:ph idx="1"/>
          </p:nvPr>
        </p:nvSpPr>
        <p:spPr bwMode="auto">
          <a:xfrm>
            <a:off x="3967557" y="437513"/>
            <a:ext cx="4126961" cy="59543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defTabSz="914400" eaLnBrk="0" fontAlgn="base" hangingPunct="0">
              <a:spcBef>
                <a:spcPct val="0"/>
              </a:spcBef>
              <a:spcAft>
                <a:spcPts val="600"/>
              </a:spcAft>
              <a:buClrTx/>
              <a:buSzTx/>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Step 0:</a:t>
            </a: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 Install Libraries and Setup Kaggle API.</a:t>
            </a:r>
          </a:p>
          <a:p>
            <a:pPr defTabSz="914400" eaLnBrk="0" fontAlgn="base" hangingPunct="0">
              <a:spcBef>
                <a:spcPct val="0"/>
              </a:spcBef>
              <a:spcAft>
                <a:spcPts val="600"/>
              </a:spcAft>
              <a:buClrTx/>
              <a:buSzTx/>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Step</a:t>
            </a:r>
            <a:r>
              <a:rPr kumimoji="0" lang="en-US" altLang="en-US" sz="170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altLang="en-US" sz="1700" dirty="0">
                <a:latin typeface="Times New Roman" panose="02020603050405020304" pitchFamily="18" charset="0"/>
                <a:cs typeface="Times New Roman" panose="02020603050405020304" pitchFamily="18" charset="0"/>
              </a:rPr>
              <a:t>1: Upload </a:t>
            </a:r>
            <a:r>
              <a:rPr lang="en-US" altLang="en-US" sz="1700" dirty="0" err="1">
                <a:latin typeface="Times New Roman" panose="02020603050405020304" pitchFamily="18" charset="0"/>
                <a:cs typeface="Times New Roman" panose="02020603050405020304" pitchFamily="18" charset="0"/>
              </a:rPr>
              <a:t>kaggle.json</a:t>
            </a:r>
            <a:r>
              <a:rPr lang="en-US" altLang="en-US" sz="1700" dirty="0">
                <a:latin typeface="Times New Roman" panose="02020603050405020304" pitchFamily="18" charset="0"/>
                <a:cs typeface="Times New Roman" panose="02020603050405020304" pitchFamily="18" charset="0"/>
              </a:rPr>
              <a:t> and Download Dataset</a:t>
            </a:r>
            <a:endParaRPr kumimoji="0" lang="en-US" altLang="en-US" sz="1700" i="0" u="none" strike="noStrike" cap="none" normalizeH="0" baseline="0" dirty="0">
              <a:ln>
                <a:noFill/>
              </a:ln>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ts val="600"/>
              </a:spcAft>
              <a:buClrTx/>
              <a:buSzTx/>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Step 2:</a:t>
            </a: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 Load and Prepare Dataset</a:t>
            </a:r>
          </a:p>
          <a:p>
            <a:pPr defTabSz="914400" eaLnBrk="0" fontAlgn="base" hangingPunct="0">
              <a:spcBef>
                <a:spcPct val="0"/>
              </a:spcBef>
              <a:spcAft>
                <a:spcPts val="600"/>
              </a:spcAft>
              <a:buClrTx/>
              <a:buSzTx/>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Step 3:</a:t>
            </a: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 Query Encoding (Encode Tweets).</a:t>
            </a:r>
          </a:p>
          <a:p>
            <a:pPr defTabSz="914400" eaLnBrk="0" fontAlgn="base" hangingPunct="0">
              <a:spcBef>
                <a:spcPct val="0"/>
              </a:spcBef>
              <a:spcAft>
                <a:spcPts val="600"/>
              </a:spcAft>
              <a:buClrTx/>
              <a:buSzTx/>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Step 4:</a:t>
            </a: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 Build Knowledge Base and Retrieval (FAISS).</a:t>
            </a:r>
          </a:p>
          <a:p>
            <a:pPr defTabSz="914400" eaLnBrk="0" fontAlgn="base" hangingPunct="0">
              <a:spcBef>
                <a:spcPct val="0"/>
              </a:spcBef>
              <a:spcAft>
                <a:spcPts val="600"/>
              </a:spcAft>
              <a:buClrTx/>
              <a:buSzTx/>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Step 5:</a:t>
            </a: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 Context Fusion</a:t>
            </a:r>
          </a:p>
          <a:p>
            <a:pPr defTabSz="914400" eaLnBrk="0" fontAlgn="base" hangingPunct="0">
              <a:spcBef>
                <a:spcPct val="0"/>
              </a:spcBef>
              <a:spcAft>
                <a:spcPts val="600"/>
              </a:spcAft>
              <a:buClrTx/>
              <a:buSzTx/>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Step 6:</a:t>
            </a: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 Prepare Dataset for Fine-tuning.</a:t>
            </a:r>
          </a:p>
          <a:p>
            <a:pPr defTabSz="914400" eaLnBrk="0" fontAlgn="base" hangingPunct="0">
              <a:spcBef>
                <a:spcPct val="0"/>
              </a:spcBef>
              <a:spcAft>
                <a:spcPts val="600"/>
              </a:spcAft>
              <a:buClrTx/>
              <a:buSzTx/>
            </a:pPr>
            <a:r>
              <a:rPr kumimoji="0" lang="en-US" altLang="en-US" sz="1700" b="1" i="0" u="none" strike="noStrike" cap="none" normalizeH="0" baseline="0" dirty="0">
                <a:ln>
                  <a:noFill/>
                </a:ln>
                <a:effectLst/>
                <a:latin typeface="Times New Roman" panose="02020603050405020304" pitchFamily="18" charset="0"/>
                <a:cs typeface="Times New Roman" panose="02020603050405020304" pitchFamily="18" charset="0"/>
              </a:rPr>
              <a:t>Step 7:</a:t>
            </a:r>
            <a:r>
              <a:rPr kumimoji="0" lang="en-US" altLang="en-US" sz="1700" b="0" i="0" u="none" strike="noStrike" cap="none" normalizeH="0" baseline="0" dirty="0">
                <a:ln>
                  <a:noFill/>
                </a:ln>
                <a:effectLst/>
                <a:latin typeface="Times New Roman" panose="02020603050405020304" pitchFamily="18" charset="0"/>
                <a:cs typeface="Times New Roman" panose="02020603050405020304" pitchFamily="18" charset="0"/>
              </a:rPr>
              <a:t> Fine-tune Transformer Model (Classification).</a:t>
            </a:r>
          </a:p>
        </p:txBody>
      </p:sp>
    </p:spTree>
    <p:extLst>
      <p:ext uri="{BB962C8B-B14F-4D97-AF65-F5344CB8AC3E}">
        <p14:creationId xmlns:p14="http://schemas.microsoft.com/office/powerpoint/2010/main" val="2467270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71BF914-0CFD-4470-5293-920E15101C47}"/>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Sentiments predictions for Sample Sentences</a:t>
            </a:r>
          </a:p>
        </p:txBody>
      </p:sp>
      <p:pic>
        <p:nvPicPr>
          <p:cNvPr id="4" name="Picture 3">
            <a:extLst>
              <a:ext uri="{FF2B5EF4-FFF2-40B4-BE49-F238E27FC236}">
                <a16:creationId xmlns:a16="http://schemas.microsoft.com/office/drawing/2014/main" id="{AAC6D55B-CC8C-AEAF-E49E-F1756E77248E}"/>
              </a:ext>
            </a:extLst>
          </p:cNvPr>
          <p:cNvPicPr>
            <a:picLocks noChangeAspect="1"/>
          </p:cNvPicPr>
          <p:nvPr/>
        </p:nvPicPr>
        <p:blipFill>
          <a:blip r:embed="rId2"/>
          <a:stretch>
            <a:fillRect/>
          </a:stretch>
        </p:blipFill>
        <p:spPr>
          <a:xfrm>
            <a:off x="4236035" y="2533880"/>
            <a:ext cx="4907965" cy="2708145"/>
          </a:xfrm>
          <a:prstGeom prst="rect">
            <a:avLst/>
          </a:prstGeom>
        </p:spPr>
      </p:pic>
      <p:pic>
        <p:nvPicPr>
          <p:cNvPr id="6" name="Picture 5">
            <a:extLst>
              <a:ext uri="{FF2B5EF4-FFF2-40B4-BE49-F238E27FC236}">
                <a16:creationId xmlns:a16="http://schemas.microsoft.com/office/drawing/2014/main" id="{3CF0E48E-DE23-014B-EF32-D2B1E33FE409}"/>
              </a:ext>
            </a:extLst>
          </p:cNvPr>
          <p:cNvPicPr>
            <a:picLocks noChangeAspect="1"/>
          </p:cNvPicPr>
          <p:nvPr/>
        </p:nvPicPr>
        <p:blipFill>
          <a:blip r:embed="rId3"/>
          <a:stretch>
            <a:fillRect/>
          </a:stretch>
        </p:blipFill>
        <p:spPr>
          <a:xfrm>
            <a:off x="0" y="2698782"/>
            <a:ext cx="4199778" cy="2364054"/>
          </a:xfrm>
          <a:prstGeom prst="rect">
            <a:avLst/>
          </a:prstGeom>
        </p:spPr>
      </p:pic>
    </p:spTree>
    <p:extLst>
      <p:ext uri="{BB962C8B-B14F-4D97-AF65-F5344CB8AC3E}">
        <p14:creationId xmlns:p14="http://schemas.microsoft.com/office/powerpoint/2010/main" val="264401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7B400E-61C7-DCA0-9C1B-DE2E3D1512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6E9B03-C3D0-AB9D-6089-574EF59C18B8}"/>
              </a:ext>
            </a:extLst>
          </p:cNvPr>
          <p:cNvSpPr>
            <a:spLocks noGrp="1"/>
          </p:cNvSpPr>
          <p:nvPr>
            <p:ph type="title"/>
          </p:nvPr>
        </p:nvSpPr>
        <p:spPr>
          <a:xfrm>
            <a:off x="866215" y="973668"/>
            <a:ext cx="6571060" cy="706964"/>
          </a:xfrm>
        </p:spPr>
        <p:txBody>
          <a:bodyPr>
            <a:normAutofit/>
          </a:bodyPr>
          <a:lstStyle/>
          <a:p>
            <a:r>
              <a:rPr lang="en-US">
                <a:solidFill>
                  <a:srgbClr val="EBEBEB"/>
                </a:solidFill>
                <a:latin typeface="Times New Roman" panose="02020603050405020304" pitchFamily="18" charset="0"/>
                <a:cs typeface="Times New Roman" panose="02020603050405020304" pitchFamily="18" charset="0"/>
              </a:rPr>
              <a:t>Results and Graphs</a:t>
            </a:r>
            <a:endParaRPr lang="en-US" dirty="0">
              <a:solidFill>
                <a:srgbClr val="EBEBEB"/>
              </a:solidFill>
              <a:latin typeface="Times New Roman" panose="02020603050405020304" pitchFamily="18" charset="0"/>
              <a:cs typeface="Times New Roman" panose="02020603050405020304" pitchFamily="18" charset="0"/>
            </a:endParaRPr>
          </a:p>
        </p:txBody>
      </p:sp>
      <p:pic>
        <p:nvPicPr>
          <p:cNvPr id="6" name="Content Placeholder 5" descr="A screenshot of a computer&#10;&#10;AI-generated content may be incorrect.">
            <a:extLst>
              <a:ext uri="{FF2B5EF4-FFF2-40B4-BE49-F238E27FC236}">
                <a16:creationId xmlns:a16="http://schemas.microsoft.com/office/drawing/2014/main" id="{86943610-BB29-7455-43A7-1F15F98ADC9F}"/>
              </a:ext>
            </a:extLst>
          </p:cNvPr>
          <p:cNvPicPr>
            <a:picLocks noGrp="1" noChangeAspect="1"/>
          </p:cNvPicPr>
          <p:nvPr>
            <p:ph idx="1"/>
          </p:nvPr>
        </p:nvPicPr>
        <p:blipFill>
          <a:blip r:embed="rId2"/>
          <a:stretch>
            <a:fillRect/>
          </a:stretch>
        </p:blipFill>
        <p:spPr>
          <a:xfrm>
            <a:off x="382721" y="2753297"/>
            <a:ext cx="3830410" cy="2781602"/>
          </a:xfrm>
        </p:spPr>
      </p:pic>
      <p:pic>
        <p:nvPicPr>
          <p:cNvPr id="4" name="Picture 3">
            <a:extLst>
              <a:ext uri="{FF2B5EF4-FFF2-40B4-BE49-F238E27FC236}">
                <a16:creationId xmlns:a16="http://schemas.microsoft.com/office/drawing/2014/main" id="{FD6AC494-CC39-94DC-79DF-1D8E3271A90B}"/>
              </a:ext>
            </a:extLst>
          </p:cNvPr>
          <p:cNvPicPr>
            <a:picLocks noChangeAspect="1"/>
          </p:cNvPicPr>
          <p:nvPr/>
        </p:nvPicPr>
        <p:blipFill>
          <a:blip r:embed="rId3"/>
          <a:stretch>
            <a:fillRect/>
          </a:stretch>
        </p:blipFill>
        <p:spPr>
          <a:xfrm>
            <a:off x="4572000" y="2701887"/>
            <a:ext cx="4353532" cy="2786451"/>
          </a:xfrm>
          <a:prstGeom prst="rect">
            <a:avLst/>
          </a:prstGeom>
        </p:spPr>
      </p:pic>
    </p:spTree>
    <p:extLst>
      <p:ext uri="{BB962C8B-B14F-4D97-AF65-F5344CB8AC3E}">
        <p14:creationId xmlns:p14="http://schemas.microsoft.com/office/powerpoint/2010/main" val="2535299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E02078B-2CCE-4AE7-B060-FDB1A7BF203A}">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 Boardroom</Template>
  <TotalTime>137</TotalTime>
  <Words>743</Words>
  <Application>Microsoft Office PowerPoint</Application>
  <PresentationFormat>On-screen Show (4:3)</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 Boardroom</vt:lpstr>
      <vt:lpstr>Emotion Detection on Twitter Using Transformer Models and RAG-Based Ensemble Learning</vt:lpstr>
      <vt:lpstr>Project Introduction</vt:lpstr>
      <vt:lpstr>Dataset Overview</vt:lpstr>
      <vt:lpstr>Methodology</vt:lpstr>
      <vt:lpstr>Model Architecture</vt:lpstr>
      <vt:lpstr>Architecture Diagram</vt:lpstr>
      <vt:lpstr>Live Code Demonstration</vt:lpstr>
      <vt:lpstr>Sentiments predictions for Sample Sentences</vt:lpstr>
      <vt:lpstr>Results and Graphs</vt:lpstr>
      <vt:lpstr>Results</vt:lpstr>
      <vt:lpstr>Conclusion and Future Work</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Swapna</dc:creator>
  <cp:keywords/>
  <dc:description>generated using python-pptx</dc:description>
  <cp:lastModifiedBy>Kranthi swapna Garapati</cp:lastModifiedBy>
  <cp:revision>5</cp:revision>
  <dcterms:created xsi:type="dcterms:W3CDTF">2013-01-27T09:14:16Z</dcterms:created>
  <dcterms:modified xsi:type="dcterms:W3CDTF">2025-05-04T20:47:43Z</dcterms:modified>
  <cp:category/>
</cp:coreProperties>
</file>