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59" r:id="rId6"/>
    <p:sldId id="260" r:id="rId7"/>
    <p:sldId id="261" r:id="rId8"/>
    <p:sldId id="262" r:id="rId9"/>
    <p:sldId id="264" r:id="rId10"/>
    <p:sldId id="263" r:id="rId11"/>
    <p:sldId id="265" r:id="rId12"/>
    <p:sldId id="266"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组会</a:t>
            </a:r>
            <a:endParaRPr lang="zh-CN" altLang="en-US"/>
          </a:p>
        </p:txBody>
      </p:sp>
      <p:sp>
        <p:nvSpPr>
          <p:cNvPr id="3" name="副标题 2"/>
          <p:cNvSpPr>
            <a:spLocks noGrp="1"/>
          </p:cNvSpPr>
          <p:nvPr>
            <p:ph type="subTitle" idx="1"/>
          </p:nvPr>
        </p:nvSpPr>
        <p:spPr/>
        <p:txBody>
          <a:bodyPr/>
          <a:p>
            <a:r>
              <a:rPr lang="en-US" altLang="zh-CN"/>
              <a:t>2025</a:t>
            </a:r>
            <a:r>
              <a:rPr lang="zh-CN" altLang="en-US"/>
              <a:t>年</a:t>
            </a:r>
            <a:r>
              <a:rPr lang="en-US" altLang="zh-CN"/>
              <a:t>6</a:t>
            </a:r>
            <a:r>
              <a:rPr lang="zh-CN" altLang="en-US"/>
              <a:t>月</a:t>
            </a:r>
            <a:r>
              <a:rPr lang="en-US" altLang="zh-CN"/>
              <a:t>4</a:t>
            </a:r>
            <a:r>
              <a:rPr lang="zh-CN" altLang="en-US"/>
              <a:t>日</a:t>
            </a:r>
            <a:endParaRPr lang="zh-CN" altLang="en-US"/>
          </a:p>
          <a:p>
            <a:r>
              <a:rPr lang="zh-CN" altLang="en-US"/>
              <a:t>韩光辉</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051560" y="626745"/>
            <a:ext cx="9512300" cy="51358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19100" y="117475"/>
            <a:ext cx="10515600" cy="1325563"/>
          </a:xfrm>
        </p:spPr>
        <p:txBody>
          <a:bodyPr/>
          <a:p>
            <a:r>
              <a:rPr lang="zh-CN" altLang="en-US"/>
              <a:t>实验</a:t>
            </a:r>
            <a:endParaRPr lang="zh-CN" altLang="en-US"/>
          </a:p>
        </p:txBody>
      </p:sp>
      <p:pic>
        <p:nvPicPr>
          <p:cNvPr id="4" name="内容占位符 3"/>
          <p:cNvPicPr>
            <a:picLocks noChangeAspect="1"/>
          </p:cNvPicPr>
          <p:nvPr>
            <p:ph idx="1"/>
          </p:nvPr>
        </p:nvPicPr>
        <p:blipFill>
          <a:blip r:embed="rId1"/>
          <a:stretch>
            <a:fillRect/>
          </a:stretch>
        </p:blipFill>
        <p:spPr>
          <a:xfrm>
            <a:off x="234950" y="1036320"/>
            <a:ext cx="9220200" cy="3971925"/>
          </a:xfrm>
          <a:prstGeom prst="rect">
            <a:avLst/>
          </a:prstGeom>
        </p:spPr>
      </p:pic>
      <p:sp>
        <p:nvSpPr>
          <p:cNvPr id="6" name="文本框 5"/>
          <p:cNvSpPr txBox="1"/>
          <p:nvPr/>
        </p:nvSpPr>
        <p:spPr>
          <a:xfrm>
            <a:off x="419100" y="5008245"/>
            <a:ext cx="11573510" cy="2061210"/>
          </a:xfrm>
          <a:prstGeom prst="rect">
            <a:avLst/>
          </a:prstGeom>
          <a:noFill/>
        </p:spPr>
        <p:txBody>
          <a:bodyPr wrap="square" rtlCol="0">
            <a:spAutoFit/>
          </a:bodyPr>
          <a:p>
            <a:r>
              <a:rPr lang="en-US" altLang="zh-CN" sz="1600"/>
              <a:t>IO </a:t>
            </a:r>
            <a:r>
              <a:rPr lang="zh-CN" altLang="en-US" sz="1600"/>
              <a:t>：标准输入</a:t>
            </a:r>
            <a:r>
              <a:rPr lang="en-US" altLang="zh-CN" sz="1600"/>
              <a:t>-</a:t>
            </a:r>
            <a:r>
              <a:rPr lang="zh-CN" altLang="en-US" sz="1600"/>
              <a:t>输出提示（无检索）。</a:t>
            </a:r>
            <a:endParaRPr lang="zh-CN" altLang="en-US" sz="1600"/>
          </a:p>
          <a:p>
            <a:r>
              <a:rPr lang="en-US" altLang="zh-CN" sz="1600"/>
              <a:t>IO w/ Retrieval </a:t>
            </a:r>
            <a:r>
              <a:rPr lang="zh-CN" altLang="en-US" sz="1600"/>
              <a:t>：结合检索的输入</a:t>
            </a:r>
            <a:r>
              <a:rPr lang="en-US" altLang="zh-CN" sz="1600"/>
              <a:t>-</a:t>
            </a:r>
            <a:r>
              <a:rPr lang="zh-CN" altLang="en-US" sz="1600"/>
              <a:t>输出提示。</a:t>
            </a:r>
            <a:endParaRPr lang="zh-CN" altLang="en-US" sz="1600"/>
          </a:p>
          <a:p>
            <a:r>
              <a:rPr lang="en-US" altLang="zh-CN" sz="1600"/>
              <a:t>ToT-BFS/ToT-DFS </a:t>
            </a:r>
            <a:r>
              <a:rPr lang="zh-CN" altLang="en-US" sz="1600"/>
              <a:t>：基于树状思维的广度优先搜索（</a:t>
            </a:r>
            <a:r>
              <a:rPr lang="en-US" altLang="zh-CN" sz="1600"/>
              <a:t>BFS</a:t>
            </a:r>
            <a:r>
              <a:rPr lang="zh-CN" altLang="en-US" sz="1600"/>
              <a:t>）和深度优先搜索（</a:t>
            </a:r>
            <a:r>
              <a:rPr lang="en-US" altLang="zh-CN" sz="1600"/>
              <a:t>DFS</a:t>
            </a:r>
            <a:r>
              <a:rPr lang="zh-CN" altLang="en-US" sz="1600"/>
              <a:t>）。</a:t>
            </a:r>
            <a:endParaRPr lang="zh-CN" altLang="en-US" sz="1600"/>
          </a:p>
          <a:p>
            <a:r>
              <a:rPr lang="en-US" altLang="zh-CN" sz="1600"/>
              <a:t>IRCoT </a:t>
            </a:r>
            <a:r>
              <a:rPr lang="zh-CN" altLang="en-US" sz="1600"/>
              <a:t>：交互式检索与链式思考。</a:t>
            </a:r>
            <a:endParaRPr lang="zh-CN" altLang="en-US" sz="1600"/>
          </a:p>
          <a:p>
            <a:r>
              <a:rPr lang="en-US" altLang="zh-CN" sz="1600"/>
              <a:t>DecomP </a:t>
            </a:r>
            <a:r>
              <a:rPr lang="zh-CN" altLang="en-US" sz="1600"/>
              <a:t>：分解提示。</a:t>
            </a:r>
            <a:endParaRPr lang="zh-CN" altLang="en-US" sz="1600"/>
          </a:p>
          <a:p>
            <a:r>
              <a:rPr lang="en-US" altLang="zh-CN" sz="1600"/>
              <a:t>RAP </a:t>
            </a:r>
            <a:r>
              <a:rPr lang="zh-CN" altLang="en-US" sz="1600"/>
              <a:t>：推理即规划。</a:t>
            </a:r>
            <a:endParaRPr lang="zh-CN" altLang="en-US" sz="1600"/>
          </a:p>
          <a:p>
            <a:r>
              <a:rPr lang="en-US" altLang="zh-CN" sz="1600"/>
              <a:t>LATS </a:t>
            </a:r>
            <a:r>
              <a:rPr lang="zh-CN" altLang="en-US" sz="1600"/>
              <a:t>：语言代理树搜索（</a:t>
            </a:r>
            <a:r>
              <a:rPr lang="en-US" altLang="zh-CN" sz="1600"/>
              <a:t>Language Agent Tree Search</a:t>
            </a:r>
            <a:r>
              <a:rPr lang="zh-CN" altLang="en-US" sz="1600"/>
              <a:t>）。</a:t>
            </a:r>
            <a:endParaRPr lang="zh-CN" altLang="en-US" sz="1600"/>
          </a:p>
          <a:p>
            <a:endParaRPr lang="zh-CN" altLang="en-US" sz="1600"/>
          </a:p>
        </p:txBody>
      </p:sp>
      <p:sp>
        <p:nvSpPr>
          <p:cNvPr id="7" name="文本框 6"/>
          <p:cNvSpPr txBox="1"/>
          <p:nvPr/>
        </p:nvSpPr>
        <p:spPr>
          <a:xfrm>
            <a:off x="9602470" y="1376680"/>
            <a:ext cx="2204085" cy="1753235"/>
          </a:xfrm>
          <a:prstGeom prst="rect">
            <a:avLst/>
          </a:prstGeom>
          <a:noFill/>
        </p:spPr>
        <p:txBody>
          <a:bodyPr wrap="square" rtlCol="0">
            <a:spAutoFit/>
          </a:bodyPr>
          <a:p>
            <a:r>
              <a:rPr lang="en-US" altLang="zh-CN">
                <a:sym typeface="+mn-ea"/>
              </a:rPr>
              <a:t>MZQA (Ours) </a:t>
            </a:r>
            <a:r>
              <a:rPr lang="zh-CN" altLang="en-US">
                <a:sym typeface="+mn-ea"/>
              </a:rPr>
              <a:t>：本文提出的蒙特卡洛树搜索框架。</a:t>
            </a:r>
            <a:endParaRPr lang="zh-CN" altLang="en-US"/>
          </a:p>
          <a:p>
            <a:r>
              <a:rPr lang="en-US" altLang="zh-CN">
                <a:sym typeface="+mn-ea"/>
              </a:rPr>
              <a:t>MZQA-BC (Ours) </a:t>
            </a:r>
            <a:r>
              <a:rPr lang="zh-CN" altLang="en-US">
                <a:sym typeface="+mn-ea"/>
              </a:rPr>
              <a:t>：基于行为克隆的加速版</a:t>
            </a:r>
            <a:r>
              <a:rPr lang="en-US" altLang="zh-CN">
                <a:sym typeface="+mn-ea"/>
              </a:rPr>
              <a:t>MZQA</a:t>
            </a:r>
            <a:r>
              <a:rPr lang="zh-CN" altLang="en-US">
                <a:sym typeface="+mn-ea"/>
              </a:rPr>
              <a:t>。</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下周</a:t>
            </a:r>
            <a:r>
              <a:rPr lang="zh-CN" altLang="en-US"/>
              <a:t>任务</a:t>
            </a:r>
            <a:endParaRPr lang="zh-CN" altLang="en-US"/>
          </a:p>
        </p:txBody>
      </p:sp>
      <p:sp>
        <p:nvSpPr>
          <p:cNvPr id="3" name="内容占位符 2"/>
          <p:cNvSpPr>
            <a:spLocks noGrp="1"/>
          </p:cNvSpPr>
          <p:nvPr>
            <p:ph idx="1"/>
          </p:nvPr>
        </p:nvSpPr>
        <p:spPr/>
        <p:txBody>
          <a:bodyPr/>
          <a:p>
            <a:r>
              <a:rPr lang="en-US" altLang="zh-CN"/>
              <a:t>1.</a:t>
            </a:r>
            <a:r>
              <a:rPr lang="zh-CN" altLang="en-US"/>
              <a:t>看两篇</a:t>
            </a:r>
            <a:r>
              <a:rPr lang="zh-CN" altLang="en-US"/>
              <a:t>论文</a:t>
            </a:r>
            <a:endParaRPr lang="zh-CN" altLang="en-US"/>
          </a:p>
          <a:p>
            <a:r>
              <a:rPr lang="en-US" altLang="zh-CN"/>
              <a:t>2.</a:t>
            </a:r>
            <a:r>
              <a:rPr lang="zh-CN" altLang="en-US"/>
              <a:t>构思一下</a:t>
            </a:r>
            <a:r>
              <a:rPr lang="en-US" altLang="zh-CN"/>
              <a:t>idea</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本周</a:t>
            </a:r>
            <a:r>
              <a:rPr lang="zh-CN" altLang="en-US"/>
              <a:t>任务</a:t>
            </a:r>
            <a:endParaRPr lang="zh-CN" altLang="en-US"/>
          </a:p>
        </p:txBody>
      </p:sp>
      <p:sp>
        <p:nvSpPr>
          <p:cNvPr id="3" name="内容占位符 2"/>
          <p:cNvSpPr>
            <a:spLocks noGrp="1"/>
          </p:cNvSpPr>
          <p:nvPr>
            <p:ph idx="1"/>
          </p:nvPr>
        </p:nvSpPr>
        <p:spPr/>
        <p:txBody>
          <a:bodyPr/>
          <a:p>
            <a:r>
              <a:rPr lang="zh-CN" altLang="en-US"/>
              <a:t>阅读两篇</a:t>
            </a:r>
            <a:r>
              <a:rPr lang="zh-CN" altLang="en-US"/>
              <a:t>论文</a:t>
            </a:r>
            <a:endParaRPr lang="zh-CN" altLang="en-US"/>
          </a:p>
          <a:p>
            <a:r>
              <a:rPr lang="en-US" altLang="zh-CN"/>
              <a:t>1.Answering Questions by Meta-Reasoning over Multiple Chains of Thought</a:t>
            </a:r>
            <a:endParaRPr lang="en-US" altLang="zh-CN"/>
          </a:p>
          <a:p>
            <a:r>
              <a:rPr lang="en-US" altLang="zh-CN"/>
              <a:t>2.Zero-Shot Multi-Hop Question Answering via Monte-Carlo Tree Search with Large Language Models</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Answering Questions by Meta-Reasoning over Multiple Chains of Thought</a:t>
            </a:r>
            <a:endParaRPr lang="en-US" altLang="zh-CN"/>
          </a:p>
        </p:txBody>
      </p:sp>
      <p:sp>
        <p:nvSpPr>
          <p:cNvPr id="3" name="内容占位符 2"/>
          <p:cNvSpPr>
            <a:spLocks noGrp="1"/>
          </p:cNvSpPr>
          <p:nvPr>
            <p:ph idx="1"/>
          </p:nvPr>
        </p:nvSpPr>
        <p:spPr/>
        <p:txBody>
          <a:bodyPr/>
          <a:p>
            <a:r>
              <a:rPr lang="zh-CN" altLang="en-US"/>
              <a:t>为了解决两个核心</a:t>
            </a:r>
            <a:r>
              <a:rPr lang="zh-CN" altLang="en-US"/>
              <a:t>问题</a:t>
            </a:r>
            <a:endParaRPr lang="zh-CN" altLang="en-US"/>
          </a:p>
          <a:p>
            <a:r>
              <a:rPr lang="en-US" altLang="zh-CN"/>
              <a:t>1.</a:t>
            </a:r>
            <a:r>
              <a:rPr lang="zh-CN" altLang="en-US"/>
              <a:t>中间推理步骤的孤立性：通过生成多条推理链并聚合其最终答案但忽略不同推理链中间步骤之间的关联性</a:t>
            </a:r>
            <a:r>
              <a:rPr lang="en-US" altLang="zh-CN"/>
              <a:t> </a:t>
            </a:r>
            <a:r>
              <a:rPr lang="zh-CN" altLang="en-US"/>
              <a:t>。</a:t>
            </a:r>
            <a:endParaRPr lang="zh-CN" altLang="en-US"/>
          </a:p>
          <a:p>
            <a:pPr marL="0" indent="0">
              <a:buNone/>
            </a:pPr>
            <a:r>
              <a:rPr lang="zh-CN" altLang="en-US"/>
              <a:t>导致：</a:t>
            </a:r>
            <a:endParaRPr lang="zh-CN" altLang="en-US"/>
          </a:p>
          <a:p>
            <a:pPr marL="0" indent="0">
              <a:buNone/>
            </a:pPr>
            <a:r>
              <a:rPr lang="zh-CN" altLang="en-US"/>
              <a:t>错误传播</a:t>
            </a:r>
            <a:r>
              <a:rPr lang="en-US" altLang="zh-CN"/>
              <a:t> </a:t>
            </a:r>
            <a:r>
              <a:rPr lang="zh-CN" altLang="en-US"/>
              <a:t>：若某条链的中间步骤出错，错误可能影响最终答案。信息浪费</a:t>
            </a:r>
            <a:r>
              <a:rPr lang="en-US" altLang="zh-CN"/>
              <a:t> </a:t>
            </a:r>
            <a:r>
              <a:rPr lang="zh-CN" altLang="en-US"/>
              <a:t>：多条链中分散的有用证据未被整合（例如，某条链的中间问题可能包含其他链缺失的关键信息）。</a:t>
            </a:r>
            <a:endParaRPr lang="zh-CN" altLang="en-US"/>
          </a:p>
          <a:p>
            <a:pPr marL="0" indent="0">
              <a:buNone/>
            </a:pPr>
            <a:r>
              <a:rPr lang="zh-CN" altLang="en-US"/>
              <a:t> </a:t>
            </a:r>
            <a:r>
              <a:rPr lang="en-US" altLang="zh-CN"/>
              <a:t>2.</a:t>
            </a:r>
            <a:r>
              <a:rPr lang="zh-CN" altLang="en-US"/>
              <a:t>缺乏可解释性现有方法仅输出答案，不提供统一的解释或推理依据</a:t>
            </a:r>
            <a:r>
              <a:rPr lang="en-US" altLang="zh-CN"/>
              <a:t> </a:t>
            </a:r>
            <a:r>
              <a:rPr lang="zh-CN" altLang="en-US"/>
              <a:t>。</a:t>
            </a:r>
            <a:endParaRPr lang="zh-CN" altLang="en-US"/>
          </a:p>
          <a:p>
            <a:pPr marL="0" indent="0">
              <a:buNone/>
            </a:pP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Answering Questions by Meta-Reasoning over Multiple Chains of Thought</a:t>
            </a:r>
            <a:endParaRPr lang="en-US" altLang="zh-CN"/>
          </a:p>
        </p:txBody>
      </p:sp>
      <p:sp>
        <p:nvSpPr>
          <p:cNvPr id="3" name="内容占位符 2"/>
          <p:cNvSpPr>
            <a:spLocks noGrp="1"/>
          </p:cNvSpPr>
          <p:nvPr>
            <p:ph idx="1"/>
          </p:nvPr>
        </p:nvSpPr>
        <p:spPr/>
        <p:txBody>
          <a:bodyPr>
            <a:normAutofit lnSpcReduction="10000"/>
          </a:bodyPr>
          <a:p>
            <a:r>
              <a:rPr lang="zh-CN" altLang="en-US"/>
              <a:t>做法：</a:t>
            </a:r>
            <a:endParaRPr lang="zh-CN" altLang="en-US"/>
          </a:p>
          <a:p>
            <a:r>
              <a:rPr lang="zh-CN" altLang="en-US"/>
              <a:t>核心思想</a:t>
            </a:r>
            <a:r>
              <a:rPr lang="en-US" altLang="zh-CN"/>
              <a:t> </a:t>
            </a:r>
            <a:r>
              <a:rPr lang="zh-CN" altLang="en-US"/>
              <a:t>：</a:t>
            </a:r>
            <a:endParaRPr lang="zh-CN" altLang="en-US"/>
          </a:p>
          <a:p>
            <a:pPr marL="0" indent="0">
              <a:buNone/>
            </a:pPr>
            <a:r>
              <a:rPr lang="en-US" altLang="zh-CN"/>
              <a:t>MCR</a:t>
            </a:r>
            <a:r>
              <a:rPr lang="zh-CN" altLang="en-US"/>
              <a:t>通过多链元推理</a:t>
            </a:r>
            <a:r>
              <a:rPr lang="en-US" altLang="zh-CN"/>
              <a:t> </a:t>
            </a:r>
            <a:r>
              <a:rPr lang="zh-CN" altLang="en-US"/>
              <a:t>，利用多个推理链生成上下文，再由另一个</a:t>
            </a:r>
            <a:r>
              <a:rPr lang="en-US" altLang="zh-CN"/>
              <a:t>LLM</a:t>
            </a:r>
            <a:r>
              <a:rPr lang="zh-CN" altLang="en-US"/>
              <a:t>对这些链进行综合分析，提取关键证据并生成最终答案。</a:t>
            </a:r>
            <a:endParaRPr lang="zh-CN" altLang="en-US"/>
          </a:p>
          <a:p>
            <a:r>
              <a:rPr lang="zh-CN" altLang="en-US"/>
              <a:t>关键步骤</a:t>
            </a:r>
            <a:r>
              <a:rPr lang="en-US" altLang="zh-CN"/>
              <a:t> </a:t>
            </a:r>
            <a:r>
              <a:rPr lang="zh-CN" altLang="en-US"/>
              <a:t>：</a:t>
            </a:r>
            <a:endParaRPr lang="zh-CN" altLang="en-US"/>
          </a:p>
          <a:p>
            <a:pPr marL="0" indent="0">
              <a:buNone/>
            </a:pPr>
            <a:r>
              <a:rPr lang="zh-CN" altLang="en-US"/>
              <a:t>生成推理链</a:t>
            </a:r>
            <a:r>
              <a:rPr lang="en-US" altLang="zh-CN"/>
              <a:t> </a:t>
            </a:r>
            <a:r>
              <a:rPr lang="zh-CN" altLang="en-US"/>
              <a:t>：使用分解模型（</a:t>
            </a:r>
            <a:r>
              <a:rPr lang="en-US" altLang="zh-CN"/>
              <a:t>decomposition model</a:t>
            </a:r>
            <a:r>
              <a:rPr lang="zh-CN" altLang="en-US"/>
              <a:t>）和检索器（</a:t>
            </a:r>
            <a:r>
              <a:rPr lang="en-US" altLang="zh-CN"/>
              <a:t>retriever</a:t>
            </a:r>
            <a:r>
              <a:rPr lang="zh-CN" altLang="en-US"/>
              <a:t>）生成多个推理链（每个链包含问题、证据、答案的三元组）。</a:t>
            </a:r>
            <a:endParaRPr lang="zh-CN" altLang="en-US"/>
          </a:p>
          <a:p>
            <a:pPr marL="0" indent="0">
              <a:buNone/>
            </a:pPr>
            <a:r>
              <a:rPr lang="zh-CN" altLang="en-US"/>
              <a:t>元推理</a:t>
            </a:r>
            <a:r>
              <a:rPr lang="en-US" altLang="zh-CN"/>
              <a:t> </a:t>
            </a:r>
            <a:r>
              <a:rPr lang="zh-CN" altLang="en-US"/>
              <a:t>：将多条推理链作为上下文输入给</a:t>
            </a:r>
            <a:r>
              <a:rPr lang="en-US" altLang="zh-CN"/>
              <a:t>LLM</a:t>
            </a:r>
            <a:r>
              <a:rPr lang="zh-CN" altLang="en-US"/>
              <a:t>，引导其分析、整合证据，生成最终答案及解释。</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462915" y="156845"/>
            <a:ext cx="11510010" cy="6286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Answering Questions by Meta-Reasoning over Multiple Chains of Thought</a:t>
            </a:r>
            <a:endParaRPr lang="zh-CN" altLang="en-US"/>
          </a:p>
        </p:txBody>
      </p:sp>
      <p:pic>
        <p:nvPicPr>
          <p:cNvPr id="4" name="内容占位符 3"/>
          <p:cNvPicPr>
            <a:picLocks noChangeAspect="1"/>
          </p:cNvPicPr>
          <p:nvPr>
            <p:ph idx="1"/>
          </p:nvPr>
        </p:nvPicPr>
        <p:blipFill>
          <a:blip r:embed="rId1"/>
          <a:stretch>
            <a:fillRect/>
          </a:stretch>
        </p:blipFill>
        <p:spPr>
          <a:xfrm>
            <a:off x="577215" y="1691005"/>
            <a:ext cx="10515600" cy="2501265"/>
          </a:xfrm>
          <a:prstGeom prst="rect">
            <a:avLst/>
          </a:prstGeom>
        </p:spPr>
      </p:pic>
      <p:pic>
        <p:nvPicPr>
          <p:cNvPr id="5" name="图片 4"/>
          <p:cNvPicPr>
            <a:picLocks noChangeAspect="1"/>
          </p:cNvPicPr>
          <p:nvPr/>
        </p:nvPicPr>
        <p:blipFill>
          <a:blip r:embed="rId2"/>
          <a:stretch>
            <a:fillRect/>
          </a:stretch>
        </p:blipFill>
        <p:spPr>
          <a:xfrm>
            <a:off x="838200" y="4114800"/>
            <a:ext cx="5295900" cy="2743200"/>
          </a:xfrm>
          <a:prstGeom prst="rect">
            <a:avLst/>
          </a:prstGeom>
        </p:spPr>
      </p:pic>
      <p:sp>
        <p:nvSpPr>
          <p:cNvPr id="6" name="文本框 5"/>
          <p:cNvSpPr txBox="1"/>
          <p:nvPr/>
        </p:nvSpPr>
        <p:spPr>
          <a:xfrm>
            <a:off x="6302375" y="4192270"/>
            <a:ext cx="4064000" cy="2584450"/>
          </a:xfrm>
          <a:prstGeom prst="rect">
            <a:avLst/>
          </a:prstGeom>
          <a:noFill/>
        </p:spPr>
        <p:txBody>
          <a:bodyPr wrap="square" rtlCol="0">
            <a:spAutoFit/>
          </a:bodyPr>
          <a:p>
            <a:r>
              <a:rPr lang="en-US" altLang="zh-CN"/>
              <a:t>Oracle </a:t>
            </a:r>
            <a:r>
              <a:rPr lang="zh-CN" altLang="en-US"/>
              <a:t>：理想情况（选择所有链中最优答案）。</a:t>
            </a:r>
            <a:endParaRPr lang="zh-CN" altLang="en-US"/>
          </a:p>
          <a:p>
            <a:r>
              <a:rPr lang="en-US" altLang="zh-CN"/>
              <a:t>SA </a:t>
            </a:r>
            <a:r>
              <a:rPr lang="zh-CN" altLang="en-US"/>
              <a:t>：单链推理（</a:t>
            </a:r>
            <a:r>
              <a:rPr lang="en-US" altLang="zh-CN"/>
              <a:t>Self-Ask</a:t>
            </a:r>
            <a:r>
              <a:rPr lang="zh-CN" altLang="en-US"/>
              <a:t>）。</a:t>
            </a:r>
            <a:endParaRPr lang="zh-CN" altLang="en-US"/>
          </a:p>
          <a:p>
            <a:r>
              <a:rPr lang="en-US" altLang="zh-CN"/>
              <a:t>SC@3/SC@5 </a:t>
            </a:r>
            <a:r>
              <a:rPr lang="zh-CN" altLang="en-US"/>
              <a:t>：自洽性方法（</a:t>
            </a:r>
            <a:r>
              <a:rPr lang="en-US" altLang="zh-CN"/>
              <a:t>Self-Consistency</a:t>
            </a:r>
            <a:r>
              <a:rPr lang="zh-CN" altLang="en-US"/>
              <a:t>），分别使用</a:t>
            </a:r>
            <a:r>
              <a:rPr lang="en-US" altLang="zh-CN"/>
              <a:t>3</a:t>
            </a:r>
            <a:r>
              <a:rPr lang="zh-CN" altLang="en-US"/>
              <a:t>条和</a:t>
            </a:r>
            <a:r>
              <a:rPr lang="en-US" altLang="zh-CN"/>
              <a:t>5</a:t>
            </a:r>
            <a:r>
              <a:rPr lang="zh-CN" altLang="en-US"/>
              <a:t>条链。</a:t>
            </a:r>
            <a:endParaRPr lang="zh-CN" altLang="en-US"/>
          </a:p>
          <a:p>
            <a:r>
              <a:rPr lang="en-US" altLang="zh-CN"/>
              <a:t>SCR </a:t>
            </a:r>
            <a:r>
              <a:rPr lang="zh-CN" altLang="en-US"/>
              <a:t>：单链元推理（</a:t>
            </a:r>
            <a:r>
              <a:rPr lang="en-US" altLang="zh-CN"/>
              <a:t>Single-Chain Reasoning</a:t>
            </a:r>
            <a:r>
              <a:rPr lang="zh-CN" altLang="en-US"/>
              <a:t>）。</a:t>
            </a:r>
            <a:endParaRPr lang="zh-CN" altLang="en-US"/>
          </a:p>
          <a:p>
            <a:r>
              <a:rPr lang="en-US" altLang="zh-CN"/>
              <a:t>MCR </a:t>
            </a:r>
            <a:r>
              <a:rPr lang="zh-CN" altLang="en-US"/>
              <a:t>：多链元推理（</a:t>
            </a:r>
            <a:r>
              <a:rPr lang="en-US" altLang="zh-CN"/>
              <a:t>Meta-reasoning over Multiple Chains</a:t>
            </a:r>
            <a:r>
              <a:rPr lang="zh-CN" altLang="en-US"/>
              <a:t>）。</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Zero-Shot Multi-Hop Question Answering via Monte-Carlo Tree Search with Large Language Models</a:t>
            </a:r>
            <a:endParaRPr lang="zh-CN" altLang="en-US"/>
          </a:p>
        </p:txBody>
      </p:sp>
      <p:sp>
        <p:nvSpPr>
          <p:cNvPr id="3" name="内容占位符 2"/>
          <p:cNvSpPr>
            <a:spLocks noGrp="1"/>
          </p:cNvSpPr>
          <p:nvPr>
            <p:ph idx="1"/>
          </p:nvPr>
        </p:nvSpPr>
        <p:spPr/>
        <p:txBody>
          <a:bodyPr>
            <a:normAutofit lnSpcReduction="10000"/>
          </a:bodyPr>
          <a:p>
            <a:r>
              <a:rPr lang="zh-CN" altLang="en-US"/>
              <a:t>多跳问答（</a:t>
            </a:r>
            <a:r>
              <a:rPr lang="en-US" altLang="zh-CN"/>
              <a:t>MHQA</a:t>
            </a:r>
            <a:r>
              <a:rPr lang="zh-CN" altLang="en-US"/>
              <a:t>）</a:t>
            </a:r>
            <a:r>
              <a:rPr lang="en-US" altLang="zh-CN"/>
              <a:t> </a:t>
            </a:r>
            <a:r>
              <a:rPr lang="zh-CN" altLang="en-US"/>
              <a:t>：</a:t>
            </a:r>
            <a:endParaRPr lang="zh-CN" altLang="en-US"/>
          </a:p>
          <a:p>
            <a:r>
              <a:rPr lang="zh-CN" altLang="en-US"/>
              <a:t>需要从多个分散的文本片段中逐步推理，最终得出答案。例如，回答</a:t>
            </a:r>
            <a:r>
              <a:rPr lang="en-US" altLang="zh-CN"/>
              <a:t>“</a:t>
            </a:r>
            <a:r>
              <a:rPr lang="zh-CN" altLang="en-US"/>
              <a:t>电影</a:t>
            </a:r>
            <a:r>
              <a:rPr lang="en-US" altLang="zh-CN"/>
              <a:t>A</a:t>
            </a:r>
            <a:r>
              <a:rPr lang="zh-CN" altLang="en-US"/>
              <a:t>的导演出生地是哪里？</a:t>
            </a:r>
            <a:r>
              <a:rPr lang="en-US" altLang="zh-CN"/>
              <a:t>”</a:t>
            </a:r>
            <a:r>
              <a:rPr lang="zh-CN" altLang="en-US"/>
              <a:t>可能需要先确定导演是谁，再查找其出生地。</a:t>
            </a:r>
            <a:endParaRPr lang="zh-CN" altLang="en-US"/>
          </a:p>
          <a:p>
            <a:r>
              <a:rPr lang="zh-CN" altLang="en-US"/>
              <a:t>两个</a:t>
            </a:r>
            <a:r>
              <a:rPr lang="zh-CN" altLang="en-US"/>
              <a:t>问题</a:t>
            </a:r>
            <a:endParaRPr lang="zh-CN" altLang="en-US"/>
          </a:p>
          <a:p>
            <a:r>
              <a:rPr lang="zh-CN" altLang="en-US"/>
              <a:t>链式推理（</a:t>
            </a:r>
            <a:r>
              <a:rPr lang="en-US" altLang="zh-CN"/>
              <a:t>CoT</a:t>
            </a:r>
            <a:r>
              <a:rPr lang="zh-CN" altLang="en-US"/>
              <a:t>）</a:t>
            </a:r>
            <a:r>
              <a:rPr lang="en-US" altLang="zh-CN"/>
              <a:t> </a:t>
            </a:r>
            <a:r>
              <a:rPr lang="zh-CN" altLang="en-US"/>
              <a:t>：通过逐步生成中间推理步骤回答问题，但中间步骤的错误会累积，导致最终答案错误。</a:t>
            </a:r>
            <a:endParaRPr lang="zh-CN" altLang="en-US"/>
          </a:p>
          <a:p>
            <a:r>
              <a:rPr lang="zh-CN" altLang="en-US"/>
              <a:t>树状</a:t>
            </a:r>
            <a:r>
              <a:rPr lang="en-US" altLang="zh-CN"/>
              <a:t>/</a:t>
            </a:r>
            <a:r>
              <a:rPr lang="zh-CN" altLang="en-US"/>
              <a:t>图状推理（</a:t>
            </a:r>
            <a:r>
              <a:rPr lang="en-US" altLang="zh-CN"/>
              <a:t>ToT</a:t>
            </a:r>
            <a:r>
              <a:rPr lang="zh-CN" altLang="en-US"/>
              <a:t>、</a:t>
            </a:r>
            <a:r>
              <a:rPr lang="en-US" altLang="zh-CN"/>
              <a:t>GoT</a:t>
            </a:r>
            <a:r>
              <a:rPr lang="zh-CN" altLang="en-US"/>
              <a:t>）</a:t>
            </a:r>
            <a:r>
              <a:rPr lang="en-US" altLang="zh-CN"/>
              <a:t> </a:t>
            </a:r>
            <a:r>
              <a:rPr lang="zh-CN" altLang="en-US"/>
              <a:t>：通过生成多个候选推理路径提升鲁棒性，但依赖人工设计的少样本示例（</a:t>
            </a:r>
            <a:r>
              <a:rPr lang="en-US" altLang="zh-CN"/>
              <a:t>few-shot examples</a:t>
            </a:r>
            <a:r>
              <a:rPr lang="zh-CN" altLang="en-US"/>
              <a:t>），且计算成本高。</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Zero-Shot Multi-Hop Question Answering via Monte-Carlo Tree Search with Large Language Models</a:t>
            </a:r>
            <a:endParaRPr lang="zh-CN" altLang="en-US"/>
          </a:p>
        </p:txBody>
      </p:sp>
      <p:sp>
        <p:nvSpPr>
          <p:cNvPr id="3" name="内容占位符 2"/>
          <p:cNvSpPr>
            <a:spLocks noGrp="1"/>
          </p:cNvSpPr>
          <p:nvPr>
            <p:ph idx="1"/>
          </p:nvPr>
        </p:nvSpPr>
        <p:spPr/>
        <p:txBody>
          <a:bodyPr>
            <a:normAutofit fontScale="60000"/>
          </a:bodyPr>
          <a:p>
            <a:r>
              <a:rPr lang="en-US" altLang="zh-CN"/>
              <a:t>MZQA</a:t>
            </a:r>
            <a:r>
              <a:rPr lang="zh-CN" altLang="en-US"/>
              <a:t>框架</a:t>
            </a:r>
            <a:r>
              <a:rPr lang="en-US" altLang="zh-CN"/>
              <a:t> </a:t>
            </a:r>
            <a:r>
              <a:rPr lang="zh-CN" altLang="en-US"/>
              <a:t>：</a:t>
            </a:r>
            <a:endParaRPr lang="zh-CN" altLang="en-US"/>
          </a:p>
          <a:p>
            <a:r>
              <a:rPr lang="zh-CN" altLang="en-US"/>
              <a:t>零样本提示（</a:t>
            </a:r>
            <a:r>
              <a:rPr lang="en-US" altLang="zh-CN"/>
              <a:t>Zero-shot Prompting</a:t>
            </a:r>
            <a:r>
              <a:rPr lang="zh-CN" altLang="en-US"/>
              <a:t>）</a:t>
            </a:r>
            <a:r>
              <a:rPr lang="en-US" altLang="zh-CN"/>
              <a:t> </a:t>
            </a:r>
            <a:r>
              <a:rPr lang="zh-CN" altLang="en-US"/>
              <a:t>：无需依赖人工标注的少样本示例，仅通过指令（</a:t>
            </a:r>
            <a:r>
              <a:rPr lang="en-US" altLang="zh-CN"/>
              <a:t>instruction</a:t>
            </a:r>
            <a:r>
              <a:rPr lang="zh-CN" altLang="en-US"/>
              <a:t>）引导大语言模型（</a:t>
            </a:r>
            <a:r>
              <a:rPr lang="en-US" altLang="zh-CN"/>
              <a:t>LLM</a:t>
            </a:r>
            <a:r>
              <a:rPr lang="zh-CN" altLang="en-US"/>
              <a:t>）生成推理路径。</a:t>
            </a:r>
            <a:endParaRPr lang="zh-CN" altLang="en-US"/>
          </a:p>
          <a:p>
            <a:r>
              <a:rPr lang="zh-CN" altLang="en-US"/>
              <a:t>蒙特卡洛树搜索（</a:t>
            </a:r>
            <a:r>
              <a:rPr lang="en-US" altLang="zh-CN"/>
              <a:t>MCTS</a:t>
            </a:r>
            <a:r>
              <a:rPr lang="zh-CN" altLang="en-US"/>
              <a:t>）</a:t>
            </a:r>
            <a:r>
              <a:rPr lang="en-US" altLang="zh-CN"/>
              <a:t> </a:t>
            </a:r>
            <a:r>
              <a:rPr lang="zh-CN" altLang="en-US"/>
              <a:t>：通过迭代的</a:t>
            </a:r>
            <a:r>
              <a:rPr lang="en-US" altLang="zh-CN"/>
              <a:t>“</a:t>
            </a:r>
            <a:r>
              <a:rPr lang="zh-CN" altLang="en-US"/>
              <a:t>选择</a:t>
            </a:r>
            <a:r>
              <a:rPr lang="en-US" altLang="zh-CN"/>
              <a:t>-</a:t>
            </a:r>
            <a:r>
              <a:rPr lang="zh-CN" altLang="en-US"/>
              <a:t>扩展</a:t>
            </a:r>
            <a:r>
              <a:rPr lang="en-US" altLang="zh-CN"/>
              <a:t>-</a:t>
            </a:r>
            <a:r>
              <a:rPr lang="zh-CN" altLang="en-US"/>
              <a:t>模拟</a:t>
            </a:r>
            <a:r>
              <a:rPr lang="en-US" altLang="zh-CN"/>
              <a:t>-</a:t>
            </a:r>
            <a:r>
              <a:rPr lang="zh-CN" altLang="en-US"/>
              <a:t>回溯</a:t>
            </a:r>
            <a:r>
              <a:rPr lang="en-US" altLang="zh-CN"/>
              <a:t>”</a:t>
            </a:r>
            <a:r>
              <a:rPr lang="zh-CN" altLang="en-US"/>
              <a:t>机制，平衡探索新路径与利用已有路径，寻找最优推理路径。</a:t>
            </a:r>
            <a:endParaRPr lang="zh-CN" altLang="en-US"/>
          </a:p>
          <a:p>
            <a:r>
              <a:rPr lang="zh-CN" altLang="en-US"/>
              <a:t>选择</a:t>
            </a:r>
            <a:r>
              <a:rPr lang="en-US" altLang="zh-CN"/>
              <a:t> </a:t>
            </a:r>
            <a:r>
              <a:rPr lang="zh-CN" altLang="en-US"/>
              <a:t>：使用</a:t>
            </a:r>
            <a:r>
              <a:rPr lang="en-US" altLang="zh-CN"/>
              <a:t>UCT</a:t>
            </a:r>
            <a:r>
              <a:rPr lang="zh-CN" altLang="en-US"/>
              <a:t>算法（</a:t>
            </a:r>
            <a:r>
              <a:rPr lang="en-US" altLang="zh-CN"/>
              <a:t>Upper Confidence Bound for Trees</a:t>
            </a:r>
            <a:r>
              <a:rPr lang="zh-CN" altLang="en-US"/>
              <a:t>）选择最有潜力的子问题进行扩展。</a:t>
            </a:r>
            <a:endParaRPr lang="zh-CN" altLang="en-US"/>
          </a:p>
          <a:p>
            <a:r>
              <a:rPr lang="zh-CN" altLang="en-US"/>
              <a:t>扩展</a:t>
            </a:r>
            <a:r>
              <a:rPr lang="en-US" altLang="zh-CN"/>
              <a:t> </a:t>
            </a:r>
            <a:r>
              <a:rPr lang="zh-CN" altLang="en-US"/>
              <a:t>：生成多个候选子问题，并调用检索器获取相关文本片段。</a:t>
            </a:r>
            <a:endParaRPr lang="zh-CN" altLang="en-US"/>
          </a:p>
          <a:p>
            <a:r>
              <a:rPr lang="zh-CN" altLang="en-US"/>
              <a:t>模拟</a:t>
            </a:r>
            <a:r>
              <a:rPr lang="en-US" altLang="zh-CN"/>
              <a:t> </a:t>
            </a:r>
            <a:r>
              <a:rPr lang="zh-CN" altLang="en-US"/>
              <a:t>：通过</a:t>
            </a:r>
            <a:r>
              <a:rPr lang="en-US" altLang="zh-CN"/>
              <a:t>LLM</a:t>
            </a:r>
            <a:r>
              <a:rPr lang="zh-CN" altLang="en-US"/>
              <a:t>生成后续推理步骤，评估路径价值。</a:t>
            </a:r>
            <a:endParaRPr lang="zh-CN" altLang="en-US"/>
          </a:p>
          <a:p>
            <a:r>
              <a:rPr lang="zh-CN" altLang="en-US"/>
              <a:t>回溯</a:t>
            </a:r>
            <a:r>
              <a:rPr lang="en-US" altLang="zh-CN"/>
              <a:t> </a:t>
            </a:r>
            <a:r>
              <a:rPr lang="zh-CN" altLang="en-US"/>
              <a:t>：根据模拟结果更新路径统计信息，优化后续选择。</a:t>
            </a:r>
            <a:endParaRPr lang="zh-CN" altLang="en-US"/>
          </a:p>
          <a:p>
            <a:r>
              <a:rPr lang="en-US" altLang="zh-CN"/>
              <a:t>MZQA-BC</a:t>
            </a:r>
            <a:r>
              <a:rPr lang="zh-CN" altLang="en-US"/>
              <a:t>（行为克隆加速版）</a:t>
            </a:r>
            <a:r>
              <a:rPr lang="en-US" altLang="zh-CN"/>
              <a:t> </a:t>
            </a:r>
            <a:r>
              <a:rPr lang="zh-CN" altLang="en-US"/>
              <a:t>：</a:t>
            </a:r>
            <a:endParaRPr lang="zh-CN" altLang="en-US"/>
          </a:p>
          <a:p>
            <a:r>
              <a:rPr lang="zh-CN" altLang="en-US"/>
              <a:t>通过自监督学习（</a:t>
            </a:r>
            <a:r>
              <a:rPr lang="en-US" altLang="zh-CN"/>
              <a:t>Behavioral Cloning</a:t>
            </a:r>
            <a:r>
              <a:rPr lang="zh-CN" altLang="en-US"/>
              <a:t>）训练</a:t>
            </a:r>
            <a:r>
              <a:rPr lang="en-US" altLang="zh-CN"/>
              <a:t>LLM</a:t>
            </a:r>
            <a:r>
              <a:rPr lang="zh-CN" altLang="en-US"/>
              <a:t>直接模仿</a:t>
            </a:r>
            <a:r>
              <a:rPr lang="en-US" altLang="zh-CN"/>
              <a:t>MCTS</a:t>
            </a:r>
            <a:r>
              <a:rPr lang="zh-CN" altLang="en-US"/>
              <a:t>生成的高质量推理路径，显著减少计算资源消耗（如</a:t>
            </a:r>
            <a:r>
              <a:rPr lang="en-US" altLang="zh-CN"/>
              <a:t>LLM</a:t>
            </a:r>
            <a:r>
              <a:rPr lang="zh-CN" altLang="en-US"/>
              <a:t>调用次数降低</a:t>
            </a:r>
            <a:r>
              <a:rPr lang="en-US" altLang="zh-CN"/>
              <a:t>10</a:t>
            </a:r>
            <a:r>
              <a:rPr lang="zh-CN" altLang="en-US"/>
              <a:t>倍以上），同时保持高准确率。</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230" y="65405"/>
            <a:ext cx="9702165" cy="812800"/>
          </a:xfrm>
        </p:spPr>
        <p:txBody>
          <a:bodyPr>
            <a:normAutofit/>
          </a:bodyPr>
          <a:p>
            <a:r>
              <a:rPr lang="en-US" altLang="zh-CN"/>
              <a:t>MCTS</a:t>
            </a:r>
            <a:r>
              <a:rPr lang="zh-CN" altLang="en-US"/>
              <a:t>算法</a:t>
            </a:r>
            <a:r>
              <a:rPr lang="zh-CN" altLang="en-US">
                <a:sym typeface="+mn-ea"/>
              </a:rPr>
              <a:t>单次</a:t>
            </a:r>
            <a:r>
              <a:rPr lang="zh-CN" altLang="en-US">
                <a:sym typeface="+mn-ea"/>
              </a:rPr>
              <a:t>迭代</a:t>
            </a:r>
            <a:endParaRPr lang="zh-CN" altLang="en-US">
              <a:sym typeface="+mn-ea"/>
            </a:endParaRPr>
          </a:p>
        </p:txBody>
      </p:sp>
      <p:pic>
        <p:nvPicPr>
          <p:cNvPr id="4" name="内容占位符 3"/>
          <p:cNvPicPr>
            <a:picLocks noChangeAspect="1"/>
          </p:cNvPicPr>
          <p:nvPr>
            <p:ph idx="1"/>
          </p:nvPr>
        </p:nvPicPr>
        <p:blipFill>
          <a:blip r:embed="rId1"/>
          <a:stretch>
            <a:fillRect/>
          </a:stretch>
        </p:blipFill>
        <p:spPr>
          <a:xfrm>
            <a:off x="3315335" y="1098550"/>
            <a:ext cx="8550910" cy="5493385"/>
          </a:xfrm>
          <a:prstGeom prst="rect">
            <a:avLst/>
          </a:prstGeom>
        </p:spPr>
      </p:pic>
      <p:pic>
        <p:nvPicPr>
          <p:cNvPr id="5" name="图片 4"/>
          <p:cNvPicPr>
            <a:picLocks noChangeAspect="1"/>
          </p:cNvPicPr>
          <p:nvPr/>
        </p:nvPicPr>
        <p:blipFill>
          <a:blip r:embed="rId2"/>
          <a:stretch>
            <a:fillRect/>
          </a:stretch>
        </p:blipFill>
        <p:spPr>
          <a:xfrm>
            <a:off x="62230" y="1098550"/>
            <a:ext cx="4552950" cy="742950"/>
          </a:xfrm>
          <a:prstGeom prst="rect">
            <a:avLst/>
          </a:prstGeom>
        </p:spPr>
      </p:pic>
      <p:pic>
        <p:nvPicPr>
          <p:cNvPr id="6" name="图片 5"/>
          <p:cNvPicPr>
            <a:picLocks noChangeAspect="1"/>
          </p:cNvPicPr>
          <p:nvPr/>
        </p:nvPicPr>
        <p:blipFill>
          <a:blip r:embed="rId3"/>
          <a:stretch>
            <a:fillRect/>
          </a:stretch>
        </p:blipFill>
        <p:spPr>
          <a:xfrm>
            <a:off x="236220" y="2114550"/>
            <a:ext cx="3171190" cy="1104900"/>
          </a:xfrm>
          <a:prstGeom prst="rect">
            <a:avLst/>
          </a:prstGeom>
        </p:spPr>
      </p:pic>
    </p:spTree>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1997</Words>
  <Application>WPS 演示</Application>
  <PresentationFormat>宽屏</PresentationFormat>
  <Paragraphs>78</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宋体</vt:lpstr>
      <vt:lpstr>Wingdings</vt:lpstr>
      <vt:lpstr>Arial Unicode MS</vt:lpstr>
      <vt:lpstr>Calibri</vt:lpstr>
      <vt:lpstr>微软雅黑</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hgh</dc:creator>
  <cp:lastModifiedBy>Newbie</cp:lastModifiedBy>
  <cp:revision>4</cp:revision>
  <dcterms:created xsi:type="dcterms:W3CDTF">2023-08-09T12:44:00Z</dcterms:created>
  <dcterms:modified xsi:type="dcterms:W3CDTF">2025-06-03T11:41:13Z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2052-12.1.0.21171</vt:lpwstr>
  </property>
</Properties>
</file>