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68" r:id="rId3"/>
    <p:sldId id="270" r:id="rId4"/>
    <p:sldId id="271" r:id="rId5"/>
    <p:sldId id="26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005000"/>
    <a:srgbClr val="FFFFFF"/>
    <a:srgbClr val="0000FF"/>
    <a:srgbClr val="FFB404"/>
    <a:srgbClr val="FFFF00"/>
    <a:srgbClr val="9DC3E6"/>
    <a:srgbClr val="FEF5DF"/>
    <a:srgbClr val="F2F2F2"/>
    <a:srgbClr val="3B4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28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2025-07-09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C9B99-6B4A-F947-EB7F-6C693ADF3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425C0E6E-8EF9-7835-B766-4DC3FBB0777E}"/>
              </a:ext>
            </a:extLst>
          </p:cNvPr>
          <p:cNvGrpSpPr/>
          <p:nvPr/>
        </p:nvGrpSpPr>
        <p:grpSpPr>
          <a:xfrm>
            <a:off x="577290" y="498372"/>
            <a:ext cx="11037419" cy="5861256"/>
            <a:chOff x="577290" y="498372"/>
            <a:chExt cx="11037419" cy="58612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350E03C-5102-C9A9-48AF-409AAA1E637E}"/>
                </a:ext>
              </a:extLst>
            </p:cNvPr>
            <p:cNvGrpSpPr/>
            <p:nvPr/>
          </p:nvGrpSpPr>
          <p:grpSpPr>
            <a:xfrm>
              <a:off x="577290" y="498372"/>
              <a:ext cx="11037419" cy="5861256"/>
              <a:chOff x="577290" y="498372"/>
              <a:chExt cx="11037419" cy="58612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F31C439C-60E1-D316-CF20-6BBBCEFB98A6}"/>
                  </a:ext>
                </a:extLst>
              </p:cNvPr>
              <p:cNvSpPr/>
              <p:nvPr/>
            </p:nvSpPr>
            <p:spPr>
              <a:xfrm>
                <a:off x="577290" y="498372"/>
                <a:ext cx="11037419" cy="5861256"/>
              </a:xfrm>
              <a:prstGeom prst="rect">
                <a:avLst/>
              </a:prstGeom>
              <a:solidFill>
                <a:srgbClr val="005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sp>
            <p:nvSpPr>
              <p:cNvPr id="5" name="사각형: 둥근 대각선 방향 모서리 4">
                <a:extLst>
                  <a:ext uri="{FF2B5EF4-FFF2-40B4-BE49-F238E27FC236}">
                    <a16:creationId xmlns:a16="http://schemas.microsoft.com/office/drawing/2014/main" id="{3638D259-1B35-46C4-FA04-F735B3A9BDCD}"/>
                  </a:ext>
                </a:extLst>
              </p:cNvPr>
              <p:cNvSpPr/>
              <p:nvPr/>
            </p:nvSpPr>
            <p:spPr>
              <a:xfrm>
                <a:off x="948267" y="787124"/>
                <a:ext cx="10312400" cy="527500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pic>
            <p:nvPicPr>
              <p:cNvPr id="6" name="그림 5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4A0761A1-B042-89CF-A680-16A057934618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" t="5155" r="3961" b="2267"/>
              <a:stretch/>
            </p:blipFill>
            <p:spPr>
              <a:xfrm>
                <a:off x="10284931" y="912707"/>
                <a:ext cx="848736" cy="709124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8A379D4D-47EA-2B79-A3BD-316FCDD96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19" y="1621831"/>
                <a:ext cx="3205162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5E1CA3-07E4-0758-986E-604B0A02B710}"/>
                </a:ext>
              </a:extLst>
            </p:cNvPr>
            <p:cNvSpPr txBox="1"/>
            <p:nvPr/>
          </p:nvSpPr>
          <p:spPr>
            <a:xfrm>
              <a:off x="3047999" y="1029599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News</a:t>
              </a:r>
              <a:endParaRPr lang="ko-KR" altLang="en-US" sz="32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F5A8F16-3BEC-0E57-DD8E-5122E13D27DE}"/>
                </a:ext>
              </a:extLst>
            </p:cNvPr>
            <p:cNvSpPr txBox="1"/>
            <p:nvPr/>
          </p:nvSpPr>
          <p:spPr>
            <a:xfrm>
              <a:off x="1316007" y="1685684"/>
              <a:ext cx="9559986" cy="4193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ACL 2025</a:t>
              </a:r>
              <a:r>
                <a:rPr lang="ko-KR" altLang="en-US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IF=4)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EMNLP 2024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2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IF=3)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EMNLP 2023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IF=3)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WSDM 2023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IF=3)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SIGIR 2022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2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IF=4)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DSTC10 Workshop of AAAI 2022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3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AAAI 2021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IF=4)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EACL 2021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IF=2)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NAACL 2021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1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IF=2)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Clr>
                  <a:schemeClr val="tx1"/>
                </a:buClr>
                <a:buFont typeface="Arial" panose="020B0604020202020204" pitchFamily="34" charset="0"/>
                <a:buChar char="•"/>
              </a:pPr>
              <a:r>
                <a:rPr lang="en-US" altLang="ko-KR" b="1" dirty="0">
                  <a:solidFill>
                    <a:srgbClr val="A52A2A"/>
                  </a:solidFill>
                  <a:latin typeface="제주고딕" panose="02000300000000000000" pitchFamily="2" charset="-127"/>
                  <a:ea typeface="제주고딕" panose="02000300000000000000" pitchFamily="2" charset="-127"/>
                </a:rPr>
                <a:t>CIKM 2021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에 </a:t>
              </a:r>
              <a:r>
                <a:rPr lang="en-US" altLang="ko-KR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4</a:t>
              </a:r>
              <a:r>
                <a:rPr lang="ko-KR" altLang="en-US" b="1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편의 논문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이 게재 승인되었습니다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  <a:r>
                <a:rPr lang="ko-KR" altLang="en-US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 </a:t>
              </a:r>
              <a:r>
                <a:rPr lang="en-US" altLang="ko-KR" i="0" dirty="0">
                  <a:solidFill>
                    <a:srgbClr val="A52A2A"/>
                  </a:solidFill>
                  <a:effectLst/>
                  <a:latin typeface="제주고딕" panose="02000300000000000000" pitchFamily="2" charset="-127"/>
                  <a:ea typeface="제주고딕" panose="02000300000000000000" pitchFamily="2" charset="-127"/>
                </a:rPr>
                <a:t>(BK Plus Computer Science IF=3)</a:t>
              </a:r>
              <a:r>
                <a:rPr lang="en-US" altLang="ko-KR" dirty="0">
                  <a:latin typeface="제주고딕" panose="02000300000000000000" pitchFamily="2" charset="-127"/>
                  <a:ea typeface="제주고딕" panose="020003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105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1E901898-F558-DB0E-B8F3-E10A50652F6B}"/>
              </a:ext>
            </a:extLst>
          </p:cNvPr>
          <p:cNvGrpSpPr/>
          <p:nvPr/>
        </p:nvGrpSpPr>
        <p:grpSpPr>
          <a:xfrm>
            <a:off x="577290" y="498372"/>
            <a:ext cx="11037419" cy="5861256"/>
            <a:chOff x="577290" y="498372"/>
            <a:chExt cx="11037419" cy="58612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F7C5BC90-D3F9-EB89-54C4-383DB362A930}"/>
                </a:ext>
              </a:extLst>
            </p:cNvPr>
            <p:cNvGrpSpPr/>
            <p:nvPr/>
          </p:nvGrpSpPr>
          <p:grpSpPr>
            <a:xfrm>
              <a:off x="577290" y="498372"/>
              <a:ext cx="11037419" cy="5861256"/>
              <a:chOff x="577290" y="498372"/>
              <a:chExt cx="11037419" cy="58612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6FB86C7-3FE7-5870-483A-F40F6156D0EC}"/>
                  </a:ext>
                </a:extLst>
              </p:cNvPr>
              <p:cNvSpPr/>
              <p:nvPr/>
            </p:nvSpPr>
            <p:spPr>
              <a:xfrm>
                <a:off x="577290" y="498372"/>
                <a:ext cx="11037419" cy="5861256"/>
              </a:xfrm>
              <a:prstGeom prst="rect">
                <a:avLst/>
              </a:prstGeom>
              <a:solidFill>
                <a:srgbClr val="005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sp>
            <p:nvSpPr>
              <p:cNvPr id="5" name="사각형: 둥근 대각선 방향 모서리 4">
                <a:extLst>
                  <a:ext uri="{FF2B5EF4-FFF2-40B4-BE49-F238E27FC236}">
                    <a16:creationId xmlns:a16="http://schemas.microsoft.com/office/drawing/2014/main" id="{F1DD4B35-939D-50A2-0411-EDCFAD0B38DE}"/>
                  </a:ext>
                </a:extLst>
              </p:cNvPr>
              <p:cNvSpPr/>
              <p:nvPr/>
            </p:nvSpPr>
            <p:spPr>
              <a:xfrm>
                <a:off x="948267" y="787124"/>
                <a:ext cx="10312400" cy="527500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pic>
            <p:nvPicPr>
              <p:cNvPr id="6" name="그림 5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0E507275-B324-A6EB-8F73-11E41A19C106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" t="5155" r="3961" b="2267"/>
              <a:stretch/>
            </p:blipFill>
            <p:spPr>
              <a:xfrm>
                <a:off x="10284931" y="912707"/>
                <a:ext cx="848736" cy="709124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1528856-1B50-6E35-7E6A-3D486589F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19" y="1621831"/>
                <a:ext cx="3205162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3A669FE-6EAB-2FD2-BCDB-18B09F0588AB}"/>
                </a:ext>
              </a:extLst>
            </p:cNvPr>
            <p:cNvSpPr txBox="1"/>
            <p:nvPr/>
          </p:nvSpPr>
          <p:spPr>
            <a:xfrm>
              <a:off x="3047999" y="1029599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입사를 축하 드립니다</a:t>
              </a:r>
              <a:r>
                <a:rPr lang="en-US" altLang="ko-KR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!</a:t>
              </a:r>
              <a:endParaRPr lang="ko-KR" altLang="en-US" sz="32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endParaRPr>
            </a:p>
          </p:txBody>
        </p:sp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BE49CBE4-7BD2-B817-1550-7DBDC16692A3}"/>
                </a:ext>
              </a:extLst>
            </p:cNvPr>
            <p:cNvGrpSpPr/>
            <p:nvPr/>
          </p:nvGrpSpPr>
          <p:grpSpPr>
            <a:xfrm>
              <a:off x="4603302" y="2066973"/>
              <a:ext cx="2996601" cy="3592171"/>
              <a:chOff x="4905440" y="2066973"/>
              <a:chExt cx="2996601" cy="359217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A1BF9A56-8385-7C69-552C-56D548766386}"/>
                  </a:ext>
                </a:extLst>
              </p:cNvPr>
              <p:cNvGrpSpPr/>
              <p:nvPr/>
            </p:nvGrpSpPr>
            <p:grpSpPr>
              <a:xfrm>
                <a:off x="6041492" y="2066973"/>
                <a:ext cx="1860549" cy="3592171"/>
                <a:chOff x="9141883" y="1996133"/>
                <a:chExt cx="1860549" cy="3592171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1B44777F-6424-A245-4F17-1002D8CC1E8D}"/>
                    </a:ext>
                  </a:extLst>
                </p:cNvPr>
                <p:cNvSpPr txBox="1"/>
                <p:nvPr/>
              </p:nvSpPr>
              <p:spPr>
                <a:xfrm>
                  <a:off x="9143999" y="199613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KAKAO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김신일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D0F390F-FE68-E650-9D4B-FE139FE562ED}"/>
                    </a:ext>
                  </a:extLst>
                </p:cNvPr>
                <p:cNvSpPr txBox="1"/>
                <p:nvPr/>
              </p:nvSpPr>
              <p:spPr>
                <a:xfrm>
                  <a:off x="9143999" y="246079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김성현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C1637C6-0ECA-83EF-C4EF-3B6126A9D282}"/>
                    </a:ext>
                  </a:extLst>
                </p:cNvPr>
                <p:cNvSpPr txBox="1"/>
                <p:nvPr/>
              </p:nvSpPr>
              <p:spPr>
                <a:xfrm>
                  <a:off x="9143999" y="292545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KAKAO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이준영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66E34F4-9F2C-FD0E-859A-54573F937985}"/>
                    </a:ext>
                  </a:extLst>
                </p:cNvPr>
                <p:cNvSpPr txBox="1"/>
                <p:nvPr/>
              </p:nvSpPr>
              <p:spPr>
                <a:xfrm>
                  <a:off x="9143999" y="3391109"/>
                  <a:ext cx="18584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이창수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0EDDD97E-F3EF-4772-F8D5-AA3279DEAAC3}"/>
                    </a:ext>
                  </a:extLst>
                </p:cNvPr>
                <p:cNvSpPr txBox="1"/>
                <p:nvPr/>
              </p:nvSpPr>
              <p:spPr>
                <a:xfrm>
                  <a:off x="9143999" y="3858826"/>
                  <a:ext cx="161025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천주룡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9542E57-8342-A59E-8B7B-1A2A519C7993}"/>
                    </a:ext>
                  </a:extLst>
                </p:cNvPr>
                <p:cNvSpPr txBox="1"/>
                <p:nvPr/>
              </p:nvSpPr>
              <p:spPr>
                <a:xfrm>
                  <a:off x="9143999" y="4326542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Saramin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이호경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4DE928F-81C5-4D41-0347-0B39D69BFC65}"/>
                    </a:ext>
                  </a:extLst>
                </p:cNvPr>
                <p:cNvSpPr txBox="1"/>
                <p:nvPr/>
              </p:nvSpPr>
              <p:spPr>
                <a:xfrm>
                  <a:off x="9150349" y="4788146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안재현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3DB8D61-158A-79F7-D6F0-2598F756DD8A}"/>
                    </a:ext>
                  </a:extLst>
                </p:cNvPr>
                <p:cNvSpPr txBox="1"/>
                <p:nvPr/>
              </p:nvSpPr>
              <p:spPr>
                <a:xfrm>
                  <a:off x="9141883" y="5249750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윤정민</a:t>
                  </a:r>
                </a:p>
              </p:txBody>
            </p:sp>
          </p:grpSp>
          <p:pic>
            <p:nvPicPr>
              <p:cNvPr id="90" name="그림 89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AC19552-6C09-798F-5A6F-C0F21F3836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5107389" y="3541227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CE16B297-2803-385A-B28A-F26796A42A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5761955" y="2582577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96" name="그림 95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BE1B135A-C402-04D5-9B9E-AC689F27D0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5107389" y="4008943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97" name="그림 96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63A97472-4AF6-C1FB-5239-5A50B59C79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5107389" y="5396292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100" name="그림 99">
                <a:extLst>
                  <a:ext uri="{FF2B5EF4-FFF2-40B4-BE49-F238E27FC236}">
                    <a16:creationId xmlns:a16="http://schemas.microsoft.com/office/drawing/2014/main" id="{D9D8117F-5EF4-7FE9-07F2-C7B89AC6D4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5760363" y="4889654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107" name="Picture 12" descr="kakao">
                <a:extLst>
                  <a:ext uri="{FF2B5EF4-FFF2-40B4-BE49-F238E27FC236}">
                    <a16:creationId xmlns:a16="http://schemas.microsoft.com/office/drawing/2014/main" id="{6DD3F8F4-258F-71BF-B651-46DC752AA4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65" t="43726" r="57597" b="43192"/>
              <a:stretch/>
            </p:blipFill>
            <p:spPr bwMode="auto">
              <a:xfrm>
                <a:off x="5251098" y="2122138"/>
                <a:ext cx="788802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8" name="Picture 12" descr="kakao">
                <a:extLst>
                  <a:ext uri="{FF2B5EF4-FFF2-40B4-BE49-F238E27FC236}">
                    <a16:creationId xmlns:a16="http://schemas.microsoft.com/office/drawing/2014/main" id="{6680B9C4-AEC2-ECF0-014B-C83F7128F6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65" t="43726" r="57597" b="43192"/>
              <a:stretch/>
            </p:blipFill>
            <p:spPr bwMode="auto">
              <a:xfrm>
                <a:off x="5251098" y="3031035"/>
                <a:ext cx="788802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1" name="그림 110">
                <a:extLst>
                  <a:ext uri="{FF2B5EF4-FFF2-40B4-BE49-F238E27FC236}">
                    <a16:creationId xmlns:a16="http://schemas.microsoft.com/office/drawing/2014/main" id="{4C568556-1319-AF80-77BB-570370A13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05440" y="4434547"/>
                <a:ext cx="1134460" cy="252000"/>
              </a:xfrm>
              <a:prstGeom prst="rect">
                <a:avLst/>
              </a:prstGeom>
            </p:spPr>
          </p:pic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25A48C36-A87C-B463-AD76-4D9DF80D3EC3}"/>
                </a:ext>
              </a:extLst>
            </p:cNvPr>
            <p:cNvGrpSpPr/>
            <p:nvPr/>
          </p:nvGrpSpPr>
          <p:grpSpPr>
            <a:xfrm>
              <a:off x="1464435" y="2054364"/>
              <a:ext cx="3347091" cy="3592171"/>
              <a:chOff x="1368837" y="2054364"/>
              <a:chExt cx="3347091" cy="3592171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41D620A3-263E-6634-22BA-9AB98EA57889}"/>
                  </a:ext>
                </a:extLst>
              </p:cNvPr>
              <p:cNvGrpSpPr/>
              <p:nvPr/>
            </p:nvGrpSpPr>
            <p:grpSpPr>
              <a:xfrm>
                <a:off x="2443024" y="2054364"/>
                <a:ext cx="2272904" cy="3592171"/>
                <a:chOff x="9141883" y="1996133"/>
                <a:chExt cx="1860549" cy="3592171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16096F90-514B-E5C8-7E68-918E1D4A4938}"/>
                    </a:ext>
                  </a:extLst>
                </p:cNvPr>
                <p:cNvSpPr txBox="1"/>
                <p:nvPr/>
              </p:nvSpPr>
              <p:spPr>
                <a:xfrm>
                  <a:off x="9143999" y="1996133"/>
                  <a:ext cx="177800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동아대학교 교수 양선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E82F24D-1FD8-73DB-5D1E-561119A7A639}"/>
                    </a:ext>
                  </a:extLst>
                </p:cNvPr>
                <p:cNvSpPr txBox="1"/>
                <p:nvPr/>
              </p:nvSpPr>
              <p:spPr>
                <a:xfrm>
                  <a:off x="9143999" y="246079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ETRI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배경만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F1916C5-FBF2-84EC-3676-8FFED99CB49D}"/>
                    </a:ext>
                  </a:extLst>
                </p:cNvPr>
                <p:cNvSpPr txBox="1"/>
                <p:nvPr/>
              </p:nvSpPr>
              <p:spPr>
                <a:xfrm>
                  <a:off x="9143999" y="292545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imcGAMES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황재원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94D223A-5585-424B-57CC-5086B2354D6A}"/>
                    </a:ext>
                  </a:extLst>
                </p:cNvPr>
                <p:cNvSpPr txBox="1"/>
                <p:nvPr/>
              </p:nvSpPr>
              <p:spPr>
                <a:xfrm>
                  <a:off x="9143999" y="3391109"/>
                  <a:ext cx="18584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삼성 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SDS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백종탁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EEAD29C-99BD-7F07-F9D4-D843E037D024}"/>
                    </a:ext>
                  </a:extLst>
                </p:cNvPr>
                <p:cNvSpPr txBox="1"/>
                <p:nvPr/>
              </p:nvSpPr>
              <p:spPr>
                <a:xfrm>
                  <a:off x="9144000" y="3858826"/>
                  <a:ext cx="126788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LG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전자 최대성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A1198287-2760-3AB1-7593-7FCA92806622}"/>
                    </a:ext>
                  </a:extLst>
                </p:cNvPr>
                <p:cNvSpPr txBox="1"/>
                <p:nvPr/>
              </p:nvSpPr>
              <p:spPr>
                <a:xfrm>
                  <a:off x="9143999" y="4326542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LG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전자 배상준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1FE5FAA-C00F-ACD4-D19F-A366B5B8E422}"/>
                    </a:ext>
                  </a:extLst>
                </p:cNvPr>
                <p:cNvSpPr txBox="1"/>
                <p:nvPr/>
              </p:nvSpPr>
              <p:spPr>
                <a:xfrm>
                  <a:off x="9150349" y="4788146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LG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전자 박용현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87BEE539-2567-AFFF-5D5F-826986CDD731}"/>
                    </a:ext>
                  </a:extLst>
                </p:cNvPr>
                <p:cNvSpPr txBox="1"/>
                <p:nvPr/>
              </p:nvSpPr>
              <p:spPr>
                <a:xfrm>
                  <a:off x="9141883" y="5249750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삼성전자 김성호</a:t>
                  </a:r>
                </a:p>
              </p:txBody>
            </p:sp>
          </p:grpSp>
          <p:pic>
            <p:nvPicPr>
              <p:cNvPr id="101" name="그림 100" descr="표지판, 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214F7C80-1B1B-BBA1-25C6-B63630B3893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957"/>
              <a:stretch/>
            </p:blipFill>
            <p:spPr>
              <a:xfrm>
                <a:off x="2192458" y="3956780"/>
                <a:ext cx="244344" cy="252000"/>
              </a:xfrm>
              <a:prstGeom prst="rect">
                <a:avLst/>
              </a:prstGeom>
            </p:spPr>
          </p:pic>
          <p:pic>
            <p:nvPicPr>
              <p:cNvPr id="102" name="그림 101" descr="표지판, 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676A1D0D-E8A6-E1FD-589B-D59D372040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957"/>
              <a:stretch/>
            </p:blipFill>
            <p:spPr>
              <a:xfrm>
                <a:off x="2192458" y="4428050"/>
                <a:ext cx="244344" cy="252000"/>
              </a:xfrm>
              <a:prstGeom prst="rect">
                <a:avLst/>
              </a:prstGeom>
            </p:spPr>
          </p:pic>
          <p:pic>
            <p:nvPicPr>
              <p:cNvPr id="103" name="그림 102" descr="표지판, 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01400766-E48D-CCDE-740B-6432AB33C4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957"/>
              <a:stretch/>
            </p:blipFill>
            <p:spPr>
              <a:xfrm>
                <a:off x="2192458" y="4902263"/>
                <a:ext cx="244344" cy="252000"/>
              </a:xfrm>
              <a:prstGeom prst="rect">
                <a:avLst/>
              </a:prstGeom>
            </p:spPr>
          </p:pic>
          <p:pic>
            <p:nvPicPr>
              <p:cNvPr id="105" name="Picture 10">
                <a:extLst>
                  <a:ext uri="{FF2B5EF4-FFF2-40B4-BE49-F238E27FC236}">
                    <a16:creationId xmlns:a16="http://schemas.microsoft.com/office/drawing/2014/main" id="{4A160B45-B5D9-D30E-DEFB-38C7DAD076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4664" y="3505226"/>
                <a:ext cx="758967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6" name="Picture 10">
                <a:extLst>
                  <a:ext uri="{FF2B5EF4-FFF2-40B4-BE49-F238E27FC236}">
                    <a16:creationId xmlns:a16="http://schemas.microsoft.com/office/drawing/2014/main" id="{A4E43820-0A0F-4D70-D8D5-0F7962DB9E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4057" y="5351258"/>
                <a:ext cx="758967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0" name="그림 109" descr="시계, 그리기, 표지판이(가) 표시된 사진&#10;&#10;자동 생성된 설명">
                <a:extLst>
                  <a:ext uri="{FF2B5EF4-FFF2-40B4-BE49-F238E27FC236}">
                    <a16:creationId xmlns:a16="http://schemas.microsoft.com/office/drawing/2014/main" id="{3F024B97-BC0E-B646-D50E-A689785575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88" t="19608" r="7210" b="11122"/>
              <a:stretch/>
            </p:blipFill>
            <p:spPr>
              <a:xfrm>
                <a:off x="1712934" y="2565856"/>
                <a:ext cx="740432" cy="252000"/>
              </a:xfrm>
              <a:prstGeom prst="rect">
                <a:avLst/>
              </a:prstGeom>
            </p:spPr>
          </p:pic>
          <p:pic>
            <p:nvPicPr>
              <p:cNvPr id="115" name="그림 114">
                <a:extLst>
                  <a:ext uri="{FF2B5EF4-FFF2-40B4-BE49-F238E27FC236}">
                    <a16:creationId xmlns:a16="http://schemas.microsoft.com/office/drawing/2014/main" id="{D42AAFC4-7968-9C10-6D57-86251AA849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7977" y="2094525"/>
                <a:ext cx="815654" cy="288000"/>
              </a:xfrm>
              <a:prstGeom prst="rect">
                <a:avLst/>
              </a:prstGeom>
            </p:spPr>
          </p:pic>
          <p:pic>
            <p:nvPicPr>
              <p:cNvPr id="116" name="Picture 4">
                <a:extLst>
                  <a:ext uri="{FF2B5EF4-FFF2-40B4-BE49-F238E27FC236}">
                    <a16:creationId xmlns:a16="http://schemas.microsoft.com/office/drawing/2014/main" id="{D62B07B0-8380-561B-3C0C-A4288A883E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8837" y="3045745"/>
                <a:ext cx="1064794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FCF49860-A861-DE10-F58B-55BE1D7CD34E}"/>
                </a:ext>
              </a:extLst>
            </p:cNvPr>
            <p:cNvGrpSpPr/>
            <p:nvPr/>
          </p:nvGrpSpPr>
          <p:grpSpPr>
            <a:xfrm>
              <a:off x="7525820" y="2054364"/>
              <a:ext cx="3331607" cy="3592171"/>
              <a:chOff x="7725418" y="2069049"/>
              <a:chExt cx="3331607" cy="3592171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0FE7E76F-1EFB-70B5-6263-03974445F252}"/>
                  </a:ext>
                </a:extLst>
              </p:cNvPr>
              <p:cNvGrpSpPr/>
              <p:nvPr/>
            </p:nvGrpSpPr>
            <p:grpSpPr>
              <a:xfrm>
                <a:off x="8882850" y="2069049"/>
                <a:ext cx="2174175" cy="3592171"/>
                <a:chOff x="9141882" y="1996133"/>
                <a:chExt cx="2174175" cy="3592171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A830849-0F16-F82D-0CE4-58D5EC651295}"/>
                    </a:ext>
                  </a:extLst>
                </p:cNvPr>
                <p:cNvSpPr txBox="1"/>
                <p:nvPr/>
              </p:nvSpPr>
              <p:spPr>
                <a:xfrm>
                  <a:off x="9143998" y="1996133"/>
                  <a:ext cx="217205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NHN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diquest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박용신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0A507468-D945-F81E-73DE-16D7BFEF74B3}"/>
                    </a:ext>
                  </a:extLst>
                </p:cNvPr>
                <p:cNvSpPr txBox="1"/>
                <p:nvPr/>
              </p:nvSpPr>
              <p:spPr>
                <a:xfrm>
                  <a:off x="9143998" y="2460793"/>
                  <a:ext cx="214897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NHN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diquest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김혜민</a:t>
                  </a: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633E8E9B-2CF6-E162-4E35-80162AA6289C}"/>
                    </a:ext>
                  </a:extLst>
                </p:cNvPr>
                <p:cNvSpPr txBox="1"/>
                <p:nvPr/>
              </p:nvSpPr>
              <p:spPr>
                <a:xfrm>
                  <a:off x="9143999" y="292545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유홍연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FABE7A7-2E04-DCA9-B9C8-E349E184A019}"/>
                    </a:ext>
                  </a:extLst>
                </p:cNvPr>
                <p:cNvSpPr txBox="1"/>
                <p:nvPr/>
              </p:nvSpPr>
              <p:spPr>
                <a:xfrm>
                  <a:off x="9143999" y="3391109"/>
                  <a:ext cx="214897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NHN </a:t>
                  </a:r>
                  <a:r>
                    <a:rPr lang="en-US" altLang="ko-KR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diquest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이승욱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4C8C333-B92B-6DDC-A41E-CDDC88CC7FC5}"/>
                    </a:ext>
                  </a:extLst>
                </p:cNvPr>
                <p:cNvSpPr txBox="1"/>
                <p:nvPr/>
              </p:nvSpPr>
              <p:spPr>
                <a:xfrm>
                  <a:off x="9144000" y="3858826"/>
                  <a:ext cx="188463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NAVER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김기환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827825B-B8CF-182B-E3C3-6794CE45B140}"/>
                    </a:ext>
                  </a:extLst>
                </p:cNvPr>
                <p:cNvSpPr txBox="1"/>
                <p:nvPr/>
              </p:nvSpPr>
              <p:spPr>
                <a:xfrm>
                  <a:off x="9143999" y="4326542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NCSOFT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손동철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4756204C-BE2B-B0C3-3E2C-33DD6607C6F9}"/>
                    </a:ext>
                  </a:extLst>
                </p:cNvPr>
                <p:cNvSpPr txBox="1"/>
                <p:nvPr/>
              </p:nvSpPr>
              <p:spPr>
                <a:xfrm>
                  <a:off x="9150349" y="4788146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KAKAO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김명준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BD81063-819E-C89A-957B-2C68E97002DB}"/>
                    </a:ext>
                  </a:extLst>
                </p:cNvPr>
                <p:cNvSpPr txBox="1"/>
                <p:nvPr/>
              </p:nvSpPr>
              <p:spPr>
                <a:xfrm>
                  <a:off x="9141882" y="5249750"/>
                  <a:ext cx="214897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LG AI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연구원 최혜원</a:t>
                  </a:r>
                </a:p>
              </p:txBody>
            </p:sp>
          </p:grpSp>
          <p:pic>
            <p:nvPicPr>
              <p:cNvPr id="98" name="그림 97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C94428C2-0CEC-50D2-0280-09A3EF097B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7983871" y="3996334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99" name="그림 98" descr="그리기이(가) 표시된 사진&#10;&#10;자동 생성된 설명">
                <a:extLst>
                  <a:ext uri="{FF2B5EF4-FFF2-40B4-BE49-F238E27FC236}">
                    <a16:creationId xmlns:a16="http://schemas.microsoft.com/office/drawing/2014/main" id="{B0E0F544-03E0-CF6D-5979-848A56F7EF7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716" t="34418" r="1459" b="21317"/>
              <a:stretch/>
            </p:blipFill>
            <p:spPr>
              <a:xfrm>
                <a:off x="7983871" y="3071015"/>
                <a:ext cx="942569" cy="180000"/>
              </a:xfrm>
              <a:prstGeom prst="rect">
                <a:avLst/>
              </a:prstGeom>
            </p:spPr>
          </p:pic>
          <p:pic>
            <p:nvPicPr>
              <p:cNvPr id="104" name="그림 103" descr="표지판, 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B940C921-5F81-2F66-1526-89DA7B2527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1957"/>
              <a:stretch/>
            </p:blipFill>
            <p:spPr>
              <a:xfrm>
                <a:off x="8682096" y="5360292"/>
                <a:ext cx="244344" cy="252000"/>
              </a:xfrm>
              <a:prstGeom prst="rect">
                <a:avLst/>
              </a:prstGeom>
            </p:spPr>
          </p:pic>
          <p:pic>
            <p:nvPicPr>
              <p:cNvPr id="109" name="Picture 12" descr="kakao">
                <a:extLst>
                  <a:ext uri="{FF2B5EF4-FFF2-40B4-BE49-F238E27FC236}">
                    <a16:creationId xmlns:a16="http://schemas.microsoft.com/office/drawing/2014/main" id="{7E0BFFF5-4C74-51FF-3667-DFD0C1A944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65" t="43726" r="57597" b="43192"/>
              <a:stretch/>
            </p:blipFill>
            <p:spPr bwMode="auto">
              <a:xfrm>
                <a:off x="8102515" y="4910451"/>
                <a:ext cx="788802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2" name="그림 111">
                <a:extLst>
                  <a:ext uri="{FF2B5EF4-FFF2-40B4-BE49-F238E27FC236}">
                    <a16:creationId xmlns:a16="http://schemas.microsoft.com/office/drawing/2014/main" id="{7495B8E9-B1F3-FE57-7081-80E976D537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5418" y="2113747"/>
                <a:ext cx="1201022" cy="252000"/>
              </a:xfrm>
              <a:prstGeom prst="rect">
                <a:avLst/>
              </a:prstGeom>
            </p:spPr>
          </p:pic>
          <p:pic>
            <p:nvPicPr>
              <p:cNvPr id="113" name="그림 112">
                <a:extLst>
                  <a:ext uri="{FF2B5EF4-FFF2-40B4-BE49-F238E27FC236}">
                    <a16:creationId xmlns:a16="http://schemas.microsoft.com/office/drawing/2014/main" id="{26B31F36-BBEE-AAC6-588D-54F41672E5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5418" y="2572295"/>
                <a:ext cx="1201022" cy="252000"/>
              </a:xfrm>
              <a:prstGeom prst="rect">
                <a:avLst/>
              </a:prstGeom>
            </p:spPr>
          </p:pic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C7B360C1-EB9A-25E5-8FA0-E33B9BDC0F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25418" y="3487123"/>
                <a:ext cx="1201022" cy="252000"/>
              </a:xfrm>
              <a:prstGeom prst="rect">
                <a:avLst/>
              </a:prstGeom>
            </p:spPr>
          </p:pic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BBA931FA-D28E-8C2A-27CB-D5DF3C5FEA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7989" y="4446232"/>
                <a:ext cx="462980" cy="252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4346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89BA5-B525-8195-FFFB-80C32481D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E5DAFE3B-813E-9368-8CB7-1904815F8AB8}"/>
              </a:ext>
            </a:extLst>
          </p:cNvPr>
          <p:cNvGrpSpPr/>
          <p:nvPr/>
        </p:nvGrpSpPr>
        <p:grpSpPr>
          <a:xfrm>
            <a:off x="577290" y="498372"/>
            <a:ext cx="11037419" cy="5861256"/>
            <a:chOff x="577290" y="498372"/>
            <a:chExt cx="11037419" cy="58612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B3D05F9-1B31-93C7-4360-0D8EBB7CAECE}"/>
                </a:ext>
              </a:extLst>
            </p:cNvPr>
            <p:cNvGrpSpPr/>
            <p:nvPr/>
          </p:nvGrpSpPr>
          <p:grpSpPr>
            <a:xfrm>
              <a:off x="577290" y="498372"/>
              <a:ext cx="11037419" cy="5861256"/>
              <a:chOff x="577290" y="498372"/>
              <a:chExt cx="11037419" cy="58612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2297D6EB-DFBF-E78B-3DE8-59ABD86F42E2}"/>
                  </a:ext>
                </a:extLst>
              </p:cNvPr>
              <p:cNvSpPr/>
              <p:nvPr/>
            </p:nvSpPr>
            <p:spPr>
              <a:xfrm>
                <a:off x="577290" y="498372"/>
                <a:ext cx="11037419" cy="5861256"/>
              </a:xfrm>
              <a:prstGeom prst="rect">
                <a:avLst/>
              </a:prstGeom>
              <a:solidFill>
                <a:srgbClr val="005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sp>
            <p:nvSpPr>
              <p:cNvPr id="5" name="사각형: 둥근 대각선 방향 모서리 4">
                <a:extLst>
                  <a:ext uri="{FF2B5EF4-FFF2-40B4-BE49-F238E27FC236}">
                    <a16:creationId xmlns:a16="http://schemas.microsoft.com/office/drawing/2014/main" id="{593764AD-1567-2294-23D3-B456CAB10E52}"/>
                  </a:ext>
                </a:extLst>
              </p:cNvPr>
              <p:cNvSpPr/>
              <p:nvPr/>
            </p:nvSpPr>
            <p:spPr>
              <a:xfrm>
                <a:off x="948267" y="787124"/>
                <a:ext cx="10312400" cy="527500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pic>
            <p:nvPicPr>
              <p:cNvPr id="6" name="그림 5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D369E016-1627-EBD6-FE1B-2F6688821AEA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" t="5155" r="3961" b="2267"/>
              <a:stretch/>
            </p:blipFill>
            <p:spPr>
              <a:xfrm>
                <a:off x="10284931" y="912707"/>
                <a:ext cx="848736" cy="709124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4960E649-9414-1D4C-451E-4F32C0A8B9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19" y="1621831"/>
                <a:ext cx="3205162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1F53D7-EB4F-9AB0-392D-B83E83F48999}"/>
                </a:ext>
              </a:extLst>
            </p:cNvPr>
            <p:cNvSpPr txBox="1"/>
            <p:nvPr/>
          </p:nvSpPr>
          <p:spPr>
            <a:xfrm>
              <a:off x="3047999" y="1029599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입사를 축하 드립니다</a:t>
              </a:r>
              <a:r>
                <a:rPr lang="en-US" altLang="ko-KR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!</a:t>
              </a:r>
              <a:endParaRPr lang="ko-KR" altLang="en-US" sz="32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0F924B32-3336-4CE2-15C4-1628B93A44F0}"/>
                </a:ext>
              </a:extLst>
            </p:cNvPr>
            <p:cNvGrpSpPr/>
            <p:nvPr/>
          </p:nvGrpSpPr>
          <p:grpSpPr>
            <a:xfrm>
              <a:off x="1624418" y="2054364"/>
              <a:ext cx="3353716" cy="3592171"/>
              <a:chOff x="1624418" y="2054364"/>
              <a:chExt cx="3353716" cy="3592171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EAAD9F51-7A9A-DDEA-F31A-DBD2ABBC982C}"/>
                  </a:ext>
                </a:extLst>
              </p:cNvPr>
              <p:cNvGrpSpPr/>
              <p:nvPr/>
            </p:nvGrpSpPr>
            <p:grpSpPr>
              <a:xfrm>
                <a:off x="2443026" y="2054364"/>
                <a:ext cx="2535108" cy="3592171"/>
                <a:chOff x="9141883" y="1996133"/>
                <a:chExt cx="2075183" cy="3592171"/>
              </a:xfrm>
            </p:grpSpPr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B276A898-E3FB-0DF2-0DA4-7919332ACA74}"/>
                    </a:ext>
                  </a:extLst>
                </p:cNvPr>
                <p:cNvSpPr txBox="1"/>
                <p:nvPr/>
              </p:nvSpPr>
              <p:spPr>
                <a:xfrm>
                  <a:off x="9143999" y="199613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장대식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17723B9-8F0E-3CDF-7178-851DC1FB9562}"/>
                    </a:ext>
                  </a:extLst>
                </p:cNvPr>
                <p:cNvSpPr txBox="1"/>
                <p:nvPr/>
              </p:nvSpPr>
              <p:spPr>
                <a:xfrm>
                  <a:off x="9143999" y="246079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조준희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6BC5D71-E69B-768C-2116-8DBAFA42F489}"/>
                    </a:ext>
                  </a:extLst>
                </p:cNvPr>
                <p:cNvSpPr txBox="1"/>
                <p:nvPr/>
              </p:nvSpPr>
              <p:spPr>
                <a:xfrm>
                  <a:off x="9143999" y="292545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유하은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EEE6422-439E-DC45-EB37-D9DD6EAA5098}"/>
                    </a:ext>
                  </a:extLst>
                </p:cNvPr>
                <p:cNvSpPr txBox="1"/>
                <p:nvPr/>
              </p:nvSpPr>
              <p:spPr>
                <a:xfrm>
                  <a:off x="9143999" y="3391109"/>
                  <a:ext cx="18584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NCSOFT 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박선영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7D146C3-1E59-1948-DB38-0E9B040C2239}"/>
                    </a:ext>
                  </a:extLst>
                </p:cNvPr>
                <p:cNvSpPr txBox="1"/>
                <p:nvPr/>
              </p:nvSpPr>
              <p:spPr>
                <a:xfrm>
                  <a:off x="9144000" y="3858826"/>
                  <a:ext cx="126788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허태훈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E4A99085-EF3F-41C0-16D9-ABD284B4E8C5}"/>
                    </a:ext>
                  </a:extLst>
                </p:cNvPr>
                <p:cNvSpPr txBox="1"/>
                <p:nvPr/>
              </p:nvSpPr>
              <p:spPr>
                <a:xfrm>
                  <a:off x="9143999" y="4326542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두나무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박충원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87BA087-8FBE-08AB-D6C6-041FD8E5A2E2}"/>
                    </a:ext>
                  </a:extLst>
                </p:cNvPr>
                <p:cNvSpPr txBox="1"/>
                <p:nvPr/>
              </p:nvSpPr>
              <p:spPr>
                <a:xfrm>
                  <a:off x="9150348" y="4788146"/>
                  <a:ext cx="20667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POSCO Holdings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최규리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578B6F3-7AA1-6E18-CA3B-AFE90B3240D3}"/>
                    </a:ext>
                  </a:extLst>
                </p:cNvPr>
                <p:cNvSpPr txBox="1"/>
                <p:nvPr/>
              </p:nvSpPr>
              <p:spPr>
                <a:xfrm>
                  <a:off x="9141883" y="5249750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NEXON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장영재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</p:grp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63367B81-F993-09E4-C791-BAD9AA3192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2173830" y="2094585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32576362-C869-FBE5-432A-6AF585E0B6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2173830" y="2565159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35BF3A0-40A3-19F0-50D4-E7FE66E9B1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2163489" y="3031013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0C6B6611-73DD-D1F3-0153-A63133078A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2163488" y="3956722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40D16107-FFD0-7BEF-388B-585F02EB37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90387" y="3491864"/>
                <a:ext cx="462980" cy="252000"/>
              </a:xfrm>
              <a:prstGeom prst="rect">
                <a:avLst/>
              </a:prstGeom>
            </p:spPr>
          </p:pic>
          <p:pic>
            <p:nvPicPr>
              <p:cNvPr id="17" name="Picture 4" descr="카카오스탁MAP X 두나무투자일임 투자세미나 &lt;8인8색 주식 투자 이야기&gt; - 이벤터스">
                <a:extLst>
                  <a:ext uri="{FF2B5EF4-FFF2-40B4-BE49-F238E27FC236}">
                    <a16:creationId xmlns:a16="http://schemas.microsoft.com/office/drawing/2014/main" id="{A37BCDAE-61BF-BF8B-0FC5-22440C35CD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0151" b="21117"/>
              <a:stretch/>
            </p:blipFill>
            <p:spPr bwMode="auto">
              <a:xfrm>
                <a:off x="1690577" y="4428050"/>
                <a:ext cx="762790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F600F1FC-7A44-59FA-9904-E4E6A34731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23367" y="4892383"/>
                <a:ext cx="630000" cy="252000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1BCB1882-0177-0AFC-48B0-7BA7D8797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24418" y="5356716"/>
                <a:ext cx="828949" cy="252000"/>
              </a:xfrm>
              <a:prstGeom prst="rect">
                <a:avLst/>
              </a:prstGeom>
            </p:spPr>
          </p:pic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4345ADF2-05C1-8303-71AC-8BA9B9D735D3}"/>
                </a:ext>
              </a:extLst>
            </p:cNvPr>
            <p:cNvGrpSpPr/>
            <p:nvPr/>
          </p:nvGrpSpPr>
          <p:grpSpPr>
            <a:xfrm>
              <a:off x="4532859" y="2062315"/>
              <a:ext cx="3140971" cy="1749481"/>
              <a:chOff x="5130620" y="2066973"/>
              <a:chExt cx="3140971" cy="1749481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9236EDFA-12A2-EBF8-B841-4C5D3F458EDD}"/>
                  </a:ext>
                </a:extLst>
              </p:cNvPr>
              <p:cNvGrpSpPr/>
              <p:nvPr/>
            </p:nvGrpSpPr>
            <p:grpSpPr>
              <a:xfrm>
                <a:off x="6001272" y="2066973"/>
                <a:ext cx="2270319" cy="1733530"/>
                <a:chOff x="9143998" y="1996133"/>
                <a:chExt cx="2270319" cy="1733530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A3AC17F7-4927-30AE-9B92-306FE4AF6429}"/>
                    </a:ext>
                  </a:extLst>
                </p:cNvPr>
                <p:cNvSpPr txBox="1"/>
                <p:nvPr/>
              </p:nvSpPr>
              <p:spPr>
                <a:xfrm>
                  <a:off x="9143998" y="1996133"/>
                  <a:ext cx="18584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HYUNDAI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유재아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05AB733D-3358-4D64-4364-24EE3AF06E6C}"/>
                    </a:ext>
                  </a:extLst>
                </p:cNvPr>
                <p:cNvSpPr txBox="1"/>
                <p:nvPr/>
              </p:nvSpPr>
              <p:spPr>
                <a:xfrm>
                  <a:off x="9143999" y="2460793"/>
                  <a:ext cx="1778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KT</a:t>
                  </a:r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이홍희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7211B888-DFF7-982A-4AEF-A85FA6A0BC69}"/>
                    </a:ext>
                  </a:extLst>
                </p:cNvPr>
                <p:cNvSpPr txBox="1"/>
                <p:nvPr/>
              </p:nvSpPr>
              <p:spPr>
                <a:xfrm>
                  <a:off x="9143999" y="2925453"/>
                  <a:ext cx="227031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삼성</a:t>
                  </a:r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 Research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박지열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F40729F9-6C38-C3D4-D302-1F732B2D95E1}"/>
                    </a:ext>
                  </a:extLst>
                </p:cNvPr>
                <p:cNvSpPr txBox="1"/>
                <p:nvPr/>
              </p:nvSpPr>
              <p:spPr>
                <a:xfrm>
                  <a:off x="9143999" y="3391109"/>
                  <a:ext cx="18584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600" b="1" dirty="0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LOTTE </a:t>
                  </a:r>
                  <a:r>
                    <a:rPr lang="ko-KR" altLang="en-US" sz="1600" b="1" dirty="0" err="1">
                      <a:latin typeface="JejuGothic" panose="02000300000000000000" pitchFamily="2" charset="-127"/>
                      <a:ea typeface="JejuGothic" panose="02000300000000000000" pitchFamily="2" charset="-127"/>
                      <a:cs typeface="Malgun Gothic Semilight" panose="020B0502040204020203" pitchFamily="50" charset="-127"/>
                    </a:rPr>
                    <a:t>신승민</a:t>
                  </a:r>
                  <a:endParaRPr lang="ko-KR" altLang="en-US" sz="1600" b="1" dirty="0">
                    <a:latin typeface="JejuGothic" panose="02000300000000000000" pitchFamily="2" charset="-127"/>
                    <a:ea typeface="JejuGothic" panose="02000300000000000000" pitchFamily="2" charset="-127"/>
                    <a:cs typeface="Malgun Gothic Semilight" panose="020B0502040204020203" pitchFamily="50" charset="-127"/>
                  </a:endParaRPr>
                </a:p>
              </p:txBody>
            </p:sp>
          </p:grpSp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C521EB37-6593-07FB-76C0-000CA8CC69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17" t="15493" r="12280" b="11649"/>
              <a:stretch/>
            </p:blipFill>
            <p:spPr>
              <a:xfrm>
                <a:off x="5721529" y="2574027"/>
                <a:ext cx="279537" cy="252000"/>
              </a:xfrm>
              <a:prstGeom prst="rect">
                <a:avLst/>
              </a:prstGeom>
            </p:spPr>
          </p:pic>
          <p:pic>
            <p:nvPicPr>
              <p:cNvPr id="14" name="Picture 10">
                <a:extLst>
                  <a:ext uri="{FF2B5EF4-FFF2-40B4-BE49-F238E27FC236}">
                    <a16:creationId xmlns:a16="http://schemas.microsoft.com/office/drawing/2014/main" id="{ECEFDE85-1E72-128F-881F-B91B9FDF94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42099" y="3042646"/>
                <a:ext cx="758967" cy="25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그림 21" descr="로고, 폰트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710DFF66-75EF-4899-1537-70BEC75A3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59247" y="3456454"/>
                <a:ext cx="741819" cy="360000"/>
              </a:xfrm>
              <a:prstGeom prst="rect">
                <a:avLst/>
              </a:prstGeom>
            </p:spPr>
          </p:pic>
          <p:pic>
            <p:nvPicPr>
              <p:cNvPr id="23" name="Picture 56">
                <a:extLst>
                  <a:ext uri="{FF2B5EF4-FFF2-40B4-BE49-F238E27FC236}">
                    <a16:creationId xmlns:a16="http://schemas.microsoft.com/office/drawing/2014/main" id="{C6069C26-9210-0E0D-393B-E9182D0FC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30620" y="2109652"/>
                <a:ext cx="870652" cy="252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0233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F1902-181A-E1EF-FF84-0BE081FD3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3AAC8B-FA62-DB49-0AC5-32B48614FC47}"/>
              </a:ext>
            </a:extLst>
          </p:cNvPr>
          <p:cNvGrpSpPr/>
          <p:nvPr/>
        </p:nvGrpSpPr>
        <p:grpSpPr>
          <a:xfrm>
            <a:off x="577290" y="498372"/>
            <a:ext cx="11037419" cy="5861256"/>
            <a:chOff x="577290" y="498372"/>
            <a:chExt cx="11037419" cy="5861256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1A64EDD-5570-DEF3-BDAC-274FE1DAE675}"/>
                </a:ext>
              </a:extLst>
            </p:cNvPr>
            <p:cNvGrpSpPr/>
            <p:nvPr/>
          </p:nvGrpSpPr>
          <p:grpSpPr>
            <a:xfrm>
              <a:off x="577290" y="498372"/>
              <a:ext cx="11037419" cy="5861256"/>
              <a:chOff x="577290" y="498372"/>
              <a:chExt cx="11037419" cy="58612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E9E50F0-8212-C47F-70C6-38E47700122D}"/>
                  </a:ext>
                </a:extLst>
              </p:cNvPr>
              <p:cNvSpPr/>
              <p:nvPr/>
            </p:nvSpPr>
            <p:spPr>
              <a:xfrm>
                <a:off x="577290" y="498372"/>
                <a:ext cx="11037419" cy="5861256"/>
              </a:xfrm>
              <a:prstGeom prst="rect">
                <a:avLst/>
              </a:prstGeom>
              <a:solidFill>
                <a:srgbClr val="005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1600" b="1" dirty="0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sp>
            <p:nvSpPr>
              <p:cNvPr id="5" name="사각형: 둥근 대각선 방향 모서리 4">
                <a:extLst>
                  <a:ext uri="{FF2B5EF4-FFF2-40B4-BE49-F238E27FC236}">
                    <a16:creationId xmlns:a16="http://schemas.microsoft.com/office/drawing/2014/main" id="{4E1615FE-6238-7EDF-5CB1-3D9DA9287B66}"/>
                  </a:ext>
                </a:extLst>
              </p:cNvPr>
              <p:cNvSpPr/>
              <p:nvPr/>
            </p:nvSpPr>
            <p:spPr>
              <a:xfrm>
                <a:off x="948267" y="787124"/>
                <a:ext cx="10312400" cy="527500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 b="1">
                  <a:latin typeface="JejuGothic" panose="02000300000000000000" pitchFamily="2" charset="-127"/>
                  <a:ea typeface="JejuGothic" panose="02000300000000000000" pitchFamily="2" charset="-127"/>
                </a:endParaRPr>
              </a:p>
            </p:txBody>
          </p:sp>
          <p:pic>
            <p:nvPicPr>
              <p:cNvPr id="6" name="그림 5" descr="텍스트, 클립아트이(가) 표시된 사진&#10;&#10;자동 생성된 설명">
                <a:extLst>
                  <a:ext uri="{FF2B5EF4-FFF2-40B4-BE49-F238E27FC236}">
                    <a16:creationId xmlns:a16="http://schemas.microsoft.com/office/drawing/2014/main" id="{C1E50BA7-E43A-9E90-A046-5D0F526799D3}"/>
                  </a:ext>
                </a:extLst>
              </p:cNvPr>
              <p:cNvPicPr/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43" t="5155" r="3961" b="2267"/>
              <a:stretch/>
            </p:blipFill>
            <p:spPr>
              <a:xfrm>
                <a:off x="10284931" y="912707"/>
                <a:ext cx="848736" cy="709124"/>
              </a:xfrm>
              <a:prstGeom prst="rect">
                <a:avLst/>
              </a:prstGeom>
            </p:spPr>
          </p:pic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60BA367A-9389-C53B-601C-79924BFBDC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3419" y="1621831"/>
                <a:ext cx="3205162" cy="0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69FA33-1E15-27BB-A8BF-34E2979BFAF5}"/>
                </a:ext>
              </a:extLst>
            </p:cNvPr>
            <p:cNvSpPr txBox="1"/>
            <p:nvPr/>
          </p:nvSpPr>
          <p:spPr>
            <a:xfrm>
              <a:off x="3047999" y="1029599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3200" b="1" dirty="0">
                  <a:latin typeface="JejuGothic" panose="02000300000000000000" pitchFamily="2" charset="-127"/>
                  <a:ea typeface="JejuGothic" panose="02000300000000000000" pitchFamily="2" charset="-127"/>
                  <a:cs typeface="Malgun Gothic Semilight" panose="020B0502040204020203" pitchFamily="50" charset="-127"/>
                </a:rPr>
                <a:t>연구실 문의</a:t>
              </a:r>
            </a:p>
          </p:txBody>
        </p:sp>
        <p:sp>
          <p:nvSpPr>
            <p:cNvPr id="2" name="TextBox 6">
              <a:extLst>
                <a:ext uri="{FF2B5EF4-FFF2-40B4-BE49-F238E27FC236}">
                  <a16:creationId xmlns:a16="http://schemas.microsoft.com/office/drawing/2014/main" id="{D4481AB7-1548-4023-B77A-129E01177629}"/>
                </a:ext>
              </a:extLst>
            </p:cNvPr>
            <p:cNvSpPr txBox="1"/>
            <p:nvPr/>
          </p:nvSpPr>
          <p:spPr>
            <a:xfrm>
              <a:off x="1981199" y="1992051"/>
              <a:ext cx="8245501" cy="34491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대학원과정은 학위만을 원하거나 취업을 준비하는 곳이 아니라는 것을 이해하고 있는 자연어처리에 진심인 학생을 찾습니다</a:t>
              </a: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연구실에 관심 있는 학생은</a:t>
              </a:r>
              <a:endParaRPr lang="en-US" altLang="ko-KR" sz="20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구글폼으로 지원서를 제출 바랍니다</a:t>
              </a: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endPara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  <a:p>
              <a:pPr algn="ctr">
                <a:lnSpc>
                  <a:spcPct val="150000"/>
                </a:lnSpc>
              </a:pP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이미지를 클릭하시면 공고 링크로 넘어갑니다</a:t>
              </a: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(</a:t>
              </a: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크롬의 경우 클릭 후 </a:t>
              </a:r>
              <a:r>
                <a:rPr lang="ko-KR" altLang="en-US" sz="2000" b="1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엔터를</a:t>
              </a: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 </a:t>
              </a:r>
              <a:r>
                <a:rPr lang="ko-KR" altLang="en-US" sz="2000" b="1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눌러주시길</a:t>
              </a:r>
              <a:r>
                <a:rPr lang="ko-KR" altLang="en-US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 바랍니다</a:t>
              </a:r>
              <a:r>
                <a:rPr lang="en-US" altLang="ko-KR" sz="2000" b="1" dirty="0">
                  <a:latin typeface="JejuGothicOTF" panose="02000300000000000000" pitchFamily="2" charset="-127"/>
                  <a:ea typeface="JejuGothicOTF" panose="02000300000000000000" pitchFamily="2" charset="-127"/>
                </a:rPr>
                <a:t>.)</a:t>
              </a:r>
              <a:endParaRPr lang="ko-KR" altLang="en-US" sz="2000" b="1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86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기계학습용 텍스트 데이터 레이블 자동 생성 </a:t>
            </a:r>
            <a:endParaRPr lang="en-US" altLang="ko-KR" sz="14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4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가지 언어분석기인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DP, NER, SRL, causality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조건없이 사용하실 수 있습니다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이용 해보시고 오른쪽 상단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star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눌러주시면 감사하겠습니다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Github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링크로 넘어갑니다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ㅋㅋㅋㅋㅋㅋㅋㅋㅋㅋㅋㅋㅋㅋㅋㅋㅋㅋㅋㅋㅋㅋㅋㅋㅋ</a:t>
              </a:r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46FFE0C7-2A55-D9D7-78FA-80E9981CCEB2}"/>
              </a:ext>
            </a:extLst>
          </p:cNvPr>
          <p:cNvSpPr/>
          <p:nvPr/>
        </p:nvSpPr>
        <p:spPr>
          <a:xfrm>
            <a:off x="723003" y="449574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71" name="사각형: 둥근 대각선 방향 모서리 70">
            <a:extLst>
              <a:ext uri="{FF2B5EF4-FFF2-40B4-BE49-F238E27FC236}">
                <a16:creationId xmlns:a16="http://schemas.microsoft.com/office/drawing/2014/main" id="{D1F7D1A5-012F-33F7-417B-8C3E5A73FC71}"/>
              </a:ext>
            </a:extLst>
          </p:cNvPr>
          <p:cNvSpPr/>
          <p:nvPr/>
        </p:nvSpPr>
        <p:spPr>
          <a:xfrm>
            <a:off x="840440" y="54115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A2ECB57-1979-F742-C79E-2AF2AA82DE9A}"/>
              </a:ext>
            </a:extLst>
          </p:cNvPr>
          <p:cNvSpPr txBox="1"/>
          <p:nvPr/>
        </p:nvSpPr>
        <p:spPr>
          <a:xfrm>
            <a:off x="1216177" y="582799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2219BB7-A0A5-8137-88B5-4CAC8C145357}"/>
              </a:ext>
            </a:extLst>
          </p:cNvPr>
          <p:cNvCxnSpPr>
            <a:cxnSpLocks/>
          </p:cNvCxnSpPr>
          <p:nvPr/>
        </p:nvCxnSpPr>
        <p:spPr>
          <a:xfrm>
            <a:off x="1488015" y="876305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DC5C7B7-B1B5-8BFD-BC81-004C314016B6}"/>
              </a:ext>
            </a:extLst>
          </p:cNvPr>
          <p:cNvSpPr txBox="1"/>
          <p:nvPr/>
        </p:nvSpPr>
        <p:spPr>
          <a:xfrm>
            <a:off x="1075270" y="1259987"/>
            <a:ext cx="40928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2022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top-tier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국제 학술대회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(BK Plus 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인정 학술대회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 </a:t>
            </a:r>
            <a:endParaRPr lang="en-US" altLang="ko-KR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총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3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편의 논문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(SIGIR, WSDM)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 발표하였습니다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 </a:t>
            </a:r>
            <a:endParaRPr lang="ko-KR" altLang="en-US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96" name="그림 95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7555BC7-E5F9-2644-DA76-88EA61B065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987505" y="562323"/>
            <a:ext cx="336718" cy="28133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95B165C1-B376-FD9D-FF6C-7F2A84320906}"/>
              </a:ext>
            </a:extLst>
          </p:cNvPr>
          <p:cNvSpPr txBox="1"/>
          <p:nvPr/>
        </p:nvSpPr>
        <p:spPr>
          <a:xfrm>
            <a:off x="1024719" y="2529644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논문 정보에 대한 자세한 내용은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Publications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에서 확인하시기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406</Words>
  <Application>Microsoft Office PowerPoint</Application>
  <PresentationFormat>와이드스크린</PresentationFormat>
  <Paragraphs>69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JejuGothic</vt:lpstr>
      <vt:lpstr>JejuGothicOTF</vt:lpstr>
      <vt:lpstr>맑은 고딕</vt:lpstr>
      <vt:lpstr>제주고딕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이준희</cp:lastModifiedBy>
  <cp:revision>159</cp:revision>
  <dcterms:created xsi:type="dcterms:W3CDTF">2019-05-14T03:55:50Z</dcterms:created>
  <dcterms:modified xsi:type="dcterms:W3CDTF">2025-07-09T04:54:04Z</dcterms:modified>
</cp:coreProperties>
</file>