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68" r:id="rId3"/>
    <p:sldId id="270" r:id="rId4"/>
    <p:sldId id="271" r:id="rId5"/>
    <p:sldId id="26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2A2A"/>
    <a:srgbClr val="005000"/>
    <a:srgbClr val="FFFFFF"/>
    <a:srgbClr val="0000FF"/>
    <a:srgbClr val="FFB404"/>
    <a:srgbClr val="FFFF00"/>
    <a:srgbClr val="9DC3E6"/>
    <a:srgbClr val="FEF5DF"/>
    <a:srgbClr val="F2F2F2"/>
    <a:srgbClr val="3B4D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4660"/>
  </p:normalViewPr>
  <p:slideViewPr>
    <p:cSldViewPr snapToGrid="0">
      <p:cViewPr varScale="1">
        <p:scale>
          <a:sx n="80" d="100"/>
          <a:sy n="80" d="100"/>
        </p:scale>
        <p:origin x="28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B9006-A97E-4F5A-99B9-C1B94001A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CD7F42-70D4-4C1B-82C0-532D1CF05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B51436-9021-40B7-BC09-0DC182A7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2025-08-27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40AEA0-1D40-4222-8BC9-A2D12DF81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7169D7-C955-442B-8CEE-B6A23E35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820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5117A-DF15-48FB-8856-C13AAD47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453374-0A3F-4B20-A4BA-81A981D23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A0DF90-B846-4C95-975F-A5AAE330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2025-08-27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0BD8E-C8AF-4DEB-A277-31BA2B57C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F158A0-A0AA-4B66-AADC-DC9FE2DB0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372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8DFD33-A51E-4E75-ACB8-E615FA5BA6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33EEDD-9A01-4966-BE8B-BD5501623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DD823-B483-4201-A138-51CFE6744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2025-08-27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40D05F-3210-47AD-9CEE-62DCFBB7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96C62A-A1CB-446F-989D-3A2A7B81C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5130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07871-55C3-4759-8368-1696C4BA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5CC2A1-A8EC-4283-B837-474F610B0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82D396-5830-4A0D-8A13-B46F1B0A2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2025-08-27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83BF81-081C-4ACF-85DE-51E61C930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7BC32F-85A2-4C4A-8770-FD9E9C96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6977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99068-6DAC-449B-8996-37535D706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E66B11-5BC7-4CF2-B6CA-A0DEEAFD7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7C337F-F8E0-49C5-BAAF-5B4757F9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2025-08-27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AC7BA5-3797-4722-96C9-8BB5ED83C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DC5770-FB19-4385-92D8-655AB64E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48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8A289-05BB-4C96-AA2C-B7636CD6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BF7E7-4E67-45EE-BF13-C8D5D6A86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1F80F8-C55A-494F-84F3-197AAB89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2379C5-CEDF-4929-845B-E20F5599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2025-08-27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628FD2-477F-4B0D-8988-9A9E02D05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73550B-0D44-432F-905A-FD81CB1B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633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D1420-44A2-47CA-B0F9-EE7E89DB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ADBE85-1BDE-4D47-9CCC-0F9547B8D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7AD6AE-A620-4562-986D-33B4DC426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90EC1A-7BF1-4636-BE6E-23AE3454A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549B9C-C248-49C3-938E-83B28C195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C677C4-3774-4FD2-91E7-93CB1E85D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2025-08-27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2D96C2-9FF6-4ED3-B435-05C488323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D8FCA6-62BC-4C65-B634-AB9D303E1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423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A96EA-3B12-4441-B7D1-27696391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817D09-3BDE-4EE4-B853-F6DA9B2AA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2025-08-27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CB8BFF-D987-49C8-90BB-0A8A6BC6A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37FD58-AD5B-42A0-9D3B-29C1830D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879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B0A3DE-A7C7-4136-85B3-233A4EA29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2025-08-27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433E37-8AF0-49B8-B1BD-570FF8B95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A3C17E-1E80-4EE0-B672-86653DC4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145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398CE-2810-4A47-84E6-CEE69C11A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B5DEC1-F7B2-4F6A-803C-71E0133B0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F9991D-227D-4EA2-A115-7C526E447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831C88-CA6A-4442-848C-BE20002CB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2025-08-27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9AC54D-7C7B-4234-AC99-D229DF6D5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BDE1CE-533F-4B0F-ACDC-33384F82F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0506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71C30-79DA-4B96-8997-BAB38E77D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C1ED4A-A767-446A-8EE9-AD361448F3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F94756-CC45-4FDC-AC3C-02F9A1545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644DD5-D819-4605-AD57-F1CAA514D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2025-08-27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115243-3BEE-47FF-BC4C-01BCB424D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86FCCA-C282-4C2E-B28E-2D27F64CC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323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D84602-1E7C-40FC-8614-F55311D6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F4BB9D-4EE7-466D-8482-714B74A3A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6511A7-6DC0-4026-B4C1-9A2B06D28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883BF-99AE-42FD-96B8-D02942FEBE9A}" type="datetimeFigureOut">
              <a:rPr lang="ko-KR" altLang="en-US" smtClean="0"/>
              <a:t>2025-08-27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703D33-E4AD-417B-8C0B-DED061D4C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22821F-8478-4CA0-AE0A-1B3BBD923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75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gi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jpe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CC9B99-6B4A-F947-EB7F-6C693ADF3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425C0E6E-8EF9-7835-B766-4DC3FBB0777E}"/>
              </a:ext>
            </a:extLst>
          </p:cNvPr>
          <p:cNvGrpSpPr/>
          <p:nvPr/>
        </p:nvGrpSpPr>
        <p:grpSpPr>
          <a:xfrm>
            <a:off x="577290" y="498372"/>
            <a:ext cx="11037419" cy="5861256"/>
            <a:chOff x="577290" y="498372"/>
            <a:chExt cx="11037419" cy="586125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350E03C-5102-C9A9-48AF-409AAA1E637E}"/>
                </a:ext>
              </a:extLst>
            </p:cNvPr>
            <p:cNvGrpSpPr/>
            <p:nvPr/>
          </p:nvGrpSpPr>
          <p:grpSpPr>
            <a:xfrm>
              <a:off x="577290" y="498372"/>
              <a:ext cx="11037419" cy="5861256"/>
              <a:chOff x="577290" y="498372"/>
              <a:chExt cx="11037419" cy="58612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31C439C-60E1-D316-CF20-6BBBCEFB98A6}"/>
                  </a:ext>
                </a:extLst>
              </p:cNvPr>
              <p:cNvSpPr/>
              <p:nvPr/>
            </p:nvSpPr>
            <p:spPr>
              <a:xfrm>
                <a:off x="577290" y="498372"/>
                <a:ext cx="11037419" cy="5861256"/>
              </a:xfrm>
              <a:prstGeom prst="rect">
                <a:avLst/>
              </a:prstGeom>
              <a:solidFill>
                <a:srgbClr val="005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600" b="1" dirty="0">
                  <a:latin typeface="JejuGothic" panose="02000300000000000000" pitchFamily="2" charset="-127"/>
                  <a:ea typeface="JejuGothic" panose="02000300000000000000" pitchFamily="2" charset="-127"/>
                </a:endParaRPr>
              </a:p>
            </p:txBody>
          </p:sp>
          <p:sp>
            <p:nvSpPr>
              <p:cNvPr id="5" name="사각형: 둥근 대각선 방향 모서리 4">
                <a:extLst>
                  <a:ext uri="{FF2B5EF4-FFF2-40B4-BE49-F238E27FC236}">
                    <a16:creationId xmlns:a16="http://schemas.microsoft.com/office/drawing/2014/main" id="{3638D259-1B35-46C4-FA04-F735B3A9BDCD}"/>
                  </a:ext>
                </a:extLst>
              </p:cNvPr>
              <p:cNvSpPr/>
              <p:nvPr/>
            </p:nvSpPr>
            <p:spPr>
              <a:xfrm>
                <a:off x="948267" y="787124"/>
                <a:ext cx="10312400" cy="527500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b="1">
                  <a:latin typeface="JejuGothic" panose="02000300000000000000" pitchFamily="2" charset="-127"/>
                  <a:ea typeface="JejuGothic" panose="02000300000000000000" pitchFamily="2" charset="-127"/>
                </a:endParaRPr>
              </a:p>
            </p:txBody>
          </p:sp>
          <p:pic>
            <p:nvPicPr>
              <p:cNvPr id="6" name="그림 5" descr="텍스트, 클립아트이(가) 표시된 사진&#10;&#10;자동 생성된 설명">
                <a:extLst>
                  <a:ext uri="{FF2B5EF4-FFF2-40B4-BE49-F238E27FC236}">
                    <a16:creationId xmlns:a16="http://schemas.microsoft.com/office/drawing/2014/main" id="{4A0761A1-B042-89CF-A680-16A057934618}"/>
                  </a:ext>
                </a:extLst>
              </p:cNvPr>
              <p:cNvPicPr/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43" t="5155" r="3961" b="2267"/>
              <a:stretch/>
            </p:blipFill>
            <p:spPr>
              <a:xfrm>
                <a:off x="10284931" y="912707"/>
                <a:ext cx="848736" cy="709124"/>
              </a:xfrm>
              <a:prstGeom prst="rect">
                <a:avLst/>
              </a:prstGeom>
            </p:spPr>
          </p:pic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8A379D4D-47EA-2B79-A3BD-316FCDD96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3419" y="1621831"/>
                <a:ext cx="3205162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5E1CA3-07E4-0758-986E-604B0A02B710}"/>
                </a:ext>
              </a:extLst>
            </p:cNvPr>
            <p:cNvSpPr txBox="1"/>
            <p:nvPr/>
          </p:nvSpPr>
          <p:spPr>
            <a:xfrm>
              <a:off x="3047999" y="1029599"/>
              <a:ext cx="609600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3200" b="1" dirty="0">
                  <a:latin typeface="JejuGothic" panose="02000300000000000000" pitchFamily="2" charset="-127"/>
                  <a:ea typeface="JejuGothic" panose="02000300000000000000" pitchFamily="2" charset="-127"/>
                  <a:cs typeface="Malgun Gothic Semilight" panose="020B0502040204020203" pitchFamily="50" charset="-127"/>
                </a:rPr>
                <a:t>News</a:t>
              </a:r>
              <a:endParaRPr lang="ko-KR" altLang="en-US" sz="3200" b="1" dirty="0">
                <a:latin typeface="JejuGothic" panose="02000300000000000000" pitchFamily="2" charset="-127"/>
                <a:ea typeface="JejuGothic" panose="02000300000000000000" pitchFamily="2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F5A8F16-3BEC-0E57-DD8E-5122E13D27DE}"/>
                </a:ext>
              </a:extLst>
            </p:cNvPr>
            <p:cNvSpPr txBox="1"/>
            <p:nvPr/>
          </p:nvSpPr>
          <p:spPr>
            <a:xfrm>
              <a:off x="1316007" y="1685684"/>
              <a:ext cx="9559986" cy="4193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altLang="ko-KR" b="1" dirty="0">
                  <a:solidFill>
                    <a:srgbClr val="A52A2A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EMNLP 2025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에 </a:t>
              </a:r>
              <a:r>
                <a:rPr lang="en-US" altLang="ko-KR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2</a:t>
              </a:r>
              <a:r>
                <a:rPr lang="ko-KR" altLang="en-US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편의 논문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이 게재 승인되었습니다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 </a:t>
              </a:r>
              <a:r>
                <a:rPr lang="en-US" altLang="ko-KR" dirty="0">
                  <a:solidFill>
                    <a:srgbClr val="A52A2A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(BK Plus Computer Science IF=3)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  <a:endParaRPr lang="en-US" altLang="ko-KR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altLang="ko-KR" b="1" dirty="0">
                  <a:solidFill>
                    <a:srgbClr val="A52A2A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ACL 2025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에 </a:t>
              </a:r>
              <a:r>
                <a:rPr lang="en-US" altLang="ko-KR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1</a:t>
              </a:r>
              <a:r>
                <a:rPr lang="ko-KR" altLang="en-US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편의 논문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이 게재 승인되었습니다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 </a:t>
              </a:r>
              <a:r>
                <a:rPr lang="en-US" altLang="ko-KR" i="0" dirty="0">
                  <a:solidFill>
                    <a:srgbClr val="A52A2A"/>
                  </a:solidFill>
                  <a:effectLst/>
                  <a:latin typeface="제주고딕" panose="02000300000000000000" pitchFamily="2" charset="-127"/>
                  <a:ea typeface="제주고딕" panose="02000300000000000000" pitchFamily="2" charset="-127"/>
                </a:rPr>
                <a:t>(BK Plus Computer Science IF=4)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altLang="ko-KR" b="1" dirty="0">
                  <a:solidFill>
                    <a:srgbClr val="A52A2A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EMNLP 2024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에 </a:t>
              </a:r>
              <a:r>
                <a:rPr lang="en-US" altLang="ko-KR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2</a:t>
              </a:r>
              <a:r>
                <a:rPr lang="ko-KR" altLang="en-US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편의 논문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이 게재 승인되었습니다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 </a:t>
              </a:r>
              <a:r>
                <a:rPr lang="en-US" altLang="ko-KR" dirty="0">
                  <a:solidFill>
                    <a:srgbClr val="A52A2A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(BK Plus Computer Science IF=3)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altLang="ko-KR" b="1" dirty="0">
                  <a:solidFill>
                    <a:srgbClr val="A52A2A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EMNLP 2023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에 </a:t>
              </a:r>
              <a:r>
                <a:rPr lang="en-US" altLang="ko-KR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1</a:t>
              </a:r>
              <a:r>
                <a:rPr lang="ko-KR" altLang="en-US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편의 논문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이 게재 승인되었습니다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 </a:t>
              </a:r>
              <a:r>
                <a:rPr lang="en-US" altLang="ko-KR" i="0" dirty="0">
                  <a:solidFill>
                    <a:srgbClr val="A52A2A"/>
                  </a:solidFill>
                  <a:effectLst/>
                  <a:latin typeface="제주고딕" panose="02000300000000000000" pitchFamily="2" charset="-127"/>
                  <a:ea typeface="제주고딕" panose="02000300000000000000" pitchFamily="2" charset="-127"/>
                </a:rPr>
                <a:t>(BK Plus Computer Science IF=3)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altLang="ko-KR" b="1" dirty="0">
                  <a:solidFill>
                    <a:srgbClr val="A52A2A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WSDM 2023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에 </a:t>
              </a:r>
              <a:r>
                <a:rPr lang="en-US" altLang="ko-KR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1</a:t>
              </a:r>
              <a:r>
                <a:rPr lang="ko-KR" altLang="en-US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편의 논문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이 게재 승인되었습니다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 </a:t>
              </a:r>
              <a:r>
                <a:rPr lang="en-US" altLang="ko-KR" i="0" dirty="0">
                  <a:solidFill>
                    <a:srgbClr val="A52A2A"/>
                  </a:solidFill>
                  <a:effectLst/>
                  <a:latin typeface="제주고딕" panose="02000300000000000000" pitchFamily="2" charset="-127"/>
                  <a:ea typeface="제주고딕" panose="02000300000000000000" pitchFamily="2" charset="-127"/>
                </a:rPr>
                <a:t>(BK Plus Computer Science IF=3)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altLang="ko-KR" b="1" dirty="0">
                  <a:solidFill>
                    <a:srgbClr val="A52A2A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SIGIR 2022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에 </a:t>
              </a:r>
              <a:r>
                <a:rPr lang="en-US" altLang="ko-KR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2</a:t>
              </a:r>
              <a:r>
                <a:rPr lang="ko-KR" altLang="en-US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편의 논문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이 게재 승인되었습니다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 </a:t>
              </a:r>
              <a:r>
                <a:rPr lang="en-US" altLang="ko-KR" i="0" dirty="0">
                  <a:solidFill>
                    <a:srgbClr val="A52A2A"/>
                  </a:solidFill>
                  <a:effectLst/>
                  <a:latin typeface="제주고딕" panose="02000300000000000000" pitchFamily="2" charset="-127"/>
                  <a:ea typeface="제주고딕" panose="02000300000000000000" pitchFamily="2" charset="-127"/>
                </a:rPr>
                <a:t>(BK Plus Computer Science IF=4)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altLang="ko-KR" b="1" dirty="0">
                  <a:solidFill>
                    <a:srgbClr val="A52A2A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DSTC10 Workshop of AAAI 2022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에 </a:t>
              </a:r>
              <a:r>
                <a:rPr lang="en-US" altLang="ko-KR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3</a:t>
              </a:r>
              <a:r>
                <a:rPr lang="ko-KR" altLang="en-US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편의 논문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이 게재 승인되었습니다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altLang="ko-KR" b="1" dirty="0">
                  <a:solidFill>
                    <a:srgbClr val="A52A2A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AAAI 2021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에 </a:t>
              </a:r>
              <a:r>
                <a:rPr lang="en-US" altLang="ko-KR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1</a:t>
              </a:r>
              <a:r>
                <a:rPr lang="ko-KR" altLang="en-US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편의 논문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이 게재 승인되었습니다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 </a:t>
              </a:r>
              <a:r>
                <a:rPr lang="en-US" altLang="ko-KR" i="0" dirty="0">
                  <a:solidFill>
                    <a:srgbClr val="A52A2A"/>
                  </a:solidFill>
                  <a:effectLst/>
                  <a:latin typeface="제주고딕" panose="02000300000000000000" pitchFamily="2" charset="-127"/>
                  <a:ea typeface="제주고딕" panose="02000300000000000000" pitchFamily="2" charset="-127"/>
                </a:rPr>
                <a:t>(BK Plus Computer Science IF=4)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altLang="ko-KR" b="1" dirty="0">
                  <a:solidFill>
                    <a:srgbClr val="A52A2A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EACL 2021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에 </a:t>
              </a:r>
              <a:r>
                <a:rPr lang="en-US" altLang="ko-KR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1</a:t>
              </a:r>
              <a:r>
                <a:rPr lang="ko-KR" altLang="en-US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편의 논문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이 게재 승인되었습니다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 </a:t>
              </a:r>
              <a:r>
                <a:rPr lang="en-US" altLang="ko-KR" i="0" dirty="0">
                  <a:solidFill>
                    <a:srgbClr val="A52A2A"/>
                  </a:solidFill>
                  <a:effectLst/>
                  <a:latin typeface="제주고딕" panose="02000300000000000000" pitchFamily="2" charset="-127"/>
                  <a:ea typeface="제주고딕" panose="02000300000000000000" pitchFamily="2" charset="-127"/>
                </a:rPr>
                <a:t>(BK Plus Computer Science IF=2)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altLang="ko-KR" b="1" dirty="0">
                  <a:solidFill>
                    <a:srgbClr val="A52A2A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NAACL 2021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에 </a:t>
              </a:r>
              <a:r>
                <a:rPr lang="en-US" altLang="ko-KR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1</a:t>
              </a:r>
              <a:r>
                <a:rPr lang="ko-KR" altLang="en-US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편의 논문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이 게재 승인되었습니다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 </a:t>
              </a:r>
              <a:r>
                <a:rPr lang="en-US" altLang="ko-KR" i="0" dirty="0">
                  <a:solidFill>
                    <a:srgbClr val="A52A2A"/>
                  </a:solidFill>
                  <a:effectLst/>
                  <a:latin typeface="제주고딕" panose="02000300000000000000" pitchFamily="2" charset="-127"/>
                  <a:ea typeface="제주고딕" panose="02000300000000000000" pitchFamily="2" charset="-127"/>
                </a:rPr>
                <a:t>(BK Plus Computer Science IF=2)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1054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1E901898-F558-DB0E-B8F3-E10A50652F6B}"/>
              </a:ext>
            </a:extLst>
          </p:cNvPr>
          <p:cNvGrpSpPr/>
          <p:nvPr/>
        </p:nvGrpSpPr>
        <p:grpSpPr>
          <a:xfrm>
            <a:off x="577290" y="498372"/>
            <a:ext cx="11037419" cy="5861256"/>
            <a:chOff x="577290" y="498372"/>
            <a:chExt cx="11037419" cy="586125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7C5BC90-D3F9-EB89-54C4-383DB362A930}"/>
                </a:ext>
              </a:extLst>
            </p:cNvPr>
            <p:cNvGrpSpPr/>
            <p:nvPr/>
          </p:nvGrpSpPr>
          <p:grpSpPr>
            <a:xfrm>
              <a:off x="577290" y="498372"/>
              <a:ext cx="11037419" cy="5861256"/>
              <a:chOff x="577290" y="498372"/>
              <a:chExt cx="11037419" cy="58612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6FB86C7-3FE7-5870-483A-F40F6156D0EC}"/>
                  </a:ext>
                </a:extLst>
              </p:cNvPr>
              <p:cNvSpPr/>
              <p:nvPr/>
            </p:nvSpPr>
            <p:spPr>
              <a:xfrm>
                <a:off x="577290" y="498372"/>
                <a:ext cx="11037419" cy="5861256"/>
              </a:xfrm>
              <a:prstGeom prst="rect">
                <a:avLst/>
              </a:prstGeom>
              <a:solidFill>
                <a:srgbClr val="005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600" b="1" dirty="0">
                  <a:latin typeface="JejuGothic" panose="02000300000000000000" pitchFamily="2" charset="-127"/>
                  <a:ea typeface="JejuGothic" panose="02000300000000000000" pitchFamily="2" charset="-127"/>
                </a:endParaRPr>
              </a:p>
            </p:txBody>
          </p:sp>
          <p:sp>
            <p:nvSpPr>
              <p:cNvPr id="5" name="사각형: 둥근 대각선 방향 모서리 4">
                <a:extLst>
                  <a:ext uri="{FF2B5EF4-FFF2-40B4-BE49-F238E27FC236}">
                    <a16:creationId xmlns:a16="http://schemas.microsoft.com/office/drawing/2014/main" id="{F1DD4B35-939D-50A2-0411-EDCFAD0B38DE}"/>
                  </a:ext>
                </a:extLst>
              </p:cNvPr>
              <p:cNvSpPr/>
              <p:nvPr/>
            </p:nvSpPr>
            <p:spPr>
              <a:xfrm>
                <a:off x="948267" y="787124"/>
                <a:ext cx="10312400" cy="527500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b="1">
                  <a:latin typeface="JejuGothic" panose="02000300000000000000" pitchFamily="2" charset="-127"/>
                  <a:ea typeface="JejuGothic" panose="02000300000000000000" pitchFamily="2" charset="-127"/>
                </a:endParaRPr>
              </a:p>
            </p:txBody>
          </p:sp>
          <p:pic>
            <p:nvPicPr>
              <p:cNvPr id="6" name="그림 5" descr="텍스트, 클립아트이(가) 표시된 사진&#10;&#10;자동 생성된 설명">
                <a:extLst>
                  <a:ext uri="{FF2B5EF4-FFF2-40B4-BE49-F238E27FC236}">
                    <a16:creationId xmlns:a16="http://schemas.microsoft.com/office/drawing/2014/main" id="{0E507275-B324-A6EB-8F73-11E41A19C106}"/>
                  </a:ext>
                </a:extLst>
              </p:cNvPr>
              <p:cNvPicPr/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43" t="5155" r="3961" b="2267"/>
              <a:stretch/>
            </p:blipFill>
            <p:spPr>
              <a:xfrm>
                <a:off x="10284931" y="912707"/>
                <a:ext cx="848736" cy="709124"/>
              </a:xfrm>
              <a:prstGeom prst="rect">
                <a:avLst/>
              </a:prstGeom>
            </p:spPr>
          </p:pic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A1528856-1B50-6E35-7E6A-3D486589FC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3419" y="1621831"/>
                <a:ext cx="3205162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3A669FE-6EAB-2FD2-BCDB-18B09F0588AB}"/>
                </a:ext>
              </a:extLst>
            </p:cNvPr>
            <p:cNvSpPr txBox="1"/>
            <p:nvPr/>
          </p:nvSpPr>
          <p:spPr>
            <a:xfrm>
              <a:off x="3047999" y="1029599"/>
              <a:ext cx="609600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3200" b="1" dirty="0">
                  <a:latin typeface="JejuGothic" panose="02000300000000000000" pitchFamily="2" charset="-127"/>
                  <a:ea typeface="JejuGothic" panose="02000300000000000000" pitchFamily="2" charset="-127"/>
                  <a:cs typeface="Malgun Gothic Semilight" panose="020B0502040204020203" pitchFamily="50" charset="-127"/>
                </a:rPr>
                <a:t>입사를 축하 드립니다</a:t>
              </a:r>
              <a:r>
                <a:rPr lang="en-US" altLang="ko-KR" sz="3200" b="1" dirty="0">
                  <a:latin typeface="JejuGothic" panose="02000300000000000000" pitchFamily="2" charset="-127"/>
                  <a:ea typeface="JejuGothic" panose="02000300000000000000" pitchFamily="2" charset="-127"/>
                  <a:cs typeface="Malgun Gothic Semilight" panose="020B0502040204020203" pitchFamily="50" charset="-127"/>
                </a:rPr>
                <a:t>!</a:t>
              </a:r>
              <a:endParaRPr lang="ko-KR" altLang="en-US" sz="3200" b="1" dirty="0">
                <a:latin typeface="JejuGothic" panose="02000300000000000000" pitchFamily="2" charset="-127"/>
                <a:ea typeface="JejuGothic" panose="02000300000000000000" pitchFamily="2" charset="-127"/>
                <a:cs typeface="Malgun Gothic Semilight" panose="020B0502040204020203" pitchFamily="50" charset="-127"/>
              </a:endParaRPr>
            </a:p>
          </p:txBody>
        </p:sp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BE49CBE4-7BD2-B817-1550-7DBDC16692A3}"/>
                </a:ext>
              </a:extLst>
            </p:cNvPr>
            <p:cNvGrpSpPr/>
            <p:nvPr/>
          </p:nvGrpSpPr>
          <p:grpSpPr>
            <a:xfrm>
              <a:off x="4603302" y="2066973"/>
              <a:ext cx="2996601" cy="3592171"/>
              <a:chOff x="4905440" y="2066973"/>
              <a:chExt cx="2996601" cy="3592171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A1BF9A56-8385-7C69-552C-56D548766386}"/>
                  </a:ext>
                </a:extLst>
              </p:cNvPr>
              <p:cNvGrpSpPr/>
              <p:nvPr/>
            </p:nvGrpSpPr>
            <p:grpSpPr>
              <a:xfrm>
                <a:off x="6041492" y="2066973"/>
                <a:ext cx="1860549" cy="3592171"/>
                <a:chOff x="9141883" y="1996133"/>
                <a:chExt cx="1860549" cy="3592171"/>
              </a:xfrm>
            </p:grpSpPr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1B44777F-6424-A245-4F17-1002D8CC1E8D}"/>
                    </a:ext>
                  </a:extLst>
                </p:cNvPr>
                <p:cNvSpPr txBox="1"/>
                <p:nvPr/>
              </p:nvSpPr>
              <p:spPr>
                <a:xfrm>
                  <a:off x="9143999" y="1996133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KAKAO 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김신일</a:t>
                  </a: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9D0F390F-FE68-E650-9D4B-FE139FE562ED}"/>
                    </a:ext>
                  </a:extLst>
                </p:cNvPr>
                <p:cNvSpPr txBox="1"/>
                <p:nvPr/>
              </p:nvSpPr>
              <p:spPr>
                <a:xfrm>
                  <a:off x="9143999" y="2460793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KT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 김성현</a:t>
                  </a: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7C1637C6-0ECA-83EF-C4EF-3B6126A9D282}"/>
                    </a:ext>
                  </a:extLst>
                </p:cNvPr>
                <p:cNvSpPr txBox="1"/>
                <p:nvPr/>
              </p:nvSpPr>
              <p:spPr>
                <a:xfrm>
                  <a:off x="9143999" y="2925453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KAKAO 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이준영</a:t>
                  </a: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F66E34F4-9F2C-FD0E-859A-54573F937985}"/>
                    </a:ext>
                  </a:extLst>
                </p:cNvPr>
                <p:cNvSpPr txBox="1"/>
                <p:nvPr/>
              </p:nvSpPr>
              <p:spPr>
                <a:xfrm>
                  <a:off x="9143999" y="3391109"/>
                  <a:ext cx="185843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NAVER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 이창수</a:t>
                  </a: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0EDDD97E-F3EF-4772-F8D5-AA3279DEAAC3}"/>
                    </a:ext>
                  </a:extLst>
                </p:cNvPr>
                <p:cNvSpPr txBox="1"/>
                <p:nvPr/>
              </p:nvSpPr>
              <p:spPr>
                <a:xfrm>
                  <a:off x="9143999" y="3858826"/>
                  <a:ext cx="161025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NAVER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 </a:t>
                  </a:r>
                  <a:r>
                    <a:rPr lang="ko-KR" altLang="en-US" sz="1600" b="1" dirty="0" err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천주룡</a:t>
                  </a:r>
                  <a:endParaRPr lang="ko-KR" altLang="en-US" sz="1600" b="1" dirty="0">
                    <a:latin typeface="JejuGothic" panose="02000300000000000000" pitchFamily="2" charset="-127"/>
                    <a:ea typeface="JejuGothic" panose="02000300000000000000" pitchFamily="2" charset="-127"/>
                    <a:cs typeface="Malgun Gothic Semilight" panose="020B0502040204020203" pitchFamily="50" charset="-127"/>
                  </a:endParaRP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69542E57-8342-A59E-8B7B-1A2A519C7993}"/>
                    </a:ext>
                  </a:extLst>
                </p:cNvPr>
                <p:cNvSpPr txBox="1"/>
                <p:nvPr/>
              </p:nvSpPr>
              <p:spPr>
                <a:xfrm>
                  <a:off x="9143999" y="4326542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 err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Saramin</a:t>
                  </a:r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 </a:t>
                  </a:r>
                  <a:r>
                    <a:rPr lang="ko-KR" altLang="en-US" sz="1600" b="1" dirty="0" err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이호경</a:t>
                  </a:r>
                  <a:endParaRPr lang="ko-KR" altLang="en-US" sz="1600" b="1" dirty="0">
                    <a:latin typeface="JejuGothic" panose="02000300000000000000" pitchFamily="2" charset="-127"/>
                    <a:ea typeface="JejuGothic" panose="02000300000000000000" pitchFamily="2" charset="-127"/>
                    <a:cs typeface="Malgun Gothic Semilight" panose="020B0502040204020203" pitchFamily="50" charset="-127"/>
                  </a:endParaRPr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E4DE928F-81C5-4D41-0347-0B39D69BFC65}"/>
                    </a:ext>
                  </a:extLst>
                </p:cNvPr>
                <p:cNvSpPr txBox="1"/>
                <p:nvPr/>
              </p:nvSpPr>
              <p:spPr>
                <a:xfrm>
                  <a:off x="9150349" y="4788146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KT 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안재현</a:t>
                  </a:r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43DB8D61-158A-79F7-D6F0-2598F756DD8A}"/>
                    </a:ext>
                  </a:extLst>
                </p:cNvPr>
                <p:cNvSpPr txBox="1"/>
                <p:nvPr/>
              </p:nvSpPr>
              <p:spPr>
                <a:xfrm>
                  <a:off x="9141883" y="5249750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NAVER 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윤정민</a:t>
                  </a:r>
                </a:p>
              </p:txBody>
            </p:sp>
          </p:grpSp>
          <p:pic>
            <p:nvPicPr>
              <p:cNvPr id="90" name="그림 89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CAC19552-6C09-798F-5A6F-C0F21F3836B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716" t="34418" r="1459" b="21317"/>
              <a:stretch/>
            </p:blipFill>
            <p:spPr>
              <a:xfrm>
                <a:off x="5107389" y="3541227"/>
                <a:ext cx="942569" cy="180000"/>
              </a:xfrm>
              <a:prstGeom prst="rect">
                <a:avLst/>
              </a:prstGeom>
            </p:spPr>
          </p:pic>
          <p:pic>
            <p:nvPicPr>
              <p:cNvPr id="95" name="그림 94">
                <a:extLst>
                  <a:ext uri="{FF2B5EF4-FFF2-40B4-BE49-F238E27FC236}">
                    <a16:creationId xmlns:a16="http://schemas.microsoft.com/office/drawing/2014/main" id="{CE16B297-2803-385A-B28A-F26796A42A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117" t="15493" r="12280" b="11649"/>
              <a:stretch/>
            </p:blipFill>
            <p:spPr>
              <a:xfrm>
                <a:off x="5761955" y="2582577"/>
                <a:ext cx="279537" cy="252000"/>
              </a:xfrm>
              <a:prstGeom prst="rect">
                <a:avLst/>
              </a:prstGeom>
            </p:spPr>
          </p:pic>
          <p:pic>
            <p:nvPicPr>
              <p:cNvPr id="96" name="그림 95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BE1B135A-C402-04D5-9B9E-AC689F27D09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716" t="34418" r="1459" b="21317"/>
              <a:stretch/>
            </p:blipFill>
            <p:spPr>
              <a:xfrm>
                <a:off x="5107389" y="4008943"/>
                <a:ext cx="942569" cy="180000"/>
              </a:xfrm>
              <a:prstGeom prst="rect">
                <a:avLst/>
              </a:prstGeom>
            </p:spPr>
          </p:pic>
          <p:pic>
            <p:nvPicPr>
              <p:cNvPr id="97" name="그림 96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63A97472-4AF6-C1FB-5239-5A50B59C794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716" t="34418" r="1459" b="21317"/>
              <a:stretch/>
            </p:blipFill>
            <p:spPr>
              <a:xfrm>
                <a:off x="5107389" y="5396292"/>
                <a:ext cx="942569" cy="180000"/>
              </a:xfrm>
              <a:prstGeom prst="rect">
                <a:avLst/>
              </a:prstGeom>
            </p:spPr>
          </p:pic>
          <p:pic>
            <p:nvPicPr>
              <p:cNvPr id="100" name="그림 99">
                <a:extLst>
                  <a:ext uri="{FF2B5EF4-FFF2-40B4-BE49-F238E27FC236}">
                    <a16:creationId xmlns:a16="http://schemas.microsoft.com/office/drawing/2014/main" id="{D9D8117F-5EF4-7FE9-07F2-C7B89AC6D4C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117" t="15493" r="12280" b="11649"/>
              <a:stretch/>
            </p:blipFill>
            <p:spPr>
              <a:xfrm>
                <a:off x="5760363" y="4889654"/>
                <a:ext cx="279537" cy="252000"/>
              </a:xfrm>
              <a:prstGeom prst="rect">
                <a:avLst/>
              </a:prstGeom>
            </p:spPr>
          </p:pic>
          <p:pic>
            <p:nvPicPr>
              <p:cNvPr id="107" name="Picture 12" descr="kakao">
                <a:extLst>
                  <a:ext uri="{FF2B5EF4-FFF2-40B4-BE49-F238E27FC236}">
                    <a16:creationId xmlns:a16="http://schemas.microsoft.com/office/drawing/2014/main" id="{6DD3F8F4-258F-71BF-B651-46DC752AA4A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965" t="43726" r="57597" b="43192"/>
              <a:stretch/>
            </p:blipFill>
            <p:spPr bwMode="auto">
              <a:xfrm>
                <a:off x="5251098" y="2122138"/>
                <a:ext cx="788802" cy="25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" name="Picture 12" descr="kakao">
                <a:extLst>
                  <a:ext uri="{FF2B5EF4-FFF2-40B4-BE49-F238E27FC236}">
                    <a16:creationId xmlns:a16="http://schemas.microsoft.com/office/drawing/2014/main" id="{6680B9C4-AEC2-ECF0-014B-C83F7128F6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965" t="43726" r="57597" b="43192"/>
              <a:stretch/>
            </p:blipFill>
            <p:spPr bwMode="auto">
              <a:xfrm>
                <a:off x="5251098" y="3031035"/>
                <a:ext cx="788802" cy="25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1" name="그림 110">
                <a:extLst>
                  <a:ext uri="{FF2B5EF4-FFF2-40B4-BE49-F238E27FC236}">
                    <a16:creationId xmlns:a16="http://schemas.microsoft.com/office/drawing/2014/main" id="{4C568556-1319-AF80-77BB-570370A13B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05440" y="4434547"/>
                <a:ext cx="1134460" cy="252000"/>
              </a:xfrm>
              <a:prstGeom prst="rect">
                <a:avLst/>
              </a:prstGeom>
            </p:spPr>
          </p:pic>
        </p:grp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25A48C36-A87C-B463-AD76-4D9DF80D3EC3}"/>
                </a:ext>
              </a:extLst>
            </p:cNvPr>
            <p:cNvGrpSpPr/>
            <p:nvPr/>
          </p:nvGrpSpPr>
          <p:grpSpPr>
            <a:xfrm>
              <a:off x="1464435" y="2054364"/>
              <a:ext cx="3347091" cy="3592171"/>
              <a:chOff x="1368837" y="2054364"/>
              <a:chExt cx="3347091" cy="3592171"/>
            </a:xfrm>
          </p:grpSpPr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41D620A3-263E-6634-22BA-9AB98EA57889}"/>
                  </a:ext>
                </a:extLst>
              </p:cNvPr>
              <p:cNvGrpSpPr/>
              <p:nvPr/>
            </p:nvGrpSpPr>
            <p:grpSpPr>
              <a:xfrm>
                <a:off x="2443024" y="2054364"/>
                <a:ext cx="2272904" cy="3592171"/>
                <a:chOff x="9141883" y="1996133"/>
                <a:chExt cx="1860549" cy="3592171"/>
              </a:xfrm>
            </p:grpSpPr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16096F90-514B-E5C8-7E68-918E1D4A4938}"/>
                    </a:ext>
                  </a:extLst>
                </p:cNvPr>
                <p:cNvSpPr txBox="1"/>
                <p:nvPr/>
              </p:nvSpPr>
              <p:spPr>
                <a:xfrm>
                  <a:off x="9143999" y="1996133"/>
                  <a:ext cx="17780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동아대학교 교수 양선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6E82F24D-1FD8-73DB-5D1E-561119A7A639}"/>
                    </a:ext>
                  </a:extLst>
                </p:cNvPr>
                <p:cNvSpPr txBox="1"/>
                <p:nvPr/>
              </p:nvSpPr>
              <p:spPr>
                <a:xfrm>
                  <a:off x="9143999" y="2460793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ETRI 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배경만</a:t>
                  </a: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6F1916C5-FBF2-84EC-3676-8FFED99CB49D}"/>
                    </a:ext>
                  </a:extLst>
                </p:cNvPr>
                <p:cNvSpPr txBox="1"/>
                <p:nvPr/>
              </p:nvSpPr>
              <p:spPr>
                <a:xfrm>
                  <a:off x="9143999" y="2925453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 err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imcGAMES</a:t>
                  </a:r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 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황재원</a:t>
                  </a: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994D223A-5585-424B-57CC-5086B2354D6A}"/>
                    </a:ext>
                  </a:extLst>
                </p:cNvPr>
                <p:cNvSpPr txBox="1"/>
                <p:nvPr/>
              </p:nvSpPr>
              <p:spPr>
                <a:xfrm>
                  <a:off x="9143999" y="3391109"/>
                  <a:ext cx="185843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삼성 </a:t>
                  </a:r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SDS </a:t>
                  </a:r>
                  <a:r>
                    <a:rPr lang="ko-KR" altLang="en-US" sz="1600" b="1" dirty="0" err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백종탁</a:t>
                  </a:r>
                  <a:endParaRPr lang="ko-KR" altLang="en-US" sz="1600" b="1" dirty="0">
                    <a:latin typeface="JejuGothic" panose="02000300000000000000" pitchFamily="2" charset="-127"/>
                    <a:ea typeface="JejuGothic" panose="02000300000000000000" pitchFamily="2" charset="-127"/>
                    <a:cs typeface="Malgun Gothic Semilight" panose="020B0502040204020203" pitchFamily="50" charset="-127"/>
                  </a:endParaRP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7EEAD29C-99BD-7F07-F9D4-D843E037D024}"/>
                    </a:ext>
                  </a:extLst>
                </p:cNvPr>
                <p:cNvSpPr txBox="1"/>
                <p:nvPr/>
              </p:nvSpPr>
              <p:spPr>
                <a:xfrm>
                  <a:off x="9144000" y="3858826"/>
                  <a:ext cx="126788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LG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전자 배상준</a:t>
                  </a: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A1198287-2760-3AB1-7593-7FCA92806622}"/>
                    </a:ext>
                  </a:extLst>
                </p:cNvPr>
                <p:cNvSpPr txBox="1"/>
                <p:nvPr/>
              </p:nvSpPr>
              <p:spPr>
                <a:xfrm>
                  <a:off x="9143999" y="4326542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LG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전자 최대성</a:t>
                  </a: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B1FE5FAA-C00F-ACD4-D19F-A366B5B8E422}"/>
                    </a:ext>
                  </a:extLst>
                </p:cNvPr>
                <p:cNvSpPr txBox="1"/>
                <p:nvPr/>
              </p:nvSpPr>
              <p:spPr>
                <a:xfrm>
                  <a:off x="9150349" y="4788146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LG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전자 박용현</a:t>
                  </a: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87BEE539-2567-AFFF-5D5F-826986CDD731}"/>
                    </a:ext>
                  </a:extLst>
                </p:cNvPr>
                <p:cNvSpPr txBox="1"/>
                <p:nvPr/>
              </p:nvSpPr>
              <p:spPr>
                <a:xfrm>
                  <a:off x="9141883" y="5249750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삼성전자 김성호</a:t>
                  </a:r>
                </a:p>
              </p:txBody>
            </p:sp>
          </p:grpSp>
          <p:pic>
            <p:nvPicPr>
              <p:cNvPr id="101" name="그림 100" descr="표지판, 그리기, 시계이(가) 표시된 사진&#10;&#10;자동 생성된 설명">
                <a:extLst>
                  <a:ext uri="{FF2B5EF4-FFF2-40B4-BE49-F238E27FC236}">
                    <a16:creationId xmlns:a16="http://schemas.microsoft.com/office/drawing/2014/main" id="{214F7C80-1B1B-BBA1-25C6-B63630B3893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1957"/>
              <a:stretch/>
            </p:blipFill>
            <p:spPr>
              <a:xfrm>
                <a:off x="2192458" y="3956780"/>
                <a:ext cx="244344" cy="252000"/>
              </a:xfrm>
              <a:prstGeom prst="rect">
                <a:avLst/>
              </a:prstGeom>
            </p:spPr>
          </p:pic>
          <p:pic>
            <p:nvPicPr>
              <p:cNvPr id="102" name="그림 101" descr="표지판, 그리기, 시계이(가) 표시된 사진&#10;&#10;자동 생성된 설명">
                <a:extLst>
                  <a:ext uri="{FF2B5EF4-FFF2-40B4-BE49-F238E27FC236}">
                    <a16:creationId xmlns:a16="http://schemas.microsoft.com/office/drawing/2014/main" id="{676A1D0D-E8A6-E1FD-589B-D59D372040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1957"/>
              <a:stretch/>
            </p:blipFill>
            <p:spPr>
              <a:xfrm>
                <a:off x="2192458" y="4428050"/>
                <a:ext cx="244344" cy="252000"/>
              </a:xfrm>
              <a:prstGeom prst="rect">
                <a:avLst/>
              </a:prstGeom>
            </p:spPr>
          </p:pic>
          <p:pic>
            <p:nvPicPr>
              <p:cNvPr id="103" name="그림 102" descr="표지판, 그리기, 시계이(가) 표시된 사진&#10;&#10;자동 생성된 설명">
                <a:extLst>
                  <a:ext uri="{FF2B5EF4-FFF2-40B4-BE49-F238E27FC236}">
                    <a16:creationId xmlns:a16="http://schemas.microsoft.com/office/drawing/2014/main" id="{01400766-E48D-CCDE-740B-6432AB33C4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1957"/>
              <a:stretch/>
            </p:blipFill>
            <p:spPr>
              <a:xfrm>
                <a:off x="2192458" y="4902263"/>
                <a:ext cx="244344" cy="252000"/>
              </a:xfrm>
              <a:prstGeom prst="rect">
                <a:avLst/>
              </a:prstGeom>
            </p:spPr>
          </p:pic>
          <p:pic>
            <p:nvPicPr>
              <p:cNvPr id="105" name="Picture 10">
                <a:extLst>
                  <a:ext uri="{FF2B5EF4-FFF2-40B4-BE49-F238E27FC236}">
                    <a16:creationId xmlns:a16="http://schemas.microsoft.com/office/drawing/2014/main" id="{4A160B45-B5D9-D30E-DEFB-38C7DAD076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4664" y="3505226"/>
                <a:ext cx="758967" cy="25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6" name="Picture 10">
                <a:extLst>
                  <a:ext uri="{FF2B5EF4-FFF2-40B4-BE49-F238E27FC236}">
                    <a16:creationId xmlns:a16="http://schemas.microsoft.com/office/drawing/2014/main" id="{A4E43820-0A0F-4D70-D8D5-0F7962DB9E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84057" y="5351258"/>
                <a:ext cx="758967" cy="25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0" name="그림 109" descr="시계, 그리기, 표지판이(가) 표시된 사진&#10;&#10;자동 생성된 설명">
                <a:extLst>
                  <a:ext uri="{FF2B5EF4-FFF2-40B4-BE49-F238E27FC236}">
                    <a16:creationId xmlns:a16="http://schemas.microsoft.com/office/drawing/2014/main" id="{3F024B97-BC0E-B646-D50E-A689785575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88" t="19608" r="7210" b="11122"/>
              <a:stretch/>
            </p:blipFill>
            <p:spPr>
              <a:xfrm>
                <a:off x="1712934" y="2565856"/>
                <a:ext cx="740432" cy="252000"/>
              </a:xfrm>
              <a:prstGeom prst="rect">
                <a:avLst/>
              </a:prstGeom>
            </p:spPr>
          </p:pic>
          <p:pic>
            <p:nvPicPr>
              <p:cNvPr id="115" name="그림 114">
                <a:extLst>
                  <a:ext uri="{FF2B5EF4-FFF2-40B4-BE49-F238E27FC236}">
                    <a16:creationId xmlns:a16="http://schemas.microsoft.com/office/drawing/2014/main" id="{D42AAFC4-7968-9C10-6D57-86251AA849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17977" y="2094525"/>
                <a:ext cx="815654" cy="288000"/>
              </a:xfrm>
              <a:prstGeom prst="rect">
                <a:avLst/>
              </a:prstGeom>
            </p:spPr>
          </p:pic>
          <p:pic>
            <p:nvPicPr>
              <p:cNvPr id="116" name="Picture 4">
                <a:extLst>
                  <a:ext uri="{FF2B5EF4-FFF2-40B4-BE49-F238E27FC236}">
                    <a16:creationId xmlns:a16="http://schemas.microsoft.com/office/drawing/2014/main" id="{D62B07B0-8380-561B-3C0C-A4288A883E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68837" y="3045745"/>
                <a:ext cx="1064794" cy="21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FCF49860-A861-DE10-F58B-55BE1D7CD34E}"/>
                </a:ext>
              </a:extLst>
            </p:cNvPr>
            <p:cNvGrpSpPr/>
            <p:nvPr/>
          </p:nvGrpSpPr>
          <p:grpSpPr>
            <a:xfrm>
              <a:off x="7525820" y="2054364"/>
              <a:ext cx="3331607" cy="3592171"/>
              <a:chOff x="7725418" y="2069049"/>
              <a:chExt cx="3331607" cy="3592171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0FE7E76F-1EFB-70B5-6263-03974445F252}"/>
                  </a:ext>
                </a:extLst>
              </p:cNvPr>
              <p:cNvGrpSpPr/>
              <p:nvPr/>
            </p:nvGrpSpPr>
            <p:grpSpPr>
              <a:xfrm>
                <a:off x="8882850" y="2069049"/>
                <a:ext cx="2174175" cy="3592171"/>
                <a:chOff x="9141882" y="1996133"/>
                <a:chExt cx="2174175" cy="3592171"/>
              </a:xfrm>
            </p:grpSpPr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8A830849-0F16-F82D-0CE4-58D5EC651295}"/>
                    </a:ext>
                  </a:extLst>
                </p:cNvPr>
                <p:cNvSpPr txBox="1"/>
                <p:nvPr/>
              </p:nvSpPr>
              <p:spPr>
                <a:xfrm>
                  <a:off x="9143998" y="1996133"/>
                  <a:ext cx="217205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NHN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 </a:t>
                  </a:r>
                  <a:r>
                    <a:rPr lang="en-US" altLang="ko-KR" sz="1600" b="1" dirty="0" err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diquest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 </a:t>
                  </a:r>
                  <a:r>
                    <a:rPr lang="ko-KR" altLang="en-US" sz="1600" b="1" dirty="0" err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박용신</a:t>
                  </a:r>
                  <a:endParaRPr lang="ko-KR" altLang="en-US" sz="1600" b="1" dirty="0">
                    <a:latin typeface="JejuGothic" panose="02000300000000000000" pitchFamily="2" charset="-127"/>
                    <a:ea typeface="JejuGothic" panose="02000300000000000000" pitchFamily="2" charset="-127"/>
                    <a:cs typeface="Malgun Gothic Semilight" panose="020B0502040204020203" pitchFamily="50" charset="-127"/>
                  </a:endParaRP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0A507468-D945-F81E-73DE-16D7BFEF74B3}"/>
                    </a:ext>
                  </a:extLst>
                </p:cNvPr>
                <p:cNvSpPr txBox="1"/>
                <p:nvPr/>
              </p:nvSpPr>
              <p:spPr>
                <a:xfrm>
                  <a:off x="9143998" y="2460793"/>
                  <a:ext cx="214897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NHN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 </a:t>
                  </a:r>
                  <a:r>
                    <a:rPr lang="en-US" altLang="ko-KR" sz="1600" b="1" dirty="0" err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diquest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 김혜민</a:t>
                  </a:r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633E8E9B-2CF6-E162-4E35-80162AA6289C}"/>
                    </a:ext>
                  </a:extLst>
                </p:cNvPr>
                <p:cNvSpPr txBox="1"/>
                <p:nvPr/>
              </p:nvSpPr>
              <p:spPr>
                <a:xfrm>
                  <a:off x="9143999" y="2925453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NAVER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 </a:t>
                  </a:r>
                  <a:r>
                    <a:rPr lang="ko-KR" altLang="en-US" sz="1600" b="1" dirty="0" err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유홍연</a:t>
                  </a:r>
                  <a:endParaRPr lang="ko-KR" altLang="en-US" sz="1600" b="1" dirty="0">
                    <a:latin typeface="JejuGothic" panose="02000300000000000000" pitchFamily="2" charset="-127"/>
                    <a:ea typeface="JejuGothic" panose="02000300000000000000" pitchFamily="2" charset="-127"/>
                    <a:cs typeface="Malgun Gothic Semilight" panose="020B0502040204020203" pitchFamily="50" charset="-127"/>
                  </a:endParaRP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0FABE7A7-2E04-DCA9-B9C8-E349E184A019}"/>
                    </a:ext>
                  </a:extLst>
                </p:cNvPr>
                <p:cNvSpPr txBox="1"/>
                <p:nvPr/>
              </p:nvSpPr>
              <p:spPr>
                <a:xfrm>
                  <a:off x="9143999" y="3391109"/>
                  <a:ext cx="214897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NHN </a:t>
                  </a:r>
                  <a:r>
                    <a:rPr lang="en-US" altLang="ko-KR" sz="1600" b="1" dirty="0" err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diquest</a:t>
                  </a:r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 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이승욱</a:t>
                  </a:r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4C8C333-B92B-6DDC-A41E-CDDC88CC7FC5}"/>
                    </a:ext>
                  </a:extLst>
                </p:cNvPr>
                <p:cNvSpPr txBox="1"/>
                <p:nvPr/>
              </p:nvSpPr>
              <p:spPr>
                <a:xfrm>
                  <a:off x="9144000" y="3858826"/>
                  <a:ext cx="188463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NAVER 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김기환</a:t>
                  </a: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C827825B-B8CF-182B-E3C3-6794CE45B140}"/>
                    </a:ext>
                  </a:extLst>
                </p:cNvPr>
                <p:cNvSpPr txBox="1"/>
                <p:nvPr/>
              </p:nvSpPr>
              <p:spPr>
                <a:xfrm>
                  <a:off x="9143999" y="4326542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NCSOFT </a:t>
                  </a:r>
                  <a:r>
                    <a:rPr lang="ko-KR" altLang="en-US" sz="1600" b="1" dirty="0" err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손동철</a:t>
                  </a:r>
                  <a:endParaRPr lang="ko-KR" altLang="en-US" sz="1600" b="1" dirty="0">
                    <a:latin typeface="JejuGothic" panose="02000300000000000000" pitchFamily="2" charset="-127"/>
                    <a:ea typeface="JejuGothic" panose="02000300000000000000" pitchFamily="2" charset="-127"/>
                    <a:cs typeface="Malgun Gothic Semilight" panose="020B0502040204020203" pitchFamily="50" charset="-127"/>
                  </a:endParaRPr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4756204C-BE2B-B0C3-3E2C-33DD6607C6F9}"/>
                    </a:ext>
                  </a:extLst>
                </p:cNvPr>
                <p:cNvSpPr txBox="1"/>
                <p:nvPr/>
              </p:nvSpPr>
              <p:spPr>
                <a:xfrm>
                  <a:off x="9150349" y="4788146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KAKAO 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김명준</a:t>
                  </a:r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BD81063-819E-C89A-957B-2C68E97002DB}"/>
                    </a:ext>
                  </a:extLst>
                </p:cNvPr>
                <p:cNvSpPr txBox="1"/>
                <p:nvPr/>
              </p:nvSpPr>
              <p:spPr>
                <a:xfrm>
                  <a:off x="9141882" y="5249750"/>
                  <a:ext cx="214897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LG AI 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연구원 최혜원</a:t>
                  </a:r>
                </a:p>
              </p:txBody>
            </p:sp>
          </p:grpSp>
          <p:pic>
            <p:nvPicPr>
              <p:cNvPr id="98" name="그림 97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C94428C2-0CEC-50D2-0280-09A3EF097B0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716" t="34418" r="1459" b="21317"/>
              <a:stretch/>
            </p:blipFill>
            <p:spPr>
              <a:xfrm>
                <a:off x="7983871" y="3996334"/>
                <a:ext cx="942569" cy="180000"/>
              </a:xfrm>
              <a:prstGeom prst="rect">
                <a:avLst/>
              </a:prstGeom>
            </p:spPr>
          </p:pic>
          <p:pic>
            <p:nvPicPr>
              <p:cNvPr id="99" name="그림 98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B0E0F544-03E0-CF6D-5979-848A56F7EF7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716" t="34418" r="1459" b="21317"/>
              <a:stretch/>
            </p:blipFill>
            <p:spPr>
              <a:xfrm>
                <a:off x="7983871" y="3071015"/>
                <a:ext cx="942569" cy="180000"/>
              </a:xfrm>
              <a:prstGeom prst="rect">
                <a:avLst/>
              </a:prstGeom>
            </p:spPr>
          </p:pic>
          <p:pic>
            <p:nvPicPr>
              <p:cNvPr id="104" name="그림 103" descr="표지판, 그리기, 시계이(가) 표시된 사진&#10;&#10;자동 생성된 설명">
                <a:extLst>
                  <a:ext uri="{FF2B5EF4-FFF2-40B4-BE49-F238E27FC236}">
                    <a16:creationId xmlns:a16="http://schemas.microsoft.com/office/drawing/2014/main" id="{B940C921-5F81-2F66-1526-89DA7B2527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1957"/>
              <a:stretch/>
            </p:blipFill>
            <p:spPr>
              <a:xfrm>
                <a:off x="8682096" y="5360292"/>
                <a:ext cx="244344" cy="252000"/>
              </a:xfrm>
              <a:prstGeom prst="rect">
                <a:avLst/>
              </a:prstGeom>
            </p:spPr>
          </p:pic>
          <p:pic>
            <p:nvPicPr>
              <p:cNvPr id="109" name="Picture 12" descr="kakao">
                <a:extLst>
                  <a:ext uri="{FF2B5EF4-FFF2-40B4-BE49-F238E27FC236}">
                    <a16:creationId xmlns:a16="http://schemas.microsoft.com/office/drawing/2014/main" id="{7E0BFFF5-4C74-51FF-3667-DFD0C1A944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965" t="43726" r="57597" b="43192"/>
              <a:stretch/>
            </p:blipFill>
            <p:spPr bwMode="auto">
              <a:xfrm>
                <a:off x="8102515" y="4910451"/>
                <a:ext cx="788802" cy="25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2" name="그림 111">
                <a:extLst>
                  <a:ext uri="{FF2B5EF4-FFF2-40B4-BE49-F238E27FC236}">
                    <a16:creationId xmlns:a16="http://schemas.microsoft.com/office/drawing/2014/main" id="{7495B8E9-B1F3-FE57-7081-80E976D537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5418" y="2113747"/>
                <a:ext cx="1201022" cy="252000"/>
              </a:xfrm>
              <a:prstGeom prst="rect">
                <a:avLst/>
              </a:prstGeom>
            </p:spPr>
          </p:pic>
          <p:pic>
            <p:nvPicPr>
              <p:cNvPr id="113" name="그림 112">
                <a:extLst>
                  <a:ext uri="{FF2B5EF4-FFF2-40B4-BE49-F238E27FC236}">
                    <a16:creationId xmlns:a16="http://schemas.microsoft.com/office/drawing/2014/main" id="{26B31F36-BBEE-AAC6-588D-54F41672E5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5418" y="2572295"/>
                <a:ext cx="1201022" cy="252000"/>
              </a:xfrm>
              <a:prstGeom prst="rect">
                <a:avLst/>
              </a:prstGeom>
            </p:spPr>
          </p:pic>
          <p:pic>
            <p:nvPicPr>
              <p:cNvPr id="114" name="그림 113">
                <a:extLst>
                  <a:ext uri="{FF2B5EF4-FFF2-40B4-BE49-F238E27FC236}">
                    <a16:creationId xmlns:a16="http://schemas.microsoft.com/office/drawing/2014/main" id="{C7B360C1-EB9A-25E5-8FA0-E33B9BDC0F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5418" y="3487123"/>
                <a:ext cx="1201022" cy="252000"/>
              </a:xfrm>
              <a:prstGeom prst="rect">
                <a:avLst/>
              </a:prstGeom>
            </p:spPr>
          </p:pic>
          <p:pic>
            <p:nvPicPr>
              <p:cNvPr id="117" name="그림 116">
                <a:extLst>
                  <a:ext uri="{FF2B5EF4-FFF2-40B4-BE49-F238E27FC236}">
                    <a16:creationId xmlns:a16="http://schemas.microsoft.com/office/drawing/2014/main" id="{BBA931FA-D28E-8C2A-27CB-D5DF3C5FEA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7989" y="4446232"/>
                <a:ext cx="462980" cy="252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943469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89BA5-B525-8195-FFFB-80C32481D7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:a16="http://schemas.microsoft.com/office/drawing/2014/main" id="{AE0B0E31-4FA2-342C-5CFD-2F23902611A6}"/>
              </a:ext>
            </a:extLst>
          </p:cNvPr>
          <p:cNvGrpSpPr/>
          <p:nvPr/>
        </p:nvGrpSpPr>
        <p:grpSpPr>
          <a:xfrm>
            <a:off x="577290" y="498372"/>
            <a:ext cx="11037419" cy="5861256"/>
            <a:chOff x="577290" y="498372"/>
            <a:chExt cx="11037419" cy="5861256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5979CA8F-FE66-5F93-EC16-5EEFF9D2CEF3}"/>
                </a:ext>
              </a:extLst>
            </p:cNvPr>
            <p:cNvGrpSpPr/>
            <p:nvPr/>
          </p:nvGrpSpPr>
          <p:grpSpPr>
            <a:xfrm>
              <a:off x="577290" y="498372"/>
              <a:ext cx="11037419" cy="5861256"/>
              <a:chOff x="577290" y="498372"/>
              <a:chExt cx="11037419" cy="5861256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8B3D05F9-1B31-93C7-4360-0D8EBB7CAECE}"/>
                  </a:ext>
                </a:extLst>
              </p:cNvPr>
              <p:cNvGrpSpPr/>
              <p:nvPr/>
            </p:nvGrpSpPr>
            <p:grpSpPr>
              <a:xfrm>
                <a:off x="577290" y="498372"/>
                <a:ext cx="11037419" cy="5861256"/>
                <a:chOff x="577290" y="498372"/>
                <a:chExt cx="11037419" cy="5861256"/>
              </a:xfrm>
            </p:grpSpPr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2297D6EB-DFBF-E78B-3DE8-59ABD86F42E2}"/>
                    </a:ext>
                  </a:extLst>
                </p:cNvPr>
                <p:cNvSpPr/>
                <p:nvPr/>
              </p:nvSpPr>
              <p:spPr>
                <a:xfrm>
                  <a:off x="577290" y="498372"/>
                  <a:ext cx="11037419" cy="5861256"/>
                </a:xfrm>
                <a:prstGeom prst="rect">
                  <a:avLst/>
                </a:prstGeom>
                <a:solidFill>
                  <a:srgbClr val="005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1600" b="1" dirty="0">
                    <a:latin typeface="JejuGothic" panose="02000300000000000000" pitchFamily="2" charset="-127"/>
                    <a:ea typeface="JejuGothic" panose="02000300000000000000" pitchFamily="2" charset="-127"/>
                  </a:endParaRPr>
                </a:p>
              </p:txBody>
            </p:sp>
            <p:sp>
              <p:nvSpPr>
                <p:cNvPr id="5" name="사각형: 둥근 대각선 방향 모서리 4">
                  <a:extLst>
                    <a:ext uri="{FF2B5EF4-FFF2-40B4-BE49-F238E27FC236}">
                      <a16:creationId xmlns:a16="http://schemas.microsoft.com/office/drawing/2014/main" id="{593764AD-1567-2294-23D3-B456CAB10E52}"/>
                    </a:ext>
                  </a:extLst>
                </p:cNvPr>
                <p:cNvSpPr/>
                <p:nvPr/>
              </p:nvSpPr>
              <p:spPr>
                <a:xfrm>
                  <a:off x="948267" y="787124"/>
                  <a:ext cx="10312400" cy="5275009"/>
                </a:xfrm>
                <a:prstGeom prst="round2Diag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b="1">
                    <a:latin typeface="JejuGothic" panose="02000300000000000000" pitchFamily="2" charset="-127"/>
                    <a:ea typeface="JejuGothic" panose="02000300000000000000" pitchFamily="2" charset="-127"/>
                  </a:endParaRPr>
                </a:p>
              </p:txBody>
            </p:sp>
            <p:pic>
              <p:nvPicPr>
                <p:cNvPr id="6" name="그림 5" descr="텍스트, 클립아트이(가) 표시된 사진&#10;&#10;자동 생성된 설명">
                  <a:extLst>
                    <a:ext uri="{FF2B5EF4-FFF2-40B4-BE49-F238E27FC236}">
                      <a16:creationId xmlns:a16="http://schemas.microsoft.com/office/drawing/2014/main" id="{D369E016-1627-EBD6-FE1B-2F6688821AEA}"/>
                    </a:ext>
                  </a:extLst>
                </p:cNvPr>
                <p:cNvPicPr/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243" t="5155" r="3961" b="2267"/>
                <a:stretch/>
              </p:blipFill>
              <p:spPr>
                <a:xfrm>
                  <a:off x="10284931" y="912707"/>
                  <a:ext cx="848736" cy="709124"/>
                </a:xfrm>
                <a:prstGeom prst="rect">
                  <a:avLst/>
                </a:prstGeom>
              </p:spPr>
            </p:pic>
            <p:cxnSp>
              <p:nvCxnSpPr>
                <p:cNvPr id="7" name="직선 연결선 6">
                  <a:extLst>
                    <a:ext uri="{FF2B5EF4-FFF2-40B4-BE49-F238E27FC236}">
                      <a16:creationId xmlns:a16="http://schemas.microsoft.com/office/drawing/2014/main" id="{4960E649-9414-1D4C-451E-4F32C0A8B9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93419" y="1621831"/>
                  <a:ext cx="3205162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1F53D7-EB4F-9AB0-392D-B83E83F48999}"/>
                  </a:ext>
                </a:extLst>
              </p:cNvPr>
              <p:cNvSpPr txBox="1"/>
              <p:nvPr/>
            </p:nvSpPr>
            <p:spPr>
              <a:xfrm>
                <a:off x="3047999" y="1029599"/>
                <a:ext cx="60960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3200" b="1" dirty="0">
                    <a:latin typeface="JejuGothic" panose="02000300000000000000" pitchFamily="2" charset="-127"/>
                    <a:ea typeface="JejuGothic" panose="02000300000000000000" pitchFamily="2" charset="-127"/>
                    <a:cs typeface="Malgun Gothic Semilight" panose="020B0502040204020203" pitchFamily="50" charset="-127"/>
                  </a:rPr>
                  <a:t>입사를 축하 드립니다</a:t>
                </a:r>
                <a:r>
                  <a:rPr lang="en-US" altLang="ko-KR" sz="3200" b="1" dirty="0">
                    <a:latin typeface="JejuGothic" panose="02000300000000000000" pitchFamily="2" charset="-127"/>
                    <a:ea typeface="JejuGothic" panose="02000300000000000000" pitchFamily="2" charset="-127"/>
                    <a:cs typeface="Malgun Gothic Semilight" panose="020B0502040204020203" pitchFamily="50" charset="-127"/>
                  </a:rPr>
                  <a:t>!</a:t>
                </a:r>
                <a:endParaRPr lang="ko-KR" altLang="en-US" sz="3200" b="1" dirty="0">
                  <a:latin typeface="JejuGothic" panose="02000300000000000000" pitchFamily="2" charset="-127"/>
                  <a:ea typeface="JejuGothic" panose="02000300000000000000" pitchFamily="2" charset="-127"/>
                  <a:cs typeface="Malgun Gothic Semilight" panose="020B0502040204020203" pitchFamily="50" charset="-127"/>
                </a:endParaRPr>
              </a:p>
            </p:txBody>
          </p: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0F924B32-3336-4CE2-15C4-1628B93A44F0}"/>
                  </a:ext>
                </a:extLst>
              </p:cNvPr>
              <p:cNvGrpSpPr/>
              <p:nvPr/>
            </p:nvGrpSpPr>
            <p:grpSpPr>
              <a:xfrm>
                <a:off x="1473508" y="2054364"/>
                <a:ext cx="3242412" cy="3107139"/>
                <a:chOff x="1473508" y="2054364"/>
                <a:chExt cx="3242412" cy="3107139"/>
              </a:xfrm>
            </p:grpSpPr>
            <p:grpSp>
              <p:nvGrpSpPr>
                <p:cNvPr id="81" name="그룹 80">
                  <a:extLst>
                    <a:ext uri="{FF2B5EF4-FFF2-40B4-BE49-F238E27FC236}">
                      <a16:creationId xmlns:a16="http://schemas.microsoft.com/office/drawing/2014/main" id="{EAAD9F51-7A9A-DDEA-F31A-DBD2ABBC982C}"/>
                    </a:ext>
                  </a:extLst>
                </p:cNvPr>
                <p:cNvGrpSpPr/>
                <p:nvPr/>
              </p:nvGrpSpPr>
              <p:grpSpPr>
                <a:xfrm>
                  <a:off x="2103504" y="2054364"/>
                  <a:ext cx="2612416" cy="3107139"/>
                  <a:chOff x="8863965" y="1996133"/>
                  <a:chExt cx="2138467" cy="3107139"/>
                </a:xfrm>
              </p:grpSpPr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B276A898-E3FB-0DF2-0DA4-7919332ACA74}"/>
                      </a:ext>
                    </a:extLst>
                  </p:cNvPr>
                  <p:cNvSpPr txBox="1"/>
                  <p:nvPr/>
                </p:nvSpPr>
                <p:spPr>
                  <a:xfrm>
                    <a:off x="9143999" y="1996133"/>
                    <a:ext cx="177800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600" b="1" dirty="0">
                        <a:latin typeface="JejuGothic" panose="02000300000000000000" pitchFamily="2" charset="-127"/>
                        <a:ea typeface="JejuGothic" panose="02000300000000000000" pitchFamily="2" charset="-127"/>
                        <a:cs typeface="Malgun Gothic Semilight" panose="020B0502040204020203" pitchFamily="50" charset="-127"/>
                      </a:rPr>
                      <a:t>KT </a:t>
                    </a:r>
                    <a:r>
                      <a:rPr lang="ko-KR" altLang="en-US" sz="1600" b="1" dirty="0">
                        <a:latin typeface="JejuGothic" panose="02000300000000000000" pitchFamily="2" charset="-127"/>
                        <a:ea typeface="JejuGothic" panose="02000300000000000000" pitchFamily="2" charset="-127"/>
                        <a:cs typeface="Malgun Gothic Semilight" panose="020B0502040204020203" pitchFamily="50" charset="-127"/>
                      </a:rPr>
                      <a:t>장대식</a:t>
                    </a:r>
                  </a:p>
                </p:txBody>
              </p:sp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B17723B9-8F0E-3CDF-7178-851DC1FB9562}"/>
                      </a:ext>
                    </a:extLst>
                  </p:cNvPr>
                  <p:cNvSpPr txBox="1"/>
                  <p:nvPr/>
                </p:nvSpPr>
                <p:spPr>
                  <a:xfrm>
                    <a:off x="9143999" y="2460793"/>
                    <a:ext cx="177800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600" b="1" dirty="0">
                        <a:latin typeface="JejuGothic" panose="02000300000000000000" pitchFamily="2" charset="-127"/>
                        <a:ea typeface="JejuGothic" panose="02000300000000000000" pitchFamily="2" charset="-127"/>
                        <a:cs typeface="Malgun Gothic Semilight" panose="020B0502040204020203" pitchFamily="50" charset="-127"/>
                      </a:rPr>
                      <a:t>KT </a:t>
                    </a:r>
                    <a:r>
                      <a:rPr lang="ko-KR" altLang="en-US" sz="1600" b="1" dirty="0">
                        <a:latin typeface="JejuGothic" panose="02000300000000000000" pitchFamily="2" charset="-127"/>
                        <a:ea typeface="JejuGothic" panose="02000300000000000000" pitchFamily="2" charset="-127"/>
                        <a:cs typeface="Malgun Gothic Semilight" panose="020B0502040204020203" pitchFamily="50" charset="-127"/>
                      </a:rPr>
                      <a:t>조준희</a:t>
                    </a:r>
                  </a:p>
                </p:txBody>
              </p:sp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5EEE6422-439E-DC45-EB37-D9DD6EAA5098}"/>
                      </a:ext>
                    </a:extLst>
                  </p:cNvPr>
                  <p:cNvSpPr txBox="1"/>
                  <p:nvPr/>
                </p:nvSpPr>
                <p:spPr>
                  <a:xfrm>
                    <a:off x="9143999" y="2906077"/>
                    <a:ext cx="185843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600" b="1" dirty="0">
                        <a:latin typeface="JejuGothic" panose="02000300000000000000" pitchFamily="2" charset="-127"/>
                        <a:ea typeface="JejuGothic" panose="02000300000000000000" pitchFamily="2" charset="-127"/>
                        <a:cs typeface="Malgun Gothic Semilight" panose="020B0502040204020203" pitchFamily="50" charset="-127"/>
                      </a:rPr>
                      <a:t>NCSOFT </a:t>
                    </a:r>
                    <a:r>
                      <a:rPr lang="ko-KR" altLang="en-US" sz="1600" b="1" dirty="0">
                        <a:latin typeface="JejuGothic" panose="02000300000000000000" pitchFamily="2" charset="-127"/>
                        <a:ea typeface="JejuGothic" panose="02000300000000000000" pitchFamily="2" charset="-127"/>
                        <a:cs typeface="Malgun Gothic Semilight" panose="020B0502040204020203" pitchFamily="50" charset="-127"/>
                      </a:rPr>
                      <a:t>박선영</a:t>
                    </a:r>
                  </a:p>
                </p:txBody>
              </p:sp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C7D146C3-1E59-1948-DB38-0E9B040C2239}"/>
                      </a:ext>
                    </a:extLst>
                  </p:cNvPr>
                  <p:cNvSpPr txBox="1"/>
                  <p:nvPr/>
                </p:nvSpPr>
                <p:spPr>
                  <a:xfrm>
                    <a:off x="8921524" y="3373794"/>
                    <a:ext cx="185843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600" b="1" dirty="0">
                        <a:latin typeface="JejuGothic" panose="02000300000000000000" pitchFamily="2" charset="-127"/>
                        <a:ea typeface="JejuGothic" panose="02000300000000000000" pitchFamily="2" charset="-127"/>
                        <a:cs typeface="Malgun Gothic Semilight" panose="020B0502040204020203" pitchFamily="50" charset="-127"/>
                      </a:rPr>
                      <a:t>삼성</a:t>
                    </a:r>
                    <a:r>
                      <a:rPr lang="en-US" altLang="ko-KR" sz="1600" b="1" dirty="0">
                        <a:latin typeface="JejuGothic" panose="02000300000000000000" pitchFamily="2" charset="-127"/>
                        <a:ea typeface="JejuGothic" panose="02000300000000000000" pitchFamily="2" charset="-127"/>
                        <a:cs typeface="Malgun Gothic Semilight" panose="020B0502040204020203" pitchFamily="50" charset="-127"/>
                      </a:rPr>
                      <a:t> Research </a:t>
                    </a:r>
                    <a:r>
                      <a:rPr lang="ko-KR" altLang="en-US" sz="1600" b="1" dirty="0" err="1">
                        <a:latin typeface="JejuGothic" panose="02000300000000000000" pitchFamily="2" charset="-127"/>
                        <a:ea typeface="JejuGothic" panose="02000300000000000000" pitchFamily="2" charset="-127"/>
                        <a:cs typeface="Malgun Gothic Semilight" panose="020B0502040204020203" pitchFamily="50" charset="-127"/>
                      </a:rPr>
                      <a:t>허태훈</a:t>
                    </a:r>
                    <a:endPara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endParaRPr>
                  </a:p>
                </p:txBody>
              </p:sp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E4A99085-EF3F-41C0-16D9-ABD284B4E8C5}"/>
                      </a:ext>
                    </a:extLst>
                  </p:cNvPr>
                  <p:cNvSpPr txBox="1"/>
                  <p:nvPr/>
                </p:nvSpPr>
                <p:spPr>
                  <a:xfrm>
                    <a:off x="9143999" y="3841510"/>
                    <a:ext cx="177800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600" b="1" dirty="0" err="1">
                        <a:latin typeface="JejuGothic" panose="02000300000000000000" pitchFamily="2" charset="-127"/>
                        <a:ea typeface="JejuGothic" panose="02000300000000000000" pitchFamily="2" charset="-127"/>
                        <a:cs typeface="Malgun Gothic Semilight" panose="020B0502040204020203" pitchFamily="50" charset="-127"/>
                      </a:rPr>
                      <a:t>두나무</a:t>
                    </a:r>
                    <a:r>
                      <a:rPr lang="ko-KR" altLang="en-US" sz="1600" b="1" dirty="0">
                        <a:latin typeface="JejuGothic" panose="02000300000000000000" pitchFamily="2" charset="-127"/>
                        <a:ea typeface="JejuGothic" panose="02000300000000000000" pitchFamily="2" charset="-127"/>
                        <a:cs typeface="Malgun Gothic Semilight" panose="020B0502040204020203" pitchFamily="50" charset="-127"/>
                      </a:rPr>
                      <a:t> </a:t>
                    </a:r>
                    <a:r>
                      <a:rPr lang="ko-KR" altLang="en-US" sz="1600" b="1" dirty="0" err="1">
                        <a:latin typeface="JejuGothic" panose="02000300000000000000" pitchFamily="2" charset="-127"/>
                        <a:ea typeface="JejuGothic" panose="02000300000000000000" pitchFamily="2" charset="-127"/>
                        <a:cs typeface="Malgun Gothic Semilight" panose="020B0502040204020203" pitchFamily="50" charset="-127"/>
                      </a:rPr>
                      <a:t>박충원</a:t>
                    </a:r>
                    <a:endPara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endParaRPr>
                  </a:p>
                </p:txBody>
              </p:sp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E87BA087-8FBE-08AB-D6C6-041FD8E5A2E2}"/>
                      </a:ext>
                    </a:extLst>
                  </p:cNvPr>
                  <p:cNvSpPr txBox="1"/>
                  <p:nvPr/>
                </p:nvSpPr>
                <p:spPr>
                  <a:xfrm>
                    <a:off x="8863965" y="4303114"/>
                    <a:ext cx="206671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600" b="1">
                        <a:latin typeface="JejuGothic" panose="02000300000000000000" pitchFamily="2" charset="-127"/>
                        <a:ea typeface="JejuGothic" panose="02000300000000000000" pitchFamily="2" charset="-127"/>
                        <a:cs typeface="Malgun Gothic Semilight" panose="020B0502040204020203" pitchFamily="50" charset="-127"/>
                      </a:rPr>
                      <a:t>POSCO Holdings </a:t>
                    </a:r>
                    <a:r>
                      <a:rPr lang="ko-KR" altLang="en-US" sz="1600" b="1" dirty="0" err="1">
                        <a:latin typeface="JejuGothic" panose="02000300000000000000" pitchFamily="2" charset="-127"/>
                        <a:ea typeface="JejuGothic" panose="02000300000000000000" pitchFamily="2" charset="-127"/>
                        <a:cs typeface="Malgun Gothic Semilight" panose="020B0502040204020203" pitchFamily="50" charset="-127"/>
                      </a:rPr>
                      <a:t>최규리</a:t>
                    </a:r>
                    <a:endPara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endParaRPr>
                  </a:p>
                </p:txBody>
              </p:sp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C578B6F3-7AA1-6E18-CA3B-AFE90B3240D3}"/>
                      </a:ext>
                    </a:extLst>
                  </p:cNvPr>
                  <p:cNvSpPr txBox="1"/>
                  <p:nvPr/>
                </p:nvSpPr>
                <p:spPr>
                  <a:xfrm>
                    <a:off x="9141883" y="4764718"/>
                    <a:ext cx="177800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600" b="1" dirty="0">
                        <a:latin typeface="JejuGothic" panose="02000300000000000000" pitchFamily="2" charset="-127"/>
                        <a:ea typeface="JejuGothic" panose="02000300000000000000" pitchFamily="2" charset="-127"/>
                        <a:cs typeface="Malgun Gothic Semilight" panose="020B0502040204020203" pitchFamily="50" charset="-127"/>
                      </a:rPr>
                      <a:t>NEXON </a:t>
                    </a:r>
                    <a:r>
                      <a:rPr lang="ko-KR" altLang="en-US" sz="1600" b="1" dirty="0" err="1">
                        <a:latin typeface="JejuGothic" panose="02000300000000000000" pitchFamily="2" charset="-127"/>
                        <a:ea typeface="JejuGothic" panose="02000300000000000000" pitchFamily="2" charset="-127"/>
                        <a:cs typeface="Malgun Gothic Semilight" panose="020B0502040204020203" pitchFamily="50" charset="-127"/>
                      </a:rPr>
                      <a:t>장영재</a:t>
                    </a:r>
                    <a:endPara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endParaRPr>
                  </a:p>
                </p:txBody>
              </p:sp>
            </p:grpSp>
            <p:pic>
              <p:nvPicPr>
                <p:cNvPr id="3" name="그림 2">
                  <a:extLst>
                    <a:ext uri="{FF2B5EF4-FFF2-40B4-BE49-F238E27FC236}">
                      <a16:creationId xmlns:a16="http://schemas.microsoft.com/office/drawing/2014/main" id="{63367B81-F993-09E4-C791-BAD9AA3192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117" t="15493" r="12280" b="11649"/>
                <a:stretch/>
              </p:blipFill>
              <p:spPr>
                <a:xfrm>
                  <a:off x="2173830" y="2094585"/>
                  <a:ext cx="279537" cy="252000"/>
                </a:xfrm>
                <a:prstGeom prst="rect">
                  <a:avLst/>
                </a:prstGeom>
              </p:spPr>
            </p:pic>
            <p:pic>
              <p:nvPicPr>
                <p:cNvPr id="8" name="그림 7">
                  <a:extLst>
                    <a:ext uri="{FF2B5EF4-FFF2-40B4-BE49-F238E27FC236}">
                      <a16:creationId xmlns:a16="http://schemas.microsoft.com/office/drawing/2014/main" id="{32576362-C869-FBE5-432A-6AF585E0B6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117" t="15493" r="12280" b="11649"/>
                <a:stretch/>
              </p:blipFill>
              <p:spPr>
                <a:xfrm>
                  <a:off x="2173830" y="2565159"/>
                  <a:ext cx="279537" cy="252000"/>
                </a:xfrm>
                <a:prstGeom prst="rect">
                  <a:avLst/>
                </a:prstGeom>
              </p:spPr>
            </p:pic>
            <p:pic>
              <p:nvPicPr>
                <p:cNvPr id="16" name="그림 15">
                  <a:extLst>
                    <a:ext uri="{FF2B5EF4-FFF2-40B4-BE49-F238E27FC236}">
                      <a16:creationId xmlns:a16="http://schemas.microsoft.com/office/drawing/2014/main" id="{40D16107-FFD0-7BEF-388B-585F02EB37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90387" y="3006832"/>
                  <a:ext cx="462980" cy="252000"/>
                </a:xfrm>
                <a:prstGeom prst="rect">
                  <a:avLst/>
                </a:prstGeom>
              </p:spPr>
            </p:pic>
            <p:pic>
              <p:nvPicPr>
                <p:cNvPr id="17" name="Picture 4" descr="카카오스탁MAP X 두나무투자일임 투자세미나 &lt;8인8색 주식 투자 이야기&gt; - 이벤터스">
                  <a:extLst>
                    <a:ext uri="{FF2B5EF4-FFF2-40B4-BE49-F238E27FC236}">
                      <a16:creationId xmlns:a16="http://schemas.microsoft.com/office/drawing/2014/main" id="{A37BCDAE-61BF-BF8B-0FC5-22440C35CD7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0151" b="21117"/>
                <a:stretch/>
              </p:blipFill>
              <p:spPr bwMode="auto">
                <a:xfrm>
                  <a:off x="1690577" y="3943018"/>
                  <a:ext cx="762790" cy="252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그림 17">
                  <a:extLst>
                    <a:ext uri="{FF2B5EF4-FFF2-40B4-BE49-F238E27FC236}">
                      <a16:creationId xmlns:a16="http://schemas.microsoft.com/office/drawing/2014/main" id="{F600F1FC-7A44-59FA-9904-E4E6A34731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473508" y="4407351"/>
                  <a:ext cx="630000" cy="252000"/>
                </a:xfrm>
                <a:prstGeom prst="rect">
                  <a:avLst/>
                </a:prstGeom>
              </p:spPr>
            </p:pic>
            <p:pic>
              <p:nvPicPr>
                <p:cNvPr id="19" name="그림 18">
                  <a:extLst>
                    <a:ext uri="{FF2B5EF4-FFF2-40B4-BE49-F238E27FC236}">
                      <a16:creationId xmlns:a16="http://schemas.microsoft.com/office/drawing/2014/main" id="{1BCB1882-0177-0AFC-48B0-7BA7D87976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24418" y="4871684"/>
                  <a:ext cx="828949" cy="252000"/>
                </a:xfrm>
                <a:prstGeom prst="rect">
                  <a:avLst/>
                </a:prstGeom>
              </p:spPr>
            </p:pic>
          </p:grp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4345ADF2-05C1-8303-71AC-8BA9B9D735D3}"/>
                  </a:ext>
                </a:extLst>
              </p:cNvPr>
              <p:cNvGrpSpPr/>
              <p:nvPr/>
            </p:nvGrpSpPr>
            <p:grpSpPr>
              <a:xfrm>
                <a:off x="1380103" y="2020232"/>
                <a:ext cx="6284875" cy="3610495"/>
                <a:chOff x="1977864" y="2024890"/>
                <a:chExt cx="6284875" cy="3610495"/>
              </a:xfrm>
            </p:grpSpPr>
            <p:grpSp>
              <p:nvGrpSpPr>
                <p:cNvPr id="71" name="그룹 70">
                  <a:extLst>
                    <a:ext uri="{FF2B5EF4-FFF2-40B4-BE49-F238E27FC236}">
                      <a16:creationId xmlns:a16="http://schemas.microsoft.com/office/drawing/2014/main" id="{9236EDFA-12A2-EBF8-B841-4C5D3F458EDD}"/>
                    </a:ext>
                  </a:extLst>
                </p:cNvPr>
                <p:cNvGrpSpPr/>
                <p:nvPr/>
              </p:nvGrpSpPr>
              <p:grpSpPr>
                <a:xfrm>
                  <a:off x="3040785" y="2024890"/>
                  <a:ext cx="5221954" cy="3610495"/>
                  <a:chOff x="6183511" y="1954050"/>
                  <a:chExt cx="5221954" cy="3610495"/>
                </a:xfrm>
              </p:grpSpPr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A3AC17F7-4927-30AE-9B92-306FE4AF6429}"/>
                      </a:ext>
                    </a:extLst>
                  </p:cNvPr>
                  <p:cNvSpPr txBox="1"/>
                  <p:nvPr/>
                </p:nvSpPr>
                <p:spPr>
                  <a:xfrm>
                    <a:off x="6183511" y="5225991"/>
                    <a:ext cx="185843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600" b="1" dirty="0">
                        <a:latin typeface="JejuGothic" panose="02000300000000000000" pitchFamily="2" charset="-127"/>
                        <a:ea typeface="JejuGothic" panose="02000300000000000000" pitchFamily="2" charset="-127"/>
                        <a:cs typeface="Malgun Gothic Semilight" panose="020B0502040204020203" pitchFamily="50" charset="-127"/>
                      </a:rPr>
                      <a:t>HYUNDAI </a:t>
                    </a:r>
                    <a:r>
                      <a:rPr lang="ko-KR" altLang="en-US" sz="1600" b="1" dirty="0" err="1">
                        <a:latin typeface="JejuGothic" panose="02000300000000000000" pitchFamily="2" charset="-127"/>
                        <a:ea typeface="JejuGothic" panose="02000300000000000000" pitchFamily="2" charset="-127"/>
                        <a:cs typeface="Malgun Gothic Semilight" panose="020B0502040204020203" pitchFamily="50" charset="-127"/>
                      </a:rPr>
                      <a:t>유재아</a:t>
                    </a:r>
                    <a:endPara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endParaRPr>
                  </a:p>
                </p:txBody>
              </p:sp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05AB733D-3358-4D64-4364-24EE3AF06E6C}"/>
                      </a:ext>
                    </a:extLst>
                  </p:cNvPr>
                  <p:cNvSpPr txBox="1"/>
                  <p:nvPr/>
                </p:nvSpPr>
                <p:spPr>
                  <a:xfrm>
                    <a:off x="9135147" y="1954050"/>
                    <a:ext cx="177800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600" b="1" dirty="0">
                        <a:latin typeface="JejuGothic" panose="02000300000000000000" pitchFamily="2" charset="-127"/>
                        <a:ea typeface="JejuGothic" panose="02000300000000000000" pitchFamily="2" charset="-127"/>
                        <a:cs typeface="Malgun Gothic Semilight" panose="020B0502040204020203" pitchFamily="50" charset="-127"/>
                      </a:rPr>
                      <a:t>KT</a:t>
                    </a:r>
                    <a:r>
                      <a:rPr lang="ko-KR" altLang="en-US" sz="1600" b="1" dirty="0">
                        <a:latin typeface="JejuGothic" panose="02000300000000000000" pitchFamily="2" charset="-127"/>
                        <a:ea typeface="JejuGothic" panose="02000300000000000000" pitchFamily="2" charset="-127"/>
                        <a:cs typeface="Malgun Gothic Semilight" panose="020B0502040204020203" pitchFamily="50" charset="-127"/>
                      </a:rPr>
                      <a:t> </a:t>
                    </a:r>
                    <a:r>
                      <a:rPr lang="ko-KR" altLang="en-US" sz="1600" b="1" dirty="0" err="1">
                        <a:latin typeface="JejuGothic" panose="02000300000000000000" pitchFamily="2" charset="-127"/>
                        <a:ea typeface="JejuGothic" panose="02000300000000000000" pitchFamily="2" charset="-127"/>
                        <a:cs typeface="Malgun Gothic Semilight" panose="020B0502040204020203" pitchFamily="50" charset="-127"/>
                      </a:rPr>
                      <a:t>이홍희</a:t>
                    </a:r>
                    <a:endPara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endParaRPr>
                  </a:p>
                </p:txBody>
              </p:sp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7211B888-DFF7-982A-4AEF-A85FA6A0BC69}"/>
                      </a:ext>
                    </a:extLst>
                  </p:cNvPr>
                  <p:cNvSpPr txBox="1"/>
                  <p:nvPr/>
                </p:nvSpPr>
                <p:spPr>
                  <a:xfrm>
                    <a:off x="9135147" y="2418710"/>
                    <a:ext cx="227031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600" b="1" dirty="0">
                        <a:latin typeface="JejuGothic" panose="02000300000000000000" pitchFamily="2" charset="-127"/>
                        <a:ea typeface="JejuGothic" panose="02000300000000000000" pitchFamily="2" charset="-127"/>
                        <a:cs typeface="Malgun Gothic Semilight" panose="020B0502040204020203" pitchFamily="50" charset="-127"/>
                      </a:rPr>
                      <a:t>삼성전자</a:t>
                    </a:r>
                    <a:r>
                      <a:rPr lang="en-US" altLang="ko-KR" sz="1600" b="1" dirty="0">
                        <a:latin typeface="JejuGothic" panose="02000300000000000000" pitchFamily="2" charset="-127"/>
                        <a:ea typeface="JejuGothic" panose="02000300000000000000" pitchFamily="2" charset="-127"/>
                        <a:cs typeface="Malgun Gothic Semilight" panose="020B0502040204020203" pitchFamily="50" charset="-127"/>
                      </a:rPr>
                      <a:t> </a:t>
                    </a:r>
                    <a:r>
                      <a:rPr lang="ko-KR" altLang="en-US" sz="1600" b="1" dirty="0">
                        <a:latin typeface="JejuGothic" panose="02000300000000000000" pitchFamily="2" charset="-127"/>
                        <a:ea typeface="JejuGothic" panose="02000300000000000000" pitchFamily="2" charset="-127"/>
                        <a:cs typeface="Malgun Gothic Semilight" panose="020B0502040204020203" pitchFamily="50" charset="-127"/>
                      </a:rPr>
                      <a:t>김진영</a:t>
                    </a:r>
                  </a:p>
                </p:txBody>
              </p:sp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F40729F9-6C38-C3D4-D302-1F732B2D95E1}"/>
                      </a:ext>
                    </a:extLst>
                  </p:cNvPr>
                  <p:cNvSpPr txBox="1"/>
                  <p:nvPr/>
                </p:nvSpPr>
                <p:spPr>
                  <a:xfrm>
                    <a:off x="9135147" y="2884366"/>
                    <a:ext cx="2207912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600" b="1" dirty="0">
                        <a:latin typeface="JejuGothic" panose="02000300000000000000" pitchFamily="2" charset="-127"/>
                        <a:ea typeface="JejuGothic" panose="02000300000000000000" pitchFamily="2" charset="-127"/>
                        <a:cs typeface="Malgun Gothic Semilight" panose="020B0502040204020203" pitchFamily="50" charset="-127"/>
                      </a:rPr>
                      <a:t>삼성</a:t>
                    </a:r>
                    <a:r>
                      <a:rPr lang="en-US" altLang="ko-KR" sz="1600" b="1" dirty="0">
                        <a:latin typeface="JejuGothic" panose="02000300000000000000" pitchFamily="2" charset="-127"/>
                        <a:ea typeface="JejuGothic" panose="02000300000000000000" pitchFamily="2" charset="-127"/>
                        <a:cs typeface="Malgun Gothic Semilight" panose="020B0502040204020203" pitchFamily="50" charset="-127"/>
                      </a:rPr>
                      <a:t> Research </a:t>
                    </a:r>
                    <a:r>
                      <a:rPr lang="ko-KR" altLang="en-US" sz="1600" b="1" dirty="0" err="1">
                        <a:latin typeface="JejuGothic" panose="02000300000000000000" pitchFamily="2" charset="-127"/>
                        <a:ea typeface="JejuGothic" panose="02000300000000000000" pitchFamily="2" charset="-127"/>
                        <a:cs typeface="Malgun Gothic Semilight" panose="020B0502040204020203" pitchFamily="50" charset="-127"/>
                      </a:rPr>
                      <a:t>박지열</a:t>
                    </a:r>
                    <a:endPara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endParaRPr>
                  </a:p>
                </p:txBody>
              </p:sp>
            </p:grpSp>
            <p:pic>
              <p:nvPicPr>
                <p:cNvPr id="13" name="그림 12">
                  <a:extLst>
                    <a:ext uri="{FF2B5EF4-FFF2-40B4-BE49-F238E27FC236}">
                      <a16:creationId xmlns:a16="http://schemas.microsoft.com/office/drawing/2014/main" id="{C521EB37-6593-07FB-76C0-000CA8CC69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117" t="15493" r="12280" b="11649"/>
                <a:stretch/>
              </p:blipFill>
              <p:spPr>
                <a:xfrm>
                  <a:off x="5712677" y="2067284"/>
                  <a:ext cx="279537" cy="252000"/>
                </a:xfrm>
                <a:prstGeom prst="rect">
                  <a:avLst/>
                </a:prstGeom>
              </p:spPr>
            </p:pic>
            <p:pic>
              <p:nvPicPr>
                <p:cNvPr id="14" name="Picture 10">
                  <a:extLst>
                    <a:ext uri="{FF2B5EF4-FFF2-40B4-BE49-F238E27FC236}">
                      <a16:creationId xmlns:a16="http://schemas.microsoft.com/office/drawing/2014/main" id="{ECEFDE85-1E72-128F-881F-B91B9FDF94B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77864" y="3479759"/>
                  <a:ext cx="758967" cy="252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" name="그림 21" descr="로고, 폰트, 그래픽, 텍스트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710DFF66-75EF-4899-1537-70BEC75A3D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67468" y="3362268"/>
                  <a:ext cx="741819" cy="360000"/>
                </a:xfrm>
                <a:prstGeom prst="rect">
                  <a:avLst/>
                </a:prstGeom>
              </p:spPr>
            </p:pic>
            <p:pic>
              <p:nvPicPr>
                <p:cNvPr id="23" name="Picture 56">
                  <a:extLst>
                    <a:ext uri="{FF2B5EF4-FFF2-40B4-BE49-F238E27FC236}">
                      <a16:creationId xmlns:a16="http://schemas.microsoft.com/office/drawing/2014/main" id="{C6069C26-9210-0E0D-393B-E9182D0FC0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70133" y="5339510"/>
                  <a:ext cx="870652" cy="252000"/>
                </a:xfrm>
                <a:prstGeom prst="rect">
                  <a:avLst/>
                </a:prstGeom>
              </p:spPr>
            </p:pic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929C57-807C-24AC-8457-9E1D780E5AE0}"/>
                  </a:ext>
                </a:extLst>
              </p:cNvPr>
              <p:cNvSpPr txBox="1"/>
              <p:nvPr/>
            </p:nvSpPr>
            <p:spPr>
              <a:xfrm>
                <a:off x="5394659" y="3365553"/>
                <a:ext cx="1858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latin typeface="JejuGothic" panose="02000300000000000000" pitchFamily="2" charset="-127"/>
                    <a:ea typeface="JejuGothic" panose="02000300000000000000" pitchFamily="2" charset="-127"/>
                    <a:cs typeface="Malgun Gothic Semilight" panose="020B0502040204020203" pitchFamily="50" charset="-127"/>
                  </a:rPr>
                  <a:t>LOTTE </a:t>
                </a:r>
                <a:r>
                  <a:rPr lang="ko-KR" altLang="en-US" sz="1600" b="1" dirty="0" err="1">
                    <a:latin typeface="JejuGothic" panose="02000300000000000000" pitchFamily="2" charset="-127"/>
                    <a:ea typeface="JejuGothic" panose="02000300000000000000" pitchFamily="2" charset="-127"/>
                    <a:cs typeface="Malgun Gothic Semilight" panose="020B0502040204020203" pitchFamily="50" charset="-127"/>
                  </a:rPr>
                  <a:t>신승민</a:t>
                </a:r>
                <a:endParaRPr lang="ko-KR" altLang="en-US" sz="1600" b="1" dirty="0">
                  <a:latin typeface="JejuGothic" panose="02000300000000000000" pitchFamily="2" charset="-127"/>
                  <a:ea typeface="JejuGothic" panose="02000300000000000000" pitchFamily="2" charset="-127"/>
                  <a:cs typeface="Malgun Gothic Semilight" panose="020B0502040204020203" pitchFamily="50" charset="-127"/>
                </a:endParaRPr>
              </a:p>
            </p:txBody>
          </p:sp>
          <p:pic>
            <p:nvPicPr>
              <p:cNvPr id="21" name="Picture 10">
                <a:extLst>
                  <a:ext uri="{FF2B5EF4-FFF2-40B4-BE49-F238E27FC236}">
                    <a16:creationId xmlns:a16="http://schemas.microsoft.com/office/drawing/2014/main" id="{48AC19E2-3353-9EEA-9FE0-E847CDB0AA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2559" y="2530968"/>
                <a:ext cx="758967" cy="25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5E45358-E311-3DA5-7C46-607BDEC60D90}"/>
                </a:ext>
              </a:extLst>
            </p:cNvPr>
            <p:cNvSpPr txBox="1"/>
            <p:nvPr/>
          </p:nvSpPr>
          <p:spPr>
            <a:xfrm>
              <a:off x="5420378" y="3832680"/>
              <a:ext cx="1858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JejuGothic" panose="02000300000000000000" pitchFamily="2" charset="-127"/>
                  <a:ea typeface="JejuGothic" panose="02000300000000000000" pitchFamily="2" charset="-127"/>
                  <a:cs typeface="Malgun Gothic Semilight" panose="020B0502040204020203" pitchFamily="50" charset="-127"/>
                </a:rPr>
                <a:t>HDC Labs </a:t>
              </a:r>
              <a:r>
                <a:rPr lang="ko-KR" altLang="en-US" sz="1600" b="1" dirty="0">
                  <a:latin typeface="JejuGothic" panose="02000300000000000000" pitchFamily="2" charset="-127"/>
                  <a:ea typeface="JejuGothic" panose="02000300000000000000" pitchFamily="2" charset="-127"/>
                  <a:cs typeface="Malgun Gothic Semilight" panose="020B0502040204020203" pitchFamily="50" charset="-127"/>
                </a:rPr>
                <a:t>이하은</a:t>
              </a:r>
            </a:p>
          </p:txBody>
        </p:sp>
        <p:pic>
          <p:nvPicPr>
            <p:cNvPr id="27" name="그림 26" descr="폰트, 로고, 그래픽, 텍스트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7B0F468F-6E66-64F9-8E0E-496307C02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2559" y="3805222"/>
              <a:ext cx="793817" cy="417394"/>
            </a:xfrm>
            <a:prstGeom prst="rect">
              <a:avLst/>
            </a:prstGeom>
          </p:spPr>
        </p:pic>
        <p:pic>
          <p:nvPicPr>
            <p:cNvPr id="25" name="Picture 10">
              <a:extLst>
                <a:ext uri="{FF2B5EF4-FFF2-40B4-BE49-F238E27FC236}">
                  <a16:creationId xmlns:a16="http://schemas.microsoft.com/office/drawing/2014/main" id="{2FDCCB9F-CA91-DB6A-EE4B-F89BE7D57C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5230" y="3020150"/>
              <a:ext cx="758967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그림 27" descr="로고, 폰트, 그래픽, 텍스트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7D43A430-A509-3B80-F734-33324925E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6841" y="4314053"/>
              <a:ext cx="741819" cy="3600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C778901-3F37-9837-8A82-389D09CDCF3F}"/>
                </a:ext>
              </a:extLst>
            </p:cNvPr>
            <p:cNvSpPr txBox="1"/>
            <p:nvPr/>
          </p:nvSpPr>
          <p:spPr>
            <a:xfrm>
              <a:off x="5431793" y="4321996"/>
              <a:ext cx="1858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JejuGothic" panose="02000300000000000000" pitchFamily="2" charset="-127"/>
                  <a:ea typeface="JejuGothic" panose="02000300000000000000" pitchFamily="2" charset="-127"/>
                  <a:cs typeface="Malgun Gothic Semilight" panose="020B0502040204020203" pitchFamily="50" charset="-127"/>
                </a:rPr>
                <a:t>LOTTE </a:t>
              </a:r>
              <a:r>
                <a:rPr lang="ko-KR" altLang="en-US" sz="1600" b="1" dirty="0" err="1">
                  <a:latin typeface="JejuGothic" panose="02000300000000000000" pitchFamily="2" charset="-127"/>
                  <a:ea typeface="JejuGothic" panose="02000300000000000000" pitchFamily="2" charset="-127"/>
                  <a:cs typeface="Malgun Gothic Semilight" panose="020B0502040204020203" pitchFamily="50" charset="-127"/>
                </a:rPr>
                <a:t>차현묵</a:t>
              </a:r>
              <a:endParaRPr lang="ko-KR" altLang="en-US" sz="1600" b="1" dirty="0">
                <a:latin typeface="JejuGothic" panose="02000300000000000000" pitchFamily="2" charset="-127"/>
                <a:ea typeface="JejuGothic" panose="02000300000000000000" pitchFamily="2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C7FF6F5-6BF2-463C-E30F-84319E400AC9}"/>
                </a:ext>
              </a:extLst>
            </p:cNvPr>
            <p:cNvSpPr txBox="1"/>
            <p:nvPr/>
          </p:nvSpPr>
          <p:spPr>
            <a:xfrm>
              <a:off x="5357177" y="4819374"/>
              <a:ext cx="22703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atin typeface="JejuGothic" panose="02000300000000000000" pitchFamily="2" charset="-127"/>
                  <a:ea typeface="JejuGothic" panose="02000300000000000000" pitchFamily="2" charset="-127"/>
                  <a:cs typeface="Malgun Gothic Semilight" panose="020B0502040204020203" pitchFamily="50" charset="-127"/>
                </a:rPr>
                <a:t>삼성전자</a:t>
              </a:r>
              <a:r>
                <a:rPr lang="en-US" altLang="ko-KR" sz="1600" b="1" dirty="0">
                  <a:latin typeface="JejuGothic" panose="02000300000000000000" pitchFamily="2" charset="-127"/>
                  <a:ea typeface="JejuGothic" panose="02000300000000000000" pitchFamily="2" charset="-127"/>
                  <a:cs typeface="Malgun Gothic Semilight" panose="020B0502040204020203" pitchFamily="50" charset="-127"/>
                </a:rPr>
                <a:t> </a:t>
              </a:r>
              <a:r>
                <a:rPr lang="ko-KR" altLang="en-US" sz="1600" b="1" dirty="0">
                  <a:latin typeface="JejuGothic" panose="02000300000000000000" pitchFamily="2" charset="-127"/>
                  <a:ea typeface="JejuGothic" panose="02000300000000000000" pitchFamily="2" charset="-127"/>
                  <a:cs typeface="Malgun Gothic Semilight" panose="020B0502040204020203" pitchFamily="50" charset="-127"/>
                </a:rPr>
                <a:t>조현수</a:t>
              </a:r>
            </a:p>
          </p:txBody>
        </p:sp>
        <p:pic>
          <p:nvPicPr>
            <p:cNvPr id="31" name="Picture 10">
              <a:extLst>
                <a:ext uri="{FF2B5EF4-FFF2-40B4-BE49-F238E27FC236}">
                  <a16:creationId xmlns:a16="http://schemas.microsoft.com/office/drawing/2014/main" id="{E0AA84BA-56A0-2122-E8D6-06CBBDF708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5076" y="4865450"/>
              <a:ext cx="758967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02339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F1902-181A-E1EF-FF84-0BE081FD3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693AAC8B-FA62-DB49-0AC5-32B48614FC47}"/>
              </a:ext>
            </a:extLst>
          </p:cNvPr>
          <p:cNvGrpSpPr/>
          <p:nvPr/>
        </p:nvGrpSpPr>
        <p:grpSpPr>
          <a:xfrm>
            <a:off x="577290" y="498372"/>
            <a:ext cx="11037419" cy="5861256"/>
            <a:chOff x="577290" y="498372"/>
            <a:chExt cx="11037419" cy="586125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1A64EDD-5570-DEF3-BDAC-274FE1DAE675}"/>
                </a:ext>
              </a:extLst>
            </p:cNvPr>
            <p:cNvGrpSpPr/>
            <p:nvPr/>
          </p:nvGrpSpPr>
          <p:grpSpPr>
            <a:xfrm>
              <a:off x="577290" y="498372"/>
              <a:ext cx="11037419" cy="5861256"/>
              <a:chOff x="577290" y="498372"/>
              <a:chExt cx="11037419" cy="58612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E9E50F0-8212-C47F-70C6-38E47700122D}"/>
                  </a:ext>
                </a:extLst>
              </p:cNvPr>
              <p:cNvSpPr/>
              <p:nvPr/>
            </p:nvSpPr>
            <p:spPr>
              <a:xfrm>
                <a:off x="577290" y="498372"/>
                <a:ext cx="11037419" cy="5861256"/>
              </a:xfrm>
              <a:prstGeom prst="rect">
                <a:avLst/>
              </a:prstGeom>
              <a:solidFill>
                <a:srgbClr val="005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600" b="1" dirty="0">
                  <a:latin typeface="JejuGothic" panose="02000300000000000000" pitchFamily="2" charset="-127"/>
                  <a:ea typeface="JejuGothic" panose="02000300000000000000" pitchFamily="2" charset="-127"/>
                </a:endParaRPr>
              </a:p>
            </p:txBody>
          </p:sp>
          <p:sp>
            <p:nvSpPr>
              <p:cNvPr id="5" name="사각형: 둥근 대각선 방향 모서리 4">
                <a:extLst>
                  <a:ext uri="{FF2B5EF4-FFF2-40B4-BE49-F238E27FC236}">
                    <a16:creationId xmlns:a16="http://schemas.microsoft.com/office/drawing/2014/main" id="{4E1615FE-6238-7EDF-5CB1-3D9DA9287B66}"/>
                  </a:ext>
                </a:extLst>
              </p:cNvPr>
              <p:cNvSpPr/>
              <p:nvPr/>
            </p:nvSpPr>
            <p:spPr>
              <a:xfrm>
                <a:off x="948267" y="787124"/>
                <a:ext cx="10312400" cy="527500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b="1">
                  <a:latin typeface="JejuGothic" panose="02000300000000000000" pitchFamily="2" charset="-127"/>
                  <a:ea typeface="JejuGothic" panose="02000300000000000000" pitchFamily="2" charset="-127"/>
                </a:endParaRPr>
              </a:p>
            </p:txBody>
          </p:sp>
          <p:pic>
            <p:nvPicPr>
              <p:cNvPr id="6" name="그림 5" descr="텍스트, 클립아트이(가) 표시된 사진&#10;&#10;자동 생성된 설명">
                <a:extLst>
                  <a:ext uri="{FF2B5EF4-FFF2-40B4-BE49-F238E27FC236}">
                    <a16:creationId xmlns:a16="http://schemas.microsoft.com/office/drawing/2014/main" id="{C1E50BA7-E43A-9E90-A046-5D0F526799D3}"/>
                  </a:ext>
                </a:extLst>
              </p:cNvPr>
              <p:cNvPicPr/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43" t="5155" r="3961" b="2267"/>
              <a:stretch/>
            </p:blipFill>
            <p:spPr>
              <a:xfrm>
                <a:off x="10284931" y="912707"/>
                <a:ext cx="848736" cy="709124"/>
              </a:xfrm>
              <a:prstGeom prst="rect">
                <a:avLst/>
              </a:prstGeom>
            </p:spPr>
          </p:pic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60BA367A-9389-C53B-601C-79924BFBDC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3419" y="1621831"/>
                <a:ext cx="3205162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A69FA33-1E15-27BB-A8BF-34E2979BFAF5}"/>
                </a:ext>
              </a:extLst>
            </p:cNvPr>
            <p:cNvSpPr txBox="1"/>
            <p:nvPr/>
          </p:nvSpPr>
          <p:spPr>
            <a:xfrm>
              <a:off x="3047999" y="1029599"/>
              <a:ext cx="609600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3200" b="1" dirty="0">
                  <a:latin typeface="JejuGothic" panose="02000300000000000000" pitchFamily="2" charset="-127"/>
                  <a:ea typeface="JejuGothic" panose="02000300000000000000" pitchFamily="2" charset="-127"/>
                  <a:cs typeface="Malgun Gothic Semilight" panose="020B0502040204020203" pitchFamily="50" charset="-127"/>
                </a:rPr>
                <a:t>연구실 문의</a:t>
              </a:r>
            </a:p>
          </p:txBody>
        </p:sp>
        <p:sp>
          <p:nvSpPr>
            <p:cNvPr id="2" name="TextBox 6">
              <a:extLst>
                <a:ext uri="{FF2B5EF4-FFF2-40B4-BE49-F238E27FC236}">
                  <a16:creationId xmlns:a16="http://schemas.microsoft.com/office/drawing/2014/main" id="{D4481AB7-1548-4023-B77A-129E01177629}"/>
                </a:ext>
              </a:extLst>
            </p:cNvPr>
            <p:cNvSpPr txBox="1"/>
            <p:nvPr/>
          </p:nvSpPr>
          <p:spPr>
            <a:xfrm>
              <a:off x="1981199" y="1992051"/>
              <a:ext cx="8245501" cy="3449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20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대학원과정은 학위만을 원하거나 취업을 준비하는 곳이 아니라는 것을 이해하고 있는 자연어처리에 진심인 학생을 찾습니다</a:t>
              </a:r>
              <a:r>
                <a:rPr lang="en-US" altLang="ko-KR" sz="20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.</a:t>
              </a:r>
            </a:p>
            <a:p>
              <a:pPr algn="ctr">
                <a:lnSpc>
                  <a:spcPct val="150000"/>
                </a:lnSpc>
              </a:pPr>
              <a:endParaRPr lang="en-US" altLang="ko-KR" sz="1400" b="1" dirty="0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0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연구실에 관심 있는 학생은</a:t>
              </a:r>
              <a:endParaRPr lang="en-US" altLang="ko-KR" sz="2000" b="1" dirty="0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0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구글폼으로 지원서를 제출 바랍니다</a:t>
              </a:r>
              <a:r>
                <a:rPr lang="en-US" altLang="ko-KR" sz="20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.</a:t>
              </a:r>
            </a:p>
            <a:p>
              <a:pPr algn="ctr">
                <a:lnSpc>
                  <a:spcPct val="150000"/>
                </a:lnSpc>
              </a:pPr>
              <a:endParaRPr lang="en-US" altLang="ko-KR" sz="1400" b="1" dirty="0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0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이미지를 클릭하시면 공고 링크로 넘어갑니다</a:t>
              </a:r>
              <a:r>
                <a:rPr lang="en-US" altLang="ko-KR" sz="20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.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(</a:t>
              </a:r>
              <a:r>
                <a:rPr lang="ko-KR" altLang="en-US" sz="20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크롬의 경우 클릭 후 </a:t>
              </a:r>
              <a:r>
                <a:rPr lang="ko-KR" altLang="en-US" sz="2000" b="1" dirty="0" err="1">
                  <a:latin typeface="JejuGothicOTF" panose="02000300000000000000" pitchFamily="2" charset="-127"/>
                  <a:ea typeface="JejuGothicOTF" panose="02000300000000000000" pitchFamily="2" charset="-127"/>
                </a:rPr>
                <a:t>엔터를</a:t>
              </a:r>
              <a:r>
                <a:rPr lang="ko-KR" altLang="en-US" sz="20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 </a:t>
              </a:r>
              <a:r>
                <a:rPr lang="ko-KR" altLang="en-US" sz="2000" b="1" dirty="0" err="1">
                  <a:latin typeface="JejuGothicOTF" panose="02000300000000000000" pitchFamily="2" charset="-127"/>
                  <a:ea typeface="JejuGothicOTF" panose="02000300000000000000" pitchFamily="2" charset="-127"/>
                </a:rPr>
                <a:t>눌러주시길</a:t>
              </a:r>
              <a:r>
                <a:rPr lang="ko-KR" altLang="en-US" sz="20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 바랍니다</a:t>
              </a:r>
              <a:r>
                <a:rPr lang="en-US" altLang="ko-KR" sz="20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.)</a:t>
              </a:r>
              <a:endParaRPr lang="ko-KR" altLang="en-US" sz="2000" b="1" dirty="0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0864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>
            <a:extLst>
              <a:ext uri="{FF2B5EF4-FFF2-40B4-BE49-F238E27FC236}">
                <a16:creationId xmlns:a16="http://schemas.microsoft.com/office/drawing/2014/main" id="{E074D627-6B84-40FD-83F7-A7645C2360FA}"/>
              </a:ext>
            </a:extLst>
          </p:cNvPr>
          <p:cNvSpPr/>
          <p:nvPr/>
        </p:nvSpPr>
        <p:spPr>
          <a:xfrm>
            <a:off x="6090424" y="642699"/>
            <a:ext cx="4746812" cy="260424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4" name="사각형: 둥근 대각선 방향 모서리 63">
            <a:extLst>
              <a:ext uri="{FF2B5EF4-FFF2-40B4-BE49-F238E27FC236}">
                <a16:creationId xmlns:a16="http://schemas.microsoft.com/office/drawing/2014/main" id="{1497D3F9-AF2C-47BF-9CD9-01D1605AB997}"/>
              </a:ext>
            </a:extLst>
          </p:cNvPr>
          <p:cNvSpPr/>
          <p:nvPr/>
        </p:nvSpPr>
        <p:spPr>
          <a:xfrm>
            <a:off x="6207861" y="734275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FD7F36-10CF-43C8-8305-A9C30E9BE822}"/>
              </a:ext>
            </a:extLst>
          </p:cNvPr>
          <p:cNvSpPr txBox="1"/>
          <p:nvPr/>
        </p:nvSpPr>
        <p:spPr>
          <a:xfrm>
            <a:off x="7247623" y="775924"/>
            <a:ext cx="2432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JejuGothicOTF" panose="02000300000000000000" pitchFamily="2" charset="-127"/>
                <a:ea typeface="JejuGothicOTF" panose="02000300000000000000" pitchFamily="2" charset="-127"/>
                <a:cs typeface="Malgun Gothic Semilight" panose="020B0502040204020203" pitchFamily="50" charset="-127"/>
              </a:rPr>
              <a:t>Label open source project</a:t>
            </a:r>
            <a:endParaRPr lang="ko-KR" altLang="en-US" sz="1400" b="1" dirty="0">
              <a:latin typeface="JejuGothicOTF" panose="02000300000000000000" pitchFamily="2" charset="-127"/>
              <a:ea typeface="JejuGothicOTF" panose="02000300000000000000" pitchFamily="2" charset="-127"/>
              <a:cs typeface="Malgun Gothic Semilight" panose="020B0502040204020203" pitchFamily="50" charset="-127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F45E2FA-0434-499C-AD76-A95CA54707DF}"/>
              </a:ext>
            </a:extLst>
          </p:cNvPr>
          <p:cNvCxnSpPr>
            <a:cxnSpLocks/>
          </p:cNvCxnSpPr>
          <p:nvPr/>
        </p:nvCxnSpPr>
        <p:spPr>
          <a:xfrm>
            <a:off x="7362461" y="1069430"/>
            <a:ext cx="220273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8D8F49E-56CD-40A0-9C3A-4E4DBFE24C54}"/>
              </a:ext>
            </a:extLst>
          </p:cNvPr>
          <p:cNvSpPr txBox="1"/>
          <p:nvPr/>
        </p:nvSpPr>
        <p:spPr>
          <a:xfrm>
            <a:off x="6392140" y="1221839"/>
            <a:ext cx="4143381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기계학습용 텍스트 데이터 레이블 자동 생성 </a:t>
            </a:r>
            <a:endParaRPr lang="en-US" altLang="ko-KR" sz="1400" b="1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 </a:t>
            </a:r>
            <a:r>
              <a:rPr lang="ko-KR" altLang="en-US" sz="14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및 검증 도구 프로젝트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9350290-0361-4DA4-B6B0-9A483EB6B16C}"/>
              </a:ext>
            </a:extLst>
          </p:cNvPr>
          <p:cNvSpPr txBox="1"/>
          <p:nvPr/>
        </p:nvSpPr>
        <p:spPr>
          <a:xfrm>
            <a:off x="6207861" y="1944822"/>
            <a:ext cx="4511938" cy="996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4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가지 언어분석기인 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DP, NER, SRL, causality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을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 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조건없이 사용하실 수 있습니다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이용 해보시고 오른쪽 상단 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star 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눌러주시면 감사하겠습니다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이미지를 클릭하시면 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Github 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링크로 넘어갑니다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(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크롬의 경우 클릭 후 엔터를 눌러주시길 바랍니다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.)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 </a:t>
            </a:r>
          </a:p>
        </p:txBody>
      </p:sp>
      <p:pic>
        <p:nvPicPr>
          <p:cNvPr id="77" name="그림 7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AEF5413-92E3-4811-9726-D3B2AC3A1C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10354926" y="755448"/>
            <a:ext cx="336718" cy="28133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35D4A951-299E-4F94-A27F-6D2ACD08FAA2}"/>
              </a:ext>
            </a:extLst>
          </p:cNvPr>
          <p:cNvGrpSpPr/>
          <p:nvPr/>
        </p:nvGrpSpPr>
        <p:grpSpPr>
          <a:xfrm>
            <a:off x="6090424" y="3649090"/>
            <a:ext cx="4746812" cy="2604247"/>
            <a:chOff x="6090424" y="3649090"/>
            <a:chExt cx="4746812" cy="2604247"/>
          </a:xfrm>
        </p:grpSpPr>
        <p:sp>
          <p:nvSpPr>
            <p:cNvPr id="74" name="사각형: 둥근 대각선 방향 모서리 73">
              <a:extLst>
                <a:ext uri="{FF2B5EF4-FFF2-40B4-BE49-F238E27FC236}">
                  <a16:creationId xmlns:a16="http://schemas.microsoft.com/office/drawing/2014/main" id="{5E35AAE2-32DA-4624-A78C-F1EB01DA6ADD}"/>
                </a:ext>
              </a:extLst>
            </p:cNvPr>
            <p:cNvSpPr/>
            <p:nvPr/>
          </p:nvSpPr>
          <p:spPr>
            <a:xfrm>
              <a:off x="6241876" y="3713395"/>
              <a:ext cx="4511938" cy="2421095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0C87F253-86BA-4169-9D5E-709058A61DE2}"/>
                </a:ext>
              </a:extLst>
            </p:cNvPr>
            <p:cNvSpPr/>
            <p:nvPr/>
          </p:nvSpPr>
          <p:spPr>
            <a:xfrm>
              <a:off x="6090424" y="3649090"/>
              <a:ext cx="4746812" cy="260424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 err="1">
                  <a:latin typeface="JejuGothicOTF" panose="02000300000000000000" pitchFamily="2" charset="-127"/>
                  <a:ea typeface="JejuGothicOTF" panose="02000300000000000000" pitchFamily="2" charset="-127"/>
                </a:rPr>
                <a:t>ㅋㅋㅋㅋㅋㅋㅋㅋㅋㅋㅋㅋㅋㅋㅋㅋㅋㅋㅋㅋㅋㅋㅋㅋㅋ</a:t>
              </a:r>
              <a:endParaRPr lang="ko-KR" altLang="en-US" dirty="0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</p:txBody>
        </p:sp>
        <p:sp>
          <p:nvSpPr>
            <p:cNvPr id="89" name="사각형: 둥근 대각선 방향 모서리 88">
              <a:extLst>
                <a:ext uri="{FF2B5EF4-FFF2-40B4-BE49-F238E27FC236}">
                  <a16:creationId xmlns:a16="http://schemas.microsoft.com/office/drawing/2014/main" id="{2856E47D-E80C-4A09-A12B-414E004020A1}"/>
                </a:ext>
              </a:extLst>
            </p:cNvPr>
            <p:cNvSpPr/>
            <p:nvPr/>
          </p:nvSpPr>
          <p:spPr>
            <a:xfrm>
              <a:off x="6207861" y="3740667"/>
              <a:ext cx="4511938" cy="2421095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</p:txBody>
        </p:sp>
      </p:grpSp>
      <p:pic>
        <p:nvPicPr>
          <p:cNvPr id="10" name="그림 9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98BD0AF4-C792-4D04-982E-38CEC30AAC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669" y="4090825"/>
            <a:ext cx="3898352" cy="1666232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46FFE0C7-2A55-D9D7-78FA-80E9981CCEB2}"/>
              </a:ext>
            </a:extLst>
          </p:cNvPr>
          <p:cNvSpPr/>
          <p:nvPr/>
        </p:nvSpPr>
        <p:spPr>
          <a:xfrm>
            <a:off x="723003" y="449574"/>
            <a:ext cx="4746812" cy="2604247"/>
          </a:xfrm>
          <a:prstGeom prst="rect">
            <a:avLst/>
          </a:prstGeom>
          <a:solidFill>
            <a:srgbClr val="00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71" name="사각형: 둥근 대각선 방향 모서리 70">
            <a:extLst>
              <a:ext uri="{FF2B5EF4-FFF2-40B4-BE49-F238E27FC236}">
                <a16:creationId xmlns:a16="http://schemas.microsoft.com/office/drawing/2014/main" id="{D1F7D1A5-012F-33F7-417B-8C3E5A73FC71}"/>
              </a:ext>
            </a:extLst>
          </p:cNvPr>
          <p:cNvSpPr/>
          <p:nvPr/>
        </p:nvSpPr>
        <p:spPr>
          <a:xfrm>
            <a:off x="840440" y="541150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A2ECB57-1979-F742-C79E-2AF2AA82DE9A}"/>
              </a:ext>
            </a:extLst>
          </p:cNvPr>
          <p:cNvSpPr txBox="1"/>
          <p:nvPr/>
        </p:nvSpPr>
        <p:spPr>
          <a:xfrm>
            <a:off x="1216177" y="582799"/>
            <a:ext cx="3743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JejuGothicOTF" panose="02000300000000000000" pitchFamily="2" charset="-127"/>
                <a:ea typeface="JejuGothicOTF" panose="02000300000000000000" pitchFamily="2" charset="-127"/>
                <a:cs typeface="Malgun Gothic Semilight" panose="020B0502040204020203" pitchFamily="50" charset="-127"/>
              </a:rPr>
              <a:t>Top-tier Conference Paper Publication</a:t>
            </a:r>
            <a:endParaRPr lang="ko-KR" altLang="en-US" sz="1400" b="1" dirty="0">
              <a:latin typeface="JejuGothicOTF" panose="02000300000000000000" pitchFamily="2" charset="-127"/>
              <a:ea typeface="JejuGothicOTF" panose="02000300000000000000" pitchFamily="2" charset="-127"/>
              <a:cs typeface="Malgun Gothic Semilight" panose="020B0502040204020203" pitchFamily="50" charset="-127"/>
            </a:endParaRP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A2219BB7-A0A5-8137-88B5-4CAC8C145357}"/>
              </a:ext>
            </a:extLst>
          </p:cNvPr>
          <p:cNvCxnSpPr>
            <a:cxnSpLocks/>
          </p:cNvCxnSpPr>
          <p:nvPr/>
        </p:nvCxnSpPr>
        <p:spPr>
          <a:xfrm>
            <a:off x="1488015" y="876305"/>
            <a:ext cx="320516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ADC5C7B7-B1B5-8BFD-BC81-004C314016B6}"/>
              </a:ext>
            </a:extLst>
          </p:cNvPr>
          <p:cNvSpPr txBox="1"/>
          <p:nvPr/>
        </p:nvSpPr>
        <p:spPr>
          <a:xfrm>
            <a:off x="1075270" y="1259987"/>
            <a:ext cx="409282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2022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년 자연어처리 연구실에서 자연어처리와 정보검색 분야 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top-tier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 국제 학술대회 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(BK Plus 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인정 학술대회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)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에 </a:t>
            </a:r>
            <a:endParaRPr lang="en-US" altLang="ko-KR" sz="1200" b="1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총 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3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편의 논문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(SIGIR, WSDM)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을 발표하였습니다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. </a:t>
            </a:r>
            <a:endParaRPr lang="ko-KR" altLang="en-US" sz="1200" b="1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pic>
        <p:nvPicPr>
          <p:cNvPr id="96" name="그림 95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87555BC7-E5F9-2644-DA76-88EA61B065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4987505" y="562323"/>
            <a:ext cx="336718" cy="281330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95B165C1-B376-FD9D-FF6C-7F2A84320906}"/>
              </a:ext>
            </a:extLst>
          </p:cNvPr>
          <p:cNvSpPr txBox="1"/>
          <p:nvPr/>
        </p:nvSpPr>
        <p:spPr>
          <a:xfrm>
            <a:off x="1024719" y="2529644"/>
            <a:ext cx="4143381" cy="31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논문 정보에 대한 자세한 내용은 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Publications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에서 확인하시기 바랍니다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  <a:endParaRPr lang="ko-KR" altLang="en-US" sz="10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0948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082D71"/>
      </a:dk2>
      <a:lt2>
        <a:srgbClr val="0F4AA6"/>
      </a:lt2>
      <a:accent1>
        <a:srgbClr val="1F77BB"/>
      </a:accent1>
      <a:accent2>
        <a:srgbClr val="3B9495"/>
      </a:accent2>
      <a:accent3>
        <a:srgbClr val="FFA57A"/>
      </a:accent3>
      <a:accent4>
        <a:srgbClr val="FACE6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</TotalTime>
  <Words>414</Words>
  <Application>Microsoft Office PowerPoint</Application>
  <PresentationFormat>와이드스크린</PresentationFormat>
  <Paragraphs>72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JejuGothic</vt:lpstr>
      <vt:lpstr>JejuGothicOTF</vt:lpstr>
      <vt:lpstr>맑은 고딕</vt:lpstr>
      <vt:lpstr>제주고딕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지수</dc:creator>
  <cp:lastModifiedBy>이준희</cp:lastModifiedBy>
  <cp:revision>173</cp:revision>
  <dcterms:created xsi:type="dcterms:W3CDTF">2019-05-14T03:55:50Z</dcterms:created>
  <dcterms:modified xsi:type="dcterms:W3CDTF">2025-08-27T08:50:49Z</dcterms:modified>
</cp:coreProperties>
</file>