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2A2A"/>
    <a:srgbClr val="0000FF"/>
    <a:srgbClr val="FFB404"/>
    <a:srgbClr val="FFFF00"/>
    <a:srgbClr val="9DC3E6"/>
    <a:srgbClr val="FEF5DF"/>
    <a:srgbClr val="FFFFFF"/>
    <a:srgbClr val="F2F2F2"/>
    <a:srgbClr val="3B4D85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>
        <p:scale>
          <a:sx n="69" d="100"/>
          <a:sy n="69" d="100"/>
        </p:scale>
        <p:origin x="2832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B9006-A97E-4F5A-99B9-C1B94001A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CD7F42-70D4-4C1B-82C0-532D1CF05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51436-9021-40B7-BC09-0DC182A7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2021-08-19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0AEA0-1D40-4222-8BC9-A2D12DF8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169D7-C955-442B-8CEE-B6A23E35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20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5117A-DF15-48FB-8856-C13AAD4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453374-0A3F-4B20-A4BA-81A981D23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0DF90-B846-4C95-975F-A5AAE330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2021-08-19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0BD8E-C8AF-4DEB-A277-31BA2B57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158A0-A0AA-4B66-AADC-DC9FE2DB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37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8DFD33-A51E-4E75-ACB8-E615FA5BA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3EEDD-9A01-4966-BE8B-BD5501623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DD823-B483-4201-A138-51CFE674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2021-08-19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0D05F-3210-47AD-9CEE-62DCFBB7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6C62A-A1CB-446F-989D-3A2A7B81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13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07871-55C3-4759-8368-1696C4BA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CC2A1-A8EC-4283-B837-474F610B0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2D396-5830-4A0D-8A13-B46F1B0A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2021-08-19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3BF81-081C-4ACF-85DE-51E61C93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BC32F-85A2-4C4A-8770-FD9E9C96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97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9068-6DAC-449B-8996-37535D70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E66B11-5BC7-4CF2-B6CA-A0DEEAFD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C337F-F8E0-49C5-BAAF-5B4757F9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2021-08-19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C7BA5-3797-4722-96C9-8BB5ED83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C5770-FB19-4385-92D8-655AB64E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8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8A289-05BB-4C96-AA2C-B7636CD6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BF7E7-4E67-45EE-BF13-C8D5D6A86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F80F8-C55A-494F-84F3-197AAB89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2379C5-CEDF-4929-845B-E20F5599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2021-08-19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628FD2-477F-4B0D-8988-9A9E02D0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3550B-0D44-432F-905A-FD81CB1B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33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D1420-44A2-47CA-B0F9-EE7E89DB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ADBE85-1BDE-4D47-9CCC-0F9547B8D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AD6AE-A620-4562-986D-33B4DC42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90EC1A-7BF1-4636-BE6E-23AE3454A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549B9C-C248-49C3-938E-83B28C195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C677C4-3774-4FD2-91E7-93CB1E85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2021-08-19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2D96C2-9FF6-4ED3-B435-05C48832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D8FCA6-62BC-4C65-B634-AB9D303E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23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A96EA-3B12-4441-B7D1-27696391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817D09-3BDE-4EE4-B853-F6DA9B2A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2021-08-19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CB8BFF-D987-49C8-90BB-0A8A6BC6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37FD58-AD5B-42A0-9D3B-29C1830D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79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B0A3DE-A7C7-4136-85B3-233A4EA2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2021-08-19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433E37-8AF0-49B8-B1BD-570FF8B9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A3C17E-1E80-4EE0-B672-86653DC4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45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398CE-2810-4A47-84E6-CEE69C11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5DEC1-F7B2-4F6A-803C-71E0133B0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9991D-227D-4EA2-A115-7C526E447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831C88-CA6A-4442-848C-BE20002C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2021-08-19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9AC54D-7C7B-4234-AC99-D229DF6D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DE1CE-533F-4B0F-ACDC-33384F82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50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71C30-79DA-4B96-8997-BAB38E77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C1ED4A-A767-446A-8EE9-AD361448F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F94756-CC45-4FDC-AC3C-02F9A1545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644DD5-D819-4605-AD57-F1CAA514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2021-08-19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115243-3BEE-47FF-BC4C-01BCB424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6FCCA-C282-4C2E-B28E-2D27F64C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2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D84602-1E7C-40FC-8614-F55311D6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4BB9D-4EE7-466D-8482-714B74A3A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511A7-6DC0-4026-B4C1-9A2B06D28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83BF-99AE-42FD-96B8-D02942FEBE9A}" type="datetimeFigureOut">
              <a:rPr lang="ko-KR" altLang="en-US" smtClean="0"/>
              <a:t>2021-08-19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03D33-E4AD-417B-8C0B-DED061D4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2821F-8478-4CA0-AE0A-1B3BBD923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75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F90881-834E-4F17-82CD-E2182FC68E1F}"/>
              </a:ext>
            </a:extLst>
          </p:cNvPr>
          <p:cNvSpPr/>
          <p:nvPr/>
        </p:nvSpPr>
        <p:spPr>
          <a:xfrm>
            <a:off x="331694" y="631935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22302D80-5091-4D8D-AA3E-935D0AE35FF9}"/>
              </a:ext>
            </a:extLst>
          </p:cNvPr>
          <p:cNvSpPr/>
          <p:nvPr/>
        </p:nvSpPr>
        <p:spPr>
          <a:xfrm>
            <a:off x="449131" y="723510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5C937-352F-4163-AB28-1A3FA18E90CE}"/>
              </a:ext>
            </a:extLst>
          </p:cNvPr>
          <p:cNvSpPr txBox="1"/>
          <p:nvPr/>
        </p:nvSpPr>
        <p:spPr>
          <a:xfrm>
            <a:off x="1831034" y="754475"/>
            <a:ext cx="174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입사를 축하 드립니다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3422996-5BE2-4A10-8FD8-77B9C27F5C56}"/>
              </a:ext>
            </a:extLst>
          </p:cNvPr>
          <p:cNvCxnSpPr>
            <a:cxnSpLocks/>
          </p:cNvCxnSpPr>
          <p:nvPr/>
        </p:nvCxnSpPr>
        <p:spPr>
          <a:xfrm>
            <a:off x="1837074" y="1035805"/>
            <a:ext cx="17360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A8363CD-D7B2-46A8-9498-2D9E57BA4EB1}"/>
              </a:ext>
            </a:extLst>
          </p:cNvPr>
          <p:cNvSpPr txBox="1"/>
          <p:nvPr/>
        </p:nvSpPr>
        <p:spPr>
          <a:xfrm>
            <a:off x="1295082" y="1108448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ETRI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배경만</a:t>
            </a:r>
          </a:p>
        </p:txBody>
      </p:sp>
      <p:pic>
        <p:nvPicPr>
          <p:cNvPr id="24" name="그림 23" descr="시계, 그리기, 표지판이(가) 표시된 사진&#10;&#10;자동 생성된 설명">
            <a:extLst>
              <a:ext uri="{FF2B5EF4-FFF2-40B4-BE49-F238E27FC236}">
                <a16:creationId xmlns:a16="http://schemas.microsoft.com/office/drawing/2014/main" id="{0121F76C-C7A7-4068-BE67-CBCD70D85B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8" t="19608" r="7210" b="11122"/>
          <a:stretch/>
        </p:blipFill>
        <p:spPr>
          <a:xfrm>
            <a:off x="945639" y="1159752"/>
            <a:ext cx="365386" cy="12435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82E70E8-150E-422C-8063-F26993BC5183}"/>
              </a:ext>
            </a:extLst>
          </p:cNvPr>
          <p:cNvSpPr txBox="1"/>
          <p:nvPr/>
        </p:nvSpPr>
        <p:spPr>
          <a:xfrm>
            <a:off x="1295082" y="1308337"/>
            <a:ext cx="1204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imcGAMES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황재원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F2821E-7F8F-4B6B-ACC3-AFADF41C90BC}"/>
              </a:ext>
            </a:extLst>
          </p:cNvPr>
          <p:cNvSpPr txBox="1"/>
          <p:nvPr/>
        </p:nvSpPr>
        <p:spPr>
          <a:xfrm>
            <a:off x="1295082" y="1508226"/>
            <a:ext cx="119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삼성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SDS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백종탁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D7739B-DC43-4498-A2ED-90F5E1DFBCC1}"/>
              </a:ext>
            </a:extLst>
          </p:cNvPr>
          <p:cNvSpPr txBox="1"/>
          <p:nvPr/>
        </p:nvSpPr>
        <p:spPr>
          <a:xfrm>
            <a:off x="1295082" y="1708115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LG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최대성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5813A6-3E20-4D02-B69F-737EF2E4259F}"/>
              </a:ext>
            </a:extLst>
          </p:cNvPr>
          <p:cNvSpPr/>
          <p:nvPr/>
        </p:nvSpPr>
        <p:spPr>
          <a:xfrm>
            <a:off x="1075737" y="2199168"/>
            <a:ext cx="179532" cy="68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6909EA-08E5-4DBC-BAD0-88139EF7C6B6}"/>
              </a:ext>
            </a:extLst>
          </p:cNvPr>
          <p:cNvSpPr txBox="1"/>
          <p:nvPr/>
        </p:nvSpPr>
        <p:spPr>
          <a:xfrm>
            <a:off x="1295082" y="1908004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LG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배상준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7B6E88B-72A3-42DA-BF4B-84AD02D2D0CD}"/>
              </a:ext>
            </a:extLst>
          </p:cNvPr>
          <p:cNvSpPr/>
          <p:nvPr/>
        </p:nvSpPr>
        <p:spPr>
          <a:xfrm>
            <a:off x="1075737" y="2458248"/>
            <a:ext cx="179532" cy="68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4BDADD-9A4B-4400-A527-62C78B015603}"/>
              </a:ext>
            </a:extLst>
          </p:cNvPr>
          <p:cNvSpPr txBox="1"/>
          <p:nvPr/>
        </p:nvSpPr>
        <p:spPr>
          <a:xfrm>
            <a:off x="1295082" y="2107893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LG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박용현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7A66A2-EC3E-49C9-BE11-227A8E6AC36A}"/>
              </a:ext>
            </a:extLst>
          </p:cNvPr>
          <p:cNvSpPr txBox="1"/>
          <p:nvPr/>
        </p:nvSpPr>
        <p:spPr>
          <a:xfrm>
            <a:off x="1295082" y="2307782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삼성전자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김성호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7CF2F8-36CF-490F-A1C4-948E97EEE59A}"/>
              </a:ext>
            </a:extLst>
          </p:cNvPr>
          <p:cNvSpPr txBox="1"/>
          <p:nvPr/>
        </p:nvSpPr>
        <p:spPr>
          <a:xfrm>
            <a:off x="1295082" y="2507671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KAKAO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김신일</a:t>
            </a:r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id="{36498A1A-98AE-455F-B867-6A0214C57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41" y="1341486"/>
            <a:ext cx="710684" cy="14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>
            <a:extLst>
              <a:ext uri="{FF2B5EF4-FFF2-40B4-BE49-F238E27FC236}">
                <a16:creationId xmlns:a16="http://schemas.microsoft.com/office/drawing/2014/main" id="{0C9D91D3-AAD4-4C46-99CC-AD463C8C5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59" y="1554464"/>
            <a:ext cx="428498" cy="14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>
            <a:extLst>
              <a:ext uri="{FF2B5EF4-FFF2-40B4-BE49-F238E27FC236}">
                <a16:creationId xmlns:a16="http://schemas.microsoft.com/office/drawing/2014/main" id="{1405680C-FA8E-4FD9-BCF6-D1AA401E3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59" y="2354683"/>
            <a:ext cx="428498" cy="14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그림 36" descr="표지판, 그리기, 시계이(가) 표시된 사진&#10;&#10;자동 생성된 설명">
            <a:extLst>
              <a:ext uri="{FF2B5EF4-FFF2-40B4-BE49-F238E27FC236}">
                <a16:creationId xmlns:a16="http://schemas.microsoft.com/office/drawing/2014/main" id="{A72B159A-7AB0-434B-B575-1A9CC7CF421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57"/>
          <a:stretch/>
        </p:blipFill>
        <p:spPr>
          <a:xfrm>
            <a:off x="1108802" y="1732827"/>
            <a:ext cx="167873" cy="173133"/>
          </a:xfrm>
          <a:prstGeom prst="rect">
            <a:avLst/>
          </a:prstGeom>
        </p:spPr>
      </p:pic>
      <p:pic>
        <p:nvPicPr>
          <p:cNvPr id="38" name="그림 37" descr="표지판, 그리기, 시계이(가) 표시된 사진&#10;&#10;자동 생성된 설명">
            <a:extLst>
              <a:ext uri="{FF2B5EF4-FFF2-40B4-BE49-F238E27FC236}">
                <a16:creationId xmlns:a16="http://schemas.microsoft.com/office/drawing/2014/main" id="{9E31B6AC-8D1E-4B0E-A6F8-901DAAE8E65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57"/>
          <a:stretch/>
        </p:blipFill>
        <p:spPr>
          <a:xfrm>
            <a:off x="1108802" y="1942438"/>
            <a:ext cx="179531" cy="173133"/>
          </a:xfrm>
          <a:prstGeom prst="rect">
            <a:avLst/>
          </a:prstGeom>
        </p:spPr>
      </p:pic>
      <p:pic>
        <p:nvPicPr>
          <p:cNvPr id="39" name="그림 38" descr="표지판, 그리기, 시계이(가) 표시된 사진&#10;&#10;자동 생성된 설명">
            <a:extLst>
              <a:ext uri="{FF2B5EF4-FFF2-40B4-BE49-F238E27FC236}">
                <a16:creationId xmlns:a16="http://schemas.microsoft.com/office/drawing/2014/main" id="{F4B01B3C-B808-4A8E-A46A-8C4160AD67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57"/>
          <a:stretch/>
        </p:blipFill>
        <p:spPr>
          <a:xfrm>
            <a:off x="1108802" y="2142831"/>
            <a:ext cx="179531" cy="173133"/>
          </a:xfrm>
          <a:prstGeom prst="rect">
            <a:avLst/>
          </a:prstGeom>
        </p:spPr>
      </p:pic>
      <p:pic>
        <p:nvPicPr>
          <p:cNvPr id="40" name="Picture 12" descr="kakao">
            <a:extLst>
              <a:ext uri="{FF2B5EF4-FFF2-40B4-BE49-F238E27FC236}">
                <a16:creationId xmlns:a16="http://schemas.microsoft.com/office/drawing/2014/main" id="{C7F40EFD-ACDC-48B6-BF4D-AFEC79F493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5" t="43726" r="57597" b="43192"/>
          <a:stretch/>
        </p:blipFill>
        <p:spPr bwMode="auto">
          <a:xfrm>
            <a:off x="886918" y="2558146"/>
            <a:ext cx="409259" cy="13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A13CC304-831E-4942-92F6-27B788096CC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7" t="15493" r="12280" b="11649"/>
          <a:stretch/>
        </p:blipFill>
        <p:spPr>
          <a:xfrm>
            <a:off x="1135402" y="2754579"/>
            <a:ext cx="159680" cy="14395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9380220-CE65-4F85-8556-D5AEAAA6C4FB}"/>
              </a:ext>
            </a:extLst>
          </p:cNvPr>
          <p:cNvSpPr txBox="1"/>
          <p:nvPr/>
        </p:nvSpPr>
        <p:spPr>
          <a:xfrm>
            <a:off x="1295082" y="2707560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김성현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1597E4-BED7-490A-92C5-04455E2D32F0}"/>
              </a:ext>
            </a:extLst>
          </p:cNvPr>
          <p:cNvSpPr txBox="1"/>
          <p:nvPr/>
        </p:nvSpPr>
        <p:spPr>
          <a:xfrm>
            <a:off x="1303710" y="2907448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KAKAO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이준영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DE46E6-A023-4490-A0F7-3338E3F0BA9D}"/>
              </a:ext>
            </a:extLst>
          </p:cNvPr>
          <p:cNvSpPr txBox="1"/>
          <p:nvPr/>
        </p:nvSpPr>
        <p:spPr>
          <a:xfrm>
            <a:off x="3335245" y="1108448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이창수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FB26C7-B4E3-45B6-876F-25EEC1EF35C8}"/>
              </a:ext>
            </a:extLst>
          </p:cNvPr>
          <p:cNvSpPr txBox="1"/>
          <p:nvPr/>
        </p:nvSpPr>
        <p:spPr>
          <a:xfrm>
            <a:off x="3335245" y="1308151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천주룡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C919D9-C9E8-4E73-91AD-79354262F9EE}"/>
              </a:ext>
            </a:extLst>
          </p:cNvPr>
          <p:cNvSpPr txBox="1"/>
          <p:nvPr/>
        </p:nvSpPr>
        <p:spPr>
          <a:xfrm>
            <a:off x="3335245" y="1507854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Saramin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이호경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68C52E-9D75-4D43-BA57-2DF75AEFBC46}"/>
              </a:ext>
            </a:extLst>
          </p:cNvPr>
          <p:cNvSpPr txBox="1"/>
          <p:nvPr/>
        </p:nvSpPr>
        <p:spPr>
          <a:xfrm>
            <a:off x="3335245" y="1707557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안재현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133171-CD92-43ED-8C36-17880108A562}"/>
              </a:ext>
            </a:extLst>
          </p:cNvPr>
          <p:cNvSpPr txBox="1"/>
          <p:nvPr/>
        </p:nvSpPr>
        <p:spPr>
          <a:xfrm>
            <a:off x="3335245" y="1907260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윤정민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FC8B8F-7676-4F61-9C40-99239EEFFD1E}"/>
              </a:ext>
            </a:extLst>
          </p:cNvPr>
          <p:cNvSpPr txBox="1"/>
          <p:nvPr/>
        </p:nvSpPr>
        <p:spPr>
          <a:xfrm>
            <a:off x="3335245" y="2106963"/>
            <a:ext cx="1295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NHN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diquest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박용신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B73703-7879-495D-BD3C-0F2C4F7D769C}"/>
              </a:ext>
            </a:extLst>
          </p:cNvPr>
          <p:cNvSpPr txBox="1"/>
          <p:nvPr/>
        </p:nvSpPr>
        <p:spPr>
          <a:xfrm>
            <a:off x="3335245" y="2306666"/>
            <a:ext cx="1295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NHN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diquest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김혜민</a:t>
            </a:r>
          </a:p>
        </p:txBody>
      </p:sp>
      <p:pic>
        <p:nvPicPr>
          <p:cNvPr id="52" name="그림 51" descr="그리기이(가) 표시된 사진&#10;&#10;자동 생성된 설명">
            <a:extLst>
              <a:ext uri="{FF2B5EF4-FFF2-40B4-BE49-F238E27FC236}">
                <a16:creationId xmlns:a16="http://schemas.microsoft.com/office/drawing/2014/main" id="{9D865A80-3967-49D3-9C60-E677A084F98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6" t="34418" r="1459" b="21317"/>
          <a:stretch/>
        </p:blipFill>
        <p:spPr>
          <a:xfrm>
            <a:off x="2753931" y="1365066"/>
            <a:ext cx="578113" cy="110401"/>
          </a:xfrm>
          <a:prstGeom prst="rect">
            <a:avLst/>
          </a:prstGeom>
        </p:spPr>
      </p:pic>
      <p:pic>
        <p:nvPicPr>
          <p:cNvPr id="53" name="그림 52" descr="그리기이(가) 표시된 사진&#10;&#10;자동 생성된 설명">
            <a:extLst>
              <a:ext uri="{FF2B5EF4-FFF2-40B4-BE49-F238E27FC236}">
                <a16:creationId xmlns:a16="http://schemas.microsoft.com/office/drawing/2014/main" id="{5D98CA78-33FD-4B90-9C44-FDD5251B373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6" t="34418" r="1459" b="21317"/>
          <a:stretch/>
        </p:blipFill>
        <p:spPr>
          <a:xfrm>
            <a:off x="2753931" y="1167346"/>
            <a:ext cx="578113" cy="110401"/>
          </a:xfrm>
          <a:prstGeom prst="rect">
            <a:avLst/>
          </a:prstGeom>
        </p:spPr>
      </p:pic>
      <p:pic>
        <p:nvPicPr>
          <p:cNvPr id="54" name="그림 53" descr="그리기이(가) 표시된 사진&#10;&#10;자동 생성된 설명">
            <a:extLst>
              <a:ext uri="{FF2B5EF4-FFF2-40B4-BE49-F238E27FC236}">
                <a16:creationId xmlns:a16="http://schemas.microsoft.com/office/drawing/2014/main" id="{96E48417-5F3F-48ED-B9C7-B7233DD2B32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6" t="34418" r="1459" b="21317"/>
          <a:stretch/>
        </p:blipFill>
        <p:spPr>
          <a:xfrm>
            <a:off x="2753931" y="2567890"/>
            <a:ext cx="578113" cy="11040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466A91A-CE0C-4BF0-99D4-C5D1B765BA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536" y="2358173"/>
            <a:ext cx="639585" cy="134198"/>
          </a:xfrm>
          <a:prstGeom prst="rect">
            <a:avLst/>
          </a:prstGeom>
        </p:spPr>
      </p:pic>
      <p:pic>
        <p:nvPicPr>
          <p:cNvPr id="58" name="Picture 12" descr="kakao">
            <a:extLst>
              <a:ext uri="{FF2B5EF4-FFF2-40B4-BE49-F238E27FC236}">
                <a16:creationId xmlns:a16="http://schemas.microsoft.com/office/drawing/2014/main" id="{66E5C3E8-E7E9-473F-A3C6-DD26FB9C63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5" t="43726" r="57597" b="43192"/>
          <a:stretch/>
        </p:blipFill>
        <p:spPr bwMode="auto">
          <a:xfrm>
            <a:off x="888925" y="2956868"/>
            <a:ext cx="409259" cy="13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03A3F6B5-D090-449E-A881-A4713F5E9E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804" y="2952027"/>
            <a:ext cx="233386" cy="127032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F16D6DF-9300-445A-8B21-BA8D12AF8C59}"/>
              </a:ext>
            </a:extLst>
          </p:cNvPr>
          <p:cNvSpPr txBox="1"/>
          <p:nvPr/>
        </p:nvSpPr>
        <p:spPr>
          <a:xfrm>
            <a:off x="3335245" y="2506369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유홍연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7B0ACF-23ED-4692-8416-62742129C753}"/>
              </a:ext>
            </a:extLst>
          </p:cNvPr>
          <p:cNvSpPr txBox="1"/>
          <p:nvPr/>
        </p:nvSpPr>
        <p:spPr>
          <a:xfrm>
            <a:off x="3335245" y="2905777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NCSOFT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김기환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173438B-8D77-45A3-9132-D28CB8BA528C}"/>
              </a:ext>
            </a:extLst>
          </p:cNvPr>
          <p:cNvSpPr/>
          <p:nvPr/>
        </p:nvSpPr>
        <p:spPr>
          <a:xfrm>
            <a:off x="331694" y="3621818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7" name="사각형: 둥근 대각선 방향 모서리 66">
            <a:extLst>
              <a:ext uri="{FF2B5EF4-FFF2-40B4-BE49-F238E27FC236}">
                <a16:creationId xmlns:a16="http://schemas.microsoft.com/office/drawing/2014/main" id="{DF1C473B-96A9-457E-89DF-A9100098DCEC}"/>
              </a:ext>
            </a:extLst>
          </p:cNvPr>
          <p:cNvSpPr/>
          <p:nvPr/>
        </p:nvSpPr>
        <p:spPr>
          <a:xfrm>
            <a:off x="449131" y="371339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BE8171-F27A-4D07-A9FF-237539E63351}"/>
              </a:ext>
            </a:extLst>
          </p:cNvPr>
          <p:cNvSpPr txBox="1"/>
          <p:nvPr/>
        </p:nvSpPr>
        <p:spPr>
          <a:xfrm>
            <a:off x="1872885" y="3790080"/>
            <a:ext cx="166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연구실 문의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5D25C4B-CE16-4C53-8BCD-F49806272A91}"/>
              </a:ext>
            </a:extLst>
          </p:cNvPr>
          <p:cNvCxnSpPr/>
          <p:nvPr/>
        </p:nvCxnSpPr>
        <p:spPr>
          <a:xfrm>
            <a:off x="1873961" y="4071410"/>
            <a:ext cx="166443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6">
            <a:extLst>
              <a:ext uri="{FF2B5EF4-FFF2-40B4-BE49-F238E27FC236}">
                <a16:creationId xmlns:a16="http://schemas.microsoft.com/office/drawing/2014/main" id="{EFF9D69A-EDB1-4A30-B1EB-1973D0743096}"/>
              </a:ext>
            </a:extLst>
          </p:cNvPr>
          <p:cNvSpPr txBox="1"/>
          <p:nvPr/>
        </p:nvSpPr>
        <p:spPr>
          <a:xfrm>
            <a:off x="1330058" y="5312079"/>
            <a:ext cx="27500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E-mail : chojunhee7003@gmail.com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2" name="TextBox 6">
            <a:extLst>
              <a:ext uri="{FF2B5EF4-FFF2-40B4-BE49-F238E27FC236}">
                <a16:creationId xmlns:a16="http://schemas.microsoft.com/office/drawing/2014/main" id="{AA67AD85-B1C4-4FCE-84CF-7A1DA749CB05}"/>
              </a:ext>
            </a:extLst>
          </p:cNvPr>
          <p:cNvSpPr txBox="1"/>
          <p:nvPr/>
        </p:nvSpPr>
        <p:spPr>
          <a:xfrm>
            <a:off x="719819" y="4424472"/>
            <a:ext cx="39705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자연어 처리에 관심 있는 학생은 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아래의 연락처로 연락 바랍니다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6090424" y="642699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6207861" y="73427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247623" y="775924"/>
            <a:ext cx="243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Label open source project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7362461" y="1069430"/>
            <a:ext cx="220273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392140" y="1221839"/>
            <a:ext cx="4143381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기계학습용 텍스트 데이터 레이블 자동 생성 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검증 도구 프로젝트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350290-0361-4DA4-B6B0-9A483EB6B16C}"/>
              </a:ext>
            </a:extLst>
          </p:cNvPr>
          <p:cNvSpPr txBox="1"/>
          <p:nvPr/>
        </p:nvSpPr>
        <p:spPr>
          <a:xfrm>
            <a:off x="6207861" y="1944822"/>
            <a:ext cx="4511938" cy="99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 언어분석기인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DP, NER, SRL, causality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조건없이 사용하실 수 있습니다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 해보시고 오른쪽 상단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star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눌러주시면 감사하겠습니다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이미지를 클릭하시면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링크로 넘어갑니다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크롬의 경우 클릭 후 엔터를 눌러주시길 바랍니다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.)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15444870-8857-4C7C-B83D-45D83640DDE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7" t="15493" r="12280" b="11649"/>
          <a:stretch/>
        </p:blipFill>
        <p:spPr>
          <a:xfrm>
            <a:off x="3175565" y="1751636"/>
            <a:ext cx="159680" cy="14395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B6B46AF4-0C94-419A-ADD2-90B29F7497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536" y="2165930"/>
            <a:ext cx="639585" cy="134198"/>
          </a:xfrm>
          <a:prstGeom prst="rect">
            <a:avLst/>
          </a:prstGeom>
        </p:spPr>
      </p:pic>
      <p:pic>
        <p:nvPicPr>
          <p:cNvPr id="70" name="그림 6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08BCD4B-8FFB-4DEE-B39D-ABF026D3DE2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6449" y="754475"/>
            <a:ext cx="336718" cy="281330"/>
          </a:xfrm>
          <a:prstGeom prst="rect">
            <a:avLst/>
          </a:prstGeom>
        </p:spPr>
      </p:pic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54926" y="755448"/>
            <a:ext cx="336718" cy="281330"/>
          </a:xfrm>
          <a:prstGeom prst="rect">
            <a:avLst/>
          </a:prstGeom>
        </p:spPr>
      </p:pic>
      <p:pic>
        <p:nvPicPr>
          <p:cNvPr id="79" name="그림 7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CEE4971-70BE-4A6D-B240-A3FBA16018A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3967" y="3739732"/>
            <a:ext cx="336718" cy="28133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5D4A951-299E-4F94-A27F-6D2ACD08FAA2}"/>
              </a:ext>
            </a:extLst>
          </p:cNvPr>
          <p:cNvGrpSpPr/>
          <p:nvPr/>
        </p:nvGrpSpPr>
        <p:grpSpPr>
          <a:xfrm>
            <a:off x="6090424" y="3649090"/>
            <a:ext cx="4746812" cy="2604247"/>
            <a:chOff x="6090424" y="3649090"/>
            <a:chExt cx="4746812" cy="2604247"/>
          </a:xfrm>
        </p:grpSpPr>
        <p:sp>
          <p:nvSpPr>
            <p:cNvPr id="74" name="사각형: 둥근 대각선 방향 모서리 73">
              <a:extLst>
                <a:ext uri="{FF2B5EF4-FFF2-40B4-BE49-F238E27FC236}">
                  <a16:creationId xmlns:a16="http://schemas.microsoft.com/office/drawing/2014/main" id="{5E35AAE2-32DA-4624-A78C-F1EB01DA6ADD}"/>
                </a:ext>
              </a:extLst>
            </p:cNvPr>
            <p:cNvSpPr/>
            <p:nvPr/>
          </p:nvSpPr>
          <p:spPr>
            <a:xfrm>
              <a:off x="6241876" y="3713395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C87F253-86BA-4169-9D5E-709058A61DE2}"/>
                </a:ext>
              </a:extLst>
            </p:cNvPr>
            <p:cNvSpPr/>
            <p:nvPr/>
          </p:nvSpPr>
          <p:spPr>
            <a:xfrm>
              <a:off x="6090424" y="3649090"/>
              <a:ext cx="4746812" cy="26042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/>
                <a:t>ㅋㅋㅋㅋㅋㅋㅋㅋㅋㅋㅋㅋㅋㅋㅋㅋㅋㅋㅋㅋㅋㅋㅋㅋㅋ</a:t>
              </a:r>
              <a:endParaRPr lang="ko-KR" altLang="en-US" dirty="0"/>
            </a:p>
          </p:txBody>
        </p:sp>
        <p:sp>
          <p:nvSpPr>
            <p:cNvPr id="89" name="사각형: 둥근 대각선 방향 모서리 88">
              <a:extLst>
                <a:ext uri="{FF2B5EF4-FFF2-40B4-BE49-F238E27FC236}">
                  <a16:creationId xmlns:a16="http://schemas.microsoft.com/office/drawing/2014/main" id="{2856E47D-E80C-4A09-A12B-414E004020A1}"/>
                </a:ext>
              </a:extLst>
            </p:cNvPr>
            <p:cNvSpPr/>
            <p:nvPr/>
          </p:nvSpPr>
          <p:spPr>
            <a:xfrm>
              <a:off x="6207861" y="3740667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" name="그림 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8BD0AF4-C792-4D04-982E-38CEC30AAC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69" y="4090825"/>
            <a:ext cx="3898352" cy="1666232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5A69901-164D-45EE-BF97-4184DD244128}"/>
              </a:ext>
            </a:extLst>
          </p:cNvPr>
          <p:cNvSpPr txBox="1"/>
          <p:nvPr/>
        </p:nvSpPr>
        <p:spPr>
          <a:xfrm>
            <a:off x="3335245" y="2706072"/>
            <a:ext cx="1295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NHN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diquest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이승욱</a:t>
            </a: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B782529B-9637-471C-8250-68E100C8DE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536" y="2761305"/>
            <a:ext cx="639585" cy="134198"/>
          </a:xfrm>
          <a:prstGeom prst="rect">
            <a:avLst/>
          </a:prstGeom>
        </p:spPr>
      </p:pic>
      <p:pic>
        <p:nvPicPr>
          <p:cNvPr id="81" name="그림 80" descr="그리기이(가) 표시된 사진&#10;&#10;자동 생성된 설명">
            <a:extLst>
              <a:ext uri="{FF2B5EF4-FFF2-40B4-BE49-F238E27FC236}">
                <a16:creationId xmlns:a16="http://schemas.microsoft.com/office/drawing/2014/main" id="{49F56DA2-5A2A-4D93-A553-DCD5150E972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6" t="34418" r="1459" b="21317"/>
          <a:stretch/>
        </p:blipFill>
        <p:spPr>
          <a:xfrm>
            <a:off x="2753931" y="1969979"/>
            <a:ext cx="578113" cy="1104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B6CE12-F8CB-405B-9F00-C8E68AAB65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167" y="1549409"/>
            <a:ext cx="605639" cy="13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4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대각선 방향 모서리 66">
            <a:extLst>
              <a:ext uri="{FF2B5EF4-FFF2-40B4-BE49-F238E27FC236}">
                <a16:creationId xmlns:a16="http://schemas.microsoft.com/office/drawing/2014/main" id="{DF1C473B-96A9-457E-89DF-A9100098DCEC}"/>
              </a:ext>
            </a:extLst>
          </p:cNvPr>
          <p:cNvSpPr/>
          <p:nvPr/>
        </p:nvSpPr>
        <p:spPr>
          <a:xfrm>
            <a:off x="449131" y="371339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287501" y="203083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404938" y="294659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80675" y="336308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Top-tier Conference Paper Publication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1052513" y="629814"/>
            <a:ext cx="320516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48414" y="914604"/>
            <a:ext cx="4024986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2021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자연어처리 연구실에서 자연어처리와 정보검색 분야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top-tier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국제 학술대회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(BK Plus 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인정 학술대회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총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 논문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(AAAI, CIKM, NAACL, EACL)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발표하였습니다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b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내년에는 더 많은 논문을 발표할 수 있기를 기대합니다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52003" y="315832"/>
            <a:ext cx="336718" cy="28133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AF7771D6-34AD-4375-928E-2029D50BF5D8}"/>
              </a:ext>
            </a:extLst>
          </p:cNvPr>
          <p:cNvSpPr txBox="1"/>
          <p:nvPr/>
        </p:nvSpPr>
        <p:spPr>
          <a:xfrm>
            <a:off x="589217" y="2283153"/>
            <a:ext cx="4143381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논문 정보에 대한 자세한 내용은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Publications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확인하시기 바랍니다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150D945-9B82-44DD-8F44-0565BA6DE48A}"/>
              </a:ext>
            </a:extLst>
          </p:cNvPr>
          <p:cNvSpPr/>
          <p:nvPr/>
        </p:nvSpPr>
        <p:spPr>
          <a:xfrm>
            <a:off x="6096000" y="203083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6" name="사각형: 둥근 대각선 방향 모서리 95">
            <a:extLst>
              <a:ext uri="{FF2B5EF4-FFF2-40B4-BE49-F238E27FC236}">
                <a16:creationId xmlns:a16="http://schemas.microsoft.com/office/drawing/2014/main" id="{C75810DE-445D-4D5A-AED6-973F2D017855}"/>
              </a:ext>
            </a:extLst>
          </p:cNvPr>
          <p:cNvSpPr/>
          <p:nvPr/>
        </p:nvSpPr>
        <p:spPr>
          <a:xfrm>
            <a:off x="6213437" y="294659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EB249DF-3C66-4AD6-9B47-8A9BFA7035CB}"/>
              </a:ext>
            </a:extLst>
          </p:cNvPr>
          <p:cNvSpPr txBox="1"/>
          <p:nvPr/>
        </p:nvSpPr>
        <p:spPr>
          <a:xfrm>
            <a:off x="6589174" y="336308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News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E4D58717-6443-4666-9902-BC135C4ED225}"/>
              </a:ext>
            </a:extLst>
          </p:cNvPr>
          <p:cNvCxnSpPr>
            <a:cxnSpLocks/>
          </p:cNvCxnSpPr>
          <p:nvPr/>
        </p:nvCxnSpPr>
        <p:spPr>
          <a:xfrm>
            <a:off x="8136158" y="629814"/>
            <a:ext cx="63741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그림 9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FFA54F2-9614-4FD2-B93A-C65CF31404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60502" y="315832"/>
            <a:ext cx="336718" cy="28133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1DFCBD29-E571-497D-AF31-68CD79287B36}"/>
              </a:ext>
            </a:extLst>
          </p:cNvPr>
          <p:cNvSpPr txBox="1"/>
          <p:nvPr/>
        </p:nvSpPr>
        <p:spPr>
          <a:xfrm>
            <a:off x="6322794" y="734107"/>
            <a:ext cx="43076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2021/11/05  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2021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top-tier 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국제 학술대회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(BK Plus 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인정 학술대회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 논문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(AAAI, CIKM, NAACL, EACL)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발표하였습니다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2021/08/10   </a:t>
            </a:r>
            <a:r>
              <a:rPr lang="en-US" altLang="ko-KR" sz="800" b="1" dirty="0">
                <a:solidFill>
                  <a:srgbClr val="A52A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CIKM 2021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 논문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개제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Arial" panose="020B0604020202020204" pitchFamily="34" charset="0"/>
              </a:rPr>
              <a:t>(BK Plus Computer Science IF=3)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2021/08/10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SSFT Ranker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MS MARCO Passage Ranking Leaderboard </a:t>
            </a:r>
            <a:r>
              <a:rPr lang="en-US" altLang="ko-KR" sz="700" i="0" dirty="0">
                <a:solidFill>
                  <a:srgbClr val="575757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ko-KR" sz="700" dirty="0">
                <a:solidFill>
                  <a:srgbClr val="575757"/>
                </a:solidFill>
                <a:latin typeface="Arial" panose="020B0604020202020204" pitchFamily="34" charset="0"/>
              </a:rPr>
              <a:t>type:</a:t>
            </a:r>
            <a:r>
              <a:rPr lang="ko-KR" altLang="en-US" sz="700" dirty="0">
                <a:solidFill>
                  <a:srgbClr val="575757"/>
                </a:solidFill>
                <a:latin typeface="Arial" panose="020B0604020202020204" pitchFamily="34" charset="0"/>
              </a:rPr>
              <a:t> </a:t>
            </a:r>
            <a:r>
              <a:rPr lang="en-US" altLang="ko-KR" sz="700" dirty="0">
                <a:solidFill>
                  <a:srgbClr val="575757"/>
                </a:solidFill>
                <a:latin typeface="Arial" panose="020B0604020202020204" pitchFamily="34" charset="0"/>
              </a:rPr>
              <a:t>reranking</a:t>
            </a:r>
            <a:r>
              <a:rPr lang="en-US" altLang="ko-KR" sz="700" i="0" dirty="0">
                <a:solidFill>
                  <a:srgbClr val="575757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단일 모델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8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차지했습니다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2021/03/11   </a:t>
            </a:r>
            <a:r>
              <a:rPr lang="en-US" altLang="ko-KR" sz="800" b="1" dirty="0">
                <a:solidFill>
                  <a:srgbClr val="A52A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NAACL 2021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 논문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개제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Arial" panose="020B0604020202020204" pitchFamily="34" charset="0"/>
              </a:rPr>
              <a:t>(BK Plus Computer Science IF=2)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2021/01/12   </a:t>
            </a:r>
            <a:r>
              <a:rPr lang="en-US" altLang="ko-KR" sz="800" b="1" dirty="0">
                <a:solidFill>
                  <a:srgbClr val="A52A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EACL 2021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 논문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개제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Arial" panose="020B0604020202020204" pitchFamily="34" charset="0"/>
              </a:rPr>
              <a:t>(BK Plus Computer Science IF=2)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2020/12/02   </a:t>
            </a:r>
            <a:r>
              <a:rPr lang="en-US" altLang="ko-KR" sz="800" b="1" dirty="0">
                <a:solidFill>
                  <a:srgbClr val="A52A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AAAI 2021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 논문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개제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Arial" panose="020B0604020202020204" pitchFamily="34" charset="0"/>
              </a:rPr>
              <a:t>(BK Plus Computer Science IF=4)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2020/12/02   </a:t>
            </a:r>
            <a:r>
              <a:rPr lang="en-US" altLang="ko-KR" sz="800" b="1" dirty="0">
                <a:solidFill>
                  <a:srgbClr val="A52A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DSTC9 Workshop of AAAI 2021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 논문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개제 승인되었습니다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2020/03/11   </a:t>
            </a:r>
            <a:r>
              <a:rPr lang="en-US" altLang="ko-KR" sz="800" b="1" dirty="0">
                <a:solidFill>
                  <a:srgbClr val="A52A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COLING 2020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 논문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개제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Arial" panose="020B0604020202020204" pitchFamily="34" charset="0"/>
              </a:rPr>
              <a:t>(BK Plus Computer Science IF=2)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048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082D71"/>
      </a:dk2>
      <a:lt2>
        <a:srgbClr val="0F4AA6"/>
      </a:lt2>
      <a:accent1>
        <a:srgbClr val="1F77BB"/>
      </a:accent1>
      <a:accent2>
        <a:srgbClr val="3B9495"/>
      </a:accent2>
      <a:accent3>
        <a:srgbClr val="FFA57A"/>
      </a:accent3>
      <a:accent4>
        <a:srgbClr val="FACE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336</Words>
  <Application>Microsoft Office PowerPoint</Application>
  <PresentationFormat>와이드스크린</PresentationFormat>
  <Paragraphs>45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지수</dc:creator>
  <cp:lastModifiedBy>규리 최</cp:lastModifiedBy>
  <cp:revision>60</cp:revision>
  <dcterms:created xsi:type="dcterms:W3CDTF">2019-05-14T03:55:50Z</dcterms:created>
  <dcterms:modified xsi:type="dcterms:W3CDTF">2021-08-19T07:33:46Z</dcterms:modified>
</cp:coreProperties>
</file>