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000"/>
    <a:srgbClr val="FFFFFF"/>
    <a:srgbClr val="A52A2A"/>
    <a:srgbClr val="0000FF"/>
    <a:srgbClr val="FFB404"/>
    <a:srgbClr val="FFFF00"/>
    <a:srgbClr val="9DC3E6"/>
    <a:srgbClr val="FEF5DF"/>
    <a:srgbClr val="F2F2F2"/>
    <a:srgbClr val="3B4D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300" d="100"/>
          <a:sy n="300" d="100"/>
        </p:scale>
        <p:origin x="-294" y="-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2022-11-23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jp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58B06C-A39F-452A-AFA8-3DDE894423A0}"/>
              </a:ext>
            </a:extLst>
          </p:cNvPr>
          <p:cNvGrpSpPr/>
          <p:nvPr/>
        </p:nvGrpSpPr>
        <p:grpSpPr>
          <a:xfrm>
            <a:off x="493215" y="1317670"/>
            <a:ext cx="1780054" cy="1583889"/>
            <a:chOff x="502344" y="1157862"/>
            <a:chExt cx="1780054" cy="1583889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A8363CD-D7B2-46A8-9498-2D9E57BA4EB1}"/>
                </a:ext>
              </a:extLst>
            </p:cNvPr>
            <p:cNvSpPr txBox="1"/>
            <p:nvPr/>
          </p:nvSpPr>
          <p:spPr>
            <a:xfrm>
              <a:off x="1197085" y="1157862"/>
              <a:ext cx="57257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ETRI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배경만</a:t>
              </a:r>
            </a:p>
          </p:txBody>
        </p:sp>
        <p:pic>
          <p:nvPicPr>
            <p:cNvPr id="24" name="그림 23" descr="시계, 그리기, 표지판이(가) 표시된 사진&#10;&#10;자동 생성된 설명">
              <a:extLst>
                <a:ext uri="{FF2B5EF4-FFF2-40B4-BE49-F238E27FC236}">
                  <a16:creationId xmlns:a16="http://schemas.microsoft.com/office/drawing/2014/main" id="{0121F76C-C7A7-4068-BE67-CBCD70D85B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888" t="19608" r="7210" b="11122"/>
            <a:stretch/>
          </p:blipFill>
          <p:spPr>
            <a:xfrm>
              <a:off x="847642" y="1210836"/>
              <a:ext cx="331082" cy="112681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82E70E8-150E-422C-8063-F26993BC5183}"/>
                </a:ext>
              </a:extLst>
            </p:cNvPr>
            <p:cNvSpPr txBox="1"/>
            <p:nvPr/>
          </p:nvSpPr>
          <p:spPr>
            <a:xfrm>
              <a:off x="1197086" y="1357751"/>
              <a:ext cx="81514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imcGAMES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황재원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F2821E-7F8F-4B6B-ACC3-AFADF41C90BC}"/>
                </a:ext>
              </a:extLst>
            </p:cNvPr>
            <p:cNvSpPr txBox="1"/>
            <p:nvPr/>
          </p:nvSpPr>
          <p:spPr>
            <a:xfrm>
              <a:off x="1197086" y="1557640"/>
              <a:ext cx="108531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SDS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백종탁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6D7739B-DC43-4498-A2ED-90F5E1DFBCC1}"/>
                </a:ext>
              </a:extLst>
            </p:cNvPr>
            <p:cNvSpPr txBox="1"/>
            <p:nvPr/>
          </p:nvSpPr>
          <p:spPr>
            <a:xfrm>
              <a:off x="1197085" y="1757529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최대성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16909EA-08E5-4DBC-BAD0-88139EF7C6B6}"/>
                </a:ext>
              </a:extLst>
            </p:cNvPr>
            <p:cNvSpPr txBox="1"/>
            <p:nvPr/>
          </p:nvSpPr>
          <p:spPr>
            <a:xfrm>
              <a:off x="1197085" y="1957418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배상준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44BDADD-9A4B-4400-A527-62C78B015603}"/>
                </a:ext>
              </a:extLst>
            </p:cNvPr>
            <p:cNvSpPr txBox="1"/>
            <p:nvPr/>
          </p:nvSpPr>
          <p:spPr>
            <a:xfrm>
              <a:off x="1197085" y="2157307"/>
              <a:ext cx="65101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박용현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97A66A2-EC3E-49C9-BE11-227A8E6AC36A}"/>
                </a:ext>
              </a:extLst>
            </p:cNvPr>
            <p:cNvSpPr txBox="1"/>
            <p:nvPr/>
          </p:nvSpPr>
          <p:spPr>
            <a:xfrm>
              <a:off x="1197086" y="2357196"/>
              <a:ext cx="69458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삼성전자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김성호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97CF2F8-36CF-490F-A1C4-948E97EEE59A}"/>
                </a:ext>
              </a:extLst>
            </p:cNvPr>
            <p:cNvSpPr txBox="1"/>
            <p:nvPr/>
          </p:nvSpPr>
          <p:spPr>
            <a:xfrm>
              <a:off x="1197086" y="2557085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김신일</a:t>
              </a:r>
            </a:p>
          </p:txBody>
        </p:sp>
        <p:pic>
          <p:nvPicPr>
            <p:cNvPr id="34" name="Picture 4">
              <a:extLst>
                <a:ext uri="{FF2B5EF4-FFF2-40B4-BE49-F238E27FC236}">
                  <a16:creationId xmlns:a16="http://schemas.microsoft.com/office/drawing/2014/main" id="{36498A1A-98AE-455F-B867-6A0214C57A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02344" y="1392571"/>
              <a:ext cx="643962" cy="1306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10">
              <a:extLst>
                <a:ext uri="{FF2B5EF4-FFF2-40B4-BE49-F238E27FC236}">
                  <a16:creationId xmlns:a16="http://schemas.microsoft.com/office/drawing/2014/main" id="{0C9D91D3-AAD4-4C46-99CC-AD463C8C5C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62" y="1605549"/>
              <a:ext cx="388269" cy="12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10">
              <a:extLst>
                <a:ext uri="{FF2B5EF4-FFF2-40B4-BE49-F238E27FC236}">
                  <a16:creationId xmlns:a16="http://schemas.microsoft.com/office/drawing/2014/main" id="{1405680C-FA8E-4FD9-BCF6-D1AA401E3D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2762" y="2405768"/>
              <a:ext cx="388269" cy="12891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그림 36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A72B159A-7AB0-434B-B575-1A9CC7CF42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1783912"/>
              <a:ext cx="152112" cy="156878"/>
            </a:xfrm>
            <a:prstGeom prst="rect">
              <a:avLst/>
            </a:prstGeom>
          </p:spPr>
        </p:pic>
        <p:pic>
          <p:nvPicPr>
            <p:cNvPr id="38" name="그림 37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9E31B6AC-8D1E-4B0E-A6F8-901DAAE8E6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1993523"/>
              <a:ext cx="162676" cy="156878"/>
            </a:xfrm>
            <a:prstGeom prst="rect">
              <a:avLst/>
            </a:prstGeom>
          </p:spPr>
        </p:pic>
        <p:pic>
          <p:nvPicPr>
            <p:cNvPr id="39" name="그림 38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F4B01B3C-B808-4A8E-A46A-8C4160AD67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1010806" y="2193916"/>
              <a:ext cx="162676" cy="156878"/>
            </a:xfrm>
            <a:prstGeom prst="rect">
              <a:avLst/>
            </a:prstGeom>
          </p:spPr>
        </p:pic>
        <p:pic>
          <p:nvPicPr>
            <p:cNvPr id="40" name="Picture 12" descr="kakao">
              <a:extLst>
                <a:ext uri="{FF2B5EF4-FFF2-40B4-BE49-F238E27FC236}">
                  <a16:creationId xmlns:a16="http://schemas.microsoft.com/office/drawing/2014/main" id="{C7F40EFD-ACDC-48B6-BF4D-AFEC79F4938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788922" y="2609231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youngjaechang0@gmail.com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590F8485-E4F2-4ECF-9BC6-7615D19C2BD0}"/>
              </a:ext>
            </a:extLst>
          </p:cNvPr>
          <p:cNvGrpSpPr/>
          <p:nvPr/>
        </p:nvGrpSpPr>
        <p:grpSpPr>
          <a:xfrm>
            <a:off x="2035564" y="1319050"/>
            <a:ext cx="1526408" cy="1577483"/>
            <a:chOff x="2083094" y="1160658"/>
            <a:chExt cx="1526408" cy="1577483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3DE46E6-A023-4490-A0F7-3338E3F0BA9D}"/>
                </a:ext>
              </a:extLst>
            </p:cNvPr>
            <p:cNvSpPr txBox="1"/>
            <p:nvPr/>
          </p:nvSpPr>
          <p:spPr>
            <a:xfrm>
              <a:off x="2734803" y="1553289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이창수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1FB26C7-B4E3-45B6-876F-25EEC1EF35C8}"/>
                </a:ext>
              </a:extLst>
            </p:cNvPr>
            <p:cNvSpPr txBox="1"/>
            <p:nvPr/>
          </p:nvSpPr>
          <p:spPr>
            <a:xfrm>
              <a:off x="2734803" y="1752992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천주룡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FC919D9-C9E8-4E73-91AD-79354262F9EE}"/>
                </a:ext>
              </a:extLst>
            </p:cNvPr>
            <p:cNvSpPr txBox="1"/>
            <p:nvPr/>
          </p:nvSpPr>
          <p:spPr>
            <a:xfrm>
              <a:off x="2734803" y="1952695"/>
              <a:ext cx="71347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Saramin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이호경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B68C52E-9D75-4D43-BA57-2DF75AEFBC46}"/>
                </a:ext>
              </a:extLst>
            </p:cNvPr>
            <p:cNvSpPr txBox="1"/>
            <p:nvPr/>
          </p:nvSpPr>
          <p:spPr>
            <a:xfrm>
              <a:off x="2734802" y="2152398"/>
              <a:ext cx="5057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안재현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E133171-CD92-43ED-8C36-17880108A562}"/>
                </a:ext>
              </a:extLst>
            </p:cNvPr>
            <p:cNvSpPr txBox="1"/>
            <p:nvPr/>
          </p:nvSpPr>
          <p:spPr>
            <a:xfrm>
              <a:off x="2734803" y="2353772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윤정민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D3FC8B8F-7676-4F61-9C40-99239EEFFD1E}"/>
                </a:ext>
              </a:extLst>
            </p:cNvPr>
            <p:cNvSpPr txBox="1"/>
            <p:nvPr/>
          </p:nvSpPr>
          <p:spPr>
            <a:xfrm>
              <a:off x="2734803" y="2553475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박용신</a:t>
              </a:r>
            </a:p>
          </p:txBody>
        </p:sp>
        <p:pic>
          <p:nvPicPr>
            <p:cNvPr id="52" name="그림 51" descr="그리기이(가) 표시된 사진&#10;&#10;자동 생성된 설명">
              <a:extLst>
                <a:ext uri="{FF2B5EF4-FFF2-40B4-BE49-F238E27FC236}">
                  <a16:creationId xmlns:a16="http://schemas.microsoft.com/office/drawing/2014/main" id="{9D865A80-3967-49D3-9C60-E677A084F9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1811578"/>
              <a:ext cx="523837" cy="100036"/>
            </a:xfrm>
            <a:prstGeom prst="rect">
              <a:avLst/>
            </a:prstGeom>
          </p:spPr>
        </p:pic>
        <p:pic>
          <p:nvPicPr>
            <p:cNvPr id="53" name="그림 52" descr="그리기이(가) 표시된 사진&#10;&#10;자동 생성된 설명">
              <a:extLst>
                <a:ext uri="{FF2B5EF4-FFF2-40B4-BE49-F238E27FC236}">
                  <a16:creationId xmlns:a16="http://schemas.microsoft.com/office/drawing/2014/main" id="{5D98CA78-33FD-4B90-9C44-FDD5251B37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1613858"/>
              <a:ext cx="523837" cy="100036"/>
            </a:xfrm>
            <a:prstGeom prst="rect">
              <a:avLst/>
            </a:prstGeom>
          </p:spPr>
        </p:pic>
        <p:pic>
          <p:nvPicPr>
            <p:cNvPr id="84" name="그림 83">
              <a:extLst>
                <a:ext uri="{FF2B5EF4-FFF2-40B4-BE49-F238E27FC236}">
                  <a16:creationId xmlns:a16="http://schemas.microsoft.com/office/drawing/2014/main" id="{15444870-8857-4C7C-B83D-45D83640DD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75122" y="2198147"/>
              <a:ext cx="144689" cy="130436"/>
            </a:xfrm>
            <a:prstGeom prst="rect">
              <a:avLst/>
            </a:prstGeom>
          </p:spPr>
        </p:pic>
        <p:pic>
          <p:nvPicPr>
            <p:cNvPr id="87" name="그림 86">
              <a:extLst>
                <a:ext uri="{FF2B5EF4-FFF2-40B4-BE49-F238E27FC236}">
                  <a16:creationId xmlns:a16="http://schemas.microsoft.com/office/drawing/2014/main" id="{B6B46AF4-0C94-419A-ADD2-90B29F749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3094" y="2612441"/>
              <a:ext cx="579538" cy="121599"/>
            </a:xfrm>
            <a:prstGeom prst="rect">
              <a:avLst/>
            </a:prstGeom>
          </p:spPr>
        </p:pic>
        <p:pic>
          <p:nvPicPr>
            <p:cNvPr id="81" name="그림 80" descr="그리기이(가) 표시된 사진&#10;&#10;자동 생성된 설명">
              <a:extLst>
                <a:ext uri="{FF2B5EF4-FFF2-40B4-BE49-F238E27FC236}">
                  <a16:creationId xmlns:a16="http://schemas.microsoft.com/office/drawing/2014/main" id="{49F56DA2-5A2A-4D93-A553-DCD5150E97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2153488" y="2416491"/>
              <a:ext cx="523837" cy="100036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30B6CE12-F8CB-405B-9F00-C8E68AAB6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9724" y="1995921"/>
              <a:ext cx="548779" cy="121901"/>
            </a:xfrm>
            <a:prstGeom prst="rect">
              <a:avLst/>
            </a:prstGeom>
          </p:spPr>
        </p:pic>
        <p:pic>
          <p:nvPicPr>
            <p:cNvPr id="82" name="그림 81">
              <a:extLst>
                <a:ext uri="{FF2B5EF4-FFF2-40B4-BE49-F238E27FC236}">
                  <a16:creationId xmlns:a16="http://schemas.microsoft.com/office/drawing/2014/main" id="{AE016289-3072-4BCF-BCFA-CC5CB8E2B1D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17" t="15493" r="12280" b="11649"/>
            <a:stretch/>
          </p:blipFill>
          <p:spPr>
            <a:xfrm>
              <a:off x="2570135" y="1209347"/>
              <a:ext cx="144689" cy="130436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28EBF899-3A3A-4BC6-B962-F1267446E604}"/>
                </a:ext>
              </a:extLst>
            </p:cNvPr>
            <p:cNvSpPr txBox="1"/>
            <p:nvPr/>
          </p:nvSpPr>
          <p:spPr>
            <a:xfrm>
              <a:off x="2729815" y="1160658"/>
              <a:ext cx="505763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김성현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48ABE85-5324-47C3-9F9F-906D59ACB1CE}"/>
                </a:ext>
              </a:extLst>
            </p:cNvPr>
            <p:cNvSpPr txBox="1"/>
            <p:nvPr/>
          </p:nvSpPr>
          <p:spPr>
            <a:xfrm>
              <a:off x="2738444" y="1360546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이준영</a:t>
              </a:r>
            </a:p>
          </p:txBody>
        </p:sp>
        <p:pic>
          <p:nvPicPr>
            <p:cNvPr id="86" name="Picture 12" descr="kakao">
              <a:extLst>
                <a:ext uri="{FF2B5EF4-FFF2-40B4-BE49-F238E27FC236}">
                  <a16:creationId xmlns:a16="http://schemas.microsoft.com/office/drawing/2014/main" id="{ACE8730D-660A-4F40-AAA5-706DEA1A413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2323659" y="1411637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FBA6AC8-4239-41E8-AF4A-2D8BFF6CCBB9}"/>
              </a:ext>
            </a:extLst>
          </p:cNvPr>
          <p:cNvGrpSpPr/>
          <p:nvPr/>
        </p:nvGrpSpPr>
        <p:grpSpPr>
          <a:xfrm>
            <a:off x="3478331" y="1314079"/>
            <a:ext cx="1657653" cy="1377584"/>
            <a:chOff x="3471558" y="1154271"/>
            <a:chExt cx="1657653" cy="1377584"/>
          </a:xfrm>
        </p:grpSpPr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DFE6C00-EA27-4F62-8880-E2D79A6C20F4}"/>
                </a:ext>
              </a:extLst>
            </p:cNvPr>
            <p:cNvSpPr txBox="1"/>
            <p:nvPr/>
          </p:nvSpPr>
          <p:spPr>
            <a:xfrm>
              <a:off x="4123267" y="1154271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김혜민</a:t>
              </a:r>
            </a:p>
          </p:txBody>
        </p:sp>
        <p:pic>
          <p:nvPicPr>
            <p:cNvPr id="99" name="그림 98" descr="그리기이(가) 표시된 사진&#10;&#10;자동 생성된 설명">
              <a:extLst>
                <a:ext uri="{FF2B5EF4-FFF2-40B4-BE49-F238E27FC236}">
                  <a16:creationId xmlns:a16="http://schemas.microsoft.com/office/drawing/2014/main" id="{E28F16FE-3253-46EF-B551-3540DD0A09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716" t="34418" r="1459" b="21317"/>
            <a:stretch/>
          </p:blipFill>
          <p:spPr>
            <a:xfrm>
              <a:off x="3541952" y="1415495"/>
              <a:ext cx="523837" cy="100036"/>
            </a:xfrm>
            <a:prstGeom prst="rect">
              <a:avLst/>
            </a:prstGeom>
          </p:spPr>
        </p:pic>
        <p:pic>
          <p:nvPicPr>
            <p:cNvPr id="100" name="그림 99">
              <a:extLst>
                <a:ext uri="{FF2B5EF4-FFF2-40B4-BE49-F238E27FC236}">
                  <a16:creationId xmlns:a16="http://schemas.microsoft.com/office/drawing/2014/main" id="{5A9044BB-9A84-4428-85DE-1F8DC7000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558" y="1205777"/>
              <a:ext cx="579538" cy="121599"/>
            </a:xfrm>
            <a:prstGeom prst="rect">
              <a:avLst/>
            </a:prstGeom>
          </p:spPr>
        </p:pic>
        <p:pic>
          <p:nvPicPr>
            <p:cNvPr id="101" name="그림 100">
              <a:extLst>
                <a:ext uri="{FF2B5EF4-FFF2-40B4-BE49-F238E27FC236}">
                  <a16:creationId xmlns:a16="http://schemas.microsoft.com/office/drawing/2014/main" id="{EF57EFA2-6BB5-4B41-BCFC-32884E76BC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826" y="1799631"/>
              <a:ext cx="211474" cy="115105"/>
            </a:xfrm>
            <a:prstGeom prst="rect">
              <a:avLst/>
            </a:prstGeom>
          </p:spPr>
        </p:pic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59AB5D9B-057B-46E8-9DE5-51CDA237FD23}"/>
                </a:ext>
              </a:extLst>
            </p:cNvPr>
            <p:cNvSpPr txBox="1"/>
            <p:nvPr/>
          </p:nvSpPr>
          <p:spPr>
            <a:xfrm>
              <a:off x="4123267" y="1353974"/>
              <a:ext cx="664086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NAVER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유홍연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3B8D06D8-8519-48EC-A8EE-041DB755AB99}"/>
                </a:ext>
              </a:extLst>
            </p:cNvPr>
            <p:cNvSpPr txBox="1"/>
            <p:nvPr/>
          </p:nvSpPr>
          <p:spPr>
            <a:xfrm>
              <a:off x="4123266" y="1753382"/>
              <a:ext cx="719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NCSOFT </a:t>
              </a:r>
              <a:r>
                <a:rPr lang="ko-KR" altLang="en-US" sz="60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김기환</a:t>
              </a:r>
              <a:endPara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836BEC2-4673-4BE0-8A76-E98B30AE6340}"/>
                </a:ext>
              </a:extLst>
            </p:cNvPr>
            <p:cNvSpPr txBox="1"/>
            <p:nvPr/>
          </p:nvSpPr>
          <p:spPr>
            <a:xfrm>
              <a:off x="4123267" y="1553677"/>
              <a:ext cx="874699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NHN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diquest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이승욱</a:t>
              </a:r>
            </a:p>
          </p:txBody>
        </p:sp>
        <p:pic>
          <p:nvPicPr>
            <p:cNvPr id="105" name="그림 104">
              <a:extLst>
                <a:ext uri="{FF2B5EF4-FFF2-40B4-BE49-F238E27FC236}">
                  <a16:creationId xmlns:a16="http://schemas.microsoft.com/office/drawing/2014/main" id="{1C5F5334-C907-4471-8905-C3A4B3F57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1558" y="1608909"/>
              <a:ext cx="579538" cy="121599"/>
            </a:xfrm>
            <a:prstGeom prst="rect">
              <a:avLst/>
            </a:prstGeom>
          </p:spPr>
        </p:pic>
        <p:pic>
          <p:nvPicPr>
            <p:cNvPr id="106" name="그림 105">
              <a:extLst>
                <a:ext uri="{FF2B5EF4-FFF2-40B4-BE49-F238E27FC236}">
                  <a16:creationId xmlns:a16="http://schemas.microsoft.com/office/drawing/2014/main" id="{0E22797C-6F85-4912-91D7-DC06241383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4826" y="1998424"/>
              <a:ext cx="211474" cy="115105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A57EC549-BF78-43DB-8024-A26542D9CA6B}"/>
                </a:ext>
              </a:extLst>
            </p:cNvPr>
            <p:cNvSpPr txBox="1"/>
            <p:nvPr/>
          </p:nvSpPr>
          <p:spPr>
            <a:xfrm>
              <a:off x="4123266" y="1952175"/>
              <a:ext cx="719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NCSOFT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손동철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9497F295-7539-43A4-800A-3E854318BEFB}"/>
                </a:ext>
              </a:extLst>
            </p:cNvPr>
            <p:cNvSpPr txBox="1"/>
            <p:nvPr/>
          </p:nvSpPr>
          <p:spPr>
            <a:xfrm>
              <a:off x="4133769" y="2149438"/>
              <a:ext cx="671348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KAKAO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김명준</a:t>
              </a:r>
            </a:p>
          </p:txBody>
        </p:sp>
        <p:pic>
          <p:nvPicPr>
            <p:cNvPr id="109" name="Picture 12" descr="kakao">
              <a:extLst>
                <a:ext uri="{FF2B5EF4-FFF2-40B4-BE49-F238E27FC236}">
                  <a16:creationId xmlns:a16="http://schemas.microsoft.com/office/drawing/2014/main" id="{9DBF7B2A-2065-4DCA-AC50-0278141C275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965" t="43726" r="57597" b="43192"/>
            <a:stretch/>
          </p:blipFill>
          <p:spPr bwMode="auto">
            <a:xfrm>
              <a:off x="3725605" y="2201584"/>
              <a:ext cx="370836" cy="1184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A2CA2EC6-24E2-4D68-9EBE-DCEB69A87E83}"/>
                </a:ext>
              </a:extLst>
            </p:cNvPr>
            <p:cNvSpPr txBox="1"/>
            <p:nvPr/>
          </p:nvSpPr>
          <p:spPr>
            <a:xfrm>
              <a:off x="4133769" y="2338368"/>
              <a:ext cx="995442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LG AI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리서치</a:t>
              </a:r>
              <a:r>
                <a:rPr lang="en-US" altLang="ko-KR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6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최혜원</a:t>
              </a:r>
            </a:p>
          </p:txBody>
        </p:sp>
        <p:pic>
          <p:nvPicPr>
            <p:cNvPr id="111" name="그림 110" descr="표지판, 그리기, 시계이(가) 표시된 사진&#10;&#10;자동 생성된 설명">
              <a:extLst>
                <a:ext uri="{FF2B5EF4-FFF2-40B4-BE49-F238E27FC236}">
                  <a16:creationId xmlns:a16="http://schemas.microsoft.com/office/drawing/2014/main" id="{2062D24D-CD89-4BC5-8A64-946E837AA2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1957"/>
            <a:stretch/>
          </p:blipFill>
          <p:spPr>
            <a:xfrm>
              <a:off x="3947490" y="2374977"/>
              <a:ext cx="162676" cy="156878"/>
            </a:xfrm>
            <a:prstGeom prst="rect">
              <a:avLst/>
            </a:prstGeom>
          </p:spPr>
        </p:pic>
      </p:grpSp>
      <p:pic>
        <p:nvPicPr>
          <p:cNvPr id="1028" name="Picture 4" descr="TmaxSoft">
            <a:extLst>
              <a:ext uri="{FF2B5EF4-FFF2-40B4-BE49-F238E27FC236}">
                <a16:creationId xmlns:a16="http://schemas.microsoft.com/office/drawing/2014/main" id="{7E84F3C8-D868-E62D-44F8-241784434C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378" y="2717944"/>
            <a:ext cx="399318" cy="135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60E5EC4-339E-D130-1122-B858865D6738}"/>
              </a:ext>
            </a:extLst>
          </p:cNvPr>
          <p:cNvSpPr txBox="1"/>
          <p:nvPr/>
        </p:nvSpPr>
        <p:spPr>
          <a:xfrm>
            <a:off x="4140541" y="2700059"/>
            <a:ext cx="770143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TmaxSoft </a:t>
            </a:r>
            <a:r>
              <a:rPr lang="ko-KR" altLang="en-US" sz="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장대식</a:t>
            </a:r>
          </a:p>
        </p:txBody>
      </p:sp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287501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404938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80675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Top-tier Conference Paper Publication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1052513" y="629814"/>
            <a:ext cx="3205162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769" y="1013496"/>
            <a:ext cx="402498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2021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 자연어처리 연구실에서 자연어처리와 정보검색 분야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top-tier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국제 학술대회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(BK Plus 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인정 학술대회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 총 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7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편의 논문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(AAAI, CIKM, NAACL, EACL)</a:t>
            </a:r>
            <a:r>
              <a:rPr lang="ko-KR" altLang="en-US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발표하였습니다</a:t>
            </a:r>
            <a:r>
              <a:rPr lang="en-US" altLang="ko-KR" sz="12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endParaRPr lang="ko-KR" altLang="en-US" sz="12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52003" y="315832"/>
            <a:ext cx="336718" cy="281330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AF7771D6-34AD-4375-928E-2029D50BF5D8}"/>
              </a:ext>
            </a:extLst>
          </p:cNvPr>
          <p:cNvSpPr txBox="1"/>
          <p:nvPr/>
        </p:nvSpPr>
        <p:spPr>
          <a:xfrm>
            <a:off x="589217" y="2283153"/>
            <a:ext cx="4143381" cy="314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논문 정보에 대한 자세한 내용은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Publications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에서 확인하시기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A150D945-9B82-44DD-8F44-0565BA6DE48A}"/>
              </a:ext>
            </a:extLst>
          </p:cNvPr>
          <p:cNvSpPr/>
          <p:nvPr/>
        </p:nvSpPr>
        <p:spPr>
          <a:xfrm>
            <a:off x="6103212" y="203083"/>
            <a:ext cx="4746812" cy="2604247"/>
          </a:xfrm>
          <a:prstGeom prst="rect">
            <a:avLst/>
          </a:prstGeom>
          <a:solidFill>
            <a:srgbClr val="005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96" name="사각형: 둥근 대각선 방향 모서리 95">
            <a:extLst>
              <a:ext uri="{FF2B5EF4-FFF2-40B4-BE49-F238E27FC236}">
                <a16:creationId xmlns:a16="http://schemas.microsoft.com/office/drawing/2014/main" id="{C75810DE-445D-4D5A-AED6-973F2D017855}"/>
              </a:ext>
            </a:extLst>
          </p:cNvPr>
          <p:cNvSpPr/>
          <p:nvPr/>
        </p:nvSpPr>
        <p:spPr>
          <a:xfrm>
            <a:off x="6213437" y="294659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EB249DF-3C66-4AD6-9B47-8A9BFA7035CB}"/>
              </a:ext>
            </a:extLst>
          </p:cNvPr>
          <p:cNvSpPr txBox="1"/>
          <p:nvPr/>
        </p:nvSpPr>
        <p:spPr>
          <a:xfrm>
            <a:off x="6589174" y="336308"/>
            <a:ext cx="37431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제주고딕" panose="02000300000000000000" pitchFamily="2" charset="-127"/>
                <a:ea typeface="제주고딕" panose="02000300000000000000" pitchFamily="2" charset="-127"/>
                <a:cs typeface="Malgun Gothic Semilight" panose="020B0502040204020203" pitchFamily="50" charset="-127"/>
              </a:rPr>
              <a:t>News</a:t>
            </a:r>
            <a:endParaRPr lang="ko-KR" altLang="en-US" sz="1400" b="1" dirty="0">
              <a:latin typeface="제주고딕" panose="02000300000000000000" pitchFamily="2" charset="-127"/>
              <a:ea typeface="제주고딕" panose="02000300000000000000" pitchFamily="2" charset="-127"/>
              <a:cs typeface="Malgun Gothic Semilight" panose="020B0502040204020203" pitchFamily="50" charset="-127"/>
            </a:endParaRPr>
          </a:p>
        </p:txBody>
      </p:sp>
      <p:cxnSp>
        <p:nvCxnSpPr>
          <p:cNvPr id="98" name="직선 연결선 97">
            <a:extLst>
              <a:ext uri="{FF2B5EF4-FFF2-40B4-BE49-F238E27FC236}">
                <a16:creationId xmlns:a16="http://schemas.microsoft.com/office/drawing/2014/main" id="{E4D58717-6443-4666-9902-BC135C4ED225}"/>
              </a:ext>
            </a:extLst>
          </p:cNvPr>
          <p:cNvCxnSpPr>
            <a:cxnSpLocks/>
          </p:cNvCxnSpPr>
          <p:nvPr/>
        </p:nvCxnSpPr>
        <p:spPr>
          <a:xfrm>
            <a:off x="8136158" y="629814"/>
            <a:ext cx="63741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9" name="그림 9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0FFA54F2-9614-4FD2-B93A-C65CF31404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60502" y="315832"/>
            <a:ext cx="336718" cy="281330"/>
          </a:xfrm>
          <a:prstGeom prst="rect">
            <a:avLst/>
          </a:prstGeom>
        </p:spPr>
      </p:pic>
      <p:sp>
        <p:nvSpPr>
          <p:cNvPr id="100" name="TextBox 99">
            <a:extLst>
              <a:ext uri="{FF2B5EF4-FFF2-40B4-BE49-F238E27FC236}">
                <a16:creationId xmlns:a16="http://schemas.microsoft.com/office/drawing/2014/main" id="{1DFCBD29-E571-497D-AF31-68CD79287B36}"/>
              </a:ext>
            </a:extLst>
          </p:cNvPr>
          <p:cNvSpPr txBox="1"/>
          <p:nvPr/>
        </p:nvSpPr>
        <p:spPr>
          <a:xfrm>
            <a:off x="6322794" y="646635"/>
            <a:ext cx="4307648" cy="19228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정보과학회 레터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AI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소사이어티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[11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호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]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및 성균웹진 연구실 탐방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자연어처리 연구실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소개 글이 실렸습니다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 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자세한 내용은 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'About Us'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에서 확인하실 수 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2021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년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top-tier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국제 학술대회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(BK Plus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인정 학술대회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)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총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7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(AAAI, CIKM, NAACL, EACL)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을 발표하였습니다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CIKM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4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IF=3)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NAACL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EACL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IF=2)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1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DSTC9 Workshop of AAAI 2021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  <a:p>
            <a:pPr marL="171450" indent="-171450">
              <a:lnSpc>
                <a:spcPct val="15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altLang="ko-KR" sz="800" b="1" dirty="0">
                <a:solidFill>
                  <a:srgbClr val="A52A2A"/>
                </a:solidFill>
                <a:latin typeface="제주고딕" panose="02000300000000000000" pitchFamily="2" charset="-127"/>
                <a:ea typeface="제주고딕" panose="02000300000000000000" pitchFamily="2" charset="-127"/>
              </a:rPr>
              <a:t>SIGIR 2022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에 </a:t>
            </a:r>
            <a:r>
              <a:rPr lang="en-US" altLang="ko-KR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2</a:t>
            </a:r>
            <a:r>
              <a:rPr lang="ko-KR" altLang="en-US" sz="800" b="1" dirty="0">
                <a:latin typeface="제주고딕" panose="02000300000000000000" pitchFamily="2" charset="-127"/>
                <a:ea typeface="제주고딕" panose="02000300000000000000" pitchFamily="2" charset="-127"/>
              </a:rPr>
              <a:t>편의 논문</a:t>
            </a:r>
            <a:r>
              <a:rPr lang="ko-KR" altLang="en-US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이 게재 승인되었습니다 </a:t>
            </a:r>
            <a:r>
              <a:rPr lang="en-US" altLang="ko-KR" sz="800" i="0" dirty="0">
                <a:solidFill>
                  <a:srgbClr val="A52A2A"/>
                </a:solidFill>
                <a:effectLst/>
                <a:latin typeface="제주고딕" panose="02000300000000000000" pitchFamily="2" charset="-127"/>
                <a:ea typeface="제주고딕" panose="02000300000000000000" pitchFamily="2" charset="-127"/>
              </a:rPr>
              <a:t>(BK Plus Computer Science IF=4)</a:t>
            </a:r>
            <a:r>
              <a:rPr lang="en-US" altLang="ko-KR" sz="800" dirty="0">
                <a:latin typeface="제주고딕" panose="02000300000000000000" pitchFamily="2" charset="-127"/>
                <a:ea typeface="제주고딕" panose="02000300000000000000" pitchFamily="2" charset="-127"/>
              </a:rPr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BD4E93B-0C9B-4389-C06E-BD1A5AA4F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9057" y="3375711"/>
            <a:ext cx="1133475" cy="127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4866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</TotalTime>
  <Words>336</Words>
  <Application>Microsoft Office PowerPoint</Application>
  <PresentationFormat>와이드스크린</PresentationFormat>
  <Paragraphs>49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7" baseType="lpstr">
      <vt:lpstr>나눔바른고딕</vt:lpstr>
      <vt:lpstr>맑은 고딕</vt:lpstr>
      <vt:lpstr>제주고딕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최규리</cp:lastModifiedBy>
  <cp:revision>68</cp:revision>
  <dcterms:created xsi:type="dcterms:W3CDTF">2019-05-14T03:55:50Z</dcterms:created>
  <dcterms:modified xsi:type="dcterms:W3CDTF">2022-11-23T04:19:21Z</dcterms:modified>
</cp:coreProperties>
</file>