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3" r:id="rId3"/>
    <p:sldId id="258" r:id="rId4"/>
    <p:sldId id="257" r:id="rId5"/>
    <p:sldId id="264" r:id="rId6"/>
    <p:sldId id="265" r:id="rId7"/>
    <p:sldId id="268" r:id="rId8"/>
    <p:sldId id="267" r:id="rId9"/>
    <p:sldId id="282" r:id="rId10"/>
    <p:sldId id="262" r:id="rId11"/>
    <p:sldId id="280" r:id="rId12"/>
    <p:sldId id="263" r:id="rId13"/>
    <p:sldId id="261" r:id="rId14"/>
    <p:sldId id="269" r:id="rId15"/>
    <p:sldId id="271" r:id="rId16"/>
    <p:sldId id="286" r:id="rId17"/>
    <p:sldId id="287" r:id="rId18"/>
    <p:sldId id="272" r:id="rId19"/>
    <p:sldId id="285" r:id="rId20"/>
    <p:sldId id="284" r:id="rId21"/>
    <p:sldId id="289" r:id="rId22"/>
    <p:sldId id="281" r:id="rId23"/>
    <p:sldId id="274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7"/>
    <p:restoredTop sz="94570"/>
  </p:normalViewPr>
  <p:slideViewPr>
    <p:cSldViewPr snapToGrid="0" snapToObjects="1">
      <p:cViewPr>
        <p:scale>
          <a:sx n="86" d="100"/>
          <a:sy n="86" d="100"/>
        </p:scale>
        <p:origin x="-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8D745-158F-6E4D-A27C-9104D6D28D5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94303-2309-7C40-8054-B105312A72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8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F146C-2BE4-794E-880A-C7F05F8C7D35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94AF8-2670-CE4C-A3D8-EE88409A16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387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斯洛文尼亞的舊國債將在本週末幾乎消失，標誌著歐元兩周成功轉型。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斯洛文尼亞的錢幾乎沒有了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94AF8-2670-CE4C-A3D8-EE88409A1699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47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約旦首相哈桑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塔拉爾星期二抵達耶路撒冷，並向遇刺遇刺的總理伊扎克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拉賓的遺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表示哀悼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約旦王儲訪問耶路撒冷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約旦王儲首次訪問耶路撒冷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美國財政部周四表示，美國通過禁止某些類型的資金轉移，進一步限制了伊朗進入美國的金融體系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我們限制伊朗的資金轉移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我們限制伊朗進入我們的金融體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94AF8-2670-CE4C-A3D8-EE88409A1699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9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4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61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9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24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4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7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5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99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1841-D22B-8245-B392-BE564612E997}" type="datetimeFigureOut">
              <a:rPr kumimoji="1" lang="zh-TW" altLang="en-US" smtClean="0"/>
              <a:t>2018/1/10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5064-A2CB-6440-B93E-402E40C622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7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7940" y="588936"/>
            <a:ext cx="11041394" cy="4668864"/>
          </a:xfrm>
        </p:spPr>
        <p:txBody>
          <a:bodyPr>
            <a:normAutofit/>
          </a:bodyPr>
          <a:lstStyle/>
          <a:p>
            <a:endParaRPr lang="en-US" altLang="zh-TW" sz="3600" dirty="0" smtClean="0"/>
          </a:p>
          <a:p>
            <a:r>
              <a:rPr lang="en-US" altLang="zh-TW" sz="3900" dirty="0"/>
              <a:t>Generating News Headlines with Recurrent Neural Networks </a:t>
            </a:r>
            <a:endParaRPr lang="en-US" altLang="zh-TW" sz="3900" dirty="0" smtClean="0"/>
          </a:p>
          <a:p>
            <a:endParaRPr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Tsai-</a:t>
            </a:r>
            <a:r>
              <a:rPr kumimoji="1" lang="en-US" altLang="zh-TW" dirty="0" err="1" smtClean="0"/>
              <a:t>Chung,Ting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Wen-Bin, Han</a:t>
            </a:r>
          </a:p>
          <a:p>
            <a:r>
              <a:rPr kumimoji="1" lang="en-US" altLang="zh-TW" dirty="0" smtClean="0"/>
              <a:t>NTHU NLP Lab</a:t>
            </a:r>
          </a:p>
          <a:p>
            <a:r>
              <a:rPr kumimoji="1" lang="en-US" altLang="zh-TW" dirty="0" err="1" smtClean="0"/>
              <a:t>ting@nlplab.cc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vincent.han@nlplab.cc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5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“Teacher Forcing”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4467" cy="4351338"/>
          </a:xfrm>
        </p:spPr>
        <p:txBody>
          <a:bodyPr/>
          <a:lstStyle/>
          <a:p>
            <a:r>
              <a:rPr kumimoji="1" lang="en-US" altLang="zh-TW" dirty="0" smtClean="0"/>
              <a:t>Seq2Seq take previous (t-1) output as (t) input </a:t>
            </a:r>
          </a:p>
          <a:p>
            <a:pPr marL="0" indent="0">
              <a:buNone/>
            </a:pPr>
            <a:r>
              <a:rPr kumimoji="1" lang="en-US" altLang="zh-TW" dirty="0" smtClean="0"/>
              <a:t>	Problem: wrong prediction will affect all afterward units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Solve: correct the answer before feed as input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Problem?   </a:t>
            </a:r>
            <a:r>
              <a:rPr lang="en-US" altLang="zh-TW" dirty="0" smtClean="0"/>
              <a:t>Disconnect </a:t>
            </a:r>
            <a:r>
              <a:rPr lang="en-US" altLang="zh-TW" dirty="0"/>
              <a:t>between training and </a:t>
            </a:r>
            <a:r>
              <a:rPr lang="en-US" altLang="zh-TW" dirty="0" smtClean="0"/>
              <a:t>testing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Solve : Randomly feed in a generated word to train model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04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Pre-train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GloVe</a:t>
            </a:r>
            <a:endParaRPr lang="en-US" altLang="zh-TW" dirty="0" smtClean="0"/>
          </a:p>
          <a:p>
            <a:r>
              <a:rPr lang="en-US" altLang="zh-TW" dirty="0" smtClean="0"/>
              <a:t>Wikipedia </a:t>
            </a:r>
            <a:r>
              <a:rPr lang="en-US" altLang="zh-TW" dirty="0"/>
              <a:t>2014 + </a:t>
            </a:r>
            <a:r>
              <a:rPr lang="en-US" altLang="zh-TW" dirty="0" smtClean="0"/>
              <a:t>Gigaword</a:t>
            </a:r>
            <a:r>
              <a:rPr lang="en-US" altLang="zh-TW" dirty="0"/>
              <a:t> </a:t>
            </a:r>
            <a:r>
              <a:rPr lang="en-US" altLang="zh-TW" dirty="0" smtClean="0"/>
              <a:t>(6B </a:t>
            </a:r>
            <a:r>
              <a:rPr lang="en-US" altLang="zh-TW" dirty="0"/>
              <a:t>tokens, 400K </a:t>
            </a:r>
            <a:r>
              <a:rPr lang="en-US" altLang="zh-TW" dirty="0" smtClean="0"/>
              <a:t>vocab)</a:t>
            </a:r>
          </a:p>
          <a:p>
            <a:r>
              <a:rPr kumimoji="1" lang="en-US" altLang="zh-TW" dirty="0" smtClean="0"/>
              <a:t>50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100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200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300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dimension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0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Beam Search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283758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When to use it?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TW" dirty="0" smtClean="0"/>
              <a:t>	Testing</a:t>
            </a:r>
          </a:p>
          <a:p>
            <a:pPr marL="342900" lvl="1" indent="-342900">
              <a:spcBef>
                <a:spcPts val="1000"/>
              </a:spcBef>
            </a:pPr>
            <a:r>
              <a:rPr kumimoji="1" lang="en-US" altLang="zh-TW" dirty="0" smtClean="0"/>
              <a:t>Why to use it?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TW" dirty="0"/>
              <a:t>	In order to increase the accuracy of the output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pPr marL="342900" lvl="1" indent="-342900">
              <a:spcBef>
                <a:spcPts val="1000"/>
              </a:spcBef>
            </a:pPr>
            <a:r>
              <a:rPr kumimoji="1" lang="en-US" altLang="zh-TW" dirty="0"/>
              <a:t>Explain beam size</a:t>
            </a:r>
            <a:r>
              <a:rPr kumimoji="1" lang="en-US" altLang="zh-TW" dirty="0" smtClean="0"/>
              <a:t>? Ex: beam size = 2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Find two sequences with the highest probability</a:t>
            </a:r>
          </a:p>
          <a:p>
            <a:pPr marL="342900" lvl="1" indent="-342900">
              <a:spcBef>
                <a:spcPts val="1000"/>
              </a:spcBef>
            </a:pPr>
            <a:endParaRPr kumimoji="1" lang="en-US" altLang="zh-TW" dirty="0"/>
          </a:p>
          <a:p>
            <a:pPr marL="342900" lvl="1" indent="-342900">
              <a:spcBef>
                <a:spcPts val="1000"/>
              </a:spcBef>
            </a:pP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6" y="4097865"/>
            <a:ext cx="8072967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Model Parameter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340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smtClean="0"/>
              <a:t>Word </a:t>
            </a:r>
            <a:r>
              <a:rPr kumimoji="1" lang="en-US" altLang="zh-TW" dirty="0" err="1" smtClean="0"/>
              <a:t>embeddings</a:t>
            </a:r>
            <a:r>
              <a:rPr kumimoji="1" lang="en-US" altLang="zh-TW" dirty="0" smtClean="0"/>
              <a:t> : 256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smtClean="0"/>
              <a:t>2 hidden layers of LSTM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each layer has 512 hidden units.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 smtClean="0"/>
              <a:t>Encoder_type</a:t>
            </a:r>
            <a:r>
              <a:rPr kumimoji="1" lang="en-US" altLang="zh-TW" dirty="0" smtClean="0"/>
              <a:t> : </a:t>
            </a:r>
            <a:r>
              <a:rPr kumimoji="1" lang="en-US" altLang="zh-TW" dirty="0" err="1" smtClean="0"/>
              <a:t>Brnn</a:t>
            </a:r>
            <a:endParaRPr kumimoji="1"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 smtClean="0"/>
              <a:t>Decoder_type</a:t>
            </a:r>
            <a:r>
              <a:rPr kumimoji="1" lang="en-US" altLang="zh-TW" dirty="0" smtClean="0"/>
              <a:t> : </a:t>
            </a:r>
            <a:r>
              <a:rPr kumimoji="1" lang="en-US" altLang="zh-TW" dirty="0" err="1"/>
              <a:t>R</a:t>
            </a:r>
            <a:r>
              <a:rPr kumimoji="1" lang="en-US" altLang="zh-TW" dirty="0" err="1" smtClean="0"/>
              <a:t>nn</a:t>
            </a:r>
            <a:endParaRPr kumimoji="1"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smtClean="0"/>
              <a:t>Dropout 0.3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smtClean="0"/>
              <a:t>Learning rate of 0.01 along with the Adam</a:t>
            </a:r>
            <a:endParaRPr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train for </a:t>
            </a:r>
            <a:r>
              <a:rPr lang="en-US" altLang="zh-TW" dirty="0" smtClean="0"/>
              <a:t>16 epochs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Global attention type : dot, MLP and General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5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7068"/>
            <a:ext cx="10515600" cy="4809065"/>
          </a:xfrm>
        </p:spPr>
        <p:txBody>
          <a:bodyPr>
            <a:normAutofit fontScale="25000" lnSpcReduction="20000"/>
          </a:bodyPr>
          <a:lstStyle/>
          <a:p>
            <a:r>
              <a:rPr kumimoji="1" lang="en-US" altLang="zh-TW" sz="9600" dirty="0" smtClean="0"/>
              <a:t>English </a:t>
            </a:r>
            <a:r>
              <a:rPr kumimoji="1" lang="en-US" altLang="zh-TW" sz="9600" dirty="0" err="1" smtClean="0"/>
              <a:t>Gigaworod</a:t>
            </a:r>
            <a:r>
              <a:rPr kumimoji="1" lang="en-US" altLang="zh-TW" sz="9600" dirty="0" smtClean="0"/>
              <a:t> : </a:t>
            </a:r>
          </a:p>
          <a:p>
            <a:pPr marL="0" indent="0">
              <a:buNone/>
            </a:pPr>
            <a:r>
              <a:rPr kumimoji="1" lang="en-US" altLang="zh-TW" sz="9600" dirty="0" smtClean="0"/>
              <a:t>      1. Come from </a:t>
            </a:r>
            <a:r>
              <a:rPr kumimoji="1" lang="en-US" altLang="zh-TW" sz="9600" dirty="0" err="1" smtClean="0"/>
              <a:t>harvarnlp</a:t>
            </a:r>
            <a:endParaRPr kumimoji="1" lang="en-US" altLang="zh-TW" sz="9600" dirty="0" smtClean="0"/>
          </a:p>
          <a:p>
            <a:pPr marL="0" indent="0">
              <a:buNone/>
            </a:pPr>
            <a:r>
              <a:rPr kumimoji="1" lang="en-US" altLang="zh-TW" sz="9600" dirty="0" smtClean="0"/>
              <a:t>      2</a:t>
            </a:r>
            <a:r>
              <a:rPr kumimoji="1" lang="en-US" altLang="zh-TW" sz="9600" dirty="0"/>
              <a:t>. </a:t>
            </a:r>
            <a:r>
              <a:rPr kumimoji="1" lang="en-US" altLang="zh-TW" sz="9600" dirty="0" smtClean="0"/>
              <a:t>train : 3.8M </a:t>
            </a:r>
            <a:r>
              <a:rPr kumimoji="1" lang="en-US" altLang="zh-TW" sz="9600" dirty="0"/>
              <a:t>news articles with 119M words </a:t>
            </a:r>
            <a:endParaRPr kumimoji="1" lang="en-US" altLang="zh-TW" sz="9600" dirty="0" smtClean="0"/>
          </a:p>
          <a:p>
            <a:pPr marL="0" indent="0">
              <a:buNone/>
            </a:pPr>
            <a:r>
              <a:rPr kumimoji="1" lang="en-US" altLang="zh-TW" sz="9600" dirty="0" smtClean="0"/>
              <a:t>      3. valid : 190K news articles with 6M words</a:t>
            </a:r>
          </a:p>
          <a:p>
            <a:pPr marL="0" indent="0">
              <a:buNone/>
            </a:pPr>
            <a:endParaRPr kumimoji="1" lang="en-US" altLang="zh-TW" sz="9600" dirty="0" smtClean="0"/>
          </a:p>
          <a:p>
            <a:pPr marL="457200" lvl="1" indent="0">
              <a:buNone/>
            </a:pPr>
            <a:endParaRPr kumimoji="1" lang="en-US" altLang="zh-TW" sz="9600" dirty="0"/>
          </a:p>
          <a:p>
            <a:r>
              <a:rPr kumimoji="1" lang="en-US" altLang="zh-TW" sz="9600" dirty="0" smtClean="0"/>
              <a:t>Preprocessing :</a:t>
            </a:r>
          </a:p>
          <a:p>
            <a:pPr marL="0" indent="0">
              <a:buNone/>
            </a:pPr>
            <a:r>
              <a:rPr kumimoji="1" lang="en-US" altLang="zh-TW" sz="9600" dirty="0" smtClean="0"/>
              <a:t>      1.  lowercased, tokenized</a:t>
            </a:r>
          </a:p>
          <a:p>
            <a:pPr marL="0" indent="0">
              <a:buNone/>
            </a:pPr>
            <a:r>
              <a:rPr lang="en-US" altLang="zh-TW" sz="9600" dirty="0" smtClean="0"/>
              <a:t>      2.  Only take the first paragraph of the text.</a:t>
            </a:r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3.  &lt;Eos&gt; symbol is added to both headline and text.</a:t>
            </a:r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4.  headline lengths exceed 50 tokens and text lengths exceed 100 tokens </a:t>
            </a:r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5.  keeping only the 50000 most frequently words.</a:t>
            </a:r>
          </a:p>
          <a:p>
            <a:pPr marL="0" indent="0">
              <a:buNone/>
            </a:pPr>
            <a:endParaRPr lang="en-US" altLang="zh-TW" sz="9600" dirty="0" smtClean="0"/>
          </a:p>
          <a:p>
            <a:pPr marL="0" indent="0">
              <a:buNone/>
            </a:pPr>
            <a:endParaRPr lang="en-US" altLang="zh-TW" sz="5900" dirty="0"/>
          </a:p>
          <a:p>
            <a:pPr marL="0" indent="0">
              <a:buNone/>
            </a:pPr>
            <a:endParaRPr kumimoji="1" lang="en-US" altLang="zh-TW" sz="5900" dirty="0" smtClean="0"/>
          </a:p>
          <a:p>
            <a:pPr marL="0" indent="0">
              <a:buNone/>
            </a:pPr>
            <a:r>
              <a:rPr kumimoji="1" lang="en-US" altLang="zh-TW" sz="5100" dirty="0" smtClean="0"/>
              <a:t>     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88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78067" cy="3559176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kumimoji="1" lang="en-US" altLang="zh-TW" sz="9600" dirty="0" smtClean="0"/>
                  <a:t>Perplexity(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mr-IN" altLang="zh-TW" sz="9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mr-IN" altLang="zh-TW" sz="96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9600" i="1">
                            <a:latin typeface="Cambria Math" charset="0"/>
                          </a:rPr>
                          <m:t>𝑙𝑜𝑠𝑠</m:t>
                        </m:r>
                      </m:sup>
                    </m:sSup>
                  </m:oMath>
                </a14:m>
                <a:r>
                  <a:rPr kumimoji="1" lang="en-US" altLang="zh-TW" sz="9600" dirty="0" smtClean="0"/>
                  <a:t>):</a:t>
                </a:r>
                <a:r>
                  <a:rPr kumimoji="1" lang="en-US" altLang="zh-TW" sz="9600" dirty="0"/>
                  <a:t>	</a:t>
                </a:r>
              </a:p>
              <a:p>
                <a:pPr marL="457200" lvl="1" indent="0">
                  <a:buNone/>
                </a:pPr>
                <a:r>
                  <a:rPr kumimoji="1" lang="en-US" altLang="zh-TW" sz="9600" dirty="0" smtClean="0"/>
                  <a:t>	The less it is, the better the Language model is</a:t>
                </a:r>
              </a:p>
              <a:p>
                <a:r>
                  <a:rPr kumimoji="1" lang="en-US" altLang="zh-TW" sz="9600" dirty="0" smtClean="0"/>
                  <a:t>ROUGE : </a:t>
                </a:r>
              </a:p>
              <a:p>
                <a:pPr marL="0" indent="0">
                  <a:buNone/>
                </a:pPr>
                <a:r>
                  <a:rPr kumimoji="1" lang="en-US" altLang="zh-TW" sz="9600" dirty="0" smtClean="0"/>
                  <a:t>	Ex : Model Summary: </a:t>
                </a:r>
                <a:r>
                  <a:rPr lang="en-US" altLang="zh-TW" sz="9600" dirty="0" smtClean="0"/>
                  <a:t>the </a:t>
                </a:r>
                <a:r>
                  <a:rPr lang="en-US" altLang="zh-TW" sz="9600" dirty="0"/>
                  <a:t>cat was found under the </a:t>
                </a:r>
                <a:r>
                  <a:rPr lang="en-US" altLang="zh-TW" sz="9600" dirty="0" smtClean="0"/>
                  <a:t>bed</a:t>
                </a:r>
              </a:p>
              <a:p>
                <a:pPr marL="0" indent="0">
                  <a:buNone/>
                </a:pPr>
                <a:r>
                  <a:rPr lang="en-US" altLang="zh-TW" sz="9600" dirty="0"/>
                  <a:t>	 </a:t>
                </a:r>
                <a:r>
                  <a:rPr lang="en-US" altLang="zh-TW" sz="9600" dirty="0" smtClean="0"/>
                  <a:t>      Bigrams: the cat, cat was, was found, found under, under the, the bed</a:t>
                </a:r>
              </a:p>
              <a:p>
                <a:pPr marL="0" indent="0">
                  <a:buNone/>
                </a:pPr>
                <a:endParaRPr lang="en-US" altLang="zh-TW" sz="9600" dirty="0" smtClean="0"/>
              </a:p>
              <a:p>
                <a:pPr marL="0" indent="0">
                  <a:buNone/>
                </a:pPr>
                <a:r>
                  <a:rPr lang="en-US" altLang="zh-TW" sz="9600" dirty="0"/>
                  <a:t>	       Reference Summary: the cat was under the </a:t>
                </a:r>
                <a:r>
                  <a:rPr lang="en-US" altLang="zh-TW" sz="9600" dirty="0" smtClean="0"/>
                  <a:t>bed</a:t>
                </a:r>
              </a:p>
              <a:p>
                <a:pPr marL="0" indent="0">
                  <a:buNone/>
                </a:pPr>
                <a:r>
                  <a:rPr lang="en-US" altLang="zh-TW" sz="9600" dirty="0"/>
                  <a:t> </a:t>
                </a:r>
                <a:r>
                  <a:rPr lang="en-US" altLang="zh-TW" sz="9600" dirty="0" smtClean="0"/>
                  <a:t>                         </a:t>
                </a:r>
                <a:r>
                  <a:rPr lang="zh-TW" altLang="en-US" sz="9600" dirty="0" smtClean="0"/>
                  <a:t>    </a:t>
                </a:r>
                <a:r>
                  <a:rPr lang="en-US" altLang="zh-TW" sz="9600" dirty="0" smtClean="0"/>
                  <a:t>Bigrams: the cat, cat was, was under, under the, the bed  </a:t>
                </a:r>
              </a:p>
              <a:p>
                <a:pPr marL="0" indent="0">
                  <a:buNone/>
                </a:pPr>
                <a:endParaRPr lang="en-US" altLang="zh-TW" sz="9600" dirty="0" smtClean="0"/>
              </a:p>
              <a:p>
                <a:pPr marL="0" indent="0">
                  <a:buNone/>
                </a:pPr>
                <a:r>
                  <a:rPr lang="en-US" altLang="zh-TW" sz="9600" dirty="0" smtClean="0"/>
                  <a:t>	</a:t>
                </a:r>
                <a:r>
                  <a:rPr lang="en-US" altLang="zh-TW" sz="9600" dirty="0"/>
                  <a:t> </a:t>
                </a:r>
                <a:r>
                  <a:rPr lang="en-US" altLang="zh-TW" sz="9600" dirty="0" smtClean="0"/>
                  <a:t>      ROUGE-2(Recall) : 4/5 </a:t>
                </a:r>
              </a:p>
              <a:p>
                <a:pPr marL="0" indent="0">
                  <a:buNone/>
                </a:pPr>
                <a:r>
                  <a:rPr lang="en-US" altLang="zh-TW" sz="9600" dirty="0"/>
                  <a:t>	 </a:t>
                </a:r>
                <a:r>
                  <a:rPr lang="en-US" altLang="zh-TW" sz="9600" dirty="0" smtClean="0"/>
                  <a:t>      </a:t>
                </a:r>
              </a:p>
              <a:p>
                <a:pPr marL="0" indent="0">
                  <a:buNone/>
                </a:pPr>
                <a:endParaRPr lang="en-US" altLang="zh-TW" sz="9600" dirty="0"/>
              </a:p>
              <a:p>
                <a:pPr marL="0" indent="0">
                  <a:buNone/>
                </a:pPr>
                <a:endParaRPr lang="en-US" altLang="zh-TW" sz="9600" dirty="0" smtClean="0"/>
              </a:p>
              <a:p>
                <a:pPr marL="457200" lvl="1" indent="0">
                  <a:buNone/>
                </a:pPr>
                <a:r>
                  <a:rPr kumimoji="1" lang="en-US" altLang="zh-TW" sz="9600" dirty="0" smtClean="0"/>
                  <a:t>          </a:t>
                </a:r>
              </a:p>
              <a:p>
                <a:pPr marL="0" indent="0">
                  <a:buNone/>
                </a:pPr>
                <a:r>
                  <a:rPr lang="en-US" altLang="zh-TW" sz="9600" dirty="0" smtClean="0"/>
                  <a:t>	</a:t>
                </a:r>
                <a:r>
                  <a:rPr lang="en-US" altLang="zh-TW" sz="9600" dirty="0"/>
                  <a:t>	</a:t>
                </a:r>
                <a:endParaRPr kumimoji="1" lang="en-US" altLang="zh-TW" sz="9600" dirty="0" smtClean="0"/>
              </a:p>
              <a:p>
                <a:pPr marL="0" indent="0">
                  <a:buNone/>
                </a:pPr>
                <a:r>
                  <a:rPr kumimoji="1" lang="en-US" altLang="zh-TW" sz="2000" dirty="0" smtClean="0"/>
                  <a:t> </a:t>
                </a:r>
              </a:p>
              <a:p>
                <a:pPr marL="0" indent="0">
                  <a:buNone/>
                </a:pPr>
                <a:endParaRPr kumimoji="1" lang="en-US" altLang="zh-TW" sz="2000" dirty="0" smtClean="0"/>
              </a:p>
              <a:p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pPr lvl="1"/>
                <a:endParaRPr kumimoji="1" lang="en-US" altLang="zh-TW" dirty="0" smtClean="0"/>
              </a:p>
              <a:p>
                <a:pPr marL="457200" lvl="1" indent="0">
                  <a:buNone/>
                </a:pPr>
                <a:endParaRPr kumimoji="1" lang="en-US" altLang="zh-TW" dirty="0" smtClean="0"/>
              </a:p>
              <a:p>
                <a:pPr marL="457200" lvl="1" indent="0">
                  <a:buNone/>
                </a:pPr>
                <a:endParaRPr kumimoji="1" lang="en-US" altLang="zh-TW" dirty="0" smtClean="0"/>
              </a:p>
              <a:p>
                <a:pPr marL="457200" lvl="1" indent="0">
                  <a:buNone/>
                </a:pPr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78067" cy="3559176"/>
              </a:xfrm>
              <a:blipFill rotWithShape="0">
                <a:blip r:embed="rId2"/>
                <a:stretch>
                  <a:fillRect l="-735" t="-3938" b="-9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Analysis-</a:t>
            </a:r>
            <a:r>
              <a:rPr kumimoji="1" lang="en-US" altLang="zh-TW" dirty="0"/>
              <a:t> Perplexity</a:t>
            </a:r>
            <a:endParaRPr kumimoji="1"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0" y="2086274"/>
            <a:ext cx="4724400" cy="32004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20" y="2086274"/>
            <a:ext cx="4724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Analysis- Perplexity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37" y="2041330"/>
            <a:ext cx="7734925" cy="3200400"/>
          </a:xfrm>
        </p:spPr>
      </p:pic>
    </p:spTree>
    <p:extLst>
      <p:ext uri="{BB962C8B-B14F-4D97-AF65-F5344CB8AC3E}">
        <p14:creationId xmlns:p14="http://schemas.microsoft.com/office/powerpoint/2010/main" val="86384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Analysis-ROUGE</a:t>
            </a:r>
            <a:endParaRPr kumimoji="1"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0224"/>
          </a:xfrm>
        </p:spPr>
        <p:txBody>
          <a:bodyPr/>
          <a:lstStyle/>
          <a:p>
            <a:r>
              <a:rPr kumimoji="1" lang="en-US" altLang="zh-TW" dirty="0" smtClean="0"/>
              <a:t>Baseline vs Baseline + Copy attention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Baseline + Copy attention  vs  Pretrain + Copy attention</a:t>
            </a:r>
          </a:p>
          <a:p>
            <a:endParaRPr kumimoji="1" lang="en-US" altLang="zh-TW" dirty="0" smtClean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59" y="2608363"/>
            <a:ext cx="7824865" cy="11645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59" y="4555688"/>
            <a:ext cx="7824865" cy="13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Analysis-ROUGE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Pretrain + attention ( MLP vs Dot vs General )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15" y="2828769"/>
            <a:ext cx="8274570" cy="14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Extractive vs </a:t>
            </a:r>
            <a:r>
              <a:rPr kumimoji="1" lang="en-US" altLang="zh-TW" dirty="0" smtClean="0"/>
              <a:t>Abstractive</a:t>
            </a:r>
          </a:p>
          <a:p>
            <a:r>
              <a:rPr kumimoji="1" lang="en-US" altLang="zh-TW" dirty="0" smtClean="0"/>
              <a:t>Purpose</a:t>
            </a:r>
          </a:p>
          <a:p>
            <a:r>
              <a:rPr kumimoji="1" lang="en-US" altLang="zh-TW" dirty="0" smtClean="0"/>
              <a:t>Model</a:t>
            </a:r>
          </a:p>
          <a:p>
            <a:r>
              <a:rPr kumimoji="1" lang="en-US" altLang="zh-TW" dirty="0" smtClean="0"/>
              <a:t>Dataset</a:t>
            </a:r>
          </a:p>
          <a:p>
            <a:r>
              <a:rPr kumimoji="1" lang="en-US" altLang="zh-TW" dirty="0" smtClean="0"/>
              <a:t>Evaluation</a:t>
            </a:r>
          </a:p>
          <a:p>
            <a:r>
              <a:rPr kumimoji="1" lang="en-US" altLang="zh-TW" dirty="0" smtClean="0"/>
              <a:t>Result</a:t>
            </a:r>
          </a:p>
          <a:p>
            <a:r>
              <a:rPr kumimoji="1" lang="en-US" altLang="zh-TW" dirty="0" smtClean="0"/>
              <a:t>Error</a:t>
            </a:r>
          </a:p>
          <a:p>
            <a:r>
              <a:rPr kumimoji="1" lang="en-US" altLang="zh-TW" dirty="0" smtClean="0"/>
              <a:t>Future Work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Result-Copy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3891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Copy attention</a:t>
            </a:r>
          </a:p>
          <a:p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6" y="2337858"/>
            <a:ext cx="9406467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90" y="1825625"/>
            <a:ext cx="8829207" cy="4351338"/>
          </a:xfrm>
        </p:spPr>
      </p:pic>
    </p:spTree>
    <p:extLst>
      <p:ext uri="{BB962C8B-B14F-4D97-AF65-F5344CB8AC3E}">
        <p14:creationId xmlns:p14="http://schemas.microsoft.com/office/powerpoint/2010/main" val="167865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Error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network fails to focus on the </a:t>
            </a:r>
            <a:r>
              <a:rPr lang="en-US" altLang="zh-TW" b="1" dirty="0"/>
              <a:t>core of the source </a:t>
            </a:r>
            <a:r>
              <a:rPr lang="en-US" altLang="zh-TW" b="1" dirty="0" smtClean="0"/>
              <a:t>text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network </a:t>
            </a:r>
            <a:r>
              <a:rPr lang="en-US" altLang="zh-TW" b="1" dirty="0"/>
              <a:t>incorrectly composes fragments</a:t>
            </a:r>
            <a:r>
              <a:rPr lang="en-US" altLang="zh-TW" dirty="0"/>
              <a:t> of the source text 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8" y="2980266"/>
            <a:ext cx="94318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Future 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Extractive</a:t>
            </a:r>
            <a:endParaRPr kumimoji="1" lang="en-US" altLang="zh-TW" dirty="0" smtClean="0"/>
          </a:p>
          <a:p>
            <a:r>
              <a:rPr kumimoji="1" lang="en-US" altLang="zh-TW" dirty="0" smtClean="0"/>
              <a:t>Pretrain </a:t>
            </a:r>
            <a:r>
              <a:rPr lang="en-US" altLang="zh-TW" dirty="0" smtClean="0"/>
              <a:t>Gigaword word vector</a:t>
            </a:r>
            <a:endParaRPr kumimoji="1" lang="en-US" altLang="zh-TW" dirty="0" smtClean="0"/>
          </a:p>
          <a:p>
            <a:r>
              <a:rPr kumimoji="1" lang="en-US" altLang="zh-TW" dirty="0" smtClean="0"/>
              <a:t>coverage attention</a:t>
            </a:r>
            <a:endParaRPr kumimoji="1" lang="en-US" altLang="zh-TW" dirty="0"/>
          </a:p>
          <a:p>
            <a:r>
              <a:rPr kumimoji="1" lang="en-US" altLang="zh-TW" dirty="0" smtClean="0"/>
              <a:t>Tf-Idf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4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sz="96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46164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Extractive vs Abstractive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1027" cy="4351338"/>
          </a:xfrm>
        </p:spPr>
        <p:txBody>
          <a:bodyPr/>
          <a:lstStyle/>
          <a:p>
            <a:r>
              <a:rPr kumimoji="1" lang="en-US" altLang="zh-TW" dirty="0" smtClean="0"/>
              <a:t>Extractive: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extracts words and word phrases from the original text</a:t>
            </a:r>
          </a:p>
          <a:p>
            <a:pPr marL="0" indent="0">
              <a:buNone/>
            </a:pPr>
            <a:r>
              <a:rPr kumimoji="1" lang="en-US" altLang="zh-TW" dirty="0"/>
              <a:t>	E</a:t>
            </a:r>
            <a:r>
              <a:rPr kumimoji="1" lang="en-US" altLang="zh-TW" dirty="0" smtClean="0"/>
              <a:t>x: </a:t>
            </a:r>
            <a:r>
              <a:rPr kumimoji="1" lang="en-US" altLang="zh-TW" dirty="0" err="1" smtClean="0"/>
              <a:t>TextRank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Gensim,PyTeaser,PyTextRank</a:t>
            </a:r>
            <a:r>
              <a:rPr kumimoji="1" lang="mr-IN" altLang="zh-TW" dirty="0" smtClean="0"/>
              <a:t>……</a:t>
            </a:r>
            <a:r>
              <a:rPr kumimoji="1" lang="en-US" altLang="zh-TW" dirty="0" smtClean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Abstractive: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Learns an representation model to generate more human-like text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3344334"/>
            <a:ext cx="6045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Purpose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Use an encoder-decoder LSTM model and attention model to automatic text summarization.</a:t>
            </a:r>
          </a:p>
          <a:p>
            <a:r>
              <a:rPr kumimoji="1" lang="en-US" altLang="zh-TW" dirty="0" smtClean="0"/>
              <a:t>Compare global attention mechanism </a:t>
            </a:r>
            <a:r>
              <a:rPr kumimoji="1" lang="en-US" altLang="zh-TW" dirty="0" err="1" smtClean="0"/>
              <a:t>dot,mlp,general</a:t>
            </a:r>
            <a:endParaRPr kumimoji="1" lang="en-US" altLang="zh-TW" dirty="0" smtClean="0"/>
          </a:p>
          <a:p>
            <a:r>
              <a:rPr kumimoji="1" lang="en-US" altLang="zh-TW" dirty="0" smtClean="0"/>
              <a:t>Compare LSTM’s model with use pre-train word2vec model and none</a:t>
            </a:r>
          </a:p>
          <a:p>
            <a:r>
              <a:rPr kumimoji="1" lang="en-US" altLang="zh-TW" dirty="0" smtClean="0"/>
              <a:t>Use Copy attention mechanism to overcome OOV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4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Loss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 smtClean="0"/>
              <a:t> </a:t>
            </a:r>
            <a:r>
              <a:rPr kumimoji="1" lang="en-US" altLang="zh-TW" dirty="0" smtClean="0"/>
              <a:t>The loss for timestamp t is the negative log likelihood of the target word </a:t>
            </a:r>
            <a:r>
              <a:rPr kumimoji="1" lang="en-US" altLang="zh-TW" dirty="0" err="1" smtClean="0"/>
              <a:t>Wt</a:t>
            </a:r>
            <a:r>
              <a:rPr kumimoji="1" lang="en-US" altLang="zh-TW" dirty="0" smtClean="0"/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The overall loss for the whole sequence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67" y="2628901"/>
            <a:ext cx="3154733" cy="808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4605865"/>
            <a:ext cx="3138098" cy="9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Attention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733" y="1825625"/>
            <a:ext cx="10778067" cy="4351338"/>
          </a:xfrm>
        </p:spPr>
        <p:txBody>
          <a:bodyPr/>
          <a:lstStyle/>
          <a:p>
            <a:r>
              <a:rPr kumimoji="1" lang="en-US" altLang="zh-TW" dirty="0" smtClean="0"/>
              <a:t>Attention mechanism : determine which input word is more influential to current predicted word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3120497"/>
            <a:ext cx="5393265" cy="27902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6448"/>
            <a:ext cx="5566020" cy="291676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637366" y="277392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Before</a:t>
            </a:r>
            <a:endParaRPr kumimoji="1"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879010" y="2826317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After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97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Generate Ci 	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90688"/>
            <a:ext cx="7044266" cy="4609042"/>
          </a:xfrm>
        </p:spPr>
      </p:pic>
    </p:spTree>
    <p:extLst>
      <p:ext uri="{BB962C8B-B14F-4D97-AF65-F5344CB8AC3E}">
        <p14:creationId xmlns:p14="http://schemas.microsoft.com/office/powerpoint/2010/main" val="6008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Generate  the weights of  </a:t>
            </a:r>
            <a:r>
              <a:rPr kumimoji="1" lang="en-US" altLang="zh-TW" dirty="0" err="1" smtClean="0"/>
              <a:t>aij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0" y="1876424"/>
            <a:ext cx="8086200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7840133" y="2794899"/>
            <a:ext cx="3014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rgbClr val="FF0000"/>
                </a:solidFill>
              </a:rPr>
              <a:t>Dot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>
                <a:solidFill>
                  <a:srgbClr val="FF0000"/>
                </a:solidFill>
              </a:rPr>
              <a:t>MLP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General</a:t>
            </a:r>
          </a:p>
          <a:p>
            <a:r>
              <a:rPr kumimoji="1" lang="en-US" altLang="zh-TW" dirty="0" err="1"/>
              <a:t>Concat</a:t>
            </a:r>
            <a:endParaRPr kumimoji="1" lang="en-US" altLang="zh-TW" dirty="0"/>
          </a:p>
          <a:p>
            <a:r>
              <a:rPr kumimoji="1" lang="en-US" altLang="zh-TW" dirty="0"/>
              <a:t>Cosine</a:t>
            </a:r>
          </a:p>
        </p:txBody>
      </p:sp>
      <p:cxnSp>
        <p:nvCxnSpPr>
          <p:cNvPr id="6" name="直線箭頭接點 5"/>
          <p:cNvCxnSpPr>
            <a:endCxn id="5" idx="1"/>
          </p:cNvCxnSpPr>
          <p:nvPr/>
        </p:nvCxnSpPr>
        <p:spPr>
          <a:xfrm>
            <a:off x="6620933" y="353356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Out-of-Vocabulary Words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7" y="1859492"/>
            <a:ext cx="10388601" cy="4351338"/>
          </a:xfrm>
        </p:spPr>
        <p:txBody>
          <a:bodyPr/>
          <a:lstStyle/>
          <a:p>
            <a:r>
              <a:rPr kumimoji="1" lang="en-US" altLang="zh-TW" dirty="0" smtClean="0"/>
              <a:t>Copy attention:</a:t>
            </a:r>
          </a:p>
          <a:p>
            <a:pPr marL="0" indent="0">
              <a:buNone/>
            </a:pPr>
            <a:r>
              <a:rPr kumimoji="1" lang="en-US" altLang="zh-TW" dirty="0" smtClean="0"/>
              <a:t>	(1) </a:t>
            </a:r>
            <a:r>
              <a:rPr lang="en-US" altLang="zh-TW" dirty="0" smtClean="0"/>
              <a:t>Incorporating </a:t>
            </a:r>
            <a:r>
              <a:rPr lang="en-US" altLang="zh-TW" dirty="0"/>
              <a:t>Copying Mechanism in Sequence-to-Sequence </a:t>
            </a:r>
            <a:r>
              <a:rPr lang="en-US" altLang="zh-TW" dirty="0" smtClean="0"/>
              <a:t>	      Learning 2016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(2) </a:t>
            </a:r>
            <a:r>
              <a:rPr lang="en-US" altLang="zh-TW" dirty="0" smtClean="0"/>
              <a:t>Decide </a:t>
            </a:r>
            <a:r>
              <a:rPr lang="en-US" altLang="zh-TW" dirty="0"/>
              <a:t>whether to either generate a new word or to copy </a:t>
            </a:r>
            <a:r>
              <a:rPr lang="en-US" altLang="zh-TW" dirty="0" smtClean="0"/>
              <a:t>      	      from the </a:t>
            </a:r>
            <a:r>
              <a:rPr lang="en-US" altLang="zh-TW" dirty="0"/>
              <a:t>source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8949266"/>
            <a:ext cx="8365067" cy="12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485</Words>
  <Application>Microsoft Macintosh PowerPoint</Application>
  <PresentationFormat>寬螢幕</PresentationFormat>
  <Paragraphs>163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PowerPoint 簡報</vt:lpstr>
      <vt:lpstr>Outline</vt:lpstr>
      <vt:lpstr>Extractive vs Abstractive</vt:lpstr>
      <vt:lpstr>Purpose</vt:lpstr>
      <vt:lpstr>Loss function</vt:lpstr>
      <vt:lpstr>Attention</vt:lpstr>
      <vt:lpstr>Generate Ci  </vt:lpstr>
      <vt:lpstr>Generate  the weights of  aij</vt:lpstr>
      <vt:lpstr>Handling Out-of-Vocabulary Words</vt:lpstr>
      <vt:lpstr>“Teacher Forcing”</vt:lpstr>
      <vt:lpstr>Pre-train Model</vt:lpstr>
      <vt:lpstr>Beam Search</vt:lpstr>
      <vt:lpstr>Model Parameter</vt:lpstr>
      <vt:lpstr>Dataset</vt:lpstr>
      <vt:lpstr>Evaluation</vt:lpstr>
      <vt:lpstr>Analysis- Perplexity</vt:lpstr>
      <vt:lpstr>Analysis- Perplexity</vt:lpstr>
      <vt:lpstr>Analysis-ROUGE</vt:lpstr>
      <vt:lpstr>Analysis-ROUGE</vt:lpstr>
      <vt:lpstr>Result-Copy</vt:lpstr>
      <vt:lpstr>Result</vt:lpstr>
      <vt:lpstr>Error</vt:lpstr>
      <vt:lpstr>Future Work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143</cp:revision>
  <cp:lastPrinted>2017-12-28T06:06:36Z</cp:lastPrinted>
  <dcterms:created xsi:type="dcterms:W3CDTF">2017-12-20T05:29:31Z</dcterms:created>
  <dcterms:modified xsi:type="dcterms:W3CDTF">2018-01-10T08:18:06Z</dcterms:modified>
</cp:coreProperties>
</file>