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606060"/>
        </a:solidFill>
        <a:effectLst/>
        <a:uFillTx/>
        <a:latin typeface="Gill Sans"/>
        <a:ea typeface="Gill Sans"/>
        <a:cs typeface="Gill Sans"/>
        <a:sym typeface="Gill Sans"/>
      </a:defRPr>
    </a:lvl1pPr>
    <a:lvl2pPr marL="0" marR="0" indent="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606060"/>
        </a:solidFill>
        <a:effectLst/>
        <a:uFillTx/>
        <a:latin typeface="Gill Sans"/>
        <a:ea typeface="Gill Sans"/>
        <a:cs typeface="Gill Sans"/>
        <a:sym typeface="Gill Sans"/>
      </a:defRPr>
    </a:lvl2pPr>
    <a:lvl3pPr marL="0" marR="0" indent="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606060"/>
        </a:solidFill>
        <a:effectLst/>
        <a:uFillTx/>
        <a:latin typeface="Gill Sans"/>
        <a:ea typeface="Gill Sans"/>
        <a:cs typeface="Gill Sans"/>
        <a:sym typeface="Gill Sans"/>
      </a:defRPr>
    </a:lvl3pPr>
    <a:lvl4pPr marL="0" marR="0" indent="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606060"/>
        </a:solidFill>
        <a:effectLst/>
        <a:uFillTx/>
        <a:latin typeface="Gill Sans"/>
        <a:ea typeface="Gill Sans"/>
        <a:cs typeface="Gill Sans"/>
        <a:sym typeface="Gill Sans"/>
      </a:defRPr>
    </a:lvl4pPr>
    <a:lvl5pPr marL="0" marR="0" indent="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606060"/>
        </a:solidFill>
        <a:effectLst/>
        <a:uFillTx/>
        <a:latin typeface="Gill Sans"/>
        <a:ea typeface="Gill Sans"/>
        <a:cs typeface="Gill Sans"/>
        <a:sym typeface="Gill Sans"/>
      </a:defRPr>
    </a:lvl5pPr>
    <a:lvl6pPr marL="0" marR="0" indent="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606060"/>
        </a:solidFill>
        <a:effectLst/>
        <a:uFillTx/>
        <a:latin typeface="Gill Sans"/>
        <a:ea typeface="Gill Sans"/>
        <a:cs typeface="Gill Sans"/>
        <a:sym typeface="Gill Sans"/>
      </a:defRPr>
    </a:lvl6pPr>
    <a:lvl7pPr marL="0" marR="0" indent="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606060"/>
        </a:solidFill>
        <a:effectLst/>
        <a:uFillTx/>
        <a:latin typeface="Gill Sans"/>
        <a:ea typeface="Gill Sans"/>
        <a:cs typeface="Gill Sans"/>
        <a:sym typeface="Gill Sans"/>
      </a:defRPr>
    </a:lvl7pPr>
    <a:lvl8pPr marL="0" marR="0" indent="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606060"/>
        </a:solidFill>
        <a:effectLst/>
        <a:uFillTx/>
        <a:latin typeface="Gill Sans"/>
        <a:ea typeface="Gill Sans"/>
        <a:cs typeface="Gill Sans"/>
        <a:sym typeface="Gill Sans"/>
      </a:defRPr>
    </a:lvl8pPr>
    <a:lvl9pPr marL="0" marR="0" indent="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606060"/>
        </a:solidFill>
        <a:effectLst/>
        <a:uFillTx/>
        <a:latin typeface="Gill Sans"/>
        <a:ea typeface="Gill Sans"/>
        <a:cs typeface="Gill Sans"/>
        <a:sym typeface="Gill San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ill Sans Light"/>
          <a:ea typeface="Gill Sans Light"/>
          <a:cs typeface="Gill Sans Light"/>
        </a:font>
        <a:srgbClr val="606060"/>
      </a:tcTxStyle>
      <a:tcStyle>
        <a:tcBdr>
          <a:left>
            <a:ln w="12700" cap="flat">
              <a:noFill/>
              <a:miter lim="400000"/>
            </a:ln>
          </a:left>
          <a:right>
            <a:ln w="12700" cap="flat">
              <a:noFill/>
              <a:miter lim="400000"/>
            </a:ln>
          </a:right>
          <a:top>
            <a:ln w="3175" cap="flat">
              <a:solidFill>
                <a:srgbClr val="929292"/>
              </a:solidFill>
              <a:custDash>
                <a:ds d="200000" sp="200000"/>
              </a:custDash>
              <a:miter lim="400000"/>
            </a:ln>
          </a:top>
          <a:bottom>
            <a:ln w="3175" cap="flat">
              <a:solidFill>
                <a:srgbClr val="929292"/>
              </a:solidFill>
              <a:custDash>
                <a:ds d="200000" sp="200000"/>
              </a:custDash>
              <a:miter lim="400000"/>
            </a:ln>
          </a:bottom>
          <a:insideH>
            <a:ln w="3175" cap="flat">
              <a:solidFill>
                <a:srgbClr val="929292"/>
              </a:solidFill>
              <a:custDash>
                <a:ds d="200000" sp="200000"/>
              </a:custDash>
              <a:miter lim="400000"/>
            </a:ln>
          </a:insideH>
          <a:insideV>
            <a:ln w="12700" cap="flat">
              <a:noFill/>
              <a:miter lim="400000"/>
            </a:ln>
          </a:insideV>
        </a:tcBdr>
        <a:fill>
          <a:noFill/>
        </a:fill>
      </a:tcStyle>
    </a:wholeTbl>
    <a:band2H>
      <a:tcTxStyle/>
      <a:tcStyle>
        <a:tcBdr/>
        <a:fill>
          <a:solidFill>
            <a:srgbClr val="E7E3D2">
              <a:alpha val="50000"/>
            </a:srgbClr>
          </a:solidFill>
        </a:fill>
      </a:tcStyle>
    </a:band2H>
    <a:firstCol>
      <a:tcTxStyle b="off" i="off">
        <a:font>
          <a:latin typeface="Gill Sans"/>
          <a:ea typeface="Gill Sans"/>
          <a:cs typeface="Gill Sans"/>
        </a:font>
        <a:srgbClr val="FFFFFF"/>
      </a:tcTxStyle>
      <a:tcStyle>
        <a:tcBdr>
          <a:left>
            <a:ln w="12700" cap="flat">
              <a:noFill/>
              <a:miter lim="400000"/>
            </a:ln>
          </a:left>
          <a:right>
            <a:ln w="3175" cap="flat">
              <a:solidFill>
                <a:srgbClr val="FDF6DA"/>
              </a:solidFill>
              <a:prstDash val="solid"/>
              <a:miter lim="400000"/>
            </a:ln>
          </a:right>
          <a:top>
            <a:ln w="3175" cap="flat">
              <a:solidFill>
                <a:srgbClr val="FDF6DA"/>
              </a:solidFill>
              <a:prstDash val="solid"/>
              <a:miter lim="400000"/>
            </a:ln>
          </a:top>
          <a:bottom>
            <a:ln w="3175" cap="flat">
              <a:solidFill>
                <a:srgbClr val="FDF6DA"/>
              </a:solidFill>
              <a:prstDash val="solid"/>
              <a:miter lim="400000"/>
            </a:ln>
          </a:bottom>
          <a:insideH>
            <a:ln w="3175" cap="flat">
              <a:solidFill>
                <a:srgbClr val="FDF6DA"/>
              </a:solidFill>
              <a:prstDash val="solid"/>
              <a:miter lim="400000"/>
            </a:ln>
          </a:insideH>
          <a:insideV>
            <a:ln w="3175" cap="flat">
              <a:solidFill>
                <a:srgbClr val="FDF6DA"/>
              </a:solidFill>
              <a:prstDash val="solid"/>
              <a:miter lim="400000"/>
            </a:ln>
          </a:insideV>
        </a:tcBdr>
        <a:fill>
          <a:solidFill>
            <a:srgbClr val="A5C69B"/>
          </a:solidFill>
        </a:fill>
      </a:tcStyle>
    </a:firstCol>
    <a:lastRow>
      <a:tcTxStyle b="off" i="off">
        <a:font>
          <a:latin typeface="Gill Sans"/>
          <a:ea typeface="Gill Sans"/>
          <a:cs typeface="Gill Sans"/>
        </a:font>
        <a:srgbClr val="606060"/>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Gill Sans"/>
          <a:ea typeface="Gill Sans"/>
          <a:cs typeface="Gill Sans"/>
        </a:font>
        <a:srgbClr val="FFFFFF"/>
      </a:tcTxStyle>
      <a:tcStyle>
        <a:tcBdr>
          <a:left>
            <a:ln w="12700" cap="flat">
              <a:noFill/>
              <a:miter lim="400000"/>
            </a:ln>
          </a:left>
          <a:right>
            <a:ln w="12700" cap="flat">
              <a:noFill/>
              <a:miter lim="400000"/>
            </a:ln>
          </a:right>
          <a:top>
            <a:ln w="12700" cap="flat">
              <a:noFill/>
              <a:miter lim="400000"/>
            </a:ln>
          </a:top>
          <a:bottom>
            <a:ln w="3175" cap="flat">
              <a:solidFill>
                <a:srgbClr val="FDF6DA"/>
              </a:solidFill>
              <a:prstDash val="solid"/>
              <a:miter lim="400000"/>
            </a:ln>
          </a:bottom>
          <a:insideH>
            <a:ln w="12700" cap="flat">
              <a:noFill/>
              <a:miter lim="400000"/>
            </a:ln>
          </a:insideH>
          <a:insideV>
            <a:ln w="12700" cap="flat">
              <a:noFill/>
              <a:miter lim="400000"/>
            </a:ln>
          </a:insideV>
        </a:tcBdr>
        <a:fill>
          <a:solidFill>
            <a:srgbClr val="7C9D69"/>
          </a:solidFill>
        </a:fill>
      </a:tcStyle>
    </a:firstRow>
  </a:tblStyle>
  <a:tblStyle styleId="{C7B018BB-80A7-4F77-B60F-C8B233D01FF8}" styleName="">
    <a:tblBg/>
    <a:wholeTbl>
      <a:tcTxStyle b="off" i="off">
        <a:font>
          <a:latin typeface="Gill Sans Light"/>
          <a:ea typeface="Gill Sans Light"/>
          <a:cs typeface="Gill Sans Light"/>
        </a:font>
        <a:srgbClr val="606060"/>
      </a:tcTxStyle>
      <a:tcStyle>
        <a:tcBdr>
          <a:left>
            <a:ln w="12700" cap="flat">
              <a:noFill/>
              <a:miter lim="400000"/>
            </a:ln>
          </a:left>
          <a:right>
            <a:ln w="12700" cap="flat">
              <a:noFill/>
              <a:miter lim="400000"/>
            </a:ln>
          </a:right>
          <a:top>
            <a:ln w="3175" cap="flat">
              <a:solidFill>
                <a:srgbClr val="DBD2B2"/>
              </a:solidFill>
              <a:prstDash val="solid"/>
              <a:miter lim="400000"/>
            </a:ln>
          </a:top>
          <a:bottom>
            <a:ln w="3175" cap="flat">
              <a:solidFill>
                <a:srgbClr val="DBD2B2"/>
              </a:solidFill>
              <a:prstDash val="solid"/>
              <a:miter lim="400000"/>
            </a:ln>
          </a:bottom>
          <a:insideH>
            <a:ln w="3175" cap="flat">
              <a:solidFill>
                <a:srgbClr val="DBD2B2"/>
              </a:solidFill>
              <a:prstDash val="solid"/>
              <a:miter lim="400000"/>
            </a:ln>
          </a:insideH>
          <a:insideV>
            <a:ln w="12700" cap="flat">
              <a:noFill/>
              <a:miter lim="400000"/>
            </a:ln>
          </a:insideV>
        </a:tcBdr>
        <a:fill>
          <a:solidFill>
            <a:srgbClr val="FDF9ED"/>
          </a:solidFill>
        </a:fill>
      </a:tcStyle>
    </a:wholeTbl>
    <a:band2H>
      <a:tcTxStyle/>
      <a:tcStyle>
        <a:tcBdr/>
        <a:fill>
          <a:solidFill>
            <a:srgbClr val="FFFFFF"/>
          </a:solidFill>
        </a:fill>
      </a:tcStyle>
    </a:band2H>
    <a:firstCol>
      <a:tcTxStyle b="off" i="off">
        <a:font>
          <a:latin typeface="Gill Sans"/>
          <a:ea typeface="Gill Sans"/>
          <a:cs typeface="Gill Sans"/>
        </a:font>
        <a:srgbClr val="606060"/>
      </a:tcTxStyle>
      <a:tcStyle>
        <a:tcBdr>
          <a:left>
            <a:ln w="12700" cap="flat">
              <a:solidFill>
                <a:srgbClr val="C6BB94"/>
              </a:solidFill>
              <a:prstDash val="solid"/>
              <a:miter lim="400000"/>
            </a:ln>
          </a:left>
          <a:right>
            <a:ln w="12700" cap="flat">
              <a:solidFill>
                <a:srgbClr val="C6BB94"/>
              </a:solidFill>
              <a:prstDash val="solid"/>
              <a:miter lim="400000"/>
            </a:ln>
          </a:right>
          <a:top>
            <a:ln w="3175" cap="flat">
              <a:solidFill>
                <a:srgbClr val="DBD2B2"/>
              </a:solidFill>
              <a:prstDash val="solid"/>
              <a:miter lim="400000"/>
            </a:ln>
          </a:top>
          <a:bottom>
            <a:ln w="3175" cap="flat">
              <a:solidFill>
                <a:srgbClr val="DBD2B2"/>
              </a:solidFill>
              <a:prstDash val="solid"/>
              <a:miter lim="400000"/>
            </a:ln>
          </a:bottom>
          <a:insideH>
            <a:ln w="3175" cap="flat">
              <a:solidFill>
                <a:srgbClr val="DBD2B2"/>
              </a:solidFill>
              <a:prstDash val="solid"/>
              <a:miter lim="400000"/>
            </a:ln>
          </a:insideH>
          <a:insideV>
            <a:ln w="3175" cap="flat">
              <a:solidFill>
                <a:srgbClr val="DBD2B2"/>
              </a:solidFill>
              <a:prstDash val="solid"/>
              <a:miter lim="400000"/>
            </a:ln>
          </a:insideV>
        </a:tcBdr>
        <a:fill>
          <a:noFill/>
        </a:fill>
      </a:tcStyle>
    </a:firstCol>
    <a:lastRow>
      <a:tcTxStyle b="off" i="off">
        <a:font>
          <a:latin typeface="Gill Sans"/>
          <a:ea typeface="Gill Sans"/>
          <a:cs typeface="Gill Sans"/>
        </a:font>
        <a:srgbClr val="606060"/>
      </a:tcTxStyle>
      <a:tcStyle>
        <a:tcBdr>
          <a:left>
            <a:ln w="12700" cap="flat">
              <a:noFill/>
              <a:miter lim="400000"/>
            </a:ln>
          </a:left>
          <a:right>
            <a:ln w="12700" cap="flat">
              <a:noFill/>
              <a:miter lim="400000"/>
            </a:ln>
          </a:right>
          <a:top>
            <a:ln w="12700" cap="flat">
              <a:solidFill>
                <a:srgbClr val="C6BB94"/>
              </a:solidFill>
              <a:prstDash val="solid"/>
              <a:miter lim="400000"/>
            </a:ln>
          </a:top>
          <a:bottom>
            <a:ln w="12700" cap="flat">
              <a:solidFill>
                <a:srgbClr val="C6BB94"/>
              </a:solidFill>
              <a:prstDash val="solid"/>
              <a:miter lim="400000"/>
            </a:ln>
          </a:bottom>
          <a:insideH>
            <a:ln w="12700" cap="flat">
              <a:noFill/>
              <a:miter lim="400000"/>
            </a:ln>
          </a:insideH>
          <a:insideV>
            <a:ln w="12700" cap="flat">
              <a:noFill/>
              <a:miter lim="400000"/>
            </a:ln>
          </a:insideV>
        </a:tcBdr>
        <a:fill>
          <a:noFill/>
        </a:fill>
      </a:tcStyle>
    </a:lastRow>
    <a:firstRow>
      <a:tcTxStyle b="off" i="off">
        <a:font>
          <a:latin typeface="Gill Sans"/>
          <a:ea typeface="Gill Sans"/>
          <a:cs typeface="Gill Sans"/>
        </a:font>
        <a:srgbClr val="606060"/>
      </a:tcTxStyle>
      <a:tcStyle>
        <a:tcBdr>
          <a:left>
            <a:ln w="12700" cap="flat">
              <a:noFill/>
              <a:miter lim="400000"/>
            </a:ln>
          </a:left>
          <a:right>
            <a:ln w="12700" cap="flat">
              <a:noFill/>
              <a:miter lim="400000"/>
            </a:ln>
          </a:right>
          <a:top>
            <a:ln w="12700" cap="flat">
              <a:solidFill>
                <a:srgbClr val="C6BB94"/>
              </a:solidFill>
              <a:prstDash val="solid"/>
              <a:miter lim="400000"/>
            </a:ln>
          </a:top>
          <a:bottom>
            <a:ln w="12700" cap="flat">
              <a:solidFill>
                <a:srgbClr val="C6BB94"/>
              </a:solidFill>
              <a:prstDash val="solid"/>
              <a:miter lim="400000"/>
            </a:ln>
          </a:bottom>
          <a:insideH>
            <a:ln w="12700" cap="flat">
              <a:noFill/>
              <a:miter lim="400000"/>
            </a:ln>
          </a:insideH>
          <a:insideV>
            <a:ln w="12700" cap="flat">
              <a:noFill/>
              <a:miter lim="400000"/>
            </a:ln>
          </a:insideV>
        </a:tcBdr>
        <a:fill>
          <a:noFill/>
        </a:fill>
      </a:tcStyle>
    </a:firstRow>
  </a:tblStyle>
  <a:tblStyle styleId="{EEE7283C-3CF3-47DC-8721-378D4A62B228}" styleName="">
    <a:tblBg/>
    <a:wholeTbl>
      <a:tcTxStyle b="off" i="off">
        <a:font>
          <a:latin typeface="Gill Sans"/>
          <a:ea typeface="Gill Sans"/>
          <a:cs typeface="Gill Sans"/>
        </a:font>
        <a:srgbClr val="606060"/>
      </a:tcTxStyle>
      <a:tcStyle>
        <a:tcBdr>
          <a:left>
            <a:ln w="12700" cap="flat">
              <a:solidFill>
                <a:srgbClr val="006060"/>
              </a:solidFill>
              <a:prstDash val="solid"/>
              <a:round/>
            </a:ln>
          </a:left>
          <a:right>
            <a:ln w="12700" cap="flat">
              <a:solidFill>
                <a:srgbClr val="006060"/>
              </a:solidFill>
              <a:prstDash val="solid"/>
              <a:round/>
            </a:ln>
          </a:right>
          <a:top>
            <a:ln w="12700" cap="flat">
              <a:solidFill>
                <a:srgbClr val="006060"/>
              </a:solidFill>
              <a:prstDash val="solid"/>
              <a:round/>
            </a:ln>
          </a:top>
          <a:bottom>
            <a:ln w="12700" cap="flat">
              <a:solidFill>
                <a:srgbClr val="006060"/>
              </a:solidFill>
              <a:prstDash val="solid"/>
              <a:round/>
            </a:ln>
          </a:bottom>
          <a:insideH>
            <a:ln w="12700" cap="flat">
              <a:solidFill>
                <a:srgbClr val="006060"/>
              </a:solidFill>
              <a:prstDash val="solid"/>
              <a:round/>
            </a:ln>
          </a:insideH>
          <a:insideV>
            <a:ln w="12700" cap="flat">
              <a:solidFill>
                <a:srgbClr val="006060"/>
              </a:solidFill>
              <a:prstDash val="solid"/>
              <a:round/>
            </a:ln>
          </a:insideV>
        </a:tcBdr>
        <a:fill>
          <a:solidFill>
            <a:srgbClr val="D4DAE0"/>
          </a:solidFill>
        </a:fill>
      </a:tcStyle>
    </a:wholeTbl>
    <a:band2H>
      <a:tcTxStyle/>
      <a:tcStyle>
        <a:tcBdr/>
        <a:fill>
          <a:solidFill>
            <a:srgbClr val="EBEDF0"/>
          </a:solidFill>
        </a:fill>
      </a:tcStyle>
    </a:band2H>
    <a:firstCol>
      <a:tcTxStyle b="on" i="off">
        <a:font>
          <a:latin typeface="Gill Sans"/>
          <a:ea typeface="Gill Sans"/>
          <a:cs typeface="Gill Sans"/>
        </a:font>
        <a:srgbClr val="006060"/>
      </a:tcTxStyle>
      <a:tcStyle>
        <a:tcBdr>
          <a:left>
            <a:ln w="12700" cap="flat">
              <a:solidFill>
                <a:srgbClr val="006060"/>
              </a:solidFill>
              <a:prstDash val="solid"/>
              <a:round/>
            </a:ln>
          </a:left>
          <a:right>
            <a:ln w="12700" cap="flat">
              <a:solidFill>
                <a:srgbClr val="006060"/>
              </a:solidFill>
              <a:prstDash val="solid"/>
              <a:round/>
            </a:ln>
          </a:right>
          <a:top>
            <a:ln w="12700" cap="flat">
              <a:solidFill>
                <a:srgbClr val="006060"/>
              </a:solidFill>
              <a:prstDash val="solid"/>
              <a:round/>
            </a:ln>
          </a:top>
          <a:bottom>
            <a:ln w="12700" cap="flat">
              <a:solidFill>
                <a:srgbClr val="006060"/>
              </a:solidFill>
              <a:prstDash val="solid"/>
              <a:round/>
            </a:ln>
          </a:bottom>
          <a:insideH>
            <a:ln w="12700" cap="flat">
              <a:solidFill>
                <a:srgbClr val="006060"/>
              </a:solidFill>
              <a:prstDash val="solid"/>
              <a:round/>
            </a:ln>
          </a:insideH>
          <a:insideV>
            <a:ln w="12700" cap="flat">
              <a:solidFill>
                <a:srgbClr val="006060"/>
              </a:solidFill>
              <a:prstDash val="solid"/>
              <a:round/>
            </a:ln>
          </a:insideV>
        </a:tcBdr>
        <a:fill>
          <a:solidFill>
            <a:schemeClr val="accent1"/>
          </a:solidFill>
        </a:fill>
      </a:tcStyle>
    </a:firstCol>
    <a:lastRow>
      <a:tcTxStyle b="on" i="off">
        <a:font>
          <a:latin typeface="Gill Sans"/>
          <a:ea typeface="Gill Sans"/>
          <a:cs typeface="Gill Sans"/>
        </a:font>
        <a:srgbClr val="006060"/>
      </a:tcTxStyle>
      <a:tcStyle>
        <a:tcBdr>
          <a:left>
            <a:ln w="12700" cap="flat">
              <a:solidFill>
                <a:srgbClr val="006060"/>
              </a:solidFill>
              <a:prstDash val="solid"/>
              <a:round/>
            </a:ln>
          </a:left>
          <a:right>
            <a:ln w="12700" cap="flat">
              <a:solidFill>
                <a:srgbClr val="006060"/>
              </a:solidFill>
              <a:prstDash val="solid"/>
              <a:round/>
            </a:ln>
          </a:right>
          <a:top>
            <a:ln w="38100" cap="flat">
              <a:solidFill>
                <a:srgbClr val="006060"/>
              </a:solidFill>
              <a:prstDash val="solid"/>
              <a:round/>
            </a:ln>
          </a:top>
          <a:bottom>
            <a:ln w="12700" cap="flat">
              <a:solidFill>
                <a:srgbClr val="006060"/>
              </a:solidFill>
              <a:prstDash val="solid"/>
              <a:round/>
            </a:ln>
          </a:bottom>
          <a:insideH>
            <a:ln w="12700" cap="flat">
              <a:solidFill>
                <a:srgbClr val="006060"/>
              </a:solidFill>
              <a:prstDash val="solid"/>
              <a:round/>
            </a:ln>
          </a:insideH>
          <a:insideV>
            <a:ln w="12700" cap="flat">
              <a:solidFill>
                <a:srgbClr val="006060"/>
              </a:solidFill>
              <a:prstDash val="solid"/>
              <a:round/>
            </a:ln>
          </a:insideV>
        </a:tcBdr>
        <a:fill>
          <a:solidFill>
            <a:schemeClr val="accent1"/>
          </a:solidFill>
        </a:fill>
      </a:tcStyle>
    </a:lastRow>
    <a:firstRow>
      <a:tcTxStyle b="on" i="off">
        <a:font>
          <a:latin typeface="Gill Sans"/>
          <a:ea typeface="Gill Sans"/>
          <a:cs typeface="Gill Sans"/>
        </a:font>
        <a:srgbClr val="006060"/>
      </a:tcTxStyle>
      <a:tcStyle>
        <a:tcBdr>
          <a:left>
            <a:ln w="12700" cap="flat">
              <a:solidFill>
                <a:srgbClr val="006060"/>
              </a:solidFill>
              <a:prstDash val="solid"/>
              <a:round/>
            </a:ln>
          </a:left>
          <a:right>
            <a:ln w="12700" cap="flat">
              <a:solidFill>
                <a:srgbClr val="006060"/>
              </a:solidFill>
              <a:prstDash val="solid"/>
              <a:round/>
            </a:ln>
          </a:right>
          <a:top>
            <a:ln w="12700" cap="flat">
              <a:solidFill>
                <a:srgbClr val="006060"/>
              </a:solidFill>
              <a:prstDash val="solid"/>
              <a:round/>
            </a:ln>
          </a:top>
          <a:bottom>
            <a:ln w="38100" cap="flat">
              <a:solidFill>
                <a:srgbClr val="006060"/>
              </a:solidFill>
              <a:prstDash val="solid"/>
              <a:round/>
            </a:ln>
          </a:bottom>
          <a:insideH>
            <a:ln w="12700" cap="flat">
              <a:solidFill>
                <a:srgbClr val="006060"/>
              </a:solidFill>
              <a:prstDash val="solid"/>
              <a:round/>
            </a:ln>
          </a:insideH>
          <a:insideV>
            <a:ln w="12700" cap="flat">
              <a:solidFill>
                <a:srgbClr val="006060"/>
              </a:solidFill>
              <a:prstDash val="solid"/>
              <a:round/>
            </a:ln>
          </a:insideV>
        </a:tcBdr>
        <a:fill>
          <a:solidFill>
            <a:schemeClr val="accent1"/>
          </a:solidFill>
        </a:fill>
      </a:tcStyle>
    </a:firstRow>
  </a:tblStyle>
  <a:tblStyle styleId="{CF821DB8-F4EB-4A41-A1BA-3FCAFE7338EE}" styleName="">
    <a:tblBg/>
    <a:wholeTbl>
      <a:tcTxStyle b="off" i="off">
        <a:font>
          <a:latin typeface="Gill Sans"/>
          <a:ea typeface="Gill Sans"/>
          <a:cs typeface="Gill Sans"/>
        </a:font>
        <a:srgbClr val="606060"/>
      </a:tcTxStyle>
      <a:tcStyle>
        <a:tcBdr>
          <a:left>
            <a:ln w="12700" cap="flat">
              <a:solidFill>
                <a:srgbClr val="006060"/>
              </a:solidFill>
              <a:prstDash val="solid"/>
              <a:round/>
            </a:ln>
          </a:left>
          <a:right>
            <a:ln w="12700" cap="flat">
              <a:solidFill>
                <a:srgbClr val="006060"/>
              </a:solidFill>
              <a:prstDash val="solid"/>
              <a:round/>
            </a:ln>
          </a:right>
          <a:top>
            <a:ln w="12700" cap="flat">
              <a:solidFill>
                <a:srgbClr val="006060"/>
              </a:solidFill>
              <a:prstDash val="solid"/>
              <a:round/>
            </a:ln>
          </a:top>
          <a:bottom>
            <a:ln w="12700" cap="flat">
              <a:solidFill>
                <a:srgbClr val="006060"/>
              </a:solidFill>
              <a:prstDash val="solid"/>
              <a:round/>
            </a:ln>
          </a:bottom>
          <a:insideH>
            <a:ln w="12700" cap="flat">
              <a:solidFill>
                <a:srgbClr val="006060"/>
              </a:solidFill>
              <a:prstDash val="solid"/>
              <a:round/>
            </a:ln>
          </a:insideH>
          <a:insideV>
            <a:ln w="12700" cap="flat">
              <a:solidFill>
                <a:srgbClr val="006060"/>
              </a:solidFill>
              <a:prstDash val="solid"/>
              <a:round/>
            </a:ln>
          </a:insideV>
        </a:tcBdr>
        <a:fill>
          <a:solidFill>
            <a:srgbClr val="DDE0D3"/>
          </a:solidFill>
        </a:fill>
      </a:tcStyle>
    </a:wholeTbl>
    <a:band2H>
      <a:tcTxStyle/>
      <a:tcStyle>
        <a:tcBdr/>
        <a:fill>
          <a:solidFill>
            <a:srgbClr val="EFF0EA"/>
          </a:solidFill>
        </a:fill>
      </a:tcStyle>
    </a:band2H>
    <a:firstCol>
      <a:tcTxStyle b="on" i="off">
        <a:font>
          <a:latin typeface="Gill Sans"/>
          <a:ea typeface="Gill Sans"/>
          <a:cs typeface="Gill Sans"/>
        </a:font>
        <a:srgbClr val="006060"/>
      </a:tcTxStyle>
      <a:tcStyle>
        <a:tcBdr>
          <a:left>
            <a:ln w="12700" cap="flat">
              <a:solidFill>
                <a:srgbClr val="006060"/>
              </a:solidFill>
              <a:prstDash val="solid"/>
              <a:round/>
            </a:ln>
          </a:left>
          <a:right>
            <a:ln w="12700" cap="flat">
              <a:solidFill>
                <a:srgbClr val="006060"/>
              </a:solidFill>
              <a:prstDash val="solid"/>
              <a:round/>
            </a:ln>
          </a:right>
          <a:top>
            <a:ln w="12700" cap="flat">
              <a:solidFill>
                <a:srgbClr val="006060"/>
              </a:solidFill>
              <a:prstDash val="solid"/>
              <a:round/>
            </a:ln>
          </a:top>
          <a:bottom>
            <a:ln w="12700" cap="flat">
              <a:solidFill>
                <a:srgbClr val="006060"/>
              </a:solidFill>
              <a:prstDash val="solid"/>
              <a:round/>
            </a:ln>
          </a:bottom>
          <a:insideH>
            <a:ln w="12700" cap="flat">
              <a:solidFill>
                <a:srgbClr val="006060"/>
              </a:solidFill>
              <a:prstDash val="solid"/>
              <a:round/>
            </a:ln>
          </a:insideH>
          <a:insideV>
            <a:ln w="12700" cap="flat">
              <a:solidFill>
                <a:srgbClr val="006060"/>
              </a:solidFill>
              <a:prstDash val="solid"/>
              <a:round/>
            </a:ln>
          </a:insideV>
        </a:tcBdr>
        <a:fill>
          <a:solidFill>
            <a:schemeClr val="accent3"/>
          </a:solidFill>
        </a:fill>
      </a:tcStyle>
    </a:firstCol>
    <a:lastRow>
      <a:tcTxStyle b="on" i="off">
        <a:font>
          <a:latin typeface="Gill Sans"/>
          <a:ea typeface="Gill Sans"/>
          <a:cs typeface="Gill Sans"/>
        </a:font>
        <a:srgbClr val="006060"/>
      </a:tcTxStyle>
      <a:tcStyle>
        <a:tcBdr>
          <a:left>
            <a:ln w="12700" cap="flat">
              <a:solidFill>
                <a:srgbClr val="006060"/>
              </a:solidFill>
              <a:prstDash val="solid"/>
              <a:round/>
            </a:ln>
          </a:left>
          <a:right>
            <a:ln w="12700" cap="flat">
              <a:solidFill>
                <a:srgbClr val="006060"/>
              </a:solidFill>
              <a:prstDash val="solid"/>
              <a:round/>
            </a:ln>
          </a:right>
          <a:top>
            <a:ln w="38100" cap="flat">
              <a:solidFill>
                <a:srgbClr val="006060"/>
              </a:solidFill>
              <a:prstDash val="solid"/>
              <a:round/>
            </a:ln>
          </a:top>
          <a:bottom>
            <a:ln w="12700" cap="flat">
              <a:solidFill>
                <a:srgbClr val="006060"/>
              </a:solidFill>
              <a:prstDash val="solid"/>
              <a:round/>
            </a:ln>
          </a:bottom>
          <a:insideH>
            <a:ln w="12700" cap="flat">
              <a:solidFill>
                <a:srgbClr val="006060"/>
              </a:solidFill>
              <a:prstDash val="solid"/>
              <a:round/>
            </a:ln>
          </a:insideH>
          <a:insideV>
            <a:ln w="12700" cap="flat">
              <a:solidFill>
                <a:srgbClr val="006060"/>
              </a:solidFill>
              <a:prstDash val="solid"/>
              <a:round/>
            </a:ln>
          </a:insideV>
        </a:tcBdr>
        <a:fill>
          <a:solidFill>
            <a:schemeClr val="accent3"/>
          </a:solidFill>
        </a:fill>
      </a:tcStyle>
    </a:lastRow>
    <a:firstRow>
      <a:tcTxStyle b="on" i="off">
        <a:font>
          <a:latin typeface="Gill Sans"/>
          <a:ea typeface="Gill Sans"/>
          <a:cs typeface="Gill Sans"/>
        </a:font>
        <a:srgbClr val="006060"/>
      </a:tcTxStyle>
      <a:tcStyle>
        <a:tcBdr>
          <a:left>
            <a:ln w="12700" cap="flat">
              <a:solidFill>
                <a:srgbClr val="006060"/>
              </a:solidFill>
              <a:prstDash val="solid"/>
              <a:round/>
            </a:ln>
          </a:left>
          <a:right>
            <a:ln w="12700" cap="flat">
              <a:solidFill>
                <a:srgbClr val="006060"/>
              </a:solidFill>
              <a:prstDash val="solid"/>
              <a:round/>
            </a:ln>
          </a:right>
          <a:top>
            <a:ln w="12700" cap="flat">
              <a:solidFill>
                <a:srgbClr val="006060"/>
              </a:solidFill>
              <a:prstDash val="solid"/>
              <a:round/>
            </a:ln>
          </a:top>
          <a:bottom>
            <a:ln w="38100" cap="flat">
              <a:solidFill>
                <a:srgbClr val="006060"/>
              </a:solidFill>
              <a:prstDash val="solid"/>
              <a:round/>
            </a:ln>
          </a:bottom>
          <a:insideH>
            <a:ln w="12700" cap="flat">
              <a:solidFill>
                <a:srgbClr val="006060"/>
              </a:solidFill>
              <a:prstDash val="solid"/>
              <a:round/>
            </a:ln>
          </a:insideH>
          <a:insideV>
            <a:ln w="12700" cap="flat">
              <a:solidFill>
                <a:srgbClr val="006060"/>
              </a:solidFill>
              <a:prstDash val="solid"/>
              <a:round/>
            </a:ln>
          </a:insideV>
        </a:tcBdr>
        <a:fill>
          <a:solidFill>
            <a:schemeClr val="accent3"/>
          </a:solidFill>
        </a:fill>
      </a:tcStyle>
    </a:firstRow>
  </a:tblStyle>
  <a:tblStyle styleId="{33BA23B1-9221-436E-865A-0063620EA4FD}" styleName="">
    <a:tblBg/>
    <a:wholeTbl>
      <a:tcTxStyle b="off" i="off">
        <a:font>
          <a:latin typeface="Gill Sans"/>
          <a:ea typeface="Gill Sans"/>
          <a:cs typeface="Gill Sans"/>
        </a:font>
        <a:srgbClr val="606060"/>
      </a:tcTxStyle>
      <a:tcStyle>
        <a:tcBdr>
          <a:left>
            <a:ln w="12700" cap="flat">
              <a:solidFill>
                <a:srgbClr val="006060"/>
              </a:solidFill>
              <a:prstDash val="solid"/>
              <a:round/>
            </a:ln>
          </a:left>
          <a:right>
            <a:ln w="12700" cap="flat">
              <a:solidFill>
                <a:srgbClr val="006060"/>
              </a:solidFill>
              <a:prstDash val="solid"/>
              <a:round/>
            </a:ln>
          </a:right>
          <a:top>
            <a:ln w="12700" cap="flat">
              <a:solidFill>
                <a:srgbClr val="006060"/>
              </a:solidFill>
              <a:prstDash val="solid"/>
              <a:round/>
            </a:ln>
          </a:top>
          <a:bottom>
            <a:ln w="12700" cap="flat">
              <a:solidFill>
                <a:srgbClr val="006060"/>
              </a:solidFill>
              <a:prstDash val="solid"/>
              <a:round/>
            </a:ln>
          </a:bottom>
          <a:insideH>
            <a:ln w="12700" cap="flat">
              <a:solidFill>
                <a:srgbClr val="006060"/>
              </a:solidFill>
              <a:prstDash val="solid"/>
              <a:round/>
            </a:ln>
          </a:insideH>
          <a:insideV>
            <a:ln w="12700" cap="flat">
              <a:solidFill>
                <a:srgbClr val="006060"/>
              </a:solidFill>
              <a:prstDash val="solid"/>
              <a:round/>
            </a:ln>
          </a:insideV>
        </a:tcBdr>
        <a:fill>
          <a:solidFill>
            <a:srgbClr val="D8D6DD"/>
          </a:solidFill>
        </a:fill>
      </a:tcStyle>
    </a:wholeTbl>
    <a:band2H>
      <a:tcTxStyle/>
      <a:tcStyle>
        <a:tcBdr/>
        <a:fill>
          <a:solidFill>
            <a:srgbClr val="ECECEF"/>
          </a:solidFill>
        </a:fill>
      </a:tcStyle>
    </a:band2H>
    <a:firstCol>
      <a:tcTxStyle b="on" i="off">
        <a:font>
          <a:latin typeface="Gill Sans"/>
          <a:ea typeface="Gill Sans"/>
          <a:cs typeface="Gill Sans"/>
        </a:font>
        <a:srgbClr val="006060"/>
      </a:tcTxStyle>
      <a:tcStyle>
        <a:tcBdr>
          <a:left>
            <a:ln w="12700" cap="flat">
              <a:solidFill>
                <a:srgbClr val="006060"/>
              </a:solidFill>
              <a:prstDash val="solid"/>
              <a:round/>
            </a:ln>
          </a:left>
          <a:right>
            <a:ln w="12700" cap="flat">
              <a:solidFill>
                <a:srgbClr val="006060"/>
              </a:solidFill>
              <a:prstDash val="solid"/>
              <a:round/>
            </a:ln>
          </a:right>
          <a:top>
            <a:ln w="12700" cap="flat">
              <a:solidFill>
                <a:srgbClr val="006060"/>
              </a:solidFill>
              <a:prstDash val="solid"/>
              <a:round/>
            </a:ln>
          </a:top>
          <a:bottom>
            <a:ln w="12700" cap="flat">
              <a:solidFill>
                <a:srgbClr val="006060"/>
              </a:solidFill>
              <a:prstDash val="solid"/>
              <a:round/>
            </a:ln>
          </a:bottom>
          <a:insideH>
            <a:ln w="12700" cap="flat">
              <a:solidFill>
                <a:srgbClr val="006060"/>
              </a:solidFill>
              <a:prstDash val="solid"/>
              <a:round/>
            </a:ln>
          </a:insideH>
          <a:insideV>
            <a:ln w="12700" cap="flat">
              <a:solidFill>
                <a:srgbClr val="006060"/>
              </a:solidFill>
              <a:prstDash val="solid"/>
              <a:round/>
            </a:ln>
          </a:insideV>
        </a:tcBdr>
        <a:fill>
          <a:solidFill>
            <a:schemeClr val="accent6"/>
          </a:solidFill>
        </a:fill>
      </a:tcStyle>
    </a:firstCol>
    <a:lastRow>
      <a:tcTxStyle b="on" i="off">
        <a:font>
          <a:latin typeface="Gill Sans"/>
          <a:ea typeface="Gill Sans"/>
          <a:cs typeface="Gill Sans"/>
        </a:font>
        <a:srgbClr val="006060"/>
      </a:tcTxStyle>
      <a:tcStyle>
        <a:tcBdr>
          <a:left>
            <a:ln w="12700" cap="flat">
              <a:solidFill>
                <a:srgbClr val="006060"/>
              </a:solidFill>
              <a:prstDash val="solid"/>
              <a:round/>
            </a:ln>
          </a:left>
          <a:right>
            <a:ln w="12700" cap="flat">
              <a:solidFill>
                <a:srgbClr val="006060"/>
              </a:solidFill>
              <a:prstDash val="solid"/>
              <a:round/>
            </a:ln>
          </a:right>
          <a:top>
            <a:ln w="38100" cap="flat">
              <a:solidFill>
                <a:srgbClr val="006060"/>
              </a:solidFill>
              <a:prstDash val="solid"/>
              <a:round/>
            </a:ln>
          </a:top>
          <a:bottom>
            <a:ln w="12700" cap="flat">
              <a:solidFill>
                <a:srgbClr val="006060"/>
              </a:solidFill>
              <a:prstDash val="solid"/>
              <a:round/>
            </a:ln>
          </a:bottom>
          <a:insideH>
            <a:ln w="12700" cap="flat">
              <a:solidFill>
                <a:srgbClr val="006060"/>
              </a:solidFill>
              <a:prstDash val="solid"/>
              <a:round/>
            </a:ln>
          </a:insideH>
          <a:insideV>
            <a:ln w="12700" cap="flat">
              <a:solidFill>
                <a:srgbClr val="006060"/>
              </a:solidFill>
              <a:prstDash val="solid"/>
              <a:round/>
            </a:ln>
          </a:insideV>
        </a:tcBdr>
        <a:fill>
          <a:solidFill>
            <a:schemeClr val="accent6"/>
          </a:solidFill>
        </a:fill>
      </a:tcStyle>
    </a:lastRow>
    <a:firstRow>
      <a:tcTxStyle b="on" i="off">
        <a:font>
          <a:latin typeface="Gill Sans"/>
          <a:ea typeface="Gill Sans"/>
          <a:cs typeface="Gill Sans"/>
        </a:font>
        <a:srgbClr val="006060"/>
      </a:tcTxStyle>
      <a:tcStyle>
        <a:tcBdr>
          <a:left>
            <a:ln w="12700" cap="flat">
              <a:solidFill>
                <a:srgbClr val="006060"/>
              </a:solidFill>
              <a:prstDash val="solid"/>
              <a:round/>
            </a:ln>
          </a:left>
          <a:right>
            <a:ln w="12700" cap="flat">
              <a:solidFill>
                <a:srgbClr val="006060"/>
              </a:solidFill>
              <a:prstDash val="solid"/>
              <a:round/>
            </a:ln>
          </a:right>
          <a:top>
            <a:ln w="12700" cap="flat">
              <a:solidFill>
                <a:srgbClr val="006060"/>
              </a:solidFill>
              <a:prstDash val="solid"/>
              <a:round/>
            </a:ln>
          </a:top>
          <a:bottom>
            <a:ln w="38100" cap="flat">
              <a:solidFill>
                <a:srgbClr val="006060"/>
              </a:solidFill>
              <a:prstDash val="solid"/>
              <a:round/>
            </a:ln>
          </a:bottom>
          <a:insideH>
            <a:ln w="12700" cap="flat">
              <a:solidFill>
                <a:srgbClr val="006060"/>
              </a:solidFill>
              <a:prstDash val="solid"/>
              <a:round/>
            </a:ln>
          </a:insideH>
          <a:insideV>
            <a:ln w="12700" cap="flat">
              <a:solidFill>
                <a:srgbClr val="006060"/>
              </a:solidFill>
              <a:prstDash val="solid"/>
              <a:round/>
            </a:ln>
          </a:insideV>
        </a:tcBdr>
        <a:fill>
          <a:solidFill>
            <a:schemeClr val="accent6"/>
          </a:solidFill>
        </a:fill>
      </a:tcStyle>
    </a:firstRow>
  </a:tblStyle>
  <a:tblStyle styleId="{2708684C-4D16-4618-839F-0558EEFCDFE6}" styleName="">
    <a:tblBg/>
    <a:wholeTbl>
      <a:tcTxStyle b="off" i="off">
        <a:font>
          <a:latin typeface="Gill Sans"/>
          <a:ea typeface="Gill Sans"/>
          <a:cs typeface="Gill Sans"/>
        </a:font>
        <a:srgbClr val="60606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a:tcStyle>
        <a:tcBdr/>
        <a:fill>
          <a:solidFill>
            <a:srgbClr val="006060"/>
          </a:solidFill>
        </a:fill>
      </a:tcStyle>
    </a:band2H>
    <a:firstCol>
      <a:tcTxStyle b="on" i="off">
        <a:font>
          <a:latin typeface="Gill Sans"/>
          <a:ea typeface="Gill Sans"/>
          <a:cs typeface="Gill Sans"/>
        </a:font>
        <a:srgbClr val="00606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Gill Sans"/>
          <a:ea typeface="Gill Sans"/>
          <a:cs typeface="Gill Sans"/>
        </a:font>
        <a:srgbClr val="606060"/>
      </a:tcTxStyle>
      <a:tcStyle>
        <a:tcBdr>
          <a:left>
            <a:ln w="12700" cap="flat">
              <a:noFill/>
              <a:miter lim="400000"/>
            </a:ln>
          </a:left>
          <a:right>
            <a:ln w="12700" cap="flat">
              <a:noFill/>
              <a:miter lim="400000"/>
            </a:ln>
          </a:right>
          <a:top>
            <a:ln w="50800" cap="flat">
              <a:solidFill>
                <a:srgbClr val="606060"/>
              </a:solidFill>
              <a:prstDash val="solid"/>
              <a:round/>
            </a:ln>
          </a:top>
          <a:bottom>
            <a:ln w="25400" cap="flat">
              <a:solidFill>
                <a:srgbClr val="606060"/>
              </a:solidFill>
              <a:prstDash val="solid"/>
              <a:round/>
            </a:ln>
          </a:bottom>
          <a:insideH>
            <a:ln w="12700" cap="flat">
              <a:noFill/>
              <a:miter lim="400000"/>
            </a:ln>
          </a:insideH>
          <a:insideV>
            <a:ln w="12700" cap="flat">
              <a:noFill/>
              <a:miter lim="400000"/>
            </a:ln>
          </a:insideV>
        </a:tcBdr>
        <a:fill>
          <a:solidFill>
            <a:srgbClr val="006060"/>
          </a:solidFill>
        </a:fill>
      </a:tcStyle>
    </a:lastRow>
    <a:firstRow>
      <a:tcTxStyle b="on" i="off">
        <a:font>
          <a:latin typeface="Gill Sans"/>
          <a:ea typeface="Gill Sans"/>
          <a:cs typeface="Gill Sans"/>
        </a:font>
        <a:srgbClr val="006060"/>
      </a:tcTxStyle>
      <a:tcStyle>
        <a:tcBdr>
          <a:left>
            <a:ln w="12700" cap="flat">
              <a:noFill/>
              <a:miter lim="400000"/>
            </a:ln>
          </a:left>
          <a:right>
            <a:ln w="12700" cap="flat">
              <a:noFill/>
              <a:miter lim="400000"/>
            </a:ln>
          </a:right>
          <a:top>
            <a:ln w="25400" cap="flat">
              <a:solidFill>
                <a:srgbClr val="606060"/>
              </a:solidFill>
              <a:prstDash val="solid"/>
              <a:round/>
            </a:ln>
          </a:top>
          <a:bottom>
            <a:ln w="25400" cap="flat">
              <a:solidFill>
                <a:srgbClr val="60606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4"/>
  </p:normalViewPr>
  <p:slideViewPr>
    <p:cSldViewPr snapToGrid="0" snapToObjects="1">
      <p:cViewPr varScale="1">
        <p:scale>
          <a:sx n="76" d="100"/>
          <a:sy n="76" d="100"/>
        </p:scale>
        <p:origin x="568"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notesMaster" Target="notesMasters/notesMaster1.xml"/><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739113"/>
          <c:y val="0.0463197"/>
          <c:w val="0.921089"/>
          <c:h val="0.869857"/>
        </c:manualLayout>
      </c:layout>
      <c:barChart>
        <c:barDir val="col"/>
        <c:grouping val="clustered"/>
        <c:varyColors val="0"/>
        <c:ser>
          <c:idx val="0"/>
          <c:order val="0"/>
          <c:tx>
            <c:strRef>
              <c:f>Sheet1!$A$2</c:f>
              <c:strCache>
                <c:ptCount val="1"/>
                <c:pt idx="0">
                  <c:v>Cost</c:v>
                </c:pt>
              </c:strCache>
            </c:strRef>
          </c:tx>
          <c:spPr>
            <a:solidFill>
              <a:schemeClr val="accent5">
                <a:lumOff val="9852"/>
              </a:schemeClr>
            </a:solidFill>
            <a:ln w="9525" cap="flat">
              <a:solidFill>
                <a:schemeClr val="accent5">
                  <a:lumOff val="9852"/>
                </a:schemeClr>
              </a:solidFill>
              <a:prstDash val="solid"/>
              <a:round/>
            </a:ln>
            <a:effectLst/>
          </c:spPr>
          <c:invertIfNegative val="0"/>
          <c:cat>
            <c:strRef>
              <c:f>Sheet1!$B$1:$F$1</c:f>
              <c:strCache>
                <c:ptCount val="5"/>
                <c:pt idx="0">
                  <c:v>1</c:v>
                </c:pt>
                <c:pt idx="1">
                  <c:v>2</c:v>
                </c:pt>
                <c:pt idx="2">
                  <c:v>3</c:v>
                </c:pt>
                <c:pt idx="3">
                  <c:v>4</c:v>
                </c:pt>
                <c:pt idx="4">
                  <c:v>5</c:v>
                </c:pt>
              </c:strCache>
            </c:strRef>
          </c:cat>
          <c:val>
            <c:numRef>
              <c:f>Sheet1!$B$2:$F$2</c:f>
              <c:numCache>
                <c:formatCode>General</c:formatCode>
                <c:ptCount val="5"/>
                <c:pt idx="0">
                  <c:v>188.75</c:v>
                </c:pt>
                <c:pt idx="1">
                  <c:v>138.75</c:v>
                </c:pt>
                <c:pt idx="2">
                  <c:v>88.75</c:v>
                </c:pt>
                <c:pt idx="3">
                  <c:v>78.75</c:v>
                </c:pt>
                <c:pt idx="4">
                  <c:v>73.75</c:v>
                </c:pt>
              </c:numCache>
            </c:numRef>
          </c:val>
        </c:ser>
        <c:ser>
          <c:idx val="1"/>
          <c:order val="1"/>
          <c:tx>
            <c:strRef>
              <c:f>Sheet1!$A$3</c:f>
              <c:strCache>
                <c:ptCount val="1"/>
                <c:pt idx="0">
                  <c:v>Revenue</c:v>
                </c:pt>
              </c:strCache>
            </c:strRef>
          </c:tx>
          <c:spPr>
            <a:solidFill>
              <a:schemeClr val="accent1">
                <a:lumOff val="22843"/>
              </a:schemeClr>
            </a:solidFill>
            <a:ln w="9525" cap="flat">
              <a:solidFill>
                <a:schemeClr val="accent1">
                  <a:lumOff val="22843"/>
                </a:schemeClr>
              </a:solidFill>
              <a:prstDash val="solid"/>
              <a:round/>
            </a:ln>
            <a:effectLst/>
          </c:spPr>
          <c:invertIfNegative val="0"/>
          <c:cat>
            <c:strRef>
              <c:f>Sheet1!$B$1:$F$1</c:f>
              <c:strCache>
                <c:ptCount val="5"/>
                <c:pt idx="0">
                  <c:v>1</c:v>
                </c:pt>
                <c:pt idx="1">
                  <c:v>2</c:v>
                </c:pt>
                <c:pt idx="2">
                  <c:v>3</c:v>
                </c:pt>
                <c:pt idx="3">
                  <c:v>4</c:v>
                </c:pt>
                <c:pt idx="4">
                  <c:v>5</c:v>
                </c:pt>
              </c:strCache>
            </c:strRef>
          </c:cat>
          <c:val>
            <c:numRef>
              <c:f>Sheet1!$B$3:$F$3</c:f>
              <c:numCache>
                <c:formatCode>General</c:formatCode>
                <c:ptCount val="5"/>
                <c:pt idx="0">
                  <c:v>0.0</c:v>
                </c:pt>
                <c:pt idx="1">
                  <c:v>750.0</c:v>
                </c:pt>
                <c:pt idx="2">
                  <c:v>750.0</c:v>
                </c:pt>
                <c:pt idx="3">
                  <c:v>750.0</c:v>
                </c:pt>
                <c:pt idx="4">
                  <c:v>750.0</c:v>
                </c:pt>
              </c:numCache>
            </c:numRef>
          </c:val>
        </c:ser>
        <c:ser>
          <c:idx val="2"/>
          <c:order val="2"/>
          <c:tx>
            <c:strRef>
              <c:f>Sheet1!$A$4</c:f>
              <c:strCache>
                <c:ptCount val="1"/>
                <c:pt idx="0">
                  <c:v>Profit</c:v>
                </c:pt>
              </c:strCache>
            </c:strRef>
          </c:tx>
          <c:spPr>
            <a:solidFill>
              <a:schemeClr val="accent3">
                <a:lumOff val="11519"/>
              </a:schemeClr>
            </a:solidFill>
            <a:ln w="9525" cap="flat">
              <a:solidFill>
                <a:schemeClr val="accent3">
                  <a:lumOff val="11519"/>
                </a:schemeClr>
              </a:solidFill>
              <a:prstDash val="solid"/>
              <a:round/>
            </a:ln>
            <a:effectLst/>
          </c:spPr>
          <c:invertIfNegative val="0"/>
          <c:cat>
            <c:strRef>
              <c:f>Sheet1!$B$1:$F$1</c:f>
              <c:strCache>
                <c:ptCount val="5"/>
                <c:pt idx="0">
                  <c:v>1</c:v>
                </c:pt>
                <c:pt idx="1">
                  <c:v>2</c:v>
                </c:pt>
                <c:pt idx="2">
                  <c:v>3</c:v>
                </c:pt>
                <c:pt idx="3">
                  <c:v>4</c:v>
                </c:pt>
                <c:pt idx="4">
                  <c:v>5</c:v>
                </c:pt>
              </c:strCache>
            </c:strRef>
          </c:cat>
          <c:val>
            <c:numRef>
              <c:f>Sheet1!$B$4:$F$4</c:f>
              <c:numCache>
                <c:formatCode>General</c:formatCode>
                <c:ptCount val="5"/>
                <c:pt idx="0">
                  <c:v>-188.75</c:v>
                </c:pt>
                <c:pt idx="1">
                  <c:v>611.25</c:v>
                </c:pt>
                <c:pt idx="2">
                  <c:v>661.25</c:v>
                </c:pt>
                <c:pt idx="3">
                  <c:v>671.25</c:v>
                </c:pt>
                <c:pt idx="4">
                  <c:v>676.25</c:v>
                </c:pt>
              </c:numCache>
            </c:numRef>
          </c:val>
        </c:ser>
        <c:dLbls>
          <c:showLegendKey val="0"/>
          <c:showVal val="0"/>
          <c:showCatName val="0"/>
          <c:showSerName val="0"/>
          <c:showPercent val="0"/>
          <c:showBubbleSize val="0"/>
        </c:dLbls>
        <c:gapWidth val="150"/>
        <c:axId val="-1150821728"/>
        <c:axId val="-1150820368"/>
      </c:barChart>
      <c:lineChart>
        <c:grouping val="standard"/>
        <c:varyColors val="0"/>
        <c:ser>
          <c:idx val="3"/>
          <c:order val="3"/>
          <c:tx>
            <c:strRef>
              <c:f>Sheet1!$A$5</c:f>
              <c:strCache>
                <c:ptCount val="1"/>
                <c:pt idx="0">
                  <c:v>Total</c:v>
                </c:pt>
              </c:strCache>
            </c:strRef>
          </c:tx>
          <c:spPr>
            <a:ln w="47625" cap="flat">
              <a:solidFill>
                <a:srgbClr val="728EA6"/>
              </a:solidFill>
              <a:prstDash val="solid"/>
              <a:round/>
            </a:ln>
            <a:effectLst/>
          </c:spPr>
          <c:marker>
            <c:symbol val="circle"/>
            <c:size val="6"/>
            <c:spPr>
              <a:solidFill>
                <a:srgbClr val="728EA6"/>
              </a:solidFill>
              <a:ln w="9525" cap="flat">
                <a:solidFill>
                  <a:srgbClr val="728EA6"/>
                </a:solidFill>
                <a:prstDash val="solid"/>
                <a:round/>
              </a:ln>
              <a:effectLst/>
            </c:spPr>
          </c:marker>
          <c:cat>
            <c:strRef>
              <c:f>Sheet1!$B$1:$F$1</c:f>
              <c:strCache>
                <c:ptCount val="5"/>
                <c:pt idx="0">
                  <c:v>1</c:v>
                </c:pt>
                <c:pt idx="1">
                  <c:v>2</c:v>
                </c:pt>
                <c:pt idx="2">
                  <c:v>3</c:v>
                </c:pt>
                <c:pt idx="3">
                  <c:v>4</c:v>
                </c:pt>
                <c:pt idx="4">
                  <c:v>5</c:v>
                </c:pt>
              </c:strCache>
            </c:strRef>
          </c:cat>
          <c:val>
            <c:numRef>
              <c:f>Sheet1!$B$5:$F$5</c:f>
              <c:numCache>
                <c:formatCode>General</c:formatCode>
                <c:ptCount val="5"/>
                <c:pt idx="0">
                  <c:v>-188.75</c:v>
                </c:pt>
                <c:pt idx="1">
                  <c:v>422.5</c:v>
                </c:pt>
                <c:pt idx="2">
                  <c:v>1083.75</c:v>
                </c:pt>
                <c:pt idx="3">
                  <c:v>1755.0</c:v>
                </c:pt>
                <c:pt idx="4">
                  <c:v>2431.0</c:v>
                </c:pt>
              </c:numCache>
            </c:numRef>
          </c:val>
          <c:smooth val="0"/>
        </c:ser>
        <c:dLbls>
          <c:showLegendKey val="0"/>
          <c:showVal val="0"/>
          <c:showCatName val="0"/>
          <c:showSerName val="0"/>
          <c:showPercent val="0"/>
          <c:showBubbleSize val="0"/>
        </c:dLbls>
        <c:marker val="1"/>
        <c:smooth val="0"/>
        <c:axId val="-1150821728"/>
        <c:axId val="-1150820368"/>
      </c:lineChart>
      <c:catAx>
        <c:axId val="-1150821728"/>
        <c:scaling>
          <c:orientation val="minMax"/>
        </c:scaling>
        <c:delete val="0"/>
        <c:axPos val="b"/>
        <c:numFmt formatCode="General" sourceLinked="0"/>
        <c:majorTickMark val="out"/>
        <c:minorTickMark val="none"/>
        <c:tickLblPos val="low"/>
        <c:spPr>
          <a:ln w="12700" cap="flat">
            <a:solidFill>
              <a:srgbClr val="9C9C9C"/>
            </a:solidFill>
            <a:prstDash val="solid"/>
            <a:round/>
          </a:ln>
        </c:spPr>
        <c:txPr>
          <a:bodyPr rot="0"/>
          <a:lstStyle/>
          <a:p>
            <a:pPr>
              <a:defRPr sz="1800" b="0" i="0" u="none" strike="noStrike">
                <a:solidFill>
                  <a:srgbClr val="606060"/>
                </a:solidFill>
                <a:latin typeface="Gill Sans"/>
              </a:defRPr>
            </a:pPr>
            <a:endParaRPr lang="en-US"/>
          </a:p>
        </c:txPr>
        <c:crossAx val="-1150820368"/>
        <c:crosses val="autoZero"/>
        <c:auto val="1"/>
        <c:lblAlgn val="ctr"/>
        <c:lblOffset val="100"/>
        <c:noMultiLvlLbl val="1"/>
      </c:catAx>
      <c:valAx>
        <c:axId val="-1150820368"/>
        <c:scaling>
          <c:orientation val="minMax"/>
          <c:max val="2500.0"/>
          <c:min val="-500.0"/>
        </c:scaling>
        <c:delete val="0"/>
        <c:axPos val="l"/>
        <c:majorGridlines>
          <c:spPr>
            <a:ln w="12700" cap="flat">
              <a:solidFill>
                <a:srgbClr val="9C9C9C"/>
              </a:solidFill>
              <a:prstDash val="solid"/>
              <a:round/>
            </a:ln>
          </c:spPr>
        </c:majorGridlines>
        <c:numFmt formatCode="General" sourceLinked="0"/>
        <c:majorTickMark val="out"/>
        <c:minorTickMark val="none"/>
        <c:tickLblPos val="nextTo"/>
        <c:spPr>
          <a:ln w="12700" cap="flat">
            <a:solidFill>
              <a:srgbClr val="9C9C9C"/>
            </a:solidFill>
            <a:prstDash val="solid"/>
            <a:round/>
          </a:ln>
        </c:spPr>
        <c:txPr>
          <a:bodyPr rot="0"/>
          <a:lstStyle/>
          <a:p>
            <a:pPr>
              <a:defRPr sz="1800" b="0" i="0" u="none" strike="noStrike">
                <a:solidFill>
                  <a:srgbClr val="606060"/>
                </a:solidFill>
                <a:latin typeface="Gill Sans"/>
              </a:defRPr>
            </a:pPr>
            <a:endParaRPr lang="en-US"/>
          </a:p>
        </c:txPr>
        <c:crossAx val="-1150821728"/>
        <c:crosses val="min"/>
        <c:crossBetween val="between"/>
        <c:majorUnit val="750.0"/>
        <c:minorUnit val="375.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3" name="Shape 113"/>
          <p:cNvSpPr>
            <a:spLocks noGrp="1" noRot="1" noChangeAspect="1"/>
          </p:cNvSpPr>
          <p:nvPr>
            <p:ph type="sldImg"/>
          </p:nvPr>
        </p:nvSpPr>
        <p:spPr>
          <a:xfrm>
            <a:off x="1143000" y="685800"/>
            <a:ext cx="4572000" cy="3429000"/>
          </a:xfrm>
          <a:prstGeom prst="rect">
            <a:avLst/>
          </a:prstGeom>
        </p:spPr>
        <p:txBody>
          <a:bodyPr/>
          <a:lstStyle/>
          <a:p>
            <a:endParaRPr/>
          </a:p>
        </p:txBody>
      </p:sp>
      <p:sp>
        <p:nvSpPr>
          <p:cNvPr id="114" name="Shape 11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 Id="rId3" Type="http://schemas.openxmlformats.org/officeDocument/2006/relationships/hyperlink" Target="http://dice.com"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dice.com"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noRot="1" noChangeAspect="1"/>
          </p:cNvSpPr>
          <p:nvPr>
            <p:ph type="sldImg"/>
          </p:nvPr>
        </p:nvSpPr>
        <p:spPr>
          <a:prstGeom prst="rect">
            <a:avLst/>
          </a:prstGeom>
        </p:spPr>
        <p:txBody>
          <a:bodyPr/>
          <a:lstStyle/>
          <a:p>
            <a:endParaRPr/>
          </a:p>
        </p:txBody>
      </p:sp>
      <p:sp>
        <p:nvSpPr>
          <p:cNvPr id="122" name="Shape 122"/>
          <p:cNvSpPr>
            <a:spLocks noGrp="1"/>
          </p:cNvSpPr>
          <p:nvPr>
            <p:ph type="body" sz="quarter" idx="1"/>
          </p:nvPr>
        </p:nvSpPr>
        <p:spPr>
          <a:prstGeom prst="rect">
            <a:avLst/>
          </a:prstGeom>
        </p:spPr>
        <p:txBody>
          <a:bodyPr/>
          <a:lstStyle/>
          <a:p>
            <a:r>
              <a:t>(早上)</a:t>
            </a:r>
          </a:p>
          <a:p>
            <a:r>
              <a:t>V: Hi we are TensorFun from Taiwan National Tsing Hua University</a:t>
            </a:r>
          </a:p>
          <a:p>
            <a:r>
              <a:t>I am Vincent, Kelly, Charles, Ting</a:t>
            </a:r>
          </a:p>
          <a:p>
            <a:r>
              <a:t>V: Why we here?</a:t>
            </a:r>
          </a:p>
          <a:p>
            <a:r>
              <a:t>T: Because we are from NLP lab, and we’re interested in chatbot. </a:t>
            </a:r>
          </a:p>
          <a:p>
            <a:r>
              <a:t>C: So, we really appreciate all of you that giving us a chance to implement our idea </a:t>
            </a:r>
          </a:p>
          <a:p>
            <a:r>
              <a:t>K: And today we will bring you a big surprise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a:spLocks noGrp="1" noRot="1" noChangeAspect="1"/>
          </p:cNvSpPr>
          <p:nvPr>
            <p:ph type="sldImg"/>
          </p:nvPr>
        </p:nvSpPr>
        <p:spPr>
          <a:prstGeom prst="rect">
            <a:avLst/>
          </a:prstGeom>
        </p:spPr>
        <p:txBody>
          <a:bodyPr/>
          <a:lstStyle/>
          <a:p>
            <a:endParaRPr/>
          </a:p>
        </p:txBody>
      </p:sp>
      <p:sp>
        <p:nvSpPr>
          <p:cNvPr id="225" name="Shape 225"/>
          <p:cNvSpPr>
            <a:spLocks noGrp="1"/>
          </p:cNvSpPr>
          <p:nvPr>
            <p:ph type="body" sz="quarter" idx="1"/>
          </p:nvPr>
        </p:nvSpPr>
        <p:spPr>
          <a:prstGeom prst="rect">
            <a:avLst/>
          </a:prstGeom>
        </p:spPr>
        <p:txBody>
          <a:bodyPr/>
          <a:lstStyle/>
          <a:p>
            <a:r>
              <a:t>V: In the first year, to become the largest job-matching platform, we will promote our product aggressively. We want Steeve comes to everyone ’s mind as long as he needs a job.</a:t>
            </a:r>
          </a:p>
          <a:p>
            <a:r>
              <a:t>K: For example, we will advertise on Facebook or invite Youtubers to introduce our product. In short, promotion is the main mission for us!!!</a:t>
            </a:r>
          </a:p>
          <a:p>
            <a:r>
              <a:t>V: Besides, during this year, Steeve will cooperate with some job-posting websites, such as </a:t>
            </a:r>
            <a:r>
              <a:rPr u="sng">
                <a:solidFill>
                  <a:srgbClr val="0000FF"/>
                </a:solidFill>
                <a:uFill>
                  <a:solidFill>
                    <a:srgbClr val="0000FF"/>
                  </a:solidFill>
                </a:uFill>
                <a:hlinkClick r:id="rId3"/>
              </a:rPr>
              <a:t>dice.com</a:t>
            </a:r>
            <a:r>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a:spLocks noGrp="1" noRot="1" noChangeAspect="1"/>
          </p:cNvSpPr>
          <p:nvPr>
            <p:ph type="sldImg"/>
          </p:nvPr>
        </p:nvSpPr>
        <p:spPr>
          <a:prstGeom prst="rect">
            <a:avLst/>
          </a:prstGeom>
        </p:spPr>
        <p:txBody>
          <a:bodyPr/>
          <a:lstStyle/>
          <a:p>
            <a:endParaRPr/>
          </a:p>
        </p:txBody>
      </p:sp>
      <p:sp>
        <p:nvSpPr>
          <p:cNvPr id="233" name="Shape 233"/>
          <p:cNvSpPr>
            <a:spLocks noGrp="1"/>
          </p:cNvSpPr>
          <p:nvPr>
            <p:ph type="body" sz="quarter" idx="1"/>
          </p:nvPr>
        </p:nvSpPr>
        <p:spPr>
          <a:prstGeom prst="rect">
            <a:avLst/>
          </a:prstGeom>
        </p:spPr>
        <p:txBody>
          <a:bodyPr/>
          <a:lstStyle/>
          <a:p>
            <a:r>
              <a:t>K: Through Steeve, </a:t>
            </a:r>
            <a:r>
              <a:rPr u="sng">
                <a:solidFill>
                  <a:srgbClr val="0000FF"/>
                </a:solidFill>
                <a:uFill>
                  <a:solidFill>
                    <a:srgbClr val="0000FF"/>
                  </a:solidFill>
                </a:uFill>
                <a:hlinkClick r:id="rId3"/>
              </a:rPr>
              <a:t>dice.com</a:t>
            </a:r>
            <a:r>
              <a:t> can obtain higher hit rate in exchange for recruitment posts (data). </a:t>
            </a:r>
          </a:p>
          <a:p>
            <a:r>
              <a:t>Because, in the first year, we don’t have any recruitment post, so we gain these data from </a:t>
            </a:r>
            <a:r>
              <a:rPr u="sng">
                <a:solidFill>
                  <a:srgbClr val="0000FF"/>
                </a:solidFill>
                <a:uFill>
                  <a:solidFill>
                    <a:srgbClr val="0000FF"/>
                  </a:solidFill>
                </a:uFill>
                <a:hlinkClick r:id="rId3"/>
              </a:rPr>
              <a:t>dice.com</a:t>
            </a:r>
            <a:r>
              <a:t>. </a:t>
            </a:r>
          </a:p>
          <a:p>
            <a:r>
              <a:t>V: On the other hand, we can increase the opportunity of people visiting their websites. That is Mutualism relationship.</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Shape 245"/>
          <p:cNvSpPr>
            <a:spLocks noGrp="1" noRot="1" noChangeAspect="1"/>
          </p:cNvSpPr>
          <p:nvPr>
            <p:ph type="sldImg"/>
          </p:nvPr>
        </p:nvSpPr>
        <p:spPr>
          <a:prstGeom prst="rect">
            <a:avLst/>
          </a:prstGeom>
        </p:spPr>
        <p:txBody>
          <a:bodyPr/>
          <a:lstStyle/>
          <a:p>
            <a:endParaRPr/>
          </a:p>
        </p:txBody>
      </p:sp>
      <p:sp>
        <p:nvSpPr>
          <p:cNvPr id="246" name="Shape 246"/>
          <p:cNvSpPr>
            <a:spLocks noGrp="1"/>
          </p:cNvSpPr>
          <p:nvPr>
            <p:ph type="body" sz="quarter" idx="1"/>
          </p:nvPr>
        </p:nvSpPr>
        <p:spPr>
          <a:prstGeom prst="rect">
            <a:avLst/>
          </a:prstGeom>
        </p:spPr>
        <p:txBody>
          <a:bodyPr/>
          <a:lstStyle/>
          <a:p>
            <a:r>
              <a:t>K: After gaining high popularity (from the 2nd year), Steeve will incorporate directly with companies to get recruitment posts instead of cooperating with job-posting websites. That is to say, we can reduce some cost.</a:t>
            </a:r>
          </a:p>
          <a:p>
            <a:endParaRPr/>
          </a:p>
          <a:p>
            <a:r>
              <a:t>V: Moreover, to expand our market, we start to run as not only an isolated job-searching(matching) platform but also a job-posting website. </a:t>
            </a:r>
          </a:p>
          <a:p>
            <a:r>
              <a:t>K: Steeve becomes a  multi sided platform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noRot="1" noChangeAspect="1"/>
          </p:cNvSpPr>
          <p:nvPr>
            <p:ph type="sldImg"/>
          </p:nvPr>
        </p:nvSpPr>
        <p:spPr>
          <a:prstGeom prst="rect">
            <a:avLst/>
          </a:prstGeom>
        </p:spPr>
        <p:txBody>
          <a:bodyPr/>
          <a:lstStyle/>
          <a:p>
            <a:endParaRPr/>
          </a:p>
        </p:txBody>
      </p:sp>
      <p:sp>
        <p:nvSpPr>
          <p:cNvPr id="256" name="Shape 256"/>
          <p:cNvSpPr>
            <a:spLocks noGrp="1"/>
          </p:cNvSpPr>
          <p:nvPr>
            <p:ph type="body" sz="quarter" idx="1"/>
          </p:nvPr>
        </p:nvSpPr>
        <p:spPr>
          <a:prstGeom prst="rect">
            <a:avLst/>
          </a:prstGeom>
        </p:spPr>
        <p:txBody>
          <a:bodyPr/>
          <a:lstStyle/>
          <a:p>
            <a:r>
              <a:t>V: How we earn money?</a:t>
            </a:r>
          </a:p>
          <a:p>
            <a:r>
              <a:t>K: In the first year, it is free for every user.</a:t>
            </a:r>
          </a:p>
          <a:p>
            <a:r>
              <a:t>After become a Muti-side platform in the second year, we start to  charge from company side.</a:t>
            </a:r>
          </a:p>
          <a:p>
            <a:r>
              <a:t>V: There are two plans, and the following situation is based on the financial environment in Taiwan.</a:t>
            </a:r>
          </a:p>
          <a:p>
            <a:endParaRPr/>
          </a:p>
          <a:p>
            <a:r>
              <a:t>——Person Plan: V ——</a:t>
            </a:r>
          </a:p>
          <a:p>
            <a:r>
              <a:t>The first one, person plan. We will charge the company 50 Euro dollars if a candidate successfully gets a job through Steeve. And 50 dollars is according to 5% of the average monthly salary (1,000 Euro). This plan is nice for small-scale company.</a:t>
            </a:r>
          </a:p>
          <a:p>
            <a:endParaRPr/>
          </a:p>
          <a:p>
            <a:r>
              <a:t>——Yearly Plan: K ——</a:t>
            </a:r>
          </a:p>
          <a:p>
            <a:r>
              <a:t>The other one is pay yearly </a:t>
            </a:r>
          </a:p>
          <a:p>
            <a:r>
              <a:t>It only cost 500 for company one year, then they can get candidates as many as they can</a:t>
            </a:r>
          </a:p>
          <a:p>
            <a:r>
              <a:t>If your company always hire more than 10 employee, it is much favorable for you.</a:t>
            </a:r>
          </a:p>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Shape 265"/>
          <p:cNvSpPr>
            <a:spLocks noGrp="1" noRot="1" noChangeAspect="1"/>
          </p:cNvSpPr>
          <p:nvPr>
            <p:ph type="sldImg"/>
          </p:nvPr>
        </p:nvSpPr>
        <p:spPr>
          <a:prstGeom prst="rect">
            <a:avLst/>
          </a:prstGeom>
        </p:spPr>
        <p:txBody>
          <a:bodyPr/>
          <a:lstStyle/>
          <a:p>
            <a:endParaRPr/>
          </a:p>
        </p:txBody>
      </p:sp>
      <p:sp>
        <p:nvSpPr>
          <p:cNvPr id="266" name="Shape 266"/>
          <p:cNvSpPr>
            <a:spLocks noGrp="1"/>
          </p:cNvSpPr>
          <p:nvPr>
            <p:ph type="body" sz="quarter" idx="1"/>
          </p:nvPr>
        </p:nvSpPr>
        <p:spPr>
          <a:prstGeom prst="rect">
            <a:avLst/>
          </a:prstGeom>
        </p:spPr>
        <p:txBody>
          <a:bodyPr/>
          <a:lstStyle/>
          <a:p>
            <a:r>
              <a:t>K: Based on our charge plan, we can earn 750 thousand dollars one year. Let’s estimate for you.</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Shape 274"/>
          <p:cNvSpPr>
            <a:spLocks noGrp="1" noRot="1" noChangeAspect="1"/>
          </p:cNvSpPr>
          <p:nvPr>
            <p:ph type="sldImg"/>
          </p:nvPr>
        </p:nvSpPr>
        <p:spPr>
          <a:prstGeom prst="rect">
            <a:avLst/>
          </a:prstGeom>
        </p:spPr>
        <p:txBody>
          <a:bodyPr/>
          <a:lstStyle/>
          <a:p>
            <a:endParaRPr/>
          </a:p>
        </p:txBody>
      </p:sp>
      <p:sp>
        <p:nvSpPr>
          <p:cNvPr id="275" name="Shape 275"/>
          <p:cNvSpPr>
            <a:spLocks noGrp="1"/>
          </p:cNvSpPr>
          <p:nvPr>
            <p:ph type="body" sz="quarter" idx="1"/>
          </p:nvPr>
        </p:nvSpPr>
        <p:spPr>
          <a:prstGeom prst="rect">
            <a:avLst/>
          </a:prstGeom>
        </p:spPr>
        <p:txBody>
          <a:bodyPr/>
          <a:lstStyle/>
          <a:p>
            <a:r>
              <a:t>Average month salary is 1000 € and average commission(10%) is 100 €.</a:t>
            </a:r>
          </a:p>
          <a:p>
            <a:r>
              <a:t>There is about 400,000 engineering students graduated every year.</a:t>
            </a:r>
          </a:p>
          <a:p>
            <a:r>
              <a:t>Assume 1/3 graduates know our product, and about 1/20 of them can successfully get a job through Steeve.</a:t>
            </a:r>
          </a:p>
          <a:p>
            <a:r>
              <a:t>Thus, there are about 400,000 * 1/3 * 1/20 = 6000 students successfully getting jobs.</a:t>
            </a:r>
          </a:p>
          <a:p>
            <a:r>
              <a:t>We can earn 6000 (person) * 100 (€) = 600,000 / year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Shape 287"/>
          <p:cNvSpPr>
            <a:spLocks noGrp="1" noRot="1" noChangeAspect="1"/>
          </p:cNvSpPr>
          <p:nvPr>
            <p:ph type="sldImg"/>
          </p:nvPr>
        </p:nvSpPr>
        <p:spPr>
          <a:prstGeom prst="rect">
            <a:avLst/>
          </a:prstGeom>
        </p:spPr>
        <p:txBody>
          <a:bodyPr/>
          <a:lstStyle/>
          <a:p>
            <a:endParaRPr/>
          </a:p>
        </p:txBody>
      </p:sp>
      <p:sp>
        <p:nvSpPr>
          <p:cNvPr id="288" name="Shape 288"/>
          <p:cNvSpPr>
            <a:spLocks noGrp="1"/>
          </p:cNvSpPr>
          <p:nvPr>
            <p:ph type="body" sz="quarter" idx="1"/>
          </p:nvPr>
        </p:nvSpPr>
        <p:spPr>
          <a:prstGeom prst="rect">
            <a:avLst/>
          </a:prstGeom>
        </p:spPr>
        <p:txBody>
          <a:bodyPr/>
          <a:lstStyle/>
          <a:p>
            <a:r>
              <a:t>V: In Taiwan, there are about 30000 companies using a job seeking website</a:t>
            </a:r>
          </a:p>
          <a:p>
            <a:r>
              <a:t>so we assume 10% will use our product and half of them choose yearly plan </a:t>
            </a:r>
          </a:p>
          <a:p>
            <a:r>
              <a:t>Thus we get 1500 clients every year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p:cNvSpPr>
            <a:spLocks noGrp="1" noRot="1" noChangeAspect="1"/>
          </p:cNvSpPr>
          <p:nvPr>
            <p:ph type="sldImg"/>
          </p:nvPr>
        </p:nvSpPr>
        <p:spPr>
          <a:prstGeom prst="rect">
            <a:avLst/>
          </a:prstGeom>
        </p:spPr>
        <p:txBody>
          <a:bodyPr/>
          <a:lstStyle/>
          <a:p>
            <a:endParaRPr/>
          </a:p>
        </p:txBody>
      </p:sp>
      <p:sp>
        <p:nvSpPr>
          <p:cNvPr id="297" name="Shape 297"/>
          <p:cNvSpPr>
            <a:spLocks noGrp="1"/>
          </p:cNvSpPr>
          <p:nvPr>
            <p:ph type="body" sz="quarter" idx="1"/>
          </p:nvPr>
        </p:nvSpPr>
        <p:spPr>
          <a:prstGeom prst="rect">
            <a:avLst/>
          </a:prstGeom>
        </p:spPr>
        <p:txBody>
          <a:bodyPr/>
          <a:lstStyle/>
          <a:p>
            <a:r>
              <a:t>K: As we mentioned before, yearly plan costs them 500 Euro dollars.</a:t>
            </a:r>
          </a:p>
          <a:p>
            <a:r>
              <a:t>Therefore, we can get a revenue about 750 thousand dollars every year</a:t>
            </a:r>
          </a:p>
          <a:p>
            <a:endParaRPr/>
          </a:p>
          <a:p>
            <a:r>
              <a:t> 750 thousands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Shape 306"/>
          <p:cNvSpPr>
            <a:spLocks noGrp="1" noRot="1" noChangeAspect="1"/>
          </p:cNvSpPr>
          <p:nvPr>
            <p:ph type="sldImg"/>
          </p:nvPr>
        </p:nvSpPr>
        <p:spPr>
          <a:prstGeom prst="rect">
            <a:avLst/>
          </a:prstGeom>
        </p:spPr>
        <p:txBody>
          <a:bodyPr/>
          <a:lstStyle/>
          <a:p>
            <a:endParaRPr/>
          </a:p>
        </p:txBody>
      </p:sp>
      <p:sp>
        <p:nvSpPr>
          <p:cNvPr id="307" name="Shape 307"/>
          <p:cNvSpPr>
            <a:spLocks noGrp="1"/>
          </p:cNvSpPr>
          <p:nvPr>
            <p:ph type="body" sz="quarter" idx="1"/>
          </p:nvPr>
        </p:nvSpPr>
        <p:spPr>
          <a:prstGeom prst="rect">
            <a:avLst/>
          </a:prstGeom>
        </p:spPr>
        <p:txBody>
          <a:bodyPr/>
          <a:lstStyle/>
          <a:p>
            <a:r>
              <a:t>就台灣而言 104有30000 間公司 3000/40 750 </a:t>
            </a:r>
          </a:p>
          <a:p>
            <a:r>
              <a:t>假設我們行銷成功 有10%公司會用我們產品 —&gt; 3000</a:t>
            </a:r>
          </a:p>
          <a:p>
            <a:r>
              <a:t>其中有一半的公司使用吃到飽方案—&gt; 3000 * 0.5 1500</a:t>
            </a:r>
          </a:p>
          <a:p>
            <a:endParaRPr/>
          </a:p>
          <a:p>
            <a:r>
              <a:t>一間公司拿2萬台幣</a:t>
            </a:r>
          </a:p>
          <a:p>
            <a:r>
              <a:t>所以一年拿3000 萬台幣</a:t>
            </a:r>
          </a:p>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Shape 313"/>
          <p:cNvSpPr>
            <a:spLocks noGrp="1" noRot="1" noChangeAspect="1"/>
          </p:cNvSpPr>
          <p:nvPr>
            <p:ph type="sldImg"/>
          </p:nvPr>
        </p:nvSpPr>
        <p:spPr>
          <a:prstGeom prst="rect">
            <a:avLst/>
          </a:prstGeom>
        </p:spPr>
        <p:txBody>
          <a:bodyPr/>
          <a:lstStyle/>
          <a:p>
            <a:endParaRPr/>
          </a:p>
        </p:txBody>
      </p:sp>
      <p:sp>
        <p:nvSpPr>
          <p:cNvPr id="314" name="Shape 314"/>
          <p:cNvSpPr>
            <a:spLocks noGrp="1"/>
          </p:cNvSpPr>
          <p:nvPr>
            <p:ph type="body" sz="quarter" idx="1"/>
          </p:nvPr>
        </p:nvSpPr>
        <p:spPr>
          <a:prstGeom prst="rect">
            <a:avLst/>
          </a:prstGeom>
        </p:spPr>
        <p:txBody>
          <a:bodyPr/>
          <a:lstStyle/>
          <a:p>
            <a:pPr marL="353357" indent="-353357">
              <a:buClr>
                <a:srgbClr val="A1A1A1"/>
              </a:buClr>
              <a:buSzPct val="100000"/>
              <a:buAutoNum type="arabicPeriod"/>
            </a:pPr>
            <a:r>
              <a:t>Hardware: </a:t>
            </a:r>
          </a:p>
          <a:p>
            <a:pPr marL="899457" lvl="1" indent="-353357">
              <a:buClr>
                <a:srgbClr val="A1A1A1"/>
              </a:buClr>
              <a:buSzPct val="100000"/>
              <a:buAutoNum type="arabicPeriod"/>
            </a:pPr>
            <a:r>
              <a:t>Google Cloud Sserver (15,000 Eur / mon)</a:t>
            </a:r>
          </a:p>
          <a:p>
            <a:pPr marL="1445557" lvl="2" indent="-353357">
              <a:buClr>
                <a:srgbClr val="A1A1A1"/>
              </a:buClr>
              <a:buSzPct val="100000"/>
              <a:buAutoNum type="arabicPeriod"/>
            </a:pPr>
            <a:r>
              <a:t>db-n1-standard-8: 8 / 30 / 10,230 GB / US $0.7720 / US $0.5404</a:t>
            </a:r>
          </a:p>
          <a:p>
            <a:pPr marL="1445557" lvl="2" indent="-353357">
              <a:buClr>
                <a:srgbClr val="A1A1A1"/>
              </a:buClr>
              <a:buSzPct val="100000"/>
              <a:buAutoNum type="arabicPeriod"/>
            </a:pPr>
            <a:r>
              <a:t>SSD: 0.17 / GB per month</a:t>
            </a:r>
          </a:p>
          <a:p>
            <a:pPr marL="1445557" lvl="2" indent="-353357">
              <a:buClr>
                <a:srgbClr val="A1A1A1"/>
              </a:buClr>
              <a:buSzPct val="100000"/>
              <a:buAutoNum type="arabicPeriod"/>
            </a:pPr>
            <a:r>
              <a:t>STANDARD_1: US $3.3609 / (6.2239個)</a:t>
            </a:r>
          </a:p>
          <a:p>
            <a:pPr marL="899457" lvl="1" indent="-353357">
              <a:buClr>
                <a:srgbClr val="A1A1A1"/>
              </a:buClr>
              <a:buSzPct val="100000"/>
              <a:buAutoNum type="arabicPeriod"/>
            </a:pPr>
            <a:r>
              <a:t>Person Maintenence (18,000 NTD for person)</a:t>
            </a:r>
          </a:p>
          <a:p>
            <a:pPr marL="353357" indent="-353357">
              <a:buClr>
                <a:srgbClr val="A1A1A1"/>
              </a:buClr>
              <a:buSzPct val="100000"/>
              <a:buAutoNum type="arabicPeriod"/>
            </a:pPr>
            <a:r>
              <a:t>Entertainment expence: communication with cooperated companies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prstGeom prst="rect">
            <a:avLst/>
          </a:prstGeom>
        </p:spPr>
        <p:txBody>
          <a:bodyPr/>
          <a:lstStyle/>
          <a:p>
            <a:endParaRPr/>
          </a:p>
        </p:txBody>
      </p:sp>
      <p:sp>
        <p:nvSpPr>
          <p:cNvPr id="127" name="Shape 127"/>
          <p:cNvSpPr>
            <a:spLocks noGrp="1"/>
          </p:cNvSpPr>
          <p:nvPr>
            <p:ph type="body" sz="quarter" idx="1"/>
          </p:nvPr>
        </p:nvSpPr>
        <p:spPr>
          <a:prstGeom prst="rect">
            <a:avLst/>
          </a:prstGeom>
        </p:spPr>
        <p:txBody>
          <a:bodyPr/>
          <a:lstStyle/>
          <a:p>
            <a:r>
              <a:t>K: In the following, we will show you our ”secret ” ,  and ”how we did it”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Shape 325"/>
          <p:cNvSpPr>
            <a:spLocks noGrp="1" noRot="1" noChangeAspect="1"/>
          </p:cNvSpPr>
          <p:nvPr>
            <p:ph type="sldImg"/>
          </p:nvPr>
        </p:nvSpPr>
        <p:spPr>
          <a:prstGeom prst="rect">
            <a:avLst/>
          </a:prstGeom>
        </p:spPr>
        <p:txBody>
          <a:bodyPr/>
          <a:lstStyle/>
          <a:p>
            <a:endParaRPr/>
          </a:p>
        </p:txBody>
      </p:sp>
      <p:sp>
        <p:nvSpPr>
          <p:cNvPr id="326" name="Shape 326"/>
          <p:cNvSpPr>
            <a:spLocks noGrp="1"/>
          </p:cNvSpPr>
          <p:nvPr>
            <p:ph type="body" sz="quarter" idx="1"/>
          </p:nvPr>
        </p:nvSpPr>
        <p:spPr>
          <a:prstGeom prst="rect">
            <a:avLst/>
          </a:prstGeom>
        </p:spPr>
        <p:txBody>
          <a:bodyPr/>
          <a:lstStyle/>
          <a:p>
            <a:r>
              <a:t>V: Speaking of revenue, the cost is also important. Every year, we have to spend about 40,000 dollars on fixed cost, including H L E</a:t>
            </a:r>
          </a:p>
          <a:p>
            <a:endParaRPr/>
          </a:p>
          <a:p>
            <a:r>
              <a:t>K: We have our server maintenance and a legal consultant to solve some law problem </a:t>
            </a:r>
          </a:p>
          <a:p>
            <a:r>
              <a:t>And entertainment fee is spent on cooperating with other company every year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Shape 332"/>
          <p:cNvSpPr>
            <a:spLocks noGrp="1" noRot="1" noChangeAspect="1"/>
          </p:cNvSpPr>
          <p:nvPr>
            <p:ph type="sldImg"/>
          </p:nvPr>
        </p:nvSpPr>
        <p:spPr>
          <a:prstGeom prst="rect">
            <a:avLst/>
          </a:prstGeom>
        </p:spPr>
        <p:txBody>
          <a:bodyPr/>
          <a:lstStyle/>
          <a:p>
            <a:endParaRPr/>
          </a:p>
        </p:txBody>
      </p:sp>
      <p:sp>
        <p:nvSpPr>
          <p:cNvPr id="333" name="Shape 333"/>
          <p:cNvSpPr>
            <a:spLocks noGrp="1"/>
          </p:cNvSpPr>
          <p:nvPr>
            <p:ph type="body" sz="quarter" idx="1"/>
          </p:nvPr>
        </p:nvSpPr>
        <p:spPr>
          <a:prstGeom prst="rect">
            <a:avLst/>
          </a:prstGeom>
        </p:spPr>
        <p:txBody>
          <a:bodyPr/>
          <a:lstStyle/>
          <a:p>
            <a:r>
              <a:t>V: And the most important cost, advertisement.</a:t>
            </a:r>
          </a:p>
          <a:p>
            <a:r>
              <a:t>We spend 250 thousand dollars in the first two years and 125 thousand dollars in the following years.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Shape 339"/>
          <p:cNvSpPr>
            <a:spLocks noGrp="1" noRot="1" noChangeAspect="1"/>
          </p:cNvSpPr>
          <p:nvPr>
            <p:ph type="sldImg"/>
          </p:nvPr>
        </p:nvSpPr>
        <p:spPr>
          <a:prstGeom prst="rect">
            <a:avLst/>
          </a:prstGeom>
        </p:spPr>
        <p:txBody>
          <a:bodyPr/>
          <a:lstStyle/>
          <a:p>
            <a:endParaRPr/>
          </a:p>
        </p:txBody>
      </p:sp>
      <p:sp>
        <p:nvSpPr>
          <p:cNvPr id="340" name="Shape 340"/>
          <p:cNvSpPr>
            <a:spLocks noGrp="1"/>
          </p:cNvSpPr>
          <p:nvPr>
            <p:ph type="body" sz="quarter" idx="1"/>
          </p:nvPr>
        </p:nvSpPr>
        <p:spPr>
          <a:prstGeom prst="rect">
            <a:avLst/>
          </a:prstGeom>
        </p:spPr>
        <p:txBody>
          <a:bodyPr/>
          <a:lstStyle/>
          <a:p>
            <a:r>
              <a:t>K: In short, we can see that our total cost is about 570 thousand dollars in five years</a:t>
            </a:r>
          </a:p>
          <a:p>
            <a:r>
              <a:t>V: Can our revenue cover our cost? </a:t>
            </a:r>
            <a:br/>
            <a:r>
              <a:t>K: Of course!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Shape 346"/>
          <p:cNvSpPr>
            <a:spLocks noGrp="1" noRot="1" noChangeAspect="1"/>
          </p:cNvSpPr>
          <p:nvPr>
            <p:ph type="sldImg"/>
          </p:nvPr>
        </p:nvSpPr>
        <p:spPr>
          <a:prstGeom prst="rect">
            <a:avLst/>
          </a:prstGeom>
        </p:spPr>
        <p:txBody>
          <a:bodyPr/>
          <a:lstStyle/>
          <a:p>
            <a:endParaRPr/>
          </a:p>
        </p:txBody>
      </p:sp>
      <p:sp>
        <p:nvSpPr>
          <p:cNvPr id="347" name="Shape 347"/>
          <p:cNvSpPr>
            <a:spLocks noGrp="1"/>
          </p:cNvSpPr>
          <p:nvPr>
            <p:ph type="body" sz="quarter" idx="1"/>
          </p:nvPr>
        </p:nvSpPr>
        <p:spPr>
          <a:prstGeom prst="rect">
            <a:avLst/>
          </a:prstGeom>
        </p:spPr>
        <p:txBody>
          <a:bodyPr/>
          <a:lstStyle/>
          <a:p>
            <a:r>
              <a:t>K: In the chart, we start to earn in the second year, and turn into profit in the half of the second year.</a:t>
            </a:r>
          </a:p>
          <a:p>
            <a:r>
              <a:t>V: In total, we can earn 2 million dollars in five years. $_$</a:t>
            </a:r>
          </a:p>
          <a:p>
            <a:r>
              <a:t>#C&amp;T: WOW we are millionaires.</a:t>
            </a:r>
          </a:p>
          <a:p>
            <a:r>
              <a:t>K: This is our biz model</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Shape 357"/>
          <p:cNvSpPr>
            <a:spLocks noGrp="1" noRot="1" noChangeAspect="1"/>
          </p:cNvSpPr>
          <p:nvPr>
            <p:ph type="sldImg"/>
          </p:nvPr>
        </p:nvSpPr>
        <p:spPr>
          <a:prstGeom prst="rect">
            <a:avLst/>
          </a:prstGeom>
        </p:spPr>
        <p:txBody>
          <a:bodyPr/>
          <a:lstStyle/>
          <a:p>
            <a:endParaRPr/>
          </a:p>
        </p:txBody>
      </p:sp>
      <p:sp>
        <p:nvSpPr>
          <p:cNvPr id="358" name="Shape 358"/>
          <p:cNvSpPr>
            <a:spLocks noGrp="1"/>
          </p:cNvSpPr>
          <p:nvPr>
            <p:ph type="body" sz="quarter" idx="1"/>
          </p:nvPr>
        </p:nvSpPr>
        <p:spPr>
          <a:prstGeom prst="rect">
            <a:avLst/>
          </a:prstGeom>
        </p:spPr>
        <p:txBody>
          <a:bodyPr/>
          <a:lstStyle/>
          <a:p>
            <a:r>
              <a:t>K: Then, let’s dive in our magic, architecture.</a:t>
            </a:r>
          </a:p>
          <a:p>
            <a:endParaRPr/>
          </a:p>
          <a:p>
            <a:r>
              <a:t># K: Well, this part I wanna show you is our system architecture.</a:t>
            </a:r>
          </a:p>
          <a:p>
            <a:r>
              <a:t>#Giving some overview: concept of our arch/nlp/idea</a:t>
            </a:r>
          </a:p>
          <a:p>
            <a:endParaRPr/>
          </a:p>
          <a:p>
            <a:endParaRPr/>
          </a:p>
          <a:p>
            <a:endParaRPr/>
          </a:p>
          <a:p>
            <a:endParaRPr/>
          </a:p>
          <a:p>
            <a:endParaRPr/>
          </a:p>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Shape 404"/>
          <p:cNvSpPr>
            <a:spLocks noGrp="1" noRot="1" noChangeAspect="1"/>
          </p:cNvSpPr>
          <p:nvPr>
            <p:ph type="sldImg"/>
          </p:nvPr>
        </p:nvSpPr>
        <p:spPr>
          <a:prstGeom prst="rect">
            <a:avLst/>
          </a:prstGeom>
        </p:spPr>
        <p:txBody>
          <a:bodyPr/>
          <a:lstStyle/>
          <a:p>
            <a:endParaRPr/>
          </a:p>
        </p:txBody>
      </p:sp>
      <p:sp>
        <p:nvSpPr>
          <p:cNvPr id="405" name="Shape 405"/>
          <p:cNvSpPr>
            <a:spLocks noGrp="1"/>
          </p:cNvSpPr>
          <p:nvPr>
            <p:ph type="body" sz="quarter" idx="1"/>
          </p:nvPr>
        </p:nvSpPr>
        <p:spPr>
          <a:prstGeom prst="rect">
            <a:avLst/>
          </a:prstGeom>
        </p:spPr>
        <p:txBody>
          <a:bodyPr/>
          <a:lstStyle/>
          <a:p>
            <a:r>
              <a:t>This is our system architecture.</a:t>
            </a:r>
          </a:p>
          <a:p>
            <a:r>
              <a:t>We will introduce one by one.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Shape 452"/>
          <p:cNvSpPr>
            <a:spLocks noGrp="1" noRot="1" noChangeAspect="1"/>
          </p:cNvSpPr>
          <p:nvPr>
            <p:ph type="sldImg"/>
          </p:nvPr>
        </p:nvSpPr>
        <p:spPr>
          <a:prstGeom prst="rect">
            <a:avLst/>
          </a:prstGeom>
        </p:spPr>
        <p:txBody>
          <a:bodyPr/>
          <a:lstStyle/>
          <a:p>
            <a:endParaRPr/>
          </a:p>
        </p:txBody>
      </p:sp>
      <p:sp>
        <p:nvSpPr>
          <p:cNvPr id="453" name="Shape 453"/>
          <p:cNvSpPr>
            <a:spLocks noGrp="1"/>
          </p:cNvSpPr>
          <p:nvPr>
            <p:ph type="body" sz="quarter" idx="1"/>
          </p:nvPr>
        </p:nvSpPr>
        <p:spPr>
          <a:prstGeom prst="rect">
            <a:avLst/>
          </a:prstGeom>
        </p:spPr>
        <p:txBody>
          <a:bodyPr/>
          <a:lstStyle/>
          <a:p>
            <a:r>
              <a:t>The Steeve Application is our frontend server.</a:t>
            </a:r>
          </a:p>
          <a:p>
            <a:r>
              <a:t>It is responsible for all the interaction with user.</a:t>
            </a:r>
          </a:p>
          <a:p>
            <a:r>
              <a:t>When user send a message, it’ll call our Web API to get the corresponding data, then respond to User.</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Shape 502"/>
          <p:cNvSpPr>
            <a:spLocks noGrp="1" noRot="1" noChangeAspect="1"/>
          </p:cNvSpPr>
          <p:nvPr>
            <p:ph type="sldImg"/>
          </p:nvPr>
        </p:nvSpPr>
        <p:spPr>
          <a:prstGeom prst="rect">
            <a:avLst/>
          </a:prstGeom>
        </p:spPr>
        <p:txBody>
          <a:bodyPr/>
          <a:lstStyle/>
          <a:p>
            <a:endParaRPr/>
          </a:p>
        </p:txBody>
      </p:sp>
      <p:sp>
        <p:nvSpPr>
          <p:cNvPr id="503" name="Shape 503"/>
          <p:cNvSpPr>
            <a:spLocks noGrp="1"/>
          </p:cNvSpPr>
          <p:nvPr>
            <p:ph type="body" sz="quarter" idx="1"/>
          </p:nvPr>
        </p:nvSpPr>
        <p:spPr>
          <a:prstGeom prst="rect">
            <a:avLst/>
          </a:prstGeom>
        </p:spPr>
        <p:txBody>
          <a:bodyPr/>
          <a:lstStyle/>
          <a:p>
            <a:r>
              <a:t>And then is our backend server .</a:t>
            </a:r>
          </a:p>
          <a:p>
            <a:r>
              <a:t>It is responsible for the business logic of Chatbot</a:t>
            </a:r>
          </a:p>
          <a:p>
            <a:endParaRPr/>
          </a:p>
          <a:p>
            <a:r>
              <a:t>PostgreSQL is the database we use, it has strong reliability</a:t>
            </a:r>
          </a:p>
          <a:p>
            <a:r>
              <a:t>The NLP model is the classifier we use to suggest job, and we will describe it in detail later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Shape 552"/>
          <p:cNvSpPr>
            <a:spLocks noGrp="1" noRot="1" noChangeAspect="1"/>
          </p:cNvSpPr>
          <p:nvPr>
            <p:ph type="sldImg"/>
          </p:nvPr>
        </p:nvSpPr>
        <p:spPr>
          <a:prstGeom prst="rect">
            <a:avLst/>
          </a:prstGeom>
        </p:spPr>
        <p:txBody>
          <a:bodyPr/>
          <a:lstStyle/>
          <a:p>
            <a:endParaRPr/>
          </a:p>
        </p:txBody>
      </p:sp>
      <p:sp>
        <p:nvSpPr>
          <p:cNvPr id="553" name="Shape 553"/>
          <p:cNvSpPr>
            <a:spLocks noGrp="1"/>
          </p:cNvSpPr>
          <p:nvPr>
            <p:ph type="body" sz="quarter" idx="1"/>
          </p:nvPr>
        </p:nvSpPr>
        <p:spPr>
          <a:prstGeom prst="rect">
            <a:avLst/>
          </a:prstGeom>
        </p:spPr>
        <p:txBody>
          <a:bodyPr/>
          <a:lstStyle/>
          <a:p>
            <a:r>
              <a:t>How we update recruitment information</a:t>
            </a:r>
          </a:p>
          <a:p>
            <a:r>
              <a:t>This is a periodic crawler </a:t>
            </a:r>
          </a:p>
          <a:p>
            <a:r>
              <a:t>Everyday, The crawler will update data from the job site at one o’clock AM.</a:t>
            </a:r>
          </a:p>
          <a:p>
            <a:r>
              <a:t>We use Celery beat as an alarm clock to activate a crawling job and it will send notification to RabbitMQ.</a:t>
            </a:r>
          </a:p>
          <a:p>
            <a:r>
              <a:t>Then RabbitMQ will send message to tell the crawler to crawl data.</a:t>
            </a:r>
          </a:p>
          <a:p>
            <a:r>
              <a:t>This is how we renew data automatically.</a:t>
            </a:r>
          </a:p>
          <a:p>
            <a:endParaRPr/>
          </a:p>
          <a:p>
            <a:r>
              <a:t>Beside, once server crash, don’t worry.</a:t>
            </a:r>
          </a:p>
          <a:p>
            <a:r>
              <a:t>Because, after restarting server, RabbitMQ will execute undo jobs, </a:t>
            </a:r>
          </a:p>
          <a:p>
            <a:r>
              <a:t>It enhances fault tolerance.</a:t>
            </a:r>
          </a:p>
          <a:p>
            <a:endParaRPr/>
          </a:p>
          <a:p>
            <a:r>
              <a:t>We also apply multiprocessing to shorten the crawling time from 7 hours to only 30 minutes.</a:t>
            </a:r>
          </a:p>
          <a:p>
            <a:r>
              <a:t>Ok, this is server part, and let’s move on to NLP model. Vincent.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 name="Shape 563"/>
          <p:cNvSpPr>
            <a:spLocks noGrp="1" noRot="1" noChangeAspect="1"/>
          </p:cNvSpPr>
          <p:nvPr>
            <p:ph type="sldImg"/>
          </p:nvPr>
        </p:nvSpPr>
        <p:spPr>
          <a:prstGeom prst="rect">
            <a:avLst/>
          </a:prstGeom>
        </p:spPr>
        <p:txBody>
          <a:bodyPr/>
          <a:lstStyle/>
          <a:p>
            <a:endParaRPr/>
          </a:p>
        </p:txBody>
      </p:sp>
      <p:sp>
        <p:nvSpPr>
          <p:cNvPr id="564" name="Shape 564"/>
          <p:cNvSpPr>
            <a:spLocks noGrp="1"/>
          </p:cNvSpPr>
          <p:nvPr>
            <p:ph type="body" sz="quarter" idx="1"/>
          </p:nvPr>
        </p:nvSpPr>
        <p:spPr>
          <a:prstGeom prst="rect">
            <a:avLst/>
          </a:prstGeom>
        </p:spPr>
        <p:txBody>
          <a:bodyPr/>
          <a:lstStyle/>
          <a:p>
            <a:r>
              <a:t>In order to get a better performance, we need a classifier to predict user’s field, and then we can select jobs from that field. Therefore, we retrieve programming languages from post as feature to train our classifier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133"/>
          <p:cNvSpPr>
            <a:spLocks noGrp="1" noRot="1" noChangeAspect="1"/>
          </p:cNvSpPr>
          <p:nvPr>
            <p:ph type="sldImg"/>
          </p:nvPr>
        </p:nvSpPr>
        <p:spPr>
          <a:prstGeom prst="rect">
            <a:avLst/>
          </a:prstGeom>
        </p:spPr>
        <p:txBody>
          <a:bodyPr/>
          <a:lstStyle/>
          <a:p>
            <a:endParaRPr/>
          </a:p>
        </p:txBody>
      </p:sp>
      <p:sp>
        <p:nvSpPr>
          <p:cNvPr id="134" name="Shape 134"/>
          <p:cNvSpPr>
            <a:spLocks noGrp="1"/>
          </p:cNvSpPr>
          <p:nvPr>
            <p:ph type="body" sz="quarter" idx="1"/>
          </p:nvPr>
        </p:nvSpPr>
        <p:spPr>
          <a:prstGeom prst="rect">
            <a:avLst/>
          </a:prstGeom>
        </p:spPr>
        <p:txBody>
          <a:bodyPr/>
          <a:lstStyle/>
          <a:p>
            <a:r>
              <a:t>V: Have you ever realized that seeking a job is so annoying? especially when ‘Browsing Job-Seeking Websites ‘ page after page</a:t>
            </a:r>
          </a:p>
          <a:p>
            <a:r>
              <a:t>K : Moreover, you found that the job doesn’t fit you at all !!!</a:t>
            </a:r>
          </a:p>
          <a:p>
            <a:r>
              <a:t>V: it waste SO MUCH TIME</a:t>
            </a:r>
          </a:p>
          <a:p>
            <a:r>
              <a:t>K ; yeah !</a:t>
            </a:r>
          </a:p>
          <a:p>
            <a:r>
              <a:t>V : But don’t worry</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 name="Shape 581"/>
          <p:cNvSpPr>
            <a:spLocks noGrp="1" noRot="1" noChangeAspect="1"/>
          </p:cNvSpPr>
          <p:nvPr>
            <p:ph type="sldImg"/>
          </p:nvPr>
        </p:nvSpPr>
        <p:spPr>
          <a:prstGeom prst="rect">
            <a:avLst/>
          </a:prstGeom>
        </p:spPr>
        <p:txBody>
          <a:bodyPr/>
          <a:lstStyle/>
          <a:p>
            <a:endParaRPr/>
          </a:p>
        </p:txBody>
      </p:sp>
      <p:sp>
        <p:nvSpPr>
          <p:cNvPr id="582" name="Shape 582"/>
          <p:cNvSpPr>
            <a:spLocks noGrp="1"/>
          </p:cNvSpPr>
          <p:nvPr>
            <p:ph type="body" sz="quarter" idx="1"/>
          </p:nvPr>
        </p:nvSpPr>
        <p:spPr>
          <a:prstGeom prst="rect">
            <a:avLst/>
          </a:prstGeom>
        </p:spPr>
        <p:txBody>
          <a:bodyPr/>
          <a:lstStyle/>
          <a:p>
            <a:r>
              <a:t>In this section, we will illustrate how we train our classifier.</a:t>
            </a:r>
          </a:p>
          <a:p>
            <a:r>
              <a:t>There are 6 steps. </a:t>
            </a:r>
          </a:p>
          <a:p>
            <a:r>
              <a:t>The first one, we will have all the posts and their fields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 name="Shape 596"/>
          <p:cNvSpPr>
            <a:spLocks noGrp="1" noRot="1" noChangeAspect="1"/>
          </p:cNvSpPr>
          <p:nvPr>
            <p:ph type="sldImg"/>
          </p:nvPr>
        </p:nvSpPr>
        <p:spPr>
          <a:prstGeom prst="rect">
            <a:avLst/>
          </a:prstGeom>
        </p:spPr>
        <p:txBody>
          <a:bodyPr/>
          <a:lstStyle/>
          <a:p>
            <a:endParaRPr/>
          </a:p>
        </p:txBody>
      </p:sp>
      <p:sp>
        <p:nvSpPr>
          <p:cNvPr id="597" name="Shape 597"/>
          <p:cNvSpPr>
            <a:spLocks noGrp="1"/>
          </p:cNvSpPr>
          <p:nvPr>
            <p:ph type="body" sz="quarter" idx="1"/>
          </p:nvPr>
        </p:nvSpPr>
        <p:spPr>
          <a:prstGeom prst="rect">
            <a:avLst/>
          </a:prstGeom>
        </p:spPr>
        <p:txBody>
          <a:bodyPr/>
          <a:lstStyle/>
          <a:p>
            <a:r>
              <a:t>Step Two, we will extract programming languages from those posts. For example, this post is from frontend field, and we can get HTML, CSS, JavaScript from this post. These PLs are our feature.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 name="Shape 613"/>
          <p:cNvSpPr>
            <a:spLocks noGrp="1" noRot="1" noChangeAspect="1"/>
          </p:cNvSpPr>
          <p:nvPr>
            <p:ph type="sldImg"/>
          </p:nvPr>
        </p:nvSpPr>
        <p:spPr>
          <a:prstGeom prst="rect">
            <a:avLst/>
          </a:prstGeom>
        </p:spPr>
        <p:txBody>
          <a:bodyPr/>
          <a:lstStyle/>
          <a:p>
            <a:endParaRPr/>
          </a:p>
        </p:txBody>
      </p:sp>
      <p:sp>
        <p:nvSpPr>
          <p:cNvPr id="614" name="Shape 614"/>
          <p:cNvSpPr>
            <a:spLocks noGrp="1"/>
          </p:cNvSpPr>
          <p:nvPr>
            <p:ph type="body" sz="quarter" idx="1"/>
          </p:nvPr>
        </p:nvSpPr>
        <p:spPr>
          <a:prstGeom prst="rect">
            <a:avLst/>
          </a:prstGeom>
        </p:spPr>
        <p:txBody>
          <a:bodyPr/>
          <a:lstStyle/>
          <a:p>
            <a:r>
              <a:t>Third, in order to measure how each PL affects in each field, we utilize TFIDF method.</a:t>
            </a:r>
          </a:p>
          <a:p>
            <a:r>
              <a:t>Take JavaScript as an example, it influences much more in frontend field than in security field.</a:t>
            </a:r>
          </a:p>
          <a:p>
            <a:r>
              <a:t>Thus, we consider JS is much more important in frontend field than in security field, so we intend to use it as weight.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Shape 631"/>
          <p:cNvSpPr>
            <a:spLocks noGrp="1" noRot="1" noChangeAspect="1"/>
          </p:cNvSpPr>
          <p:nvPr>
            <p:ph type="sldImg"/>
          </p:nvPr>
        </p:nvSpPr>
        <p:spPr>
          <a:prstGeom prst="rect">
            <a:avLst/>
          </a:prstGeom>
        </p:spPr>
        <p:txBody>
          <a:bodyPr/>
          <a:lstStyle/>
          <a:p>
            <a:endParaRPr/>
          </a:p>
        </p:txBody>
      </p:sp>
      <p:sp>
        <p:nvSpPr>
          <p:cNvPr id="632" name="Shape 632"/>
          <p:cNvSpPr>
            <a:spLocks noGrp="1"/>
          </p:cNvSpPr>
          <p:nvPr>
            <p:ph type="body" sz="quarter" idx="1"/>
          </p:nvPr>
        </p:nvSpPr>
        <p:spPr>
          <a:prstGeom prst="rect">
            <a:avLst/>
          </a:prstGeom>
        </p:spPr>
        <p:txBody>
          <a:bodyPr/>
          <a:lstStyle/>
          <a:p>
            <a:r>
              <a:t>To represent each PL, we make use of Fast-text to convert it into 300-d vector. </a:t>
            </a:r>
          </a:p>
          <a:p>
            <a:r>
              <a:t># Fast-text is a model provided by Facebook, and , what’s important, it can predict unknown word by its character.</a:t>
            </a:r>
          </a:p>
          <a:p>
            <a:r>
              <a:t>Besides, to emphasize the feature in each field and improve the performance, TFIDF score is used as weight and multiplied to each vector. For example, JS and HTML are converted to vectors and timed by their TFIDF score.</a:t>
            </a:r>
          </a:p>
          <a:p>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Shape 646"/>
          <p:cNvSpPr>
            <a:spLocks noGrp="1" noRot="1" noChangeAspect="1"/>
          </p:cNvSpPr>
          <p:nvPr>
            <p:ph type="sldImg"/>
          </p:nvPr>
        </p:nvSpPr>
        <p:spPr>
          <a:prstGeom prst="rect">
            <a:avLst/>
          </a:prstGeom>
        </p:spPr>
        <p:txBody>
          <a:bodyPr/>
          <a:lstStyle/>
          <a:p>
            <a:endParaRPr/>
          </a:p>
        </p:txBody>
      </p:sp>
      <p:sp>
        <p:nvSpPr>
          <p:cNvPr id="647" name="Shape 647"/>
          <p:cNvSpPr>
            <a:spLocks noGrp="1"/>
          </p:cNvSpPr>
          <p:nvPr>
            <p:ph type="body" sz="quarter" idx="1"/>
          </p:nvPr>
        </p:nvSpPr>
        <p:spPr>
          <a:prstGeom prst="rect">
            <a:avLst/>
          </a:prstGeom>
        </p:spPr>
        <p:txBody>
          <a:bodyPr/>
          <a:lstStyle/>
          <a:p>
            <a:r>
              <a:t>After getting new vectors, we sum up these vectors as each post’s feature and the label is its field.</a:t>
            </a:r>
          </a:p>
          <a:p>
            <a:r>
              <a:t>And then just put them into SVM to train our classifier.</a:t>
            </a:r>
          </a:p>
          <a:p>
            <a:endParaRPr/>
          </a:p>
          <a:p>
            <a:r>
              <a:t>Why SVM?</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 name="Shape 660"/>
          <p:cNvSpPr>
            <a:spLocks noGrp="1" noRot="1" noChangeAspect="1"/>
          </p:cNvSpPr>
          <p:nvPr>
            <p:ph type="sldImg"/>
          </p:nvPr>
        </p:nvSpPr>
        <p:spPr>
          <a:prstGeom prst="rect">
            <a:avLst/>
          </a:prstGeom>
        </p:spPr>
        <p:txBody>
          <a:bodyPr/>
          <a:lstStyle/>
          <a:p>
            <a:endParaRPr/>
          </a:p>
        </p:txBody>
      </p:sp>
      <p:sp>
        <p:nvSpPr>
          <p:cNvPr id="661" name="Shape 661"/>
          <p:cNvSpPr>
            <a:spLocks noGrp="1"/>
          </p:cNvSpPr>
          <p:nvPr>
            <p:ph type="body" sz="quarter" idx="1"/>
          </p:nvPr>
        </p:nvSpPr>
        <p:spPr>
          <a:prstGeom prst="rect">
            <a:avLst/>
          </a:prstGeom>
        </p:spPr>
        <p:txBody>
          <a:bodyPr/>
          <a:lstStyle/>
          <a:p>
            <a:r>
              <a:t>DALA, our model is done!</a:t>
            </a:r>
          </a:p>
          <a:p>
            <a:r>
              <a:t>Let Kelly explain how we use the model.</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 name="Shape 669"/>
          <p:cNvSpPr>
            <a:spLocks noGrp="1" noRot="1" noChangeAspect="1"/>
          </p:cNvSpPr>
          <p:nvPr>
            <p:ph type="sldImg"/>
          </p:nvPr>
        </p:nvSpPr>
        <p:spPr>
          <a:prstGeom prst="rect">
            <a:avLst/>
          </a:prstGeom>
        </p:spPr>
        <p:txBody>
          <a:bodyPr/>
          <a:lstStyle/>
          <a:p>
            <a:endParaRPr/>
          </a:p>
        </p:txBody>
      </p:sp>
      <p:sp>
        <p:nvSpPr>
          <p:cNvPr id="670" name="Shape 670"/>
          <p:cNvSpPr>
            <a:spLocks noGrp="1"/>
          </p:cNvSpPr>
          <p:nvPr>
            <p:ph type="body" sz="quarter" idx="1"/>
          </p:nvPr>
        </p:nvSpPr>
        <p:spPr>
          <a:prstGeom prst="rect">
            <a:avLst/>
          </a:prstGeom>
        </p:spPr>
        <p:txBody>
          <a:bodyPr/>
          <a:lstStyle/>
          <a:p>
            <a:r>
              <a:t>K: Alright, we are able to predict user’s field. Then let’s invite Gloria.</a:t>
            </a:r>
          </a:p>
          <a:p>
            <a:r>
              <a:t>It is Gloria’s CV. You can see the content is a littler redundant.</a:t>
            </a:r>
          </a:p>
          <a:p>
            <a:r>
              <a:t>So by our filter, we extract PL from her CV.</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 name="Shape 684"/>
          <p:cNvSpPr>
            <a:spLocks noGrp="1" noRot="1" noChangeAspect="1"/>
          </p:cNvSpPr>
          <p:nvPr>
            <p:ph type="sldImg"/>
          </p:nvPr>
        </p:nvSpPr>
        <p:spPr>
          <a:prstGeom prst="rect">
            <a:avLst/>
          </a:prstGeom>
        </p:spPr>
        <p:txBody>
          <a:bodyPr/>
          <a:lstStyle/>
          <a:p>
            <a:endParaRPr/>
          </a:p>
        </p:txBody>
      </p:sp>
      <p:sp>
        <p:nvSpPr>
          <p:cNvPr id="685" name="Shape 685"/>
          <p:cNvSpPr>
            <a:spLocks noGrp="1"/>
          </p:cNvSpPr>
          <p:nvPr>
            <p:ph type="body" sz="quarter" idx="1"/>
          </p:nvPr>
        </p:nvSpPr>
        <p:spPr>
          <a:prstGeom prst="rect">
            <a:avLst/>
          </a:prstGeom>
        </p:spPr>
        <p:txBody>
          <a:bodyPr/>
          <a:lstStyle/>
          <a:p>
            <a:r>
              <a:t>K: then we put these programming languages into NLP model </a:t>
            </a:r>
          </a:p>
          <a:p>
            <a:r>
              <a:t>Through our classifier, we can know that Gloria is good at Frontend field!</a:t>
            </a:r>
          </a:p>
          <a:p>
            <a:r>
              <a:t>Amazing!</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 name="Shape 689"/>
          <p:cNvSpPr>
            <a:spLocks noGrp="1" noRot="1" noChangeAspect="1"/>
          </p:cNvSpPr>
          <p:nvPr>
            <p:ph type="sldImg"/>
          </p:nvPr>
        </p:nvSpPr>
        <p:spPr>
          <a:prstGeom prst="rect">
            <a:avLst/>
          </a:prstGeom>
        </p:spPr>
        <p:txBody>
          <a:bodyPr/>
          <a:lstStyle/>
          <a:p>
            <a:endParaRPr/>
          </a:p>
        </p:txBody>
      </p:sp>
      <p:sp>
        <p:nvSpPr>
          <p:cNvPr id="690" name="Shape 690"/>
          <p:cNvSpPr>
            <a:spLocks noGrp="1"/>
          </p:cNvSpPr>
          <p:nvPr>
            <p:ph type="body" sz="quarter" idx="1"/>
          </p:nvPr>
        </p:nvSpPr>
        <p:spPr>
          <a:prstGeom prst="rect">
            <a:avLst/>
          </a:prstGeom>
        </p:spPr>
        <p:txBody>
          <a:bodyPr/>
          <a:lstStyle/>
          <a:p>
            <a:r>
              <a:t>According to the number of matched PL between post and CV, we can give her the top 3 suitable jobs. And then Gloria can contact the company directly by the link.</a:t>
            </a:r>
          </a:p>
          <a:p>
            <a:r>
              <a:t>So quick! </a:t>
            </a:r>
          </a:p>
          <a:p>
            <a:r>
              <a:t>V: So easy.</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Shape 703"/>
          <p:cNvSpPr>
            <a:spLocks noGrp="1" noRot="1" noChangeAspect="1"/>
          </p:cNvSpPr>
          <p:nvPr>
            <p:ph type="sldImg"/>
          </p:nvPr>
        </p:nvSpPr>
        <p:spPr>
          <a:prstGeom prst="rect">
            <a:avLst/>
          </a:prstGeom>
        </p:spPr>
        <p:txBody>
          <a:bodyPr/>
          <a:lstStyle/>
          <a:p>
            <a:endParaRPr/>
          </a:p>
        </p:txBody>
      </p:sp>
      <p:sp>
        <p:nvSpPr>
          <p:cNvPr id="704" name="Shape 704"/>
          <p:cNvSpPr>
            <a:spLocks noGrp="1"/>
          </p:cNvSpPr>
          <p:nvPr>
            <p:ph type="body" sz="quarter" idx="1"/>
          </p:nvPr>
        </p:nvSpPr>
        <p:spPr>
          <a:prstGeom prst="rect">
            <a:avLst/>
          </a:prstGeom>
        </p:spPr>
        <p:txBody>
          <a:bodyPr/>
          <a:lstStyle/>
          <a:p>
            <a:r>
              <a:t>V: Are we satisfied with Steeve?</a:t>
            </a:r>
          </a:p>
          <a:p>
            <a:r>
              <a:t>K: Not enough!</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r>
              <a:t>KV: Here comes Steeve! (歡呼聲)</a:t>
            </a:r>
          </a:p>
          <a:p>
            <a:r>
              <a:t>V: The time saver.</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Shape 709"/>
          <p:cNvSpPr>
            <a:spLocks noGrp="1" noRot="1" noChangeAspect="1"/>
          </p:cNvSpPr>
          <p:nvPr>
            <p:ph type="sldImg"/>
          </p:nvPr>
        </p:nvSpPr>
        <p:spPr>
          <a:prstGeom prst="rect">
            <a:avLst/>
          </a:prstGeom>
        </p:spPr>
        <p:txBody>
          <a:bodyPr/>
          <a:lstStyle/>
          <a:p>
            <a:endParaRPr/>
          </a:p>
        </p:txBody>
      </p:sp>
      <p:sp>
        <p:nvSpPr>
          <p:cNvPr id="710" name="Shape 710"/>
          <p:cNvSpPr>
            <a:spLocks noGrp="1"/>
          </p:cNvSpPr>
          <p:nvPr>
            <p:ph type="body" sz="quarter" idx="1"/>
          </p:nvPr>
        </p:nvSpPr>
        <p:spPr>
          <a:prstGeom prst="rect">
            <a:avLst/>
          </a:prstGeom>
        </p:spPr>
        <p:txBody>
          <a:bodyPr/>
          <a:lstStyle/>
          <a:p>
            <a:r>
              <a:t>V: In the future, we will fulfill some features</a:t>
            </a:r>
          </a:p>
          <a:p>
            <a:r>
              <a:t>1. we will extend our fields, such as legal field, and Business field.</a:t>
            </a:r>
          </a:p>
          <a:p>
            <a:r>
              <a:t>2. Besides, we can add location feature for user to provide more convenience.</a:t>
            </a:r>
          </a:p>
          <a:p>
            <a:r>
              <a:t>3. The most important, we will improve natural language understanding to know more about user.</a:t>
            </a:r>
          </a:p>
          <a:p>
            <a:r>
              <a:t>K: This is our perspective.</a:t>
            </a:r>
          </a:p>
          <a:p>
            <a:r>
              <a:t>K: Just a second </a:t>
            </a:r>
          </a:p>
          <a:p>
            <a:r>
              <a:t>K: Jobs, applicants, here you go</a:t>
            </a:r>
          </a:p>
          <a:p>
            <a:endParaRPr/>
          </a:p>
          <a:p>
            <a:endParaRPr/>
          </a:p>
          <a:p>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 name="Shape 743"/>
          <p:cNvSpPr>
            <a:spLocks noGrp="1" noRot="1" noChangeAspect="1"/>
          </p:cNvSpPr>
          <p:nvPr>
            <p:ph type="sldImg"/>
          </p:nvPr>
        </p:nvSpPr>
        <p:spPr>
          <a:prstGeom prst="rect">
            <a:avLst/>
          </a:prstGeom>
        </p:spPr>
        <p:txBody>
          <a:bodyPr/>
          <a:lstStyle/>
          <a:p>
            <a:endParaRPr/>
          </a:p>
        </p:txBody>
      </p:sp>
      <p:sp>
        <p:nvSpPr>
          <p:cNvPr id="744" name="Shape 744"/>
          <p:cNvSpPr>
            <a:spLocks noGrp="1"/>
          </p:cNvSpPr>
          <p:nvPr>
            <p:ph type="body" sz="quarter" idx="1"/>
          </p:nvPr>
        </p:nvSpPr>
        <p:spPr>
          <a:prstGeom prst="rect">
            <a:avLst/>
          </a:prstGeom>
        </p:spPr>
        <p:txBody>
          <a:bodyPr/>
          <a:lstStyle/>
          <a:p>
            <a:r>
              <a:t>V: Steeve, your job cupid</a:t>
            </a:r>
          </a:p>
          <a:p>
            <a:r>
              <a:t>all: Thanks for listening.</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 name="Shape 760"/>
          <p:cNvSpPr>
            <a:spLocks noGrp="1" noRot="1" noChangeAspect="1"/>
          </p:cNvSpPr>
          <p:nvPr>
            <p:ph type="sldImg"/>
          </p:nvPr>
        </p:nvSpPr>
        <p:spPr>
          <a:prstGeom prst="rect">
            <a:avLst/>
          </a:prstGeom>
        </p:spPr>
        <p:txBody>
          <a:bodyPr/>
          <a:lstStyle/>
          <a:p>
            <a:endParaRPr/>
          </a:p>
        </p:txBody>
      </p:sp>
      <p:sp>
        <p:nvSpPr>
          <p:cNvPr id="761" name="Shape 761"/>
          <p:cNvSpPr>
            <a:spLocks noGrp="1"/>
          </p:cNvSpPr>
          <p:nvPr>
            <p:ph type="body" sz="quarter" idx="1"/>
          </p:nvPr>
        </p:nvSpPr>
        <p:spPr>
          <a:prstGeom prst="rect">
            <a:avLst/>
          </a:prstGeom>
        </p:spPr>
        <p:txBody>
          <a:bodyPr/>
          <a:lstStyle/>
          <a:p>
            <a:r>
              <a:t>是否足夠瞭解市場生態？</a:t>
            </a:r>
          </a:p>
          <a:p>
            <a:r>
              <a:t>如果Google/FB也做怎麼辦？</a:t>
            </a:r>
          </a:p>
          <a:p>
            <a:r>
              <a:t>First label 直接拿來用，為什麼還要SVM?</a:t>
            </a:r>
          </a:p>
          <a:p>
            <a:r>
              <a:t>300 dim 相加合理嗎</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 name="Shape 854"/>
          <p:cNvSpPr>
            <a:spLocks noGrp="1" noRot="1" noChangeAspect="1"/>
          </p:cNvSpPr>
          <p:nvPr>
            <p:ph type="sldImg"/>
          </p:nvPr>
        </p:nvSpPr>
        <p:spPr>
          <a:prstGeom prst="rect">
            <a:avLst/>
          </a:prstGeom>
        </p:spPr>
        <p:txBody>
          <a:bodyPr/>
          <a:lstStyle/>
          <a:p>
            <a:endParaRPr/>
          </a:p>
        </p:txBody>
      </p:sp>
      <p:sp>
        <p:nvSpPr>
          <p:cNvPr id="855" name="Shape 855"/>
          <p:cNvSpPr>
            <a:spLocks noGrp="1"/>
          </p:cNvSpPr>
          <p:nvPr>
            <p:ph type="body" sz="quarter" idx="1"/>
          </p:nvPr>
        </p:nvSpPr>
        <p:spPr>
          <a:prstGeom prst="rect">
            <a:avLst/>
          </a:prstGeom>
        </p:spPr>
        <p:txBody>
          <a:bodyPr/>
          <a:lstStyle/>
          <a:p>
            <a:r>
              <a:t>ＱＡ dan vs. ivm</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 name="Shape 859"/>
          <p:cNvSpPr>
            <a:spLocks noGrp="1" noRot="1" noChangeAspect="1"/>
          </p:cNvSpPr>
          <p:nvPr>
            <p:ph type="sldImg"/>
          </p:nvPr>
        </p:nvSpPr>
        <p:spPr>
          <a:prstGeom prst="rect">
            <a:avLst/>
          </a:prstGeom>
        </p:spPr>
        <p:txBody>
          <a:bodyPr/>
          <a:lstStyle/>
          <a:p>
            <a:endParaRPr/>
          </a:p>
        </p:txBody>
      </p:sp>
      <p:sp>
        <p:nvSpPr>
          <p:cNvPr id="860" name="Shape 860"/>
          <p:cNvSpPr>
            <a:spLocks noGrp="1"/>
          </p:cNvSpPr>
          <p:nvPr>
            <p:ph type="body" sz="quarter" idx="1"/>
          </p:nvPr>
        </p:nvSpPr>
        <p:spPr>
          <a:prstGeom prst="rect">
            <a:avLst/>
          </a:prstGeom>
        </p:spPr>
        <p:txBody>
          <a:bodyPr/>
          <a:lstStyle/>
          <a:p>
            <a:r>
              <a:t>ＱＡ dan vs. ivm</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 name="Shape 881"/>
          <p:cNvSpPr>
            <a:spLocks noGrp="1" noRot="1" noChangeAspect="1"/>
          </p:cNvSpPr>
          <p:nvPr>
            <p:ph type="sldImg"/>
          </p:nvPr>
        </p:nvSpPr>
        <p:spPr>
          <a:prstGeom prst="rect">
            <a:avLst/>
          </a:prstGeom>
        </p:spPr>
        <p:txBody>
          <a:bodyPr/>
          <a:lstStyle/>
          <a:p>
            <a:endParaRPr/>
          </a:p>
        </p:txBody>
      </p:sp>
      <p:sp>
        <p:nvSpPr>
          <p:cNvPr id="882" name="Shape 882"/>
          <p:cNvSpPr>
            <a:spLocks noGrp="1"/>
          </p:cNvSpPr>
          <p:nvPr>
            <p:ph type="body" sz="quarter" idx="1"/>
          </p:nvPr>
        </p:nvSpPr>
        <p:spPr>
          <a:prstGeom prst="rect">
            <a:avLst/>
          </a:prstGeom>
        </p:spPr>
        <p:txBody>
          <a:bodyPr/>
          <a:lstStyle/>
          <a:p>
            <a:r>
              <a:t>ＱＡ dan vs. ivm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r>
              <a:t>Let’s watch a video.</a:t>
            </a:r>
          </a:p>
          <a:p>
            <a:r>
              <a:t>Ok let back to the slide</a:t>
            </a:r>
          </a:p>
          <a:p>
            <a:r>
              <a:t>Can you see the slide?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noRot="1" noChangeAspect="1"/>
          </p:cNvSpPr>
          <p:nvPr>
            <p:ph type="sldImg"/>
          </p:nvPr>
        </p:nvSpPr>
        <p:spPr>
          <a:prstGeom prst="rect">
            <a:avLst/>
          </a:prstGeom>
        </p:spPr>
        <p:txBody>
          <a:bodyPr/>
          <a:lstStyle/>
          <a:p>
            <a:endParaRPr/>
          </a:p>
        </p:txBody>
      </p:sp>
      <p:sp>
        <p:nvSpPr>
          <p:cNvPr id="156" name="Shape 156"/>
          <p:cNvSpPr>
            <a:spLocks noGrp="1"/>
          </p:cNvSpPr>
          <p:nvPr>
            <p:ph type="body" sz="quarter" idx="1"/>
          </p:nvPr>
        </p:nvSpPr>
        <p:spPr>
          <a:prstGeom prst="rect">
            <a:avLst/>
          </a:prstGeom>
        </p:spPr>
        <p:txBody>
          <a:bodyPr/>
          <a:lstStyle/>
          <a:p>
            <a:r>
              <a:t>K : So what can Steeve do </a:t>
            </a:r>
          </a:p>
          <a:p>
            <a:r>
              <a:t>V: First he provides a suitable job for you, or Select skillful applicants for your company</a:t>
            </a:r>
          </a:p>
          <a:p>
            <a:r>
              <a:t>K: Wow(驚恐貌) This is a real time service!!</a:t>
            </a:r>
          </a:p>
          <a:p>
            <a:r>
              <a:t>V: (色狼貌)Yeah, You can use it any time anywhere</a:t>
            </a:r>
          </a:p>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a:spLocks noGrp="1" noRot="1" noChangeAspect="1"/>
          </p:cNvSpPr>
          <p:nvPr>
            <p:ph type="sldImg"/>
          </p:nvPr>
        </p:nvSpPr>
        <p:spPr>
          <a:prstGeom prst="rect">
            <a:avLst/>
          </a:prstGeom>
        </p:spPr>
        <p:txBody>
          <a:bodyPr/>
          <a:lstStyle/>
          <a:p>
            <a:endParaRPr/>
          </a:p>
        </p:txBody>
      </p:sp>
      <p:sp>
        <p:nvSpPr>
          <p:cNvPr id="190" name="Shape 190"/>
          <p:cNvSpPr>
            <a:spLocks noGrp="1"/>
          </p:cNvSpPr>
          <p:nvPr>
            <p:ph type="body" sz="quarter" idx="1"/>
          </p:nvPr>
        </p:nvSpPr>
        <p:spPr>
          <a:prstGeom prst="rect">
            <a:avLst/>
          </a:prstGeom>
        </p:spPr>
        <p:txBody>
          <a:bodyPr/>
          <a:lstStyle/>
          <a:p>
            <a:r>
              <a:t>K: this is very Steve. Active!</a:t>
            </a:r>
          </a:p>
          <a:p>
            <a:r>
              <a:t>V: Interactive</a:t>
            </a:r>
          </a:p>
          <a:p>
            <a:r>
              <a:t>K: QUICK! So. Through the interaction with Steve  HE can save time for you</a:t>
            </a:r>
          </a:p>
          <a:p>
            <a:r>
              <a:t>V: Even you are on a bus , you can get a lot of options</a:t>
            </a:r>
          </a:p>
          <a:p>
            <a:r>
              <a:t>————</a:t>
            </a:r>
          </a:p>
          <a:p>
            <a:pPr>
              <a:defRPr sz="1600"/>
            </a:pPr>
            <a:r>
              <a:t>In order to solve wasting time, Steeve bring three advantages: Active I , Q</a:t>
            </a:r>
          </a:p>
          <a:p>
            <a:pPr>
              <a:defRPr sz="1600"/>
            </a:pPr>
            <a:r>
              <a:t>Active: instead of filtering jobs by yourself, Steeve can select suitable job for you</a:t>
            </a:r>
          </a:p>
          <a:p>
            <a:pPr>
              <a:defRPr sz="1600"/>
            </a:pPr>
            <a:r>
              <a:t>Interactive: Steeve can know more about you through conversation.</a:t>
            </a:r>
          </a:p>
          <a:p>
            <a:pPr>
              <a:defRPr sz="1600"/>
            </a:pPr>
            <a:r>
              <a:t>Quick: </a:t>
            </a:r>
          </a:p>
          <a:p>
            <a:pPr>
              <a:defRPr sz="1600"/>
            </a:pPr>
            <a:r>
              <a:t>While eating or even on a bus </a:t>
            </a:r>
          </a:p>
          <a:p>
            <a:pPr>
              <a:defRPr sz="1600"/>
            </a:pPr>
            <a:r>
              <a:t>Web-based chatbot. Save Time </a:t>
            </a:r>
          </a:p>
          <a:p>
            <a:pPr>
              <a:defRPr sz="1600"/>
            </a:pPr>
            <a:r>
              <a:t>provides you Jobs via interaction.</a:t>
            </a:r>
          </a:p>
          <a:p>
            <a:pPr>
              <a:defRPr sz="1600"/>
            </a:pPr>
            <a:r>
              <a:t>Interact with Steeve you can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r>
              <a:t>K: Well well well how this happened?</a:t>
            </a:r>
          </a:p>
          <a:p>
            <a:r>
              <a:t>V: You just need to provide your CV, and then he will give suitable jobs to you.</a:t>
            </a:r>
          </a:p>
          <a:p>
            <a:r>
              <a:t>K: As for HR ,just offer requirement, and Steeve provide eligible candidates to meet your demand</a:t>
            </a:r>
          </a:p>
          <a:p>
            <a:r>
              <a:t>V: That’s so convenient. But, can Steeve be profitable?</a:t>
            </a:r>
          </a:p>
          <a:p>
            <a:r>
              <a:t>K: sure!!!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a:spLocks noGrp="1" noRot="1" noChangeAspect="1"/>
          </p:cNvSpPr>
          <p:nvPr>
            <p:ph type="sldImg"/>
          </p:nvPr>
        </p:nvSpPr>
        <p:spPr>
          <a:prstGeom prst="rect">
            <a:avLst/>
          </a:prstGeom>
        </p:spPr>
        <p:txBody>
          <a:bodyPr/>
          <a:lstStyle/>
          <a:p>
            <a:endParaRPr/>
          </a:p>
        </p:txBody>
      </p:sp>
      <p:sp>
        <p:nvSpPr>
          <p:cNvPr id="215" name="Shape 215"/>
          <p:cNvSpPr>
            <a:spLocks noGrp="1"/>
          </p:cNvSpPr>
          <p:nvPr>
            <p:ph type="body" sz="quarter" idx="1"/>
          </p:nvPr>
        </p:nvSpPr>
        <p:spPr>
          <a:prstGeom prst="rect">
            <a:avLst/>
          </a:prstGeom>
        </p:spPr>
        <p:txBody>
          <a:bodyPr/>
          <a:lstStyle/>
          <a:p>
            <a:endParaRPr/>
          </a:p>
          <a:p>
            <a:r>
              <a:t>K: All of us concern profit, in this section, we are going to show our expected revenue. That is, our Biz Model.</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Line"/>
          <p:cNvSpPr/>
          <p:nvPr/>
        </p:nvSpPr>
        <p:spPr>
          <a:xfrm>
            <a:off x="2006598" y="5105400"/>
            <a:ext cx="8991604" cy="1"/>
          </a:xfrm>
          <a:prstGeom prst="line">
            <a:avLst/>
          </a:prstGeom>
          <a:ln w="3175">
            <a:solidFill>
              <a:srgbClr val="444444">
                <a:alpha val="30000"/>
              </a:srgbClr>
            </a:solidFill>
            <a:miter lim="400000"/>
          </a:ln>
        </p:spPr>
        <p:txBody>
          <a:bodyPr lIns="45718" tIns="45718" rIns="45718" bIns="45718"/>
          <a:lstStyle/>
          <a:p>
            <a:endParaRPr/>
          </a:p>
        </p:txBody>
      </p:sp>
      <p:sp>
        <p:nvSpPr>
          <p:cNvPr id="12" name="Title Text"/>
          <p:cNvSpPr txBox="1">
            <a:spLocks noGrp="1"/>
          </p:cNvSpPr>
          <p:nvPr>
            <p:ph type="title"/>
          </p:nvPr>
        </p:nvSpPr>
        <p:spPr>
          <a:xfrm>
            <a:off x="2006599" y="3476623"/>
            <a:ext cx="8991603" cy="1524003"/>
          </a:xfrm>
          <a:prstGeom prst="rect">
            <a:avLst/>
          </a:prstGeom>
        </p:spPr>
        <p:txBody>
          <a:bodyPr/>
          <a:lstStyle/>
          <a:p>
            <a:r>
              <a:t>Title Text</a:t>
            </a:r>
          </a:p>
        </p:txBody>
      </p:sp>
      <p:sp>
        <p:nvSpPr>
          <p:cNvPr id="13" name="Body Level One…"/>
          <p:cNvSpPr txBox="1">
            <a:spLocks noGrp="1"/>
          </p:cNvSpPr>
          <p:nvPr>
            <p:ph type="body" sz="quarter" idx="1"/>
          </p:nvPr>
        </p:nvSpPr>
        <p:spPr>
          <a:xfrm>
            <a:off x="2006599" y="5391150"/>
            <a:ext cx="8991603" cy="61912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xfrm>
            <a:off x="10723638" y="7791450"/>
            <a:ext cx="292101" cy="3175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97" name="Line"/>
          <p:cNvSpPr/>
          <p:nvPr/>
        </p:nvSpPr>
        <p:spPr>
          <a:xfrm flipV="1">
            <a:off x="2006598" y="8153397"/>
            <a:ext cx="8991604" cy="4"/>
          </a:xfrm>
          <a:prstGeom prst="line">
            <a:avLst/>
          </a:prstGeom>
          <a:ln w="50800">
            <a:solidFill>
              <a:srgbClr val="444444">
                <a:alpha val="30000"/>
              </a:srgbClr>
            </a:solidFill>
            <a:miter lim="400000"/>
          </a:ln>
        </p:spPr>
        <p:txBody>
          <a:bodyPr lIns="45718" tIns="45718" rIns="45718" bIns="45718"/>
          <a:lstStyle/>
          <a:p>
            <a:endParaRPr/>
          </a:p>
        </p:txBody>
      </p:sp>
      <p:sp>
        <p:nvSpPr>
          <p:cNvPr id="98" name="Line"/>
          <p:cNvSpPr/>
          <p:nvPr/>
        </p:nvSpPr>
        <p:spPr>
          <a:xfrm flipV="1">
            <a:off x="2006598" y="1600199"/>
            <a:ext cx="8991604" cy="2"/>
          </a:xfrm>
          <a:prstGeom prst="line">
            <a:avLst/>
          </a:prstGeom>
          <a:ln w="3175">
            <a:solidFill>
              <a:srgbClr val="444444">
                <a:alpha val="30000"/>
              </a:srgbClr>
            </a:solidFill>
            <a:miter lim="400000"/>
          </a:ln>
        </p:spPr>
        <p:txBody>
          <a:bodyPr lIns="45718" tIns="45718" rIns="45718" bIns="45718"/>
          <a:lstStyle/>
          <a:p>
            <a:endParaRPr/>
          </a:p>
        </p:txBody>
      </p:sp>
      <p:sp>
        <p:nvSpPr>
          <p:cNvPr id="99" name="Image"/>
          <p:cNvSpPr>
            <a:spLocks noGrp="1"/>
          </p:cNvSpPr>
          <p:nvPr>
            <p:ph type="pic" idx="13"/>
          </p:nvPr>
        </p:nvSpPr>
        <p:spPr>
          <a:xfrm>
            <a:off x="1625599" y="1219199"/>
            <a:ext cx="9753603" cy="7315203"/>
          </a:xfrm>
          <a:prstGeom prst="rect">
            <a:avLst/>
          </a:prstGeom>
        </p:spPr>
        <p:txBody>
          <a:bodyPr lIns="91439" tIns="45719" rIns="91439" bIns="45719">
            <a:noAutofit/>
          </a:bodyPr>
          <a:lstStyle/>
          <a:p>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空白">
    <p:bg>
      <p:bgPr>
        <a:solidFill>
          <a:srgbClr val="FFFFFF"/>
        </a:solidFill>
        <a:effectLst/>
      </p:bgPr>
    </p:bg>
    <p:spTree>
      <p:nvGrpSpPr>
        <p:cNvPr id="1" name=""/>
        <p:cNvGrpSpPr/>
        <p:nvPr/>
      </p:nvGrpSpPr>
      <p:grpSpPr>
        <a:xfrm>
          <a:off x="0" y="0"/>
          <a:ext cx="0" cy="0"/>
          <a:chOff x="0" y="0"/>
          <a:chExt cx="0" cy="0"/>
        </a:xfrm>
      </p:grpSpPr>
      <p:sp>
        <p:nvSpPr>
          <p:cNvPr id="107" name="Slide Number"/>
          <p:cNvSpPr txBox="1">
            <a:spLocks noGrp="1"/>
          </p:cNvSpPr>
          <p:nvPr>
            <p:ph type="sldNum" sz="quarter" idx="2"/>
          </p:nvPr>
        </p:nvSpPr>
        <p:spPr>
          <a:xfrm>
            <a:off x="6380835" y="7362825"/>
            <a:ext cx="239320" cy="243230"/>
          </a:xfrm>
          <a:prstGeom prst="rect">
            <a:avLst/>
          </a:prstGeom>
        </p:spPr>
        <p:txBody>
          <a:bodyPr lIns="28575" tIns="28575" rIns="28575" bIns="28575"/>
          <a:lstStyle>
            <a:lvl1pPr>
              <a:defRPr sz="1200">
                <a:solidFill>
                  <a:srgbClr val="000000"/>
                </a:solidFill>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1" name="Image"/>
          <p:cNvSpPr>
            <a:spLocks noGrp="1"/>
          </p:cNvSpPr>
          <p:nvPr>
            <p:ph type="pic" sz="half" idx="13"/>
          </p:nvPr>
        </p:nvSpPr>
        <p:spPr>
          <a:xfrm>
            <a:off x="2092324" y="2105024"/>
            <a:ext cx="8820153" cy="4257677"/>
          </a:xfrm>
          <a:prstGeom prst="rect">
            <a:avLst/>
          </a:prstGeom>
        </p:spPr>
        <p:txBody>
          <a:bodyPr lIns="91439" tIns="45719" rIns="91439" bIns="45719">
            <a:noAutofit/>
          </a:bodyPr>
          <a:lstStyle/>
          <a:p>
            <a:endParaRPr/>
          </a:p>
        </p:txBody>
      </p:sp>
      <p:sp>
        <p:nvSpPr>
          <p:cNvPr id="22" name="Title Text"/>
          <p:cNvSpPr txBox="1">
            <a:spLocks noGrp="1"/>
          </p:cNvSpPr>
          <p:nvPr>
            <p:ph type="title"/>
          </p:nvPr>
        </p:nvSpPr>
        <p:spPr>
          <a:xfrm>
            <a:off x="2006599" y="6543675"/>
            <a:ext cx="8991603" cy="838201"/>
          </a:xfrm>
          <a:prstGeom prst="rect">
            <a:avLst/>
          </a:prstGeom>
        </p:spPr>
        <p:txBody>
          <a:bodyPr/>
          <a:lstStyle/>
          <a:p>
            <a:r>
              <a:t>Title Text</a:t>
            </a:r>
          </a:p>
        </p:txBody>
      </p:sp>
      <p:sp>
        <p:nvSpPr>
          <p:cNvPr id="23" name="Body Level One…"/>
          <p:cNvSpPr txBox="1">
            <a:spLocks noGrp="1"/>
          </p:cNvSpPr>
          <p:nvPr>
            <p:ph type="body" sz="quarter" idx="1"/>
          </p:nvPr>
        </p:nvSpPr>
        <p:spPr>
          <a:xfrm>
            <a:off x="2006599" y="7419975"/>
            <a:ext cx="8991603" cy="62865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1" name="Title Text"/>
          <p:cNvSpPr txBox="1">
            <a:spLocks noGrp="1"/>
          </p:cNvSpPr>
          <p:nvPr>
            <p:ph type="title"/>
          </p:nvPr>
        </p:nvSpPr>
        <p:spPr>
          <a:xfrm>
            <a:off x="2006599" y="4114798"/>
            <a:ext cx="8991603" cy="1524003"/>
          </a:xfrm>
          <a:prstGeom prst="rect">
            <a:avLst/>
          </a:prstGeom>
        </p:spPr>
        <p:txBody>
          <a:bodyPr anchor="ctr"/>
          <a:lstStyle/>
          <a:p>
            <a:r>
              <a:t>Title Text</a:t>
            </a: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9" name="Image"/>
          <p:cNvSpPr>
            <a:spLocks noGrp="1"/>
          </p:cNvSpPr>
          <p:nvPr>
            <p:ph type="pic" sz="quarter" idx="13"/>
          </p:nvPr>
        </p:nvSpPr>
        <p:spPr>
          <a:xfrm>
            <a:off x="6729738" y="1955586"/>
            <a:ext cx="4181477" cy="5648327"/>
          </a:xfrm>
          <a:prstGeom prst="rect">
            <a:avLst/>
          </a:prstGeom>
        </p:spPr>
        <p:txBody>
          <a:bodyPr lIns="91439" tIns="45719" rIns="91439" bIns="45719">
            <a:noAutofit/>
          </a:bodyPr>
          <a:lstStyle/>
          <a:p>
            <a:endParaRPr/>
          </a:p>
        </p:txBody>
      </p:sp>
      <p:sp>
        <p:nvSpPr>
          <p:cNvPr id="40" name="Title Text"/>
          <p:cNvSpPr txBox="1">
            <a:spLocks noGrp="1"/>
          </p:cNvSpPr>
          <p:nvPr>
            <p:ph type="title"/>
          </p:nvPr>
        </p:nvSpPr>
        <p:spPr>
          <a:xfrm>
            <a:off x="2006599" y="3019424"/>
            <a:ext cx="4371977" cy="4552952"/>
          </a:xfrm>
          <a:prstGeom prst="rect">
            <a:avLst/>
          </a:prstGeom>
        </p:spPr>
        <p:txBody>
          <a:bodyPr anchor="t"/>
          <a:lstStyle/>
          <a:p>
            <a:r>
              <a:t>Title Text</a:t>
            </a:r>
          </a:p>
        </p:txBody>
      </p:sp>
      <p:sp>
        <p:nvSpPr>
          <p:cNvPr id="41" name="Body Level One…"/>
          <p:cNvSpPr txBox="1">
            <a:spLocks noGrp="1"/>
          </p:cNvSpPr>
          <p:nvPr>
            <p:ph type="body" sz="quarter" idx="1"/>
          </p:nvPr>
        </p:nvSpPr>
        <p:spPr>
          <a:xfrm>
            <a:off x="2006599" y="2095499"/>
            <a:ext cx="4371977" cy="62865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copy">
    <p:spTree>
      <p:nvGrpSpPr>
        <p:cNvPr id="1" name=""/>
        <p:cNvGrpSpPr/>
        <p:nvPr/>
      </p:nvGrpSpPr>
      <p:grpSpPr>
        <a:xfrm>
          <a:off x="0" y="0"/>
          <a:ext cx="0" cy="0"/>
          <a:chOff x="0" y="0"/>
          <a:chExt cx="0" cy="0"/>
        </a:xfrm>
      </p:grpSpPr>
      <p:sp>
        <p:nvSpPr>
          <p:cNvPr id="49" name="Title Text"/>
          <p:cNvSpPr txBox="1">
            <a:spLocks noGrp="1"/>
          </p:cNvSpPr>
          <p:nvPr>
            <p:ph type="title"/>
          </p:nvPr>
        </p:nvSpPr>
        <p:spPr>
          <a:xfrm>
            <a:off x="2006599" y="1666874"/>
            <a:ext cx="8991603" cy="1428751"/>
          </a:xfrm>
          <a:prstGeom prst="rect">
            <a:avLst/>
          </a:prstGeom>
        </p:spPr>
        <p:txBody>
          <a:bodyPr anchor="ctr"/>
          <a:lstStyle/>
          <a:p>
            <a:r>
              <a:t>Title Text</a:t>
            </a:r>
          </a:p>
        </p:txBody>
      </p:sp>
      <p:sp>
        <p:nvSpPr>
          <p:cNvPr id="50" name="Body Level One…"/>
          <p:cNvSpPr txBox="1">
            <a:spLocks noGrp="1"/>
          </p:cNvSpPr>
          <p:nvPr>
            <p:ph type="body" sz="half" idx="1"/>
          </p:nvPr>
        </p:nvSpPr>
        <p:spPr>
          <a:xfrm>
            <a:off x="2006599" y="3495673"/>
            <a:ext cx="8991603" cy="4295778"/>
          </a:xfrm>
          <a:prstGeom prst="rect">
            <a:avLst/>
          </a:prstGeom>
        </p:spPr>
        <p:txBody>
          <a:bodyPr anchor="ctr"/>
          <a:lstStyle>
            <a:lvl1pPr marL="394446" indent="-394446">
              <a:lnSpc>
                <a:spcPct val="100000"/>
              </a:lnSpc>
              <a:spcBef>
                <a:spcPts val="4200"/>
              </a:spcBef>
              <a:buSzPct val="30000"/>
              <a:buBlip>
                <a:blip r:embed="rId2"/>
              </a:buBlip>
              <a:defRPr sz="3200"/>
            </a:lvl1pPr>
            <a:lvl2pPr marL="813547" indent="-394446">
              <a:lnSpc>
                <a:spcPct val="100000"/>
              </a:lnSpc>
              <a:spcBef>
                <a:spcPts val="4200"/>
              </a:spcBef>
              <a:buSzPct val="30000"/>
              <a:buBlip>
                <a:blip r:embed="rId2"/>
              </a:buBlip>
              <a:defRPr sz="3200"/>
            </a:lvl2pPr>
            <a:lvl3pPr marL="1232647" indent="-394447">
              <a:lnSpc>
                <a:spcPct val="100000"/>
              </a:lnSpc>
              <a:spcBef>
                <a:spcPts val="4200"/>
              </a:spcBef>
              <a:buSzPct val="30000"/>
              <a:buBlip>
                <a:blip r:embed="rId2"/>
              </a:buBlip>
              <a:defRPr sz="3200"/>
            </a:lvl3pPr>
            <a:lvl4pPr marL="1651747" indent="-394447">
              <a:lnSpc>
                <a:spcPct val="100000"/>
              </a:lnSpc>
              <a:spcBef>
                <a:spcPts val="4200"/>
              </a:spcBef>
              <a:buSzPct val="30000"/>
              <a:buBlip>
                <a:blip r:embed="rId2"/>
              </a:buBlip>
              <a:defRPr sz="3200"/>
            </a:lvl4pPr>
            <a:lvl5pPr marL="2070847" indent="-394447">
              <a:lnSpc>
                <a:spcPct val="100000"/>
              </a:lnSpc>
              <a:spcBef>
                <a:spcPts val="4200"/>
              </a:spcBef>
              <a:buSzPct val="30000"/>
              <a:buBlip>
                <a:blip r:embed="rId2"/>
              </a:buBlip>
              <a:defRPr sz="3200"/>
            </a:lvl5pPr>
          </a:lstStyle>
          <a:p>
            <a:r>
              <a:t>Body Level One</a:t>
            </a:r>
          </a:p>
          <a:p>
            <a:pPr lvl="1"/>
            <a:r>
              <a:t>Body Level Two</a:t>
            </a:r>
          </a:p>
          <a:p>
            <a:pPr lvl="2"/>
            <a:r>
              <a:t>Body Level Three</a:t>
            </a:r>
          </a:p>
          <a:p>
            <a:pPr lvl="3"/>
            <a:r>
              <a:t>Body Level Four</a:t>
            </a:r>
          </a:p>
          <a:p>
            <a:pPr lvl="4"/>
            <a:r>
              <a:t>Body Level Five</a:t>
            </a:r>
          </a:p>
        </p:txBody>
      </p:sp>
      <p:sp>
        <p:nvSpPr>
          <p:cNvPr id="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58" name="Image"/>
          <p:cNvSpPr>
            <a:spLocks noGrp="1"/>
          </p:cNvSpPr>
          <p:nvPr>
            <p:ph type="pic" sz="quarter" idx="13"/>
          </p:nvPr>
        </p:nvSpPr>
        <p:spPr>
          <a:xfrm>
            <a:off x="2091064" y="3465298"/>
            <a:ext cx="4143377" cy="4143378"/>
          </a:xfrm>
          <a:prstGeom prst="rect">
            <a:avLst/>
          </a:prstGeom>
        </p:spPr>
        <p:txBody>
          <a:bodyPr lIns="91439" tIns="45719" rIns="91439" bIns="45719">
            <a:noAutofit/>
          </a:bodyPr>
          <a:lstStyle/>
          <a:p>
            <a:endParaRPr/>
          </a:p>
        </p:txBody>
      </p:sp>
      <p:sp>
        <p:nvSpPr>
          <p:cNvPr id="59" name="Title Text"/>
          <p:cNvSpPr txBox="1">
            <a:spLocks noGrp="1"/>
          </p:cNvSpPr>
          <p:nvPr>
            <p:ph type="title"/>
          </p:nvPr>
        </p:nvSpPr>
        <p:spPr>
          <a:xfrm>
            <a:off x="2006599" y="835024"/>
            <a:ext cx="8991603" cy="1428753"/>
          </a:xfrm>
          <a:prstGeom prst="rect">
            <a:avLst/>
          </a:prstGeom>
        </p:spPr>
        <p:txBody>
          <a:bodyPr anchor="ctr"/>
          <a:lstStyle>
            <a:lvl1pPr>
              <a:defRPr>
                <a:latin typeface="HanziPen TC Regular"/>
                <a:ea typeface="HanziPen TC Regular"/>
                <a:cs typeface="HanziPen TC Regular"/>
                <a:sym typeface="HanziPen TC Regular"/>
              </a:defRPr>
            </a:lvl1pPr>
          </a:lstStyle>
          <a:p>
            <a:r>
              <a:t>Title Text</a:t>
            </a:r>
          </a:p>
        </p:txBody>
      </p:sp>
      <p:sp>
        <p:nvSpPr>
          <p:cNvPr id="60" name="Body Level One…"/>
          <p:cNvSpPr txBox="1">
            <a:spLocks noGrp="1"/>
          </p:cNvSpPr>
          <p:nvPr>
            <p:ph type="body" sz="quarter" idx="1"/>
          </p:nvPr>
        </p:nvSpPr>
        <p:spPr>
          <a:xfrm>
            <a:off x="6711950" y="3448048"/>
            <a:ext cx="4295777" cy="4143378"/>
          </a:xfrm>
          <a:prstGeom prst="rect">
            <a:avLst/>
          </a:prstGeom>
        </p:spPr>
        <p:txBody>
          <a:bodyPr anchor="ctr"/>
          <a:lstStyle>
            <a:lvl1pPr marL="343745" indent="-343745">
              <a:lnSpc>
                <a:spcPct val="100000"/>
              </a:lnSpc>
              <a:spcBef>
                <a:spcPts val="3200"/>
              </a:spcBef>
              <a:buSzPct val="30000"/>
              <a:buBlip>
                <a:blip r:embed="rId2"/>
              </a:buBlip>
              <a:defRPr sz="2800"/>
            </a:lvl1pPr>
            <a:lvl2pPr marL="712046" indent="-343745">
              <a:lnSpc>
                <a:spcPct val="100000"/>
              </a:lnSpc>
              <a:spcBef>
                <a:spcPts val="3200"/>
              </a:spcBef>
              <a:buSzPct val="30000"/>
              <a:buBlip>
                <a:blip r:embed="rId2"/>
              </a:buBlip>
              <a:defRPr sz="2800"/>
            </a:lvl2pPr>
            <a:lvl3pPr marL="1080345" indent="-343745">
              <a:lnSpc>
                <a:spcPct val="100000"/>
              </a:lnSpc>
              <a:spcBef>
                <a:spcPts val="3200"/>
              </a:spcBef>
              <a:buSzPct val="30000"/>
              <a:buBlip>
                <a:blip r:embed="rId2"/>
              </a:buBlip>
              <a:defRPr sz="2800"/>
            </a:lvl3pPr>
            <a:lvl4pPr marL="1448645" indent="-343745">
              <a:lnSpc>
                <a:spcPct val="100000"/>
              </a:lnSpc>
              <a:spcBef>
                <a:spcPts val="3200"/>
              </a:spcBef>
              <a:buSzPct val="30000"/>
              <a:buBlip>
                <a:blip r:embed="rId2"/>
              </a:buBlip>
              <a:defRPr sz="2800"/>
            </a:lvl4pPr>
            <a:lvl5pPr marL="1816946" indent="-343745">
              <a:lnSpc>
                <a:spcPct val="100000"/>
              </a:lnSpc>
              <a:spcBef>
                <a:spcPts val="3200"/>
              </a:spcBef>
              <a:buSzPct val="30000"/>
              <a:buBlip>
                <a:blip r:embed="rId2"/>
              </a:buBlip>
              <a:defRPr sz="2800"/>
            </a:lvl5pPr>
          </a:lstStyle>
          <a:p>
            <a:r>
              <a:t>Body Level One</a:t>
            </a:r>
          </a:p>
          <a:p>
            <a:pPr lvl="1"/>
            <a:r>
              <a:t>Body Level Two</a:t>
            </a:r>
          </a:p>
          <a:p>
            <a:pPr lvl="2"/>
            <a:r>
              <a:t>Body Level Three</a:t>
            </a:r>
          </a:p>
          <a:p>
            <a:pPr lvl="3"/>
            <a:r>
              <a:t>Body Level Four</a:t>
            </a:r>
          </a:p>
          <a:p>
            <a:pPr lvl="4"/>
            <a:r>
              <a:t>Body Level Five</a:t>
            </a:r>
          </a:p>
        </p:txBody>
      </p:sp>
      <p:sp>
        <p:nvSpPr>
          <p:cNvPr id="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68" name="Body Level One…"/>
          <p:cNvSpPr txBox="1">
            <a:spLocks noGrp="1"/>
          </p:cNvSpPr>
          <p:nvPr>
            <p:ph type="body" idx="1"/>
          </p:nvPr>
        </p:nvSpPr>
        <p:spPr>
          <a:xfrm>
            <a:off x="2006599" y="1952624"/>
            <a:ext cx="8991603" cy="5838827"/>
          </a:xfrm>
          <a:prstGeom prst="rect">
            <a:avLst/>
          </a:prstGeom>
        </p:spPr>
        <p:txBody>
          <a:bodyPr anchor="ctr"/>
          <a:lstStyle>
            <a:lvl1pPr marL="394446" indent="-394446">
              <a:lnSpc>
                <a:spcPct val="100000"/>
              </a:lnSpc>
              <a:spcBef>
                <a:spcPts val="4200"/>
              </a:spcBef>
              <a:buSzPct val="30000"/>
              <a:buBlip>
                <a:blip r:embed="rId2"/>
              </a:buBlip>
              <a:defRPr sz="3200"/>
            </a:lvl1pPr>
            <a:lvl2pPr marL="813547" indent="-394446">
              <a:lnSpc>
                <a:spcPct val="100000"/>
              </a:lnSpc>
              <a:spcBef>
                <a:spcPts val="4200"/>
              </a:spcBef>
              <a:buSzPct val="30000"/>
              <a:buBlip>
                <a:blip r:embed="rId2"/>
              </a:buBlip>
              <a:defRPr sz="3200"/>
            </a:lvl2pPr>
            <a:lvl3pPr marL="1232647" indent="-394447">
              <a:lnSpc>
                <a:spcPct val="100000"/>
              </a:lnSpc>
              <a:spcBef>
                <a:spcPts val="4200"/>
              </a:spcBef>
              <a:buSzPct val="30000"/>
              <a:buBlip>
                <a:blip r:embed="rId2"/>
              </a:buBlip>
              <a:defRPr sz="3200"/>
            </a:lvl3pPr>
            <a:lvl4pPr marL="1651747" indent="-394447">
              <a:lnSpc>
                <a:spcPct val="100000"/>
              </a:lnSpc>
              <a:spcBef>
                <a:spcPts val="4200"/>
              </a:spcBef>
              <a:buSzPct val="30000"/>
              <a:buBlip>
                <a:blip r:embed="rId2"/>
              </a:buBlip>
              <a:defRPr sz="3200"/>
            </a:lvl4pPr>
            <a:lvl5pPr marL="2070847" indent="-394447">
              <a:lnSpc>
                <a:spcPct val="100000"/>
              </a:lnSpc>
              <a:spcBef>
                <a:spcPts val="4200"/>
              </a:spcBef>
              <a:buSzPct val="30000"/>
              <a:buBlip>
                <a:blip r:embed="rId2"/>
              </a:buBlip>
              <a:defRPr sz="3200"/>
            </a:lvl5pPr>
          </a:lstStyle>
          <a:p>
            <a:r>
              <a:t>Body Level One</a:t>
            </a:r>
          </a:p>
          <a:p>
            <a:pPr lvl="1"/>
            <a:r>
              <a:t>Body Level Two</a:t>
            </a:r>
          </a:p>
          <a:p>
            <a:pPr lvl="2"/>
            <a:r>
              <a:t>Body Level Three</a:t>
            </a:r>
          </a:p>
          <a:p>
            <a:pPr lvl="3"/>
            <a:r>
              <a:t>Body Level Four</a:t>
            </a:r>
          </a:p>
          <a:p>
            <a:pPr lvl="4"/>
            <a:r>
              <a:t>Body Level Five</a:t>
            </a:r>
          </a:p>
        </p:txBody>
      </p:sp>
      <p:sp>
        <p:nvSpPr>
          <p:cNvPr id="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76" name="Image"/>
          <p:cNvSpPr>
            <a:spLocks noGrp="1"/>
          </p:cNvSpPr>
          <p:nvPr>
            <p:ph type="pic" sz="quarter" idx="13"/>
          </p:nvPr>
        </p:nvSpPr>
        <p:spPr>
          <a:xfrm>
            <a:off x="6616700" y="1952624"/>
            <a:ext cx="4295777" cy="2705101"/>
          </a:xfrm>
          <a:prstGeom prst="rect">
            <a:avLst/>
          </a:prstGeom>
        </p:spPr>
        <p:txBody>
          <a:bodyPr lIns="91439" tIns="45719" rIns="91439" bIns="45719">
            <a:noAutofit/>
          </a:bodyPr>
          <a:lstStyle/>
          <a:p>
            <a:endParaRPr/>
          </a:p>
        </p:txBody>
      </p:sp>
      <p:sp>
        <p:nvSpPr>
          <p:cNvPr id="77" name="Image"/>
          <p:cNvSpPr>
            <a:spLocks noGrp="1"/>
          </p:cNvSpPr>
          <p:nvPr>
            <p:ph type="pic" sz="quarter" idx="14"/>
          </p:nvPr>
        </p:nvSpPr>
        <p:spPr>
          <a:xfrm>
            <a:off x="6616700" y="4972050"/>
            <a:ext cx="4295777" cy="2733676"/>
          </a:xfrm>
          <a:prstGeom prst="rect">
            <a:avLst/>
          </a:prstGeom>
        </p:spPr>
        <p:txBody>
          <a:bodyPr lIns="91439" tIns="45719" rIns="91439" bIns="45719">
            <a:noAutofit/>
          </a:bodyPr>
          <a:lstStyle/>
          <a:p>
            <a:endParaRPr/>
          </a:p>
        </p:txBody>
      </p:sp>
      <p:sp>
        <p:nvSpPr>
          <p:cNvPr id="78" name="Image"/>
          <p:cNvSpPr>
            <a:spLocks noGrp="1"/>
          </p:cNvSpPr>
          <p:nvPr>
            <p:ph type="pic" sz="quarter" idx="15"/>
          </p:nvPr>
        </p:nvSpPr>
        <p:spPr>
          <a:xfrm>
            <a:off x="2091064" y="1950823"/>
            <a:ext cx="4181477" cy="5753103"/>
          </a:xfrm>
          <a:prstGeom prst="rect">
            <a:avLst/>
          </a:prstGeom>
        </p:spPr>
        <p:txBody>
          <a:bodyPr lIns="91439" tIns="45719" rIns="91439" bIns="45719">
            <a:noAutofit/>
          </a:bodyPr>
          <a:lstStyle/>
          <a:p>
            <a:endParaRPr/>
          </a:p>
        </p:txBody>
      </p:sp>
      <p:sp>
        <p:nvSpPr>
          <p:cNvPr id="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86" name="Line"/>
          <p:cNvSpPr/>
          <p:nvPr/>
        </p:nvSpPr>
        <p:spPr>
          <a:xfrm flipV="1">
            <a:off x="2006598" y="8153397"/>
            <a:ext cx="8991604" cy="4"/>
          </a:xfrm>
          <a:prstGeom prst="line">
            <a:avLst/>
          </a:prstGeom>
          <a:ln w="50800">
            <a:solidFill>
              <a:srgbClr val="444444">
                <a:alpha val="30000"/>
              </a:srgbClr>
            </a:solidFill>
            <a:miter lim="400000"/>
          </a:ln>
        </p:spPr>
        <p:txBody>
          <a:bodyPr lIns="45718" tIns="45718" rIns="45718" bIns="45718"/>
          <a:lstStyle/>
          <a:p>
            <a:endParaRPr/>
          </a:p>
        </p:txBody>
      </p:sp>
      <p:sp>
        <p:nvSpPr>
          <p:cNvPr id="87" name="Line"/>
          <p:cNvSpPr/>
          <p:nvPr/>
        </p:nvSpPr>
        <p:spPr>
          <a:xfrm flipV="1">
            <a:off x="2006598" y="1600199"/>
            <a:ext cx="8991604" cy="2"/>
          </a:xfrm>
          <a:prstGeom prst="line">
            <a:avLst/>
          </a:prstGeom>
          <a:ln w="3175">
            <a:solidFill>
              <a:srgbClr val="444444">
                <a:alpha val="30000"/>
              </a:srgbClr>
            </a:solidFill>
            <a:miter lim="400000"/>
          </a:ln>
        </p:spPr>
        <p:txBody>
          <a:bodyPr lIns="45718" tIns="45718" rIns="45718" bIns="45718"/>
          <a:lstStyle/>
          <a:p>
            <a:endParaRPr/>
          </a:p>
        </p:txBody>
      </p:sp>
      <p:sp>
        <p:nvSpPr>
          <p:cNvPr id="88" name="Body Level One…"/>
          <p:cNvSpPr txBox="1">
            <a:spLocks noGrp="1"/>
          </p:cNvSpPr>
          <p:nvPr>
            <p:ph type="body" sz="quarter" idx="1"/>
          </p:nvPr>
        </p:nvSpPr>
        <p:spPr>
          <a:xfrm>
            <a:off x="2006599" y="5657850"/>
            <a:ext cx="8991603" cy="469902"/>
          </a:xfrm>
          <a:prstGeom prst="rect">
            <a:avLst/>
          </a:prstGeom>
        </p:spPr>
        <p:txBody>
          <a:bodyPr/>
          <a:lstStyle>
            <a:lvl1pPr algn="ctr">
              <a:lnSpc>
                <a:spcPct val="140000"/>
              </a:lnSpc>
              <a:defRPr sz="2800" i="1">
                <a:solidFill>
                  <a:srgbClr val="9D9D9D"/>
                </a:solidFill>
              </a:defRPr>
            </a:lvl1pPr>
            <a:lvl2pPr algn="ctr">
              <a:lnSpc>
                <a:spcPct val="140000"/>
              </a:lnSpc>
              <a:defRPr sz="2800" i="1">
                <a:solidFill>
                  <a:srgbClr val="9D9D9D"/>
                </a:solidFill>
              </a:defRPr>
            </a:lvl2pPr>
            <a:lvl3pPr algn="ctr">
              <a:lnSpc>
                <a:spcPct val="140000"/>
              </a:lnSpc>
              <a:defRPr sz="2800" i="1">
                <a:solidFill>
                  <a:srgbClr val="9D9D9D"/>
                </a:solidFill>
              </a:defRPr>
            </a:lvl3pPr>
            <a:lvl4pPr algn="ctr">
              <a:lnSpc>
                <a:spcPct val="140000"/>
              </a:lnSpc>
              <a:defRPr sz="2800" i="1">
                <a:solidFill>
                  <a:srgbClr val="9D9D9D"/>
                </a:solidFill>
              </a:defRPr>
            </a:lvl4pPr>
            <a:lvl5pPr algn="ctr">
              <a:lnSpc>
                <a:spcPct val="140000"/>
              </a:lnSpc>
              <a:defRPr sz="2800" i="1">
                <a:solidFill>
                  <a:srgbClr val="9D9D9D"/>
                </a:solidFill>
              </a:defRPr>
            </a:lvl5pPr>
          </a:lstStyle>
          <a:p>
            <a:r>
              <a:t>Body Level One</a:t>
            </a:r>
          </a:p>
          <a:p>
            <a:pPr lvl="1"/>
            <a:r>
              <a:t>Body Level Two</a:t>
            </a:r>
          </a:p>
          <a:p>
            <a:pPr lvl="2"/>
            <a:r>
              <a:t>Body Level Three</a:t>
            </a:r>
          </a:p>
          <a:p>
            <a:pPr lvl="3"/>
            <a:r>
              <a:t>Body Level Four</a:t>
            </a:r>
          </a:p>
          <a:p>
            <a:pPr lvl="4"/>
            <a:r>
              <a:t>Body Level Five</a:t>
            </a:r>
          </a:p>
        </p:txBody>
      </p:sp>
      <p:sp>
        <p:nvSpPr>
          <p:cNvPr id="89" name="“Type a quote here.”"/>
          <p:cNvSpPr txBox="1">
            <a:spLocks noGrp="1"/>
          </p:cNvSpPr>
          <p:nvPr>
            <p:ph type="body" sz="quarter" idx="13"/>
          </p:nvPr>
        </p:nvSpPr>
        <p:spPr>
          <a:xfrm>
            <a:off x="2578098" y="4391023"/>
            <a:ext cx="7848604" cy="571502"/>
          </a:xfrm>
          <a:prstGeom prst="rect">
            <a:avLst/>
          </a:prstGeom>
        </p:spPr>
        <p:txBody>
          <a:bodyPr anchor="ctr"/>
          <a:lstStyle/>
          <a:p>
            <a:pPr algn="ctr">
              <a:defRPr sz="3400"/>
            </a:pPr>
            <a:endParaRP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0CD"/>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948462" y="-1"/>
            <a:ext cx="10403841" cy="2612250"/>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b">
            <a:normAutofit/>
          </a:bodyPr>
          <a:lstStyle/>
          <a:p>
            <a:r>
              <a:t>Title Text</a:t>
            </a:r>
          </a:p>
        </p:txBody>
      </p:sp>
      <p:sp>
        <p:nvSpPr>
          <p:cNvPr id="3" name="Body Level One…"/>
          <p:cNvSpPr txBox="1">
            <a:spLocks noGrp="1"/>
          </p:cNvSpPr>
          <p:nvPr>
            <p:ph type="body" idx="1"/>
          </p:nvPr>
        </p:nvSpPr>
        <p:spPr>
          <a:xfrm>
            <a:off x="7258755" y="3467946"/>
            <a:ext cx="5093548" cy="6285655"/>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0733163" y="7791450"/>
            <a:ext cx="292101" cy="317500"/>
          </a:xfrm>
          <a:prstGeom prst="rect">
            <a:avLst/>
          </a:prstGeom>
          <a:ln w="12700">
            <a:miter lim="400000"/>
          </a:ln>
        </p:spPr>
        <p:txBody>
          <a:bodyPr wrap="none" lIns="38100" tIns="38100" rIns="38100" bIns="38100">
            <a:spAutoFit/>
          </a:bodyPr>
          <a:lstStyle>
            <a:lvl1pPr>
              <a:defRPr sz="1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584200" rtl="0" latinLnBrk="0">
        <a:lnSpc>
          <a:spcPct val="90000"/>
        </a:lnSpc>
        <a:spcBef>
          <a:spcPts val="0"/>
        </a:spcBef>
        <a:spcAft>
          <a:spcPts val="0"/>
        </a:spcAft>
        <a:buClrTx/>
        <a:buSzTx/>
        <a:buFontTx/>
        <a:buNone/>
        <a:tabLst/>
        <a:defRPr sz="6400" b="0" i="0" u="none" strike="noStrike" cap="all" spc="0" baseline="0">
          <a:ln>
            <a:noFill/>
          </a:ln>
          <a:solidFill>
            <a:srgbClr val="606060"/>
          </a:solidFill>
          <a:uFillTx/>
          <a:latin typeface="Gill Sans Light"/>
          <a:ea typeface="Gill Sans Light"/>
          <a:cs typeface="Gill Sans Light"/>
          <a:sym typeface="Gill Sans Light"/>
        </a:defRPr>
      </a:lvl1pPr>
      <a:lvl2pPr marL="0" marR="0" indent="0" algn="l" defTabSz="584200" rtl="0" latinLnBrk="0">
        <a:lnSpc>
          <a:spcPct val="90000"/>
        </a:lnSpc>
        <a:spcBef>
          <a:spcPts val="0"/>
        </a:spcBef>
        <a:spcAft>
          <a:spcPts val="0"/>
        </a:spcAft>
        <a:buClrTx/>
        <a:buSzTx/>
        <a:buFontTx/>
        <a:buNone/>
        <a:tabLst/>
        <a:defRPr sz="6400" b="0" i="0" u="none" strike="noStrike" cap="all" spc="0" baseline="0">
          <a:ln>
            <a:noFill/>
          </a:ln>
          <a:solidFill>
            <a:srgbClr val="606060"/>
          </a:solidFill>
          <a:uFillTx/>
          <a:latin typeface="Gill Sans Light"/>
          <a:ea typeface="Gill Sans Light"/>
          <a:cs typeface="Gill Sans Light"/>
          <a:sym typeface="Gill Sans Light"/>
        </a:defRPr>
      </a:lvl2pPr>
      <a:lvl3pPr marL="0" marR="0" indent="0" algn="l" defTabSz="584200" rtl="0" latinLnBrk="0">
        <a:lnSpc>
          <a:spcPct val="90000"/>
        </a:lnSpc>
        <a:spcBef>
          <a:spcPts val="0"/>
        </a:spcBef>
        <a:spcAft>
          <a:spcPts val="0"/>
        </a:spcAft>
        <a:buClrTx/>
        <a:buSzTx/>
        <a:buFontTx/>
        <a:buNone/>
        <a:tabLst/>
        <a:defRPr sz="6400" b="0" i="0" u="none" strike="noStrike" cap="all" spc="0" baseline="0">
          <a:ln>
            <a:noFill/>
          </a:ln>
          <a:solidFill>
            <a:srgbClr val="606060"/>
          </a:solidFill>
          <a:uFillTx/>
          <a:latin typeface="Gill Sans Light"/>
          <a:ea typeface="Gill Sans Light"/>
          <a:cs typeface="Gill Sans Light"/>
          <a:sym typeface="Gill Sans Light"/>
        </a:defRPr>
      </a:lvl3pPr>
      <a:lvl4pPr marL="0" marR="0" indent="0" algn="l" defTabSz="584200" rtl="0" latinLnBrk="0">
        <a:lnSpc>
          <a:spcPct val="90000"/>
        </a:lnSpc>
        <a:spcBef>
          <a:spcPts val="0"/>
        </a:spcBef>
        <a:spcAft>
          <a:spcPts val="0"/>
        </a:spcAft>
        <a:buClrTx/>
        <a:buSzTx/>
        <a:buFontTx/>
        <a:buNone/>
        <a:tabLst/>
        <a:defRPr sz="6400" b="0" i="0" u="none" strike="noStrike" cap="all" spc="0" baseline="0">
          <a:ln>
            <a:noFill/>
          </a:ln>
          <a:solidFill>
            <a:srgbClr val="606060"/>
          </a:solidFill>
          <a:uFillTx/>
          <a:latin typeface="Gill Sans Light"/>
          <a:ea typeface="Gill Sans Light"/>
          <a:cs typeface="Gill Sans Light"/>
          <a:sym typeface="Gill Sans Light"/>
        </a:defRPr>
      </a:lvl4pPr>
      <a:lvl5pPr marL="0" marR="0" indent="0" algn="l" defTabSz="584200" rtl="0" latinLnBrk="0">
        <a:lnSpc>
          <a:spcPct val="90000"/>
        </a:lnSpc>
        <a:spcBef>
          <a:spcPts val="0"/>
        </a:spcBef>
        <a:spcAft>
          <a:spcPts val="0"/>
        </a:spcAft>
        <a:buClrTx/>
        <a:buSzTx/>
        <a:buFontTx/>
        <a:buNone/>
        <a:tabLst/>
        <a:defRPr sz="6400" b="0" i="0" u="none" strike="noStrike" cap="all" spc="0" baseline="0">
          <a:ln>
            <a:noFill/>
          </a:ln>
          <a:solidFill>
            <a:srgbClr val="606060"/>
          </a:solidFill>
          <a:uFillTx/>
          <a:latin typeface="Gill Sans Light"/>
          <a:ea typeface="Gill Sans Light"/>
          <a:cs typeface="Gill Sans Light"/>
          <a:sym typeface="Gill Sans Light"/>
        </a:defRPr>
      </a:lvl5pPr>
      <a:lvl6pPr marL="0" marR="0" indent="0" algn="l" defTabSz="584200" rtl="0" latinLnBrk="0">
        <a:lnSpc>
          <a:spcPct val="90000"/>
        </a:lnSpc>
        <a:spcBef>
          <a:spcPts val="0"/>
        </a:spcBef>
        <a:spcAft>
          <a:spcPts val="0"/>
        </a:spcAft>
        <a:buClrTx/>
        <a:buSzTx/>
        <a:buFontTx/>
        <a:buNone/>
        <a:tabLst/>
        <a:defRPr sz="6400" b="0" i="0" u="none" strike="noStrike" cap="all" spc="0" baseline="0">
          <a:ln>
            <a:noFill/>
          </a:ln>
          <a:solidFill>
            <a:srgbClr val="606060"/>
          </a:solidFill>
          <a:uFillTx/>
          <a:latin typeface="Gill Sans Light"/>
          <a:ea typeface="Gill Sans Light"/>
          <a:cs typeface="Gill Sans Light"/>
          <a:sym typeface="Gill Sans Light"/>
        </a:defRPr>
      </a:lvl6pPr>
      <a:lvl7pPr marL="0" marR="0" indent="0" algn="l" defTabSz="584200" rtl="0" latinLnBrk="0">
        <a:lnSpc>
          <a:spcPct val="90000"/>
        </a:lnSpc>
        <a:spcBef>
          <a:spcPts val="0"/>
        </a:spcBef>
        <a:spcAft>
          <a:spcPts val="0"/>
        </a:spcAft>
        <a:buClrTx/>
        <a:buSzTx/>
        <a:buFontTx/>
        <a:buNone/>
        <a:tabLst/>
        <a:defRPr sz="6400" b="0" i="0" u="none" strike="noStrike" cap="all" spc="0" baseline="0">
          <a:ln>
            <a:noFill/>
          </a:ln>
          <a:solidFill>
            <a:srgbClr val="606060"/>
          </a:solidFill>
          <a:uFillTx/>
          <a:latin typeface="Gill Sans Light"/>
          <a:ea typeface="Gill Sans Light"/>
          <a:cs typeface="Gill Sans Light"/>
          <a:sym typeface="Gill Sans Light"/>
        </a:defRPr>
      </a:lvl7pPr>
      <a:lvl8pPr marL="0" marR="0" indent="0" algn="l" defTabSz="584200" rtl="0" latinLnBrk="0">
        <a:lnSpc>
          <a:spcPct val="90000"/>
        </a:lnSpc>
        <a:spcBef>
          <a:spcPts val="0"/>
        </a:spcBef>
        <a:spcAft>
          <a:spcPts val="0"/>
        </a:spcAft>
        <a:buClrTx/>
        <a:buSzTx/>
        <a:buFontTx/>
        <a:buNone/>
        <a:tabLst/>
        <a:defRPr sz="6400" b="0" i="0" u="none" strike="noStrike" cap="all" spc="0" baseline="0">
          <a:ln>
            <a:noFill/>
          </a:ln>
          <a:solidFill>
            <a:srgbClr val="606060"/>
          </a:solidFill>
          <a:uFillTx/>
          <a:latin typeface="Gill Sans Light"/>
          <a:ea typeface="Gill Sans Light"/>
          <a:cs typeface="Gill Sans Light"/>
          <a:sym typeface="Gill Sans Light"/>
        </a:defRPr>
      </a:lvl8pPr>
      <a:lvl9pPr marL="0" marR="0" indent="0" algn="l" defTabSz="584200" rtl="0" latinLnBrk="0">
        <a:lnSpc>
          <a:spcPct val="90000"/>
        </a:lnSpc>
        <a:spcBef>
          <a:spcPts val="0"/>
        </a:spcBef>
        <a:spcAft>
          <a:spcPts val="0"/>
        </a:spcAft>
        <a:buClrTx/>
        <a:buSzTx/>
        <a:buFontTx/>
        <a:buNone/>
        <a:tabLst/>
        <a:defRPr sz="6400" b="0" i="0" u="none" strike="noStrike" cap="all" spc="0" baseline="0">
          <a:ln>
            <a:noFill/>
          </a:ln>
          <a:solidFill>
            <a:srgbClr val="606060"/>
          </a:solidFill>
          <a:uFillTx/>
          <a:latin typeface="Gill Sans Light"/>
          <a:ea typeface="Gill Sans Light"/>
          <a:cs typeface="Gill Sans Light"/>
          <a:sym typeface="Gill Sans Light"/>
        </a:defRPr>
      </a:lvl9pPr>
    </p:titleStyle>
    <p:bodyStyle>
      <a:lvl1pPr marL="0" marR="0" indent="0" algn="l" defTabSz="584200" rtl="0" latinLnBrk="0">
        <a:lnSpc>
          <a:spcPct val="120000"/>
        </a:lnSpc>
        <a:spcBef>
          <a:spcPts val="0"/>
        </a:spcBef>
        <a:spcAft>
          <a:spcPts val="0"/>
        </a:spcAft>
        <a:buClrTx/>
        <a:buSzTx/>
        <a:buFontTx/>
        <a:buNone/>
        <a:tabLst/>
        <a:defRPr sz="2200" b="0" i="0" u="none" strike="noStrike" cap="none" spc="0" baseline="0">
          <a:ln>
            <a:noFill/>
          </a:ln>
          <a:solidFill>
            <a:srgbClr val="606060"/>
          </a:solidFill>
          <a:uFillTx/>
          <a:latin typeface="Gill Sans"/>
          <a:ea typeface="Gill Sans"/>
          <a:cs typeface="Gill Sans"/>
          <a:sym typeface="Gill Sans"/>
        </a:defRPr>
      </a:lvl1pPr>
      <a:lvl2pPr marL="0" marR="0" indent="0" algn="l" defTabSz="584200" rtl="0" latinLnBrk="0">
        <a:lnSpc>
          <a:spcPct val="120000"/>
        </a:lnSpc>
        <a:spcBef>
          <a:spcPts val="0"/>
        </a:spcBef>
        <a:spcAft>
          <a:spcPts val="0"/>
        </a:spcAft>
        <a:buClrTx/>
        <a:buSzTx/>
        <a:buFontTx/>
        <a:buNone/>
        <a:tabLst/>
        <a:defRPr sz="2200" b="0" i="0" u="none" strike="noStrike" cap="none" spc="0" baseline="0">
          <a:ln>
            <a:noFill/>
          </a:ln>
          <a:solidFill>
            <a:srgbClr val="606060"/>
          </a:solidFill>
          <a:uFillTx/>
          <a:latin typeface="Gill Sans"/>
          <a:ea typeface="Gill Sans"/>
          <a:cs typeface="Gill Sans"/>
          <a:sym typeface="Gill Sans"/>
        </a:defRPr>
      </a:lvl2pPr>
      <a:lvl3pPr marL="0" marR="0" indent="0" algn="l" defTabSz="584200" rtl="0" latinLnBrk="0">
        <a:lnSpc>
          <a:spcPct val="120000"/>
        </a:lnSpc>
        <a:spcBef>
          <a:spcPts val="0"/>
        </a:spcBef>
        <a:spcAft>
          <a:spcPts val="0"/>
        </a:spcAft>
        <a:buClrTx/>
        <a:buSzTx/>
        <a:buFontTx/>
        <a:buNone/>
        <a:tabLst/>
        <a:defRPr sz="2200" b="0" i="0" u="none" strike="noStrike" cap="none" spc="0" baseline="0">
          <a:ln>
            <a:noFill/>
          </a:ln>
          <a:solidFill>
            <a:srgbClr val="606060"/>
          </a:solidFill>
          <a:uFillTx/>
          <a:latin typeface="Gill Sans"/>
          <a:ea typeface="Gill Sans"/>
          <a:cs typeface="Gill Sans"/>
          <a:sym typeface="Gill Sans"/>
        </a:defRPr>
      </a:lvl3pPr>
      <a:lvl4pPr marL="0" marR="0" indent="0" algn="l" defTabSz="584200" rtl="0" latinLnBrk="0">
        <a:lnSpc>
          <a:spcPct val="120000"/>
        </a:lnSpc>
        <a:spcBef>
          <a:spcPts val="0"/>
        </a:spcBef>
        <a:spcAft>
          <a:spcPts val="0"/>
        </a:spcAft>
        <a:buClrTx/>
        <a:buSzTx/>
        <a:buFontTx/>
        <a:buNone/>
        <a:tabLst/>
        <a:defRPr sz="2200" b="0" i="0" u="none" strike="noStrike" cap="none" spc="0" baseline="0">
          <a:ln>
            <a:noFill/>
          </a:ln>
          <a:solidFill>
            <a:srgbClr val="606060"/>
          </a:solidFill>
          <a:uFillTx/>
          <a:latin typeface="Gill Sans"/>
          <a:ea typeface="Gill Sans"/>
          <a:cs typeface="Gill Sans"/>
          <a:sym typeface="Gill Sans"/>
        </a:defRPr>
      </a:lvl4pPr>
      <a:lvl5pPr marL="0" marR="0" indent="0" algn="l" defTabSz="584200" rtl="0" latinLnBrk="0">
        <a:lnSpc>
          <a:spcPct val="120000"/>
        </a:lnSpc>
        <a:spcBef>
          <a:spcPts val="0"/>
        </a:spcBef>
        <a:spcAft>
          <a:spcPts val="0"/>
        </a:spcAft>
        <a:buClrTx/>
        <a:buSzTx/>
        <a:buFontTx/>
        <a:buNone/>
        <a:tabLst/>
        <a:defRPr sz="2200" b="0" i="0" u="none" strike="noStrike" cap="none" spc="0" baseline="0">
          <a:ln>
            <a:noFill/>
          </a:ln>
          <a:solidFill>
            <a:srgbClr val="606060"/>
          </a:solidFill>
          <a:uFillTx/>
          <a:latin typeface="Gill Sans"/>
          <a:ea typeface="Gill Sans"/>
          <a:cs typeface="Gill Sans"/>
          <a:sym typeface="Gill Sans"/>
        </a:defRPr>
      </a:lvl5pPr>
      <a:lvl6pPr marL="0" marR="0" indent="0" algn="l" defTabSz="584200" rtl="0" latinLnBrk="0">
        <a:lnSpc>
          <a:spcPct val="120000"/>
        </a:lnSpc>
        <a:spcBef>
          <a:spcPts val="0"/>
        </a:spcBef>
        <a:spcAft>
          <a:spcPts val="0"/>
        </a:spcAft>
        <a:buClrTx/>
        <a:buSzTx/>
        <a:buFontTx/>
        <a:buNone/>
        <a:tabLst/>
        <a:defRPr sz="2200" b="0" i="0" u="none" strike="noStrike" cap="none" spc="0" baseline="0">
          <a:ln>
            <a:noFill/>
          </a:ln>
          <a:solidFill>
            <a:srgbClr val="606060"/>
          </a:solidFill>
          <a:uFillTx/>
          <a:latin typeface="Gill Sans"/>
          <a:ea typeface="Gill Sans"/>
          <a:cs typeface="Gill Sans"/>
          <a:sym typeface="Gill Sans"/>
        </a:defRPr>
      </a:lvl6pPr>
      <a:lvl7pPr marL="0" marR="0" indent="0" algn="l" defTabSz="584200" rtl="0" latinLnBrk="0">
        <a:lnSpc>
          <a:spcPct val="120000"/>
        </a:lnSpc>
        <a:spcBef>
          <a:spcPts val="0"/>
        </a:spcBef>
        <a:spcAft>
          <a:spcPts val="0"/>
        </a:spcAft>
        <a:buClrTx/>
        <a:buSzTx/>
        <a:buFontTx/>
        <a:buNone/>
        <a:tabLst/>
        <a:defRPr sz="2200" b="0" i="0" u="none" strike="noStrike" cap="none" spc="0" baseline="0">
          <a:ln>
            <a:noFill/>
          </a:ln>
          <a:solidFill>
            <a:srgbClr val="606060"/>
          </a:solidFill>
          <a:uFillTx/>
          <a:latin typeface="Gill Sans"/>
          <a:ea typeface="Gill Sans"/>
          <a:cs typeface="Gill Sans"/>
          <a:sym typeface="Gill Sans"/>
        </a:defRPr>
      </a:lvl7pPr>
      <a:lvl8pPr marL="0" marR="0" indent="0" algn="l" defTabSz="584200" rtl="0" latinLnBrk="0">
        <a:lnSpc>
          <a:spcPct val="120000"/>
        </a:lnSpc>
        <a:spcBef>
          <a:spcPts val="0"/>
        </a:spcBef>
        <a:spcAft>
          <a:spcPts val="0"/>
        </a:spcAft>
        <a:buClrTx/>
        <a:buSzTx/>
        <a:buFontTx/>
        <a:buNone/>
        <a:tabLst/>
        <a:defRPr sz="2200" b="0" i="0" u="none" strike="noStrike" cap="none" spc="0" baseline="0">
          <a:ln>
            <a:noFill/>
          </a:ln>
          <a:solidFill>
            <a:srgbClr val="606060"/>
          </a:solidFill>
          <a:uFillTx/>
          <a:latin typeface="Gill Sans"/>
          <a:ea typeface="Gill Sans"/>
          <a:cs typeface="Gill Sans"/>
          <a:sym typeface="Gill Sans"/>
        </a:defRPr>
      </a:lvl8pPr>
      <a:lvl9pPr marL="0" marR="0" indent="0" algn="l" defTabSz="584200" rtl="0" latinLnBrk="0">
        <a:lnSpc>
          <a:spcPct val="120000"/>
        </a:lnSpc>
        <a:spcBef>
          <a:spcPts val="0"/>
        </a:spcBef>
        <a:spcAft>
          <a:spcPts val="0"/>
        </a:spcAft>
        <a:buClrTx/>
        <a:buSzTx/>
        <a:buFontTx/>
        <a:buNone/>
        <a:tabLst/>
        <a:defRPr sz="2200" b="0" i="0" u="none" strike="noStrike" cap="none" spc="0" baseline="0">
          <a:ln>
            <a:noFill/>
          </a:ln>
          <a:solidFill>
            <a:srgbClr val="606060"/>
          </a:solidFill>
          <a:uFillTx/>
          <a:latin typeface="Gill Sans"/>
          <a:ea typeface="Gill Sans"/>
          <a:cs typeface="Gill Sans"/>
          <a:sym typeface="Gill Sans"/>
        </a:defRPr>
      </a:lvl9pPr>
    </p:bodyStyle>
    <p:otherStyle>
      <a:lvl1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Gill Sans"/>
        </a:defRPr>
      </a:lvl1pPr>
      <a:lvl2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Gill Sans"/>
        </a:defRPr>
      </a:lvl2pPr>
      <a:lvl3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Gill Sans"/>
        </a:defRPr>
      </a:lvl3pPr>
      <a:lvl4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Gill Sans"/>
        </a:defRPr>
      </a:lvl4pPr>
      <a:lvl5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Gill Sans"/>
        </a:defRPr>
      </a:lvl5pPr>
      <a:lvl6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Gill Sans"/>
        </a:defRPr>
      </a:lvl6pPr>
      <a:lvl7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Gill Sans"/>
        </a:defRPr>
      </a:lvl7pPr>
      <a:lvl8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Gill Sans"/>
        </a:defRPr>
      </a:lvl8pPr>
      <a:lvl9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png"/><Relationship Id="rId5" Type="http://schemas.openxmlformats.org/officeDocument/2006/relationships/image" Target="../media/image26.png"/><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chart" Target="../charts/char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31.png"/><Relationship Id="rId8" Type="http://schemas.openxmlformats.org/officeDocument/2006/relationships/image" Target="../media/image32.png"/><Relationship Id="rId9" Type="http://schemas.openxmlformats.org/officeDocument/2006/relationships/image" Target="../media/image33.png"/><Relationship Id="rId10" Type="http://schemas.openxmlformats.org/officeDocument/2006/relationships/image" Target="../media/image34.png"/><Relationship Id="rId11" Type="http://schemas.openxmlformats.org/officeDocument/2006/relationships/image" Target="../media/image35.png"/><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31.png"/><Relationship Id="rId8" Type="http://schemas.openxmlformats.org/officeDocument/2006/relationships/image" Target="../media/image32.png"/><Relationship Id="rId9" Type="http://schemas.openxmlformats.org/officeDocument/2006/relationships/image" Target="../media/image33.png"/><Relationship Id="rId10" Type="http://schemas.openxmlformats.org/officeDocument/2006/relationships/image" Target="../media/image34.png"/><Relationship Id="rId11" Type="http://schemas.openxmlformats.org/officeDocument/2006/relationships/image" Target="../media/image35.png"/><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31.png"/><Relationship Id="rId8" Type="http://schemas.openxmlformats.org/officeDocument/2006/relationships/image" Target="../media/image32.png"/><Relationship Id="rId9" Type="http://schemas.openxmlformats.org/officeDocument/2006/relationships/image" Target="../media/image33.png"/><Relationship Id="rId10" Type="http://schemas.openxmlformats.org/officeDocument/2006/relationships/image" Target="../media/image34.png"/><Relationship Id="rId11" Type="http://schemas.openxmlformats.org/officeDocument/2006/relationships/image" Target="../media/image35.png"/><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31.png"/><Relationship Id="rId8" Type="http://schemas.openxmlformats.org/officeDocument/2006/relationships/image" Target="../media/image32.png"/><Relationship Id="rId9" Type="http://schemas.openxmlformats.org/officeDocument/2006/relationships/image" Target="../media/image33.png"/><Relationship Id="rId10" Type="http://schemas.openxmlformats.org/officeDocument/2006/relationships/image" Target="../media/image34.png"/><Relationship Id="rId11" Type="http://schemas.openxmlformats.org/officeDocument/2006/relationships/image" Target="../media/image35.png"/><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6" Type="http://schemas.openxmlformats.org/officeDocument/2006/relationships/image" Target="../media/image39.png"/><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4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4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4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2.png"/><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4" Type="http://schemas.openxmlformats.org/officeDocument/2006/relationships/image" Target="../media/image39.png"/><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image" Target="../media/image47.png"/><Relationship Id="rId6" Type="http://schemas.openxmlformats.org/officeDocument/2006/relationships/image" Target="../media/image48.png"/><Relationship Id="rId1" Type="http://schemas.openxmlformats.org/officeDocument/2006/relationships/slideLayout" Target="../slideLayouts/slideLayout6.xml"/><Relationship Id="rId2"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9.png"/><Relationship Id="rId5" Type="http://schemas.openxmlformats.org/officeDocument/2006/relationships/image" Target="../media/image50.png"/><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6.xml.rels><?xml version="1.0" encoding="UTF-8" standalone="yes"?>
<Relationships xmlns="http://schemas.openxmlformats.org/package/2006/relationships"><Relationship Id="rId3" Type="http://schemas.openxmlformats.org/officeDocument/2006/relationships/image" Target="../media/image52.jpeg"/><Relationship Id="rId4" Type="http://schemas.openxmlformats.org/officeDocument/2006/relationships/image" Target="../media/image2.png"/><Relationship Id="rId1" Type="http://schemas.openxmlformats.org/officeDocument/2006/relationships/slideLayout" Target="../slideLayouts/slideLayout11.xml"/><Relationship Id="rId2" Type="http://schemas.openxmlformats.org/officeDocument/2006/relationships/image" Target="../media/image51.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32.png"/><Relationship Id="rId8" Type="http://schemas.openxmlformats.org/officeDocument/2006/relationships/image" Target="../media/image33.png"/><Relationship Id="rId9" Type="http://schemas.openxmlformats.org/officeDocument/2006/relationships/image" Target="../media/image34.png"/><Relationship Id="rId10" Type="http://schemas.openxmlformats.org/officeDocument/2006/relationships/image" Target="../media/image35.png"/><Relationship Id="rId1" Type="http://schemas.openxmlformats.org/officeDocument/2006/relationships/slideLayout" Target="../slideLayouts/slideLayout6.xml"/><Relationship Id="rId2"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31.png"/><Relationship Id="rId6" Type="http://schemas.openxmlformats.org/officeDocument/2006/relationships/image" Target="../media/image32.png"/><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Steeve.png"/>
          <p:cNvGrpSpPr/>
          <p:nvPr/>
        </p:nvGrpSpPr>
        <p:grpSpPr>
          <a:xfrm>
            <a:off x="8057126" y="3378414"/>
            <a:ext cx="4155907" cy="3597876"/>
            <a:chOff x="0" y="0"/>
            <a:chExt cx="4155906" cy="3597874"/>
          </a:xfrm>
        </p:grpSpPr>
        <p:pic>
          <p:nvPicPr>
            <p:cNvPr id="116" name="Steeve.png" descr="Steeve.png"/>
            <p:cNvPicPr>
              <a:picLocks noChangeAspect="1"/>
            </p:cNvPicPr>
            <p:nvPr/>
          </p:nvPicPr>
          <p:blipFill>
            <a:blip r:embed="rId3">
              <a:extLst/>
            </a:blip>
            <a:srcRect l="11453" r="3"/>
            <a:stretch>
              <a:fillRect/>
            </a:stretch>
          </p:blipFill>
          <p:spPr>
            <a:xfrm>
              <a:off x="89114" y="50800"/>
              <a:ext cx="3977736" cy="3369276"/>
            </a:xfrm>
            <a:custGeom>
              <a:avLst/>
              <a:gdLst/>
              <a:ahLst/>
              <a:cxnLst>
                <a:cxn ang="0">
                  <a:pos x="wd2" y="hd2"/>
                </a:cxn>
                <a:cxn ang="5400000">
                  <a:pos x="wd2" y="hd2"/>
                </a:cxn>
                <a:cxn ang="10800000">
                  <a:pos x="wd2" y="hd2"/>
                </a:cxn>
                <a:cxn ang="16200000">
                  <a:pos x="wd2" y="hd2"/>
                </a:cxn>
              </a:cxnLst>
              <a:rect l="0" t="0" r="r" b="b"/>
              <a:pathLst>
                <a:path w="21514" h="21600" extrusionOk="0">
                  <a:moveTo>
                    <a:pt x="21452" y="0"/>
                  </a:moveTo>
                  <a:cubicBezTo>
                    <a:pt x="21416" y="0"/>
                    <a:pt x="21403" y="32"/>
                    <a:pt x="21424" y="71"/>
                  </a:cubicBezTo>
                  <a:cubicBezTo>
                    <a:pt x="21444" y="111"/>
                    <a:pt x="21471" y="145"/>
                    <a:pt x="21486" y="145"/>
                  </a:cubicBezTo>
                  <a:cubicBezTo>
                    <a:pt x="21501" y="145"/>
                    <a:pt x="21514" y="111"/>
                    <a:pt x="21514" y="71"/>
                  </a:cubicBezTo>
                  <a:cubicBezTo>
                    <a:pt x="21514" y="32"/>
                    <a:pt x="21487" y="0"/>
                    <a:pt x="21452" y="0"/>
                  </a:cubicBezTo>
                  <a:close/>
                  <a:moveTo>
                    <a:pt x="10850" y="445"/>
                  </a:moveTo>
                  <a:cubicBezTo>
                    <a:pt x="10667" y="454"/>
                    <a:pt x="10513" y="472"/>
                    <a:pt x="10408" y="499"/>
                  </a:cubicBezTo>
                  <a:cubicBezTo>
                    <a:pt x="9918" y="624"/>
                    <a:pt x="9032" y="1155"/>
                    <a:pt x="8589" y="1590"/>
                  </a:cubicBezTo>
                  <a:cubicBezTo>
                    <a:pt x="7625" y="2535"/>
                    <a:pt x="6851" y="4251"/>
                    <a:pt x="6593" y="6012"/>
                  </a:cubicBezTo>
                  <a:cubicBezTo>
                    <a:pt x="6460" y="6915"/>
                    <a:pt x="6510" y="8797"/>
                    <a:pt x="6688" y="9635"/>
                  </a:cubicBezTo>
                  <a:cubicBezTo>
                    <a:pt x="6984" y="11027"/>
                    <a:pt x="7595" y="12325"/>
                    <a:pt x="8373" y="13225"/>
                  </a:cubicBezTo>
                  <a:cubicBezTo>
                    <a:pt x="8734" y="13641"/>
                    <a:pt x="8817" y="13783"/>
                    <a:pt x="8817" y="13957"/>
                  </a:cubicBezTo>
                  <a:cubicBezTo>
                    <a:pt x="8817" y="14161"/>
                    <a:pt x="8774" y="14202"/>
                    <a:pt x="8044" y="14654"/>
                  </a:cubicBezTo>
                  <a:cubicBezTo>
                    <a:pt x="7618" y="14918"/>
                    <a:pt x="6956" y="15355"/>
                    <a:pt x="6572" y="15624"/>
                  </a:cubicBezTo>
                  <a:cubicBezTo>
                    <a:pt x="6188" y="15893"/>
                    <a:pt x="5669" y="16235"/>
                    <a:pt x="5419" y="16382"/>
                  </a:cubicBezTo>
                  <a:cubicBezTo>
                    <a:pt x="4829" y="16729"/>
                    <a:pt x="3968" y="17331"/>
                    <a:pt x="3496" y="17728"/>
                  </a:cubicBezTo>
                  <a:cubicBezTo>
                    <a:pt x="3128" y="18036"/>
                    <a:pt x="2474" y="18876"/>
                    <a:pt x="2540" y="18954"/>
                  </a:cubicBezTo>
                  <a:cubicBezTo>
                    <a:pt x="2559" y="18976"/>
                    <a:pt x="2522" y="19029"/>
                    <a:pt x="2459" y="19069"/>
                  </a:cubicBezTo>
                  <a:cubicBezTo>
                    <a:pt x="2332" y="19149"/>
                    <a:pt x="1775" y="20467"/>
                    <a:pt x="1750" y="20748"/>
                  </a:cubicBezTo>
                  <a:cubicBezTo>
                    <a:pt x="1741" y="20846"/>
                    <a:pt x="1676" y="21025"/>
                    <a:pt x="1604" y="21145"/>
                  </a:cubicBezTo>
                  <a:cubicBezTo>
                    <a:pt x="1500" y="21317"/>
                    <a:pt x="1398" y="21382"/>
                    <a:pt x="1106" y="21455"/>
                  </a:cubicBezTo>
                  <a:cubicBezTo>
                    <a:pt x="839" y="21522"/>
                    <a:pt x="343" y="21526"/>
                    <a:pt x="50" y="21483"/>
                  </a:cubicBezTo>
                  <a:cubicBezTo>
                    <a:pt x="35" y="21496"/>
                    <a:pt x="24" y="21508"/>
                    <a:pt x="1" y="21519"/>
                  </a:cubicBezTo>
                  <a:cubicBezTo>
                    <a:pt x="-86" y="21561"/>
                    <a:pt x="3962" y="21592"/>
                    <a:pt x="10687" y="21595"/>
                  </a:cubicBezTo>
                  <a:lnTo>
                    <a:pt x="21514" y="21600"/>
                  </a:lnTo>
                  <a:lnTo>
                    <a:pt x="21514" y="18550"/>
                  </a:lnTo>
                  <a:lnTo>
                    <a:pt x="21514" y="15499"/>
                  </a:lnTo>
                  <a:lnTo>
                    <a:pt x="20924" y="15461"/>
                  </a:lnTo>
                  <a:cubicBezTo>
                    <a:pt x="20440" y="15429"/>
                    <a:pt x="20172" y="15360"/>
                    <a:pt x="19470" y="15087"/>
                  </a:cubicBezTo>
                  <a:cubicBezTo>
                    <a:pt x="18997" y="14904"/>
                    <a:pt x="18300" y="14580"/>
                    <a:pt x="17921" y="14367"/>
                  </a:cubicBezTo>
                  <a:cubicBezTo>
                    <a:pt x="17542" y="14154"/>
                    <a:pt x="16813" y="13802"/>
                    <a:pt x="16302" y="13583"/>
                  </a:cubicBezTo>
                  <a:cubicBezTo>
                    <a:pt x="15262" y="13139"/>
                    <a:pt x="15151" y="13070"/>
                    <a:pt x="14918" y="12708"/>
                  </a:cubicBezTo>
                  <a:lnTo>
                    <a:pt x="14754" y="12454"/>
                  </a:lnTo>
                  <a:lnTo>
                    <a:pt x="14911" y="12179"/>
                  </a:lnTo>
                  <a:cubicBezTo>
                    <a:pt x="15181" y="11695"/>
                    <a:pt x="15541" y="10781"/>
                    <a:pt x="15697" y="10187"/>
                  </a:cubicBezTo>
                  <a:cubicBezTo>
                    <a:pt x="15957" y="9205"/>
                    <a:pt x="16001" y="8720"/>
                    <a:pt x="15969" y="7236"/>
                  </a:cubicBezTo>
                  <a:cubicBezTo>
                    <a:pt x="15943" y="6040"/>
                    <a:pt x="15922" y="5781"/>
                    <a:pt x="15780" y="5190"/>
                  </a:cubicBezTo>
                  <a:cubicBezTo>
                    <a:pt x="15255" y="2982"/>
                    <a:pt x="14118" y="1362"/>
                    <a:pt x="12608" y="672"/>
                  </a:cubicBezTo>
                  <a:cubicBezTo>
                    <a:pt x="12267" y="516"/>
                    <a:pt x="12057" y="476"/>
                    <a:pt x="11468" y="448"/>
                  </a:cubicBezTo>
                  <a:cubicBezTo>
                    <a:pt x="11244" y="437"/>
                    <a:pt x="11033" y="436"/>
                    <a:pt x="10850" y="445"/>
                  </a:cubicBezTo>
                  <a:close/>
                </a:path>
              </a:pathLst>
            </a:custGeom>
            <a:ln w="12700" cap="flat">
              <a:noFill/>
              <a:miter lim="400000"/>
            </a:ln>
            <a:effectLst/>
          </p:spPr>
        </p:pic>
        <p:pic>
          <p:nvPicPr>
            <p:cNvPr id="117" name="Steeve.png" descr="Steeve.png"/>
            <p:cNvPicPr>
              <a:picLocks noChangeAspect="1"/>
            </p:cNvPicPr>
            <p:nvPr/>
          </p:nvPicPr>
          <p:blipFill>
            <a:blip r:embed="rId4">
              <a:extLst/>
            </a:blip>
            <a:stretch>
              <a:fillRect/>
            </a:stretch>
          </p:blipFill>
          <p:spPr>
            <a:xfrm>
              <a:off x="-1" y="0"/>
              <a:ext cx="4155907" cy="3597876"/>
            </a:xfrm>
            <a:prstGeom prst="rect">
              <a:avLst/>
            </a:prstGeom>
            <a:ln w="12700" cap="flat">
              <a:noFill/>
              <a:miter lim="400000"/>
            </a:ln>
            <a:effectLst/>
          </p:spPr>
        </p:pic>
      </p:grpSp>
      <p:sp>
        <p:nvSpPr>
          <p:cNvPr id="119" name="Hey, Steeve! Give me some Jobs!"/>
          <p:cNvSpPr txBox="1">
            <a:spLocks noGrp="1"/>
          </p:cNvSpPr>
          <p:nvPr>
            <p:ph type="body" sz="quarter" idx="1"/>
          </p:nvPr>
        </p:nvSpPr>
        <p:spPr>
          <a:xfrm>
            <a:off x="1616454" y="7404706"/>
            <a:ext cx="8991604" cy="862602"/>
          </a:xfrm>
          <a:prstGeom prst="rect">
            <a:avLst/>
          </a:prstGeom>
        </p:spPr>
        <p:txBody>
          <a:bodyPr/>
          <a:lstStyle>
            <a:lvl1pPr defTabSz="338835">
              <a:lnSpc>
                <a:spcPct val="108000"/>
              </a:lnSpc>
              <a:defRPr sz="4400">
                <a:latin typeface="HanziPen TC Regular"/>
                <a:ea typeface="HanziPen TC Regular"/>
                <a:cs typeface="HanziPen TC Regular"/>
                <a:sym typeface="HanziPen TC Regular"/>
              </a:defRPr>
            </a:lvl1pPr>
          </a:lstStyle>
          <a:p>
            <a:r>
              <a:t>Hey, Steeve! Give me some Jobs!</a:t>
            </a:r>
          </a:p>
        </p:txBody>
      </p:sp>
      <p:sp>
        <p:nvSpPr>
          <p:cNvPr id="120" name="Steeve"/>
          <p:cNvSpPr txBox="1">
            <a:spLocks noGrp="1"/>
          </p:cNvSpPr>
          <p:nvPr>
            <p:ph type="title"/>
          </p:nvPr>
        </p:nvSpPr>
        <p:spPr>
          <a:xfrm>
            <a:off x="3684741" y="1339389"/>
            <a:ext cx="8678583" cy="3472983"/>
          </a:xfrm>
          <a:prstGeom prst="rect">
            <a:avLst/>
          </a:prstGeom>
        </p:spPr>
        <p:txBody>
          <a:bodyPr/>
          <a:lstStyle>
            <a:lvl1pPr defTabSz="338835">
              <a:defRPr sz="16000" b="1" cap="none">
                <a:latin typeface="PT Sans Caption"/>
                <a:ea typeface="PT Sans Caption"/>
                <a:cs typeface="PT Sans Caption"/>
                <a:sym typeface="PT Sans Caption"/>
              </a:defRPr>
            </a:lvl1pPr>
          </a:lstStyle>
          <a:p>
            <a:r>
              <a:t>Steeve</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1" name="Steeve.png"/>
          <p:cNvGrpSpPr/>
          <p:nvPr/>
        </p:nvGrpSpPr>
        <p:grpSpPr>
          <a:xfrm>
            <a:off x="8057126" y="3378414"/>
            <a:ext cx="4155907" cy="3597876"/>
            <a:chOff x="0" y="0"/>
            <a:chExt cx="4155906" cy="3597874"/>
          </a:xfrm>
        </p:grpSpPr>
        <p:pic>
          <p:nvPicPr>
            <p:cNvPr id="209" name="Steeve.png" descr="Steeve.png"/>
            <p:cNvPicPr>
              <a:picLocks noChangeAspect="1"/>
            </p:cNvPicPr>
            <p:nvPr/>
          </p:nvPicPr>
          <p:blipFill>
            <a:blip r:embed="rId3">
              <a:extLst/>
            </a:blip>
            <a:srcRect l="11453" r="3"/>
            <a:stretch>
              <a:fillRect/>
            </a:stretch>
          </p:blipFill>
          <p:spPr>
            <a:xfrm>
              <a:off x="89114" y="50800"/>
              <a:ext cx="3977736" cy="3369276"/>
            </a:xfrm>
            <a:custGeom>
              <a:avLst/>
              <a:gdLst/>
              <a:ahLst/>
              <a:cxnLst>
                <a:cxn ang="0">
                  <a:pos x="wd2" y="hd2"/>
                </a:cxn>
                <a:cxn ang="5400000">
                  <a:pos x="wd2" y="hd2"/>
                </a:cxn>
                <a:cxn ang="10800000">
                  <a:pos x="wd2" y="hd2"/>
                </a:cxn>
                <a:cxn ang="16200000">
                  <a:pos x="wd2" y="hd2"/>
                </a:cxn>
              </a:cxnLst>
              <a:rect l="0" t="0" r="r" b="b"/>
              <a:pathLst>
                <a:path w="21514" h="21600" extrusionOk="0">
                  <a:moveTo>
                    <a:pt x="21452" y="0"/>
                  </a:moveTo>
                  <a:cubicBezTo>
                    <a:pt x="21416" y="0"/>
                    <a:pt x="21403" y="32"/>
                    <a:pt x="21424" y="71"/>
                  </a:cubicBezTo>
                  <a:cubicBezTo>
                    <a:pt x="21444" y="111"/>
                    <a:pt x="21471" y="145"/>
                    <a:pt x="21486" y="145"/>
                  </a:cubicBezTo>
                  <a:cubicBezTo>
                    <a:pt x="21501" y="145"/>
                    <a:pt x="21514" y="111"/>
                    <a:pt x="21514" y="71"/>
                  </a:cubicBezTo>
                  <a:cubicBezTo>
                    <a:pt x="21514" y="32"/>
                    <a:pt x="21487" y="0"/>
                    <a:pt x="21452" y="0"/>
                  </a:cubicBezTo>
                  <a:close/>
                  <a:moveTo>
                    <a:pt x="10850" y="445"/>
                  </a:moveTo>
                  <a:cubicBezTo>
                    <a:pt x="10667" y="454"/>
                    <a:pt x="10513" y="472"/>
                    <a:pt x="10408" y="499"/>
                  </a:cubicBezTo>
                  <a:cubicBezTo>
                    <a:pt x="9918" y="624"/>
                    <a:pt x="9032" y="1155"/>
                    <a:pt x="8589" y="1590"/>
                  </a:cubicBezTo>
                  <a:cubicBezTo>
                    <a:pt x="7625" y="2535"/>
                    <a:pt x="6851" y="4251"/>
                    <a:pt x="6593" y="6012"/>
                  </a:cubicBezTo>
                  <a:cubicBezTo>
                    <a:pt x="6460" y="6915"/>
                    <a:pt x="6510" y="8797"/>
                    <a:pt x="6688" y="9635"/>
                  </a:cubicBezTo>
                  <a:cubicBezTo>
                    <a:pt x="6984" y="11027"/>
                    <a:pt x="7595" y="12325"/>
                    <a:pt x="8373" y="13225"/>
                  </a:cubicBezTo>
                  <a:cubicBezTo>
                    <a:pt x="8734" y="13641"/>
                    <a:pt x="8817" y="13783"/>
                    <a:pt x="8817" y="13957"/>
                  </a:cubicBezTo>
                  <a:cubicBezTo>
                    <a:pt x="8817" y="14161"/>
                    <a:pt x="8774" y="14202"/>
                    <a:pt x="8044" y="14654"/>
                  </a:cubicBezTo>
                  <a:cubicBezTo>
                    <a:pt x="7618" y="14918"/>
                    <a:pt x="6956" y="15355"/>
                    <a:pt x="6572" y="15624"/>
                  </a:cubicBezTo>
                  <a:cubicBezTo>
                    <a:pt x="6188" y="15893"/>
                    <a:pt x="5669" y="16235"/>
                    <a:pt x="5419" y="16382"/>
                  </a:cubicBezTo>
                  <a:cubicBezTo>
                    <a:pt x="4829" y="16729"/>
                    <a:pt x="3968" y="17331"/>
                    <a:pt x="3496" y="17728"/>
                  </a:cubicBezTo>
                  <a:cubicBezTo>
                    <a:pt x="3128" y="18036"/>
                    <a:pt x="2474" y="18876"/>
                    <a:pt x="2540" y="18954"/>
                  </a:cubicBezTo>
                  <a:cubicBezTo>
                    <a:pt x="2559" y="18976"/>
                    <a:pt x="2522" y="19029"/>
                    <a:pt x="2459" y="19069"/>
                  </a:cubicBezTo>
                  <a:cubicBezTo>
                    <a:pt x="2332" y="19149"/>
                    <a:pt x="1775" y="20467"/>
                    <a:pt x="1750" y="20748"/>
                  </a:cubicBezTo>
                  <a:cubicBezTo>
                    <a:pt x="1741" y="20846"/>
                    <a:pt x="1676" y="21025"/>
                    <a:pt x="1604" y="21145"/>
                  </a:cubicBezTo>
                  <a:cubicBezTo>
                    <a:pt x="1500" y="21317"/>
                    <a:pt x="1398" y="21382"/>
                    <a:pt x="1106" y="21455"/>
                  </a:cubicBezTo>
                  <a:cubicBezTo>
                    <a:pt x="839" y="21522"/>
                    <a:pt x="343" y="21526"/>
                    <a:pt x="50" y="21483"/>
                  </a:cubicBezTo>
                  <a:cubicBezTo>
                    <a:pt x="35" y="21496"/>
                    <a:pt x="24" y="21508"/>
                    <a:pt x="1" y="21519"/>
                  </a:cubicBezTo>
                  <a:cubicBezTo>
                    <a:pt x="-86" y="21561"/>
                    <a:pt x="3962" y="21592"/>
                    <a:pt x="10687" y="21595"/>
                  </a:cubicBezTo>
                  <a:lnTo>
                    <a:pt x="21514" y="21600"/>
                  </a:lnTo>
                  <a:lnTo>
                    <a:pt x="21514" y="18550"/>
                  </a:lnTo>
                  <a:lnTo>
                    <a:pt x="21514" y="15499"/>
                  </a:lnTo>
                  <a:lnTo>
                    <a:pt x="20924" y="15461"/>
                  </a:lnTo>
                  <a:cubicBezTo>
                    <a:pt x="20440" y="15429"/>
                    <a:pt x="20172" y="15360"/>
                    <a:pt x="19470" y="15087"/>
                  </a:cubicBezTo>
                  <a:cubicBezTo>
                    <a:pt x="18997" y="14904"/>
                    <a:pt x="18300" y="14580"/>
                    <a:pt x="17921" y="14367"/>
                  </a:cubicBezTo>
                  <a:cubicBezTo>
                    <a:pt x="17542" y="14154"/>
                    <a:pt x="16813" y="13802"/>
                    <a:pt x="16302" y="13583"/>
                  </a:cubicBezTo>
                  <a:cubicBezTo>
                    <a:pt x="15262" y="13139"/>
                    <a:pt x="15151" y="13070"/>
                    <a:pt x="14918" y="12708"/>
                  </a:cubicBezTo>
                  <a:lnTo>
                    <a:pt x="14754" y="12454"/>
                  </a:lnTo>
                  <a:lnTo>
                    <a:pt x="14911" y="12179"/>
                  </a:lnTo>
                  <a:cubicBezTo>
                    <a:pt x="15181" y="11695"/>
                    <a:pt x="15541" y="10781"/>
                    <a:pt x="15697" y="10187"/>
                  </a:cubicBezTo>
                  <a:cubicBezTo>
                    <a:pt x="15957" y="9205"/>
                    <a:pt x="16001" y="8720"/>
                    <a:pt x="15969" y="7236"/>
                  </a:cubicBezTo>
                  <a:cubicBezTo>
                    <a:pt x="15943" y="6040"/>
                    <a:pt x="15922" y="5781"/>
                    <a:pt x="15780" y="5190"/>
                  </a:cubicBezTo>
                  <a:cubicBezTo>
                    <a:pt x="15255" y="2982"/>
                    <a:pt x="14118" y="1362"/>
                    <a:pt x="12608" y="672"/>
                  </a:cubicBezTo>
                  <a:cubicBezTo>
                    <a:pt x="12267" y="516"/>
                    <a:pt x="12057" y="476"/>
                    <a:pt x="11468" y="448"/>
                  </a:cubicBezTo>
                  <a:cubicBezTo>
                    <a:pt x="11244" y="437"/>
                    <a:pt x="11033" y="436"/>
                    <a:pt x="10850" y="445"/>
                  </a:cubicBezTo>
                  <a:close/>
                </a:path>
              </a:pathLst>
            </a:custGeom>
            <a:ln w="12700" cap="flat">
              <a:noFill/>
              <a:miter lim="400000"/>
            </a:ln>
            <a:effectLst/>
          </p:spPr>
        </p:pic>
        <p:pic>
          <p:nvPicPr>
            <p:cNvPr id="210" name="Steeve.png" descr="Steeve.png"/>
            <p:cNvPicPr>
              <a:picLocks noChangeAspect="1"/>
            </p:cNvPicPr>
            <p:nvPr/>
          </p:nvPicPr>
          <p:blipFill>
            <a:blip r:embed="rId4">
              <a:extLst/>
            </a:blip>
            <a:stretch>
              <a:fillRect/>
            </a:stretch>
          </p:blipFill>
          <p:spPr>
            <a:xfrm>
              <a:off x="-1" y="0"/>
              <a:ext cx="4155907" cy="3597876"/>
            </a:xfrm>
            <a:prstGeom prst="rect">
              <a:avLst/>
            </a:prstGeom>
            <a:ln w="12700" cap="flat">
              <a:noFill/>
              <a:miter lim="400000"/>
            </a:ln>
            <a:effectLst/>
          </p:spPr>
        </p:pic>
      </p:grpSp>
      <p:sp>
        <p:nvSpPr>
          <p:cNvPr id="212" name="Biz Model / How do we grow up?"/>
          <p:cNvSpPr txBox="1">
            <a:spLocks noGrp="1"/>
          </p:cNvSpPr>
          <p:nvPr>
            <p:ph type="body" sz="quarter" idx="1"/>
          </p:nvPr>
        </p:nvSpPr>
        <p:spPr>
          <a:xfrm>
            <a:off x="2006598" y="7073083"/>
            <a:ext cx="8991604" cy="862602"/>
          </a:xfrm>
          <a:prstGeom prst="rect">
            <a:avLst/>
          </a:prstGeom>
        </p:spPr>
        <p:txBody>
          <a:bodyPr/>
          <a:lstStyle>
            <a:lvl1pPr defTabSz="304951">
              <a:lnSpc>
                <a:spcPct val="108000"/>
              </a:lnSpc>
              <a:defRPr sz="3959">
                <a:latin typeface="Apple Chancery"/>
                <a:ea typeface="Apple Chancery"/>
                <a:cs typeface="Apple Chancery"/>
                <a:sym typeface="Apple Chancery"/>
              </a:defRPr>
            </a:lvl1pPr>
          </a:lstStyle>
          <a:p>
            <a:r>
              <a:t>How do we grow up?</a:t>
            </a:r>
          </a:p>
        </p:txBody>
      </p:sp>
      <p:sp>
        <p:nvSpPr>
          <p:cNvPr id="213" name="Profit"/>
          <p:cNvSpPr txBox="1">
            <a:spLocks noGrp="1"/>
          </p:cNvSpPr>
          <p:nvPr>
            <p:ph type="title"/>
          </p:nvPr>
        </p:nvSpPr>
        <p:spPr>
          <a:xfrm>
            <a:off x="1772315" y="1721569"/>
            <a:ext cx="8991603" cy="3259690"/>
          </a:xfrm>
          <a:prstGeom prst="rect">
            <a:avLst/>
          </a:prstGeom>
        </p:spPr>
        <p:txBody>
          <a:bodyPr/>
          <a:lstStyle>
            <a:lvl1pPr defTabSz="303783">
              <a:defRPr sz="17600">
                <a:latin typeface="HanziPen TC Bold"/>
                <a:ea typeface="HanziPen TC Bold"/>
                <a:cs typeface="HanziPen TC Bold"/>
                <a:sym typeface="HanziPen TC Bold"/>
              </a:defRPr>
            </a:lvl1pPr>
          </a:lstStyle>
          <a:p>
            <a:r>
              <a:t>Profit</a:t>
            </a: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 name="graph.png" descr="graph.png"/>
          <p:cNvPicPr>
            <a:picLocks noChangeAspect="1"/>
          </p:cNvPicPr>
          <p:nvPr/>
        </p:nvPicPr>
        <p:blipFill>
          <a:blip r:embed="rId3">
            <a:alphaModFix amt="44547"/>
            <a:extLst/>
          </a:blip>
          <a:stretch>
            <a:fillRect/>
          </a:stretch>
        </p:blipFill>
        <p:spPr>
          <a:xfrm>
            <a:off x="11258473" y="8069188"/>
            <a:ext cx="1428752" cy="1428752"/>
          </a:xfrm>
          <a:prstGeom prst="rect">
            <a:avLst/>
          </a:prstGeom>
          <a:ln w="12700">
            <a:miter lim="400000"/>
          </a:ln>
        </p:spPr>
      </p:pic>
      <p:sp>
        <p:nvSpPr>
          <p:cNvPr id="218" name="Rectangle 1"/>
          <p:cNvSpPr txBox="1"/>
          <p:nvPr/>
        </p:nvSpPr>
        <p:spPr>
          <a:xfrm>
            <a:off x="7331292" y="6821880"/>
            <a:ext cx="4197250" cy="789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tabLst>
                <a:tab pos="1181100" algn="l"/>
              </a:tabLst>
              <a:defRPr sz="4800">
                <a:solidFill>
                  <a:srgbClr val="000000"/>
                </a:solidFill>
              </a:defRPr>
            </a:lvl1pPr>
          </a:lstStyle>
          <a:p>
            <a:r>
              <a:t>Cooperate</a:t>
            </a:r>
          </a:p>
        </p:txBody>
      </p:sp>
      <p:pic>
        <p:nvPicPr>
          <p:cNvPr id="219" name="globe.png" descr="globe.png"/>
          <p:cNvPicPr>
            <a:picLocks noChangeAspect="1"/>
          </p:cNvPicPr>
          <p:nvPr/>
        </p:nvPicPr>
        <p:blipFill>
          <a:blip r:embed="rId4">
            <a:extLst/>
          </a:blip>
          <a:stretch>
            <a:fillRect/>
          </a:stretch>
        </p:blipFill>
        <p:spPr>
          <a:xfrm>
            <a:off x="1967334" y="3442301"/>
            <a:ext cx="3251201" cy="3251201"/>
          </a:xfrm>
          <a:prstGeom prst="rect">
            <a:avLst/>
          </a:prstGeom>
          <a:ln w="12700">
            <a:miter lim="400000"/>
          </a:ln>
        </p:spPr>
      </p:pic>
      <p:pic>
        <p:nvPicPr>
          <p:cNvPr id="220" name="hand-shake.png" descr="hand-shake.png"/>
          <p:cNvPicPr>
            <a:picLocks noChangeAspect="1"/>
          </p:cNvPicPr>
          <p:nvPr/>
        </p:nvPicPr>
        <p:blipFill>
          <a:blip r:embed="rId5">
            <a:extLst/>
          </a:blip>
          <a:stretch>
            <a:fillRect/>
          </a:stretch>
        </p:blipFill>
        <p:spPr>
          <a:xfrm>
            <a:off x="7804316" y="3600663"/>
            <a:ext cx="3251201" cy="3251201"/>
          </a:xfrm>
          <a:prstGeom prst="rect">
            <a:avLst/>
          </a:prstGeom>
          <a:ln w="12700">
            <a:miter lim="400000"/>
          </a:ln>
        </p:spPr>
      </p:pic>
      <p:sp>
        <p:nvSpPr>
          <p:cNvPr id="221" name="Rectangle 1"/>
          <p:cNvSpPr txBox="1"/>
          <p:nvPr/>
        </p:nvSpPr>
        <p:spPr>
          <a:xfrm>
            <a:off x="672156" y="6821880"/>
            <a:ext cx="5841557" cy="789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tabLst>
                <a:tab pos="1181100" algn="l"/>
              </a:tabLst>
              <a:defRPr sz="4800">
                <a:solidFill>
                  <a:srgbClr val="000000"/>
                </a:solidFill>
              </a:defRPr>
            </a:lvl1pPr>
          </a:lstStyle>
          <a:p>
            <a:r>
              <a:t>Promote aggressively</a:t>
            </a:r>
          </a:p>
        </p:txBody>
      </p:sp>
      <p:sp>
        <p:nvSpPr>
          <p:cNvPr id="222" name="Rectangle 1"/>
          <p:cNvSpPr txBox="1"/>
          <p:nvPr/>
        </p:nvSpPr>
        <p:spPr>
          <a:xfrm>
            <a:off x="6259861" y="3532040"/>
            <a:ext cx="6340112" cy="54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tabLst>
                <a:tab pos="1181100" algn="l"/>
              </a:tabLst>
              <a:defRPr sz="3200">
                <a:solidFill>
                  <a:srgbClr val="000000"/>
                </a:solidFill>
              </a:defRPr>
            </a:lvl1pPr>
          </a:lstStyle>
          <a:p>
            <a:r>
              <a:t>Job-Posting Websites</a:t>
            </a:r>
          </a:p>
        </p:txBody>
      </p:sp>
      <p:sp>
        <p:nvSpPr>
          <p:cNvPr id="223" name="Strategy"/>
          <p:cNvSpPr txBox="1">
            <a:spLocks noGrp="1"/>
          </p:cNvSpPr>
          <p:nvPr>
            <p:ph type="title"/>
          </p:nvPr>
        </p:nvSpPr>
        <p:spPr>
          <a:xfrm>
            <a:off x="2006598" y="835024"/>
            <a:ext cx="8991604" cy="1428753"/>
          </a:xfrm>
          <a:prstGeom prst="rect">
            <a:avLst/>
          </a:prstGeom>
        </p:spPr>
        <p:txBody>
          <a:bodyPr/>
          <a:lstStyle>
            <a:lvl1pPr algn="ctr">
              <a:defRPr>
                <a:latin typeface="Kohinoor Devanagari Bold"/>
                <a:ea typeface="Kohinoor Devanagari Bold"/>
                <a:cs typeface="Kohinoor Devanagari Bold"/>
                <a:sym typeface="Kohinoor Devanagari Bold"/>
              </a:defRPr>
            </a:lvl1pPr>
          </a:lstStyle>
          <a:p>
            <a:r>
              <a:t>Short-term Strategy</a:t>
            </a: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7" name="noun_1546237_cc.png" descr="noun_1546237_cc.png"/>
          <p:cNvPicPr>
            <a:picLocks noChangeAspect="1"/>
          </p:cNvPicPr>
          <p:nvPr/>
        </p:nvPicPr>
        <p:blipFill>
          <a:blip r:embed="rId3">
            <a:alphaModFix amt="10235"/>
            <a:extLst/>
          </a:blip>
          <a:srcRect b="25107"/>
          <a:stretch>
            <a:fillRect/>
          </a:stretch>
        </p:blipFill>
        <p:spPr>
          <a:xfrm>
            <a:off x="67667" y="281627"/>
            <a:ext cx="12869357" cy="9638157"/>
          </a:xfrm>
          <a:prstGeom prst="rect">
            <a:avLst/>
          </a:prstGeom>
          <a:ln w="12700">
            <a:miter lim="400000"/>
          </a:ln>
        </p:spPr>
      </p:pic>
      <p:pic>
        <p:nvPicPr>
          <p:cNvPr id="228" name="download.png" descr="download.png"/>
          <p:cNvPicPr>
            <a:picLocks noChangeAspect="1"/>
          </p:cNvPicPr>
          <p:nvPr/>
        </p:nvPicPr>
        <p:blipFill>
          <a:blip r:embed="rId4">
            <a:extLst/>
          </a:blip>
          <a:srcRect l="963" t="17694" r="66" b="26426"/>
          <a:stretch>
            <a:fillRect/>
          </a:stretch>
        </p:blipFill>
        <p:spPr>
          <a:xfrm>
            <a:off x="4189809" y="3384846"/>
            <a:ext cx="4625182" cy="1305673"/>
          </a:xfrm>
          <a:custGeom>
            <a:avLst/>
            <a:gdLst/>
            <a:ahLst/>
            <a:cxnLst>
              <a:cxn ang="0">
                <a:pos x="wd2" y="hd2"/>
              </a:cxn>
              <a:cxn ang="5400000">
                <a:pos x="wd2" y="hd2"/>
              </a:cxn>
              <a:cxn ang="10800000">
                <a:pos x="wd2" y="hd2"/>
              </a:cxn>
              <a:cxn ang="16200000">
                <a:pos x="wd2" y="hd2"/>
              </a:cxn>
            </a:cxnLst>
            <a:rect l="0" t="0" r="r" b="b"/>
            <a:pathLst>
              <a:path w="21600" h="21595" extrusionOk="0">
                <a:moveTo>
                  <a:pt x="20316" y="6"/>
                </a:moveTo>
                <a:cubicBezTo>
                  <a:pt x="19819" y="-5"/>
                  <a:pt x="19156" y="-1"/>
                  <a:pt x="18444" y="19"/>
                </a:cubicBezTo>
                <a:cubicBezTo>
                  <a:pt x="16660" y="67"/>
                  <a:pt x="16115" y="92"/>
                  <a:pt x="15893" y="275"/>
                </a:cubicBezTo>
                <a:cubicBezTo>
                  <a:pt x="15881" y="291"/>
                  <a:pt x="15853" y="304"/>
                  <a:pt x="15843" y="321"/>
                </a:cubicBezTo>
                <a:lnTo>
                  <a:pt x="15789" y="419"/>
                </a:lnTo>
                <a:cubicBezTo>
                  <a:pt x="15765" y="468"/>
                  <a:pt x="15735" y="505"/>
                  <a:pt x="15717" y="570"/>
                </a:cubicBezTo>
                <a:cubicBezTo>
                  <a:pt x="15584" y="1041"/>
                  <a:pt x="15578" y="1384"/>
                  <a:pt x="15573" y="10777"/>
                </a:cubicBezTo>
                <a:lnTo>
                  <a:pt x="15569" y="20505"/>
                </a:lnTo>
                <a:lnTo>
                  <a:pt x="15747" y="21050"/>
                </a:lnTo>
                <a:lnTo>
                  <a:pt x="15927" y="21595"/>
                </a:lnTo>
                <a:lnTo>
                  <a:pt x="18583" y="21595"/>
                </a:lnTo>
                <a:cubicBezTo>
                  <a:pt x="20095" y="21593"/>
                  <a:pt x="21282" y="21487"/>
                  <a:pt x="21339" y="21359"/>
                </a:cubicBezTo>
                <a:cubicBezTo>
                  <a:pt x="21403" y="21216"/>
                  <a:pt x="21470" y="21234"/>
                  <a:pt x="21526" y="21398"/>
                </a:cubicBezTo>
                <a:cubicBezTo>
                  <a:pt x="21567" y="21517"/>
                  <a:pt x="21588" y="20494"/>
                  <a:pt x="21600" y="18457"/>
                </a:cubicBezTo>
                <a:lnTo>
                  <a:pt x="21594" y="12392"/>
                </a:lnTo>
                <a:cubicBezTo>
                  <a:pt x="21589" y="7972"/>
                  <a:pt x="21581" y="4675"/>
                  <a:pt x="21572" y="1811"/>
                </a:cubicBezTo>
                <a:cubicBezTo>
                  <a:pt x="21552" y="1239"/>
                  <a:pt x="21524" y="924"/>
                  <a:pt x="21476" y="741"/>
                </a:cubicBezTo>
                <a:cubicBezTo>
                  <a:pt x="21399" y="450"/>
                  <a:pt x="21267" y="151"/>
                  <a:pt x="21183" y="78"/>
                </a:cubicBezTo>
                <a:cubicBezTo>
                  <a:pt x="21141" y="41"/>
                  <a:pt x="20812" y="17"/>
                  <a:pt x="20316" y="6"/>
                </a:cubicBezTo>
                <a:close/>
                <a:moveTo>
                  <a:pt x="0" y="4338"/>
                </a:moveTo>
                <a:lnTo>
                  <a:pt x="0" y="10810"/>
                </a:lnTo>
                <a:lnTo>
                  <a:pt x="0" y="17223"/>
                </a:lnTo>
                <a:lnTo>
                  <a:pt x="1129" y="17223"/>
                </a:lnTo>
                <a:lnTo>
                  <a:pt x="2261" y="17223"/>
                </a:lnTo>
                <a:lnTo>
                  <a:pt x="2261" y="16016"/>
                </a:lnTo>
                <a:lnTo>
                  <a:pt x="2261" y="14808"/>
                </a:lnTo>
                <a:lnTo>
                  <a:pt x="1524" y="14736"/>
                </a:lnTo>
                <a:lnTo>
                  <a:pt x="786" y="14670"/>
                </a:lnTo>
                <a:lnTo>
                  <a:pt x="765" y="9504"/>
                </a:lnTo>
                <a:lnTo>
                  <a:pt x="749" y="4338"/>
                </a:lnTo>
                <a:lnTo>
                  <a:pt x="371" y="4338"/>
                </a:lnTo>
                <a:lnTo>
                  <a:pt x="0" y="4338"/>
                </a:lnTo>
                <a:close/>
                <a:moveTo>
                  <a:pt x="6724" y="4338"/>
                </a:moveTo>
                <a:lnTo>
                  <a:pt x="6722" y="4778"/>
                </a:lnTo>
                <a:lnTo>
                  <a:pt x="6722" y="10777"/>
                </a:lnTo>
                <a:lnTo>
                  <a:pt x="6722" y="17223"/>
                </a:lnTo>
                <a:lnTo>
                  <a:pt x="7134" y="17223"/>
                </a:lnTo>
                <a:lnTo>
                  <a:pt x="7393" y="17223"/>
                </a:lnTo>
                <a:cubicBezTo>
                  <a:pt x="7488" y="17133"/>
                  <a:pt x="7532" y="16991"/>
                  <a:pt x="7545" y="16639"/>
                </a:cubicBezTo>
                <a:lnTo>
                  <a:pt x="7545" y="15799"/>
                </a:lnTo>
                <a:cubicBezTo>
                  <a:pt x="7545" y="14714"/>
                  <a:pt x="7576" y="14279"/>
                  <a:pt x="7675" y="13961"/>
                </a:cubicBezTo>
                <a:cubicBezTo>
                  <a:pt x="7726" y="13797"/>
                  <a:pt x="7762" y="13749"/>
                  <a:pt x="7805" y="13823"/>
                </a:cubicBezTo>
                <a:cubicBezTo>
                  <a:pt x="7862" y="13828"/>
                  <a:pt x="7920" y="13977"/>
                  <a:pt x="7972" y="14322"/>
                </a:cubicBezTo>
                <a:cubicBezTo>
                  <a:pt x="8000" y="14505"/>
                  <a:pt x="8015" y="14696"/>
                  <a:pt x="8027" y="14873"/>
                </a:cubicBezTo>
                <a:cubicBezTo>
                  <a:pt x="8065" y="15081"/>
                  <a:pt x="8076" y="15087"/>
                  <a:pt x="8129" y="15385"/>
                </a:cubicBezTo>
                <a:lnTo>
                  <a:pt x="8433" y="17112"/>
                </a:lnTo>
                <a:cubicBezTo>
                  <a:pt x="8483" y="17151"/>
                  <a:pt x="8545" y="17192"/>
                  <a:pt x="8617" y="17223"/>
                </a:cubicBezTo>
                <a:lnTo>
                  <a:pt x="8963" y="17223"/>
                </a:lnTo>
                <a:lnTo>
                  <a:pt x="9473" y="17223"/>
                </a:lnTo>
                <a:lnTo>
                  <a:pt x="9080" y="15339"/>
                </a:lnTo>
                <a:cubicBezTo>
                  <a:pt x="8865" y="14304"/>
                  <a:pt x="8611" y="13091"/>
                  <a:pt x="8517" y="12648"/>
                </a:cubicBezTo>
                <a:lnTo>
                  <a:pt x="8344" y="11841"/>
                </a:lnTo>
                <a:lnTo>
                  <a:pt x="8854" y="10036"/>
                </a:lnTo>
                <a:lnTo>
                  <a:pt x="8976" y="9596"/>
                </a:lnTo>
                <a:cubicBezTo>
                  <a:pt x="8998" y="9459"/>
                  <a:pt x="9039" y="9292"/>
                  <a:pt x="9113" y="9012"/>
                </a:cubicBezTo>
                <a:lnTo>
                  <a:pt x="9319" y="8231"/>
                </a:lnTo>
                <a:lnTo>
                  <a:pt x="9232" y="8231"/>
                </a:lnTo>
                <a:lnTo>
                  <a:pt x="8804" y="8336"/>
                </a:lnTo>
                <a:cubicBezTo>
                  <a:pt x="8453" y="8423"/>
                  <a:pt x="8308" y="8574"/>
                  <a:pt x="8150" y="9150"/>
                </a:cubicBezTo>
                <a:lnTo>
                  <a:pt x="7996" y="9924"/>
                </a:lnTo>
                <a:cubicBezTo>
                  <a:pt x="7810" y="10852"/>
                  <a:pt x="7632" y="11554"/>
                  <a:pt x="7601" y="11486"/>
                </a:cubicBezTo>
                <a:cubicBezTo>
                  <a:pt x="7570" y="11418"/>
                  <a:pt x="7545" y="9781"/>
                  <a:pt x="7545" y="7850"/>
                </a:cubicBezTo>
                <a:lnTo>
                  <a:pt x="7545" y="4338"/>
                </a:lnTo>
                <a:lnTo>
                  <a:pt x="7134" y="4338"/>
                </a:lnTo>
                <a:lnTo>
                  <a:pt x="6724" y="4338"/>
                </a:lnTo>
                <a:close/>
                <a:moveTo>
                  <a:pt x="13966" y="4338"/>
                </a:moveTo>
                <a:lnTo>
                  <a:pt x="13934" y="6445"/>
                </a:lnTo>
                <a:cubicBezTo>
                  <a:pt x="13930" y="6663"/>
                  <a:pt x="13922" y="6701"/>
                  <a:pt x="13919" y="6878"/>
                </a:cubicBezTo>
                <a:cubicBezTo>
                  <a:pt x="13913" y="7644"/>
                  <a:pt x="13907" y="8465"/>
                  <a:pt x="13892" y="8519"/>
                </a:cubicBezTo>
                <a:cubicBezTo>
                  <a:pt x="13877" y="8573"/>
                  <a:pt x="13783" y="8501"/>
                  <a:pt x="13673" y="8388"/>
                </a:cubicBezTo>
                <a:cubicBezTo>
                  <a:pt x="13392" y="8147"/>
                  <a:pt x="13149" y="8047"/>
                  <a:pt x="12948" y="8145"/>
                </a:cubicBezTo>
                <a:cubicBezTo>
                  <a:pt x="12947" y="8146"/>
                  <a:pt x="12947" y="8145"/>
                  <a:pt x="12946" y="8145"/>
                </a:cubicBezTo>
                <a:cubicBezTo>
                  <a:pt x="12658" y="8383"/>
                  <a:pt x="12401" y="9050"/>
                  <a:pt x="12223" y="10042"/>
                </a:cubicBezTo>
                <a:cubicBezTo>
                  <a:pt x="12199" y="10195"/>
                  <a:pt x="12173" y="10343"/>
                  <a:pt x="12151" y="10515"/>
                </a:cubicBezTo>
                <a:cubicBezTo>
                  <a:pt x="12144" y="10572"/>
                  <a:pt x="12140" y="10593"/>
                  <a:pt x="12133" y="10646"/>
                </a:cubicBezTo>
                <a:cubicBezTo>
                  <a:pt x="12031" y="11402"/>
                  <a:pt x="12002" y="11903"/>
                  <a:pt x="12025" y="13127"/>
                </a:cubicBezTo>
                <a:cubicBezTo>
                  <a:pt x="12047" y="14337"/>
                  <a:pt x="12127" y="15183"/>
                  <a:pt x="12264" y="15851"/>
                </a:cubicBezTo>
                <a:cubicBezTo>
                  <a:pt x="12271" y="15879"/>
                  <a:pt x="12279" y="15903"/>
                  <a:pt x="12285" y="15930"/>
                </a:cubicBezTo>
                <a:cubicBezTo>
                  <a:pt x="12513" y="16893"/>
                  <a:pt x="12653" y="17111"/>
                  <a:pt x="13174" y="17315"/>
                </a:cubicBezTo>
                <a:cubicBezTo>
                  <a:pt x="13224" y="17334"/>
                  <a:pt x="13289" y="17327"/>
                  <a:pt x="13343" y="17342"/>
                </a:cubicBezTo>
                <a:cubicBezTo>
                  <a:pt x="13512" y="17253"/>
                  <a:pt x="13674" y="17079"/>
                  <a:pt x="13797" y="16757"/>
                </a:cubicBezTo>
                <a:lnTo>
                  <a:pt x="13875" y="16560"/>
                </a:lnTo>
                <a:cubicBezTo>
                  <a:pt x="13875" y="16559"/>
                  <a:pt x="13874" y="16555"/>
                  <a:pt x="13875" y="16554"/>
                </a:cubicBezTo>
                <a:cubicBezTo>
                  <a:pt x="13899" y="16446"/>
                  <a:pt x="13924" y="16383"/>
                  <a:pt x="13947" y="16363"/>
                </a:cubicBezTo>
                <a:lnTo>
                  <a:pt x="14008" y="16212"/>
                </a:lnTo>
                <a:lnTo>
                  <a:pt x="14034" y="16587"/>
                </a:lnTo>
                <a:cubicBezTo>
                  <a:pt x="14042" y="16645"/>
                  <a:pt x="14048" y="16711"/>
                  <a:pt x="14053" y="16790"/>
                </a:cubicBezTo>
                <a:cubicBezTo>
                  <a:pt x="14087" y="17144"/>
                  <a:pt x="14157" y="17222"/>
                  <a:pt x="14435" y="17223"/>
                </a:cubicBezTo>
                <a:lnTo>
                  <a:pt x="14787" y="17223"/>
                </a:lnTo>
                <a:lnTo>
                  <a:pt x="14766" y="10777"/>
                </a:lnTo>
                <a:lnTo>
                  <a:pt x="14746" y="4338"/>
                </a:lnTo>
                <a:lnTo>
                  <a:pt x="14338" y="4338"/>
                </a:lnTo>
                <a:lnTo>
                  <a:pt x="13966" y="4338"/>
                </a:lnTo>
                <a:close/>
                <a:moveTo>
                  <a:pt x="3084" y="4496"/>
                </a:moveTo>
                <a:cubicBezTo>
                  <a:pt x="3013" y="4458"/>
                  <a:pt x="2934" y="4469"/>
                  <a:pt x="2856" y="4542"/>
                </a:cubicBezTo>
                <a:cubicBezTo>
                  <a:pt x="2583" y="4794"/>
                  <a:pt x="2490" y="5620"/>
                  <a:pt x="2624" y="6537"/>
                </a:cubicBezTo>
                <a:cubicBezTo>
                  <a:pt x="2635" y="6592"/>
                  <a:pt x="2645" y="6648"/>
                  <a:pt x="2658" y="6701"/>
                </a:cubicBezTo>
                <a:cubicBezTo>
                  <a:pt x="2664" y="6724"/>
                  <a:pt x="2667" y="6750"/>
                  <a:pt x="2673" y="6773"/>
                </a:cubicBezTo>
                <a:cubicBezTo>
                  <a:pt x="2675" y="6778"/>
                  <a:pt x="2674" y="6782"/>
                  <a:pt x="2676" y="6787"/>
                </a:cubicBezTo>
                <a:cubicBezTo>
                  <a:pt x="2924" y="7641"/>
                  <a:pt x="3401" y="7252"/>
                  <a:pt x="3429" y="6163"/>
                </a:cubicBezTo>
                <a:cubicBezTo>
                  <a:pt x="3438" y="5829"/>
                  <a:pt x="3438" y="5595"/>
                  <a:pt x="3429" y="5395"/>
                </a:cubicBezTo>
                <a:cubicBezTo>
                  <a:pt x="3372" y="4920"/>
                  <a:pt x="3242" y="4581"/>
                  <a:pt x="3084" y="4496"/>
                </a:cubicBezTo>
                <a:close/>
                <a:moveTo>
                  <a:pt x="10598" y="8119"/>
                </a:moveTo>
                <a:cubicBezTo>
                  <a:pt x="10529" y="8116"/>
                  <a:pt x="10467" y="8137"/>
                  <a:pt x="10402" y="8158"/>
                </a:cubicBezTo>
                <a:cubicBezTo>
                  <a:pt x="10078" y="8339"/>
                  <a:pt x="9756" y="8877"/>
                  <a:pt x="9514" y="9813"/>
                </a:cubicBezTo>
                <a:cubicBezTo>
                  <a:pt x="9512" y="9820"/>
                  <a:pt x="9510" y="9825"/>
                  <a:pt x="9508" y="9832"/>
                </a:cubicBezTo>
                <a:cubicBezTo>
                  <a:pt x="9370" y="10547"/>
                  <a:pt x="9291" y="11475"/>
                  <a:pt x="9273" y="12615"/>
                </a:cubicBezTo>
                <a:cubicBezTo>
                  <a:pt x="9251" y="13977"/>
                  <a:pt x="9275" y="14428"/>
                  <a:pt x="9399" y="15215"/>
                </a:cubicBezTo>
                <a:cubicBezTo>
                  <a:pt x="9545" y="16135"/>
                  <a:pt x="9786" y="16806"/>
                  <a:pt x="10103" y="17177"/>
                </a:cubicBezTo>
                <a:cubicBezTo>
                  <a:pt x="10209" y="17186"/>
                  <a:pt x="10313" y="17187"/>
                  <a:pt x="10437" y="17223"/>
                </a:cubicBezTo>
                <a:cubicBezTo>
                  <a:pt x="10784" y="17321"/>
                  <a:pt x="11160" y="17297"/>
                  <a:pt x="11330" y="17184"/>
                </a:cubicBezTo>
                <a:cubicBezTo>
                  <a:pt x="11433" y="17104"/>
                  <a:pt x="11479" y="17041"/>
                  <a:pt x="11525" y="16974"/>
                </a:cubicBezTo>
                <a:cubicBezTo>
                  <a:pt x="11585" y="16850"/>
                  <a:pt x="11614" y="16669"/>
                  <a:pt x="11623" y="16377"/>
                </a:cubicBezTo>
                <a:cubicBezTo>
                  <a:pt x="11620" y="16344"/>
                  <a:pt x="11620" y="16323"/>
                  <a:pt x="11617" y="16285"/>
                </a:cubicBezTo>
                <a:cubicBezTo>
                  <a:pt x="11593" y="15928"/>
                  <a:pt x="11562" y="15589"/>
                  <a:pt x="11545" y="15523"/>
                </a:cubicBezTo>
                <a:cubicBezTo>
                  <a:pt x="11529" y="15456"/>
                  <a:pt x="11254" y="15399"/>
                  <a:pt x="10937" y="15399"/>
                </a:cubicBezTo>
                <a:cubicBezTo>
                  <a:pt x="10406" y="15399"/>
                  <a:pt x="10349" y="15349"/>
                  <a:pt x="10181" y="14755"/>
                </a:cubicBezTo>
                <a:cubicBezTo>
                  <a:pt x="10081" y="14402"/>
                  <a:pt x="10020" y="13991"/>
                  <a:pt x="10046" y="13843"/>
                </a:cubicBezTo>
                <a:cubicBezTo>
                  <a:pt x="10076" y="13671"/>
                  <a:pt x="10401" y="13574"/>
                  <a:pt x="10956" y="13574"/>
                </a:cubicBezTo>
                <a:lnTo>
                  <a:pt x="11819" y="13574"/>
                </a:lnTo>
                <a:lnTo>
                  <a:pt x="11782" y="12123"/>
                </a:lnTo>
                <a:cubicBezTo>
                  <a:pt x="11766" y="11474"/>
                  <a:pt x="11732" y="10910"/>
                  <a:pt x="11679" y="10423"/>
                </a:cubicBezTo>
                <a:cubicBezTo>
                  <a:pt x="11674" y="10363"/>
                  <a:pt x="11664" y="10317"/>
                  <a:pt x="11658" y="10259"/>
                </a:cubicBezTo>
                <a:cubicBezTo>
                  <a:pt x="11603" y="9806"/>
                  <a:pt x="11532" y="9416"/>
                  <a:pt x="11441" y="9110"/>
                </a:cubicBezTo>
                <a:cubicBezTo>
                  <a:pt x="11393" y="8946"/>
                  <a:pt x="11338" y="8800"/>
                  <a:pt x="11278" y="8677"/>
                </a:cubicBezTo>
                <a:cubicBezTo>
                  <a:pt x="11101" y="8308"/>
                  <a:pt x="10875" y="8127"/>
                  <a:pt x="10598" y="8119"/>
                </a:cubicBezTo>
                <a:close/>
                <a:moveTo>
                  <a:pt x="5666" y="8677"/>
                </a:moveTo>
                <a:cubicBezTo>
                  <a:pt x="5564" y="8645"/>
                  <a:pt x="5227" y="8692"/>
                  <a:pt x="5041" y="8697"/>
                </a:cubicBezTo>
                <a:cubicBezTo>
                  <a:pt x="4986" y="8768"/>
                  <a:pt x="4934" y="8851"/>
                  <a:pt x="4884" y="8959"/>
                </a:cubicBezTo>
                <a:cubicBezTo>
                  <a:pt x="4691" y="9376"/>
                  <a:pt x="4655" y="9391"/>
                  <a:pt x="4621" y="9077"/>
                </a:cubicBezTo>
                <a:cubicBezTo>
                  <a:pt x="4594" y="8826"/>
                  <a:pt x="4474" y="8735"/>
                  <a:pt x="4217" y="8723"/>
                </a:cubicBezTo>
                <a:lnTo>
                  <a:pt x="3777" y="8769"/>
                </a:lnTo>
                <a:lnTo>
                  <a:pt x="3777" y="13035"/>
                </a:lnTo>
                <a:lnTo>
                  <a:pt x="3777" y="17223"/>
                </a:lnTo>
                <a:lnTo>
                  <a:pt x="4181" y="17223"/>
                </a:lnTo>
                <a:lnTo>
                  <a:pt x="4595" y="17223"/>
                </a:lnTo>
                <a:lnTo>
                  <a:pt x="4595" y="14506"/>
                </a:lnTo>
                <a:cubicBezTo>
                  <a:pt x="4595" y="12432"/>
                  <a:pt x="4609" y="11880"/>
                  <a:pt x="4693" y="11454"/>
                </a:cubicBezTo>
                <a:cubicBezTo>
                  <a:pt x="4713" y="11254"/>
                  <a:pt x="4736" y="11103"/>
                  <a:pt x="4767" y="11014"/>
                </a:cubicBezTo>
                <a:cubicBezTo>
                  <a:pt x="4829" y="10831"/>
                  <a:pt x="4923" y="10756"/>
                  <a:pt x="5019" y="10725"/>
                </a:cubicBezTo>
                <a:cubicBezTo>
                  <a:pt x="5052" y="10702"/>
                  <a:pt x="5083" y="10659"/>
                  <a:pt x="5119" y="10659"/>
                </a:cubicBezTo>
                <a:cubicBezTo>
                  <a:pt x="5385" y="10659"/>
                  <a:pt x="5499" y="11197"/>
                  <a:pt x="5538" y="12885"/>
                </a:cubicBezTo>
                <a:cubicBezTo>
                  <a:pt x="5538" y="12889"/>
                  <a:pt x="5538" y="12887"/>
                  <a:pt x="5538" y="12891"/>
                </a:cubicBezTo>
                <a:cubicBezTo>
                  <a:pt x="5552" y="13398"/>
                  <a:pt x="5560" y="14063"/>
                  <a:pt x="5560" y="14755"/>
                </a:cubicBezTo>
                <a:lnTo>
                  <a:pt x="5560" y="17223"/>
                </a:lnTo>
                <a:lnTo>
                  <a:pt x="5933" y="17223"/>
                </a:lnTo>
                <a:lnTo>
                  <a:pt x="6309" y="17223"/>
                </a:lnTo>
                <a:lnTo>
                  <a:pt x="6309" y="14539"/>
                </a:lnTo>
                <a:cubicBezTo>
                  <a:pt x="6305" y="14142"/>
                  <a:pt x="6294" y="13866"/>
                  <a:pt x="6294" y="13397"/>
                </a:cubicBezTo>
                <a:cubicBezTo>
                  <a:pt x="6294" y="12675"/>
                  <a:pt x="6295" y="12105"/>
                  <a:pt x="6289" y="11637"/>
                </a:cubicBezTo>
                <a:cubicBezTo>
                  <a:pt x="6289" y="11622"/>
                  <a:pt x="6290" y="11593"/>
                  <a:pt x="6289" y="11578"/>
                </a:cubicBezTo>
                <a:cubicBezTo>
                  <a:pt x="6289" y="11571"/>
                  <a:pt x="6290" y="11571"/>
                  <a:pt x="6289" y="11565"/>
                </a:cubicBezTo>
                <a:cubicBezTo>
                  <a:pt x="6288" y="11440"/>
                  <a:pt x="6281" y="11379"/>
                  <a:pt x="6279" y="11270"/>
                </a:cubicBezTo>
                <a:cubicBezTo>
                  <a:pt x="6262" y="10728"/>
                  <a:pt x="6240" y="10322"/>
                  <a:pt x="6203" y="10042"/>
                </a:cubicBezTo>
                <a:cubicBezTo>
                  <a:pt x="6129" y="9489"/>
                  <a:pt x="5990" y="9074"/>
                  <a:pt x="5822" y="8808"/>
                </a:cubicBezTo>
                <a:cubicBezTo>
                  <a:pt x="5776" y="8761"/>
                  <a:pt x="5739" y="8699"/>
                  <a:pt x="5666" y="8677"/>
                </a:cubicBezTo>
                <a:close/>
                <a:moveTo>
                  <a:pt x="2623" y="8769"/>
                </a:moveTo>
                <a:lnTo>
                  <a:pt x="2623" y="13035"/>
                </a:lnTo>
                <a:lnTo>
                  <a:pt x="2623" y="17223"/>
                </a:lnTo>
                <a:lnTo>
                  <a:pt x="3016" y="17223"/>
                </a:lnTo>
                <a:lnTo>
                  <a:pt x="3427" y="17223"/>
                </a:lnTo>
                <a:lnTo>
                  <a:pt x="3427" y="12970"/>
                </a:lnTo>
                <a:lnTo>
                  <a:pt x="3427" y="8769"/>
                </a:lnTo>
                <a:lnTo>
                  <a:pt x="3043" y="8769"/>
                </a:lnTo>
                <a:lnTo>
                  <a:pt x="2623" y="8769"/>
                </a:lnTo>
                <a:close/>
                <a:moveTo>
                  <a:pt x="10568" y="9688"/>
                </a:moveTo>
                <a:cubicBezTo>
                  <a:pt x="10749" y="9688"/>
                  <a:pt x="11063" y="10795"/>
                  <a:pt x="11034" y="11335"/>
                </a:cubicBezTo>
                <a:cubicBezTo>
                  <a:pt x="11000" y="11959"/>
                  <a:pt x="10103" y="12088"/>
                  <a:pt x="10038" y="11480"/>
                </a:cubicBezTo>
                <a:cubicBezTo>
                  <a:pt x="9982" y="10969"/>
                  <a:pt x="10362" y="9688"/>
                  <a:pt x="10568" y="9688"/>
                </a:cubicBezTo>
                <a:close/>
                <a:moveTo>
                  <a:pt x="13449" y="10265"/>
                </a:moveTo>
                <a:cubicBezTo>
                  <a:pt x="13633" y="10289"/>
                  <a:pt x="13685" y="10394"/>
                  <a:pt x="13677" y="10725"/>
                </a:cubicBezTo>
                <a:cubicBezTo>
                  <a:pt x="13671" y="10998"/>
                  <a:pt x="13709" y="11135"/>
                  <a:pt x="13780" y="11093"/>
                </a:cubicBezTo>
                <a:cubicBezTo>
                  <a:pt x="13873" y="11038"/>
                  <a:pt x="13899" y="11294"/>
                  <a:pt x="13916" y="12563"/>
                </a:cubicBezTo>
                <a:cubicBezTo>
                  <a:pt x="13936" y="14062"/>
                  <a:pt x="13850" y="14942"/>
                  <a:pt x="13714" y="14644"/>
                </a:cubicBezTo>
                <a:cubicBezTo>
                  <a:pt x="13679" y="14569"/>
                  <a:pt x="13658" y="14653"/>
                  <a:pt x="13669" y="14827"/>
                </a:cubicBezTo>
                <a:cubicBezTo>
                  <a:pt x="13696" y="15294"/>
                  <a:pt x="13386" y="15385"/>
                  <a:pt x="13336" y="14926"/>
                </a:cubicBezTo>
                <a:cubicBezTo>
                  <a:pt x="13313" y="14716"/>
                  <a:pt x="13253" y="14545"/>
                  <a:pt x="13202" y="14545"/>
                </a:cubicBezTo>
                <a:cubicBezTo>
                  <a:pt x="13152" y="14545"/>
                  <a:pt x="13084" y="14370"/>
                  <a:pt x="13050" y="14158"/>
                </a:cubicBezTo>
                <a:cubicBezTo>
                  <a:pt x="13016" y="13946"/>
                  <a:pt x="12962" y="13810"/>
                  <a:pt x="12928" y="13856"/>
                </a:cubicBezTo>
                <a:cubicBezTo>
                  <a:pt x="12893" y="13901"/>
                  <a:pt x="12853" y="13423"/>
                  <a:pt x="12842" y="12786"/>
                </a:cubicBezTo>
                <a:cubicBezTo>
                  <a:pt x="12826" y="11917"/>
                  <a:pt x="12850" y="11589"/>
                  <a:pt x="12930" y="11480"/>
                </a:cubicBezTo>
                <a:cubicBezTo>
                  <a:pt x="12988" y="11401"/>
                  <a:pt x="13022" y="11253"/>
                  <a:pt x="13004" y="11152"/>
                </a:cubicBezTo>
                <a:cubicBezTo>
                  <a:pt x="12939" y="10781"/>
                  <a:pt x="13214" y="10234"/>
                  <a:pt x="13449" y="10265"/>
                </a:cubicBezTo>
                <a:close/>
              </a:path>
            </a:pathLst>
          </a:custGeom>
          <a:ln w="12700">
            <a:miter lim="400000"/>
          </a:ln>
        </p:spPr>
      </p:pic>
      <p:pic>
        <p:nvPicPr>
          <p:cNvPr id="229" name="DiceOpenLogo512.png" descr="DiceOpenLogo512.png"/>
          <p:cNvPicPr>
            <a:picLocks noChangeAspect="1"/>
          </p:cNvPicPr>
          <p:nvPr/>
        </p:nvPicPr>
        <p:blipFill>
          <a:blip r:embed="rId5">
            <a:alphaModFix amt="85426"/>
            <a:extLst/>
          </a:blip>
          <a:srcRect l="9826" t="26936" r="11371" b="28751"/>
          <a:stretch>
            <a:fillRect/>
          </a:stretch>
        </p:blipFill>
        <p:spPr>
          <a:xfrm>
            <a:off x="2120698" y="5605586"/>
            <a:ext cx="2823369" cy="1587614"/>
          </a:xfrm>
          <a:custGeom>
            <a:avLst/>
            <a:gdLst/>
            <a:ahLst/>
            <a:cxnLst>
              <a:cxn ang="0">
                <a:pos x="wd2" y="hd2"/>
              </a:cxn>
              <a:cxn ang="5400000">
                <a:pos x="wd2" y="hd2"/>
              </a:cxn>
              <a:cxn ang="10800000">
                <a:pos x="wd2" y="hd2"/>
              </a:cxn>
              <a:cxn ang="16200000">
                <a:pos x="wd2" y="hd2"/>
              </a:cxn>
            </a:cxnLst>
            <a:rect l="0" t="0" r="r" b="b"/>
            <a:pathLst>
              <a:path w="21304" h="21506" extrusionOk="0">
                <a:moveTo>
                  <a:pt x="11077" y="2"/>
                </a:moveTo>
                <a:cubicBezTo>
                  <a:pt x="766" y="2"/>
                  <a:pt x="1411" y="-57"/>
                  <a:pt x="1063" y="954"/>
                </a:cubicBezTo>
                <a:cubicBezTo>
                  <a:pt x="902" y="1423"/>
                  <a:pt x="897" y="1683"/>
                  <a:pt x="856" y="10201"/>
                </a:cubicBezTo>
                <a:cubicBezTo>
                  <a:pt x="830" y="15721"/>
                  <a:pt x="783" y="19198"/>
                  <a:pt x="728" y="19587"/>
                </a:cubicBezTo>
                <a:cubicBezTo>
                  <a:pt x="678" y="19939"/>
                  <a:pt x="502" y="20485"/>
                  <a:pt x="320" y="20856"/>
                </a:cubicBezTo>
                <a:lnTo>
                  <a:pt x="0" y="21507"/>
                </a:lnTo>
                <a:lnTo>
                  <a:pt x="10140" y="21507"/>
                </a:lnTo>
                <a:cubicBezTo>
                  <a:pt x="20213" y="21507"/>
                  <a:pt x="20282" y="21509"/>
                  <a:pt x="20624" y="21211"/>
                </a:cubicBezTo>
                <a:cubicBezTo>
                  <a:pt x="20874" y="20994"/>
                  <a:pt x="21015" y="20741"/>
                  <a:pt x="21136" y="20292"/>
                </a:cubicBezTo>
                <a:cubicBezTo>
                  <a:pt x="21299" y="19688"/>
                  <a:pt x="21304" y="19472"/>
                  <a:pt x="21304" y="10749"/>
                </a:cubicBezTo>
                <a:lnTo>
                  <a:pt x="21304" y="1808"/>
                </a:lnTo>
                <a:lnTo>
                  <a:pt x="21121" y="1174"/>
                </a:lnTo>
                <a:cubicBezTo>
                  <a:pt x="20760" y="-91"/>
                  <a:pt x="21600" y="2"/>
                  <a:pt x="11077" y="2"/>
                </a:cubicBezTo>
                <a:close/>
              </a:path>
            </a:pathLst>
          </a:custGeom>
          <a:ln w="12700">
            <a:miter lim="400000"/>
          </a:ln>
        </p:spPr>
      </p:pic>
      <p:pic>
        <p:nvPicPr>
          <p:cNvPr id="230" name="logo--cb--color-stacked-0a628e36472706dbfb8b0af4693de3b9a81f90f06409f3333bb2e3f9ce679d2c.png" descr="logo--cb--color-stacked-0a628e36472706dbfb8b0af4693de3b9a81f90f06409f3333bb2e3f9ce679d2c.png"/>
          <p:cNvPicPr>
            <a:picLocks noChangeAspect="1"/>
          </p:cNvPicPr>
          <p:nvPr/>
        </p:nvPicPr>
        <p:blipFill>
          <a:blip r:embed="rId6">
            <a:extLst/>
          </a:blip>
          <a:stretch>
            <a:fillRect/>
          </a:stretch>
        </p:blipFill>
        <p:spPr>
          <a:xfrm>
            <a:off x="6936622" y="5772259"/>
            <a:ext cx="4464593" cy="1254268"/>
          </a:xfrm>
          <a:prstGeom prst="rect">
            <a:avLst/>
          </a:prstGeom>
          <a:ln w="12700">
            <a:miter lim="400000"/>
          </a:ln>
        </p:spPr>
      </p:pic>
      <p:sp>
        <p:nvSpPr>
          <p:cNvPr id="231" name="Partnership"/>
          <p:cNvSpPr txBox="1">
            <a:spLocks noGrp="1"/>
          </p:cNvSpPr>
          <p:nvPr>
            <p:ph type="title"/>
          </p:nvPr>
        </p:nvSpPr>
        <p:spPr>
          <a:xfrm>
            <a:off x="2006598" y="835024"/>
            <a:ext cx="8991604" cy="1428753"/>
          </a:xfrm>
          <a:prstGeom prst="rect">
            <a:avLst/>
          </a:prstGeom>
        </p:spPr>
        <p:txBody>
          <a:bodyPr/>
          <a:lstStyle>
            <a:lvl1pPr algn="ctr">
              <a:defRPr>
                <a:latin typeface="Kohinoor Devanagari Bold"/>
                <a:ea typeface="Kohinoor Devanagari Bold"/>
                <a:cs typeface="Kohinoor Devanagari Bold"/>
                <a:sym typeface="Kohinoor Devanagari Bold"/>
              </a:defRPr>
            </a:lvl1pPr>
          </a:lstStyle>
          <a:p>
            <a:r>
              <a:t>Partnership</a:t>
            </a: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 name="hand-shake.png" descr="hand-shake.png"/>
          <p:cNvPicPr>
            <a:picLocks noChangeAspect="1"/>
          </p:cNvPicPr>
          <p:nvPr/>
        </p:nvPicPr>
        <p:blipFill>
          <a:blip r:embed="rId3">
            <a:extLst/>
          </a:blip>
          <a:stretch>
            <a:fillRect/>
          </a:stretch>
        </p:blipFill>
        <p:spPr>
          <a:xfrm>
            <a:off x="1751687" y="3264790"/>
            <a:ext cx="3251201" cy="3251201"/>
          </a:xfrm>
          <a:prstGeom prst="rect">
            <a:avLst/>
          </a:prstGeom>
          <a:ln w="12700">
            <a:miter lim="400000"/>
          </a:ln>
        </p:spPr>
      </p:pic>
      <p:sp>
        <p:nvSpPr>
          <p:cNvPr id="236" name="Rectangle 1"/>
          <p:cNvSpPr txBox="1"/>
          <p:nvPr/>
        </p:nvSpPr>
        <p:spPr>
          <a:xfrm>
            <a:off x="2131386" y="3255491"/>
            <a:ext cx="2491803" cy="54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tabLst>
                <a:tab pos="1181100" algn="l"/>
              </a:tabLst>
              <a:defRPr sz="3200">
                <a:solidFill>
                  <a:srgbClr val="000000"/>
                </a:solidFill>
              </a:defRPr>
            </a:lvl1pPr>
          </a:lstStyle>
          <a:p>
            <a:r>
              <a:t>Companies</a:t>
            </a:r>
          </a:p>
        </p:txBody>
      </p:sp>
      <p:sp>
        <p:nvSpPr>
          <p:cNvPr id="237" name="Rectangle 1"/>
          <p:cNvSpPr txBox="1"/>
          <p:nvPr/>
        </p:nvSpPr>
        <p:spPr>
          <a:xfrm>
            <a:off x="1278662" y="6312525"/>
            <a:ext cx="4197251" cy="789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tabLst>
                <a:tab pos="1181100" algn="l"/>
              </a:tabLst>
              <a:defRPr sz="4800">
                <a:solidFill>
                  <a:srgbClr val="000000"/>
                </a:solidFill>
              </a:defRPr>
            </a:lvl1pPr>
          </a:lstStyle>
          <a:p>
            <a:r>
              <a:t>Cooperate</a:t>
            </a:r>
          </a:p>
        </p:txBody>
      </p:sp>
      <p:pic>
        <p:nvPicPr>
          <p:cNvPr id="238" name="worker.png" descr="worker.png"/>
          <p:cNvPicPr>
            <a:picLocks noChangeAspect="1"/>
          </p:cNvPicPr>
          <p:nvPr/>
        </p:nvPicPr>
        <p:blipFill>
          <a:blip r:embed="rId4">
            <a:extLst/>
          </a:blip>
          <a:stretch>
            <a:fillRect/>
          </a:stretch>
        </p:blipFill>
        <p:spPr>
          <a:xfrm>
            <a:off x="7241764" y="3932190"/>
            <a:ext cx="1916401" cy="1916401"/>
          </a:xfrm>
          <a:prstGeom prst="rect">
            <a:avLst/>
          </a:prstGeom>
          <a:ln w="12700">
            <a:miter lim="400000"/>
          </a:ln>
        </p:spPr>
      </p:pic>
      <p:pic>
        <p:nvPicPr>
          <p:cNvPr id="239" name="function.png" descr="function.png"/>
          <p:cNvPicPr>
            <a:picLocks noChangeAspect="1"/>
          </p:cNvPicPr>
          <p:nvPr/>
        </p:nvPicPr>
        <p:blipFill>
          <a:blip r:embed="rId5">
            <a:extLst/>
          </a:blip>
          <a:stretch>
            <a:fillRect/>
          </a:stretch>
        </p:blipFill>
        <p:spPr>
          <a:xfrm>
            <a:off x="9838368" y="3929031"/>
            <a:ext cx="1922719" cy="1922719"/>
          </a:xfrm>
          <a:prstGeom prst="rect">
            <a:avLst/>
          </a:prstGeom>
          <a:ln w="12700">
            <a:miter lim="400000"/>
          </a:ln>
        </p:spPr>
      </p:pic>
      <p:sp>
        <p:nvSpPr>
          <p:cNvPr id="240" name="Rectangle 1"/>
          <p:cNvSpPr txBox="1"/>
          <p:nvPr/>
        </p:nvSpPr>
        <p:spPr>
          <a:xfrm>
            <a:off x="6355650" y="6312525"/>
            <a:ext cx="6570368" cy="789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tabLst>
                <a:tab pos="1181100" algn="l"/>
              </a:tabLst>
              <a:defRPr sz="4800">
                <a:solidFill>
                  <a:srgbClr val="000000"/>
                </a:solidFill>
              </a:defRPr>
            </a:lvl1pPr>
          </a:lstStyle>
          <a:p>
            <a:r>
              <a:t>Operate Multiple Modes</a:t>
            </a:r>
          </a:p>
        </p:txBody>
      </p:sp>
      <p:sp>
        <p:nvSpPr>
          <p:cNvPr id="241" name="Strategy"/>
          <p:cNvSpPr txBox="1">
            <a:spLocks noGrp="1"/>
          </p:cNvSpPr>
          <p:nvPr>
            <p:ph type="title"/>
          </p:nvPr>
        </p:nvSpPr>
        <p:spPr>
          <a:xfrm>
            <a:off x="2006598" y="835024"/>
            <a:ext cx="8991604" cy="1428753"/>
          </a:xfrm>
          <a:prstGeom prst="rect">
            <a:avLst/>
          </a:prstGeom>
        </p:spPr>
        <p:txBody>
          <a:bodyPr/>
          <a:lstStyle>
            <a:lvl1pPr algn="ctr">
              <a:defRPr>
                <a:latin typeface="Kohinoor Devanagari Bold"/>
                <a:ea typeface="Kohinoor Devanagari Bold"/>
                <a:cs typeface="Kohinoor Devanagari Bold"/>
                <a:sym typeface="Kohinoor Devanagari Bold"/>
              </a:defRPr>
            </a:lvl1pPr>
          </a:lstStyle>
          <a:p>
            <a:r>
              <a:t>long-term strategy</a:t>
            </a:r>
          </a:p>
        </p:txBody>
      </p:sp>
      <p:pic>
        <p:nvPicPr>
          <p:cNvPr id="242" name="graph.png" descr="graph.png"/>
          <p:cNvPicPr>
            <a:picLocks noChangeAspect="1"/>
          </p:cNvPicPr>
          <p:nvPr/>
        </p:nvPicPr>
        <p:blipFill>
          <a:blip r:embed="rId6">
            <a:alphaModFix amt="44547"/>
            <a:extLst/>
          </a:blip>
          <a:stretch>
            <a:fillRect/>
          </a:stretch>
        </p:blipFill>
        <p:spPr>
          <a:xfrm>
            <a:off x="11258473" y="8069188"/>
            <a:ext cx="1428752" cy="1428752"/>
          </a:xfrm>
          <a:prstGeom prst="rect">
            <a:avLst/>
          </a:prstGeom>
          <a:ln w="12700">
            <a:miter lim="400000"/>
          </a:ln>
        </p:spPr>
      </p:pic>
      <p:sp>
        <p:nvSpPr>
          <p:cNvPr id="243" name="Rectangle 1"/>
          <p:cNvSpPr txBox="1"/>
          <p:nvPr/>
        </p:nvSpPr>
        <p:spPr>
          <a:xfrm>
            <a:off x="6954063" y="3255491"/>
            <a:ext cx="2491802" cy="54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tabLst>
                <a:tab pos="1181100" algn="l"/>
              </a:tabLst>
              <a:defRPr sz="3200">
                <a:solidFill>
                  <a:srgbClr val="000000"/>
                </a:solidFill>
              </a:defRPr>
            </a:lvl1pPr>
          </a:lstStyle>
          <a:p>
            <a:r>
              <a:t>Job-Searching</a:t>
            </a:r>
          </a:p>
        </p:txBody>
      </p:sp>
      <p:sp>
        <p:nvSpPr>
          <p:cNvPr id="244" name="Rectangle 1"/>
          <p:cNvSpPr txBox="1"/>
          <p:nvPr/>
        </p:nvSpPr>
        <p:spPr>
          <a:xfrm>
            <a:off x="9553826" y="3255491"/>
            <a:ext cx="2491802" cy="54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tabLst>
                <a:tab pos="1181100" algn="l"/>
              </a:tabLst>
              <a:defRPr sz="3200">
                <a:solidFill>
                  <a:srgbClr val="000000"/>
                </a:solidFill>
              </a:defRPr>
            </a:lvl1pPr>
          </a:lstStyle>
          <a:p>
            <a:r>
              <a:t>Job-Posting</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Yearly Plan"/>
          <p:cNvSpPr/>
          <p:nvPr/>
        </p:nvSpPr>
        <p:spPr>
          <a:xfrm>
            <a:off x="6511423" y="2981015"/>
            <a:ext cx="6920457" cy="2904496"/>
          </a:xfrm>
          <a:prstGeom prst="rect">
            <a:avLst/>
          </a:prstGeom>
          <a:solidFill>
            <a:srgbClr val="3467A5"/>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a:defRPr sz="4800">
                <a:solidFill>
                  <a:srgbClr val="FEFDFF"/>
                </a:solidFill>
              </a:defRPr>
            </a:lvl1pPr>
          </a:lstStyle>
          <a:p>
            <a:r>
              <a:t>Yearly Plan</a:t>
            </a:r>
          </a:p>
        </p:txBody>
      </p:sp>
      <p:sp>
        <p:nvSpPr>
          <p:cNvPr id="249" name="Person Plan"/>
          <p:cNvSpPr/>
          <p:nvPr/>
        </p:nvSpPr>
        <p:spPr>
          <a:xfrm>
            <a:off x="-427080" y="2968315"/>
            <a:ext cx="6920457" cy="2904496"/>
          </a:xfrm>
          <a:prstGeom prst="rect">
            <a:avLst/>
          </a:prstGeom>
          <a:solidFill>
            <a:srgbClr val="EC8F26"/>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a:defRPr sz="4800">
                <a:solidFill>
                  <a:srgbClr val="FEFDFF"/>
                </a:solidFill>
              </a:defRPr>
            </a:lvl1pPr>
          </a:lstStyle>
          <a:p>
            <a:r>
              <a:t>Person Plan</a:t>
            </a:r>
          </a:p>
        </p:txBody>
      </p:sp>
      <p:sp>
        <p:nvSpPr>
          <p:cNvPr id="250" name="Line"/>
          <p:cNvSpPr/>
          <p:nvPr/>
        </p:nvSpPr>
        <p:spPr>
          <a:xfrm>
            <a:off x="6515100" y="6527930"/>
            <a:ext cx="1" cy="2032592"/>
          </a:xfrm>
          <a:prstGeom prst="line">
            <a:avLst/>
          </a:prstGeom>
          <a:ln w="12700">
            <a:solidFill>
              <a:srgbClr val="B9C5BC"/>
            </a:solidFill>
          </a:ln>
        </p:spPr>
        <p:txBody>
          <a:bodyPr lIns="45718" tIns="45718" rIns="45718" bIns="45718"/>
          <a:lstStyle/>
          <a:p>
            <a:endParaRPr/>
          </a:p>
        </p:txBody>
      </p:sp>
      <p:sp>
        <p:nvSpPr>
          <p:cNvPr id="251" name="50 € / person…"/>
          <p:cNvSpPr txBox="1"/>
          <p:nvPr/>
        </p:nvSpPr>
        <p:spPr>
          <a:xfrm>
            <a:off x="549980" y="6762436"/>
            <a:ext cx="4685176" cy="10668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p>
            <a:pPr marL="340894" indent="-340894" algn="l">
              <a:buSzPct val="100000"/>
              <a:buChar char="-"/>
            </a:pPr>
            <a:r>
              <a:t>50 € / person</a:t>
            </a:r>
          </a:p>
          <a:p>
            <a:pPr marL="340894" indent="-340894" algn="l">
              <a:buSzPct val="100000"/>
              <a:buChar char="-"/>
            </a:pPr>
            <a:r>
              <a:t>For small-scale company</a:t>
            </a:r>
          </a:p>
        </p:txBody>
      </p:sp>
      <p:sp>
        <p:nvSpPr>
          <p:cNvPr id="252" name="500 € / year…"/>
          <p:cNvSpPr txBox="1"/>
          <p:nvPr/>
        </p:nvSpPr>
        <p:spPr>
          <a:xfrm>
            <a:off x="7488483" y="6762436"/>
            <a:ext cx="2953970" cy="10668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p>
            <a:pPr marL="340894" indent="-340894" algn="l">
              <a:buSzPct val="100000"/>
              <a:buChar char="-"/>
            </a:pPr>
            <a:r>
              <a:t>500 € / year</a:t>
            </a:r>
          </a:p>
          <a:p>
            <a:pPr marL="340894" indent="-340894" algn="l">
              <a:buSzPct val="100000"/>
              <a:buChar char="-"/>
            </a:pPr>
            <a:r>
              <a:t>For enterprise</a:t>
            </a:r>
          </a:p>
        </p:txBody>
      </p:sp>
      <p:pic>
        <p:nvPicPr>
          <p:cNvPr id="253" name="notes.png" descr="notes.png"/>
          <p:cNvPicPr>
            <a:picLocks noChangeAspect="1"/>
          </p:cNvPicPr>
          <p:nvPr/>
        </p:nvPicPr>
        <p:blipFill>
          <a:blip r:embed="rId3">
            <a:extLst/>
          </a:blip>
          <a:stretch>
            <a:fillRect/>
          </a:stretch>
        </p:blipFill>
        <p:spPr>
          <a:xfrm>
            <a:off x="9804595" y="848653"/>
            <a:ext cx="1401494" cy="1401494"/>
          </a:xfrm>
          <a:prstGeom prst="rect">
            <a:avLst/>
          </a:prstGeom>
          <a:ln w="12700">
            <a:miter lim="400000"/>
          </a:ln>
        </p:spPr>
      </p:pic>
      <p:sp>
        <p:nvSpPr>
          <p:cNvPr id="254" name="Charge"/>
          <p:cNvSpPr txBox="1">
            <a:spLocks noGrp="1"/>
          </p:cNvSpPr>
          <p:nvPr>
            <p:ph type="title"/>
          </p:nvPr>
        </p:nvSpPr>
        <p:spPr>
          <a:xfrm>
            <a:off x="2006598" y="835024"/>
            <a:ext cx="8991604" cy="1428753"/>
          </a:xfrm>
          <a:prstGeom prst="rect">
            <a:avLst/>
          </a:prstGeom>
        </p:spPr>
        <p:txBody>
          <a:bodyPr/>
          <a:lstStyle>
            <a:lvl1pPr algn="ctr">
              <a:defRPr>
                <a:latin typeface="Kohinoor Devanagari Bold"/>
                <a:ea typeface="Kohinoor Devanagari Bold"/>
                <a:cs typeface="Kohinoor Devanagari Bold"/>
                <a:sym typeface="Kohinoor Devanagari Bold"/>
              </a:defRPr>
            </a:lvl1pPr>
          </a:lstStyle>
          <a:p>
            <a:r>
              <a:t>Charge</a:t>
            </a: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750"/>
          <p:cNvSpPr txBox="1"/>
          <p:nvPr/>
        </p:nvSpPr>
        <p:spPr>
          <a:xfrm>
            <a:off x="5480932" y="4592446"/>
            <a:ext cx="2832101" cy="21717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defRPr sz="14400">
                <a:solidFill>
                  <a:srgbClr val="A63121"/>
                </a:solidFill>
              </a:defRPr>
            </a:lvl1pPr>
          </a:lstStyle>
          <a:p>
            <a:r>
              <a:t>750</a:t>
            </a:r>
          </a:p>
        </p:txBody>
      </p:sp>
      <p:sp>
        <p:nvSpPr>
          <p:cNvPr id="259" name="From 2nd year …"/>
          <p:cNvSpPr txBox="1"/>
          <p:nvPr/>
        </p:nvSpPr>
        <p:spPr>
          <a:xfrm>
            <a:off x="1195815" y="3665597"/>
            <a:ext cx="4126831" cy="7112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defRPr sz="4400"/>
            </a:lvl1pPr>
          </a:lstStyle>
          <a:p>
            <a:r>
              <a:t>From 2nd year …</a:t>
            </a:r>
          </a:p>
        </p:txBody>
      </p:sp>
      <p:sp>
        <p:nvSpPr>
          <p:cNvPr id="260" name="1500 company * 500 €"/>
          <p:cNvSpPr txBox="1"/>
          <p:nvPr/>
        </p:nvSpPr>
        <p:spPr>
          <a:xfrm>
            <a:off x="5065735" y="7162099"/>
            <a:ext cx="3958433" cy="5334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defRPr sz="3200">
                <a:solidFill>
                  <a:srgbClr val="7F7E75"/>
                </a:solidFill>
              </a:defRPr>
            </a:lvl1pPr>
          </a:lstStyle>
          <a:p>
            <a:r>
              <a:t>1500 company * 500 € </a:t>
            </a:r>
          </a:p>
        </p:txBody>
      </p:sp>
      <p:sp>
        <p:nvSpPr>
          <p:cNvPr id="261" name="Line"/>
          <p:cNvSpPr/>
          <p:nvPr/>
        </p:nvSpPr>
        <p:spPr>
          <a:xfrm>
            <a:off x="4666733" y="6411530"/>
            <a:ext cx="5796849" cy="1"/>
          </a:xfrm>
          <a:prstGeom prst="line">
            <a:avLst/>
          </a:prstGeom>
          <a:ln w="25400">
            <a:solidFill>
              <a:srgbClr val="C2BFA8"/>
            </a:solidFill>
            <a:tailEnd type="oval"/>
          </a:ln>
        </p:spPr>
        <p:txBody>
          <a:bodyPr lIns="45718" tIns="45718" rIns="45718" bIns="45718"/>
          <a:lstStyle/>
          <a:p>
            <a:endParaRPr/>
          </a:p>
        </p:txBody>
      </p:sp>
      <p:sp>
        <p:nvSpPr>
          <p:cNvPr id="262" name="thousand €"/>
          <p:cNvSpPr txBox="1"/>
          <p:nvPr/>
        </p:nvSpPr>
        <p:spPr>
          <a:xfrm>
            <a:off x="8342910" y="5755691"/>
            <a:ext cx="2072482" cy="5715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p>
            <a:r>
              <a:t>thousand €</a:t>
            </a:r>
          </a:p>
        </p:txBody>
      </p:sp>
      <p:sp>
        <p:nvSpPr>
          <p:cNvPr id="263" name="Financial Forecast"/>
          <p:cNvSpPr txBox="1"/>
          <p:nvPr/>
        </p:nvSpPr>
        <p:spPr>
          <a:xfrm>
            <a:off x="2006598" y="6298"/>
            <a:ext cx="8991604" cy="142875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normAutofit/>
          </a:bodyPr>
          <a:lstStyle>
            <a:lvl1pPr>
              <a:defRPr>
                <a:latin typeface="ヒラギノ角ゴシック W0"/>
                <a:ea typeface="ヒラギノ角ゴシック W0"/>
                <a:cs typeface="ヒラギノ角ゴシック W0"/>
                <a:sym typeface="ヒラギノ角ゴシック W0"/>
              </a:defRPr>
            </a:lvl1pPr>
          </a:lstStyle>
          <a:p>
            <a:r>
              <a:t>Financial Forecast</a:t>
            </a:r>
          </a:p>
        </p:txBody>
      </p:sp>
      <p:sp>
        <p:nvSpPr>
          <p:cNvPr id="264" name="Revenue"/>
          <p:cNvSpPr txBox="1"/>
          <p:nvPr/>
        </p:nvSpPr>
        <p:spPr>
          <a:xfrm>
            <a:off x="2006598" y="835024"/>
            <a:ext cx="8991604" cy="142875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normAutofit/>
          </a:bodyPr>
          <a:lstStyle>
            <a:lvl1pPr>
              <a:lnSpc>
                <a:spcPct val="90000"/>
              </a:lnSpc>
              <a:defRPr sz="6400" cap="all">
                <a:latin typeface="Kohinoor Devanagari Bold"/>
                <a:ea typeface="Kohinoor Devanagari Bold"/>
                <a:cs typeface="Kohinoor Devanagari Bold"/>
                <a:sym typeface="Kohinoor Devanagari Bold"/>
              </a:defRPr>
            </a:lvl1pPr>
          </a:lstStyle>
          <a:p>
            <a:r>
              <a:t>Revenue</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68" name="noun_787436_cc.png" descr="noun_787436_cc.png"/>
          <p:cNvPicPr>
            <a:picLocks noChangeAspect="1"/>
          </p:cNvPicPr>
          <p:nvPr/>
        </p:nvPicPr>
        <p:blipFill>
          <a:blip r:embed="rId3">
            <a:extLst/>
          </a:blip>
          <a:srcRect b="18712"/>
          <a:stretch>
            <a:fillRect/>
          </a:stretch>
        </p:blipFill>
        <p:spPr>
          <a:xfrm>
            <a:off x="1605116" y="2688461"/>
            <a:ext cx="2412553" cy="1961096"/>
          </a:xfrm>
          <a:prstGeom prst="rect">
            <a:avLst/>
          </a:prstGeom>
          <a:ln w="12700">
            <a:miter lim="400000"/>
          </a:ln>
        </p:spPr>
      </p:pic>
      <p:pic>
        <p:nvPicPr>
          <p:cNvPr id="269" name="noun_1325484_cc.png" descr="noun_1325484_cc.png"/>
          <p:cNvPicPr>
            <a:picLocks noChangeAspect="1"/>
          </p:cNvPicPr>
          <p:nvPr/>
        </p:nvPicPr>
        <p:blipFill>
          <a:blip r:embed="rId4">
            <a:extLst/>
          </a:blip>
          <a:srcRect b="13061"/>
          <a:stretch>
            <a:fillRect/>
          </a:stretch>
        </p:blipFill>
        <p:spPr>
          <a:xfrm>
            <a:off x="1585451" y="4539799"/>
            <a:ext cx="1880351" cy="1634757"/>
          </a:xfrm>
          <a:prstGeom prst="rect">
            <a:avLst/>
          </a:prstGeom>
          <a:ln w="12700">
            <a:miter lim="400000"/>
          </a:ln>
        </p:spPr>
      </p:pic>
      <p:sp>
        <p:nvSpPr>
          <p:cNvPr id="270" name="TextBox 2"/>
          <p:cNvSpPr txBox="1"/>
          <p:nvPr/>
        </p:nvSpPr>
        <p:spPr>
          <a:xfrm>
            <a:off x="1614045" y="6799947"/>
            <a:ext cx="2394745" cy="9906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p>
            <a:pPr algn="l">
              <a:lnSpc>
                <a:spcPct val="90000"/>
              </a:lnSpc>
              <a:defRPr sz="6400" cap="all">
                <a:latin typeface="Gill Sans Light"/>
                <a:ea typeface="Gill Sans Light"/>
                <a:cs typeface="Gill Sans Light"/>
                <a:sym typeface="Gill Sans Light"/>
              </a:defRPr>
            </a:pPr>
            <a:r>
              <a:t>1000 €</a:t>
            </a:r>
          </a:p>
        </p:txBody>
      </p:sp>
      <p:sp>
        <p:nvSpPr>
          <p:cNvPr id="271" name="TextBox 31"/>
          <p:cNvSpPr txBox="1"/>
          <p:nvPr/>
        </p:nvSpPr>
        <p:spPr>
          <a:xfrm>
            <a:off x="9084971" y="6799947"/>
            <a:ext cx="1988345" cy="9906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p>
            <a:pPr algn="l">
              <a:lnSpc>
                <a:spcPct val="90000"/>
              </a:lnSpc>
              <a:defRPr sz="6400" cap="all">
                <a:latin typeface="Gill Sans Light"/>
                <a:ea typeface="Gill Sans Light"/>
                <a:cs typeface="Gill Sans Light"/>
                <a:sym typeface="Gill Sans Light"/>
              </a:defRPr>
            </a:pPr>
            <a:r>
              <a:t>100 €</a:t>
            </a:r>
          </a:p>
        </p:txBody>
      </p:sp>
      <p:sp>
        <p:nvSpPr>
          <p:cNvPr id="272" name="10 %"/>
          <p:cNvSpPr/>
          <p:nvPr/>
        </p:nvSpPr>
        <p:spPr>
          <a:xfrm>
            <a:off x="5510595" y="4853038"/>
            <a:ext cx="2387204" cy="2521002"/>
          </a:xfrm>
          <a:prstGeom prst="ellipse">
            <a:avLst/>
          </a:prstGeom>
          <a:solidFill>
            <a:srgbClr val="006060"/>
          </a:solidFill>
          <a:ln w="25400">
            <a:solidFill>
              <a:schemeClr val="accent1"/>
            </a:solidFill>
          </a:ln>
          <a:extLst>
            <a:ext uri="{C572A759-6A51-4108-AA02-DFA0A04FC94B}">
              <ma14:wrappingTextBoxFlag xmlns:ma14="http://schemas.microsoft.com/office/mac/drawingml/2011/main" val="1"/>
            </a:ext>
          </a:extLst>
        </p:spPr>
        <p:txBody>
          <a:bodyPr lIns="38100" tIns="38100" rIns="38100" bIns="38100" anchor="ctr"/>
          <a:lstStyle>
            <a:lvl1pPr>
              <a:lnSpc>
                <a:spcPct val="90000"/>
              </a:lnSpc>
              <a:defRPr sz="6400" cap="all">
                <a:solidFill>
                  <a:srgbClr val="FEFDFF"/>
                </a:solidFill>
                <a:latin typeface="Gill Sans Light"/>
                <a:ea typeface="Gill Sans Light"/>
                <a:cs typeface="Gill Sans Light"/>
                <a:sym typeface="Gill Sans Light"/>
              </a:defRPr>
            </a:lvl1pPr>
          </a:lstStyle>
          <a:p>
            <a:r>
              <a:t>10 %</a:t>
            </a:r>
          </a:p>
        </p:txBody>
      </p:sp>
      <p:sp>
        <p:nvSpPr>
          <p:cNvPr id="273" name="commission"/>
          <p:cNvSpPr txBox="1"/>
          <p:nvPr/>
        </p:nvSpPr>
        <p:spPr>
          <a:xfrm>
            <a:off x="4201617" y="677483"/>
            <a:ext cx="4910430" cy="120142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l">
              <a:lnSpc>
                <a:spcPct val="90000"/>
              </a:lnSpc>
              <a:defRPr sz="6400" cap="all">
                <a:latin typeface="Kohinoor Devanagari Regular"/>
                <a:ea typeface="Kohinoor Devanagari Regular"/>
                <a:cs typeface="Kohinoor Devanagari Regular"/>
                <a:sym typeface="Kohinoor Devanagari Regular"/>
              </a:defRPr>
            </a:lvl1pPr>
          </a:lstStyle>
          <a:p>
            <a:r>
              <a:t>commission</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Yearly plan"/>
          <p:cNvSpPr/>
          <p:nvPr/>
        </p:nvSpPr>
        <p:spPr>
          <a:xfrm>
            <a:off x="9209447" y="6814128"/>
            <a:ext cx="2065345" cy="2065344"/>
          </a:xfrm>
          <a:prstGeom prst="ellipse">
            <a:avLst/>
          </a:prstGeom>
          <a:solidFill>
            <a:schemeClr val="accent1">
              <a:satOff val="-3613"/>
              <a:lumOff val="-10862"/>
            </a:schemeClr>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a:lnSpc>
                <a:spcPct val="90000"/>
              </a:lnSpc>
              <a:defRPr sz="3600">
                <a:solidFill>
                  <a:srgbClr val="FEFDFF"/>
                </a:solidFill>
                <a:latin typeface="Gill Sans Light"/>
                <a:ea typeface="Gill Sans Light"/>
                <a:cs typeface="Gill Sans Light"/>
                <a:sym typeface="Gill Sans Light"/>
              </a:defRPr>
            </a:lvl1pPr>
          </a:lstStyle>
          <a:p>
            <a:r>
              <a:t>Yearly plan</a:t>
            </a:r>
          </a:p>
        </p:txBody>
      </p:sp>
      <p:sp>
        <p:nvSpPr>
          <p:cNvPr id="278" name="our user"/>
          <p:cNvSpPr/>
          <p:nvPr/>
        </p:nvSpPr>
        <p:spPr>
          <a:xfrm>
            <a:off x="6012269" y="6902314"/>
            <a:ext cx="1871241" cy="1888972"/>
          </a:xfrm>
          <a:prstGeom prst="ellipse">
            <a:avLst/>
          </a:prstGeom>
          <a:solidFill>
            <a:schemeClr val="accent2">
              <a:lumOff val="10539"/>
            </a:schemeClr>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a:lnSpc>
                <a:spcPct val="90000"/>
              </a:lnSpc>
              <a:defRPr sz="3600">
                <a:solidFill>
                  <a:srgbClr val="FEFDFF"/>
                </a:solidFill>
                <a:latin typeface="Gill Sans Light"/>
                <a:ea typeface="Gill Sans Light"/>
                <a:cs typeface="Gill Sans Light"/>
                <a:sym typeface="Gill Sans Light"/>
              </a:defRPr>
            </a:lvl1pPr>
          </a:lstStyle>
          <a:p>
            <a:r>
              <a:t>our user</a:t>
            </a:r>
          </a:p>
        </p:txBody>
      </p:sp>
      <p:sp>
        <p:nvSpPr>
          <p:cNvPr id="279" name="1/10"/>
          <p:cNvSpPr/>
          <p:nvPr/>
        </p:nvSpPr>
        <p:spPr>
          <a:xfrm>
            <a:off x="6012269" y="6902314"/>
            <a:ext cx="1871241" cy="1888972"/>
          </a:xfrm>
          <a:prstGeom prst="ellipse">
            <a:avLst/>
          </a:prstGeom>
          <a:solidFill>
            <a:schemeClr val="accent2">
              <a:lumOff val="10539"/>
            </a:schemeClr>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a:lnSpc>
                <a:spcPct val="90000"/>
              </a:lnSpc>
              <a:defRPr sz="6000" cap="all">
                <a:solidFill>
                  <a:srgbClr val="FEFDFF"/>
                </a:solidFill>
                <a:latin typeface="Gill Sans Light"/>
                <a:ea typeface="Gill Sans Light"/>
                <a:cs typeface="Gill Sans Light"/>
                <a:sym typeface="Gill Sans Light"/>
              </a:defRPr>
            </a:lvl1pPr>
          </a:lstStyle>
          <a:p>
            <a:pPr>
              <a:defRPr sz="6400"/>
            </a:pPr>
            <a:r>
              <a:rPr sz="5400" dirty="0"/>
              <a:t>1/10</a:t>
            </a:r>
          </a:p>
        </p:txBody>
      </p:sp>
      <p:sp>
        <p:nvSpPr>
          <p:cNvPr id="280" name="1/2"/>
          <p:cNvSpPr/>
          <p:nvPr/>
        </p:nvSpPr>
        <p:spPr>
          <a:xfrm>
            <a:off x="9209447" y="6814128"/>
            <a:ext cx="2065345" cy="2065344"/>
          </a:xfrm>
          <a:prstGeom prst="ellipse">
            <a:avLst/>
          </a:prstGeom>
          <a:solidFill>
            <a:schemeClr val="accent1">
              <a:satOff val="-3613"/>
              <a:lumOff val="-10862"/>
            </a:schemeClr>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a:lnSpc>
                <a:spcPct val="90000"/>
              </a:lnSpc>
              <a:defRPr sz="6000" cap="all">
                <a:solidFill>
                  <a:srgbClr val="FEFDFF"/>
                </a:solidFill>
                <a:latin typeface="Gill Sans Light"/>
                <a:ea typeface="Gill Sans Light"/>
                <a:cs typeface="Gill Sans Light"/>
                <a:sym typeface="Gill Sans Light"/>
              </a:defRPr>
            </a:lvl1pPr>
          </a:lstStyle>
          <a:p>
            <a:r>
              <a:rPr dirty="0"/>
              <a:t>1/2</a:t>
            </a:r>
          </a:p>
        </p:txBody>
      </p:sp>
      <p:sp>
        <p:nvSpPr>
          <p:cNvPr id="281" name="1500 Companies"/>
          <p:cNvSpPr txBox="1"/>
          <p:nvPr/>
        </p:nvSpPr>
        <p:spPr>
          <a:xfrm>
            <a:off x="3760254" y="3606467"/>
            <a:ext cx="5484291" cy="18288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spAutoFit/>
          </a:bodyPr>
          <a:lstStyle/>
          <a:p>
            <a:pPr>
              <a:defRPr sz="12000">
                <a:solidFill>
                  <a:srgbClr val="A63121"/>
                </a:solidFill>
              </a:defRPr>
            </a:pPr>
            <a:r>
              <a:t>1500 </a:t>
            </a:r>
            <a:r>
              <a:rPr sz="3200"/>
              <a:t>Companies</a:t>
            </a:r>
          </a:p>
        </p:txBody>
      </p:sp>
      <p:sp>
        <p:nvSpPr>
          <p:cNvPr id="282" name="X"/>
          <p:cNvSpPr txBox="1"/>
          <p:nvPr/>
        </p:nvSpPr>
        <p:spPr>
          <a:xfrm>
            <a:off x="5151990" y="7561050"/>
            <a:ext cx="394619" cy="5715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p>
            <a:r>
              <a:t>X</a:t>
            </a:r>
          </a:p>
        </p:txBody>
      </p:sp>
      <p:sp>
        <p:nvSpPr>
          <p:cNvPr id="283" name="X"/>
          <p:cNvSpPr txBox="1"/>
          <p:nvPr/>
        </p:nvSpPr>
        <p:spPr>
          <a:xfrm>
            <a:off x="8349169" y="7561050"/>
            <a:ext cx="394619" cy="5715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p>
            <a:r>
              <a:t>X</a:t>
            </a:r>
          </a:p>
        </p:txBody>
      </p:sp>
      <p:sp>
        <p:nvSpPr>
          <p:cNvPr id="284" name="Callout"/>
          <p:cNvSpPr/>
          <p:nvPr/>
        </p:nvSpPr>
        <p:spPr>
          <a:xfrm rot="5400000" flipH="1">
            <a:off x="4751189" y="1382381"/>
            <a:ext cx="3502423" cy="6801645"/>
          </a:xfrm>
          <a:custGeom>
            <a:avLst/>
            <a:gdLst/>
            <a:ahLst/>
            <a:cxnLst>
              <a:cxn ang="0">
                <a:pos x="wd2" y="hd2"/>
              </a:cxn>
              <a:cxn ang="5400000">
                <a:pos x="wd2" y="hd2"/>
              </a:cxn>
              <a:cxn ang="10800000">
                <a:pos x="wd2" y="hd2"/>
              </a:cxn>
              <a:cxn ang="16200000">
                <a:pos x="wd2" y="hd2"/>
              </a:cxn>
            </a:cxnLst>
            <a:rect l="0" t="0" r="r" b="b"/>
            <a:pathLst>
              <a:path w="21600" h="21600" extrusionOk="0">
                <a:moveTo>
                  <a:pt x="5463" y="0"/>
                </a:moveTo>
                <a:cubicBezTo>
                  <a:pt x="4838" y="0"/>
                  <a:pt x="4332" y="261"/>
                  <a:pt x="4332" y="582"/>
                </a:cubicBezTo>
                <a:lnTo>
                  <a:pt x="4332" y="9779"/>
                </a:lnTo>
                <a:lnTo>
                  <a:pt x="0" y="10755"/>
                </a:lnTo>
                <a:lnTo>
                  <a:pt x="4332" y="11731"/>
                </a:lnTo>
                <a:lnTo>
                  <a:pt x="4332" y="21018"/>
                </a:lnTo>
                <a:cubicBezTo>
                  <a:pt x="4332" y="21339"/>
                  <a:pt x="4838" y="21600"/>
                  <a:pt x="5463" y="21600"/>
                </a:cubicBezTo>
                <a:lnTo>
                  <a:pt x="20469" y="21600"/>
                </a:lnTo>
                <a:cubicBezTo>
                  <a:pt x="21094" y="21600"/>
                  <a:pt x="21600" y="21339"/>
                  <a:pt x="21600" y="21018"/>
                </a:cubicBezTo>
                <a:lnTo>
                  <a:pt x="21600" y="582"/>
                </a:lnTo>
                <a:cubicBezTo>
                  <a:pt x="21600" y="261"/>
                  <a:pt x="21094" y="0"/>
                  <a:pt x="20469" y="0"/>
                </a:cubicBezTo>
                <a:lnTo>
                  <a:pt x="5463" y="0"/>
                </a:lnTo>
                <a:close/>
              </a:path>
            </a:pathLst>
          </a:custGeom>
          <a:ln w="50800">
            <a:solidFill>
              <a:srgbClr val="B2B3A9"/>
            </a:solidFill>
          </a:ln>
        </p:spPr>
        <p:txBody>
          <a:bodyPr lIns="38100" tIns="38100" rIns="38100" bIns="38100" anchor="ctr"/>
          <a:lstStyle/>
          <a:p>
            <a:endParaRPr/>
          </a:p>
        </p:txBody>
      </p:sp>
      <p:sp>
        <p:nvSpPr>
          <p:cNvPr id="285" name="30000 Company"/>
          <p:cNvSpPr txBox="1"/>
          <p:nvPr/>
        </p:nvSpPr>
        <p:spPr>
          <a:xfrm>
            <a:off x="955949" y="7338800"/>
            <a:ext cx="4214208" cy="10160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spAutoFit/>
          </a:bodyPr>
          <a:lstStyle/>
          <a:p>
            <a:pPr>
              <a:defRPr sz="6400">
                <a:solidFill>
                  <a:srgbClr val="596F84"/>
                </a:solidFill>
              </a:defRPr>
            </a:pPr>
            <a:r>
              <a:t>30000 </a:t>
            </a:r>
            <a:r>
              <a:rPr sz="3200"/>
              <a:t>Company</a:t>
            </a:r>
          </a:p>
        </p:txBody>
      </p:sp>
      <p:sp>
        <p:nvSpPr>
          <p:cNvPr id="286" name="Customer"/>
          <p:cNvSpPr txBox="1">
            <a:spLocks noGrp="1"/>
          </p:cNvSpPr>
          <p:nvPr>
            <p:ph type="title"/>
          </p:nvPr>
        </p:nvSpPr>
        <p:spPr>
          <a:xfrm>
            <a:off x="2006598" y="835024"/>
            <a:ext cx="8991604" cy="1428753"/>
          </a:xfrm>
          <a:prstGeom prst="rect">
            <a:avLst/>
          </a:prstGeom>
        </p:spPr>
        <p:txBody>
          <a:bodyPr/>
          <a:lstStyle>
            <a:lvl1pPr algn="ctr">
              <a:defRPr>
                <a:latin typeface="Kohinoor Devanagari Bold"/>
                <a:ea typeface="Kohinoor Devanagari Bold"/>
                <a:cs typeface="Kohinoor Devanagari Bold"/>
                <a:sym typeface="Kohinoor Devanagari Bold"/>
              </a:defRPr>
            </a:lvl1pPr>
          </a:lstStyle>
          <a:p>
            <a:r>
              <a:t>Customer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9" presetClass="exit" presetSubtype="10" fill="hold" grpId="1" nodeType="clickEffect">
                                  <p:stCondLst>
                                    <p:cond delay="0"/>
                                  </p:stCondLst>
                                  <p:iterate>
                                    <p:tmAbs val="0"/>
                                  </p:iterate>
                                  <p:childTnLst>
                                    <p:anim calcmode="lin" valueType="num">
                                      <p:cBhvr>
                                        <p:cTn id="6" dur="1000" fill="hold"/>
                                        <p:tgtEl>
                                          <p:spTgt spid="278"/>
                                        </p:tgtEl>
                                        <p:attrNameLst>
                                          <p:attrName>ppt_h</p:attrName>
                                        </p:attrNameLst>
                                      </p:cBhvr>
                                      <p:tavLst>
                                        <p:tav tm="0">
                                          <p:val>
                                            <p:strVal val="ppt_h"/>
                                          </p:val>
                                        </p:tav>
                                        <p:tav tm="100000">
                                          <p:val>
                                            <p:strVal val="ppt_h"/>
                                          </p:val>
                                        </p:tav>
                                      </p:tavLst>
                                    </p:anim>
                                    <p:anim calcmode="lin" valueType="num">
                                      <p:cBhvr>
                                        <p:cTn id="7" dur="1000" fill="hold"/>
                                        <p:tgtEl>
                                          <p:spTgt spid="278"/>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set>
                                      <p:cBhvr>
                                        <p:cTn id="8" fill="hold">
                                          <p:stCondLst>
                                            <p:cond delay="999"/>
                                          </p:stCondLst>
                                        </p:cTn>
                                        <p:tgtEl>
                                          <p:spTgt spid="278"/>
                                        </p:tgtEl>
                                        <p:attrNameLst>
                                          <p:attrName>style.visibility</p:attrName>
                                        </p:attrNameLst>
                                      </p:cBhvr>
                                      <p:to>
                                        <p:strVal val="hidden"/>
                                      </p:to>
                                    </p:set>
                                  </p:childTnLst>
                                </p:cTn>
                              </p:par>
                            </p:childTnLst>
                          </p:cTn>
                        </p:par>
                        <p:par>
                          <p:cTn id="9" fill="hold">
                            <p:stCondLst>
                              <p:cond delay="1000"/>
                            </p:stCondLst>
                            <p:childTnLst>
                              <p:par>
                                <p:cTn id="10" presetID="19" presetClass="entr" presetSubtype="10" fill="hold" grpId="2" nodeType="afterEffect">
                                  <p:stCondLst>
                                    <p:cond delay="0"/>
                                  </p:stCondLst>
                                  <p:iterate>
                                    <p:tmAbs val="0"/>
                                  </p:iterate>
                                  <p:childTnLst>
                                    <p:set>
                                      <p:cBhvr>
                                        <p:cTn id="11" fill="hold"/>
                                        <p:tgtEl>
                                          <p:spTgt spid="279"/>
                                        </p:tgtEl>
                                        <p:attrNameLst>
                                          <p:attrName>style.visibility</p:attrName>
                                        </p:attrNameLst>
                                      </p:cBhvr>
                                      <p:to>
                                        <p:strVal val="visible"/>
                                      </p:to>
                                    </p:set>
                                    <p:anim calcmode="lin" valueType="num">
                                      <p:cBhvr>
                                        <p:cTn id="12" dur="799" fill="hold"/>
                                        <p:tgtEl>
                                          <p:spTgt spid="279"/>
                                        </p:tgtEl>
                                        <p:attrNameLst>
                                          <p:attrName>ppt_w</p:attrName>
                                        </p:attrNameLst>
                                      </p:cBhvr>
                                      <p:tavLst>
                                        <p:tav tm="0" fmla="#ppt_w*sin(2.5*pi*$)">
                                          <p:val>
                                            <p:fltVal val="0"/>
                                          </p:val>
                                        </p:tav>
                                        <p:tav tm="100000">
                                          <p:val>
                                            <p:fltVal val="1"/>
                                          </p:val>
                                        </p:tav>
                                      </p:tavLst>
                                    </p:anim>
                                    <p:anim calcmode="lin" valueType="num">
                                      <p:cBhvr>
                                        <p:cTn id="13" dur="799" fill="hold"/>
                                        <p:tgtEl>
                                          <p:spTgt spid="279"/>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9" presetClass="exit" presetSubtype="10" fill="hold" grpId="3" nodeType="clickEffect">
                                  <p:stCondLst>
                                    <p:cond delay="0"/>
                                  </p:stCondLst>
                                  <p:iterate>
                                    <p:tmAbs val="0"/>
                                  </p:iterate>
                                  <p:childTnLst>
                                    <p:anim calcmode="lin" valueType="num">
                                      <p:cBhvr>
                                        <p:cTn id="17" dur="1000" fill="hold"/>
                                        <p:tgtEl>
                                          <p:spTgt spid="277"/>
                                        </p:tgtEl>
                                        <p:attrNameLst>
                                          <p:attrName>ppt_h</p:attrName>
                                        </p:attrNameLst>
                                      </p:cBhvr>
                                      <p:tavLst>
                                        <p:tav tm="0">
                                          <p:val>
                                            <p:strVal val="ppt_h"/>
                                          </p:val>
                                        </p:tav>
                                        <p:tav tm="100000">
                                          <p:val>
                                            <p:strVal val="ppt_h"/>
                                          </p:val>
                                        </p:tav>
                                      </p:tavLst>
                                    </p:anim>
                                    <p:anim calcmode="lin" valueType="num">
                                      <p:cBhvr>
                                        <p:cTn id="18" dur="1000" fill="hold"/>
                                        <p:tgtEl>
                                          <p:spTgt spid="27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set>
                                      <p:cBhvr>
                                        <p:cTn id="19" fill="hold">
                                          <p:stCondLst>
                                            <p:cond delay="999"/>
                                          </p:stCondLst>
                                        </p:cTn>
                                        <p:tgtEl>
                                          <p:spTgt spid="277"/>
                                        </p:tgtEl>
                                        <p:attrNameLst>
                                          <p:attrName>style.visibility</p:attrName>
                                        </p:attrNameLst>
                                      </p:cBhvr>
                                      <p:to>
                                        <p:strVal val="hidden"/>
                                      </p:to>
                                    </p:set>
                                  </p:childTnLst>
                                </p:cTn>
                              </p:par>
                            </p:childTnLst>
                          </p:cTn>
                        </p:par>
                        <p:par>
                          <p:cTn id="20" fill="hold">
                            <p:stCondLst>
                              <p:cond delay="1000"/>
                            </p:stCondLst>
                            <p:childTnLst>
                              <p:par>
                                <p:cTn id="21" presetID="19" presetClass="entr" presetSubtype="10" fill="hold" grpId="4" nodeType="afterEffect">
                                  <p:stCondLst>
                                    <p:cond delay="0"/>
                                  </p:stCondLst>
                                  <p:iterate>
                                    <p:tmAbs val="0"/>
                                  </p:iterate>
                                  <p:childTnLst>
                                    <p:set>
                                      <p:cBhvr>
                                        <p:cTn id="22" fill="hold"/>
                                        <p:tgtEl>
                                          <p:spTgt spid="280"/>
                                        </p:tgtEl>
                                        <p:attrNameLst>
                                          <p:attrName>style.visibility</p:attrName>
                                        </p:attrNameLst>
                                      </p:cBhvr>
                                      <p:to>
                                        <p:strVal val="visible"/>
                                      </p:to>
                                    </p:set>
                                    <p:anim calcmode="lin" valueType="num">
                                      <p:cBhvr>
                                        <p:cTn id="23" dur="500" fill="hold"/>
                                        <p:tgtEl>
                                          <p:spTgt spid="280"/>
                                        </p:tgtEl>
                                        <p:attrNameLst>
                                          <p:attrName>ppt_w</p:attrName>
                                        </p:attrNameLst>
                                      </p:cBhvr>
                                      <p:tavLst>
                                        <p:tav tm="0" fmla="#ppt_w*sin(2.5*pi*$)">
                                          <p:val>
                                            <p:fltVal val="0"/>
                                          </p:val>
                                        </p:tav>
                                        <p:tav tm="100000">
                                          <p:val>
                                            <p:fltVal val="1"/>
                                          </p:val>
                                        </p:tav>
                                      </p:tavLst>
                                    </p:anim>
                                    <p:anim calcmode="lin" valueType="num">
                                      <p:cBhvr>
                                        <p:cTn id="24" dur="500" fill="hold"/>
                                        <p:tgtEl>
                                          <p:spTgt spid="28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 grpId="3" animBg="1" advAuto="0"/>
      <p:bldP spid="278" grpId="1" animBg="1" advAuto="0"/>
      <p:bldP spid="279" grpId="2" animBg="1" advAuto="0"/>
      <p:bldP spid="280" grpId="4"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1500 Company"/>
          <p:cNvSpPr txBox="1"/>
          <p:nvPr/>
        </p:nvSpPr>
        <p:spPr>
          <a:xfrm>
            <a:off x="6982353" y="7143728"/>
            <a:ext cx="3778496" cy="10160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spAutoFit/>
          </a:bodyPr>
          <a:lstStyle/>
          <a:p>
            <a:pPr>
              <a:defRPr sz="6400">
                <a:solidFill>
                  <a:srgbClr val="596F84"/>
                </a:solidFill>
              </a:defRPr>
            </a:pPr>
            <a:r>
              <a:t>1500 </a:t>
            </a:r>
            <a:r>
              <a:rPr sz="3200"/>
              <a:t>Company</a:t>
            </a:r>
          </a:p>
        </p:txBody>
      </p:sp>
      <p:sp>
        <p:nvSpPr>
          <p:cNvPr id="291" name="750,000 €/year"/>
          <p:cNvSpPr txBox="1"/>
          <p:nvPr/>
        </p:nvSpPr>
        <p:spPr>
          <a:xfrm>
            <a:off x="3262758" y="3684495"/>
            <a:ext cx="6479283" cy="18288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p>
            <a:pPr>
              <a:defRPr sz="12000">
                <a:solidFill>
                  <a:srgbClr val="A63121"/>
                </a:solidFill>
              </a:defRPr>
            </a:pPr>
            <a:r>
              <a:t>750,000 </a:t>
            </a:r>
            <a:r>
              <a:rPr sz="3200"/>
              <a:t>€/year</a:t>
            </a:r>
          </a:p>
        </p:txBody>
      </p:sp>
      <p:sp>
        <p:nvSpPr>
          <p:cNvPr id="292" name="X"/>
          <p:cNvSpPr txBox="1"/>
          <p:nvPr/>
        </p:nvSpPr>
        <p:spPr>
          <a:xfrm>
            <a:off x="6305091" y="7365978"/>
            <a:ext cx="394618" cy="5715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p>
            <a:r>
              <a:t>X</a:t>
            </a:r>
          </a:p>
        </p:txBody>
      </p:sp>
      <p:sp>
        <p:nvSpPr>
          <p:cNvPr id="293" name="Callout"/>
          <p:cNvSpPr/>
          <p:nvPr/>
        </p:nvSpPr>
        <p:spPr>
          <a:xfrm rot="5400000" flipH="1">
            <a:off x="4818459" y="1009120"/>
            <a:ext cx="3367882" cy="7770416"/>
          </a:xfrm>
          <a:custGeom>
            <a:avLst/>
            <a:gdLst/>
            <a:ahLst/>
            <a:cxnLst>
              <a:cxn ang="0">
                <a:pos x="wd2" y="hd2"/>
              </a:cxn>
              <a:cxn ang="5400000">
                <a:pos x="wd2" y="hd2"/>
              </a:cxn>
              <a:cxn ang="10800000">
                <a:pos x="wd2" y="hd2"/>
              </a:cxn>
              <a:cxn ang="16200000">
                <a:pos x="wd2" y="hd2"/>
              </a:cxn>
            </a:cxnLst>
            <a:rect l="0" t="0" r="r" b="b"/>
            <a:pathLst>
              <a:path w="21600" h="21600" extrusionOk="0">
                <a:moveTo>
                  <a:pt x="5406" y="0"/>
                </a:moveTo>
                <a:cubicBezTo>
                  <a:pt x="4757" y="0"/>
                  <a:pt x="4230" y="228"/>
                  <a:pt x="4230" y="510"/>
                </a:cubicBezTo>
                <a:lnTo>
                  <a:pt x="4230" y="9831"/>
                </a:lnTo>
                <a:lnTo>
                  <a:pt x="0" y="10685"/>
                </a:lnTo>
                <a:lnTo>
                  <a:pt x="4230" y="11540"/>
                </a:lnTo>
                <a:lnTo>
                  <a:pt x="4230" y="21090"/>
                </a:lnTo>
                <a:cubicBezTo>
                  <a:pt x="4230" y="21372"/>
                  <a:pt x="4757" y="21600"/>
                  <a:pt x="5406" y="21600"/>
                </a:cubicBezTo>
                <a:lnTo>
                  <a:pt x="20424" y="21600"/>
                </a:lnTo>
                <a:cubicBezTo>
                  <a:pt x="21074" y="21600"/>
                  <a:pt x="21600" y="21372"/>
                  <a:pt x="21600" y="21090"/>
                </a:cubicBezTo>
                <a:lnTo>
                  <a:pt x="21600" y="510"/>
                </a:lnTo>
                <a:cubicBezTo>
                  <a:pt x="21600" y="228"/>
                  <a:pt x="21074" y="0"/>
                  <a:pt x="20424" y="0"/>
                </a:cubicBezTo>
                <a:lnTo>
                  <a:pt x="5406" y="0"/>
                </a:lnTo>
                <a:close/>
              </a:path>
            </a:pathLst>
          </a:custGeom>
          <a:ln w="50800">
            <a:solidFill>
              <a:srgbClr val="B2B3A9"/>
            </a:solidFill>
          </a:ln>
        </p:spPr>
        <p:txBody>
          <a:bodyPr lIns="38100" tIns="38100" rIns="38100" bIns="38100" anchor="ctr"/>
          <a:lstStyle/>
          <a:p>
            <a:endParaRPr/>
          </a:p>
        </p:txBody>
      </p:sp>
      <p:sp>
        <p:nvSpPr>
          <p:cNvPr id="294" name="500 €"/>
          <p:cNvSpPr txBox="1"/>
          <p:nvPr/>
        </p:nvSpPr>
        <p:spPr>
          <a:xfrm>
            <a:off x="4074409" y="7181828"/>
            <a:ext cx="1670819" cy="9398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p>
            <a:pPr algn="l">
              <a:lnSpc>
                <a:spcPct val="90000"/>
              </a:lnSpc>
              <a:defRPr sz="6000" cap="all">
                <a:solidFill>
                  <a:srgbClr val="88A7F1"/>
                </a:solidFill>
                <a:latin typeface="Gill Sans Light"/>
                <a:ea typeface="Gill Sans Light"/>
                <a:cs typeface="Gill Sans Light"/>
                <a:sym typeface="Gill Sans Light"/>
              </a:defRPr>
            </a:pPr>
            <a:r>
              <a:t>500 </a:t>
            </a:r>
            <a:r>
              <a:rPr sz="3200"/>
              <a:t>€</a:t>
            </a:r>
          </a:p>
        </p:txBody>
      </p:sp>
      <p:sp>
        <p:nvSpPr>
          <p:cNvPr id="295" name="Customer"/>
          <p:cNvSpPr txBox="1">
            <a:spLocks noGrp="1"/>
          </p:cNvSpPr>
          <p:nvPr>
            <p:ph type="title"/>
          </p:nvPr>
        </p:nvSpPr>
        <p:spPr>
          <a:xfrm>
            <a:off x="2006598" y="835024"/>
            <a:ext cx="8991604" cy="1428753"/>
          </a:xfrm>
          <a:prstGeom prst="rect">
            <a:avLst/>
          </a:prstGeom>
        </p:spPr>
        <p:txBody>
          <a:bodyPr/>
          <a:lstStyle>
            <a:lvl1pPr algn="ctr">
              <a:defRPr>
                <a:latin typeface="Kohinoor Devanagari Bold"/>
                <a:ea typeface="Kohinoor Devanagari Bold"/>
                <a:cs typeface="Kohinoor Devanagari Bold"/>
                <a:sym typeface="Kohinoor Devanagari Bold"/>
              </a:defRPr>
            </a:lvl1pPr>
          </a:lstStyle>
          <a:p>
            <a:r>
              <a:t>Customer</a:t>
            </a: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01" name="Group"/>
          <p:cNvGrpSpPr/>
          <p:nvPr/>
        </p:nvGrpSpPr>
        <p:grpSpPr>
          <a:xfrm>
            <a:off x="-388737" y="82056"/>
            <a:ext cx="3894276" cy="3358824"/>
            <a:chOff x="0" y="0"/>
            <a:chExt cx="3894275" cy="3358823"/>
          </a:xfrm>
        </p:grpSpPr>
        <p:pic>
          <p:nvPicPr>
            <p:cNvPr id="299" name="noun_51320_cc.png" descr="noun_51320_cc.png"/>
            <p:cNvPicPr>
              <a:picLocks noChangeAspect="1"/>
            </p:cNvPicPr>
            <p:nvPr/>
          </p:nvPicPr>
          <p:blipFill>
            <a:blip r:embed="rId3">
              <a:extLst/>
            </a:blip>
            <a:srcRect b="13749"/>
            <a:stretch>
              <a:fillRect/>
            </a:stretch>
          </p:blipFill>
          <p:spPr>
            <a:xfrm>
              <a:off x="0" y="0"/>
              <a:ext cx="3894276" cy="3358824"/>
            </a:xfrm>
            <a:prstGeom prst="rect">
              <a:avLst/>
            </a:prstGeom>
            <a:ln w="12700" cap="flat">
              <a:noFill/>
              <a:miter lim="400000"/>
            </a:ln>
            <a:effectLst/>
          </p:spPr>
        </p:pic>
        <p:pic>
          <p:nvPicPr>
            <p:cNvPr id="300" name="Steeve.png" descr="Steeve.png"/>
            <p:cNvPicPr>
              <a:picLocks noChangeAspect="1"/>
            </p:cNvPicPr>
            <p:nvPr/>
          </p:nvPicPr>
          <p:blipFill>
            <a:blip r:embed="rId4">
              <a:extLst/>
            </a:blip>
            <a:srcRect l="27811" t="1546" r="7067"/>
            <a:stretch>
              <a:fillRect/>
            </a:stretch>
          </p:blipFill>
          <p:spPr>
            <a:xfrm rot="21453420">
              <a:off x="1255059" y="2024094"/>
              <a:ext cx="650876" cy="738015"/>
            </a:xfrm>
            <a:custGeom>
              <a:avLst/>
              <a:gdLst/>
              <a:ahLst/>
              <a:cxnLst>
                <a:cxn ang="0">
                  <a:pos x="wd2" y="hd2"/>
                </a:cxn>
                <a:cxn ang="5400000">
                  <a:pos x="wd2" y="hd2"/>
                </a:cxn>
                <a:cxn ang="10800000">
                  <a:pos x="wd2" y="hd2"/>
                </a:cxn>
                <a:cxn ang="16200000">
                  <a:pos x="wd2" y="hd2"/>
                </a:cxn>
              </a:cxnLst>
              <a:rect l="0" t="0" r="r" b="b"/>
              <a:pathLst>
                <a:path w="21600" h="21582" extrusionOk="0">
                  <a:moveTo>
                    <a:pt x="10128" y="11"/>
                  </a:moveTo>
                  <a:cubicBezTo>
                    <a:pt x="9219" y="-18"/>
                    <a:pt x="9010" y="2"/>
                    <a:pt x="8377" y="185"/>
                  </a:cubicBezTo>
                  <a:cubicBezTo>
                    <a:pt x="7495" y="440"/>
                    <a:pt x="7181" y="577"/>
                    <a:pt x="6757" y="904"/>
                  </a:cubicBezTo>
                  <a:cubicBezTo>
                    <a:pt x="6576" y="1044"/>
                    <a:pt x="6427" y="1137"/>
                    <a:pt x="6427" y="1102"/>
                  </a:cubicBezTo>
                  <a:cubicBezTo>
                    <a:pt x="6427" y="1066"/>
                    <a:pt x="6184" y="1252"/>
                    <a:pt x="5887" y="1519"/>
                  </a:cubicBezTo>
                  <a:cubicBezTo>
                    <a:pt x="5591" y="1786"/>
                    <a:pt x="5347" y="2028"/>
                    <a:pt x="5347" y="2053"/>
                  </a:cubicBezTo>
                  <a:cubicBezTo>
                    <a:pt x="5347" y="2079"/>
                    <a:pt x="5185" y="2263"/>
                    <a:pt x="4992" y="2471"/>
                  </a:cubicBezTo>
                  <a:cubicBezTo>
                    <a:pt x="4798" y="2678"/>
                    <a:pt x="4636" y="2909"/>
                    <a:pt x="4636" y="2981"/>
                  </a:cubicBezTo>
                  <a:cubicBezTo>
                    <a:pt x="4636" y="3053"/>
                    <a:pt x="4600" y="3137"/>
                    <a:pt x="4544" y="3167"/>
                  </a:cubicBezTo>
                  <a:cubicBezTo>
                    <a:pt x="4377" y="3258"/>
                    <a:pt x="3901" y="4214"/>
                    <a:pt x="3833" y="4606"/>
                  </a:cubicBezTo>
                  <a:cubicBezTo>
                    <a:pt x="3798" y="4806"/>
                    <a:pt x="3734" y="5019"/>
                    <a:pt x="3688" y="5070"/>
                  </a:cubicBezTo>
                  <a:cubicBezTo>
                    <a:pt x="3519" y="5260"/>
                    <a:pt x="3332" y="6457"/>
                    <a:pt x="3332" y="7333"/>
                  </a:cubicBezTo>
                  <a:cubicBezTo>
                    <a:pt x="3332" y="8173"/>
                    <a:pt x="3531" y="9393"/>
                    <a:pt x="3701" y="9584"/>
                  </a:cubicBezTo>
                  <a:cubicBezTo>
                    <a:pt x="3741" y="9629"/>
                    <a:pt x="3809" y="9821"/>
                    <a:pt x="3846" y="10002"/>
                  </a:cubicBezTo>
                  <a:cubicBezTo>
                    <a:pt x="3883" y="10182"/>
                    <a:pt x="3959" y="10397"/>
                    <a:pt x="4017" y="10489"/>
                  </a:cubicBezTo>
                  <a:cubicBezTo>
                    <a:pt x="4075" y="10580"/>
                    <a:pt x="4107" y="10686"/>
                    <a:pt x="4096" y="10721"/>
                  </a:cubicBezTo>
                  <a:cubicBezTo>
                    <a:pt x="4085" y="10756"/>
                    <a:pt x="4174" y="10923"/>
                    <a:pt x="4294" y="11092"/>
                  </a:cubicBezTo>
                  <a:cubicBezTo>
                    <a:pt x="4413" y="11262"/>
                    <a:pt x="4611" y="11584"/>
                    <a:pt x="4728" y="11800"/>
                  </a:cubicBezTo>
                  <a:cubicBezTo>
                    <a:pt x="4846" y="12016"/>
                    <a:pt x="5025" y="12230"/>
                    <a:pt x="5123" y="12276"/>
                  </a:cubicBezTo>
                  <a:cubicBezTo>
                    <a:pt x="5221" y="12322"/>
                    <a:pt x="5295" y="12404"/>
                    <a:pt x="5295" y="12462"/>
                  </a:cubicBezTo>
                  <a:cubicBezTo>
                    <a:pt x="5295" y="12519"/>
                    <a:pt x="5452" y="12688"/>
                    <a:pt x="5637" y="12844"/>
                  </a:cubicBezTo>
                  <a:cubicBezTo>
                    <a:pt x="6694" y="13736"/>
                    <a:pt x="6776" y="13886"/>
                    <a:pt x="6388" y="14109"/>
                  </a:cubicBezTo>
                  <a:cubicBezTo>
                    <a:pt x="6267" y="14179"/>
                    <a:pt x="5563" y="14515"/>
                    <a:pt x="4820" y="14863"/>
                  </a:cubicBezTo>
                  <a:cubicBezTo>
                    <a:pt x="4078" y="15212"/>
                    <a:pt x="3409" y="15549"/>
                    <a:pt x="3332" y="15606"/>
                  </a:cubicBezTo>
                  <a:cubicBezTo>
                    <a:pt x="3255" y="15663"/>
                    <a:pt x="2686" y="15937"/>
                    <a:pt x="2068" y="16221"/>
                  </a:cubicBezTo>
                  <a:cubicBezTo>
                    <a:pt x="1040" y="16693"/>
                    <a:pt x="585" y="16940"/>
                    <a:pt x="0" y="17277"/>
                  </a:cubicBezTo>
                  <a:cubicBezTo>
                    <a:pt x="331" y="17648"/>
                    <a:pt x="646" y="18028"/>
                    <a:pt x="1040" y="18368"/>
                  </a:cubicBezTo>
                  <a:cubicBezTo>
                    <a:pt x="3520" y="20507"/>
                    <a:pt x="6771" y="21582"/>
                    <a:pt x="10023" y="21582"/>
                  </a:cubicBezTo>
                  <a:cubicBezTo>
                    <a:pt x="13275" y="21582"/>
                    <a:pt x="16526" y="20507"/>
                    <a:pt x="19005" y="18368"/>
                  </a:cubicBezTo>
                  <a:cubicBezTo>
                    <a:pt x="20139" y="17389"/>
                    <a:pt x="20985" y="16265"/>
                    <a:pt x="21600" y="15072"/>
                  </a:cubicBezTo>
                  <a:cubicBezTo>
                    <a:pt x="20722" y="14853"/>
                    <a:pt x="19758" y="14544"/>
                    <a:pt x="18979" y="14202"/>
                  </a:cubicBezTo>
                  <a:cubicBezTo>
                    <a:pt x="18219" y="13869"/>
                    <a:pt x="16896" y="13406"/>
                    <a:pt x="16081" y="13193"/>
                  </a:cubicBezTo>
                  <a:cubicBezTo>
                    <a:pt x="15739" y="13103"/>
                    <a:pt x="15439" y="12941"/>
                    <a:pt x="15160" y="12705"/>
                  </a:cubicBezTo>
                  <a:lnTo>
                    <a:pt x="14738" y="12357"/>
                  </a:lnTo>
                  <a:lnTo>
                    <a:pt x="14936" y="12137"/>
                  </a:lnTo>
                  <a:cubicBezTo>
                    <a:pt x="15045" y="12015"/>
                    <a:pt x="15133" y="11884"/>
                    <a:pt x="15133" y="11847"/>
                  </a:cubicBezTo>
                  <a:cubicBezTo>
                    <a:pt x="15133" y="11809"/>
                    <a:pt x="15242" y="11641"/>
                    <a:pt x="15370" y="11475"/>
                  </a:cubicBezTo>
                  <a:cubicBezTo>
                    <a:pt x="15498" y="11309"/>
                    <a:pt x="15583" y="11144"/>
                    <a:pt x="15555" y="11104"/>
                  </a:cubicBezTo>
                  <a:cubicBezTo>
                    <a:pt x="15526" y="11064"/>
                    <a:pt x="15565" y="11004"/>
                    <a:pt x="15647" y="10976"/>
                  </a:cubicBezTo>
                  <a:cubicBezTo>
                    <a:pt x="15728" y="10949"/>
                    <a:pt x="15788" y="10889"/>
                    <a:pt x="15779" y="10837"/>
                  </a:cubicBezTo>
                  <a:cubicBezTo>
                    <a:pt x="15769" y="10786"/>
                    <a:pt x="15786" y="10685"/>
                    <a:pt x="15818" y="10617"/>
                  </a:cubicBezTo>
                  <a:cubicBezTo>
                    <a:pt x="16078" y="10073"/>
                    <a:pt x="16458" y="8906"/>
                    <a:pt x="16424" y="8748"/>
                  </a:cubicBezTo>
                  <a:cubicBezTo>
                    <a:pt x="16401" y="8641"/>
                    <a:pt x="16419" y="8541"/>
                    <a:pt x="16463" y="8516"/>
                  </a:cubicBezTo>
                  <a:cubicBezTo>
                    <a:pt x="16554" y="8467"/>
                    <a:pt x="16579" y="6147"/>
                    <a:pt x="16490" y="6068"/>
                  </a:cubicBezTo>
                  <a:cubicBezTo>
                    <a:pt x="16458" y="6040"/>
                    <a:pt x="16416" y="5843"/>
                    <a:pt x="16398" y="5639"/>
                  </a:cubicBezTo>
                  <a:cubicBezTo>
                    <a:pt x="16379" y="5434"/>
                    <a:pt x="16287" y="5126"/>
                    <a:pt x="16200" y="4954"/>
                  </a:cubicBezTo>
                  <a:cubicBezTo>
                    <a:pt x="16006" y="4568"/>
                    <a:pt x="15994" y="4541"/>
                    <a:pt x="15923" y="4235"/>
                  </a:cubicBezTo>
                  <a:cubicBezTo>
                    <a:pt x="15843" y="3885"/>
                    <a:pt x="15512" y="3262"/>
                    <a:pt x="15370" y="3190"/>
                  </a:cubicBezTo>
                  <a:cubicBezTo>
                    <a:pt x="15304" y="3157"/>
                    <a:pt x="15222" y="3025"/>
                    <a:pt x="15186" y="2900"/>
                  </a:cubicBezTo>
                  <a:cubicBezTo>
                    <a:pt x="15090" y="2565"/>
                    <a:pt x="13872" y="1307"/>
                    <a:pt x="13342" y="997"/>
                  </a:cubicBezTo>
                  <a:cubicBezTo>
                    <a:pt x="13208" y="919"/>
                    <a:pt x="12927" y="753"/>
                    <a:pt x="12710" y="626"/>
                  </a:cubicBezTo>
                  <a:cubicBezTo>
                    <a:pt x="12492" y="498"/>
                    <a:pt x="12215" y="383"/>
                    <a:pt x="12104" y="371"/>
                  </a:cubicBezTo>
                  <a:cubicBezTo>
                    <a:pt x="11992" y="359"/>
                    <a:pt x="11731" y="281"/>
                    <a:pt x="11524" y="197"/>
                  </a:cubicBezTo>
                  <a:cubicBezTo>
                    <a:pt x="11253" y="86"/>
                    <a:pt x="10874" y="34"/>
                    <a:pt x="10128" y="11"/>
                  </a:cubicBezTo>
                  <a:close/>
                </a:path>
              </a:pathLst>
            </a:custGeom>
            <a:ln w="12700" cap="flat">
              <a:noFill/>
              <a:miter lim="400000"/>
            </a:ln>
            <a:effectLst/>
          </p:spPr>
        </p:pic>
      </p:grpSp>
      <p:sp>
        <p:nvSpPr>
          <p:cNvPr id="302" name="1500…"/>
          <p:cNvSpPr txBox="1"/>
          <p:nvPr/>
        </p:nvSpPr>
        <p:spPr>
          <a:xfrm>
            <a:off x="1330881" y="5251843"/>
            <a:ext cx="2248025" cy="132334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p>
            <a:pPr>
              <a:lnSpc>
                <a:spcPct val="90000"/>
              </a:lnSpc>
              <a:defRPr sz="6000" cap="all">
                <a:latin typeface="Gill Sans Light"/>
                <a:ea typeface="Gill Sans Light"/>
                <a:cs typeface="Gill Sans Light"/>
                <a:sym typeface="Gill Sans Light"/>
              </a:defRPr>
            </a:pPr>
            <a:r>
              <a:t>1500  </a:t>
            </a:r>
          </a:p>
          <a:p>
            <a:pPr>
              <a:lnSpc>
                <a:spcPct val="90000"/>
              </a:lnSpc>
              <a:defRPr sz="3200" cap="all">
                <a:latin typeface="Gill Sans Light"/>
                <a:ea typeface="Gill Sans Light"/>
                <a:cs typeface="Gill Sans Light"/>
                <a:sym typeface="Gill Sans Light"/>
              </a:defRPr>
            </a:pPr>
            <a:r>
              <a:t>Company</a:t>
            </a:r>
          </a:p>
        </p:txBody>
      </p:sp>
      <p:sp>
        <p:nvSpPr>
          <p:cNvPr id="303" name="X 500 €"/>
          <p:cNvSpPr txBox="1"/>
          <p:nvPr/>
        </p:nvSpPr>
        <p:spPr>
          <a:xfrm>
            <a:off x="3923929" y="5209526"/>
            <a:ext cx="2605585" cy="9398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p>
            <a:pPr algn="l">
              <a:lnSpc>
                <a:spcPct val="90000"/>
              </a:lnSpc>
              <a:defRPr sz="6000" cap="all">
                <a:latin typeface="Gill Sans Light"/>
                <a:ea typeface="Gill Sans Light"/>
                <a:cs typeface="Gill Sans Light"/>
                <a:sym typeface="Gill Sans Light"/>
              </a:defRPr>
            </a:pPr>
            <a:r>
              <a:t>X 500 €</a:t>
            </a:r>
          </a:p>
        </p:txBody>
      </p:sp>
      <p:pic>
        <p:nvPicPr>
          <p:cNvPr id="304" name="noun_1659488_cc.png" descr="noun_1659488_cc.png"/>
          <p:cNvPicPr>
            <a:picLocks noChangeAspect="1"/>
          </p:cNvPicPr>
          <p:nvPr/>
        </p:nvPicPr>
        <p:blipFill>
          <a:blip r:embed="rId5">
            <a:extLst/>
          </a:blip>
          <a:srcRect b="20819"/>
          <a:stretch>
            <a:fillRect/>
          </a:stretch>
        </p:blipFill>
        <p:spPr>
          <a:xfrm flipH="1">
            <a:off x="7945810" y="4891625"/>
            <a:ext cx="4377752" cy="3466330"/>
          </a:xfrm>
          <a:prstGeom prst="rect">
            <a:avLst/>
          </a:prstGeom>
          <a:ln w="12700">
            <a:miter lim="400000"/>
          </a:ln>
        </p:spPr>
      </p:pic>
      <p:sp>
        <p:nvSpPr>
          <p:cNvPr id="305" name="750,000…"/>
          <p:cNvSpPr/>
          <p:nvPr/>
        </p:nvSpPr>
        <p:spPr>
          <a:xfrm>
            <a:off x="7615811" y="3185229"/>
            <a:ext cx="3728065" cy="3656243"/>
          </a:xfrm>
          <a:prstGeom prst="ellipse">
            <a:avLst/>
          </a:prstGeom>
          <a:gradFill>
            <a:gsLst>
              <a:gs pos="0">
                <a:schemeClr val="accent4">
                  <a:hueOff val="-312883"/>
                  <a:satOff val="45283"/>
                  <a:lumOff val="25314"/>
                </a:schemeClr>
              </a:gs>
              <a:gs pos="35000">
                <a:srgbClr val="FFE0C4"/>
              </a:gs>
              <a:gs pos="100000">
                <a:schemeClr val="accent4">
                  <a:hueOff val="-387149"/>
                  <a:satOff val="45283"/>
                  <a:lumOff val="37118"/>
                </a:schemeClr>
              </a:gs>
            </a:gsLst>
            <a:lin ang="16200000"/>
          </a:gradFill>
          <a:ln w="12700">
            <a:miter lim="400000"/>
          </a:ln>
          <a:effectLst>
            <a:outerShdw blurRad="25400" dist="12700" dir="5400000" rotWithShape="0">
              <a:srgbClr val="000000">
                <a:alpha val="60000"/>
              </a:srgbClr>
            </a:outerShdw>
          </a:effectLst>
          <a:extLst>
            <a:ext uri="{C572A759-6A51-4108-AA02-DFA0A04FC94B}">
              <ma14:wrappingTextBoxFlag xmlns:ma14="http://schemas.microsoft.com/office/mac/drawingml/2011/main" val="1"/>
            </a:ext>
          </a:extLst>
        </p:spPr>
        <p:txBody>
          <a:bodyPr lIns="38100" tIns="38100" rIns="38100" bIns="38100" anchor="ctr"/>
          <a:lstStyle/>
          <a:p>
            <a:pPr>
              <a:defRPr sz="7100">
                <a:solidFill>
                  <a:srgbClr val="A10F1E"/>
                </a:solidFill>
              </a:defRPr>
            </a:pPr>
            <a:r>
              <a:t>750,000</a:t>
            </a:r>
          </a:p>
          <a:p>
            <a:pPr>
              <a:defRPr>
                <a:solidFill>
                  <a:srgbClr val="A10F1E"/>
                </a:solidFill>
              </a:defRPr>
            </a:pPr>
            <a:r>
              <a:rPr sz="4000"/>
              <a:t>€/year</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Outline 大綱"/>
          <p:cNvSpPr txBox="1">
            <a:spLocks noGrp="1"/>
          </p:cNvSpPr>
          <p:nvPr>
            <p:ph type="title"/>
          </p:nvPr>
        </p:nvSpPr>
        <p:spPr>
          <a:xfrm>
            <a:off x="2006598" y="835024"/>
            <a:ext cx="8991604" cy="1428753"/>
          </a:xfrm>
          <a:prstGeom prst="rect">
            <a:avLst/>
          </a:prstGeom>
        </p:spPr>
        <p:txBody>
          <a:bodyPr/>
          <a:lstStyle>
            <a:lvl1pPr algn="ctr">
              <a:defRPr>
                <a:latin typeface="Kohinoor Devanagari Bold"/>
                <a:ea typeface="Kohinoor Devanagari Bold"/>
                <a:cs typeface="Kohinoor Devanagari Bold"/>
                <a:sym typeface="Kohinoor Devanagari Bold"/>
              </a:defRPr>
            </a:lvl1pPr>
          </a:lstStyle>
          <a:p>
            <a:r>
              <a:t>Outline</a:t>
            </a:r>
          </a:p>
        </p:txBody>
      </p:sp>
      <p:sp>
        <p:nvSpPr>
          <p:cNvPr id="125" name="Biz Model…"/>
          <p:cNvSpPr txBox="1">
            <a:spLocks noGrp="1"/>
          </p:cNvSpPr>
          <p:nvPr>
            <p:ph type="body" sz="half" idx="1"/>
          </p:nvPr>
        </p:nvSpPr>
        <p:spPr>
          <a:xfrm>
            <a:off x="2006599" y="3109888"/>
            <a:ext cx="8991602" cy="4862619"/>
          </a:xfrm>
          <a:prstGeom prst="rect">
            <a:avLst/>
          </a:prstGeom>
        </p:spPr>
        <p:txBody>
          <a:bodyPr>
            <a:normAutofit lnSpcReduction="10000"/>
          </a:bodyPr>
          <a:lstStyle/>
          <a:p>
            <a:pPr marL="558800" indent="-558800">
              <a:buSzPct val="25000"/>
              <a:buBlip>
                <a:blip r:embed="rId3"/>
              </a:buBlip>
              <a:defRPr sz="6000"/>
            </a:pPr>
            <a:r>
              <a:t>Product</a:t>
            </a:r>
          </a:p>
          <a:p>
            <a:pPr marL="558800" indent="-558800">
              <a:buSzPct val="25000"/>
              <a:buBlip>
                <a:blip r:embed="rId3"/>
              </a:buBlip>
              <a:defRPr sz="6000"/>
            </a:pPr>
            <a:r>
              <a:t>Profit</a:t>
            </a:r>
          </a:p>
          <a:p>
            <a:pPr marL="558800" indent="-558800">
              <a:buSzPct val="25000"/>
              <a:buBlip>
                <a:blip r:embed="rId3"/>
              </a:buBlip>
              <a:defRPr sz="6000"/>
            </a:pPr>
            <a:r>
              <a:t>Architecture</a:t>
            </a:r>
          </a:p>
          <a:p>
            <a:pPr marL="558800" indent="-558800">
              <a:buSzPct val="25000"/>
              <a:buBlip>
                <a:blip r:embed="rId3"/>
              </a:buBlip>
              <a:defRPr sz="6000"/>
            </a:pPr>
            <a:r>
              <a:t>Future</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9" name="Financial 財務預估"/>
          <p:cNvSpPr txBox="1">
            <a:spLocks noGrp="1"/>
          </p:cNvSpPr>
          <p:nvPr>
            <p:ph type="title"/>
          </p:nvPr>
        </p:nvSpPr>
        <p:spPr>
          <a:xfrm>
            <a:off x="2240685" y="1071806"/>
            <a:ext cx="8991603" cy="1428753"/>
          </a:xfrm>
          <a:prstGeom prst="rect">
            <a:avLst/>
          </a:prstGeom>
        </p:spPr>
        <p:txBody>
          <a:bodyPr/>
          <a:lstStyle>
            <a:lvl1pPr algn="ctr">
              <a:lnSpc>
                <a:spcPct val="100000"/>
              </a:lnSpc>
              <a:defRPr sz="3400" cap="none">
                <a:latin typeface="ヒラギノ角ゴシック W0"/>
                <a:ea typeface="ヒラギノ角ゴシック W0"/>
                <a:cs typeface="ヒラギノ角ゴシック W0"/>
                <a:sym typeface="ヒラギノ角ゴシック W0"/>
              </a:defRPr>
            </a:lvl1pPr>
          </a:lstStyle>
          <a:p>
            <a:r>
              <a:t>Financial Forecast</a:t>
            </a:r>
          </a:p>
        </p:txBody>
      </p:sp>
      <p:graphicFrame>
        <p:nvGraphicFramePr>
          <p:cNvPr id="310" name="Table"/>
          <p:cNvGraphicFramePr/>
          <p:nvPr/>
        </p:nvGraphicFramePr>
        <p:xfrm>
          <a:off x="1483290" y="3715794"/>
          <a:ext cx="10038220" cy="4697700"/>
        </p:xfrm>
        <a:graphic>
          <a:graphicData uri="http://schemas.openxmlformats.org/drawingml/2006/table">
            <a:tbl>
              <a:tblPr>
                <a:tableStyleId>{4C3C2611-4C71-4FC5-86AE-919BDF0F9419}</a:tableStyleId>
              </a:tblPr>
              <a:tblGrid>
                <a:gridCol w="3870163"/>
                <a:gridCol w="1410606"/>
                <a:gridCol w="1186154"/>
                <a:gridCol w="1320503"/>
                <a:gridCol w="1251754"/>
                <a:gridCol w="999034"/>
              </a:tblGrid>
              <a:tr h="582405">
                <a:tc>
                  <a:txBody>
                    <a:bodyPr/>
                    <a:lstStyle/>
                    <a:p>
                      <a:pPr defTabSz="914400">
                        <a:tabLst>
                          <a:tab pos="1181100" algn="l"/>
                        </a:tabLst>
                        <a:defRPr sz="1800">
                          <a:solidFill>
                            <a:srgbClr val="000000"/>
                          </a:solidFill>
                        </a:defRPr>
                      </a:pPr>
                      <a:r>
                        <a:rPr sz="2800">
                          <a:solidFill>
                            <a:srgbClr val="606060"/>
                          </a:solidFill>
                          <a:sym typeface="Gill Sans Light"/>
                        </a:rPr>
                        <a:t>Year</a:t>
                      </a:r>
                    </a:p>
                  </a:txBody>
                  <a:tcPr marL="50800" marR="50800" marT="50800" marB="50800" anchor="ctr" horzOverflow="overflow">
                    <a:lnR w="12700">
                      <a:solidFill>
                        <a:srgbClr val="929292"/>
                      </a:solidFill>
                      <a:miter lim="400000"/>
                    </a:lnR>
                    <a:lnT w="12700">
                      <a:miter lim="400000"/>
                    </a:lnT>
                  </a:tcPr>
                </a:tc>
                <a:tc>
                  <a:txBody>
                    <a:bodyPr/>
                    <a:lstStyle/>
                    <a:p>
                      <a:pPr defTabSz="914400">
                        <a:tabLst>
                          <a:tab pos="1181100" algn="l"/>
                        </a:tabLst>
                        <a:defRPr sz="1800">
                          <a:solidFill>
                            <a:srgbClr val="000000"/>
                          </a:solidFill>
                        </a:defRPr>
                      </a:pPr>
                      <a:r>
                        <a:rPr sz="2800">
                          <a:solidFill>
                            <a:srgbClr val="606060"/>
                          </a:solidFill>
                          <a:sym typeface="Gill Sans Light"/>
                        </a:rPr>
                        <a:t>1</a:t>
                      </a:r>
                    </a:p>
                  </a:txBody>
                  <a:tcPr marL="50800" marR="50800" marT="50800" marB="50800" anchor="ctr" horzOverflow="overflow">
                    <a:lnL w="12700">
                      <a:solidFill>
                        <a:srgbClr val="929292"/>
                      </a:solidFill>
                      <a:miter lim="400000"/>
                    </a:lnL>
                    <a:lnT w="12700">
                      <a:miter lim="400000"/>
                    </a:lnT>
                    <a:lnB w="12700">
                      <a:miter lim="400000"/>
                    </a:lnB>
                  </a:tcPr>
                </a:tc>
                <a:tc>
                  <a:txBody>
                    <a:bodyPr/>
                    <a:lstStyle/>
                    <a:p>
                      <a:pPr defTabSz="914400">
                        <a:tabLst>
                          <a:tab pos="1181100" algn="l"/>
                        </a:tabLst>
                        <a:defRPr sz="1800">
                          <a:solidFill>
                            <a:srgbClr val="000000"/>
                          </a:solidFill>
                        </a:defRPr>
                      </a:pPr>
                      <a:r>
                        <a:rPr sz="2800">
                          <a:solidFill>
                            <a:srgbClr val="606060"/>
                          </a:solidFill>
                          <a:sym typeface="Gill Sans Light"/>
                        </a:rPr>
                        <a:t>2</a:t>
                      </a:r>
                    </a:p>
                  </a:txBody>
                  <a:tcPr marL="50800" marR="50800" marT="50800" marB="50800" anchor="ctr" horzOverflow="overflow">
                    <a:lnR w="12700">
                      <a:solidFill>
                        <a:srgbClr val="929292"/>
                      </a:solidFill>
                      <a:miter lim="400000"/>
                    </a:lnR>
                    <a:lnT w="12700">
                      <a:miter lim="400000"/>
                    </a:lnT>
                    <a:lnB w="12700">
                      <a:miter lim="400000"/>
                    </a:lnB>
                  </a:tcPr>
                </a:tc>
                <a:tc>
                  <a:txBody>
                    <a:bodyPr/>
                    <a:lstStyle/>
                    <a:p>
                      <a:pPr defTabSz="914400">
                        <a:tabLst>
                          <a:tab pos="1181100" algn="l"/>
                        </a:tabLst>
                        <a:defRPr sz="1800">
                          <a:solidFill>
                            <a:srgbClr val="000000"/>
                          </a:solidFill>
                        </a:defRPr>
                      </a:pPr>
                      <a:r>
                        <a:rPr sz="2800">
                          <a:solidFill>
                            <a:srgbClr val="606060"/>
                          </a:solidFill>
                          <a:sym typeface="Gill Sans Light"/>
                        </a:rPr>
                        <a:t>3</a:t>
                      </a:r>
                    </a:p>
                  </a:txBody>
                  <a:tcPr marL="50800" marR="50800" marT="50800" marB="50800" anchor="ctr" horzOverflow="overflow">
                    <a:lnL w="12700">
                      <a:solidFill>
                        <a:srgbClr val="929292"/>
                      </a:solidFill>
                      <a:miter lim="400000"/>
                    </a:lnL>
                    <a:lnT w="12700">
                      <a:miter lim="400000"/>
                    </a:lnT>
                    <a:lnB w="12700">
                      <a:miter lim="400000"/>
                    </a:lnB>
                  </a:tcPr>
                </a:tc>
                <a:tc>
                  <a:txBody>
                    <a:bodyPr/>
                    <a:lstStyle/>
                    <a:p>
                      <a:pPr defTabSz="914400">
                        <a:tabLst>
                          <a:tab pos="1181100" algn="l"/>
                        </a:tabLst>
                        <a:defRPr sz="1800">
                          <a:solidFill>
                            <a:srgbClr val="000000"/>
                          </a:solidFill>
                        </a:defRPr>
                      </a:pPr>
                      <a:r>
                        <a:rPr sz="2800">
                          <a:solidFill>
                            <a:srgbClr val="606060"/>
                          </a:solidFill>
                          <a:sym typeface="Gill Sans Light"/>
                        </a:rPr>
                        <a:t>4</a:t>
                      </a:r>
                    </a:p>
                  </a:txBody>
                  <a:tcPr marL="50800" marR="50800" marT="50800" marB="50800" anchor="ctr" horzOverflow="overflow">
                    <a:lnT w="12700">
                      <a:miter lim="400000"/>
                    </a:lnT>
                    <a:lnB w="12700">
                      <a:miter lim="400000"/>
                    </a:lnB>
                  </a:tcPr>
                </a:tc>
                <a:tc>
                  <a:txBody>
                    <a:bodyPr/>
                    <a:lstStyle/>
                    <a:p>
                      <a:pPr defTabSz="914400">
                        <a:tabLst>
                          <a:tab pos="1181100" algn="l"/>
                        </a:tabLst>
                        <a:defRPr sz="1800">
                          <a:solidFill>
                            <a:srgbClr val="000000"/>
                          </a:solidFill>
                        </a:defRPr>
                      </a:pPr>
                      <a:r>
                        <a:rPr sz="2800">
                          <a:solidFill>
                            <a:srgbClr val="606060"/>
                          </a:solidFill>
                          <a:sym typeface="Gill Sans Light"/>
                        </a:rPr>
                        <a:t>5</a:t>
                      </a:r>
                    </a:p>
                  </a:txBody>
                  <a:tcPr marL="50800" marR="50800" marT="50800" marB="50800" anchor="ctr" horzOverflow="overflow">
                    <a:lnT w="12700">
                      <a:miter lim="400000"/>
                    </a:lnT>
                    <a:lnB w="12700">
                      <a:miter lim="400000"/>
                    </a:lnB>
                  </a:tcPr>
                </a:tc>
              </a:tr>
              <a:tr h="1296674">
                <a:tc>
                  <a:txBody>
                    <a:bodyPr/>
                    <a:lstStyle/>
                    <a:p>
                      <a:pPr defTabSz="914400">
                        <a:tabLst>
                          <a:tab pos="1181100" algn="l"/>
                        </a:tabLst>
                        <a:defRPr sz="1800">
                          <a:solidFill>
                            <a:srgbClr val="000000"/>
                          </a:solidFill>
                        </a:defRPr>
                      </a:pPr>
                      <a:r>
                        <a:rPr sz="3500">
                          <a:solidFill>
                            <a:srgbClr val="606060"/>
                          </a:solidFill>
                          <a:sym typeface="Gill Sans Light"/>
                        </a:rPr>
                        <a:t>Hardware,  Server Maintenance</a:t>
                      </a:r>
                    </a:p>
                  </a:txBody>
                  <a:tcPr marL="50800" marR="50800" marT="50800" marB="50800" anchor="ctr" horzOverflow="overflow">
                    <a:lnR w="12700">
                      <a:solidFill>
                        <a:srgbClr val="929292"/>
                      </a:solidFill>
                      <a:miter lim="400000"/>
                    </a:lnR>
                  </a:tcPr>
                </a:tc>
                <a:tc>
                  <a:txBody>
                    <a:bodyPr/>
                    <a:lstStyle/>
                    <a:p>
                      <a:pPr defTabSz="914400">
                        <a:tabLst>
                          <a:tab pos="1181100" algn="l"/>
                        </a:tabLst>
                        <a:defRPr sz="1800">
                          <a:solidFill>
                            <a:srgbClr val="000000"/>
                          </a:solidFill>
                        </a:defRPr>
                      </a:pPr>
                      <a:r>
                        <a:rPr sz="3500">
                          <a:solidFill>
                            <a:srgbClr val="606060"/>
                          </a:solidFill>
                          <a:sym typeface="Gill Sans Light"/>
                        </a:rPr>
                        <a:t>33</a:t>
                      </a:r>
                    </a:p>
                  </a:txBody>
                  <a:tcPr marL="50800" marR="50800" marT="50800" marB="50800" anchor="ctr" horzOverflow="overflow">
                    <a:lnL w="12700">
                      <a:solidFill>
                        <a:srgbClr val="929292"/>
                      </a:solidFill>
                      <a:miter lim="400000"/>
                    </a:lnL>
                    <a:lnR w="12700">
                      <a:solidFill>
                        <a:srgbClr val="929292"/>
                      </a:solidFill>
                      <a:miter lim="400000"/>
                    </a:lnR>
                    <a:lnT w="12700">
                      <a:miter lim="400000"/>
                    </a:lnT>
                  </a:tcPr>
                </a:tc>
                <a:tc>
                  <a:txBody>
                    <a:bodyPr/>
                    <a:lstStyle/>
                    <a:p>
                      <a:pPr defTabSz="914400">
                        <a:tabLst>
                          <a:tab pos="1181100" algn="l"/>
                        </a:tabLst>
                        <a:defRPr sz="1800">
                          <a:solidFill>
                            <a:srgbClr val="000000"/>
                          </a:solidFill>
                        </a:defRPr>
                      </a:pPr>
                      <a:r>
                        <a:rPr sz="3500">
                          <a:solidFill>
                            <a:srgbClr val="606060"/>
                          </a:solidFill>
                          <a:sym typeface="Gill Sans Light"/>
                        </a:rPr>
                        <a:t>33</a:t>
                      </a:r>
                    </a:p>
                  </a:txBody>
                  <a:tcPr marL="50800" marR="50800" marT="50800" marB="50800" anchor="ctr" horzOverflow="overflow">
                    <a:lnL w="12700">
                      <a:solidFill>
                        <a:srgbClr val="929292"/>
                      </a:solidFill>
                      <a:miter lim="400000"/>
                    </a:lnL>
                    <a:lnR w="12700">
                      <a:solidFill>
                        <a:srgbClr val="929292"/>
                      </a:solidFill>
                      <a:miter lim="400000"/>
                    </a:lnR>
                    <a:lnT w="12700">
                      <a:miter lim="400000"/>
                    </a:lnT>
                  </a:tcPr>
                </a:tc>
                <a:tc>
                  <a:txBody>
                    <a:bodyPr/>
                    <a:lstStyle/>
                    <a:p>
                      <a:pPr defTabSz="914400">
                        <a:tabLst>
                          <a:tab pos="1181100" algn="l"/>
                        </a:tabLst>
                        <a:defRPr sz="1800">
                          <a:solidFill>
                            <a:srgbClr val="000000"/>
                          </a:solidFill>
                        </a:defRPr>
                      </a:pPr>
                      <a:r>
                        <a:rPr sz="3500">
                          <a:solidFill>
                            <a:srgbClr val="606060"/>
                          </a:solidFill>
                          <a:sym typeface="Gill Sans Light"/>
                        </a:rPr>
                        <a:t>33</a:t>
                      </a:r>
                    </a:p>
                  </a:txBody>
                  <a:tcPr marL="50800" marR="50800" marT="50800" marB="50800" anchor="ctr" horzOverflow="overflow">
                    <a:lnL w="12700">
                      <a:solidFill>
                        <a:srgbClr val="929292"/>
                      </a:solidFill>
                      <a:miter lim="400000"/>
                    </a:lnL>
                    <a:lnR w="12700">
                      <a:solidFill>
                        <a:srgbClr val="929292"/>
                      </a:solidFill>
                      <a:miter lim="400000"/>
                    </a:lnR>
                    <a:lnT w="12700">
                      <a:miter lim="400000"/>
                    </a:lnT>
                  </a:tcPr>
                </a:tc>
                <a:tc>
                  <a:txBody>
                    <a:bodyPr/>
                    <a:lstStyle/>
                    <a:p>
                      <a:pPr defTabSz="914400">
                        <a:tabLst>
                          <a:tab pos="1181100" algn="l"/>
                        </a:tabLst>
                        <a:defRPr sz="1800">
                          <a:solidFill>
                            <a:srgbClr val="000000"/>
                          </a:solidFill>
                        </a:defRPr>
                      </a:pPr>
                      <a:r>
                        <a:rPr sz="3500">
                          <a:solidFill>
                            <a:srgbClr val="606060"/>
                          </a:solidFill>
                          <a:sym typeface="Gill Sans Light"/>
                        </a:rPr>
                        <a:t>33</a:t>
                      </a:r>
                    </a:p>
                  </a:txBody>
                  <a:tcPr marL="50800" marR="50800" marT="50800" marB="50800" anchor="ctr" horzOverflow="overflow">
                    <a:lnL w="12700">
                      <a:solidFill>
                        <a:srgbClr val="929292"/>
                      </a:solidFill>
                      <a:miter lim="400000"/>
                    </a:lnL>
                    <a:lnR w="12700">
                      <a:solidFill>
                        <a:srgbClr val="929292"/>
                      </a:solidFill>
                      <a:miter lim="400000"/>
                    </a:lnR>
                    <a:lnT w="12700">
                      <a:miter lim="400000"/>
                    </a:lnT>
                  </a:tcPr>
                </a:tc>
                <a:tc>
                  <a:txBody>
                    <a:bodyPr/>
                    <a:lstStyle/>
                    <a:p>
                      <a:pPr defTabSz="914400">
                        <a:tabLst>
                          <a:tab pos="1181100" algn="l"/>
                        </a:tabLst>
                        <a:defRPr sz="1800">
                          <a:solidFill>
                            <a:srgbClr val="000000"/>
                          </a:solidFill>
                        </a:defRPr>
                      </a:pPr>
                      <a:r>
                        <a:rPr sz="3500">
                          <a:solidFill>
                            <a:srgbClr val="606060"/>
                          </a:solidFill>
                          <a:sym typeface="Gill Sans Light"/>
                        </a:rPr>
                        <a:t>33</a:t>
                      </a:r>
                    </a:p>
                  </a:txBody>
                  <a:tcPr marL="50800" marR="50800" marT="50800" marB="50800" anchor="ctr" horzOverflow="overflow">
                    <a:lnL w="12700">
                      <a:solidFill>
                        <a:srgbClr val="929292"/>
                      </a:solidFill>
                      <a:miter lim="400000"/>
                    </a:lnL>
                    <a:lnT w="12700">
                      <a:miter lim="400000"/>
                    </a:lnT>
                  </a:tcPr>
                </a:tc>
              </a:tr>
              <a:tr h="939540">
                <a:tc>
                  <a:txBody>
                    <a:bodyPr/>
                    <a:lstStyle/>
                    <a:p>
                      <a:pPr defTabSz="914400">
                        <a:tabLst>
                          <a:tab pos="1181100" algn="l"/>
                        </a:tabLst>
                        <a:defRPr sz="1800">
                          <a:solidFill>
                            <a:srgbClr val="000000"/>
                          </a:solidFill>
                        </a:defRPr>
                      </a:pPr>
                      <a:r>
                        <a:rPr sz="3500">
                          <a:solidFill>
                            <a:srgbClr val="606060"/>
                          </a:solidFill>
                          <a:sym typeface="Gill Sans Light"/>
                        </a:rPr>
                        <a:t>Advertisement</a:t>
                      </a:r>
                    </a:p>
                  </a:txBody>
                  <a:tcPr marL="50800" marR="50800" marT="50800" marB="50800" anchor="ctr" horzOverflow="overflow">
                    <a:lnR w="12700">
                      <a:solidFill>
                        <a:srgbClr val="929292"/>
                      </a:solidFill>
                      <a:miter lim="400000"/>
                    </a:lnR>
                  </a:tcPr>
                </a:tc>
                <a:tc gridSpan="2">
                  <a:txBody>
                    <a:bodyPr/>
                    <a:lstStyle/>
                    <a:p>
                      <a:pPr defTabSz="914400">
                        <a:tabLst>
                          <a:tab pos="1181100" algn="l"/>
                        </a:tabLst>
                        <a:defRPr sz="1800">
                          <a:solidFill>
                            <a:srgbClr val="000000"/>
                          </a:solidFill>
                        </a:defRPr>
                      </a:pPr>
                      <a:r>
                        <a:rPr sz="3500">
                          <a:solidFill>
                            <a:srgbClr val="606060"/>
                          </a:solidFill>
                          <a:sym typeface="Gill Sans Light"/>
                        </a:rPr>
                        <a:t>250</a:t>
                      </a:r>
                    </a:p>
                  </a:txBody>
                  <a:tcPr marL="50800" marR="50800" marT="50800" marB="50800" anchor="ctr" horzOverflow="overflow">
                    <a:lnL w="12700">
                      <a:solidFill>
                        <a:srgbClr val="929292"/>
                      </a:solidFill>
                      <a:miter lim="400000"/>
                    </a:lnL>
                    <a:lnR w="12700">
                      <a:solidFill>
                        <a:srgbClr val="929292"/>
                      </a:solidFill>
                      <a:miter lim="400000"/>
                    </a:lnR>
                  </a:tcPr>
                </a:tc>
                <a:tc hMerge="1">
                  <a:txBody>
                    <a:bodyPr/>
                    <a:lstStyle/>
                    <a:p>
                      <a:endParaRPr lang="en-US"/>
                    </a:p>
                  </a:txBody>
                  <a:tcPr/>
                </a:tc>
                <a:tc gridSpan="3">
                  <a:txBody>
                    <a:bodyPr/>
                    <a:lstStyle/>
                    <a:p>
                      <a:pPr defTabSz="914400">
                        <a:tabLst>
                          <a:tab pos="1181100" algn="l"/>
                        </a:tabLst>
                        <a:defRPr sz="1800">
                          <a:solidFill>
                            <a:srgbClr val="000000"/>
                          </a:solidFill>
                        </a:defRPr>
                      </a:pPr>
                      <a:r>
                        <a:rPr sz="3500">
                          <a:solidFill>
                            <a:srgbClr val="606060"/>
                          </a:solidFill>
                          <a:sym typeface="Gill Sans Light"/>
                        </a:rPr>
                        <a:t>125</a:t>
                      </a:r>
                    </a:p>
                  </a:txBody>
                  <a:tcPr marL="50800" marR="50800" marT="50800" marB="50800" anchor="ctr" horzOverflow="overflow">
                    <a:lnL w="12700">
                      <a:solidFill>
                        <a:srgbClr val="929292"/>
                      </a:solidFill>
                      <a:miter lim="400000"/>
                    </a:lnL>
                  </a:tcPr>
                </a:tc>
                <a:tc hMerge="1">
                  <a:txBody>
                    <a:bodyPr/>
                    <a:lstStyle/>
                    <a:p>
                      <a:endParaRPr lang="en-US"/>
                    </a:p>
                  </a:txBody>
                  <a:tcPr/>
                </a:tc>
                <a:tc hMerge="1">
                  <a:txBody>
                    <a:bodyPr/>
                    <a:lstStyle/>
                    <a:p>
                      <a:endParaRPr lang="en-US"/>
                    </a:p>
                  </a:txBody>
                  <a:tcPr/>
                </a:tc>
              </a:tr>
              <a:tr h="939540">
                <a:tc>
                  <a:txBody>
                    <a:bodyPr/>
                    <a:lstStyle/>
                    <a:p>
                      <a:pPr defTabSz="914400">
                        <a:tabLst>
                          <a:tab pos="1181100" algn="l"/>
                        </a:tabLst>
                        <a:defRPr sz="1800">
                          <a:solidFill>
                            <a:srgbClr val="000000"/>
                          </a:solidFill>
                        </a:defRPr>
                      </a:pPr>
                      <a:r>
                        <a:rPr sz="3500">
                          <a:solidFill>
                            <a:srgbClr val="606060"/>
                          </a:solidFill>
                          <a:sym typeface="Gill Sans Light"/>
                        </a:rPr>
                        <a:t>Legal Consultant</a:t>
                      </a:r>
                    </a:p>
                  </a:txBody>
                  <a:tcPr marL="50800" marR="50800" marT="50800" marB="50800" anchor="ctr" horzOverflow="overflow">
                    <a:lnR w="12700">
                      <a:solidFill>
                        <a:srgbClr val="929292"/>
                      </a:solidFill>
                      <a:miter lim="400000"/>
                    </a:lnR>
                  </a:tcPr>
                </a:tc>
                <a:tc>
                  <a:txBody>
                    <a:bodyPr/>
                    <a:lstStyle/>
                    <a:p>
                      <a:pPr defTabSz="914400">
                        <a:tabLst>
                          <a:tab pos="1181100" algn="l"/>
                        </a:tabLst>
                        <a:defRPr sz="1800">
                          <a:solidFill>
                            <a:srgbClr val="000000"/>
                          </a:solidFill>
                        </a:defRPr>
                      </a:pPr>
                      <a:r>
                        <a:rPr sz="3500">
                          <a:solidFill>
                            <a:srgbClr val="606060"/>
                          </a:solidFill>
                          <a:sym typeface="Gill Sans Light"/>
                        </a:rPr>
                        <a:t>1.25</a:t>
                      </a:r>
                    </a:p>
                  </a:txBody>
                  <a:tcPr marL="50800" marR="50800" marT="50800" marB="50800" anchor="ctr" horzOverflow="overflow">
                    <a:lnL w="12700">
                      <a:solidFill>
                        <a:srgbClr val="929292"/>
                      </a:solidFill>
                      <a:miter lim="400000"/>
                    </a:lnL>
                    <a:lnR w="12700">
                      <a:solidFill>
                        <a:srgbClr val="929292"/>
                      </a:solidFill>
                      <a:miter lim="400000"/>
                    </a:lnR>
                  </a:tcPr>
                </a:tc>
                <a:tc>
                  <a:txBody>
                    <a:bodyPr/>
                    <a:lstStyle/>
                    <a:p>
                      <a:pPr defTabSz="914400">
                        <a:tabLst>
                          <a:tab pos="1181100" algn="l"/>
                        </a:tabLst>
                        <a:defRPr sz="1800">
                          <a:solidFill>
                            <a:srgbClr val="000000"/>
                          </a:solidFill>
                        </a:defRPr>
                      </a:pPr>
                      <a:r>
                        <a:rPr sz="3500">
                          <a:solidFill>
                            <a:srgbClr val="606060"/>
                          </a:solidFill>
                          <a:sym typeface="Gill Sans Light"/>
                        </a:rPr>
                        <a:t>1.25</a:t>
                      </a:r>
                    </a:p>
                  </a:txBody>
                  <a:tcPr marL="50800" marR="50800" marT="50800" marB="50800" anchor="ctr" horzOverflow="overflow">
                    <a:lnL w="12700">
                      <a:solidFill>
                        <a:srgbClr val="929292"/>
                      </a:solidFill>
                      <a:miter lim="400000"/>
                    </a:lnL>
                    <a:lnR w="12700">
                      <a:solidFill>
                        <a:srgbClr val="929292"/>
                      </a:solidFill>
                      <a:miter lim="400000"/>
                    </a:lnR>
                  </a:tcPr>
                </a:tc>
                <a:tc>
                  <a:txBody>
                    <a:bodyPr/>
                    <a:lstStyle/>
                    <a:p>
                      <a:pPr defTabSz="914400">
                        <a:tabLst>
                          <a:tab pos="1181100" algn="l"/>
                        </a:tabLst>
                        <a:defRPr sz="1800">
                          <a:solidFill>
                            <a:srgbClr val="000000"/>
                          </a:solidFill>
                        </a:defRPr>
                      </a:pPr>
                      <a:r>
                        <a:rPr sz="3500">
                          <a:solidFill>
                            <a:srgbClr val="606060"/>
                          </a:solidFill>
                          <a:sym typeface="Gill Sans Light"/>
                        </a:rPr>
                        <a:t>1.25</a:t>
                      </a:r>
                    </a:p>
                  </a:txBody>
                  <a:tcPr marL="50800" marR="50800" marT="50800" marB="50800" anchor="ctr" horzOverflow="overflow">
                    <a:lnL w="12700">
                      <a:solidFill>
                        <a:srgbClr val="929292"/>
                      </a:solidFill>
                      <a:miter lim="400000"/>
                    </a:lnL>
                    <a:lnR w="12700">
                      <a:solidFill>
                        <a:srgbClr val="929292"/>
                      </a:solidFill>
                      <a:miter lim="400000"/>
                    </a:lnR>
                  </a:tcPr>
                </a:tc>
                <a:tc>
                  <a:txBody>
                    <a:bodyPr/>
                    <a:lstStyle/>
                    <a:p>
                      <a:pPr defTabSz="914400">
                        <a:tabLst>
                          <a:tab pos="1181100" algn="l"/>
                        </a:tabLst>
                        <a:defRPr sz="1800">
                          <a:solidFill>
                            <a:srgbClr val="000000"/>
                          </a:solidFill>
                        </a:defRPr>
                      </a:pPr>
                      <a:r>
                        <a:rPr sz="3500">
                          <a:solidFill>
                            <a:srgbClr val="606060"/>
                          </a:solidFill>
                          <a:sym typeface="Gill Sans Light"/>
                        </a:rPr>
                        <a:t>1.25</a:t>
                      </a:r>
                    </a:p>
                  </a:txBody>
                  <a:tcPr marL="50800" marR="50800" marT="50800" marB="50800" anchor="ctr" horzOverflow="overflow">
                    <a:lnL w="12700">
                      <a:solidFill>
                        <a:srgbClr val="929292"/>
                      </a:solidFill>
                      <a:miter lim="400000"/>
                    </a:lnL>
                    <a:lnR w="12700">
                      <a:solidFill>
                        <a:srgbClr val="929292"/>
                      </a:solidFill>
                      <a:miter lim="400000"/>
                    </a:lnR>
                  </a:tcPr>
                </a:tc>
                <a:tc>
                  <a:txBody>
                    <a:bodyPr/>
                    <a:lstStyle/>
                    <a:p>
                      <a:pPr defTabSz="914400">
                        <a:tabLst>
                          <a:tab pos="1181100" algn="l"/>
                        </a:tabLst>
                        <a:defRPr sz="1800">
                          <a:solidFill>
                            <a:srgbClr val="000000"/>
                          </a:solidFill>
                        </a:defRPr>
                      </a:pPr>
                      <a:r>
                        <a:rPr sz="3500">
                          <a:solidFill>
                            <a:srgbClr val="606060"/>
                          </a:solidFill>
                          <a:sym typeface="Gill Sans Light"/>
                        </a:rPr>
                        <a:t>1.25</a:t>
                      </a:r>
                    </a:p>
                  </a:txBody>
                  <a:tcPr marL="50800" marR="50800" marT="50800" marB="50800" anchor="ctr" horzOverflow="overflow">
                    <a:lnL w="12700">
                      <a:solidFill>
                        <a:srgbClr val="929292"/>
                      </a:solidFill>
                      <a:miter lim="400000"/>
                    </a:lnL>
                  </a:tcPr>
                </a:tc>
              </a:tr>
              <a:tr h="939540">
                <a:tc>
                  <a:txBody>
                    <a:bodyPr/>
                    <a:lstStyle/>
                    <a:p>
                      <a:pPr defTabSz="914400">
                        <a:tabLst>
                          <a:tab pos="1181100" algn="l"/>
                        </a:tabLst>
                        <a:defRPr sz="1800">
                          <a:solidFill>
                            <a:srgbClr val="000000"/>
                          </a:solidFill>
                        </a:defRPr>
                      </a:pPr>
                      <a:r>
                        <a:rPr sz="3500">
                          <a:solidFill>
                            <a:srgbClr val="606060"/>
                          </a:solidFill>
                          <a:sym typeface="Gill Sans Light"/>
                        </a:rPr>
                        <a:t>Entertainment</a:t>
                      </a:r>
                    </a:p>
                  </a:txBody>
                  <a:tcPr marL="50800" marR="50800" marT="50800" marB="50800" anchor="ctr" horzOverflow="overflow">
                    <a:lnR w="12700">
                      <a:solidFill>
                        <a:srgbClr val="929292"/>
                      </a:solidFill>
                      <a:miter lim="400000"/>
                    </a:lnR>
                    <a:lnB w="12700">
                      <a:miter lim="400000"/>
                    </a:lnB>
                  </a:tcPr>
                </a:tc>
                <a:tc>
                  <a:txBody>
                    <a:bodyPr/>
                    <a:lstStyle/>
                    <a:p>
                      <a:pPr defTabSz="914400">
                        <a:tabLst>
                          <a:tab pos="1181100" algn="l"/>
                        </a:tabLst>
                        <a:defRPr sz="1800">
                          <a:solidFill>
                            <a:srgbClr val="000000"/>
                          </a:solidFill>
                        </a:defRPr>
                      </a:pPr>
                      <a:r>
                        <a:rPr sz="3500">
                          <a:solidFill>
                            <a:srgbClr val="606060"/>
                          </a:solidFill>
                          <a:sym typeface="Gill Sans Light"/>
                        </a:rPr>
                        <a:t>2.5</a:t>
                      </a:r>
                    </a:p>
                  </a:txBody>
                  <a:tcPr marL="50800" marR="50800" marT="50800" marB="50800" anchor="ctr" horzOverflow="overflow">
                    <a:lnL w="12700">
                      <a:solidFill>
                        <a:srgbClr val="929292"/>
                      </a:solidFill>
                      <a:miter lim="400000"/>
                    </a:lnL>
                    <a:lnR w="12700">
                      <a:solidFill>
                        <a:srgbClr val="929292"/>
                      </a:solidFill>
                      <a:miter lim="400000"/>
                    </a:lnR>
                    <a:lnB w="12700">
                      <a:miter lim="400000"/>
                    </a:lnB>
                  </a:tcPr>
                </a:tc>
                <a:tc>
                  <a:txBody>
                    <a:bodyPr/>
                    <a:lstStyle/>
                    <a:p>
                      <a:pPr defTabSz="914400">
                        <a:tabLst>
                          <a:tab pos="1181100" algn="l"/>
                        </a:tabLst>
                        <a:defRPr sz="1800">
                          <a:solidFill>
                            <a:srgbClr val="000000"/>
                          </a:solidFill>
                        </a:defRPr>
                      </a:pPr>
                      <a:r>
                        <a:rPr sz="3500">
                          <a:solidFill>
                            <a:srgbClr val="606060"/>
                          </a:solidFill>
                          <a:sym typeface="Gill Sans Light"/>
                        </a:rPr>
                        <a:t>2.5</a:t>
                      </a:r>
                    </a:p>
                  </a:txBody>
                  <a:tcPr marL="50800" marR="50800" marT="50800" marB="50800" anchor="ctr" horzOverflow="overflow">
                    <a:lnL w="12700">
                      <a:solidFill>
                        <a:srgbClr val="929292"/>
                      </a:solidFill>
                      <a:miter lim="400000"/>
                    </a:lnL>
                    <a:lnR w="12700">
                      <a:solidFill>
                        <a:srgbClr val="929292"/>
                      </a:solidFill>
                      <a:miter lim="400000"/>
                    </a:lnR>
                    <a:lnB w="12700">
                      <a:miter lim="400000"/>
                    </a:lnB>
                  </a:tcPr>
                </a:tc>
                <a:tc>
                  <a:txBody>
                    <a:bodyPr/>
                    <a:lstStyle/>
                    <a:p>
                      <a:pPr defTabSz="914400">
                        <a:tabLst>
                          <a:tab pos="1181100" algn="l"/>
                        </a:tabLst>
                        <a:defRPr sz="1800">
                          <a:solidFill>
                            <a:srgbClr val="000000"/>
                          </a:solidFill>
                        </a:defRPr>
                      </a:pPr>
                      <a:r>
                        <a:rPr sz="3500">
                          <a:solidFill>
                            <a:srgbClr val="606060"/>
                          </a:solidFill>
                          <a:sym typeface="Gill Sans Light"/>
                        </a:rPr>
                        <a:t>2.5</a:t>
                      </a:r>
                    </a:p>
                  </a:txBody>
                  <a:tcPr marL="50800" marR="50800" marT="50800" marB="50800" anchor="ctr" horzOverflow="overflow">
                    <a:lnL w="12700">
                      <a:solidFill>
                        <a:srgbClr val="929292"/>
                      </a:solidFill>
                      <a:miter lim="400000"/>
                    </a:lnL>
                    <a:lnR w="12700">
                      <a:solidFill>
                        <a:srgbClr val="929292"/>
                      </a:solidFill>
                      <a:miter lim="400000"/>
                    </a:lnR>
                    <a:lnB w="12700">
                      <a:miter lim="400000"/>
                    </a:lnB>
                  </a:tcPr>
                </a:tc>
                <a:tc>
                  <a:txBody>
                    <a:bodyPr/>
                    <a:lstStyle/>
                    <a:p>
                      <a:pPr defTabSz="914400">
                        <a:tabLst>
                          <a:tab pos="1181100" algn="l"/>
                        </a:tabLst>
                        <a:defRPr sz="1800">
                          <a:solidFill>
                            <a:srgbClr val="000000"/>
                          </a:solidFill>
                        </a:defRPr>
                      </a:pPr>
                      <a:r>
                        <a:rPr sz="3500">
                          <a:solidFill>
                            <a:srgbClr val="606060"/>
                          </a:solidFill>
                          <a:sym typeface="Gill Sans Light"/>
                        </a:rPr>
                        <a:t>2.5</a:t>
                      </a:r>
                    </a:p>
                  </a:txBody>
                  <a:tcPr marL="50800" marR="50800" marT="50800" marB="50800" anchor="ctr" horzOverflow="overflow">
                    <a:lnL w="12700">
                      <a:solidFill>
                        <a:srgbClr val="929292"/>
                      </a:solidFill>
                      <a:miter lim="400000"/>
                    </a:lnL>
                    <a:lnR w="12700">
                      <a:solidFill>
                        <a:srgbClr val="929292"/>
                      </a:solidFill>
                      <a:miter lim="400000"/>
                    </a:lnR>
                    <a:lnB w="12700">
                      <a:miter lim="400000"/>
                    </a:lnB>
                  </a:tcPr>
                </a:tc>
                <a:tc>
                  <a:txBody>
                    <a:bodyPr/>
                    <a:lstStyle/>
                    <a:p>
                      <a:pPr defTabSz="914400">
                        <a:tabLst>
                          <a:tab pos="1181100" algn="l"/>
                        </a:tabLst>
                        <a:defRPr sz="1800">
                          <a:solidFill>
                            <a:srgbClr val="000000"/>
                          </a:solidFill>
                        </a:defRPr>
                      </a:pPr>
                      <a:r>
                        <a:rPr sz="3500">
                          <a:solidFill>
                            <a:srgbClr val="606060"/>
                          </a:solidFill>
                          <a:sym typeface="Gill Sans Light"/>
                        </a:rPr>
                        <a:t>2.5</a:t>
                      </a:r>
                    </a:p>
                  </a:txBody>
                  <a:tcPr marL="50800" marR="50800" marT="50800" marB="50800" anchor="ctr" horzOverflow="overflow">
                    <a:lnL w="12700">
                      <a:solidFill>
                        <a:srgbClr val="929292"/>
                      </a:solidFill>
                      <a:miter lim="400000"/>
                    </a:lnL>
                    <a:lnB w="12700">
                      <a:miter lim="400000"/>
                    </a:lnB>
                  </a:tcPr>
                </a:tc>
              </a:tr>
            </a:tbl>
          </a:graphicData>
        </a:graphic>
      </p:graphicFrame>
      <p:sp>
        <p:nvSpPr>
          <p:cNvPr id="311" name="thousand €"/>
          <p:cNvSpPr txBox="1"/>
          <p:nvPr/>
        </p:nvSpPr>
        <p:spPr>
          <a:xfrm>
            <a:off x="10562185" y="8775347"/>
            <a:ext cx="2072482" cy="5715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p>
            <a:r>
              <a:t>thousand €</a:t>
            </a:r>
          </a:p>
        </p:txBody>
      </p:sp>
      <p:sp>
        <p:nvSpPr>
          <p:cNvPr id="312" name="Expenditure"/>
          <p:cNvSpPr txBox="1"/>
          <p:nvPr/>
        </p:nvSpPr>
        <p:spPr>
          <a:xfrm>
            <a:off x="4060190" y="1909321"/>
            <a:ext cx="5352593" cy="120142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l">
              <a:lnSpc>
                <a:spcPct val="90000"/>
              </a:lnSpc>
              <a:defRPr sz="6400" cap="all">
                <a:latin typeface="Kohinoor Devanagari Bold"/>
                <a:ea typeface="Kohinoor Devanagari Bold"/>
                <a:cs typeface="Kohinoor Devanagari Bold"/>
                <a:sym typeface="Kohinoor Devanagari Bold"/>
              </a:defRPr>
            </a:lvl1pPr>
          </a:lstStyle>
          <a:p>
            <a:r>
              <a:t>Expenditure</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6" name="Financial Forecast"/>
          <p:cNvSpPr txBox="1">
            <a:spLocks noGrp="1"/>
          </p:cNvSpPr>
          <p:nvPr>
            <p:ph type="title"/>
          </p:nvPr>
        </p:nvSpPr>
        <p:spPr>
          <a:xfrm>
            <a:off x="2399889" y="277573"/>
            <a:ext cx="8991603" cy="1428754"/>
          </a:xfrm>
          <a:prstGeom prst="rect">
            <a:avLst/>
          </a:prstGeom>
        </p:spPr>
        <p:txBody>
          <a:bodyPr/>
          <a:lstStyle>
            <a:lvl1pPr algn="ctr">
              <a:lnSpc>
                <a:spcPct val="100000"/>
              </a:lnSpc>
              <a:defRPr sz="3400" cap="none">
                <a:latin typeface="ヒラギノ角ゴシック W0"/>
                <a:ea typeface="ヒラギノ角ゴシック W0"/>
                <a:cs typeface="ヒラギノ角ゴシック W0"/>
                <a:sym typeface="ヒラギノ角ゴシック W0"/>
              </a:defRPr>
            </a:lvl1pPr>
          </a:lstStyle>
          <a:p>
            <a:r>
              <a:t>Financial Forecast</a:t>
            </a:r>
          </a:p>
        </p:txBody>
      </p:sp>
      <p:sp>
        <p:nvSpPr>
          <p:cNvPr id="317" name="Expenditure"/>
          <p:cNvSpPr txBox="1"/>
          <p:nvPr/>
        </p:nvSpPr>
        <p:spPr>
          <a:xfrm>
            <a:off x="4197841" y="1260392"/>
            <a:ext cx="5352594" cy="120142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l">
              <a:lnSpc>
                <a:spcPct val="90000"/>
              </a:lnSpc>
              <a:defRPr sz="6400" cap="all">
                <a:latin typeface="Kohinoor Devanagari Bold"/>
                <a:ea typeface="Kohinoor Devanagari Bold"/>
                <a:cs typeface="Kohinoor Devanagari Bold"/>
                <a:sym typeface="Kohinoor Devanagari Bold"/>
              </a:defRPr>
            </a:lvl1pPr>
          </a:lstStyle>
          <a:p>
            <a:r>
              <a:t>Expenditure</a:t>
            </a:r>
          </a:p>
        </p:txBody>
      </p:sp>
      <p:graphicFrame>
        <p:nvGraphicFramePr>
          <p:cNvPr id="318" name="Table"/>
          <p:cNvGraphicFramePr/>
          <p:nvPr/>
        </p:nvGraphicFramePr>
        <p:xfrm>
          <a:off x="155962" y="2976334"/>
          <a:ext cx="9631854" cy="5635414"/>
        </p:xfrm>
        <a:graphic>
          <a:graphicData uri="http://schemas.openxmlformats.org/drawingml/2006/table">
            <a:tbl>
              <a:tblPr bandRow="1">
                <a:tableStyleId>{4C3C2611-4C71-4FC5-86AE-919BDF0F9419}</a:tableStyleId>
              </a:tblPr>
              <a:tblGrid>
                <a:gridCol w="4595691"/>
                <a:gridCol w="1619436"/>
                <a:gridCol w="1619436"/>
                <a:gridCol w="1619436"/>
                <a:gridCol w="1619436"/>
                <a:gridCol w="1619436"/>
              </a:tblGrid>
              <a:tr h="1126447">
                <a:tc>
                  <a:txBody>
                    <a:bodyPr/>
                    <a:lstStyle/>
                    <a:p>
                      <a:pPr>
                        <a:defRPr sz="1800">
                          <a:solidFill>
                            <a:srgbClr val="000000"/>
                          </a:solidFill>
                        </a:defRPr>
                      </a:pPr>
                      <a:r>
                        <a:rPr sz="2800">
                          <a:latin typeface="Helvetica Neue Light"/>
                          <a:ea typeface="Helvetica Neue Light"/>
                          <a:cs typeface="Helvetica Neue Light"/>
                          <a:sym typeface="Helvetica Neue Light"/>
                        </a:rPr>
                        <a:t>Year</a:t>
                      </a:r>
                    </a:p>
                  </a:txBody>
                  <a:tcPr marL="50800" marR="50800" marT="50800" marB="50800" anchor="ctr" horzOverflow="overflow">
                    <a:lnR w="12700">
                      <a:solidFill>
                        <a:srgbClr val="929292"/>
                      </a:solidFill>
                      <a:miter lim="400000"/>
                    </a:lnR>
                    <a:lnT w="12700">
                      <a:miter lim="400000"/>
                    </a:lnT>
                  </a:tcPr>
                </a:tc>
                <a:tc>
                  <a:txBody>
                    <a:bodyPr/>
                    <a:lstStyle/>
                    <a:p>
                      <a:pPr indent="228600">
                        <a:defRPr sz="1800">
                          <a:solidFill>
                            <a:srgbClr val="000000"/>
                          </a:solidFill>
                        </a:defRPr>
                      </a:pPr>
                      <a:r>
                        <a:rPr sz="2800">
                          <a:solidFill>
                            <a:srgbClr val="606060"/>
                          </a:solidFill>
                          <a:sym typeface="Gill Sans Light"/>
                        </a:rPr>
                        <a:t>1</a:t>
                      </a:r>
                    </a:p>
                  </a:txBody>
                  <a:tcPr marL="0" marR="0" marT="0" marB="0" anchor="ctr" horzOverflow="overflow">
                    <a:lnL w="12700">
                      <a:solidFill>
                        <a:srgbClr val="929292"/>
                      </a:solidFill>
                      <a:miter lim="400000"/>
                    </a:lnL>
                  </a:tcPr>
                </a:tc>
                <a:tc>
                  <a:txBody>
                    <a:bodyPr/>
                    <a:lstStyle/>
                    <a:p>
                      <a:pPr indent="228600">
                        <a:defRPr sz="1800">
                          <a:solidFill>
                            <a:srgbClr val="000000"/>
                          </a:solidFill>
                        </a:defRPr>
                      </a:pPr>
                      <a:r>
                        <a:rPr sz="2800">
                          <a:solidFill>
                            <a:srgbClr val="606060"/>
                          </a:solidFill>
                          <a:sym typeface="Gill Sans Light"/>
                        </a:rPr>
                        <a:t>2</a:t>
                      </a:r>
                    </a:p>
                  </a:txBody>
                  <a:tcPr marL="0" marR="0" marT="0" marB="0" anchor="ctr" horzOverflow="overflow"/>
                </a:tc>
                <a:tc>
                  <a:txBody>
                    <a:bodyPr/>
                    <a:lstStyle/>
                    <a:p>
                      <a:pPr indent="228600">
                        <a:defRPr sz="1800">
                          <a:solidFill>
                            <a:srgbClr val="000000"/>
                          </a:solidFill>
                        </a:defRPr>
                      </a:pPr>
                      <a:r>
                        <a:rPr sz="2800">
                          <a:solidFill>
                            <a:srgbClr val="606060"/>
                          </a:solidFill>
                          <a:sym typeface="Gill Sans Light"/>
                        </a:rPr>
                        <a:t>3</a:t>
                      </a:r>
                    </a:p>
                  </a:txBody>
                  <a:tcPr marL="0" marR="0" marT="0" marB="0" anchor="ctr" horzOverflow="overflow"/>
                </a:tc>
                <a:tc>
                  <a:txBody>
                    <a:bodyPr/>
                    <a:lstStyle/>
                    <a:p>
                      <a:pPr indent="228600">
                        <a:defRPr sz="1800">
                          <a:solidFill>
                            <a:srgbClr val="000000"/>
                          </a:solidFill>
                        </a:defRPr>
                      </a:pPr>
                      <a:r>
                        <a:rPr sz="2800">
                          <a:solidFill>
                            <a:srgbClr val="606060"/>
                          </a:solidFill>
                          <a:sym typeface="Gill Sans Light"/>
                        </a:rPr>
                        <a:t>4</a:t>
                      </a:r>
                    </a:p>
                  </a:txBody>
                  <a:tcPr marL="0" marR="0" marT="0" marB="0" anchor="ctr" horzOverflow="overflow"/>
                </a:tc>
                <a:tc>
                  <a:txBody>
                    <a:bodyPr/>
                    <a:lstStyle/>
                    <a:p>
                      <a:pPr indent="228600">
                        <a:defRPr sz="1800">
                          <a:solidFill>
                            <a:srgbClr val="000000"/>
                          </a:solidFill>
                        </a:defRPr>
                      </a:pPr>
                      <a:r>
                        <a:rPr sz="2800">
                          <a:solidFill>
                            <a:srgbClr val="606060"/>
                          </a:solidFill>
                          <a:sym typeface="Gill Sans Light"/>
                        </a:rPr>
                        <a:t>5</a:t>
                      </a:r>
                    </a:p>
                  </a:txBody>
                  <a:tcPr marL="0" marR="0" marT="0" marB="0" anchor="ctr" horzOverflow="overflow"/>
                </a:tc>
              </a:tr>
              <a:tr h="1126447">
                <a:tc>
                  <a:txBody>
                    <a:bodyPr/>
                    <a:lstStyle/>
                    <a:p>
                      <a:pPr>
                        <a:defRPr sz="1800">
                          <a:solidFill>
                            <a:srgbClr val="000000"/>
                          </a:solidFill>
                        </a:defRPr>
                      </a:pPr>
                      <a:r>
                        <a:rPr sz="3600">
                          <a:latin typeface="Helvetica Neue Light"/>
                          <a:ea typeface="Helvetica Neue Light"/>
                          <a:cs typeface="Helvetica Neue Light"/>
                          <a:sym typeface="Helvetica Neue Light"/>
                        </a:rPr>
                        <a:t>Hardware,  Server Maintenance</a:t>
                      </a:r>
                    </a:p>
                  </a:txBody>
                  <a:tcPr marL="50800" marR="50800" marT="50800" marB="50800" anchor="ctr" horzOverflow="overflow">
                    <a:lnR w="12700">
                      <a:solidFill>
                        <a:srgbClr val="929292"/>
                      </a:solidFill>
                      <a:miter lim="400000"/>
                    </a:lnR>
                  </a:tcPr>
                </a:tc>
                <a:tc>
                  <a:txBody>
                    <a:bodyPr/>
                    <a:lstStyle/>
                    <a:p>
                      <a:pPr>
                        <a:lnSpc>
                          <a:spcPct val="120000"/>
                        </a:lnSpc>
                        <a:defRPr sz="1800">
                          <a:solidFill>
                            <a:srgbClr val="000000"/>
                          </a:solidFill>
                        </a:defRPr>
                      </a:pPr>
                      <a:r>
                        <a:rPr sz="4000">
                          <a:solidFill>
                            <a:srgbClr val="606060"/>
                          </a:solidFill>
                          <a:latin typeface="Gill Sans"/>
                          <a:ea typeface="Gill Sans"/>
                          <a:cs typeface="Gill Sans"/>
                        </a:rPr>
                        <a:t>33</a:t>
                      </a:r>
                    </a:p>
                  </a:txBody>
                  <a:tcPr marL="0" marR="0" marT="0" marB="0" anchor="ctr" horzOverflow="overflow">
                    <a:lnL w="12700">
                      <a:solidFill>
                        <a:srgbClr val="929292"/>
                      </a:solidFill>
                      <a:miter lim="400000"/>
                    </a:lnL>
                  </a:tcPr>
                </a:tc>
                <a:tc>
                  <a:txBody>
                    <a:bodyPr/>
                    <a:lstStyle/>
                    <a:p>
                      <a:pPr>
                        <a:lnSpc>
                          <a:spcPct val="120000"/>
                        </a:lnSpc>
                        <a:defRPr sz="1800">
                          <a:solidFill>
                            <a:srgbClr val="000000"/>
                          </a:solidFill>
                        </a:defRPr>
                      </a:pPr>
                      <a:r>
                        <a:rPr sz="4000">
                          <a:solidFill>
                            <a:srgbClr val="606060"/>
                          </a:solidFill>
                          <a:latin typeface="Gill Sans"/>
                          <a:ea typeface="Gill Sans"/>
                          <a:cs typeface="Gill Sans"/>
                        </a:rPr>
                        <a:t>33</a:t>
                      </a:r>
                    </a:p>
                  </a:txBody>
                  <a:tcPr marL="0" marR="0" marT="0" marB="0" anchor="ctr" horzOverflow="overflow"/>
                </a:tc>
                <a:tc>
                  <a:txBody>
                    <a:bodyPr/>
                    <a:lstStyle/>
                    <a:p>
                      <a:pPr>
                        <a:lnSpc>
                          <a:spcPct val="120000"/>
                        </a:lnSpc>
                        <a:defRPr sz="1800">
                          <a:solidFill>
                            <a:srgbClr val="000000"/>
                          </a:solidFill>
                        </a:defRPr>
                      </a:pPr>
                      <a:r>
                        <a:rPr sz="4000">
                          <a:solidFill>
                            <a:srgbClr val="606060"/>
                          </a:solidFill>
                          <a:latin typeface="Gill Sans"/>
                          <a:ea typeface="Gill Sans"/>
                          <a:cs typeface="Gill Sans"/>
                        </a:rPr>
                        <a:t>33</a:t>
                      </a:r>
                    </a:p>
                  </a:txBody>
                  <a:tcPr marL="0" marR="0" marT="0" marB="0" anchor="ctr" horzOverflow="overflow"/>
                </a:tc>
                <a:tc>
                  <a:txBody>
                    <a:bodyPr/>
                    <a:lstStyle/>
                    <a:p>
                      <a:pPr>
                        <a:lnSpc>
                          <a:spcPct val="120000"/>
                        </a:lnSpc>
                        <a:defRPr sz="1800">
                          <a:solidFill>
                            <a:srgbClr val="000000"/>
                          </a:solidFill>
                        </a:defRPr>
                      </a:pPr>
                      <a:r>
                        <a:rPr sz="4000">
                          <a:solidFill>
                            <a:srgbClr val="606060"/>
                          </a:solidFill>
                          <a:latin typeface="Gill Sans"/>
                          <a:ea typeface="Gill Sans"/>
                          <a:cs typeface="Gill Sans"/>
                        </a:rPr>
                        <a:t>33</a:t>
                      </a:r>
                    </a:p>
                  </a:txBody>
                  <a:tcPr marL="0" marR="0" marT="0" marB="0" anchor="ctr" horzOverflow="overflow"/>
                </a:tc>
                <a:tc>
                  <a:txBody>
                    <a:bodyPr/>
                    <a:lstStyle/>
                    <a:p>
                      <a:pPr>
                        <a:lnSpc>
                          <a:spcPct val="120000"/>
                        </a:lnSpc>
                        <a:defRPr sz="1800">
                          <a:solidFill>
                            <a:srgbClr val="000000"/>
                          </a:solidFill>
                        </a:defRPr>
                      </a:pPr>
                      <a:r>
                        <a:rPr sz="4000">
                          <a:solidFill>
                            <a:srgbClr val="606060"/>
                          </a:solidFill>
                          <a:latin typeface="Gill Sans"/>
                          <a:ea typeface="Gill Sans"/>
                          <a:cs typeface="Gill Sans"/>
                        </a:rPr>
                        <a:t>33</a:t>
                      </a:r>
                    </a:p>
                  </a:txBody>
                  <a:tcPr marL="0" marR="0" marT="0" marB="0" anchor="ctr" horzOverflow="overflow"/>
                </a:tc>
              </a:tr>
              <a:tr h="1126447">
                <a:tc>
                  <a:txBody>
                    <a:bodyPr/>
                    <a:lstStyle/>
                    <a:p>
                      <a:pPr>
                        <a:defRPr sz="1800">
                          <a:solidFill>
                            <a:srgbClr val="000000"/>
                          </a:solidFill>
                        </a:defRPr>
                      </a:pPr>
                      <a:r>
                        <a:rPr sz="3600">
                          <a:latin typeface="Helvetica Neue Light"/>
                          <a:ea typeface="Helvetica Neue Light"/>
                          <a:cs typeface="Helvetica Neue Light"/>
                          <a:sym typeface="Helvetica Neue Light"/>
                        </a:rPr>
                        <a:t>Advertisement</a:t>
                      </a:r>
                    </a:p>
                  </a:txBody>
                  <a:tcPr marL="50800" marR="50800" marT="50800" marB="50800" anchor="ctr" horzOverflow="overflow">
                    <a:lnR w="12700">
                      <a:solidFill>
                        <a:srgbClr val="929292"/>
                      </a:solidFill>
                      <a:miter lim="400000"/>
                    </a:lnR>
                  </a:tcPr>
                </a:tc>
                <a:tc gridSpan="2">
                  <a:txBody>
                    <a:bodyPr/>
                    <a:lstStyle/>
                    <a:p>
                      <a:pPr>
                        <a:lnSpc>
                          <a:spcPct val="120000"/>
                        </a:lnSpc>
                        <a:defRPr sz="1800">
                          <a:solidFill>
                            <a:srgbClr val="000000"/>
                          </a:solidFill>
                        </a:defRPr>
                      </a:pPr>
                      <a:r>
                        <a:rPr sz="4000">
                          <a:solidFill>
                            <a:srgbClr val="606060"/>
                          </a:solidFill>
                          <a:latin typeface="Gill Sans"/>
                          <a:ea typeface="Gill Sans"/>
                          <a:cs typeface="Gill Sans"/>
                        </a:rPr>
                        <a:t>250</a:t>
                      </a:r>
                    </a:p>
                  </a:txBody>
                  <a:tcPr marL="0" marR="0" marT="0" marB="0" anchor="ctr" horzOverflow="overflow">
                    <a:lnL w="12700">
                      <a:solidFill>
                        <a:srgbClr val="929292"/>
                      </a:solidFill>
                      <a:miter lim="400000"/>
                    </a:lnL>
                  </a:tcPr>
                </a:tc>
                <a:tc hMerge="1">
                  <a:txBody>
                    <a:bodyPr/>
                    <a:lstStyle/>
                    <a:p>
                      <a:endParaRPr lang="en-US"/>
                    </a:p>
                  </a:txBody>
                  <a:tcPr/>
                </a:tc>
                <a:tc gridSpan="3">
                  <a:txBody>
                    <a:bodyPr/>
                    <a:lstStyle/>
                    <a:p>
                      <a:pPr>
                        <a:lnSpc>
                          <a:spcPct val="120000"/>
                        </a:lnSpc>
                        <a:defRPr sz="1800">
                          <a:solidFill>
                            <a:srgbClr val="000000"/>
                          </a:solidFill>
                        </a:defRPr>
                      </a:pPr>
                      <a:r>
                        <a:rPr sz="4000">
                          <a:solidFill>
                            <a:srgbClr val="606060"/>
                          </a:solidFill>
                          <a:latin typeface="Gill Sans"/>
                          <a:ea typeface="Gill Sans"/>
                          <a:cs typeface="Gill Sans"/>
                        </a:rPr>
                        <a:t>125</a:t>
                      </a:r>
                    </a:p>
                  </a:txBody>
                  <a:tcPr marL="0" marR="0" marT="0" marB="0" anchor="ctr" horzOverflow="overflow"/>
                </a:tc>
                <a:tc hMerge="1">
                  <a:txBody>
                    <a:bodyPr/>
                    <a:lstStyle/>
                    <a:p>
                      <a:endParaRPr lang="en-US"/>
                    </a:p>
                  </a:txBody>
                  <a:tcPr/>
                </a:tc>
                <a:tc hMerge="1">
                  <a:txBody>
                    <a:bodyPr/>
                    <a:lstStyle/>
                    <a:p>
                      <a:endParaRPr lang="en-US"/>
                    </a:p>
                  </a:txBody>
                  <a:tcPr/>
                </a:tc>
              </a:tr>
              <a:tr h="1126447">
                <a:tc>
                  <a:txBody>
                    <a:bodyPr/>
                    <a:lstStyle/>
                    <a:p>
                      <a:pPr>
                        <a:defRPr sz="1800">
                          <a:solidFill>
                            <a:srgbClr val="000000"/>
                          </a:solidFill>
                        </a:defRPr>
                      </a:pPr>
                      <a:r>
                        <a:rPr sz="3600">
                          <a:latin typeface="Helvetica Neue Light"/>
                          <a:ea typeface="Helvetica Neue Light"/>
                          <a:cs typeface="Helvetica Neue Light"/>
                          <a:sym typeface="Helvetica Neue Light"/>
                        </a:rPr>
                        <a:t>Legal Consultant</a:t>
                      </a:r>
                    </a:p>
                  </a:txBody>
                  <a:tcPr marL="50800" marR="50800" marT="50800" marB="50800" anchor="ctr" horzOverflow="overflow">
                    <a:lnR w="12700">
                      <a:solidFill>
                        <a:srgbClr val="929292"/>
                      </a:solidFill>
                      <a:miter lim="400000"/>
                    </a:lnR>
                  </a:tcPr>
                </a:tc>
                <a:tc>
                  <a:txBody>
                    <a:bodyPr/>
                    <a:lstStyle/>
                    <a:p>
                      <a:pPr>
                        <a:lnSpc>
                          <a:spcPct val="120000"/>
                        </a:lnSpc>
                        <a:defRPr sz="1800">
                          <a:solidFill>
                            <a:srgbClr val="000000"/>
                          </a:solidFill>
                        </a:defRPr>
                      </a:pPr>
                      <a:r>
                        <a:rPr sz="4000">
                          <a:solidFill>
                            <a:srgbClr val="606060"/>
                          </a:solidFill>
                          <a:latin typeface="Gill Sans"/>
                          <a:ea typeface="Gill Sans"/>
                          <a:cs typeface="Gill Sans"/>
                        </a:rPr>
                        <a:t>1.25</a:t>
                      </a:r>
                    </a:p>
                  </a:txBody>
                  <a:tcPr marL="0" marR="0" marT="0" marB="0" anchor="ctr" horzOverflow="overflow">
                    <a:lnL w="12700">
                      <a:solidFill>
                        <a:srgbClr val="929292"/>
                      </a:solidFill>
                      <a:miter lim="400000"/>
                    </a:lnL>
                  </a:tcPr>
                </a:tc>
                <a:tc>
                  <a:txBody>
                    <a:bodyPr/>
                    <a:lstStyle/>
                    <a:p>
                      <a:pPr>
                        <a:lnSpc>
                          <a:spcPct val="120000"/>
                        </a:lnSpc>
                        <a:defRPr sz="1800">
                          <a:solidFill>
                            <a:srgbClr val="000000"/>
                          </a:solidFill>
                        </a:defRPr>
                      </a:pPr>
                      <a:r>
                        <a:rPr sz="4000">
                          <a:solidFill>
                            <a:srgbClr val="606060"/>
                          </a:solidFill>
                          <a:latin typeface="Gill Sans"/>
                          <a:ea typeface="Gill Sans"/>
                          <a:cs typeface="Gill Sans"/>
                        </a:rPr>
                        <a:t>1.25</a:t>
                      </a:r>
                    </a:p>
                  </a:txBody>
                  <a:tcPr marL="0" marR="0" marT="0" marB="0" anchor="ctr" horzOverflow="overflow"/>
                </a:tc>
                <a:tc>
                  <a:txBody>
                    <a:bodyPr/>
                    <a:lstStyle/>
                    <a:p>
                      <a:pPr>
                        <a:lnSpc>
                          <a:spcPct val="120000"/>
                        </a:lnSpc>
                        <a:defRPr sz="1800">
                          <a:solidFill>
                            <a:srgbClr val="000000"/>
                          </a:solidFill>
                        </a:defRPr>
                      </a:pPr>
                      <a:r>
                        <a:rPr sz="4000">
                          <a:solidFill>
                            <a:srgbClr val="606060"/>
                          </a:solidFill>
                          <a:latin typeface="Gill Sans"/>
                          <a:ea typeface="Gill Sans"/>
                          <a:cs typeface="Gill Sans"/>
                        </a:rPr>
                        <a:t>1.25</a:t>
                      </a:r>
                    </a:p>
                  </a:txBody>
                  <a:tcPr marL="0" marR="0" marT="0" marB="0" anchor="ctr" horzOverflow="overflow"/>
                </a:tc>
                <a:tc>
                  <a:txBody>
                    <a:bodyPr/>
                    <a:lstStyle/>
                    <a:p>
                      <a:pPr>
                        <a:lnSpc>
                          <a:spcPct val="120000"/>
                        </a:lnSpc>
                        <a:defRPr sz="1800">
                          <a:solidFill>
                            <a:srgbClr val="000000"/>
                          </a:solidFill>
                        </a:defRPr>
                      </a:pPr>
                      <a:r>
                        <a:rPr sz="4000">
                          <a:solidFill>
                            <a:srgbClr val="606060"/>
                          </a:solidFill>
                          <a:latin typeface="Gill Sans"/>
                          <a:ea typeface="Gill Sans"/>
                          <a:cs typeface="Gill Sans"/>
                        </a:rPr>
                        <a:t>1.25</a:t>
                      </a:r>
                    </a:p>
                  </a:txBody>
                  <a:tcPr marL="0" marR="0" marT="0" marB="0" anchor="ctr" horzOverflow="overflow"/>
                </a:tc>
                <a:tc>
                  <a:txBody>
                    <a:bodyPr/>
                    <a:lstStyle/>
                    <a:p>
                      <a:pPr>
                        <a:lnSpc>
                          <a:spcPct val="120000"/>
                        </a:lnSpc>
                        <a:defRPr sz="1800">
                          <a:solidFill>
                            <a:srgbClr val="000000"/>
                          </a:solidFill>
                        </a:defRPr>
                      </a:pPr>
                      <a:r>
                        <a:rPr sz="4000">
                          <a:solidFill>
                            <a:srgbClr val="606060"/>
                          </a:solidFill>
                          <a:latin typeface="Gill Sans"/>
                          <a:ea typeface="Gill Sans"/>
                          <a:cs typeface="Gill Sans"/>
                        </a:rPr>
                        <a:t>1.25</a:t>
                      </a:r>
                    </a:p>
                  </a:txBody>
                  <a:tcPr marL="0" marR="0" marT="0" marB="0" anchor="ctr" horzOverflow="overflow"/>
                </a:tc>
              </a:tr>
              <a:tr h="1126447">
                <a:tc>
                  <a:txBody>
                    <a:bodyPr/>
                    <a:lstStyle/>
                    <a:p>
                      <a:pPr>
                        <a:defRPr sz="1800">
                          <a:solidFill>
                            <a:srgbClr val="000000"/>
                          </a:solidFill>
                        </a:defRPr>
                      </a:pPr>
                      <a:r>
                        <a:rPr sz="3600">
                          <a:latin typeface="Helvetica Neue Light"/>
                          <a:ea typeface="Helvetica Neue Light"/>
                          <a:cs typeface="Helvetica Neue Light"/>
                          <a:sym typeface="Helvetica Neue Light"/>
                        </a:rPr>
                        <a:t>Entertainment</a:t>
                      </a:r>
                    </a:p>
                  </a:txBody>
                  <a:tcPr marL="50800" marR="50800" marT="50800" marB="50800" anchor="ctr" horzOverflow="overflow">
                    <a:lnR w="12700">
                      <a:solidFill>
                        <a:srgbClr val="929292"/>
                      </a:solidFill>
                      <a:miter lim="400000"/>
                    </a:lnR>
                    <a:lnB w="12700">
                      <a:miter lim="400000"/>
                    </a:lnB>
                  </a:tcPr>
                </a:tc>
                <a:tc>
                  <a:txBody>
                    <a:bodyPr/>
                    <a:lstStyle/>
                    <a:p>
                      <a:pPr>
                        <a:lnSpc>
                          <a:spcPct val="120000"/>
                        </a:lnSpc>
                        <a:defRPr sz="1800">
                          <a:solidFill>
                            <a:srgbClr val="000000"/>
                          </a:solidFill>
                        </a:defRPr>
                      </a:pPr>
                      <a:r>
                        <a:rPr sz="4000">
                          <a:solidFill>
                            <a:srgbClr val="606060"/>
                          </a:solidFill>
                          <a:latin typeface="Gill Sans"/>
                          <a:ea typeface="Gill Sans"/>
                          <a:cs typeface="Gill Sans"/>
                        </a:rPr>
                        <a:t>2.5</a:t>
                      </a:r>
                    </a:p>
                  </a:txBody>
                  <a:tcPr marL="0" marR="0" marT="0" marB="0" anchor="ctr" horzOverflow="overflow">
                    <a:lnL w="12700">
                      <a:solidFill>
                        <a:srgbClr val="929292"/>
                      </a:solidFill>
                      <a:miter lim="400000"/>
                    </a:lnL>
                  </a:tcPr>
                </a:tc>
                <a:tc>
                  <a:txBody>
                    <a:bodyPr/>
                    <a:lstStyle/>
                    <a:p>
                      <a:pPr>
                        <a:lnSpc>
                          <a:spcPct val="120000"/>
                        </a:lnSpc>
                        <a:defRPr sz="1800">
                          <a:solidFill>
                            <a:srgbClr val="000000"/>
                          </a:solidFill>
                        </a:defRPr>
                      </a:pPr>
                      <a:r>
                        <a:rPr sz="4000">
                          <a:solidFill>
                            <a:srgbClr val="606060"/>
                          </a:solidFill>
                          <a:latin typeface="Gill Sans"/>
                          <a:ea typeface="Gill Sans"/>
                          <a:cs typeface="Gill Sans"/>
                        </a:rPr>
                        <a:t>2.5</a:t>
                      </a:r>
                    </a:p>
                  </a:txBody>
                  <a:tcPr marL="0" marR="0" marT="0" marB="0" anchor="ctr" horzOverflow="overflow"/>
                </a:tc>
                <a:tc>
                  <a:txBody>
                    <a:bodyPr/>
                    <a:lstStyle/>
                    <a:p>
                      <a:pPr>
                        <a:lnSpc>
                          <a:spcPct val="120000"/>
                        </a:lnSpc>
                        <a:defRPr sz="1800">
                          <a:solidFill>
                            <a:srgbClr val="000000"/>
                          </a:solidFill>
                        </a:defRPr>
                      </a:pPr>
                      <a:r>
                        <a:rPr sz="4000">
                          <a:solidFill>
                            <a:srgbClr val="606060"/>
                          </a:solidFill>
                          <a:latin typeface="Gill Sans"/>
                          <a:ea typeface="Gill Sans"/>
                          <a:cs typeface="Gill Sans"/>
                        </a:rPr>
                        <a:t>2.5</a:t>
                      </a:r>
                    </a:p>
                  </a:txBody>
                  <a:tcPr marL="0" marR="0" marT="0" marB="0" anchor="ctr" horzOverflow="overflow"/>
                </a:tc>
                <a:tc>
                  <a:txBody>
                    <a:bodyPr/>
                    <a:lstStyle/>
                    <a:p>
                      <a:pPr>
                        <a:lnSpc>
                          <a:spcPct val="120000"/>
                        </a:lnSpc>
                        <a:defRPr sz="1800">
                          <a:solidFill>
                            <a:srgbClr val="000000"/>
                          </a:solidFill>
                        </a:defRPr>
                      </a:pPr>
                      <a:r>
                        <a:rPr sz="4000">
                          <a:solidFill>
                            <a:srgbClr val="606060"/>
                          </a:solidFill>
                          <a:latin typeface="Gill Sans"/>
                          <a:ea typeface="Gill Sans"/>
                          <a:cs typeface="Gill Sans"/>
                        </a:rPr>
                        <a:t>2.5</a:t>
                      </a:r>
                    </a:p>
                  </a:txBody>
                  <a:tcPr marL="0" marR="0" marT="0" marB="0" anchor="ctr" horzOverflow="overflow"/>
                </a:tc>
                <a:tc>
                  <a:txBody>
                    <a:bodyPr/>
                    <a:lstStyle/>
                    <a:p>
                      <a:pPr>
                        <a:lnSpc>
                          <a:spcPct val="120000"/>
                        </a:lnSpc>
                        <a:defRPr sz="1800">
                          <a:solidFill>
                            <a:srgbClr val="000000"/>
                          </a:solidFill>
                        </a:defRPr>
                      </a:pPr>
                      <a:r>
                        <a:rPr sz="4000">
                          <a:solidFill>
                            <a:srgbClr val="606060"/>
                          </a:solidFill>
                          <a:latin typeface="Gill Sans"/>
                          <a:ea typeface="Gill Sans"/>
                          <a:cs typeface="Gill Sans"/>
                        </a:rPr>
                        <a:t>2.5</a:t>
                      </a:r>
                    </a:p>
                  </a:txBody>
                  <a:tcPr marL="0" marR="0" marT="0" marB="0" anchor="ctr" horzOverflow="overflow"/>
                </a:tc>
              </a:tr>
            </a:tbl>
          </a:graphicData>
        </a:graphic>
      </p:graphicFrame>
      <p:sp>
        <p:nvSpPr>
          <p:cNvPr id="319" name="thousand €"/>
          <p:cNvSpPr txBox="1"/>
          <p:nvPr/>
        </p:nvSpPr>
        <p:spPr>
          <a:xfrm>
            <a:off x="10817824" y="9030986"/>
            <a:ext cx="2072482" cy="5715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p>
            <a:r>
              <a:t>thousand €</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Financial Forecast"/>
          <p:cNvSpPr txBox="1">
            <a:spLocks noGrp="1"/>
          </p:cNvSpPr>
          <p:nvPr>
            <p:ph type="title"/>
          </p:nvPr>
        </p:nvSpPr>
        <p:spPr>
          <a:xfrm>
            <a:off x="2006598" y="6298"/>
            <a:ext cx="8991604" cy="1428753"/>
          </a:xfrm>
          <a:prstGeom prst="rect">
            <a:avLst/>
          </a:prstGeom>
        </p:spPr>
        <p:txBody>
          <a:bodyPr/>
          <a:lstStyle>
            <a:lvl1pPr algn="ctr">
              <a:lnSpc>
                <a:spcPct val="100000"/>
              </a:lnSpc>
              <a:defRPr sz="3400" cap="none">
                <a:latin typeface="ヒラギノ角ゴシック W0"/>
                <a:ea typeface="ヒラギノ角ゴシック W0"/>
                <a:cs typeface="ヒラギノ角ゴシック W0"/>
                <a:sym typeface="ヒラギノ角ゴシック W0"/>
              </a:defRPr>
            </a:lvl1pPr>
          </a:lstStyle>
          <a:p>
            <a:r>
              <a:t>Financial Forecast</a:t>
            </a:r>
          </a:p>
        </p:txBody>
      </p:sp>
      <p:graphicFrame>
        <p:nvGraphicFramePr>
          <p:cNvPr id="322" name="Table"/>
          <p:cNvGraphicFramePr/>
          <p:nvPr/>
        </p:nvGraphicFramePr>
        <p:xfrm>
          <a:off x="1570319" y="3658346"/>
          <a:ext cx="9864161" cy="3379341"/>
        </p:xfrm>
        <a:graphic>
          <a:graphicData uri="http://schemas.openxmlformats.org/drawingml/2006/table">
            <a:tbl>
              <a:tblPr bandRow="1">
                <a:tableStyleId>{4C3C2611-4C71-4FC5-86AE-919BDF0F9419}</a:tableStyleId>
              </a:tblPr>
              <a:tblGrid>
                <a:gridCol w="6255107"/>
                <a:gridCol w="3609054"/>
              </a:tblGrid>
              <a:tr h="1126447">
                <a:tc>
                  <a:txBody>
                    <a:bodyPr/>
                    <a:lstStyle/>
                    <a:p>
                      <a:pPr>
                        <a:defRPr sz="1800">
                          <a:solidFill>
                            <a:srgbClr val="000000"/>
                          </a:solidFill>
                        </a:defRPr>
                      </a:pPr>
                      <a:r>
                        <a:rPr sz="3200">
                          <a:latin typeface="Helvetica Neue Light"/>
                          <a:ea typeface="Helvetica Neue Light"/>
                          <a:cs typeface="Helvetica Neue Light"/>
                          <a:sym typeface="Helvetica Neue Light"/>
                        </a:rPr>
                        <a:t>Server Maintenance, Personnel</a:t>
                      </a:r>
                    </a:p>
                  </a:txBody>
                  <a:tcPr marL="50800" marR="50800" marT="50800" marB="50800" anchor="ctr" horzOverflow="overflow">
                    <a:lnR w="12700">
                      <a:solidFill>
                        <a:srgbClr val="929292"/>
                      </a:solidFill>
                      <a:miter lim="400000"/>
                    </a:lnR>
                  </a:tcPr>
                </a:tc>
                <a:tc>
                  <a:txBody>
                    <a:bodyPr/>
                    <a:lstStyle/>
                    <a:p>
                      <a:pPr algn="r">
                        <a:lnSpc>
                          <a:spcPct val="120000"/>
                        </a:lnSpc>
                        <a:defRPr sz="1800">
                          <a:solidFill>
                            <a:srgbClr val="000000"/>
                          </a:solidFill>
                        </a:defRPr>
                      </a:pPr>
                      <a:r>
                        <a:rPr sz="3600">
                          <a:solidFill>
                            <a:srgbClr val="606060"/>
                          </a:solidFill>
                          <a:latin typeface="Gill Sans"/>
                          <a:ea typeface="Gill Sans"/>
                          <a:cs typeface="Gill Sans"/>
                        </a:rPr>
                        <a:t>35</a:t>
                      </a:r>
                    </a:p>
                  </a:txBody>
                  <a:tcPr marL="0" marR="0" marT="0" marB="0" anchor="ctr" horzOverflow="overflow">
                    <a:lnL w="12700">
                      <a:solidFill>
                        <a:srgbClr val="929292"/>
                      </a:solidFill>
                      <a:miter lim="400000"/>
                    </a:lnL>
                  </a:tcPr>
                </a:tc>
              </a:tr>
              <a:tr h="1126447">
                <a:tc>
                  <a:txBody>
                    <a:bodyPr/>
                    <a:lstStyle/>
                    <a:p>
                      <a:pPr>
                        <a:defRPr sz="1800">
                          <a:solidFill>
                            <a:srgbClr val="000000"/>
                          </a:solidFill>
                        </a:defRPr>
                      </a:pPr>
                      <a:r>
                        <a:rPr sz="3200">
                          <a:latin typeface="Helvetica Neue Light"/>
                          <a:ea typeface="Helvetica Neue Light"/>
                          <a:cs typeface="Helvetica Neue Light"/>
                          <a:sym typeface="Helvetica Neue Light"/>
                        </a:rPr>
                        <a:t>Legal Consultant</a:t>
                      </a:r>
                    </a:p>
                  </a:txBody>
                  <a:tcPr marL="50800" marR="50800" marT="50800" marB="50800" anchor="ctr" horzOverflow="overflow">
                    <a:lnR w="12700">
                      <a:solidFill>
                        <a:srgbClr val="929292"/>
                      </a:solidFill>
                      <a:miter lim="400000"/>
                    </a:lnR>
                  </a:tcPr>
                </a:tc>
                <a:tc>
                  <a:txBody>
                    <a:bodyPr/>
                    <a:lstStyle/>
                    <a:p>
                      <a:pPr algn="r">
                        <a:lnSpc>
                          <a:spcPct val="120000"/>
                        </a:lnSpc>
                        <a:defRPr sz="1800">
                          <a:solidFill>
                            <a:srgbClr val="000000"/>
                          </a:solidFill>
                        </a:defRPr>
                      </a:pPr>
                      <a:r>
                        <a:rPr sz="3600">
                          <a:solidFill>
                            <a:srgbClr val="606060"/>
                          </a:solidFill>
                          <a:latin typeface="Gill Sans"/>
                          <a:ea typeface="Gill Sans"/>
                          <a:cs typeface="Gill Sans"/>
                        </a:rPr>
                        <a:t>1.25</a:t>
                      </a:r>
                    </a:p>
                  </a:txBody>
                  <a:tcPr marL="0" marR="0" marT="0" marB="0" anchor="ctr" horzOverflow="overflow">
                    <a:lnL w="12700">
                      <a:solidFill>
                        <a:srgbClr val="929292"/>
                      </a:solidFill>
                      <a:miter lim="400000"/>
                    </a:lnL>
                  </a:tcPr>
                </a:tc>
              </a:tr>
              <a:tr h="1126447">
                <a:tc>
                  <a:txBody>
                    <a:bodyPr/>
                    <a:lstStyle/>
                    <a:p>
                      <a:pPr>
                        <a:defRPr sz="1800">
                          <a:solidFill>
                            <a:srgbClr val="000000"/>
                          </a:solidFill>
                        </a:defRPr>
                      </a:pPr>
                      <a:r>
                        <a:rPr sz="3200">
                          <a:latin typeface="Helvetica Neue Light"/>
                          <a:ea typeface="Helvetica Neue Light"/>
                          <a:cs typeface="Helvetica Neue Light"/>
                          <a:sym typeface="Helvetica Neue Light"/>
                        </a:rPr>
                        <a:t>Entertainment</a:t>
                      </a:r>
                    </a:p>
                  </a:txBody>
                  <a:tcPr marL="50800" marR="50800" marT="50800" marB="50800" anchor="ctr" horzOverflow="overflow">
                    <a:lnR w="12700">
                      <a:solidFill>
                        <a:srgbClr val="929292"/>
                      </a:solidFill>
                      <a:miter lim="400000"/>
                    </a:lnR>
                    <a:lnB w="12700">
                      <a:miter lim="400000"/>
                    </a:lnB>
                  </a:tcPr>
                </a:tc>
                <a:tc>
                  <a:txBody>
                    <a:bodyPr/>
                    <a:lstStyle/>
                    <a:p>
                      <a:pPr algn="r">
                        <a:lnSpc>
                          <a:spcPct val="120000"/>
                        </a:lnSpc>
                        <a:defRPr sz="1800">
                          <a:solidFill>
                            <a:srgbClr val="000000"/>
                          </a:solidFill>
                        </a:defRPr>
                      </a:pPr>
                      <a:r>
                        <a:rPr sz="3600">
                          <a:solidFill>
                            <a:srgbClr val="606060"/>
                          </a:solidFill>
                          <a:latin typeface="Gill Sans"/>
                          <a:ea typeface="Gill Sans"/>
                          <a:cs typeface="Gill Sans"/>
                        </a:rPr>
                        <a:t>2.5</a:t>
                      </a:r>
                    </a:p>
                  </a:txBody>
                  <a:tcPr marL="0" marR="0" marT="0" marB="0" anchor="ctr" horzOverflow="overflow">
                    <a:lnL w="12700">
                      <a:solidFill>
                        <a:srgbClr val="929292"/>
                      </a:solidFill>
                      <a:miter lim="400000"/>
                    </a:lnL>
                  </a:tcPr>
                </a:tc>
              </a:tr>
            </a:tbl>
          </a:graphicData>
        </a:graphic>
      </p:graphicFrame>
      <p:sp>
        <p:nvSpPr>
          <p:cNvPr id="323" name="thousand €"/>
          <p:cNvSpPr txBox="1"/>
          <p:nvPr/>
        </p:nvSpPr>
        <p:spPr>
          <a:xfrm>
            <a:off x="9998290" y="7411616"/>
            <a:ext cx="1489076" cy="4318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defRPr sz="2400"/>
            </a:lvl1pPr>
          </a:lstStyle>
          <a:p>
            <a:r>
              <a:t>thousand €</a:t>
            </a:r>
          </a:p>
        </p:txBody>
      </p:sp>
      <p:sp>
        <p:nvSpPr>
          <p:cNvPr id="324" name="Cost"/>
          <p:cNvSpPr txBox="1"/>
          <p:nvPr/>
        </p:nvSpPr>
        <p:spPr>
          <a:xfrm>
            <a:off x="2006598" y="835024"/>
            <a:ext cx="8991604" cy="142875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normAutofit/>
          </a:bodyPr>
          <a:lstStyle>
            <a:lvl1pPr>
              <a:lnSpc>
                <a:spcPct val="90000"/>
              </a:lnSpc>
              <a:defRPr sz="6400" cap="all">
                <a:latin typeface="Kohinoor Devanagari Bold"/>
                <a:ea typeface="Kohinoor Devanagari Bold"/>
                <a:cs typeface="Kohinoor Devanagari Bold"/>
                <a:sym typeface="Kohinoor Devanagari Bold"/>
              </a:defRPr>
            </a:lvl1pPr>
          </a:lstStyle>
          <a:p>
            <a:r>
              <a:t>Cost</a:t>
            </a: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Financial Forecast"/>
          <p:cNvSpPr txBox="1"/>
          <p:nvPr/>
        </p:nvSpPr>
        <p:spPr>
          <a:xfrm>
            <a:off x="2006598" y="6298"/>
            <a:ext cx="8991604" cy="142875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normAutofit/>
          </a:bodyPr>
          <a:lstStyle>
            <a:lvl1pPr>
              <a:defRPr>
                <a:latin typeface="ヒラギノ角ゴシック W0"/>
                <a:ea typeface="ヒラギノ角ゴシック W0"/>
                <a:cs typeface="ヒラギノ角ゴシック W0"/>
                <a:sym typeface="ヒラギノ角ゴシック W0"/>
              </a:defRPr>
            </a:lvl1pPr>
          </a:lstStyle>
          <a:p>
            <a:r>
              <a:t>Financial Forecast</a:t>
            </a:r>
          </a:p>
        </p:txBody>
      </p:sp>
      <p:graphicFrame>
        <p:nvGraphicFramePr>
          <p:cNvPr id="329" name="Table"/>
          <p:cNvGraphicFramePr/>
          <p:nvPr>
            <p:extLst>
              <p:ext uri="{D42A27DB-BD31-4B8C-83A1-F6EECF244321}">
                <p14:modId xmlns:p14="http://schemas.microsoft.com/office/powerpoint/2010/main" val="134672986"/>
              </p:ext>
            </p:extLst>
          </p:nvPr>
        </p:nvGraphicFramePr>
        <p:xfrm>
          <a:off x="2208440" y="3750352"/>
          <a:ext cx="8268943" cy="2252894"/>
        </p:xfrm>
        <a:graphic>
          <a:graphicData uri="http://schemas.openxmlformats.org/drawingml/2006/table">
            <a:tbl>
              <a:tblPr bandRow="1">
                <a:tableStyleId>{4C3C2611-4C71-4FC5-86AE-919BDF0F9419}</a:tableStyleId>
              </a:tblPr>
              <a:tblGrid>
                <a:gridCol w="3289534"/>
                <a:gridCol w="3176506"/>
                <a:gridCol w="1802903"/>
              </a:tblGrid>
              <a:tr h="1126447">
                <a:tc rowSpan="2">
                  <a:txBody>
                    <a:bodyPr/>
                    <a:lstStyle/>
                    <a:p>
                      <a:pPr>
                        <a:defRPr sz="1800">
                          <a:solidFill>
                            <a:srgbClr val="000000"/>
                          </a:solidFill>
                        </a:defRPr>
                      </a:pPr>
                      <a:r>
                        <a:rPr sz="3200">
                          <a:latin typeface="Helvetica Neue Light"/>
                          <a:ea typeface="Helvetica Neue Light"/>
                          <a:cs typeface="Helvetica Neue Light"/>
                          <a:sym typeface="Helvetica Neue Light"/>
                        </a:rPr>
                        <a:t>Advertisement</a:t>
                      </a:r>
                    </a:p>
                  </a:txBody>
                  <a:tcPr marL="50800" marR="50800" marT="50800" marB="50800" anchor="ctr" horzOverflow="overflow">
                    <a:lnR w="12700">
                      <a:solidFill>
                        <a:srgbClr val="929292"/>
                      </a:solidFill>
                      <a:miter lim="400000"/>
                    </a:lnR>
                  </a:tcPr>
                </a:tc>
                <a:tc>
                  <a:txBody>
                    <a:bodyPr/>
                    <a:lstStyle/>
                    <a:p>
                      <a:pPr>
                        <a:defRPr sz="1800">
                          <a:solidFill>
                            <a:srgbClr val="000000"/>
                          </a:solidFill>
                        </a:defRPr>
                      </a:pPr>
                      <a:r>
                        <a:rPr sz="2800" dirty="0">
                          <a:latin typeface="Helvetica Neue Light"/>
                          <a:ea typeface="Helvetica Neue Light"/>
                          <a:cs typeface="Helvetica Neue Light"/>
                          <a:sym typeface="Helvetica Neue Light"/>
                        </a:rPr>
                        <a:t>Year </a:t>
                      </a:r>
                      <a:r>
                        <a:rPr sz="2800" dirty="0" smtClean="0">
                          <a:latin typeface="Helvetica Neue Light"/>
                          <a:ea typeface="Helvetica Neue Light"/>
                          <a:cs typeface="Helvetica Neue Light"/>
                          <a:sym typeface="Helvetica Neue Light"/>
                        </a:rPr>
                        <a:t>1</a:t>
                      </a:r>
                      <a:r>
                        <a:rPr lang="en-US" sz="2800" dirty="0" smtClean="0">
                          <a:latin typeface="Helvetica Neue Light"/>
                          <a:ea typeface="Helvetica Neue Light"/>
                          <a:cs typeface="Helvetica Neue Light"/>
                          <a:sym typeface="Helvetica Neue Light"/>
                        </a:rPr>
                        <a:t> </a:t>
                      </a:r>
                      <a:r>
                        <a:rPr sz="2800" dirty="0" smtClean="0">
                          <a:latin typeface="Helvetica Neue Light"/>
                          <a:ea typeface="Helvetica Neue Light"/>
                          <a:cs typeface="Helvetica Neue Light"/>
                          <a:sym typeface="Helvetica Neue Light"/>
                        </a:rPr>
                        <a:t>- </a:t>
                      </a:r>
                      <a:r>
                        <a:rPr sz="2800" dirty="0">
                          <a:latin typeface="Helvetica Neue Light"/>
                          <a:ea typeface="Helvetica Neue Light"/>
                          <a:cs typeface="Helvetica Neue Light"/>
                          <a:sym typeface="Helvetica Neue Light"/>
                        </a:rPr>
                        <a:t>2</a:t>
                      </a:r>
                    </a:p>
                  </a:txBody>
                  <a:tcPr marL="0" marR="0" marT="0" marB="0" anchor="ctr" horzOverflow="overflow">
                    <a:lnL w="12700">
                      <a:solidFill>
                        <a:srgbClr val="929292"/>
                      </a:solidFill>
                      <a:miter lim="400000"/>
                    </a:lnL>
                    <a:lnR w="3175">
                      <a:solidFill>
                        <a:srgbClr val="929292"/>
                      </a:solidFill>
                      <a:miter lim="400000"/>
                    </a:lnR>
                  </a:tcPr>
                </a:tc>
                <a:tc>
                  <a:txBody>
                    <a:bodyPr/>
                    <a:lstStyle/>
                    <a:p>
                      <a:pPr algn="r">
                        <a:lnSpc>
                          <a:spcPct val="120000"/>
                        </a:lnSpc>
                        <a:defRPr sz="1800">
                          <a:solidFill>
                            <a:srgbClr val="000000"/>
                          </a:solidFill>
                        </a:defRPr>
                      </a:pPr>
                      <a:r>
                        <a:rPr sz="3600">
                          <a:solidFill>
                            <a:srgbClr val="606060"/>
                          </a:solidFill>
                          <a:latin typeface="Gill Sans"/>
                          <a:ea typeface="Gill Sans"/>
                          <a:cs typeface="Gill Sans"/>
                        </a:rPr>
                        <a:t>250</a:t>
                      </a:r>
                    </a:p>
                  </a:txBody>
                  <a:tcPr marL="0" marR="0" marT="0" marB="0" anchor="ctr" horzOverflow="overflow">
                    <a:lnL w="3175">
                      <a:solidFill>
                        <a:srgbClr val="929292"/>
                      </a:solidFill>
                      <a:miter lim="400000"/>
                    </a:lnL>
                  </a:tcPr>
                </a:tc>
              </a:tr>
              <a:tr h="1126447">
                <a:tc vMerge="1">
                  <a:txBody>
                    <a:bodyPr/>
                    <a:lstStyle/>
                    <a:p>
                      <a:endParaRPr lang="en-US"/>
                    </a:p>
                  </a:txBody>
                  <a:tcPr/>
                </a:tc>
                <a:tc>
                  <a:txBody>
                    <a:bodyPr/>
                    <a:lstStyle/>
                    <a:p>
                      <a:pPr>
                        <a:defRPr sz="1800">
                          <a:solidFill>
                            <a:srgbClr val="000000"/>
                          </a:solidFill>
                        </a:defRPr>
                      </a:pPr>
                      <a:r>
                        <a:rPr sz="2800" dirty="0">
                          <a:latin typeface="Helvetica Neue Light"/>
                          <a:ea typeface="Helvetica Neue Light"/>
                          <a:cs typeface="Helvetica Neue Light"/>
                          <a:sym typeface="Helvetica Neue Light"/>
                        </a:rPr>
                        <a:t>Year </a:t>
                      </a:r>
                      <a:r>
                        <a:rPr sz="2800" dirty="0" smtClean="0">
                          <a:latin typeface="Helvetica Neue Light"/>
                          <a:ea typeface="Helvetica Neue Light"/>
                          <a:cs typeface="Helvetica Neue Light"/>
                          <a:sym typeface="Helvetica Neue Light"/>
                        </a:rPr>
                        <a:t>3</a:t>
                      </a:r>
                      <a:r>
                        <a:rPr lang="en-US" sz="2800" dirty="0" smtClean="0">
                          <a:latin typeface="Helvetica Neue Light"/>
                          <a:ea typeface="Helvetica Neue Light"/>
                          <a:cs typeface="Helvetica Neue Light"/>
                          <a:sym typeface="Helvetica Neue Light"/>
                        </a:rPr>
                        <a:t> </a:t>
                      </a:r>
                      <a:r>
                        <a:rPr sz="2800" dirty="0" smtClean="0">
                          <a:latin typeface="Helvetica Neue Light"/>
                          <a:ea typeface="Helvetica Neue Light"/>
                          <a:cs typeface="Helvetica Neue Light"/>
                          <a:sym typeface="Helvetica Neue Light"/>
                        </a:rPr>
                        <a:t>- </a:t>
                      </a:r>
                      <a:r>
                        <a:rPr sz="2800" dirty="0">
                          <a:latin typeface="Helvetica Neue Light"/>
                          <a:ea typeface="Helvetica Neue Light"/>
                          <a:cs typeface="Helvetica Neue Light"/>
                          <a:sym typeface="Helvetica Neue Light"/>
                        </a:rPr>
                        <a:t>5</a:t>
                      </a:r>
                    </a:p>
                  </a:txBody>
                  <a:tcPr marL="0" marR="0" marT="0" marB="0" anchor="ctr" horzOverflow="overflow">
                    <a:lnL w="12700">
                      <a:solidFill>
                        <a:srgbClr val="929292"/>
                      </a:solidFill>
                      <a:miter lim="400000"/>
                    </a:lnL>
                    <a:lnR w="3175">
                      <a:solidFill>
                        <a:srgbClr val="929292"/>
                      </a:solidFill>
                      <a:miter lim="400000"/>
                    </a:lnR>
                  </a:tcPr>
                </a:tc>
                <a:tc>
                  <a:txBody>
                    <a:bodyPr/>
                    <a:lstStyle/>
                    <a:p>
                      <a:pPr algn="r">
                        <a:lnSpc>
                          <a:spcPct val="120000"/>
                        </a:lnSpc>
                        <a:defRPr sz="1800">
                          <a:solidFill>
                            <a:srgbClr val="000000"/>
                          </a:solidFill>
                        </a:defRPr>
                      </a:pPr>
                      <a:r>
                        <a:rPr sz="3600" dirty="0">
                          <a:solidFill>
                            <a:srgbClr val="606060"/>
                          </a:solidFill>
                          <a:latin typeface="Gill Sans"/>
                          <a:ea typeface="Gill Sans"/>
                          <a:cs typeface="Gill Sans"/>
                        </a:rPr>
                        <a:t>125</a:t>
                      </a:r>
                    </a:p>
                  </a:txBody>
                  <a:tcPr marL="0" marR="0" marT="0" marB="0" anchor="ctr" horzOverflow="overflow">
                    <a:lnL w="3175">
                      <a:solidFill>
                        <a:srgbClr val="929292"/>
                      </a:solidFill>
                      <a:miter lim="400000"/>
                    </a:lnL>
                  </a:tcPr>
                </a:tc>
              </a:tr>
            </a:tbl>
          </a:graphicData>
        </a:graphic>
      </p:graphicFrame>
      <p:sp>
        <p:nvSpPr>
          <p:cNvPr id="330" name="thousand €"/>
          <p:cNvSpPr txBox="1"/>
          <p:nvPr/>
        </p:nvSpPr>
        <p:spPr>
          <a:xfrm>
            <a:off x="8982953" y="5992902"/>
            <a:ext cx="1489076" cy="4318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defRPr sz="2400"/>
            </a:lvl1pPr>
          </a:lstStyle>
          <a:p>
            <a:r>
              <a:t>thousand €</a:t>
            </a:r>
          </a:p>
        </p:txBody>
      </p:sp>
      <p:sp>
        <p:nvSpPr>
          <p:cNvPr id="331" name="Cost"/>
          <p:cNvSpPr txBox="1"/>
          <p:nvPr/>
        </p:nvSpPr>
        <p:spPr>
          <a:xfrm>
            <a:off x="2006598" y="835024"/>
            <a:ext cx="8991604" cy="142875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normAutofit/>
          </a:bodyPr>
          <a:lstStyle>
            <a:lvl1pPr>
              <a:lnSpc>
                <a:spcPct val="90000"/>
              </a:lnSpc>
              <a:defRPr sz="6400" cap="all">
                <a:latin typeface="Kohinoor Devanagari Bold"/>
                <a:ea typeface="Kohinoor Devanagari Bold"/>
                <a:cs typeface="Kohinoor Devanagari Bold"/>
                <a:sym typeface="Kohinoor Devanagari Bold"/>
              </a:defRPr>
            </a:lvl1pPr>
          </a:lstStyle>
          <a:p>
            <a:r>
              <a:t>Cost</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5" name="Table"/>
          <p:cNvGraphicFramePr/>
          <p:nvPr/>
        </p:nvGraphicFramePr>
        <p:xfrm>
          <a:off x="1923800" y="3640577"/>
          <a:ext cx="8222174" cy="3566981"/>
        </p:xfrm>
        <a:graphic>
          <a:graphicData uri="http://schemas.openxmlformats.org/drawingml/2006/table">
            <a:tbl>
              <a:tblPr bandRow="1">
                <a:tableStyleId>{4C3C2611-4C71-4FC5-86AE-919BDF0F9419}</a:tableStyleId>
              </a:tblPr>
              <a:tblGrid>
                <a:gridCol w="5856591"/>
                <a:gridCol w="2365583"/>
              </a:tblGrid>
              <a:tr h="754673">
                <a:tc>
                  <a:txBody>
                    <a:bodyPr/>
                    <a:lstStyle/>
                    <a:p>
                      <a:pPr indent="228600">
                        <a:defRPr sz="1800">
                          <a:solidFill>
                            <a:srgbClr val="000000"/>
                          </a:solidFill>
                        </a:defRPr>
                      </a:pPr>
                      <a:r>
                        <a:rPr sz="3200">
                          <a:solidFill>
                            <a:srgbClr val="606060"/>
                          </a:solidFill>
                          <a:sym typeface="Gill Sans Light"/>
                        </a:rPr>
                        <a:t>Advertisement</a:t>
                      </a:r>
                    </a:p>
                  </a:txBody>
                  <a:tcPr marL="50800" marR="50800" marT="50800" marB="50800" anchor="ctr" horzOverflow="overflow">
                    <a:lnR w="12700">
                      <a:solidFill>
                        <a:srgbClr val="929292"/>
                      </a:solidFill>
                      <a:miter lim="400000"/>
                    </a:lnR>
                  </a:tcPr>
                </a:tc>
                <a:tc>
                  <a:txBody>
                    <a:bodyPr/>
                    <a:lstStyle/>
                    <a:p>
                      <a:pPr indent="228600" algn="r">
                        <a:defRPr sz="1800">
                          <a:solidFill>
                            <a:srgbClr val="000000"/>
                          </a:solidFill>
                        </a:defRPr>
                      </a:pPr>
                      <a:r>
                        <a:rPr sz="2800">
                          <a:solidFill>
                            <a:srgbClr val="606060"/>
                          </a:solidFill>
                          <a:sym typeface="Gill Sans Light"/>
                        </a:rPr>
                        <a:t>375</a:t>
                      </a:r>
                    </a:p>
                  </a:txBody>
                  <a:tcPr marL="0" marR="0" marT="0" marB="0" anchor="ctr" horzOverflow="overflow">
                    <a:lnL w="12700">
                      <a:solidFill>
                        <a:srgbClr val="929292"/>
                      </a:solidFill>
                      <a:miter lim="400000"/>
                    </a:lnL>
                  </a:tcPr>
                </a:tc>
              </a:tr>
              <a:tr h="703077">
                <a:tc>
                  <a:txBody>
                    <a:bodyPr/>
                    <a:lstStyle/>
                    <a:p>
                      <a:pPr indent="228600">
                        <a:defRPr sz="1800">
                          <a:solidFill>
                            <a:srgbClr val="000000"/>
                          </a:solidFill>
                        </a:defRPr>
                      </a:pPr>
                      <a:r>
                        <a:rPr sz="3200">
                          <a:solidFill>
                            <a:srgbClr val="606060"/>
                          </a:solidFill>
                          <a:sym typeface="Gill Sans Light"/>
                        </a:rPr>
                        <a:t>Hardware, Server Maintenance</a:t>
                      </a:r>
                    </a:p>
                  </a:txBody>
                  <a:tcPr marL="50800" marR="50800" marT="50800" marB="50800" anchor="ctr" horzOverflow="overflow">
                    <a:lnR w="12700">
                      <a:solidFill>
                        <a:srgbClr val="929292"/>
                      </a:solidFill>
                      <a:miter lim="400000"/>
                    </a:lnR>
                  </a:tcPr>
                </a:tc>
                <a:tc>
                  <a:txBody>
                    <a:bodyPr/>
                    <a:lstStyle/>
                    <a:p>
                      <a:pPr indent="228600" algn="r">
                        <a:defRPr sz="1800">
                          <a:solidFill>
                            <a:srgbClr val="000000"/>
                          </a:solidFill>
                        </a:defRPr>
                      </a:pPr>
                      <a:r>
                        <a:rPr sz="2800">
                          <a:solidFill>
                            <a:srgbClr val="606060"/>
                          </a:solidFill>
                          <a:sym typeface="Gill Sans Light"/>
                        </a:rPr>
                        <a:t>175</a:t>
                      </a:r>
                    </a:p>
                  </a:txBody>
                  <a:tcPr marL="0" marR="0" marT="0" marB="0" anchor="ctr" horzOverflow="overflow">
                    <a:lnL w="12700">
                      <a:solidFill>
                        <a:srgbClr val="929292"/>
                      </a:solidFill>
                      <a:miter lim="400000"/>
                    </a:lnL>
                  </a:tcPr>
                </a:tc>
              </a:tr>
              <a:tr h="703077">
                <a:tc>
                  <a:txBody>
                    <a:bodyPr/>
                    <a:lstStyle/>
                    <a:p>
                      <a:pPr indent="228600">
                        <a:defRPr sz="1800">
                          <a:solidFill>
                            <a:srgbClr val="000000"/>
                          </a:solidFill>
                        </a:defRPr>
                      </a:pPr>
                      <a:r>
                        <a:rPr sz="3200">
                          <a:solidFill>
                            <a:srgbClr val="606060"/>
                          </a:solidFill>
                          <a:sym typeface="Gill Sans Light"/>
                        </a:rPr>
                        <a:t>Legal Consultant</a:t>
                      </a:r>
                    </a:p>
                  </a:txBody>
                  <a:tcPr marL="50800" marR="50800" marT="50800" marB="50800" anchor="ctr" horzOverflow="overflow">
                    <a:lnR w="12700">
                      <a:solidFill>
                        <a:srgbClr val="929292"/>
                      </a:solidFill>
                      <a:miter lim="400000"/>
                    </a:lnR>
                  </a:tcPr>
                </a:tc>
                <a:tc>
                  <a:txBody>
                    <a:bodyPr/>
                    <a:lstStyle/>
                    <a:p>
                      <a:pPr indent="228600" algn="r">
                        <a:defRPr sz="1800">
                          <a:solidFill>
                            <a:srgbClr val="000000"/>
                          </a:solidFill>
                        </a:defRPr>
                      </a:pPr>
                      <a:r>
                        <a:rPr sz="2800">
                          <a:solidFill>
                            <a:srgbClr val="606060"/>
                          </a:solidFill>
                          <a:sym typeface="Gill Sans Light"/>
                        </a:rPr>
                        <a:t>6.25</a:t>
                      </a:r>
                    </a:p>
                  </a:txBody>
                  <a:tcPr marL="0" marR="0" marT="0" marB="0" anchor="ctr" horzOverflow="overflow">
                    <a:lnL w="12700">
                      <a:solidFill>
                        <a:srgbClr val="929292"/>
                      </a:solidFill>
                      <a:miter lim="400000"/>
                    </a:lnL>
                  </a:tcPr>
                </a:tc>
              </a:tr>
              <a:tr h="703077">
                <a:tc>
                  <a:txBody>
                    <a:bodyPr/>
                    <a:lstStyle/>
                    <a:p>
                      <a:pPr indent="228600">
                        <a:defRPr sz="1800">
                          <a:solidFill>
                            <a:srgbClr val="000000"/>
                          </a:solidFill>
                        </a:defRPr>
                      </a:pPr>
                      <a:r>
                        <a:rPr sz="3200">
                          <a:solidFill>
                            <a:srgbClr val="606060"/>
                          </a:solidFill>
                          <a:sym typeface="Gill Sans Light"/>
                        </a:rPr>
                        <a:t>Entertainment</a:t>
                      </a:r>
                    </a:p>
                  </a:txBody>
                  <a:tcPr marL="50800" marR="50800" marT="50800" marB="50800" anchor="ctr" horzOverflow="overflow">
                    <a:lnR w="12700">
                      <a:solidFill>
                        <a:srgbClr val="929292"/>
                      </a:solidFill>
                      <a:miter lim="400000"/>
                    </a:lnR>
                    <a:lnB w="12700">
                      <a:miter lim="400000"/>
                    </a:lnB>
                  </a:tcPr>
                </a:tc>
                <a:tc>
                  <a:txBody>
                    <a:bodyPr/>
                    <a:lstStyle/>
                    <a:p>
                      <a:pPr indent="228600" algn="r">
                        <a:defRPr sz="1800">
                          <a:solidFill>
                            <a:srgbClr val="000000"/>
                          </a:solidFill>
                        </a:defRPr>
                      </a:pPr>
                      <a:r>
                        <a:rPr sz="2800">
                          <a:solidFill>
                            <a:srgbClr val="606060"/>
                          </a:solidFill>
                          <a:sym typeface="Gill Sans Light"/>
                        </a:rPr>
                        <a:t>12.5</a:t>
                      </a:r>
                    </a:p>
                  </a:txBody>
                  <a:tcPr marL="0" marR="0" marT="0" marB="0" anchor="ctr" horzOverflow="overflow">
                    <a:lnL w="12700">
                      <a:solidFill>
                        <a:srgbClr val="929292"/>
                      </a:solidFill>
                      <a:miter lim="400000"/>
                    </a:lnL>
                  </a:tcPr>
                </a:tc>
              </a:tr>
              <a:tr h="703077">
                <a:tc>
                  <a:txBody>
                    <a:bodyPr/>
                    <a:lstStyle/>
                    <a:p>
                      <a:pPr indent="228600">
                        <a:defRPr sz="3200">
                          <a:sym typeface="Gill Sans Light"/>
                        </a:defRPr>
                      </a:pPr>
                      <a:r>
                        <a:rPr sz="3600">
                          <a:solidFill>
                            <a:srgbClr val="000000"/>
                          </a:solidFill>
                          <a:latin typeface="Helvetica Neue Light"/>
                          <a:ea typeface="Helvetica Neue Light"/>
                          <a:cs typeface="Helvetica Neue Light"/>
                          <a:sym typeface="Helvetica Neue Light"/>
                        </a:rPr>
                        <a:t>Total</a:t>
                      </a:r>
                      <a:r>
                        <a:t> </a:t>
                      </a:r>
                    </a:p>
                  </a:txBody>
                  <a:tcPr marL="0" marR="0" marT="0" marB="0" anchor="ctr" horzOverflow="overflow">
                    <a:lnT w="12700">
                      <a:miter lim="400000"/>
                    </a:lnT>
                  </a:tcPr>
                </a:tc>
                <a:tc>
                  <a:txBody>
                    <a:bodyPr/>
                    <a:lstStyle/>
                    <a:p>
                      <a:pPr indent="228600" algn="r">
                        <a:defRPr sz="1800">
                          <a:solidFill>
                            <a:srgbClr val="000000"/>
                          </a:solidFill>
                        </a:defRPr>
                      </a:pPr>
                      <a:r>
                        <a:rPr sz="3600">
                          <a:latin typeface="Helvetica Neue Light"/>
                          <a:ea typeface="Helvetica Neue Light"/>
                          <a:cs typeface="Helvetica Neue Light"/>
                          <a:sym typeface="Helvetica Neue Light"/>
                        </a:rPr>
                        <a:t>568.75</a:t>
                      </a:r>
                    </a:p>
                  </a:txBody>
                  <a:tcPr marL="0" marR="0" marT="0" marB="0" anchor="ctr" horzOverflow="overflow"/>
                </a:tc>
              </a:tr>
            </a:tbl>
          </a:graphicData>
        </a:graphic>
      </p:graphicFrame>
      <p:sp>
        <p:nvSpPr>
          <p:cNvPr id="336" name="thousand €"/>
          <p:cNvSpPr txBox="1"/>
          <p:nvPr/>
        </p:nvSpPr>
        <p:spPr>
          <a:xfrm>
            <a:off x="8671839" y="7197637"/>
            <a:ext cx="1489076" cy="4318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defRPr sz="2400"/>
            </a:lvl1pPr>
          </a:lstStyle>
          <a:p>
            <a:r>
              <a:t>thousand €</a:t>
            </a:r>
          </a:p>
        </p:txBody>
      </p:sp>
      <p:sp>
        <p:nvSpPr>
          <p:cNvPr id="337" name="Financial Forecast"/>
          <p:cNvSpPr txBox="1"/>
          <p:nvPr/>
        </p:nvSpPr>
        <p:spPr>
          <a:xfrm>
            <a:off x="2006598" y="6298"/>
            <a:ext cx="8991604" cy="142875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normAutofit/>
          </a:bodyPr>
          <a:lstStyle>
            <a:lvl1pPr>
              <a:defRPr>
                <a:latin typeface="ヒラギノ角ゴシック W0"/>
                <a:ea typeface="ヒラギノ角ゴシック W0"/>
                <a:cs typeface="ヒラギノ角ゴシック W0"/>
                <a:sym typeface="ヒラギノ角ゴシック W0"/>
              </a:defRPr>
            </a:lvl1pPr>
          </a:lstStyle>
          <a:p>
            <a:r>
              <a:t>Financial Forecast</a:t>
            </a:r>
          </a:p>
        </p:txBody>
      </p:sp>
      <p:sp>
        <p:nvSpPr>
          <p:cNvPr id="338" name="COST"/>
          <p:cNvSpPr txBox="1"/>
          <p:nvPr/>
        </p:nvSpPr>
        <p:spPr>
          <a:xfrm>
            <a:off x="2006598" y="835024"/>
            <a:ext cx="8991604" cy="142875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normAutofit/>
          </a:bodyPr>
          <a:lstStyle>
            <a:lvl1pPr>
              <a:lnSpc>
                <a:spcPct val="90000"/>
              </a:lnSpc>
              <a:defRPr sz="6400" cap="all">
                <a:latin typeface="Kohinoor Devanagari Bold"/>
                <a:ea typeface="Kohinoor Devanagari Bold"/>
                <a:cs typeface="Kohinoor Devanagari Bold"/>
                <a:sym typeface="Kohinoor Devanagari Bold"/>
              </a:defRPr>
            </a:lvl1pPr>
          </a:lstStyle>
          <a:p>
            <a:r>
              <a:t>COST</a:t>
            </a: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2432"/>
          <p:cNvSpPr/>
          <p:nvPr/>
        </p:nvSpPr>
        <p:spPr>
          <a:xfrm>
            <a:off x="9457023" y="2013295"/>
            <a:ext cx="1872427" cy="1100667"/>
          </a:xfrm>
          <a:custGeom>
            <a:avLst/>
            <a:gdLst/>
            <a:ahLst/>
            <a:cxnLst>
              <a:cxn ang="0">
                <a:pos x="wd2" y="hd2"/>
              </a:cxn>
              <a:cxn ang="5400000">
                <a:pos x="wd2" y="hd2"/>
              </a:cxn>
              <a:cxn ang="10800000">
                <a:pos x="wd2" y="hd2"/>
              </a:cxn>
              <a:cxn ang="16200000">
                <a:pos x="wd2" y="hd2"/>
              </a:cxn>
            </a:cxnLst>
            <a:rect l="0" t="0" r="r" b="b"/>
            <a:pathLst>
              <a:path w="21600" h="21600" extrusionOk="0">
                <a:moveTo>
                  <a:pt x="3569" y="0"/>
                </a:moveTo>
                <a:cubicBezTo>
                  <a:pt x="1598" y="0"/>
                  <a:pt x="0" y="2064"/>
                  <a:pt x="0" y="4612"/>
                </a:cubicBezTo>
                <a:lnTo>
                  <a:pt x="0" y="12206"/>
                </a:lnTo>
                <a:cubicBezTo>
                  <a:pt x="0" y="14753"/>
                  <a:pt x="1598" y="16817"/>
                  <a:pt x="3569" y="16817"/>
                </a:cubicBezTo>
                <a:lnTo>
                  <a:pt x="9357" y="16817"/>
                </a:lnTo>
                <a:lnTo>
                  <a:pt x="10018" y="21600"/>
                </a:lnTo>
                <a:lnTo>
                  <a:pt x="11285" y="16817"/>
                </a:lnTo>
                <a:lnTo>
                  <a:pt x="18026" y="16817"/>
                </a:lnTo>
                <a:cubicBezTo>
                  <a:pt x="19997" y="16817"/>
                  <a:pt x="21600" y="14753"/>
                  <a:pt x="21600" y="12206"/>
                </a:cubicBezTo>
                <a:lnTo>
                  <a:pt x="21600" y="4612"/>
                </a:lnTo>
                <a:cubicBezTo>
                  <a:pt x="21600" y="2064"/>
                  <a:pt x="19997" y="0"/>
                  <a:pt x="18026" y="0"/>
                </a:cubicBezTo>
                <a:lnTo>
                  <a:pt x="3569" y="0"/>
                </a:lnTo>
                <a:close/>
              </a:path>
            </a:pathLst>
          </a:custGeom>
          <a:solidFill>
            <a:srgbClr val="993F3E"/>
          </a:solidFill>
          <a:ln w="12700">
            <a:miter lim="400000"/>
          </a:ln>
          <a:extLst>
            <a:ext uri="{C572A759-6A51-4108-AA02-DFA0A04FC94B}">
              <ma14:wrappingTextBoxFlag xmlns:ma14="http://schemas.microsoft.com/office/mac/drawingml/2011/main" val="1"/>
            </a:ext>
          </a:extLst>
        </p:spPr>
        <p:txBody>
          <a:bodyPr lIns="38100" tIns="38100" rIns="38100" bIns="38100" anchor="t"/>
          <a:lstStyle>
            <a:lvl1pPr>
              <a:defRPr>
                <a:solidFill>
                  <a:srgbClr val="FEFDFF"/>
                </a:solidFill>
              </a:defRPr>
            </a:lvl1pPr>
          </a:lstStyle>
          <a:p>
            <a:r>
              <a:rPr sz="4000" dirty="0"/>
              <a:t>2432</a:t>
            </a:r>
          </a:p>
        </p:txBody>
      </p:sp>
      <p:sp>
        <p:nvSpPr>
          <p:cNvPr id="343" name="thousand €"/>
          <p:cNvSpPr txBox="1"/>
          <p:nvPr/>
        </p:nvSpPr>
        <p:spPr>
          <a:xfrm>
            <a:off x="10673415" y="8961679"/>
            <a:ext cx="2072483" cy="5715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p>
            <a:r>
              <a:t>thousand €</a:t>
            </a:r>
          </a:p>
        </p:txBody>
      </p:sp>
      <p:sp>
        <p:nvSpPr>
          <p:cNvPr id="344" name="Profit"/>
          <p:cNvSpPr txBox="1"/>
          <p:nvPr/>
        </p:nvSpPr>
        <p:spPr>
          <a:xfrm>
            <a:off x="2006598" y="835024"/>
            <a:ext cx="8991604" cy="142875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normAutofit/>
          </a:bodyPr>
          <a:lstStyle>
            <a:lvl1pPr>
              <a:lnSpc>
                <a:spcPct val="90000"/>
              </a:lnSpc>
              <a:defRPr sz="6400" cap="all">
                <a:latin typeface="Kohinoor Devanagari Bold"/>
                <a:ea typeface="Kohinoor Devanagari Bold"/>
                <a:cs typeface="Kohinoor Devanagari Bold"/>
                <a:sym typeface="Kohinoor Devanagari Bold"/>
              </a:defRPr>
            </a:lvl1pPr>
          </a:lstStyle>
          <a:p>
            <a:r>
              <a:t>Profit</a:t>
            </a:r>
          </a:p>
        </p:txBody>
      </p:sp>
      <p:graphicFrame>
        <p:nvGraphicFramePr>
          <p:cNvPr id="345" name="Mixed Chart"/>
          <p:cNvGraphicFramePr/>
          <p:nvPr/>
        </p:nvGraphicFramePr>
        <p:xfrm>
          <a:off x="1728079" y="2883746"/>
          <a:ext cx="9508236" cy="575781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9" name="進入市場策略"/>
          <p:cNvSpPr txBox="1">
            <a:spLocks noGrp="1"/>
          </p:cNvSpPr>
          <p:nvPr>
            <p:ph type="title"/>
          </p:nvPr>
        </p:nvSpPr>
        <p:spPr>
          <a:xfrm>
            <a:off x="2006598" y="835024"/>
            <a:ext cx="8991604" cy="1428753"/>
          </a:xfrm>
          <a:prstGeom prst="rect">
            <a:avLst/>
          </a:prstGeom>
        </p:spPr>
        <p:txBody>
          <a:bodyPr/>
          <a:lstStyle/>
          <a:p>
            <a:r>
              <a:t>進入市場策略</a:t>
            </a:r>
          </a:p>
        </p:txBody>
      </p:sp>
      <p:sp>
        <p:nvSpPr>
          <p:cNvPr id="350" name="AirBnB 進入市場策略…"/>
          <p:cNvSpPr txBox="1"/>
          <p:nvPr/>
        </p:nvSpPr>
        <p:spPr>
          <a:xfrm>
            <a:off x="3807166" y="3724275"/>
            <a:ext cx="5390468" cy="36195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p>
            <a:r>
              <a:t>AirBnB 進入市場策略</a:t>
            </a:r>
          </a:p>
          <a:p>
            <a:r>
              <a:t>只鎖定國際會議旅客</a:t>
            </a:r>
          </a:p>
          <a:p>
            <a:r>
              <a:t>從紐約、舊金山開始</a:t>
            </a:r>
          </a:p>
          <a:p>
            <a:endParaRPr/>
          </a:p>
          <a:p>
            <a:r>
              <a:t>有具體的客戶屬性是必要的</a:t>
            </a:r>
          </a:p>
          <a:p>
            <a:r>
              <a:t>否則無法定義進入市場策略</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Steeve.png"/>
          <p:cNvGrpSpPr/>
          <p:nvPr/>
        </p:nvGrpSpPr>
        <p:grpSpPr>
          <a:xfrm>
            <a:off x="8057126" y="3378414"/>
            <a:ext cx="4155907" cy="3597876"/>
            <a:chOff x="0" y="0"/>
            <a:chExt cx="4155906" cy="3597874"/>
          </a:xfrm>
        </p:grpSpPr>
        <p:pic>
          <p:nvPicPr>
            <p:cNvPr id="352" name="Steeve.png" descr="Steeve.png"/>
            <p:cNvPicPr>
              <a:picLocks noChangeAspect="1"/>
            </p:cNvPicPr>
            <p:nvPr/>
          </p:nvPicPr>
          <p:blipFill>
            <a:blip r:embed="rId3">
              <a:extLst/>
            </a:blip>
            <a:srcRect l="11453" r="3"/>
            <a:stretch>
              <a:fillRect/>
            </a:stretch>
          </p:blipFill>
          <p:spPr>
            <a:xfrm>
              <a:off x="89114" y="50800"/>
              <a:ext cx="3977736" cy="3369276"/>
            </a:xfrm>
            <a:custGeom>
              <a:avLst/>
              <a:gdLst/>
              <a:ahLst/>
              <a:cxnLst>
                <a:cxn ang="0">
                  <a:pos x="wd2" y="hd2"/>
                </a:cxn>
                <a:cxn ang="5400000">
                  <a:pos x="wd2" y="hd2"/>
                </a:cxn>
                <a:cxn ang="10800000">
                  <a:pos x="wd2" y="hd2"/>
                </a:cxn>
                <a:cxn ang="16200000">
                  <a:pos x="wd2" y="hd2"/>
                </a:cxn>
              </a:cxnLst>
              <a:rect l="0" t="0" r="r" b="b"/>
              <a:pathLst>
                <a:path w="21514" h="21600" extrusionOk="0">
                  <a:moveTo>
                    <a:pt x="21452" y="0"/>
                  </a:moveTo>
                  <a:cubicBezTo>
                    <a:pt x="21416" y="0"/>
                    <a:pt x="21403" y="32"/>
                    <a:pt x="21424" y="71"/>
                  </a:cubicBezTo>
                  <a:cubicBezTo>
                    <a:pt x="21444" y="111"/>
                    <a:pt x="21471" y="145"/>
                    <a:pt x="21486" y="145"/>
                  </a:cubicBezTo>
                  <a:cubicBezTo>
                    <a:pt x="21501" y="145"/>
                    <a:pt x="21514" y="111"/>
                    <a:pt x="21514" y="71"/>
                  </a:cubicBezTo>
                  <a:cubicBezTo>
                    <a:pt x="21514" y="32"/>
                    <a:pt x="21487" y="0"/>
                    <a:pt x="21452" y="0"/>
                  </a:cubicBezTo>
                  <a:close/>
                  <a:moveTo>
                    <a:pt x="10850" y="445"/>
                  </a:moveTo>
                  <a:cubicBezTo>
                    <a:pt x="10667" y="454"/>
                    <a:pt x="10513" y="472"/>
                    <a:pt x="10408" y="499"/>
                  </a:cubicBezTo>
                  <a:cubicBezTo>
                    <a:pt x="9918" y="624"/>
                    <a:pt x="9032" y="1155"/>
                    <a:pt x="8589" y="1590"/>
                  </a:cubicBezTo>
                  <a:cubicBezTo>
                    <a:pt x="7625" y="2535"/>
                    <a:pt x="6851" y="4251"/>
                    <a:pt x="6593" y="6012"/>
                  </a:cubicBezTo>
                  <a:cubicBezTo>
                    <a:pt x="6460" y="6915"/>
                    <a:pt x="6510" y="8797"/>
                    <a:pt x="6688" y="9635"/>
                  </a:cubicBezTo>
                  <a:cubicBezTo>
                    <a:pt x="6984" y="11027"/>
                    <a:pt x="7595" y="12325"/>
                    <a:pt x="8373" y="13225"/>
                  </a:cubicBezTo>
                  <a:cubicBezTo>
                    <a:pt x="8734" y="13641"/>
                    <a:pt x="8817" y="13783"/>
                    <a:pt x="8817" y="13957"/>
                  </a:cubicBezTo>
                  <a:cubicBezTo>
                    <a:pt x="8817" y="14161"/>
                    <a:pt x="8774" y="14202"/>
                    <a:pt x="8044" y="14654"/>
                  </a:cubicBezTo>
                  <a:cubicBezTo>
                    <a:pt x="7618" y="14918"/>
                    <a:pt x="6956" y="15355"/>
                    <a:pt x="6572" y="15624"/>
                  </a:cubicBezTo>
                  <a:cubicBezTo>
                    <a:pt x="6188" y="15893"/>
                    <a:pt x="5669" y="16235"/>
                    <a:pt x="5419" y="16382"/>
                  </a:cubicBezTo>
                  <a:cubicBezTo>
                    <a:pt x="4829" y="16729"/>
                    <a:pt x="3968" y="17331"/>
                    <a:pt x="3496" y="17728"/>
                  </a:cubicBezTo>
                  <a:cubicBezTo>
                    <a:pt x="3128" y="18036"/>
                    <a:pt x="2474" y="18876"/>
                    <a:pt x="2540" y="18954"/>
                  </a:cubicBezTo>
                  <a:cubicBezTo>
                    <a:pt x="2559" y="18976"/>
                    <a:pt x="2522" y="19029"/>
                    <a:pt x="2459" y="19069"/>
                  </a:cubicBezTo>
                  <a:cubicBezTo>
                    <a:pt x="2332" y="19149"/>
                    <a:pt x="1775" y="20467"/>
                    <a:pt x="1750" y="20748"/>
                  </a:cubicBezTo>
                  <a:cubicBezTo>
                    <a:pt x="1741" y="20846"/>
                    <a:pt x="1676" y="21025"/>
                    <a:pt x="1604" y="21145"/>
                  </a:cubicBezTo>
                  <a:cubicBezTo>
                    <a:pt x="1500" y="21317"/>
                    <a:pt x="1398" y="21382"/>
                    <a:pt x="1106" y="21455"/>
                  </a:cubicBezTo>
                  <a:cubicBezTo>
                    <a:pt x="839" y="21522"/>
                    <a:pt x="343" y="21526"/>
                    <a:pt x="50" y="21483"/>
                  </a:cubicBezTo>
                  <a:cubicBezTo>
                    <a:pt x="35" y="21496"/>
                    <a:pt x="24" y="21508"/>
                    <a:pt x="1" y="21519"/>
                  </a:cubicBezTo>
                  <a:cubicBezTo>
                    <a:pt x="-86" y="21561"/>
                    <a:pt x="3962" y="21592"/>
                    <a:pt x="10687" y="21595"/>
                  </a:cubicBezTo>
                  <a:lnTo>
                    <a:pt x="21514" y="21600"/>
                  </a:lnTo>
                  <a:lnTo>
                    <a:pt x="21514" y="18550"/>
                  </a:lnTo>
                  <a:lnTo>
                    <a:pt x="21514" y="15499"/>
                  </a:lnTo>
                  <a:lnTo>
                    <a:pt x="20924" y="15461"/>
                  </a:lnTo>
                  <a:cubicBezTo>
                    <a:pt x="20440" y="15429"/>
                    <a:pt x="20172" y="15360"/>
                    <a:pt x="19470" y="15087"/>
                  </a:cubicBezTo>
                  <a:cubicBezTo>
                    <a:pt x="18997" y="14904"/>
                    <a:pt x="18300" y="14580"/>
                    <a:pt x="17921" y="14367"/>
                  </a:cubicBezTo>
                  <a:cubicBezTo>
                    <a:pt x="17542" y="14154"/>
                    <a:pt x="16813" y="13802"/>
                    <a:pt x="16302" y="13583"/>
                  </a:cubicBezTo>
                  <a:cubicBezTo>
                    <a:pt x="15262" y="13139"/>
                    <a:pt x="15151" y="13070"/>
                    <a:pt x="14918" y="12708"/>
                  </a:cubicBezTo>
                  <a:lnTo>
                    <a:pt x="14754" y="12454"/>
                  </a:lnTo>
                  <a:lnTo>
                    <a:pt x="14911" y="12179"/>
                  </a:lnTo>
                  <a:cubicBezTo>
                    <a:pt x="15181" y="11695"/>
                    <a:pt x="15541" y="10781"/>
                    <a:pt x="15697" y="10187"/>
                  </a:cubicBezTo>
                  <a:cubicBezTo>
                    <a:pt x="15957" y="9205"/>
                    <a:pt x="16001" y="8720"/>
                    <a:pt x="15969" y="7236"/>
                  </a:cubicBezTo>
                  <a:cubicBezTo>
                    <a:pt x="15943" y="6040"/>
                    <a:pt x="15922" y="5781"/>
                    <a:pt x="15780" y="5190"/>
                  </a:cubicBezTo>
                  <a:cubicBezTo>
                    <a:pt x="15255" y="2982"/>
                    <a:pt x="14118" y="1362"/>
                    <a:pt x="12608" y="672"/>
                  </a:cubicBezTo>
                  <a:cubicBezTo>
                    <a:pt x="12267" y="516"/>
                    <a:pt x="12057" y="476"/>
                    <a:pt x="11468" y="448"/>
                  </a:cubicBezTo>
                  <a:cubicBezTo>
                    <a:pt x="11244" y="437"/>
                    <a:pt x="11033" y="436"/>
                    <a:pt x="10850" y="445"/>
                  </a:cubicBezTo>
                  <a:close/>
                </a:path>
              </a:pathLst>
            </a:custGeom>
            <a:ln w="12700" cap="flat">
              <a:noFill/>
              <a:miter lim="400000"/>
            </a:ln>
            <a:effectLst/>
          </p:spPr>
        </p:pic>
        <p:pic>
          <p:nvPicPr>
            <p:cNvPr id="353" name="Steeve.png" descr="Steeve.png"/>
            <p:cNvPicPr>
              <a:picLocks noChangeAspect="1"/>
            </p:cNvPicPr>
            <p:nvPr/>
          </p:nvPicPr>
          <p:blipFill>
            <a:blip r:embed="rId4">
              <a:extLst/>
            </a:blip>
            <a:stretch>
              <a:fillRect/>
            </a:stretch>
          </p:blipFill>
          <p:spPr>
            <a:xfrm>
              <a:off x="-1" y="0"/>
              <a:ext cx="4155907" cy="3597876"/>
            </a:xfrm>
            <a:prstGeom prst="rect">
              <a:avLst/>
            </a:prstGeom>
            <a:ln w="12700" cap="flat">
              <a:noFill/>
              <a:miter lim="400000"/>
            </a:ln>
            <a:effectLst/>
          </p:spPr>
        </p:pic>
      </p:grpSp>
      <p:sp>
        <p:nvSpPr>
          <p:cNvPr id="355" name="Our Magic"/>
          <p:cNvSpPr txBox="1">
            <a:spLocks noGrp="1"/>
          </p:cNvSpPr>
          <p:nvPr>
            <p:ph type="body" sz="quarter" idx="1"/>
          </p:nvPr>
        </p:nvSpPr>
        <p:spPr>
          <a:xfrm>
            <a:off x="761196" y="7270375"/>
            <a:ext cx="8991603" cy="862600"/>
          </a:xfrm>
          <a:prstGeom prst="rect">
            <a:avLst/>
          </a:prstGeom>
        </p:spPr>
        <p:txBody>
          <a:bodyPr/>
          <a:lstStyle>
            <a:lvl1pPr defTabSz="304951">
              <a:lnSpc>
                <a:spcPct val="108000"/>
              </a:lnSpc>
              <a:defRPr sz="3959">
                <a:latin typeface="Apple Chancery"/>
                <a:ea typeface="Apple Chancery"/>
                <a:cs typeface="Apple Chancery"/>
                <a:sym typeface="Apple Chancery"/>
              </a:defRPr>
            </a:lvl1pPr>
          </a:lstStyle>
          <a:p>
            <a:r>
              <a:t>Our Magic</a:t>
            </a:r>
          </a:p>
        </p:txBody>
      </p:sp>
      <p:sp>
        <p:nvSpPr>
          <p:cNvPr id="356" name="IT"/>
          <p:cNvSpPr txBox="1">
            <a:spLocks noGrp="1"/>
          </p:cNvSpPr>
          <p:nvPr>
            <p:ph type="title"/>
          </p:nvPr>
        </p:nvSpPr>
        <p:spPr>
          <a:xfrm>
            <a:off x="642413" y="2504047"/>
            <a:ext cx="8409602" cy="2287201"/>
          </a:xfrm>
          <a:prstGeom prst="rect">
            <a:avLst/>
          </a:prstGeom>
        </p:spPr>
        <p:txBody>
          <a:bodyPr/>
          <a:lstStyle>
            <a:lvl1pPr defTabSz="164042">
              <a:defRPr sz="9504">
                <a:latin typeface="HanziPen TC Bold"/>
                <a:ea typeface="HanziPen TC Bold"/>
                <a:cs typeface="HanziPen TC Bold"/>
                <a:sym typeface="HanziPen TC Bold"/>
              </a:defRPr>
            </a:lvl1pPr>
          </a:lstStyle>
          <a:p>
            <a:r>
              <a:t>Architecture</a:t>
            </a: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2" name="Group"/>
          <p:cNvGrpSpPr/>
          <p:nvPr/>
        </p:nvGrpSpPr>
        <p:grpSpPr>
          <a:xfrm>
            <a:off x="3290969" y="4277505"/>
            <a:ext cx="1677060" cy="1984527"/>
            <a:chOff x="0" y="0"/>
            <a:chExt cx="1677059" cy="1984525"/>
          </a:xfrm>
        </p:grpSpPr>
        <p:pic>
          <p:nvPicPr>
            <p:cNvPr id="360" name="image23.png" descr="image23.png"/>
            <p:cNvPicPr>
              <a:picLocks noChangeAspect="1"/>
            </p:cNvPicPr>
            <p:nvPr/>
          </p:nvPicPr>
          <p:blipFill>
            <a:blip r:embed="rId3">
              <a:extLst/>
            </a:blip>
            <a:stretch>
              <a:fillRect/>
            </a:stretch>
          </p:blipFill>
          <p:spPr>
            <a:xfrm>
              <a:off x="46371" y="0"/>
              <a:ext cx="1584317" cy="1584316"/>
            </a:xfrm>
            <a:prstGeom prst="rect">
              <a:avLst/>
            </a:prstGeom>
            <a:ln w="12700" cap="flat">
              <a:noFill/>
              <a:miter lim="400000"/>
            </a:ln>
            <a:effectLst/>
          </p:spPr>
        </p:pic>
        <p:sp>
          <p:nvSpPr>
            <p:cNvPr id="361" name="Web API"/>
            <p:cNvSpPr txBox="1"/>
            <p:nvPr/>
          </p:nvSpPr>
          <p:spPr>
            <a:xfrm>
              <a:off x="0" y="1431193"/>
              <a:ext cx="1677060" cy="5533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Web API</a:t>
              </a:r>
            </a:p>
          </p:txBody>
        </p:sp>
      </p:grpSp>
      <p:grpSp>
        <p:nvGrpSpPr>
          <p:cNvPr id="365" name="Group"/>
          <p:cNvGrpSpPr/>
          <p:nvPr/>
        </p:nvGrpSpPr>
        <p:grpSpPr>
          <a:xfrm>
            <a:off x="162327" y="4428037"/>
            <a:ext cx="2678355" cy="2055845"/>
            <a:chOff x="0" y="0"/>
            <a:chExt cx="2678354" cy="2055843"/>
          </a:xfrm>
        </p:grpSpPr>
        <p:pic>
          <p:nvPicPr>
            <p:cNvPr id="363" name="image24.png" descr="image24.png"/>
            <p:cNvPicPr>
              <a:picLocks noChangeAspect="1"/>
            </p:cNvPicPr>
            <p:nvPr/>
          </p:nvPicPr>
          <p:blipFill>
            <a:blip r:embed="rId4">
              <a:extLst/>
            </a:blip>
            <a:stretch>
              <a:fillRect/>
            </a:stretch>
          </p:blipFill>
          <p:spPr>
            <a:xfrm>
              <a:off x="547019" y="0"/>
              <a:ext cx="1584317" cy="1235120"/>
            </a:xfrm>
            <a:prstGeom prst="rect">
              <a:avLst/>
            </a:prstGeom>
            <a:ln w="12700" cap="flat">
              <a:noFill/>
              <a:miter lim="400000"/>
            </a:ln>
            <a:effectLst/>
          </p:spPr>
        </p:pic>
        <p:sp>
          <p:nvSpPr>
            <p:cNvPr id="364" name="Steeve Application"/>
            <p:cNvSpPr txBox="1"/>
            <p:nvPr/>
          </p:nvSpPr>
          <p:spPr>
            <a:xfrm>
              <a:off x="0" y="1058812"/>
              <a:ext cx="2678355" cy="9970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Steeve Application</a:t>
              </a:r>
            </a:p>
          </p:txBody>
        </p:sp>
      </p:grpSp>
      <p:grpSp>
        <p:nvGrpSpPr>
          <p:cNvPr id="368" name="Group"/>
          <p:cNvGrpSpPr/>
          <p:nvPr/>
        </p:nvGrpSpPr>
        <p:grpSpPr>
          <a:xfrm>
            <a:off x="2144163" y="4365943"/>
            <a:ext cx="1420827" cy="814559"/>
            <a:chOff x="0" y="0"/>
            <a:chExt cx="1420826" cy="814557"/>
          </a:xfrm>
        </p:grpSpPr>
        <p:sp>
          <p:nvSpPr>
            <p:cNvPr id="366" name="Arrow"/>
            <p:cNvSpPr/>
            <p:nvPr/>
          </p:nvSpPr>
          <p:spPr>
            <a:xfrm>
              <a:off x="397358" y="592882"/>
              <a:ext cx="669987" cy="221676"/>
            </a:xfrm>
            <a:prstGeom prst="rightArrow">
              <a:avLst>
                <a:gd name="adj1" fmla="val 32000"/>
                <a:gd name="adj2" fmla="val 65054"/>
              </a:avLst>
            </a:prstGeom>
            <a:solidFill>
              <a:srgbClr val="000000"/>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67" name="HTTP"/>
            <p:cNvSpPr txBox="1"/>
            <p:nvPr/>
          </p:nvSpPr>
          <p:spPr>
            <a:xfrm>
              <a:off x="0" y="0"/>
              <a:ext cx="1420827" cy="7268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HTTP</a:t>
              </a:r>
            </a:p>
          </p:txBody>
        </p:sp>
      </p:grpSp>
      <p:sp>
        <p:nvSpPr>
          <p:cNvPr id="369" name="Arrow"/>
          <p:cNvSpPr/>
          <p:nvPr/>
        </p:nvSpPr>
        <p:spPr>
          <a:xfrm rot="10800000">
            <a:off x="6944109" y="6714128"/>
            <a:ext cx="945086" cy="119287"/>
          </a:xfrm>
          <a:prstGeom prst="rightArrow">
            <a:avLst>
              <a:gd name="adj1" fmla="val 32000"/>
              <a:gd name="adj2" fmla="val 65054"/>
            </a:avLst>
          </a:prstGeom>
          <a:solidFill>
            <a:srgbClr val="000000"/>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grpSp>
        <p:nvGrpSpPr>
          <p:cNvPr id="377" name="Group"/>
          <p:cNvGrpSpPr/>
          <p:nvPr/>
        </p:nvGrpSpPr>
        <p:grpSpPr>
          <a:xfrm>
            <a:off x="10287045" y="3682793"/>
            <a:ext cx="2184603" cy="4079393"/>
            <a:chOff x="0" y="0"/>
            <a:chExt cx="2184601" cy="4079392"/>
          </a:xfrm>
        </p:grpSpPr>
        <p:sp>
          <p:nvSpPr>
            <p:cNvPr id="370" name="Rounded Rectangle"/>
            <p:cNvSpPr/>
            <p:nvPr/>
          </p:nvSpPr>
          <p:spPr>
            <a:xfrm rot="5400000">
              <a:off x="-947396" y="947395"/>
              <a:ext cx="4079394" cy="2184603"/>
            </a:xfrm>
            <a:prstGeom prst="roundRect">
              <a:avLst>
                <a:gd name="adj" fmla="val 15000"/>
              </a:avLst>
            </a:prstGeom>
            <a:noFill/>
            <a:ln w="50800" cap="flat">
              <a:solidFill>
                <a:srgbClr val="000000"/>
              </a:solidFill>
              <a:prstDash val="solid"/>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grpSp>
          <p:nvGrpSpPr>
            <p:cNvPr id="373" name="Group"/>
            <p:cNvGrpSpPr/>
            <p:nvPr/>
          </p:nvGrpSpPr>
          <p:grpSpPr>
            <a:xfrm>
              <a:off x="438326" y="250236"/>
              <a:ext cx="1307949" cy="1690526"/>
              <a:chOff x="0" y="0"/>
              <a:chExt cx="1307948" cy="1690525"/>
            </a:xfrm>
          </p:grpSpPr>
          <p:pic>
            <p:nvPicPr>
              <p:cNvPr id="371" name="tor.png" descr="tor.png"/>
              <p:cNvPicPr>
                <a:picLocks noChangeAspect="1"/>
              </p:cNvPicPr>
              <p:nvPr/>
            </p:nvPicPr>
            <p:blipFill>
              <a:blip r:embed="rId5">
                <a:extLst/>
              </a:blip>
              <a:stretch>
                <a:fillRect/>
              </a:stretch>
            </p:blipFill>
            <p:spPr>
              <a:xfrm>
                <a:off x="0" y="0"/>
                <a:ext cx="1307949" cy="1307948"/>
              </a:xfrm>
              <a:prstGeom prst="rect">
                <a:avLst/>
              </a:prstGeom>
              <a:ln w="12700" cap="flat">
                <a:noFill/>
                <a:miter lim="400000"/>
              </a:ln>
              <a:effectLst/>
            </p:spPr>
          </p:pic>
          <p:sp>
            <p:nvSpPr>
              <p:cNvPr id="372" name="Tor"/>
              <p:cNvSpPr txBox="1"/>
              <p:nvPr/>
            </p:nvSpPr>
            <p:spPr>
              <a:xfrm>
                <a:off x="196181" y="1267561"/>
                <a:ext cx="915587" cy="4229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Tor</a:t>
                </a:r>
              </a:p>
            </p:txBody>
          </p:sp>
        </p:grpSp>
        <p:grpSp>
          <p:nvGrpSpPr>
            <p:cNvPr id="376" name="Group"/>
            <p:cNvGrpSpPr/>
            <p:nvPr/>
          </p:nvGrpSpPr>
          <p:grpSpPr>
            <a:xfrm>
              <a:off x="47170" y="2001705"/>
              <a:ext cx="2090262" cy="1827451"/>
              <a:chOff x="0" y="0"/>
              <a:chExt cx="2090261" cy="1827450"/>
            </a:xfrm>
          </p:grpSpPr>
          <p:pic>
            <p:nvPicPr>
              <p:cNvPr id="374" name="parallel.png" descr="parallel.png"/>
              <p:cNvPicPr>
                <a:picLocks noChangeAspect="1"/>
              </p:cNvPicPr>
              <p:nvPr/>
            </p:nvPicPr>
            <p:blipFill>
              <a:blip r:embed="rId6">
                <a:extLst/>
              </a:blip>
              <a:stretch>
                <a:fillRect/>
              </a:stretch>
            </p:blipFill>
            <p:spPr>
              <a:xfrm>
                <a:off x="257400" y="0"/>
                <a:ext cx="1445147" cy="1445147"/>
              </a:xfrm>
              <a:prstGeom prst="rect">
                <a:avLst/>
              </a:prstGeom>
              <a:ln w="12700" cap="flat">
                <a:noFill/>
                <a:miter lim="400000"/>
              </a:ln>
              <a:effectLst/>
            </p:spPr>
          </p:pic>
          <p:sp>
            <p:nvSpPr>
              <p:cNvPr id="375" name="Multiprocessing"/>
              <p:cNvSpPr txBox="1"/>
              <p:nvPr/>
            </p:nvSpPr>
            <p:spPr>
              <a:xfrm>
                <a:off x="0" y="1404486"/>
                <a:ext cx="2090262" cy="4229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Multiprocessing</a:t>
                </a:r>
              </a:p>
            </p:txBody>
          </p:sp>
        </p:grpSp>
      </p:grpSp>
      <p:sp>
        <p:nvSpPr>
          <p:cNvPr id="378" name="Arrow"/>
          <p:cNvSpPr/>
          <p:nvPr/>
        </p:nvSpPr>
        <p:spPr>
          <a:xfrm rot="18900000">
            <a:off x="4896630" y="4176250"/>
            <a:ext cx="426564" cy="119287"/>
          </a:xfrm>
          <a:prstGeom prst="rightArrow">
            <a:avLst>
              <a:gd name="adj1" fmla="val 32000"/>
              <a:gd name="adj2" fmla="val 65054"/>
            </a:avLst>
          </a:prstGeom>
          <a:solidFill>
            <a:srgbClr val="000000"/>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grpSp>
        <p:nvGrpSpPr>
          <p:cNvPr id="381" name="Group"/>
          <p:cNvGrpSpPr/>
          <p:nvPr/>
        </p:nvGrpSpPr>
        <p:grpSpPr>
          <a:xfrm>
            <a:off x="5058307" y="5554636"/>
            <a:ext cx="2044925" cy="1835755"/>
            <a:chOff x="0" y="0"/>
            <a:chExt cx="2044924" cy="1835753"/>
          </a:xfrm>
        </p:grpSpPr>
        <p:pic>
          <p:nvPicPr>
            <p:cNvPr id="379" name="image19.png" descr="image19.png"/>
            <p:cNvPicPr>
              <a:picLocks noChangeAspect="1"/>
            </p:cNvPicPr>
            <p:nvPr/>
          </p:nvPicPr>
          <p:blipFill>
            <a:blip r:embed="rId7">
              <a:extLst/>
            </a:blip>
            <a:stretch>
              <a:fillRect/>
            </a:stretch>
          </p:blipFill>
          <p:spPr>
            <a:xfrm>
              <a:off x="390135" y="0"/>
              <a:ext cx="1264654" cy="1264653"/>
            </a:xfrm>
            <a:prstGeom prst="rect">
              <a:avLst/>
            </a:prstGeom>
            <a:ln w="12700" cap="flat">
              <a:noFill/>
              <a:miter lim="400000"/>
            </a:ln>
            <a:effectLst/>
          </p:spPr>
        </p:pic>
        <p:sp>
          <p:nvSpPr>
            <p:cNvPr id="380" name="PostgreSQL"/>
            <p:cNvSpPr txBox="1"/>
            <p:nvPr/>
          </p:nvSpPr>
          <p:spPr>
            <a:xfrm>
              <a:off x="0" y="1174488"/>
              <a:ext cx="2044925" cy="6612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PostgreSQL</a:t>
              </a:r>
            </a:p>
          </p:txBody>
        </p:sp>
      </p:grpSp>
      <p:grpSp>
        <p:nvGrpSpPr>
          <p:cNvPr id="384" name="Group"/>
          <p:cNvGrpSpPr/>
          <p:nvPr/>
        </p:nvGrpSpPr>
        <p:grpSpPr>
          <a:xfrm>
            <a:off x="5189749" y="3149300"/>
            <a:ext cx="1825337" cy="1304823"/>
            <a:chOff x="0" y="0"/>
            <a:chExt cx="1825336" cy="1304821"/>
          </a:xfrm>
        </p:grpSpPr>
        <p:pic>
          <p:nvPicPr>
            <p:cNvPr id="382" name="intelligence.png" descr="intelligence.png"/>
            <p:cNvPicPr>
              <a:picLocks noChangeAspect="1"/>
            </p:cNvPicPr>
            <p:nvPr/>
          </p:nvPicPr>
          <p:blipFill>
            <a:blip r:embed="rId8">
              <a:extLst/>
            </a:blip>
            <a:stretch>
              <a:fillRect/>
            </a:stretch>
          </p:blipFill>
          <p:spPr>
            <a:xfrm>
              <a:off x="454875" y="0"/>
              <a:ext cx="915587" cy="915586"/>
            </a:xfrm>
            <a:prstGeom prst="rect">
              <a:avLst/>
            </a:prstGeom>
            <a:ln w="12700" cap="flat">
              <a:noFill/>
              <a:miter lim="400000"/>
            </a:ln>
            <a:effectLst/>
          </p:spPr>
        </p:pic>
        <p:sp>
          <p:nvSpPr>
            <p:cNvPr id="383" name="NLP model"/>
            <p:cNvSpPr txBox="1"/>
            <p:nvPr/>
          </p:nvSpPr>
          <p:spPr>
            <a:xfrm>
              <a:off x="0" y="881858"/>
              <a:ext cx="1825337" cy="42296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NLP model</a:t>
              </a:r>
            </a:p>
          </p:txBody>
        </p:sp>
      </p:grpSp>
      <p:sp>
        <p:nvSpPr>
          <p:cNvPr id="385" name="Arrow"/>
          <p:cNvSpPr/>
          <p:nvPr/>
        </p:nvSpPr>
        <p:spPr>
          <a:xfrm rot="16200000">
            <a:off x="5771784" y="4862150"/>
            <a:ext cx="661266" cy="119287"/>
          </a:xfrm>
          <a:prstGeom prst="rightArrow">
            <a:avLst>
              <a:gd name="adj1" fmla="val 32000"/>
              <a:gd name="adj2" fmla="val 65054"/>
            </a:avLst>
          </a:prstGeom>
          <a:solidFill>
            <a:srgbClr val="000000"/>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86" name="Arrow"/>
          <p:cNvSpPr/>
          <p:nvPr/>
        </p:nvSpPr>
        <p:spPr>
          <a:xfrm>
            <a:off x="9352643" y="6714128"/>
            <a:ext cx="815463" cy="119287"/>
          </a:xfrm>
          <a:prstGeom prst="rightArrow">
            <a:avLst>
              <a:gd name="adj1" fmla="val 32000"/>
              <a:gd name="adj2" fmla="val 65054"/>
            </a:avLst>
          </a:prstGeom>
          <a:solidFill>
            <a:srgbClr val="000000"/>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grpSp>
        <p:nvGrpSpPr>
          <p:cNvPr id="401" name="Group"/>
          <p:cNvGrpSpPr/>
          <p:nvPr/>
        </p:nvGrpSpPr>
        <p:grpSpPr>
          <a:xfrm>
            <a:off x="7375404" y="2548878"/>
            <a:ext cx="2533337" cy="5815158"/>
            <a:chOff x="0" y="0"/>
            <a:chExt cx="2533336" cy="5815157"/>
          </a:xfrm>
        </p:grpSpPr>
        <p:sp>
          <p:nvSpPr>
            <p:cNvPr id="387" name="Periodic Crawler"/>
            <p:cNvSpPr txBox="1"/>
            <p:nvPr/>
          </p:nvSpPr>
          <p:spPr>
            <a:xfrm>
              <a:off x="0" y="5153891"/>
              <a:ext cx="2533337" cy="6612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Periodic Crawler</a:t>
              </a:r>
            </a:p>
          </p:txBody>
        </p:sp>
        <p:grpSp>
          <p:nvGrpSpPr>
            <p:cNvPr id="400" name="Group"/>
            <p:cNvGrpSpPr/>
            <p:nvPr/>
          </p:nvGrpSpPr>
          <p:grpSpPr>
            <a:xfrm>
              <a:off x="148966" y="0"/>
              <a:ext cx="2235403" cy="5210225"/>
              <a:chOff x="0" y="0"/>
              <a:chExt cx="2235401" cy="5210224"/>
            </a:xfrm>
          </p:grpSpPr>
          <p:grpSp>
            <p:nvGrpSpPr>
              <p:cNvPr id="390" name="Group"/>
              <p:cNvGrpSpPr/>
              <p:nvPr/>
            </p:nvGrpSpPr>
            <p:grpSpPr>
              <a:xfrm>
                <a:off x="0" y="220076"/>
                <a:ext cx="2235402" cy="1452794"/>
                <a:chOff x="0" y="0"/>
                <a:chExt cx="2235401" cy="1452792"/>
              </a:xfrm>
            </p:grpSpPr>
            <p:pic>
              <p:nvPicPr>
                <p:cNvPr id="388" name="image20.png" descr="image20.png"/>
                <p:cNvPicPr>
                  <a:picLocks noChangeAspect="1"/>
                </p:cNvPicPr>
                <p:nvPr/>
              </p:nvPicPr>
              <p:blipFill>
                <a:blip r:embed="rId9">
                  <a:extLst/>
                </a:blip>
                <a:stretch>
                  <a:fillRect/>
                </a:stretch>
              </p:blipFill>
              <p:spPr>
                <a:xfrm>
                  <a:off x="638531" y="0"/>
                  <a:ext cx="958341" cy="958340"/>
                </a:xfrm>
                <a:prstGeom prst="rect">
                  <a:avLst/>
                </a:prstGeom>
                <a:ln w="12700" cap="flat">
                  <a:noFill/>
                  <a:miter lim="400000"/>
                </a:ln>
                <a:effectLst/>
              </p:spPr>
            </p:pic>
            <p:sp>
              <p:nvSpPr>
                <p:cNvPr id="389" name="Celery Beat"/>
                <p:cNvSpPr txBox="1"/>
                <p:nvPr/>
              </p:nvSpPr>
              <p:spPr>
                <a:xfrm>
                  <a:off x="0" y="791526"/>
                  <a:ext cx="2235402" cy="6612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Celery Beat</a:t>
                  </a:r>
                </a:p>
              </p:txBody>
            </p:sp>
          </p:grpSp>
          <p:grpSp>
            <p:nvGrpSpPr>
              <p:cNvPr id="393" name="Group"/>
              <p:cNvGrpSpPr/>
              <p:nvPr/>
            </p:nvGrpSpPr>
            <p:grpSpPr>
              <a:xfrm>
                <a:off x="407287" y="3816629"/>
                <a:ext cx="1420827" cy="1356347"/>
                <a:chOff x="0" y="0"/>
                <a:chExt cx="1420826" cy="1356345"/>
              </a:xfrm>
            </p:grpSpPr>
            <p:pic>
              <p:nvPicPr>
                <p:cNvPr id="391" name="image21.png" descr="image21.png"/>
                <p:cNvPicPr>
                  <a:picLocks noChangeAspect="1"/>
                </p:cNvPicPr>
                <p:nvPr/>
              </p:nvPicPr>
              <p:blipFill>
                <a:blip r:embed="rId10">
                  <a:extLst/>
                </a:blip>
                <a:stretch>
                  <a:fillRect/>
                </a:stretch>
              </p:blipFill>
              <p:spPr>
                <a:xfrm>
                  <a:off x="233408" y="0"/>
                  <a:ext cx="954013" cy="954013"/>
                </a:xfrm>
                <a:prstGeom prst="rect">
                  <a:avLst/>
                </a:prstGeom>
                <a:ln w="12700" cap="flat">
                  <a:noFill/>
                  <a:miter lim="400000"/>
                </a:ln>
                <a:effectLst/>
              </p:spPr>
            </p:pic>
            <p:sp>
              <p:nvSpPr>
                <p:cNvPr id="392" name="Crawler"/>
                <p:cNvSpPr txBox="1"/>
                <p:nvPr/>
              </p:nvSpPr>
              <p:spPr>
                <a:xfrm>
                  <a:off x="0" y="803013"/>
                  <a:ext cx="1420827" cy="5533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Crawler</a:t>
                  </a:r>
                </a:p>
              </p:txBody>
            </p:sp>
          </p:grpSp>
          <p:grpSp>
            <p:nvGrpSpPr>
              <p:cNvPr id="396" name="Group"/>
              <p:cNvGrpSpPr/>
              <p:nvPr/>
            </p:nvGrpSpPr>
            <p:grpSpPr>
              <a:xfrm>
                <a:off x="325542" y="2044330"/>
                <a:ext cx="1584317" cy="1256453"/>
                <a:chOff x="0" y="0"/>
                <a:chExt cx="1584315" cy="1256452"/>
              </a:xfrm>
            </p:grpSpPr>
            <p:pic>
              <p:nvPicPr>
                <p:cNvPr id="394" name="image22.png" descr="image22.png"/>
                <p:cNvPicPr>
                  <a:picLocks noChangeAspect="1"/>
                </p:cNvPicPr>
                <p:nvPr/>
              </p:nvPicPr>
              <p:blipFill>
                <a:blip r:embed="rId11">
                  <a:extLst/>
                </a:blip>
                <a:stretch>
                  <a:fillRect/>
                </a:stretch>
              </p:blipFill>
              <p:spPr>
                <a:xfrm>
                  <a:off x="382956" y="0"/>
                  <a:ext cx="818406" cy="865147"/>
                </a:xfrm>
                <a:prstGeom prst="rect">
                  <a:avLst/>
                </a:prstGeom>
                <a:ln w="12700" cap="flat">
                  <a:noFill/>
                  <a:miter lim="400000"/>
                </a:ln>
                <a:effectLst/>
              </p:spPr>
            </p:pic>
            <p:sp>
              <p:nvSpPr>
                <p:cNvPr id="395" name="RabbitMQ"/>
                <p:cNvSpPr txBox="1"/>
                <p:nvPr/>
              </p:nvSpPr>
              <p:spPr>
                <a:xfrm>
                  <a:off x="0" y="833488"/>
                  <a:ext cx="1584316" cy="4229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RabbitMQ</a:t>
                  </a:r>
                </a:p>
              </p:txBody>
            </p:sp>
          </p:grpSp>
          <p:sp>
            <p:nvSpPr>
              <p:cNvPr id="397" name="Arrow"/>
              <p:cNvSpPr/>
              <p:nvPr/>
            </p:nvSpPr>
            <p:spPr>
              <a:xfrm rot="5400000">
                <a:off x="941532" y="1722652"/>
                <a:ext cx="352337" cy="119287"/>
              </a:xfrm>
              <a:prstGeom prst="rightArrow">
                <a:avLst>
                  <a:gd name="adj1" fmla="val 32000"/>
                  <a:gd name="adj2" fmla="val 65054"/>
                </a:avLst>
              </a:prstGeom>
              <a:solidFill>
                <a:srgbClr val="000000"/>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98" name="Arrow"/>
              <p:cNvSpPr/>
              <p:nvPr/>
            </p:nvSpPr>
            <p:spPr>
              <a:xfrm rot="5400000">
                <a:off x="941532" y="3499063"/>
                <a:ext cx="352337" cy="119287"/>
              </a:xfrm>
              <a:prstGeom prst="rightArrow">
                <a:avLst>
                  <a:gd name="adj1" fmla="val 32000"/>
                  <a:gd name="adj2" fmla="val 65054"/>
                </a:avLst>
              </a:prstGeom>
              <a:solidFill>
                <a:srgbClr val="000000"/>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399" name="Rounded Rectangle"/>
              <p:cNvSpPr/>
              <p:nvPr/>
            </p:nvSpPr>
            <p:spPr>
              <a:xfrm rot="5400000">
                <a:off x="-1487412" y="1512811"/>
                <a:ext cx="5210226" cy="2184603"/>
              </a:xfrm>
              <a:prstGeom prst="roundRect">
                <a:avLst>
                  <a:gd name="adj" fmla="val 15000"/>
                </a:avLst>
              </a:prstGeom>
              <a:noFill/>
              <a:ln w="50800" cap="flat">
                <a:solidFill>
                  <a:srgbClr val="000000"/>
                </a:solidFill>
                <a:prstDash val="solid"/>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grpSp>
      </p:grpSp>
      <p:sp>
        <p:nvSpPr>
          <p:cNvPr id="402" name="Arrow"/>
          <p:cNvSpPr/>
          <p:nvPr/>
        </p:nvSpPr>
        <p:spPr>
          <a:xfrm rot="2700000">
            <a:off x="4896630" y="5847479"/>
            <a:ext cx="426564" cy="119287"/>
          </a:xfrm>
          <a:prstGeom prst="rightArrow">
            <a:avLst>
              <a:gd name="adj1" fmla="val 32000"/>
              <a:gd name="adj2" fmla="val 65054"/>
            </a:avLst>
          </a:prstGeom>
          <a:solidFill>
            <a:srgbClr val="000000"/>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03" name="Overview"/>
          <p:cNvSpPr txBox="1"/>
          <p:nvPr/>
        </p:nvSpPr>
        <p:spPr>
          <a:xfrm>
            <a:off x="2006598" y="835024"/>
            <a:ext cx="8991604" cy="142875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normAutofit/>
          </a:bodyPr>
          <a:lstStyle>
            <a:lvl1pPr>
              <a:lnSpc>
                <a:spcPct val="90000"/>
              </a:lnSpc>
              <a:defRPr sz="6400" cap="all">
                <a:latin typeface="Kohinoor Devanagari Bold"/>
                <a:ea typeface="Kohinoor Devanagari Bold"/>
                <a:cs typeface="Kohinoor Devanagari Bold"/>
                <a:sym typeface="Kohinoor Devanagari Bold"/>
              </a:defRPr>
            </a:lvl1pPr>
          </a:lstStyle>
          <a:p>
            <a:r>
              <a:t>Overview</a:t>
            </a: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 name="Group"/>
          <p:cNvGrpSpPr/>
          <p:nvPr/>
        </p:nvGrpSpPr>
        <p:grpSpPr>
          <a:xfrm>
            <a:off x="3290969" y="4277505"/>
            <a:ext cx="1677060" cy="1984527"/>
            <a:chOff x="0" y="0"/>
            <a:chExt cx="1677059" cy="1984525"/>
          </a:xfrm>
        </p:grpSpPr>
        <p:pic>
          <p:nvPicPr>
            <p:cNvPr id="407" name="image23.png" descr="image23.png"/>
            <p:cNvPicPr>
              <a:picLocks noChangeAspect="1"/>
            </p:cNvPicPr>
            <p:nvPr/>
          </p:nvPicPr>
          <p:blipFill>
            <a:blip r:embed="rId3">
              <a:extLst/>
            </a:blip>
            <a:stretch>
              <a:fillRect/>
            </a:stretch>
          </p:blipFill>
          <p:spPr>
            <a:xfrm>
              <a:off x="46371" y="0"/>
              <a:ext cx="1584317" cy="1584316"/>
            </a:xfrm>
            <a:prstGeom prst="rect">
              <a:avLst/>
            </a:prstGeom>
            <a:ln w="12700" cap="flat">
              <a:noFill/>
              <a:miter lim="400000"/>
            </a:ln>
            <a:effectLst/>
          </p:spPr>
        </p:pic>
        <p:sp>
          <p:nvSpPr>
            <p:cNvPr id="408" name="Web API"/>
            <p:cNvSpPr txBox="1"/>
            <p:nvPr/>
          </p:nvSpPr>
          <p:spPr>
            <a:xfrm>
              <a:off x="0" y="1431193"/>
              <a:ext cx="1677060" cy="5533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Web API</a:t>
              </a:r>
            </a:p>
          </p:txBody>
        </p:sp>
      </p:grpSp>
      <p:grpSp>
        <p:nvGrpSpPr>
          <p:cNvPr id="412" name="Group"/>
          <p:cNvGrpSpPr/>
          <p:nvPr/>
        </p:nvGrpSpPr>
        <p:grpSpPr>
          <a:xfrm>
            <a:off x="162327" y="4428037"/>
            <a:ext cx="2678355" cy="2055845"/>
            <a:chOff x="0" y="0"/>
            <a:chExt cx="2678354" cy="2055843"/>
          </a:xfrm>
        </p:grpSpPr>
        <p:pic>
          <p:nvPicPr>
            <p:cNvPr id="410" name="image24.png" descr="image24.png"/>
            <p:cNvPicPr>
              <a:picLocks noChangeAspect="1"/>
            </p:cNvPicPr>
            <p:nvPr/>
          </p:nvPicPr>
          <p:blipFill>
            <a:blip r:embed="rId4">
              <a:extLst/>
            </a:blip>
            <a:stretch>
              <a:fillRect/>
            </a:stretch>
          </p:blipFill>
          <p:spPr>
            <a:xfrm>
              <a:off x="547019" y="0"/>
              <a:ext cx="1584317" cy="1235120"/>
            </a:xfrm>
            <a:prstGeom prst="rect">
              <a:avLst/>
            </a:prstGeom>
            <a:ln w="12700" cap="flat">
              <a:noFill/>
              <a:miter lim="400000"/>
            </a:ln>
            <a:effectLst/>
          </p:spPr>
        </p:pic>
        <p:sp>
          <p:nvSpPr>
            <p:cNvPr id="411" name="Steeve Application"/>
            <p:cNvSpPr txBox="1"/>
            <p:nvPr/>
          </p:nvSpPr>
          <p:spPr>
            <a:xfrm>
              <a:off x="0" y="1058812"/>
              <a:ext cx="2678355" cy="9970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Steeve Application</a:t>
              </a:r>
            </a:p>
          </p:txBody>
        </p:sp>
      </p:grpSp>
      <p:grpSp>
        <p:nvGrpSpPr>
          <p:cNvPr id="415" name="Group"/>
          <p:cNvGrpSpPr/>
          <p:nvPr/>
        </p:nvGrpSpPr>
        <p:grpSpPr>
          <a:xfrm>
            <a:off x="2144163" y="4365943"/>
            <a:ext cx="1420827" cy="814559"/>
            <a:chOff x="0" y="0"/>
            <a:chExt cx="1420826" cy="814557"/>
          </a:xfrm>
        </p:grpSpPr>
        <p:sp>
          <p:nvSpPr>
            <p:cNvPr id="413" name="Arrow"/>
            <p:cNvSpPr/>
            <p:nvPr/>
          </p:nvSpPr>
          <p:spPr>
            <a:xfrm>
              <a:off x="397358" y="592882"/>
              <a:ext cx="669987" cy="221676"/>
            </a:xfrm>
            <a:prstGeom prst="rightArrow">
              <a:avLst>
                <a:gd name="adj1" fmla="val 32000"/>
                <a:gd name="adj2" fmla="val 65054"/>
              </a:avLst>
            </a:prstGeom>
            <a:solidFill>
              <a:srgbClr val="000000"/>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14" name="HTTP"/>
            <p:cNvSpPr txBox="1"/>
            <p:nvPr/>
          </p:nvSpPr>
          <p:spPr>
            <a:xfrm>
              <a:off x="0" y="0"/>
              <a:ext cx="1420827" cy="7268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HTTP</a:t>
              </a:r>
            </a:p>
          </p:txBody>
        </p:sp>
      </p:grpSp>
      <p:sp>
        <p:nvSpPr>
          <p:cNvPr id="416" name="Arrow"/>
          <p:cNvSpPr/>
          <p:nvPr/>
        </p:nvSpPr>
        <p:spPr>
          <a:xfrm rot="10800000">
            <a:off x="6944109" y="6714128"/>
            <a:ext cx="945086" cy="119287"/>
          </a:xfrm>
          <a:prstGeom prst="rightArrow">
            <a:avLst>
              <a:gd name="adj1" fmla="val 32000"/>
              <a:gd name="adj2" fmla="val 65054"/>
            </a:avLst>
          </a:prstGeom>
          <a:solidFill>
            <a:srgbClr val="000000"/>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grpSp>
        <p:nvGrpSpPr>
          <p:cNvPr id="424" name="Group"/>
          <p:cNvGrpSpPr/>
          <p:nvPr/>
        </p:nvGrpSpPr>
        <p:grpSpPr>
          <a:xfrm>
            <a:off x="10287045" y="3682793"/>
            <a:ext cx="2184603" cy="4079393"/>
            <a:chOff x="0" y="0"/>
            <a:chExt cx="2184601" cy="4079392"/>
          </a:xfrm>
        </p:grpSpPr>
        <p:sp>
          <p:nvSpPr>
            <p:cNvPr id="417" name="Rounded Rectangle"/>
            <p:cNvSpPr/>
            <p:nvPr/>
          </p:nvSpPr>
          <p:spPr>
            <a:xfrm rot="5400000">
              <a:off x="-947396" y="947395"/>
              <a:ext cx="4079394" cy="2184603"/>
            </a:xfrm>
            <a:prstGeom prst="roundRect">
              <a:avLst>
                <a:gd name="adj" fmla="val 15000"/>
              </a:avLst>
            </a:prstGeom>
            <a:noFill/>
            <a:ln w="50800" cap="flat">
              <a:solidFill>
                <a:srgbClr val="000000"/>
              </a:solidFill>
              <a:prstDash val="solid"/>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grpSp>
          <p:nvGrpSpPr>
            <p:cNvPr id="420" name="Group"/>
            <p:cNvGrpSpPr/>
            <p:nvPr/>
          </p:nvGrpSpPr>
          <p:grpSpPr>
            <a:xfrm>
              <a:off x="438326" y="250236"/>
              <a:ext cx="1307949" cy="1690526"/>
              <a:chOff x="0" y="0"/>
              <a:chExt cx="1307948" cy="1690525"/>
            </a:xfrm>
          </p:grpSpPr>
          <p:pic>
            <p:nvPicPr>
              <p:cNvPr id="418" name="tor.png" descr="tor.png"/>
              <p:cNvPicPr>
                <a:picLocks noChangeAspect="1"/>
              </p:cNvPicPr>
              <p:nvPr/>
            </p:nvPicPr>
            <p:blipFill>
              <a:blip r:embed="rId5">
                <a:extLst/>
              </a:blip>
              <a:stretch>
                <a:fillRect/>
              </a:stretch>
            </p:blipFill>
            <p:spPr>
              <a:xfrm>
                <a:off x="0" y="0"/>
                <a:ext cx="1307949" cy="1307948"/>
              </a:xfrm>
              <a:prstGeom prst="rect">
                <a:avLst/>
              </a:prstGeom>
              <a:ln w="12700" cap="flat">
                <a:noFill/>
                <a:miter lim="400000"/>
              </a:ln>
              <a:effectLst/>
            </p:spPr>
          </p:pic>
          <p:sp>
            <p:nvSpPr>
              <p:cNvPr id="419" name="Tor"/>
              <p:cNvSpPr txBox="1"/>
              <p:nvPr/>
            </p:nvSpPr>
            <p:spPr>
              <a:xfrm>
                <a:off x="196181" y="1267561"/>
                <a:ext cx="915587" cy="4229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Tor</a:t>
                </a:r>
              </a:p>
            </p:txBody>
          </p:sp>
        </p:grpSp>
        <p:grpSp>
          <p:nvGrpSpPr>
            <p:cNvPr id="423" name="Group"/>
            <p:cNvGrpSpPr/>
            <p:nvPr/>
          </p:nvGrpSpPr>
          <p:grpSpPr>
            <a:xfrm>
              <a:off x="47170" y="2001705"/>
              <a:ext cx="2090262" cy="1827451"/>
              <a:chOff x="0" y="0"/>
              <a:chExt cx="2090261" cy="1827450"/>
            </a:xfrm>
          </p:grpSpPr>
          <p:pic>
            <p:nvPicPr>
              <p:cNvPr id="421" name="parallel.png" descr="parallel.png"/>
              <p:cNvPicPr>
                <a:picLocks noChangeAspect="1"/>
              </p:cNvPicPr>
              <p:nvPr/>
            </p:nvPicPr>
            <p:blipFill>
              <a:blip r:embed="rId6">
                <a:extLst/>
              </a:blip>
              <a:stretch>
                <a:fillRect/>
              </a:stretch>
            </p:blipFill>
            <p:spPr>
              <a:xfrm>
                <a:off x="257400" y="0"/>
                <a:ext cx="1445147" cy="1445147"/>
              </a:xfrm>
              <a:prstGeom prst="rect">
                <a:avLst/>
              </a:prstGeom>
              <a:ln w="12700" cap="flat">
                <a:noFill/>
                <a:miter lim="400000"/>
              </a:ln>
              <a:effectLst/>
            </p:spPr>
          </p:pic>
          <p:sp>
            <p:nvSpPr>
              <p:cNvPr id="422" name="Multiprocessing"/>
              <p:cNvSpPr txBox="1"/>
              <p:nvPr/>
            </p:nvSpPr>
            <p:spPr>
              <a:xfrm>
                <a:off x="0" y="1404486"/>
                <a:ext cx="2090262" cy="4229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Multiprocessing</a:t>
                </a:r>
              </a:p>
            </p:txBody>
          </p:sp>
        </p:grpSp>
      </p:grpSp>
      <p:sp>
        <p:nvSpPr>
          <p:cNvPr id="425" name="Arrow"/>
          <p:cNvSpPr/>
          <p:nvPr/>
        </p:nvSpPr>
        <p:spPr>
          <a:xfrm rot="18900000">
            <a:off x="4896630" y="4176250"/>
            <a:ext cx="426564" cy="119287"/>
          </a:xfrm>
          <a:prstGeom prst="rightArrow">
            <a:avLst>
              <a:gd name="adj1" fmla="val 32000"/>
              <a:gd name="adj2" fmla="val 65054"/>
            </a:avLst>
          </a:prstGeom>
          <a:solidFill>
            <a:srgbClr val="000000"/>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grpSp>
        <p:nvGrpSpPr>
          <p:cNvPr id="428" name="Group"/>
          <p:cNvGrpSpPr/>
          <p:nvPr/>
        </p:nvGrpSpPr>
        <p:grpSpPr>
          <a:xfrm>
            <a:off x="5058307" y="5554636"/>
            <a:ext cx="2044925" cy="1835755"/>
            <a:chOff x="0" y="0"/>
            <a:chExt cx="2044924" cy="1835753"/>
          </a:xfrm>
        </p:grpSpPr>
        <p:pic>
          <p:nvPicPr>
            <p:cNvPr id="426" name="image19.png" descr="image19.png"/>
            <p:cNvPicPr>
              <a:picLocks noChangeAspect="1"/>
            </p:cNvPicPr>
            <p:nvPr/>
          </p:nvPicPr>
          <p:blipFill>
            <a:blip r:embed="rId7">
              <a:extLst/>
            </a:blip>
            <a:stretch>
              <a:fillRect/>
            </a:stretch>
          </p:blipFill>
          <p:spPr>
            <a:xfrm>
              <a:off x="390135" y="0"/>
              <a:ext cx="1264654" cy="1264653"/>
            </a:xfrm>
            <a:prstGeom prst="rect">
              <a:avLst/>
            </a:prstGeom>
            <a:ln w="12700" cap="flat">
              <a:noFill/>
              <a:miter lim="400000"/>
            </a:ln>
            <a:effectLst/>
          </p:spPr>
        </p:pic>
        <p:sp>
          <p:nvSpPr>
            <p:cNvPr id="427" name="PostgreSQL"/>
            <p:cNvSpPr txBox="1"/>
            <p:nvPr/>
          </p:nvSpPr>
          <p:spPr>
            <a:xfrm>
              <a:off x="0" y="1174488"/>
              <a:ext cx="2044925" cy="6612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PostgreSQL</a:t>
              </a:r>
            </a:p>
          </p:txBody>
        </p:sp>
      </p:grpSp>
      <p:grpSp>
        <p:nvGrpSpPr>
          <p:cNvPr id="431" name="Group"/>
          <p:cNvGrpSpPr/>
          <p:nvPr/>
        </p:nvGrpSpPr>
        <p:grpSpPr>
          <a:xfrm>
            <a:off x="5189749" y="3149300"/>
            <a:ext cx="1825337" cy="1304823"/>
            <a:chOff x="0" y="0"/>
            <a:chExt cx="1825336" cy="1304821"/>
          </a:xfrm>
        </p:grpSpPr>
        <p:pic>
          <p:nvPicPr>
            <p:cNvPr id="429" name="intelligence.png" descr="intelligence.png"/>
            <p:cNvPicPr>
              <a:picLocks noChangeAspect="1"/>
            </p:cNvPicPr>
            <p:nvPr/>
          </p:nvPicPr>
          <p:blipFill>
            <a:blip r:embed="rId8">
              <a:extLst/>
            </a:blip>
            <a:stretch>
              <a:fillRect/>
            </a:stretch>
          </p:blipFill>
          <p:spPr>
            <a:xfrm>
              <a:off x="454875" y="0"/>
              <a:ext cx="915587" cy="915586"/>
            </a:xfrm>
            <a:prstGeom prst="rect">
              <a:avLst/>
            </a:prstGeom>
            <a:ln w="12700" cap="flat">
              <a:noFill/>
              <a:miter lim="400000"/>
            </a:ln>
            <a:effectLst/>
          </p:spPr>
        </p:pic>
        <p:sp>
          <p:nvSpPr>
            <p:cNvPr id="430" name="NLP model"/>
            <p:cNvSpPr txBox="1"/>
            <p:nvPr/>
          </p:nvSpPr>
          <p:spPr>
            <a:xfrm>
              <a:off x="0" y="881858"/>
              <a:ext cx="1825337" cy="42296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NLP model</a:t>
              </a:r>
            </a:p>
          </p:txBody>
        </p:sp>
      </p:grpSp>
      <p:sp>
        <p:nvSpPr>
          <p:cNvPr id="432" name="Arrow"/>
          <p:cNvSpPr/>
          <p:nvPr/>
        </p:nvSpPr>
        <p:spPr>
          <a:xfrm rot="16200000">
            <a:off x="5771784" y="4862150"/>
            <a:ext cx="661266" cy="119287"/>
          </a:xfrm>
          <a:prstGeom prst="rightArrow">
            <a:avLst>
              <a:gd name="adj1" fmla="val 32000"/>
              <a:gd name="adj2" fmla="val 65054"/>
            </a:avLst>
          </a:prstGeom>
          <a:solidFill>
            <a:srgbClr val="000000"/>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33" name="Arrow"/>
          <p:cNvSpPr/>
          <p:nvPr/>
        </p:nvSpPr>
        <p:spPr>
          <a:xfrm>
            <a:off x="9352643" y="6714128"/>
            <a:ext cx="815463" cy="119287"/>
          </a:xfrm>
          <a:prstGeom prst="rightArrow">
            <a:avLst>
              <a:gd name="adj1" fmla="val 32000"/>
              <a:gd name="adj2" fmla="val 65054"/>
            </a:avLst>
          </a:prstGeom>
          <a:solidFill>
            <a:srgbClr val="000000"/>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grpSp>
        <p:nvGrpSpPr>
          <p:cNvPr id="448" name="Group"/>
          <p:cNvGrpSpPr/>
          <p:nvPr/>
        </p:nvGrpSpPr>
        <p:grpSpPr>
          <a:xfrm>
            <a:off x="7375404" y="2548878"/>
            <a:ext cx="2533337" cy="5815158"/>
            <a:chOff x="0" y="0"/>
            <a:chExt cx="2533336" cy="5815157"/>
          </a:xfrm>
        </p:grpSpPr>
        <p:sp>
          <p:nvSpPr>
            <p:cNvPr id="434" name="Periodic Crawler"/>
            <p:cNvSpPr txBox="1"/>
            <p:nvPr/>
          </p:nvSpPr>
          <p:spPr>
            <a:xfrm>
              <a:off x="0" y="5153891"/>
              <a:ext cx="2533337" cy="6612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Periodic Crawler</a:t>
              </a:r>
            </a:p>
          </p:txBody>
        </p:sp>
        <p:grpSp>
          <p:nvGrpSpPr>
            <p:cNvPr id="447" name="Group"/>
            <p:cNvGrpSpPr/>
            <p:nvPr/>
          </p:nvGrpSpPr>
          <p:grpSpPr>
            <a:xfrm>
              <a:off x="148966" y="0"/>
              <a:ext cx="2235403" cy="5210225"/>
              <a:chOff x="0" y="0"/>
              <a:chExt cx="2235401" cy="5210224"/>
            </a:xfrm>
          </p:grpSpPr>
          <p:grpSp>
            <p:nvGrpSpPr>
              <p:cNvPr id="437" name="Group"/>
              <p:cNvGrpSpPr/>
              <p:nvPr/>
            </p:nvGrpSpPr>
            <p:grpSpPr>
              <a:xfrm>
                <a:off x="0" y="220076"/>
                <a:ext cx="2235402" cy="1452794"/>
                <a:chOff x="0" y="0"/>
                <a:chExt cx="2235401" cy="1452792"/>
              </a:xfrm>
            </p:grpSpPr>
            <p:pic>
              <p:nvPicPr>
                <p:cNvPr id="435" name="image20.png" descr="image20.png"/>
                <p:cNvPicPr>
                  <a:picLocks noChangeAspect="1"/>
                </p:cNvPicPr>
                <p:nvPr/>
              </p:nvPicPr>
              <p:blipFill>
                <a:blip r:embed="rId9">
                  <a:extLst/>
                </a:blip>
                <a:stretch>
                  <a:fillRect/>
                </a:stretch>
              </p:blipFill>
              <p:spPr>
                <a:xfrm>
                  <a:off x="638531" y="0"/>
                  <a:ext cx="958341" cy="958340"/>
                </a:xfrm>
                <a:prstGeom prst="rect">
                  <a:avLst/>
                </a:prstGeom>
                <a:ln w="12700" cap="flat">
                  <a:noFill/>
                  <a:miter lim="400000"/>
                </a:ln>
                <a:effectLst/>
              </p:spPr>
            </p:pic>
            <p:sp>
              <p:nvSpPr>
                <p:cNvPr id="436" name="Celery Beat"/>
                <p:cNvSpPr txBox="1"/>
                <p:nvPr/>
              </p:nvSpPr>
              <p:spPr>
                <a:xfrm>
                  <a:off x="0" y="791526"/>
                  <a:ext cx="2235402" cy="6612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Celery Beat</a:t>
                  </a:r>
                </a:p>
              </p:txBody>
            </p:sp>
          </p:grpSp>
          <p:grpSp>
            <p:nvGrpSpPr>
              <p:cNvPr id="440" name="Group"/>
              <p:cNvGrpSpPr/>
              <p:nvPr/>
            </p:nvGrpSpPr>
            <p:grpSpPr>
              <a:xfrm>
                <a:off x="407287" y="3816629"/>
                <a:ext cx="1420827" cy="1356347"/>
                <a:chOff x="0" y="0"/>
                <a:chExt cx="1420826" cy="1356345"/>
              </a:xfrm>
            </p:grpSpPr>
            <p:pic>
              <p:nvPicPr>
                <p:cNvPr id="438" name="image21.png" descr="image21.png"/>
                <p:cNvPicPr>
                  <a:picLocks noChangeAspect="1"/>
                </p:cNvPicPr>
                <p:nvPr/>
              </p:nvPicPr>
              <p:blipFill>
                <a:blip r:embed="rId10">
                  <a:extLst/>
                </a:blip>
                <a:stretch>
                  <a:fillRect/>
                </a:stretch>
              </p:blipFill>
              <p:spPr>
                <a:xfrm>
                  <a:off x="233408" y="0"/>
                  <a:ext cx="954013" cy="954013"/>
                </a:xfrm>
                <a:prstGeom prst="rect">
                  <a:avLst/>
                </a:prstGeom>
                <a:ln w="12700" cap="flat">
                  <a:noFill/>
                  <a:miter lim="400000"/>
                </a:ln>
                <a:effectLst/>
              </p:spPr>
            </p:pic>
            <p:sp>
              <p:nvSpPr>
                <p:cNvPr id="439" name="Crawler"/>
                <p:cNvSpPr txBox="1"/>
                <p:nvPr/>
              </p:nvSpPr>
              <p:spPr>
                <a:xfrm>
                  <a:off x="0" y="803013"/>
                  <a:ext cx="1420827" cy="5533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Crawler</a:t>
                  </a:r>
                </a:p>
              </p:txBody>
            </p:sp>
          </p:grpSp>
          <p:grpSp>
            <p:nvGrpSpPr>
              <p:cNvPr id="443" name="Group"/>
              <p:cNvGrpSpPr/>
              <p:nvPr/>
            </p:nvGrpSpPr>
            <p:grpSpPr>
              <a:xfrm>
                <a:off x="325542" y="2044330"/>
                <a:ext cx="1584317" cy="1256453"/>
                <a:chOff x="0" y="0"/>
                <a:chExt cx="1584315" cy="1256452"/>
              </a:xfrm>
            </p:grpSpPr>
            <p:pic>
              <p:nvPicPr>
                <p:cNvPr id="441" name="image22.png" descr="image22.png"/>
                <p:cNvPicPr>
                  <a:picLocks noChangeAspect="1"/>
                </p:cNvPicPr>
                <p:nvPr/>
              </p:nvPicPr>
              <p:blipFill>
                <a:blip r:embed="rId11">
                  <a:extLst/>
                </a:blip>
                <a:stretch>
                  <a:fillRect/>
                </a:stretch>
              </p:blipFill>
              <p:spPr>
                <a:xfrm>
                  <a:off x="382956" y="0"/>
                  <a:ext cx="818406" cy="865147"/>
                </a:xfrm>
                <a:prstGeom prst="rect">
                  <a:avLst/>
                </a:prstGeom>
                <a:ln w="12700" cap="flat">
                  <a:noFill/>
                  <a:miter lim="400000"/>
                </a:ln>
                <a:effectLst/>
              </p:spPr>
            </p:pic>
            <p:sp>
              <p:nvSpPr>
                <p:cNvPr id="442" name="RabbitMQ"/>
                <p:cNvSpPr txBox="1"/>
                <p:nvPr/>
              </p:nvSpPr>
              <p:spPr>
                <a:xfrm>
                  <a:off x="0" y="833488"/>
                  <a:ext cx="1584316" cy="4229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RabbitMQ</a:t>
                  </a:r>
                </a:p>
              </p:txBody>
            </p:sp>
          </p:grpSp>
          <p:sp>
            <p:nvSpPr>
              <p:cNvPr id="444" name="Arrow"/>
              <p:cNvSpPr/>
              <p:nvPr/>
            </p:nvSpPr>
            <p:spPr>
              <a:xfrm rot="5400000">
                <a:off x="941532" y="1722652"/>
                <a:ext cx="352337" cy="119287"/>
              </a:xfrm>
              <a:prstGeom prst="rightArrow">
                <a:avLst>
                  <a:gd name="adj1" fmla="val 32000"/>
                  <a:gd name="adj2" fmla="val 65054"/>
                </a:avLst>
              </a:prstGeom>
              <a:solidFill>
                <a:srgbClr val="000000"/>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45" name="Arrow"/>
              <p:cNvSpPr/>
              <p:nvPr/>
            </p:nvSpPr>
            <p:spPr>
              <a:xfrm rot="5400000">
                <a:off x="941532" y="3499063"/>
                <a:ext cx="352337" cy="119287"/>
              </a:xfrm>
              <a:prstGeom prst="rightArrow">
                <a:avLst>
                  <a:gd name="adj1" fmla="val 32000"/>
                  <a:gd name="adj2" fmla="val 65054"/>
                </a:avLst>
              </a:prstGeom>
              <a:solidFill>
                <a:srgbClr val="000000"/>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46" name="Rounded Rectangle"/>
              <p:cNvSpPr/>
              <p:nvPr/>
            </p:nvSpPr>
            <p:spPr>
              <a:xfrm rot="5400000">
                <a:off x="-1487412" y="1512811"/>
                <a:ext cx="5210226" cy="2184603"/>
              </a:xfrm>
              <a:prstGeom prst="roundRect">
                <a:avLst>
                  <a:gd name="adj" fmla="val 15000"/>
                </a:avLst>
              </a:prstGeom>
              <a:noFill/>
              <a:ln w="50800" cap="flat">
                <a:solidFill>
                  <a:srgbClr val="000000"/>
                </a:solidFill>
                <a:prstDash val="solid"/>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grpSp>
      </p:grpSp>
      <p:sp>
        <p:nvSpPr>
          <p:cNvPr id="449" name="Arrow"/>
          <p:cNvSpPr/>
          <p:nvPr/>
        </p:nvSpPr>
        <p:spPr>
          <a:xfrm rot="2700000">
            <a:off x="4896630" y="5847479"/>
            <a:ext cx="426564" cy="119287"/>
          </a:xfrm>
          <a:prstGeom prst="rightArrow">
            <a:avLst>
              <a:gd name="adj1" fmla="val 32000"/>
              <a:gd name="adj2" fmla="val 65054"/>
            </a:avLst>
          </a:prstGeom>
          <a:solidFill>
            <a:srgbClr val="000000"/>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50" name="Rectangle"/>
          <p:cNvSpPr/>
          <p:nvPr/>
        </p:nvSpPr>
        <p:spPr>
          <a:xfrm>
            <a:off x="3271815" y="2399736"/>
            <a:ext cx="9408662" cy="6265202"/>
          </a:xfrm>
          <a:prstGeom prst="rect">
            <a:avLst/>
          </a:prstGeom>
          <a:solidFill>
            <a:srgbClr val="FCEFCF">
              <a:alpha val="77000"/>
            </a:srgbClr>
          </a:solidFill>
          <a:ln>
            <a:solidFill>
              <a:srgbClr val="FCEFCF">
                <a:alpha val="77000"/>
              </a:srgbClr>
            </a:solidFill>
          </a:ln>
        </p:spPr>
        <p:txBody>
          <a:bodyPr lIns="71437" tIns="71437" rIns="71437" bIns="71437" anchor="ctr"/>
          <a:lstStyle/>
          <a:p>
            <a:endParaRPr/>
          </a:p>
        </p:txBody>
      </p:sp>
      <p:sp>
        <p:nvSpPr>
          <p:cNvPr id="451" name="Front-end"/>
          <p:cNvSpPr txBox="1"/>
          <p:nvPr/>
        </p:nvSpPr>
        <p:spPr>
          <a:xfrm>
            <a:off x="2006598" y="835024"/>
            <a:ext cx="8991604" cy="142875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normAutofit/>
          </a:bodyPr>
          <a:lstStyle>
            <a:lvl1pPr>
              <a:lnSpc>
                <a:spcPct val="90000"/>
              </a:lnSpc>
              <a:defRPr sz="6400" cap="all">
                <a:latin typeface="Kohinoor Devanagari Bold"/>
                <a:ea typeface="Kohinoor Devanagari Bold"/>
                <a:cs typeface="Kohinoor Devanagari Bold"/>
                <a:sym typeface="Kohinoor Devanagari Bold"/>
              </a:defRPr>
            </a:lvl1pPr>
          </a:lstStyle>
          <a:p>
            <a:r>
              <a:t>Front-end</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Browsing (Job-Seeking) Website…"/>
          <p:cNvSpPr txBox="1"/>
          <p:nvPr/>
        </p:nvSpPr>
        <p:spPr>
          <a:xfrm>
            <a:off x="2301769" y="3575050"/>
            <a:ext cx="8401262" cy="26035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p>
            <a:pPr>
              <a:defRPr sz="5000"/>
            </a:pPr>
            <a:r>
              <a:t>Browsing Job-Seeking Websites </a:t>
            </a:r>
          </a:p>
          <a:p>
            <a:pPr>
              <a:defRPr sz="5000"/>
            </a:pPr>
            <a:endParaRPr/>
          </a:p>
          <a:p>
            <a:pPr>
              <a:defRPr sz="7200"/>
            </a:pPr>
            <a:r>
              <a:t> </a:t>
            </a:r>
            <a:r>
              <a:rPr>
                <a:solidFill>
                  <a:srgbClr val="FF6C5A"/>
                </a:solidFill>
              </a:rPr>
              <a:t>Wasting Time</a:t>
            </a:r>
          </a:p>
        </p:txBody>
      </p:sp>
      <p:sp>
        <p:nvSpPr>
          <p:cNvPr id="130" name="Time is Money"/>
          <p:cNvSpPr txBox="1"/>
          <p:nvPr/>
        </p:nvSpPr>
        <p:spPr>
          <a:xfrm>
            <a:off x="5257849" y="8591549"/>
            <a:ext cx="2489100" cy="6477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l">
              <a:lnSpc>
                <a:spcPct val="120000"/>
              </a:lnSpc>
              <a:defRPr sz="3200">
                <a:latin typeface="HanziPen TC Regular"/>
                <a:ea typeface="HanziPen TC Regular"/>
                <a:cs typeface="HanziPen TC Regular"/>
                <a:sym typeface="HanziPen TC Regular"/>
              </a:defRPr>
            </a:lvl1pPr>
          </a:lstStyle>
          <a:p>
            <a:r>
              <a:t>Time is Money</a:t>
            </a:r>
          </a:p>
        </p:txBody>
      </p:sp>
      <p:pic>
        <p:nvPicPr>
          <p:cNvPr id="131" name="stopwatch.png" descr="stopwatch.png"/>
          <p:cNvPicPr>
            <a:picLocks noChangeAspect="1"/>
          </p:cNvPicPr>
          <p:nvPr/>
        </p:nvPicPr>
        <p:blipFill>
          <a:blip r:embed="rId3">
            <a:extLst/>
          </a:blip>
          <a:stretch>
            <a:fillRect/>
          </a:stretch>
        </p:blipFill>
        <p:spPr>
          <a:xfrm>
            <a:off x="2675984" y="5532470"/>
            <a:ext cx="1428753" cy="1428753"/>
          </a:xfrm>
          <a:prstGeom prst="rect">
            <a:avLst/>
          </a:prstGeom>
          <a:ln w="12700">
            <a:miter lim="400000"/>
          </a:ln>
        </p:spPr>
      </p:pic>
      <p:sp>
        <p:nvSpPr>
          <p:cNvPr id="132" name="Pain Point 痛點"/>
          <p:cNvSpPr txBox="1">
            <a:spLocks noGrp="1"/>
          </p:cNvSpPr>
          <p:nvPr>
            <p:ph type="title"/>
          </p:nvPr>
        </p:nvSpPr>
        <p:spPr>
          <a:xfrm>
            <a:off x="2006598" y="835024"/>
            <a:ext cx="8991604" cy="1428753"/>
          </a:xfrm>
          <a:prstGeom prst="rect">
            <a:avLst/>
          </a:prstGeom>
        </p:spPr>
        <p:txBody>
          <a:bodyPr/>
          <a:lstStyle>
            <a:lvl1pPr algn="ctr">
              <a:defRPr>
                <a:latin typeface="Kohinoor Devanagari Bold"/>
                <a:ea typeface="Kohinoor Devanagari Bold"/>
                <a:cs typeface="Kohinoor Devanagari Bold"/>
                <a:sym typeface="Kohinoor Devanagari Bold"/>
              </a:defRPr>
            </a:lvl1pPr>
          </a:lstStyle>
          <a:p>
            <a:r>
              <a:t>Challenge</a:t>
            </a: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7" name="Group"/>
          <p:cNvGrpSpPr/>
          <p:nvPr/>
        </p:nvGrpSpPr>
        <p:grpSpPr>
          <a:xfrm>
            <a:off x="3290969" y="4277505"/>
            <a:ext cx="1677060" cy="1984527"/>
            <a:chOff x="0" y="0"/>
            <a:chExt cx="1677059" cy="1984525"/>
          </a:xfrm>
        </p:grpSpPr>
        <p:pic>
          <p:nvPicPr>
            <p:cNvPr id="455" name="image23.png" descr="image23.png"/>
            <p:cNvPicPr>
              <a:picLocks noChangeAspect="1"/>
            </p:cNvPicPr>
            <p:nvPr/>
          </p:nvPicPr>
          <p:blipFill>
            <a:blip r:embed="rId3">
              <a:extLst/>
            </a:blip>
            <a:stretch>
              <a:fillRect/>
            </a:stretch>
          </p:blipFill>
          <p:spPr>
            <a:xfrm>
              <a:off x="46371" y="0"/>
              <a:ext cx="1584317" cy="1584316"/>
            </a:xfrm>
            <a:prstGeom prst="rect">
              <a:avLst/>
            </a:prstGeom>
            <a:ln w="12700" cap="flat">
              <a:noFill/>
              <a:miter lim="400000"/>
            </a:ln>
            <a:effectLst/>
          </p:spPr>
        </p:pic>
        <p:sp>
          <p:nvSpPr>
            <p:cNvPr id="456" name="Web API"/>
            <p:cNvSpPr txBox="1"/>
            <p:nvPr/>
          </p:nvSpPr>
          <p:spPr>
            <a:xfrm>
              <a:off x="0" y="1431193"/>
              <a:ext cx="1677060" cy="5533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Web API</a:t>
              </a:r>
            </a:p>
          </p:txBody>
        </p:sp>
      </p:grpSp>
      <p:grpSp>
        <p:nvGrpSpPr>
          <p:cNvPr id="460" name="Group"/>
          <p:cNvGrpSpPr/>
          <p:nvPr/>
        </p:nvGrpSpPr>
        <p:grpSpPr>
          <a:xfrm>
            <a:off x="162327" y="4428037"/>
            <a:ext cx="2678355" cy="2055845"/>
            <a:chOff x="0" y="0"/>
            <a:chExt cx="2678354" cy="2055843"/>
          </a:xfrm>
        </p:grpSpPr>
        <p:pic>
          <p:nvPicPr>
            <p:cNvPr id="458" name="image24.png" descr="image24.png"/>
            <p:cNvPicPr>
              <a:picLocks noChangeAspect="1"/>
            </p:cNvPicPr>
            <p:nvPr/>
          </p:nvPicPr>
          <p:blipFill>
            <a:blip r:embed="rId4">
              <a:extLst/>
            </a:blip>
            <a:stretch>
              <a:fillRect/>
            </a:stretch>
          </p:blipFill>
          <p:spPr>
            <a:xfrm>
              <a:off x="547019" y="0"/>
              <a:ext cx="1584317" cy="1235120"/>
            </a:xfrm>
            <a:prstGeom prst="rect">
              <a:avLst/>
            </a:prstGeom>
            <a:ln w="12700" cap="flat">
              <a:noFill/>
              <a:miter lim="400000"/>
            </a:ln>
            <a:effectLst/>
          </p:spPr>
        </p:pic>
        <p:sp>
          <p:nvSpPr>
            <p:cNvPr id="459" name="Steeve Application"/>
            <p:cNvSpPr txBox="1"/>
            <p:nvPr/>
          </p:nvSpPr>
          <p:spPr>
            <a:xfrm>
              <a:off x="0" y="1058812"/>
              <a:ext cx="2678355" cy="9970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Steeve Application</a:t>
              </a:r>
            </a:p>
          </p:txBody>
        </p:sp>
      </p:grpSp>
      <p:grpSp>
        <p:nvGrpSpPr>
          <p:cNvPr id="463" name="Group"/>
          <p:cNvGrpSpPr/>
          <p:nvPr/>
        </p:nvGrpSpPr>
        <p:grpSpPr>
          <a:xfrm>
            <a:off x="2144163" y="4365943"/>
            <a:ext cx="1420827" cy="814559"/>
            <a:chOff x="0" y="0"/>
            <a:chExt cx="1420826" cy="814557"/>
          </a:xfrm>
        </p:grpSpPr>
        <p:sp>
          <p:nvSpPr>
            <p:cNvPr id="461" name="Arrow"/>
            <p:cNvSpPr/>
            <p:nvPr/>
          </p:nvSpPr>
          <p:spPr>
            <a:xfrm>
              <a:off x="397358" y="592882"/>
              <a:ext cx="669987" cy="221676"/>
            </a:xfrm>
            <a:prstGeom prst="rightArrow">
              <a:avLst>
                <a:gd name="adj1" fmla="val 32000"/>
                <a:gd name="adj2" fmla="val 65054"/>
              </a:avLst>
            </a:prstGeom>
            <a:solidFill>
              <a:srgbClr val="000000"/>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62" name="HTTP"/>
            <p:cNvSpPr txBox="1"/>
            <p:nvPr/>
          </p:nvSpPr>
          <p:spPr>
            <a:xfrm>
              <a:off x="0" y="0"/>
              <a:ext cx="1420827" cy="7268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HTTP</a:t>
              </a:r>
            </a:p>
          </p:txBody>
        </p:sp>
      </p:grpSp>
      <p:sp>
        <p:nvSpPr>
          <p:cNvPr id="464" name="Arrow"/>
          <p:cNvSpPr/>
          <p:nvPr/>
        </p:nvSpPr>
        <p:spPr>
          <a:xfrm rot="10800000">
            <a:off x="6944109" y="6714128"/>
            <a:ext cx="945086" cy="119287"/>
          </a:xfrm>
          <a:prstGeom prst="rightArrow">
            <a:avLst>
              <a:gd name="adj1" fmla="val 32000"/>
              <a:gd name="adj2" fmla="val 65054"/>
            </a:avLst>
          </a:prstGeom>
          <a:solidFill>
            <a:srgbClr val="000000"/>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grpSp>
        <p:nvGrpSpPr>
          <p:cNvPr id="472" name="Group"/>
          <p:cNvGrpSpPr/>
          <p:nvPr/>
        </p:nvGrpSpPr>
        <p:grpSpPr>
          <a:xfrm>
            <a:off x="10287045" y="3682793"/>
            <a:ext cx="2184603" cy="4079393"/>
            <a:chOff x="0" y="0"/>
            <a:chExt cx="2184601" cy="4079392"/>
          </a:xfrm>
        </p:grpSpPr>
        <p:sp>
          <p:nvSpPr>
            <p:cNvPr id="465" name="Rounded Rectangle"/>
            <p:cNvSpPr/>
            <p:nvPr/>
          </p:nvSpPr>
          <p:spPr>
            <a:xfrm rot="5400000">
              <a:off x="-947396" y="947395"/>
              <a:ext cx="4079394" cy="2184603"/>
            </a:xfrm>
            <a:prstGeom prst="roundRect">
              <a:avLst>
                <a:gd name="adj" fmla="val 15000"/>
              </a:avLst>
            </a:prstGeom>
            <a:noFill/>
            <a:ln w="50800" cap="flat">
              <a:solidFill>
                <a:srgbClr val="000000"/>
              </a:solidFill>
              <a:prstDash val="solid"/>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grpSp>
          <p:nvGrpSpPr>
            <p:cNvPr id="468" name="Group"/>
            <p:cNvGrpSpPr/>
            <p:nvPr/>
          </p:nvGrpSpPr>
          <p:grpSpPr>
            <a:xfrm>
              <a:off x="438326" y="250236"/>
              <a:ext cx="1307949" cy="1690526"/>
              <a:chOff x="0" y="0"/>
              <a:chExt cx="1307948" cy="1690525"/>
            </a:xfrm>
          </p:grpSpPr>
          <p:pic>
            <p:nvPicPr>
              <p:cNvPr id="466" name="tor.png" descr="tor.png"/>
              <p:cNvPicPr>
                <a:picLocks noChangeAspect="1"/>
              </p:cNvPicPr>
              <p:nvPr/>
            </p:nvPicPr>
            <p:blipFill>
              <a:blip r:embed="rId5">
                <a:extLst/>
              </a:blip>
              <a:stretch>
                <a:fillRect/>
              </a:stretch>
            </p:blipFill>
            <p:spPr>
              <a:xfrm>
                <a:off x="0" y="0"/>
                <a:ext cx="1307949" cy="1307948"/>
              </a:xfrm>
              <a:prstGeom prst="rect">
                <a:avLst/>
              </a:prstGeom>
              <a:ln w="12700" cap="flat">
                <a:noFill/>
                <a:miter lim="400000"/>
              </a:ln>
              <a:effectLst/>
            </p:spPr>
          </p:pic>
          <p:sp>
            <p:nvSpPr>
              <p:cNvPr id="467" name="Tor"/>
              <p:cNvSpPr txBox="1"/>
              <p:nvPr/>
            </p:nvSpPr>
            <p:spPr>
              <a:xfrm>
                <a:off x="196181" y="1267561"/>
                <a:ext cx="915587" cy="4229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Tor</a:t>
                </a:r>
              </a:p>
            </p:txBody>
          </p:sp>
        </p:grpSp>
        <p:grpSp>
          <p:nvGrpSpPr>
            <p:cNvPr id="471" name="Group"/>
            <p:cNvGrpSpPr/>
            <p:nvPr/>
          </p:nvGrpSpPr>
          <p:grpSpPr>
            <a:xfrm>
              <a:off x="47170" y="2001705"/>
              <a:ext cx="2090262" cy="1827451"/>
              <a:chOff x="0" y="0"/>
              <a:chExt cx="2090261" cy="1827450"/>
            </a:xfrm>
          </p:grpSpPr>
          <p:pic>
            <p:nvPicPr>
              <p:cNvPr id="469" name="parallel.png" descr="parallel.png"/>
              <p:cNvPicPr>
                <a:picLocks noChangeAspect="1"/>
              </p:cNvPicPr>
              <p:nvPr/>
            </p:nvPicPr>
            <p:blipFill>
              <a:blip r:embed="rId6">
                <a:extLst/>
              </a:blip>
              <a:stretch>
                <a:fillRect/>
              </a:stretch>
            </p:blipFill>
            <p:spPr>
              <a:xfrm>
                <a:off x="257400" y="0"/>
                <a:ext cx="1445147" cy="1445147"/>
              </a:xfrm>
              <a:prstGeom prst="rect">
                <a:avLst/>
              </a:prstGeom>
              <a:ln w="12700" cap="flat">
                <a:noFill/>
                <a:miter lim="400000"/>
              </a:ln>
              <a:effectLst/>
            </p:spPr>
          </p:pic>
          <p:sp>
            <p:nvSpPr>
              <p:cNvPr id="470" name="Multiprocessing"/>
              <p:cNvSpPr txBox="1"/>
              <p:nvPr/>
            </p:nvSpPr>
            <p:spPr>
              <a:xfrm>
                <a:off x="0" y="1404486"/>
                <a:ext cx="2090262" cy="4229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Multiprocessing</a:t>
                </a:r>
              </a:p>
            </p:txBody>
          </p:sp>
        </p:grpSp>
      </p:grpSp>
      <p:sp>
        <p:nvSpPr>
          <p:cNvPr id="473" name="Arrow"/>
          <p:cNvSpPr/>
          <p:nvPr/>
        </p:nvSpPr>
        <p:spPr>
          <a:xfrm rot="18900000">
            <a:off x="4896630" y="4176250"/>
            <a:ext cx="426564" cy="119287"/>
          </a:xfrm>
          <a:prstGeom prst="rightArrow">
            <a:avLst>
              <a:gd name="adj1" fmla="val 32000"/>
              <a:gd name="adj2" fmla="val 65054"/>
            </a:avLst>
          </a:prstGeom>
          <a:solidFill>
            <a:srgbClr val="000000"/>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grpSp>
        <p:nvGrpSpPr>
          <p:cNvPr id="476" name="Group"/>
          <p:cNvGrpSpPr/>
          <p:nvPr/>
        </p:nvGrpSpPr>
        <p:grpSpPr>
          <a:xfrm>
            <a:off x="5058307" y="5554636"/>
            <a:ext cx="2044925" cy="1835755"/>
            <a:chOff x="0" y="0"/>
            <a:chExt cx="2044924" cy="1835753"/>
          </a:xfrm>
        </p:grpSpPr>
        <p:pic>
          <p:nvPicPr>
            <p:cNvPr id="474" name="image19.png" descr="image19.png"/>
            <p:cNvPicPr>
              <a:picLocks noChangeAspect="1"/>
            </p:cNvPicPr>
            <p:nvPr/>
          </p:nvPicPr>
          <p:blipFill>
            <a:blip r:embed="rId7">
              <a:extLst/>
            </a:blip>
            <a:stretch>
              <a:fillRect/>
            </a:stretch>
          </p:blipFill>
          <p:spPr>
            <a:xfrm>
              <a:off x="390135" y="0"/>
              <a:ext cx="1264654" cy="1264653"/>
            </a:xfrm>
            <a:prstGeom prst="rect">
              <a:avLst/>
            </a:prstGeom>
            <a:ln w="12700" cap="flat">
              <a:noFill/>
              <a:miter lim="400000"/>
            </a:ln>
            <a:effectLst/>
          </p:spPr>
        </p:pic>
        <p:sp>
          <p:nvSpPr>
            <p:cNvPr id="475" name="PostgreSQL"/>
            <p:cNvSpPr txBox="1"/>
            <p:nvPr/>
          </p:nvSpPr>
          <p:spPr>
            <a:xfrm>
              <a:off x="0" y="1174488"/>
              <a:ext cx="2044925" cy="6612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PostgreSQL</a:t>
              </a:r>
            </a:p>
          </p:txBody>
        </p:sp>
      </p:grpSp>
      <p:grpSp>
        <p:nvGrpSpPr>
          <p:cNvPr id="479" name="Group"/>
          <p:cNvGrpSpPr/>
          <p:nvPr/>
        </p:nvGrpSpPr>
        <p:grpSpPr>
          <a:xfrm>
            <a:off x="5189749" y="3149300"/>
            <a:ext cx="1825337" cy="1304823"/>
            <a:chOff x="0" y="0"/>
            <a:chExt cx="1825336" cy="1304821"/>
          </a:xfrm>
        </p:grpSpPr>
        <p:pic>
          <p:nvPicPr>
            <p:cNvPr id="477" name="intelligence.png" descr="intelligence.png"/>
            <p:cNvPicPr>
              <a:picLocks noChangeAspect="1"/>
            </p:cNvPicPr>
            <p:nvPr/>
          </p:nvPicPr>
          <p:blipFill>
            <a:blip r:embed="rId8">
              <a:extLst/>
            </a:blip>
            <a:stretch>
              <a:fillRect/>
            </a:stretch>
          </p:blipFill>
          <p:spPr>
            <a:xfrm>
              <a:off x="454875" y="0"/>
              <a:ext cx="915587" cy="915586"/>
            </a:xfrm>
            <a:prstGeom prst="rect">
              <a:avLst/>
            </a:prstGeom>
            <a:ln w="12700" cap="flat">
              <a:noFill/>
              <a:miter lim="400000"/>
            </a:ln>
            <a:effectLst/>
          </p:spPr>
        </p:pic>
        <p:sp>
          <p:nvSpPr>
            <p:cNvPr id="478" name="NLP model"/>
            <p:cNvSpPr txBox="1"/>
            <p:nvPr/>
          </p:nvSpPr>
          <p:spPr>
            <a:xfrm>
              <a:off x="0" y="881858"/>
              <a:ext cx="1825337" cy="42296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NLP model</a:t>
              </a:r>
            </a:p>
          </p:txBody>
        </p:sp>
      </p:grpSp>
      <p:sp>
        <p:nvSpPr>
          <p:cNvPr id="480" name="Arrow"/>
          <p:cNvSpPr/>
          <p:nvPr/>
        </p:nvSpPr>
        <p:spPr>
          <a:xfrm rot="16200000">
            <a:off x="5771784" y="4862150"/>
            <a:ext cx="661266" cy="119287"/>
          </a:xfrm>
          <a:prstGeom prst="rightArrow">
            <a:avLst>
              <a:gd name="adj1" fmla="val 32000"/>
              <a:gd name="adj2" fmla="val 65054"/>
            </a:avLst>
          </a:prstGeom>
          <a:solidFill>
            <a:srgbClr val="000000"/>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81" name="Arrow"/>
          <p:cNvSpPr/>
          <p:nvPr/>
        </p:nvSpPr>
        <p:spPr>
          <a:xfrm>
            <a:off x="9352643" y="6714128"/>
            <a:ext cx="815463" cy="119287"/>
          </a:xfrm>
          <a:prstGeom prst="rightArrow">
            <a:avLst>
              <a:gd name="adj1" fmla="val 32000"/>
              <a:gd name="adj2" fmla="val 65054"/>
            </a:avLst>
          </a:prstGeom>
          <a:solidFill>
            <a:srgbClr val="000000"/>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grpSp>
        <p:nvGrpSpPr>
          <p:cNvPr id="496" name="Group"/>
          <p:cNvGrpSpPr/>
          <p:nvPr/>
        </p:nvGrpSpPr>
        <p:grpSpPr>
          <a:xfrm>
            <a:off x="7375404" y="2548878"/>
            <a:ext cx="2533337" cy="5815158"/>
            <a:chOff x="0" y="0"/>
            <a:chExt cx="2533336" cy="5815157"/>
          </a:xfrm>
        </p:grpSpPr>
        <p:sp>
          <p:nvSpPr>
            <p:cNvPr id="482" name="Periodic Crawler"/>
            <p:cNvSpPr txBox="1"/>
            <p:nvPr/>
          </p:nvSpPr>
          <p:spPr>
            <a:xfrm>
              <a:off x="0" y="5153891"/>
              <a:ext cx="2533337" cy="6612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Periodic Crawler</a:t>
              </a:r>
            </a:p>
          </p:txBody>
        </p:sp>
        <p:grpSp>
          <p:nvGrpSpPr>
            <p:cNvPr id="495" name="Group"/>
            <p:cNvGrpSpPr/>
            <p:nvPr/>
          </p:nvGrpSpPr>
          <p:grpSpPr>
            <a:xfrm>
              <a:off x="148966" y="0"/>
              <a:ext cx="2235403" cy="5210225"/>
              <a:chOff x="0" y="0"/>
              <a:chExt cx="2235401" cy="5210224"/>
            </a:xfrm>
          </p:grpSpPr>
          <p:grpSp>
            <p:nvGrpSpPr>
              <p:cNvPr id="485" name="Group"/>
              <p:cNvGrpSpPr/>
              <p:nvPr/>
            </p:nvGrpSpPr>
            <p:grpSpPr>
              <a:xfrm>
                <a:off x="0" y="220076"/>
                <a:ext cx="2235402" cy="1452794"/>
                <a:chOff x="0" y="0"/>
                <a:chExt cx="2235401" cy="1452792"/>
              </a:xfrm>
            </p:grpSpPr>
            <p:pic>
              <p:nvPicPr>
                <p:cNvPr id="483" name="image20.png" descr="image20.png"/>
                <p:cNvPicPr>
                  <a:picLocks noChangeAspect="1"/>
                </p:cNvPicPr>
                <p:nvPr/>
              </p:nvPicPr>
              <p:blipFill>
                <a:blip r:embed="rId9">
                  <a:extLst/>
                </a:blip>
                <a:stretch>
                  <a:fillRect/>
                </a:stretch>
              </p:blipFill>
              <p:spPr>
                <a:xfrm>
                  <a:off x="638531" y="0"/>
                  <a:ext cx="958341" cy="958340"/>
                </a:xfrm>
                <a:prstGeom prst="rect">
                  <a:avLst/>
                </a:prstGeom>
                <a:ln w="12700" cap="flat">
                  <a:noFill/>
                  <a:miter lim="400000"/>
                </a:ln>
                <a:effectLst/>
              </p:spPr>
            </p:pic>
            <p:sp>
              <p:nvSpPr>
                <p:cNvPr id="484" name="Celery Beat"/>
                <p:cNvSpPr txBox="1"/>
                <p:nvPr/>
              </p:nvSpPr>
              <p:spPr>
                <a:xfrm>
                  <a:off x="0" y="791526"/>
                  <a:ext cx="2235402" cy="6612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Celery Beat</a:t>
                  </a:r>
                </a:p>
              </p:txBody>
            </p:sp>
          </p:grpSp>
          <p:grpSp>
            <p:nvGrpSpPr>
              <p:cNvPr id="488" name="Group"/>
              <p:cNvGrpSpPr/>
              <p:nvPr/>
            </p:nvGrpSpPr>
            <p:grpSpPr>
              <a:xfrm>
                <a:off x="407287" y="3816629"/>
                <a:ext cx="1420827" cy="1356347"/>
                <a:chOff x="0" y="0"/>
                <a:chExt cx="1420826" cy="1356345"/>
              </a:xfrm>
            </p:grpSpPr>
            <p:pic>
              <p:nvPicPr>
                <p:cNvPr id="486" name="image21.png" descr="image21.png"/>
                <p:cNvPicPr>
                  <a:picLocks noChangeAspect="1"/>
                </p:cNvPicPr>
                <p:nvPr/>
              </p:nvPicPr>
              <p:blipFill>
                <a:blip r:embed="rId10">
                  <a:extLst/>
                </a:blip>
                <a:stretch>
                  <a:fillRect/>
                </a:stretch>
              </p:blipFill>
              <p:spPr>
                <a:xfrm>
                  <a:off x="233408" y="0"/>
                  <a:ext cx="954013" cy="954013"/>
                </a:xfrm>
                <a:prstGeom prst="rect">
                  <a:avLst/>
                </a:prstGeom>
                <a:ln w="12700" cap="flat">
                  <a:noFill/>
                  <a:miter lim="400000"/>
                </a:ln>
                <a:effectLst/>
              </p:spPr>
            </p:pic>
            <p:sp>
              <p:nvSpPr>
                <p:cNvPr id="487" name="Crawler"/>
                <p:cNvSpPr txBox="1"/>
                <p:nvPr/>
              </p:nvSpPr>
              <p:spPr>
                <a:xfrm>
                  <a:off x="0" y="803013"/>
                  <a:ext cx="1420827" cy="5533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Crawler</a:t>
                  </a:r>
                </a:p>
              </p:txBody>
            </p:sp>
          </p:grpSp>
          <p:grpSp>
            <p:nvGrpSpPr>
              <p:cNvPr id="491" name="Group"/>
              <p:cNvGrpSpPr/>
              <p:nvPr/>
            </p:nvGrpSpPr>
            <p:grpSpPr>
              <a:xfrm>
                <a:off x="325542" y="2044330"/>
                <a:ext cx="1584317" cy="1256453"/>
                <a:chOff x="0" y="0"/>
                <a:chExt cx="1584315" cy="1256452"/>
              </a:xfrm>
            </p:grpSpPr>
            <p:pic>
              <p:nvPicPr>
                <p:cNvPr id="489" name="image22.png" descr="image22.png"/>
                <p:cNvPicPr>
                  <a:picLocks noChangeAspect="1"/>
                </p:cNvPicPr>
                <p:nvPr/>
              </p:nvPicPr>
              <p:blipFill>
                <a:blip r:embed="rId11">
                  <a:extLst/>
                </a:blip>
                <a:stretch>
                  <a:fillRect/>
                </a:stretch>
              </p:blipFill>
              <p:spPr>
                <a:xfrm>
                  <a:off x="382956" y="0"/>
                  <a:ext cx="818406" cy="865147"/>
                </a:xfrm>
                <a:prstGeom prst="rect">
                  <a:avLst/>
                </a:prstGeom>
                <a:ln w="12700" cap="flat">
                  <a:noFill/>
                  <a:miter lim="400000"/>
                </a:ln>
                <a:effectLst/>
              </p:spPr>
            </p:pic>
            <p:sp>
              <p:nvSpPr>
                <p:cNvPr id="490" name="RabbitMQ"/>
                <p:cNvSpPr txBox="1"/>
                <p:nvPr/>
              </p:nvSpPr>
              <p:spPr>
                <a:xfrm>
                  <a:off x="0" y="833488"/>
                  <a:ext cx="1584316" cy="4229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RabbitMQ</a:t>
                  </a:r>
                </a:p>
              </p:txBody>
            </p:sp>
          </p:grpSp>
          <p:sp>
            <p:nvSpPr>
              <p:cNvPr id="492" name="Arrow"/>
              <p:cNvSpPr/>
              <p:nvPr/>
            </p:nvSpPr>
            <p:spPr>
              <a:xfrm rot="5400000">
                <a:off x="941532" y="1722652"/>
                <a:ext cx="352337" cy="119287"/>
              </a:xfrm>
              <a:prstGeom prst="rightArrow">
                <a:avLst>
                  <a:gd name="adj1" fmla="val 32000"/>
                  <a:gd name="adj2" fmla="val 65054"/>
                </a:avLst>
              </a:prstGeom>
              <a:solidFill>
                <a:srgbClr val="000000"/>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93" name="Arrow"/>
              <p:cNvSpPr/>
              <p:nvPr/>
            </p:nvSpPr>
            <p:spPr>
              <a:xfrm rot="5400000">
                <a:off x="941532" y="3499063"/>
                <a:ext cx="352337" cy="119287"/>
              </a:xfrm>
              <a:prstGeom prst="rightArrow">
                <a:avLst>
                  <a:gd name="adj1" fmla="val 32000"/>
                  <a:gd name="adj2" fmla="val 65054"/>
                </a:avLst>
              </a:prstGeom>
              <a:solidFill>
                <a:srgbClr val="000000"/>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94" name="Rounded Rectangle"/>
              <p:cNvSpPr/>
              <p:nvPr/>
            </p:nvSpPr>
            <p:spPr>
              <a:xfrm rot="5400000">
                <a:off x="-1487412" y="1512811"/>
                <a:ext cx="5210226" cy="2184603"/>
              </a:xfrm>
              <a:prstGeom prst="roundRect">
                <a:avLst>
                  <a:gd name="adj" fmla="val 15000"/>
                </a:avLst>
              </a:prstGeom>
              <a:noFill/>
              <a:ln w="50800" cap="flat">
                <a:solidFill>
                  <a:srgbClr val="000000"/>
                </a:solidFill>
                <a:prstDash val="solid"/>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grpSp>
      </p:grpSp>
      <p:sp>
        <p:nvSpPr>
          <p:cNvPr id="497" name="Arrow"/>
          <p:cNvSpPr/>
          <p:nvPr/>
        </p:nvSpPr>
        <p:spPr>
          <a:xfrm rot="2700000">
            <a:off x="4896630" y="5847479"/>
            <a:ext cx="426564" cy="119287"/>
          </a:xfrm>
          <a:prstGeom prst="rightArrow">
            <a:avLst>
              <a:gd name="adj1" fmla="val 32000"/>
              <a:gd name="adj2" fmla="val 65054"/>
            </a:avLst>
          </a:prstGeom>
          <a:solidFill>
            <a:srgbClr val="000000"/>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498" name="Rectangle"/>
          <p:cNvSpPr/>
          <p:nvPr/>
        </p:nvSpPr>
        <p:spPr>
          <a:xfrm>
            <a:off x="6840272" y="2387036"/>
            <a:ext cx="5840205" cy="6265202"/>
          </a:xfrm>
          <a:prstGeom prst="rect">
            <a:avLst/>
          </a:prstGeom>
          <a:solidFill>
            <a:srgbClr val="FCEFCF">
              <a:alpha val="77000"/>
            </a:srgbClr>
          </a:solidFill>
          <a:ln>
            <a:solidFill>
              <a:srgbClr val="FCEFCF">
                <a:alpha val="77000"/>
              </a:srgbClr>
            </a:solidFill>
          </a:ln>
        </p:spPr>
        <p:txBody>
          <a:bodyPr lIns="71437" tIns="71437" rIns="71437" bIns="71437" anchor="ctr"/>
          <a:lstStyle/>
          <a:p>
            <a:endParaRPr/>
          </a:p>
        </p:txBody>
      </p:sp>
      <p:sp>
        <p:nvSpPr>
          <p:cNvPr id="499" name="Rectangle"/>
          <p:cNvSpPr/>
          <p:nvPr/>
        </p:nvSpPr>
        <p:spPr>
          <a:xfrm>
            <a:off x="398833" y="2387036"/>
            <a:ext cx="2797095" cy="5805634"/>
          </a:xfrm>
          <a:prstGeom prst="rect">
            <a:avLst/>
          </a:prstGeom>
          <a:solidFill>
            <a:srgbClr val="FCEFCF">
              <a:alpha val="77000"/>
            </a:srgbClr>
          </a:solidFill>
          <a:ln>
            <a:solidFill>
              <a:srgbClr val="FCEFCF">
                <a:alpha val="77000"/>
              </a:srgbClr>
            </a:solidFill>
          </a:ln>
        </p:spPr>
        <p:txBody>
          <a:bodyPr lIns="71437" tIns="71437" rIns="71437" bIns="71437" anchor="ctr"/>
          <a:lstStyle/>
          <a:p>
            <a:endParaRPr/>
          </a:p>
        </p:txBody>
      </p:sp>
      <p:sp>
        <p:nvSpPr>
          <p:cNvPr id="500" name="Rectangle"/>
          <p:cNvSpPr/>
          <p:nvPr/>
        </p:nvSpPr>
        <p:spPr>
          <a:xfrm>
            <a:off x="5673577" y="4536833"/>
            <a:ext cx="814385" cy="805033"/>
          </a:xfrm>
          <a:prstGeom prst="rect">
            <a:avLst/>
          </a:prstGeom>
          <a:solidFill>
            <a:srgbClr val="FCEFCF">
              <a:alpha val="77000"/>
            </a:srgbClr>
          </a:solidFill>
          <a:ln>
            <a:solidFill>
              <a:srgbClr val="FCEFCF">
                <a:alpha val="77000"/>
              </a:srgbClr>
            </a:solidFill>
          </a:ln>
        </p:spPr>
        <p:txBody>
          <a:bodyPr lIns="71437" tIns="71437" rIns="71437" bIns="71437" anchor="ctr"/>
          <a:lstStyle/>
          <a:p>
            <a:endParaRPr/>
          </a:p>
        </p:txBody>
      </p:sp>
      <p:sp>
        <p:nvSpPr>
          <p:cNvPr id="501" name="Server &amp; NLP model"/>
          <p:cNvSpPr txBox="1"/>
          <p:nvPr/>
        </p:nvSpPr>
        <p:spPr>
          <a:xfrm>
            <a:off x="2006598" y="835024"/>
            <a:ext cx="8991604" cy="142875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normAutofit/>
          </a:bodyPr>
          <a:lstStyle>
            <a:lvl1pPr>
              <a:lnSpc>
                <a:spcPct val="90000"/>
              </a:lnSpc>
              <a:defRPr sz="6400" cap="all">
                <a:latin typeface="Kohinoor Devanagari Bold"/>
                <a:ea typeface="Kohinoor Devanagari Bold"/>
                <a:cs typeface="Kohinoor Devanagari Bold"/>
                <a:sym typeface="Kohinoor Devanagari Bold"/>
              </a:defRPr>
            </a:lvl1pPr>
          </a:lstStyle>
          <a:p>
            <a:r>
              <a:t>Server &amp; NLP model</a:t>
            </a: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7" name="Group"/>
          <p:cNvGrpSpPr/>
          <p:nvPr/>
        </p:nvGrpSpPr>
        <p:grpSpPr>
          <a:xfrm>
            <a:off x="3290969" y="4277505"/>
            <a:ext cx="1677060" cy="1984527"/>
            <a:chOff x="0" y="0"/>
            <a:chExt cx="1677059" cy="1984525"/>
          </a:xfrm>
        </p:grpSpPr>
        <p:pic>
          <p:nvPicPr>
            <p:cNvPr id="505" name="image23.png" descr="image23.png"/>
            <p:cNvPicPr>
              <a:picLocks noChangeAspect="1"/>
            </p:cNvPicPr>
            <p:nvPr/>
          </p:nvPicPr>
          <p:blipFill>
            <a:blip r:embed="rId3">
              <a:extLst/>
            </a:blip>
            <a:stretch>
              <a:fillRect/>
            </a:stretch>
          </p:blipFill>
          <p:spPr>
            <a:xfrm>
              <a:off x="46371" y="0"/>
              <a:ext cx="1584317" cy="1584316"/>
            </a:xfrm>
            <a:prstGeom prst="rect">
              <a:avLst/>
            </a:prstGeom>
            <a:ln w="12700" cap="flat">
              <a:noFill/>
              <a:miter lim="400000"/>
            </a:ln>
            <a:effectLst/>
          </p:spPr>
        </p:pic>
        <p:sp>
          <p:nvSpPr>
            <p:cNvPr id="506" name="Web API"/>
            <p:cNvSpPr txBox="1"/>
            <p:nvPr/>
          </p:nvSpPr>
          <p:spPr>
            <a:xfrm>
              <a:off x="0" y="1431193"/>
              <a:ext cx="1677060" cy="5533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Web API</a:t>
              </a:r>
            </a:p>
          </p:txBody>
        </p:sp>
      </p:grpSp>
      <p:grpSp>
        <p:nvGrpSpPr>
          <p:cNvPr id="510" name="Group"/>
          <p:cNvGrpSpPr/>
          <p:nvPr/>
        </p:nvGrpSpPr>
        <p:grpSpPr>
          <a:xfrm>
            <a:off x="162327" y="4428037"/>
            <a:ext cx="2678355" cy="2055845"/>
            <a:chOff x="0" y="0"/>
            <a:chExt cx="2678354" cy="2055843"/>
          </a:xfrm>
        </p:grpSpPr>
        <p:pic>
          <p:nvPicPr>
            <p:cNvPr id="508" name="image24.png" descr="image24.png"/>
            <p:cNvPicPr>
              <a:picLocks noChangeAspect="1"/>
            </p:cNvPicPr>
            <p:nvPr/>
          </p:nvPicPr>
          <p:blipFill>
            <a:blip r:embed="rId4">
              <a:extLst/>
            </a:blip>
            <a:stretch>
              <a:fillRect/>
            </a:stretch>
          </p:blipFill>
          <p:spPr>
            <a:xfrm>
              <a:off x="547019" y="0"/>
              <a:ext cx="1584317" cy="1235120"/>
            </a:xfrm>
            <a:prstGeom prst="rect">
              <a:avLst/>
            </a:prstGeom>
            <a:ln w="12700" cap="flat">
              <a:noFill/>
              <a:miter lim="400000"/>
            </a:ln>
            <a:effectLst/>
          </p:spPr>
        </p:pic>
        <p:sp>
          <p:nvSpPr>
            <p:cNvPr id="509" name="Steeve Application"/>
            <p:cNvSpPr txBox="1"/>
            <p:nvPr/>
          </p:nvSpPr>
          <p:spPr>
            <a:xfrm>
              <a:off x="0" y="1058812"/>
              <a:ext cx="2678355" cy="9970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Steeve Application</a:t>
              </a:r>
            </a:p>
          </p:txBody>
        </p:sp>
      </p:grpSp>
      <p:grpSp>
        <p:nvGrpSpPr>
          <p:cNvPr id="513" name="Group"/>
          <p:cNvGrpSpPr/>
          <p:nvPr/>
        </p:nvGrpSpPr>
        <p:grpSpPr>
          <a:xfrm>
            <a:off x="2144163" y="4365943"/>
            <a:ext cx="1420827" cy="814559"/>
            <a:chOff x="0" y="0"/>
            <a:chExt cx="1420826" cy="814557"/>
          </a:xfrm>
        </p:grpSpPr>
        <p:sp>
          <p:nvSpPr>
            <p:cNvPr id="511" name="Arrow"/>
            <p:cNvSpPr/>
            <p:nvPr/>
          </p:nvSpPr>
          <p:spPr>
            <a:xfrm>
              <a:off x="397358" y="592882"/>
              <a:ext cx="669987" cy="221676"/>
            </a:xfrm>
            <a:prstGeom prst="rightArrow">
              <a:avLst>
                <a:gd name="adj1" fmla="val 32000"/>
                <a:gd name="adj2" fmla="val 65054"/>
              </a:avLst>
            </a:prstGeom>
            <a:solidFill>
              <a:srgbClr val="000000"/>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512" name="HTTP"/>
            <p:cNvSpPr txBox="1"/>
            <p:nvPr/>
          </p:nvSpPr>
          <p:spPr>
            <a:xfrm>
              <a:off x="0" y="0"/>
              <a:ext cx="1420827" cy="7268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HTTP</a:t>
              </a:r>
            </a:p>
          </p:txBody>
        </p:sp>
      </p:grpSp>
      <p:sp>
        <p:nvSpPr>
          <p:cNvPr id="514" name="Arrow"/>
          <p:cNvSpPr/>
          <p:nvPr/>
        </p:nvSpPr>
        <p:spPr>
          <a:xfrm rot="10800000">
            <a:off x="6944109" y="6714128"/>
            <a:ext cx="945086" cy="119287"/>
          </a:xfrm>
          <a:prstGeom prst="rightArrow">
            <a:avLst>
              <a:gd name="adj1" fmla="val 32000"/>
              <a:gd name="adj2" fmla="val 65054"/>
            </a:avLst>
          </a:prstGeom>
          <a:solidFill>
            <a:srgbClr val="000000"/>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grpSp>
        <p:nvGrpSpPr>
          <p:cNvPr id="522" name="Group"/>
          <p:cNvGrpSpPr/>
          <p:nvPr/>
        </p:nvGrpSpPr>
        <p:grpSpPr>
          <a:xfrm>
            <a:off x="10287045" y="3682793"/>
            <a:ext cx="2184603" cy="4079393"/>
            <a:chOff x="0" y="0"/>
            <a:chExt cx="2184601" cy="4079392"/>
          </a:xfrm>
        </p:grpSpPr>
        <p:sp>
          <p:nvSpPr>
            <p:cNvPr id="515" name="Rounded Rectangle"/>
            <p:cNvSpPr/>
            <p:nvPr/>
          </p:nvSpPr>
          <p:spPr>
            <a:xfrm rot="5400000">
              <a:off x="-947396" y="947395"/>
              <a:ext cx="4079394" cy="2184603"/>
            </a:xfrm>
            <a:prstGeom prst="roundRect">
              <a:avLst>
                <a:gd name="adj" fmla="val 15000"/>
              </a:avLst>
            </a:prstGeom>
            <a:noFill/>
            <a:ln w="50800" cap="flat">
              <a:solidFill>
                <a:srgbClr val="000000"/>
              </a:solidFill>
              <a:prstDash val="solid"/>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grpSp>
          <p:nvGrpSpPr>
            <p:cNvPr id="518" name="Group"/>
            <p:cNvGrpSpPr/>
            <p:nvPr/>
          </p:nvGrpSpPr>
          <p:grpSpPr>
            <a:xfrm>
              <a:off x="438326" y="250236"/>
              <a:ext cx="1307949" cy="1690526"/>
              <a:chOff x="0" y="0"/>
              <a:chExt cx="1307948" cy="1690525"/>
            </a:xfrm>
          </p:grpSpPr>
          <p:pic>
            <p:nvPicPr>
              <p:cNvPr id="516" name="tor.png" descr="tor.png"/>
              <p:cNvPicPr>
                <a:picLocks noChangeAspect="1"/>
              </p:cNvPicPr>
              <p:nvPr/>
            </p:nvPicPr>
            <p:blipFill>
              <a:blip r:embed="rId5">
                <a:extLst/>
              </a:blip>
              <a:stretch>
                <a:fillRect/>
              </a:stretch>
            </p:blipFill>
            <p:spPr>
              <a:xfrm>
                <a:off x="0" y="0"/>
                <a:ext cx="1307949" cy="1307948"/>
              </a:xfrm>
              <a:prstGeom prst="rect">
                <a:avLst/>
              </a:prstGeom>
              <a:ln w="12700" cap="flat">
                <a:noFill/>
                <a:miter lim="400000"/>
              </a:ln>
              <a:effectLst/>
            </p:spPr>
          </p:pic>
          <p:sp>
            <p:nvSpPr>
              <p:cNvPr id="517" name="Tor"/>
              <p:cNvSpPr txBox="1"/>
              <p:nvPr/>
            </p:nvSpPr>
            <p:spPr>
              <a:xfrm>
                <a:off x="196181" y="1267561"/>
                <a:ext cx="915587" cy="4229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Tor</a:t>
                </a:r>
              </a:p>
            </p:txBody>
          </p:sp>
        </p:grpSp>
        <p:grpSp>
          <p:nvGrpSpPr>
            <p:cNvPr id="521" name="Group"/>
            <p:cNvGrpSpPr/>
            <p:nvPr/>
          </p:nvGrpSpPr>
          <p:grpSpPr>
            <a:xfrm>
              <a:off x="47170" y="2001705"/>
              <a:ext cx="2090262" cy="1827451"/>
              <a:chOff x="0" y="0"/>
              <a:chExt cx="2090261" cy="1827450"/>
            </a:xfrm>
          </p:grpSpPr>
          <p:pic>
            <p:nvPicPr>
              <p:cNvPr id="519" name="parallel.png" descr="parallel.png"/>
              <p:cNvPicPr>
                <a:picLocks noChangeAspect="1"/>
              </p:cNvPicPr>
              <p:nvPr/>
            </p:nvPicPr>
            <p:blipFill>
              <a:blip r:embed="rId6">
                <a:extLst/>
              </a:blip>
              <a:stretch>
                <a:fillRect/>
              </a:stretch>
            </p:blipFill>
            <p:spPr>
              <a:xfrm>
                <a:off x="257400" y="0"/>
                <a:ext cx="1445147" cy="1445147"/>
              </a:xfrm>
              <a:prstGeom prst="rect">
                <a:avLst/>
              </a:prstGeom>
              <a:ln w="12700" cap="flat">
                <a:noFill/>
                <a:miter lim="400000"/>
              </a:ln>
              <a:effectLst/>
            </p:spPr>
          </p:pic>
          <p:sp>
            <p:nvSpPr>
              <p:cNvPr id="520" name="Multiprocessing"/>
              <p:cNvSpPr txBox="1"/>
              <p:nvPr/>
            </p:nvSpPr>
            <p:spPr>
              <a:xfrm>
                <a:off x="0" y="1404486"/>
                <a:ext cx="2090262" cy="4229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Multiprocessing</a:t>
                </a:r>
              </a:p>
            </p:txBody>
          </p:sp>
        </p:grpSp>
      </p:grpSp>
      <p:sp>
        <p:nvSpPr>
          <p:cNvPr id="523" name="Arrow"/>
          <p:cNvSpPr/>
          <p:nvPr/>
        </p:nvSpPr>
        <p:spPr>
          <a:xfrm rot="18900000">
            <a:off x="4896630" y="4176250"/>
            <a:ext cx="426564" cy="119287"/>
          </a:xfrm>
          <a:prstGeom prst="rightArrow">
            <a:avLst>
              <a:gd name="adj1" fmla="val 32000"/>
              <a:gd name="adj2" fmla="val 65054"/>
            </a:avLst>
          </a:prstGeom>
          <a:solidFill>
            <a:srgbClr val="000000"/>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grpSp>
        <p:nvGrpSpPr>
          <p:cNvPr id="526" name="Group"/>
          <p:cNvGrpSpPr/>
          <p:nvPr/>
        </p:nvGrpSpPr>
        <p:grpSpPr>
          <a:xfrm>
            <a:off x="5058307" y="5554636"/>
            <a:ext cx="2044925" cy="1835755"/>
            <a:chOff x="0" y="0"/>
            <a:chExt cx="2044924" cy="1835753"/>
          </a:xfrm>
        </p:grpSpPr>
        <p:pic>
          <p:nvPicPr>
            <p:cNvPr id="524" name="image19.png" descr="image19.png"/>
            <p:cNvPicPr>
              <a:picLocks noChangeAspect="1"/>
            </p:cNvPicPr>
            <p:nvPr/>
          </p:nvPicPr>
          <p:blipFill>
            <a:blip r:embed="rId7">
              <a:extLst/>
            </a:blip>
            <a:stretch>
              <a:fillRect/>
            </a:stretch>
          </p:blipFill>
          <p:spPr>
            <a:xfrm>
              <a:off x="390135" y="0"/>
              <a:ext cx="1264654" cy="1264653"/>
            </a:xfrm>
            <a:prstGeom prst="rect">
              <a:avLst/>
            </a:prstGeom>
            <a:ln w="12700" cap="flat">
              <a:noFill/>
              <a:miter lim="400000"/>
            </a:ln>
            <a:effectLst/>
          </p:spPr>
        </p:pic>
        <p:sp>
          <p:nvSpPr>
            <p:cNvPr id="525" name="PostgreSQL"/>
            <p:cNvSpPr txBox="1"/>
            <p:nvPr/>
          </p:nvSpPr>
          <p:spPr>
            <a:xfrm>
              <a:off x="0" y="1174488"/>
              <a:ext cx="2044925" cy="6612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PostgreSQL</a:t>
              </a:r>
            </a:p>
          </p:txBody>
        </p:sp>
      </p:grpSp>
      <p:grpSp>
        <p:nvGrpSpPr>
          <p:cNvPr id="529" name="Group"/>
          <p:cNvGrpSpPr/>
          <p:nvPr/>
        </p:nvGrpSpPr>
        <p:grpSpPr>
          <a:xfrm>
            <a:off x="5189749" y="3149300"/>
            <a:ext cx="1825337" cy="1304823"/>
            <a:chOff x="0" y="0"/>
            <a:chExt cx="1825336" cy="1304821"/>
          </a:xfrm>
        </p:grpSpPr>
        <p:pic>
          <p:nvPicPr>
            <p:cNvPr id="527" name="intelligence.png" descr="intelligence.png"/>
            <p:cNvPicPr>
              <a:picLocks noChangeAspect="1"/>
            </p:cNvPicPr>
            <p:nvPr/>
          </p:nvPicPr>
          <p:blipFill>
            <a:blip r:embed="rId8">
              <a:extLst/>
            </a:blip>
            <a:stretch>
              <a:fillRect/>
            </a:stretch>
          </p:blipFill>
          <p:spPr>
            <a:xfrm>
              <a:off x="454875" y="0"/>
              <a:ext cx="915587" cy="915586"/>
            </a:xfrm>
            <a:prstGeom prst="rect">
              <a:avLst/>
            </a:prstGeom>
            <a:ln w="12700" cap="flat">
              <a:noFill/>
              <a:miter lim="400000"/>
            </a:ln>
            <a:effectLst/>
          </p:spPr>
        </p:pic>
        <p:sp>
          <p:nvSpPr>
            <p:cNvPr id="528" name="NLP model"/>
            <p:cNvSpPr txBox="1"/>
            <p:nvPr/>
          </p:nvSpPr>
          <p:spPr>
            <a:xfrm>
              <a:off x="0" y="881858"/>
              <a:ext cx="1825337" cy="42296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NLP model</a:t>
              </a:r>
            </a:p>
          </p:txBody>
        </p:sp>
      </p:grpSp>
      <p:sp>
        <p:nvSpPr>
          <p:cNvPr id="530" name="Arrow"/>
          <p:cNvSpPr/>
          <p:nvPr/>
        </p:nvSpPr>
        <p:spPr>
          <a:xfrm>
            <a:off x="9352643" y="6714128"/>
            <a:ext cx="815463" cy="119287"/>
          </a:xfrm>
          <a:prstGeom prst="rightArrow">
            <a:avLst>
              <a:gd name="adj1" fmla="val 32000"/>
              <a:gd name="adj2" fmla="val 65054"/>
            </a:avLst>
          </a:prstGeom>
          <a:solidFill>
            <a:srgbClr val="000000"/>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grpSp>
        <p:nvGrpSpPr>
          <p:cNvPr id="545" name="Group"/>
          <p:cNvGrpSpPr/>
          <p:nvPr/>
        </p:nvGrpSpPr>
        <p:grpSpPr>
          <a:xfrm>
            <a:off x="7375404" y="2548878"/>
            <a:ext cx="2533337" cy="5815158"/>
            <a:chOff x="0" y="0"/>
            <a:chExt cx="2533336" cy="5815157"/>
          </a:xfrm>
        </p:grpSpPr>
        <p:sp>
          <p:nvSpPr>
            <p:cNvPr id="531" name="Periodic Crawler"/>
            <p:cNvSpPr txBox="1"/>
            <p:nvPr/>
          </p:nvSpPr>
          <p:spPr>
            <a:xfrm>
              <a:off x="0" y="5153891"/>
              <a:ext cx="2533337" cy="6612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Periodic Crawler</a:t>
              </a:r>
            </a:p>
          </p:txBody>
        </p:sp>
        <p:grpSp>
          <p:nvGrpSpPr>
            <p:cNvPr id="544" name="Group"/>
            <p:cNvGrpSpPr/>
            <p:nvPr/>
          </p:nvGrpSpPr>
          <p:grpSpPr>
            <a:xfrm>
              <a:off x="148966" y="0"/>
              <a:ext cx="2235403" cy="5210225"/>
              <a:chOff x="0" y="0"/>
              <a:chExt cx="2235401" cy="5210224"/>
            </a:xfrm>
          </p:grpSpPr>
          <p:grpSp>
            <p:nvGrpSpPr>
              <p:cNvPr id="534" name="Group"/>
              <p:cNvGrpSpPr/>
              <p:nvPr/>
            </p:nvGrpSpPr>
            <p:grpSpPr>
              <a:xfrm>
                <a:off x="0" y="220076"/>
                <a:ext cx="2235402" cy="1452794"/>
                <a:chOff x="0" y="0"/>
                <a:chExt cx="2235401" cy="1452792"/>
              </a:xfrm>
            </p:grpSpPr>
            <p:pic>
              <p:nvPicPr>
                <p:cNvPr id="532" name="image20.png" descr="image20.png"/>
                <p:cNvPicPr>
                  <a:picLocks noChangeAspect="1"/>
                </p:cNvPicPr>
                <p:nvPr/>
              </p:nvPicPr>
              <p:blipFill>
                <a:blip r:embed="rId9">
                  <a:extLst/>
                </a:blip>
                <a:stretch>
                  <a:fillRect/>
                </a:stretch>
              </p:blipFill>
              <p:spPr>
                <a:xfrm>
                  <a:off x="638531" y="0"/>
                  <a:ext cx="958341" cy="958340"/>
                </a:xfrm>
                <a:prstGeom prst="rect">
                  <a:avLst/>
                </a:prstGeom>
                <a:ln w="12700" cap="flat">
                  <a:noFill/>
                  <a:miter lim="400000"/>
                </a:ln>
                <a:effectLst/>
              </p:spPr>
            </p:pic>
            <p:sp>
              <p:nvSpPr>
                <p:cNvPr id="533" name="Celery Beat"/>
                <p:cNvSpPr txBox="1"/>
                <p:nvPr/>
              </p:nvSpPr>
              <p:spPr>
                <a:xfrm>
                  <a:off x="0" y="791526"/>
                  <a:ext cx="2235402" cy="6612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Celery Beat</a:t>
                  </a:r>
                </a:p>
              </p:txBody>
            </p:sp>
          </p:grpSp>
          <p:grpSp>
            <p:nvGrpSpPr>
              <p:cNvPr id="537" name="Group"/>
              <p:cNvGrpSpPr/>
              <p:nvPr/>
            </p:nvGrpSpPr>
            <p:grpSpPr>
              <a:xfrm>
                <a:off x="407287" y="3816629"/>
                <a:ext cx="1420827" cy="1356347"/>
                <a:chOff x="0" y="0"/>
                <a:chExt cx="1420826" cy="1356345"/>
              </a:xfrm>
            </p:grpSpPr>
            <p:pic>
              <p:nvPicPr>
                <p:cNvPr id="535" name="image21.png" descr="image21.png"/>
                <p:cNvPicPr>
                  <a:picLocks noChangeAspect="1"/>
                </p:cNvPicPr>
                <p:nvPr/>
              </p:nvPicPr>
              <p:blipFill>
                <a:blip r:embed="rId10">
                  <a:extLst/>
                </a:blip>
                <a:stretch>
                  <a:fillRect/>
                </a:stretch>
              </p:blipFill>
              <p:spPr>
                <a:xfrm>
                  <a:off x="233408" y="0"/>
                  <a:ext cx="954013" cy="954013"/>
                </a:xfrm>
                <a:prstGeom prst="rect">
                  <a:avLst/>
                </a:prstGeom>
                <a:ln w="12700" cap="flat">
                  <a:noFill/>
                  <a:miter lim="400000"/>
                </a:ln>
                <a:effectLst/>
              </p:spPr>
            </p:pic>
            <p:sp>
              <p:nvSpPr>
                <p:cNvPr id="536" name="Crawler"/>
                <p:cNvSpPr txBox="1"/>
                <p:nvPr/>
              </p:nvSpPr>
              <p:spPr>
                <a:xfrm>
                  <a:off x="0" y="803013"/>
                  <a:ext cx="1420827" cy="5533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Crawler</a:t>
                  </a:r>
                </a:p>
              </p:txBody>
            </p:sp>
          </p:grpSp>
          <p:grpSp>
            <p:nvGrpSpPr>
              <p:cNvPr id="540" name="Group"/>
              <p:cNvGrpSpPr/>
              <p:nvPr/>
            </p:nvGrpSpPr>
            <p:grpSpPr>
              <a:xfrm>
                <a:off x="325542" y="2044330"/>
                <a:ext cx="1584317" cy="1256453"/>
                <a:chOff x="0" y="0"/>
                <a:chExt cx="1584315" cy="1256452"/>
              </a:xfrm>
            </p:grpSpPr>
            <p:pic>
              <p:nvPicPr>
                <p:cNvPr id="538" name="image22.png" descr="image22.png"/>
                <p:cNvPicPr>
                  <a:picLocks noChangeAspect="1"/>
                </p:cNvPicPr>
                <p:nvPr/>
              </p:nvPicPr>
              <p:blipFill>
                <a:blip r:embed="rId11">
                  <a:extLst/>
                </a:blip>
                <a:stretch>
                  <a:fillRect/>
                </a:stretch>
              </p:blipFill>
              <p:spPr>
                <a:xfrm>
                  <a:off x="382956" y="0"/>
                  <a:ext cx="818406" cy="865147"/>
                </a:xfrm>
                <a:prstGeom prst="rect">
                  <a:avLst/>
                </a:prstGeom>
                <a:ln w="12700" cap="flat">
                  <a:noFill/>
                  <a:miter lim="400000"/>
                </a:ln>
                <a:effectLst/>
              </p:spPr>
            </p:pic>
            <p:sp>
              <p:nvSpPr>
                <p:cNvPr id="539" name="RabbitMQ"/>
                <p:cNvSpPr txBox="1"/>
                <p:nvPr/>
              </p:nvSpPr>
              <p:spPr>
                <a:xfrm>
                  <a:off x="0" y="833488"/>
                  <a:ext cx="1584316" cy="4229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RabbitMQ</a:t>
                  </a:r>
                </a:p>
              </p:txBody>
            </p:sp>
          </p:grpSp>
          <p:sp>
            <p:nvSpPr>
              <p:cNvPr id="541" name="Arrow"/>
              <p:cNvSpPr/>
              <p:nvPr/>
            </p:nvSpPr>
            <p:spPr>
              <a:xfrm rot="5400000">
                <a:off x="941532" y="1722652"/>
                <a:ext cx="352337" cy="119287"/>
              </a:xfrm>
              <a:prstGeom prst="rightArrow">
                <a:avLst>
                  <a:gd name="adj1" fmla="val 32000"/>
                  <a:gd name="adj2" fmla="val 65054"/>
                </a:avLst>
              </a:prstGeom>
              <a:solidFill>
                <a:srgbClr val="000000"/>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542" name="Arrow"/>
              <p:cNvSpPr/>
              <p:nvPr/>
            </p:nvSpPr>
            <p:spPr>
              <a:xfrm rot="5400000">
                <a:off x="941532" y="3499063"/>
                <a:ext cx="352337" cy="119287"/>
              </a:xfrm>
              <a:prstGeom prst="rightArrow">
                <a:avLst>
                  <a:gd name="adj1" fmla="val 32000"/>
                  <a:gd name="adj2" fmla="val 65054"/>
                </a:avLst>
              </a:prstGeom>
              <a:solidFill>
                <a:srgbClr val="000000"/>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543" name="Rounded Rectangle"/>
              <p:cNvSpPr/>
              <p:nvPr/>
            </p:nvSpPr>
            <p:spPr>
              <a:xfrm rot="5400000">
                <a:off x="-1487412" y="1512811"/>
                <a:ext cx="5210226" cy="2184603"/>
              </a:xfrm>
              <a:prstGeom prst="roundRect">
                <a:avLst>
                  <a:gd name="adj" fmla="val 15000"/>
                </a:avLst>
              </a:prstGeom>
              <a:noFill/>
              <a:ln w="50800" cap="flat">
                <a:solidFill>
                  <a:srgbClr val="000000"/>
                </a:solidFill>
                <a:prstDash val="solid"/>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grpSp>
      </p:grpSp>
      <p:sp>
        <p:nvSpPr>
          <p:cNvPr id="546" name="Arrow"/>
          <p:cNvSpPr/>
          <p:nvPr/>
        </p:nvSpPr>
        <p:spPr>
          <a:xfrm rot="2700000">
            <a:off x="4896630" y="5847479"/>
            <a:ext cx="426564" cy="119287"/>
          </a:xfrm>
          <a:prstGeom prst="rightArrow">
            <a:avLst>
              <a:gd name="adj1" fmla="val 32000"/>
              <a:gd name="adj2" fmla="val 65054"/>
            </a:avLst>
          </a:prstGeom>
          <a:solidFill>
            <a:srgbClr val="000000"/>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547" name="Rectangle"/>
          <p:cNvSpPr/>
          <p:nvPr/>
        </p:nvSpPr>
        <p:spPr>
          <a:xfrm>
            <a:off x="398833" y="2137168"/>
            <a:ext cx="4911487" cy="6265201"/>
          </a:xfrm>
          <a:prstGeom prst="rect">
            <a:avLst/>
          </a:prstGeom>
          <a:solidFill>
            <a:srgbClr val="FCEFCF">
              <a:alpha val="77000"/>
            </a:srgbClr>
          </a:solidFill>
          <a:ln>
            <a:solidFill>
              <a:srgbClr val="FCEFCF">
                <a:alpha val="77000"/>
              </a:srgbClr>
            </a:solidFill>
          </a:ln>
        </p:spPr>
        <p:txBody>
          <a:bodyPr lIns="71437" tIns="71437" rIns="71437" bIns="71437" anchor="ctr"/>
          <a:lstStyle/>
          <a:p>
            <a:endParaRPr/>
          </a:p>
        </p:txBody>
      </p:sp>
      <p:sp>
        <p:nvSpPr>
          <p:cNvPr id="548" name="Arrow"/>
          <p:cNvSpPr/>
          <p:nvPr/>
        </p:nvSpPr>
        <p:spPr>
          <a:xfrm rot="16200000">
            <a:off x="5771784" y="4862150"/>
            <a:ext cx="661266" cy="119287"/>
          </a:xfrm>
          <a:prstGeom prst="rightArrow">
            <a:avLst>
              <a:gd name="adj1" fmla="val 32000"/>
              <a:gd name="adj2" fmla="val 65054"/>
            </a:avLst>
          </a:prstGeom>
          <a:solidFill>
            <a:srgbClr val="000000"/>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549" name="Renew data at 1:00 AM (UTC) everyday"/>
          <p:cNvSpPr txBox="1"/>
          <p:nvPr/>
        </p:nvSpPr>
        <p:spPr>
          <a:xfrm>
            <a:off x="5798970" y="8490904"/>
            <a:ext cx="6665120" cy="5334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defRPr sz="3200">
                <a:solidFill>
                  <a:srgbClr val="A63121"/>
                </a:solidFill>
              </a:defRPr>
            </a:lvl1pPr>
          </a:lstStyle>
          <a:p>
            <a:r>
              <a:t>Renew data at 1:00 AM (UTC) everyday</a:t>
            </a:r>
          </a:p>
        </p:txBody>
      </p:sp>
      <p:sp>
        <p:nvSpPr>
          <p:cNvPr id="550" name="Train model"/>
          <p:cNvSpPr txBox="1"/>
          <p:nvPr/>
        </p:nvSpPr>
        <p:spPr>
          <a:xfrm>
            <a:off x="6202545" y="4763043"/>
            <a:ext cx="1192945" cy="3429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defRPr sz="1800">
                <a:solidFill>
                  <a:srgbClr val="A63121"/>
                </a:solidFill>
              </a:defRPr>
            </a:lvl1pPr>
          </a:lstStyle>
          <a:p>
            <a:r>
              <a:t>Train model</a:t>
            </a:r>
          </a:p>
        </p:txBody>
      </p:sp>
      <p:sp>
        <p:nvSpPr>
          <p:cNvPr id="551" name="Periodic crawler"/>
          <p:cNvSpPr txBox="1"/>
          <p:nvPr/>
        </p:nvSpPr>
        <p:spPr>
          <a:xfrm>
            <a:off x="2006598" y="835024"/>
            <a:ext cx="8991604" cy="142875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normAutofit/>
          </a:bodyPr>
          <a:lstStyle>
            <a:lvl1pPr>
              <a:lnSpc>
                <a:spcPct val="90000"/>
              </a:lnSpc>
              <a:defRPr sz="6400" cap="all">
                <a:latin typeface="Kohinoor Devanagari Bold"/>
                <a:ea typeface="Kohinoor Devanagari Bold"/>
                <a:cs typeface="Kohinoor Devanagari Bold"/>
                <a:sym typeface="Kohinoor Devanagari Bold"/>
              </a:defRPr>
            </a:lvl1pPr>
          </a:lstStyle>
          <a:p>
            <a:r>
              <a:t>Periodic crawler</a:t>
            </a: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NLP model"/>
          <p:cNvSpPr txBox="1"/>
          <p:nvPr/>
        </p:nvSpPr>
        <p:spPr>
          <a:xfrm>
            <a:off x="2006598" y="835024"/>
            <a:ext cx="8991604" cy="142875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normAutofit/>
          </a:bodyPr>
          <a:lstStyle>
            <a:lvl1pPr>
              <a:lnSpc>
                <a:spcPct val="90000"/>
              </a:lnSpc>
              <a:defRPr sz="6400" cap="all">
                <a:latin typeface="Kohinoor Devanagari Bold"/>
                <a:ea typeface="Kohinoor Devanagari Bold"/>
                <a:cs typeface="Kohinoor Devanagari Bold"/>
                <a:sym typeface="Kohinoor Devanagari Bold"/>
              </a:defRPr>
            </a:lvl1pPr>
          </a:lstStyle>
          <a:p>
            <a:r>
              <a:t>NLP model</a:t>
            </a:r>
          </a:p>
        </p:txBody>
      </p:sp>
      <p:pic>
        <p:nvPicPr>
          <p:cNvPr id="556" name="cv-file-interface-symbol.png" descr="cv-file-interface-symbol.png"/>
          <p:cNvPicPr>
            <a:picLocks noChangeAspect="1"/>
          </p:cNvPicPr>
          <p:nvPr/>
        </p:nvPicPr>
        <p:blipFill>
          <a:blip r:embed="rId3">
            <a:extLst/>
          </a:blip>
          <a:stretch>
            <a:fillRect/>
          </a:stretch>
        </p:blipFill>
        <p:spPr>
          <a:xfrm>
            <a:off x="1535529" y="2943017"/>
            <a:ext cx="1625601" cy="1625601"/>
          </a:xfrm>
          <a:prstGeom prst="rect">
            <a:avLst/>
          </a:prstGeom>
          <a:ln w="12700">
            <a:miter lim="400000"/>
          </a:ln>
        </p:spPr>
      </p:pic>
      <p:sp>
        <p:nvSpPr>
          <p:cNvPr id="557" name="Arrow"/>
          <p:cNvSpPr/>
          <p:nvPr/>
        </p:nvSpPr>
        <p:spPr>
          <a:xfrm>
            <a:off x="4574854" y="4898082"/>
            <a:ext cx="1497478" cy="1228981"/>
          </a:xfrm>
          <a:prstGeom prst="rightArrow">
            <a:avLst>
              <a:gd name="adj1" fmla="val 37911"/>
              <a:gd name="adj2" fmla="val 62218"/>
            </a:avLst>
          </a:prstGeom>
          <a:solidFill>
            <a:schemeClr val="accent4">
              <a:lumOff val="20784"/>
            </a:schemeClr>
          </a:solidFill>
          <a:ln w="12700">
            <a:miter lim="400000"/>
          </a:ln>
        </p:spPr>
        <p:txBody>
          <a:bodyPr lIns="38100" tIns="38100" rIns="38100" bIns="38100" anchor="ctr"/>
          <a:lstStyle/>
          <a:p>
            <a:endParaRPr/>
          </a:p>
        </p:txBody>
      </p:sp>
      <p:pic>
        <p:nvPicPr>
          <p:cNvPr id="558" name="cube (1).png" descr="cube (1).png"/>
          <p:cNvPicPr>
            <a:picLocks noChangeAspect="1"/>
          </p:cNvPicPr>
          <p:nvPr/>
        </p:nvPicPr>
        <p:blipFill>
          <a:blip r:embed="rId4">
            <a:extLst/>
          </a:blip>
          <a:stretch>
            <a:fillRect/>
          </a:stretch>
        </p:blipFill>
        <p:spPr>
          <a:xfrm>
            <a:off x="13471543" y="2130217"/>
            <a:ext cx="3251201" cy="3251201"/>
          </a:xfrm>
          <a:prstGeom prst="rect">
            <a:avLst/>
          </a:prstGeom>
          <a:ln w="12700">
            <a:miter lim="400000"/>
          </a:ln>
        </p:spPr>
      </p:pic>
      <p:pic>
        <p:nvPicPr>
          <p:cNvPr id="559" name="cube.png" descr="cube.png"/>
          <p:cNvPicPr>
            <a:picLocks noChangeAspect="1"/>
          </p:cNvPicPr>
          <p:nvPr/>
        </p:nvPicPr>
        <p:blipFill>
          <a:blip r:embed="rId5">
            <a:extLst/>
          </a:blip>
          <a:stretch>
            <a:fillRect/>
          </a:stretch>
        </p:blipFill>
        <p:spPr>
          <a:xfrm>
            <a:off x="13349840" y="5732876"/>
            <a:ext cx="3251201" cy="3251201"/>
          </a:xfrm>
          <a:prstGeom prst="rect">
            <a:avLst/>
          </a:prstGeom>
          <a:ln w="12700">
            <a:miter lim="400000"/>
          </a:ln>
        </p:spPr>
      </p:pic>
      <p:pic>
        <p:nvPicPr>
          <p:cNvPr id="560" name="cube (2).png" descr="cube (2).png"/>
          <p:cNvPicPr>
            <a:picLocks noChangeAspect="1"/>
          </p:cNvPicPr>
          <p:nvPr/>
        </p:nvPicPr>
        <p:blipFill>
          <a:blip r:embed="rId6">
            <a:extLst/>
          </a:blip>
          <a:stretch>
            <a:fillRect/>
          </a:stretch>
        </p:blipFill>
        <p:spPr>
          <a:xfrm>
            <a:off x="722729" y="4205027"/>
            <a:ext cx="3251201" cy="3251201"/>
          </a:xfrm>
          <a:prstGeom prst="rect">
            <a:avLst/>
          </a:prstGeom>
          <a:ln w="12700">
            <a:miter lim="400000"/>
          </a:ln>
        </p:spPr>
      </p:pic>
      <p:graphicFrame>
        <p:nvGraphicFramePr>
          <p:cNvPr id="561" name="Table"/>
          <p:cNvGraphicFramePr/>
          <p:nvPr/>
        </p:nvGraphicFramePr>
        <p:xfrm>
          <a:off x="6350231" y="3717615"/>
          <a:ext cx="6208861" cy="3291840"/>
        </p:xfrm>
        <a:graphic>
          <a:graphicData uri="http://schemas.openxmlformats.org/drawingml/2006/table">
            <a:tbl>
              <a:tblPr>
                <a:tableStyleId>{4C3C2611-4C71-4FC5-86AE-919BDF0F9419}</a:tableStyleId>
              </a:tblPr>
              <a:tblGrid>
                <a:gridCol w="2873776"/>
                <a:gridCol w="3335085"/>
              </a:tblGrid>
              <a:tr h="870111">
                <a:tc>
                  <a:txBody>
                    <a:bodyPr/>
                    <a:lstStyle/>
                    <a:p>
                      <a:pPr indent="228600">
                        <a:defRPr sz="1800">
                          <a:solidFill>
                            <a:srgbClr val="000000"/>
                          </a:solidFill>
                        </a:defRPr>
                      </a:pPr>
                      <a:r>
                        <a:rPr sz="3200">
                          <a:solidFill>
                            <a:srgbClr val="606060"/>
                          </a:solidFill>
                          <a:latin typeface="Kohinoor Devanagari Regular"/>
                          <a:ea typeface="Kohinoor Devanagari Regular"/>
                          <a:cs typeface="Kohinoor Devanagari Regular"/>
                          <a:sym typeface="Kohinoor Devanagari Regular"/>
                        </a:rPr>
                        <a:t>Frontend</a:t>
                      </a:r>
                    </a:p>
                  </a:txBody>
                  <a:tcPr marL="0" marR="0" marT="0" marB="0" anchor="ctr" horzOverflow="overflow">
                    <a:lnR w="12700">
                      <a:solidFill>
                        <a:srgbClr val="929292"/>
                      </a:solidFill>
                      <a:custDash>
                        <a:ds d="200000" sp="200000"/>
                      </a:custDash>
                      <a:miter lim="400000"/>
                    </a:lnR>
                    <a:lnB w="12700">
                      <a:solidFill>
                        <a:srgbClr val="929292"/>
                      </a:solidFill>
                      <a:custDash>
                        <a:ds d="200000" sp="200000"/>
                      </a:custDash>
                      <a:miter lim="400000"/>
                    </a:lnB>
                  </a:tcPr>
                </a:tc>
                <a:tc>
                  <a:txBody>
                    <a:bodyPr/>
                    <a:lstStyle/>
                    <a:p>
                      <a:pPr indent="228600">
                        <a:defRPr sz="1800">
                          <a:solidFill>
                            <a:srgbClr val="000000"/>
                          </a:solidFill>
                        </a:defRPr>
                      </a:pPr>
                      <a:r>
                        <a:rPr sz="2400">
                          <a:solidFill>
                            <a:srgbClr val="606060"/>
                          </a:solidFill>
                          <a:latin typeface="Kohinoor Devanagari Regular"/>
                          <a:ea typeface="Kohinoor Devanagari Regular"/>
                          <a:cs typeface="Kohinoor Devanagari Regular"/>
                          <a:sym typeface="Kohinoor Devanagari Regular"/>
                        </a:rPr>
                        <a:t>Job-F 01
Job-F 02
Job-F 03</a:t>
                      </a:r>
                    </a:p>
                  </a:txBody>
                  <a:tcPr marL="0" marR="0" marT="0" marB="0" anchor="ctr" horzOverflow="overflow">
                    <a:lnL w="12700">
                      <a:solidFill>
                        <a:srgbClr val="929292"/>
                      </a:solidFill>
                      <a:custDash>
                        <a:ds d="200000" sp="200000"/>
                      </a:custDash>
                      <a:miter lim="400000"/>
                    </a:lnL>
                    <a:lnB w="12700">
                      <a:solidFill>
                        <a:srgbClr val="929292"/>
                      </a:solidFill>
                      <a:custDash>
                        <a:ds d="200000" sp="200000"/>
                      </a:custDash>
                      <a:miter lim="400000"/>
                    </a:lnB>
                  </a:tcPr>
                </a:tc>
              </a:tr>
              <a:tr h="870111">
                <a:tc>
                  <a:txBody>
                    <a:bodyPr/>
                    <a:lstStyle/>
                    <a:p>
                      <a:pPr indent="228600">
                        <a:defRPr sz="1800">
                          <a:solidFill>
                            <a:srgbClr val="000000"/>
                          </a:solidFill>
                        </a:defRPr>
                      </a:pPr>
                      <a:r>
                        <a:rPr sz="3200">
                          <a:solidFill>
                            <a:srgbClr val="606060"/>
                          </a:solidFill>
                          <a:latin typeface="Kohinoor Devanagari Regular"/>
                          <a:ea typeface="Kohinoor Devanagari Regular"/>
                          <a:cs typeface="Kohinoor Devanagari Regular"/>
                          <a:sym typeface="Kohinoor Devanagari Regular"/>
                        </a:rPr>
                        <a:t>Backend</a:t>
                      </a:r>
                    </a:p>
                  </a:txBody>
                  <a:tcPr marL="0" marR="0" marT="0" marB="0" anchor="ctr" horzOverflow="overflow">
                    <a:lnR w="12700">
                      <a:solidFill>
                        <a:srgbClr val="929292"/>
                      </a:solidFill>
                      <a:custDash>
                        <a:ds d="200000" sp="200000"/>
                      </a:custDash>
                      <a:miter lim="400000"/>
                    </a:lnR>
                    <a:lnT w="12700">
                      <a:solidFill>
                        <a:srgbClr val="929292"/>
                      </a:solidFill>
                      <a:custDash>
                        <a:ds d="200000" sp="200000"/>
                      </a:custDash>
                      <a:miter lim="400000"/>
                    </a:lnT>
                    <a:lnB w="12700">
                      <a:solidFill>
                        <a:srgbClr val="929292"/>
                      </a:solidFill>
                      <a:custDash>
                        <a:ds d="200000" sp="200000"/>
                      </a:custDash>
                      <a:miter lim="400000"/>
                    </a:lnB>
                  </a:tcPr>
                </a:tc>
                <a:tc>
                  <a:txBody>
                    <a:bodyPr/>
                    <a:lstStyle/>
                    <a:p>
                      <a:pPr indent="228600">
                        <a:defRPr sz="1800">
                          <a:solidFill>
                            <a:srgbClr val="000000"/>
                          </a:solidFill>
                        </a:defRPr>
                      </a:pPr>
                      <a:r>
                        <a:rPr sz="2400">
                          <a:solidFill>
                            <a:srgbClr val="606060"/>
                          </a:solidFill>
                          <a:latin typeface="Kohinoor Devanagari Regular"/>
                          <a:ea typeface="Kohinoor Devanagari Regular"/>
                          <a:cs typeface="Kohinoor Devanagari Regular"/>
                          <a:sym typeface="Kohinoor Devanagari Regular"/>
                        </a:rPr>
                        <a:t>Job-B 01
Job-B 02 
Job-B 03</a:t>
                      </a:r>
                    </a:p>
                  </a:txBody>
                  <a:tcPr marL="0" marR="0" marT="0" marB="0" anchor="ctr" horzOverflow="overflow">
                    <a:lnL w="12700">
                      <a:solidFill>
                        <a:srgbClr val="929292"/>
                      </a:solidFill>
                      <a:custDash>
                        <a:ds d="200000" sp="200000"/>
                      </a:custDash>
                      <a:miter lim="400000"/>
                    </a:lnL>
                    <a:lnT w="12700">
                      <a:solidFill>
                        <a:srgbClr val="929292"/>
                      </a:solidFill>
                      <a:custDash>
                        <a:ds d="200000" sp="200000"/>
                      </a:custDash>
                      <a:miter lim="400000"/>
                    </a:lnT>
                    <a:lnB w="12700">
                      <a:solidFill>
                        <a:srgbClr val="929292"/>
                      </a:solidFill>
                      <a:custDash>
                        <a:ds d="200000" sp="200000"/>
                      </a:custDash>
                      <a:miter lim="400000"/>
                    </a:lnB>
                  </a:tcPr>
                </a:tc>
              </a:tr>
              <a:tr h="870111">
                <a:tc>
                  <a:txBody>
                    <a:bodyPr/>
                    <a:lstStyle/>
                    <a:p>
                      <a:pPr indent="228600">
                        <a:defRPr sz="1800">
                          <a:solidFill>
                            <a:srgbClr val="000000"/>
                          </a:solidFill>
                        </a:defRPr>
                      </a:pPr>
                      <a:r>
                        <a:rPr sz="3200">
                          <a:solidFill>
                            <a:srgbClr val="606060"/>
                          </a:solidFill>
                          <a:latin typeface="Kohinoor Devanagari Regular"/>
                          <a:ea typeface="Kohinoor Devanagari Regular"/>
                          <a:cs typeface="Kohinoor Devanagari Regular"/>
                          <a:sym typeface="Kohinoor Devanagari Regular"/>
                        </a:rPr>
                        <a:t>Security</a:t>
                      </a:r>
                    </a:p>
                  </a:txBody>
                  <a:tcPr marL="0" marR="0" marT="0" marB="0" anchor="ctr" horzOverflow="overflow">
                    <a:lnR w="12700">
                      <a:solidFill>
                        <a:srgbClr val="929292"/>
                      </a:solidFill>
                      <a:custDash>
                        <a:ds d="200000" sp="200000"/>
                      </a:custDash>
                      <a:miter lim="400000"/>
                    </a:lnR>
                    <a:lnT w="12700">
                      <a:solidFill>
                        <a:srgbClr val="929292"/>
                      </a:solidFill>
                      <a:custDash>
                        <a:ds d="200000" sp="200000"/>
                      </a:custDash>
                      <a:miter lim="400000"/>
                    </a:lnT>
                  </a:tcPr>
                </a:tc>
                <a:tc>
                  <a:txBody>
                    <a:bodyPr/>
                    <a:lstStyle/>
                    <a:p>
                      <a:pPr indent="228600">
                        <a:defRPr sz="1800">
                          <a:solidFill>
                            <a:srgbClr val="000000"/>
                          </a:solidFill>
                        </a:defRPr>
                      </a:pPr>
                      <a:r>
                        <a:rPr sz="2400">
                          <a:solidFill>
                            <a:srgbClr val="606060"/>
                          </a:solidFill>
                          <a:latin typeface="Kohinoor Devanagari Regular"/>
                          <a:ea typeface="Kohinoor Devanagari Regular"/>
                          <a:cs typeface="Kohinoor Devanagari Regular"/>
                          <a:sym typeface="Kohinoor Devanagari Regular"/>
                        </a:rPr>
                        <a:t>Job-S 01
Job-S 02
Job-S 03</a:t>
                      </a:r>
                    </a:p>
                  </a:txBody>
                  <a:tcPr marL="0" marR="0" marT="0" marB="0" anchor="ctr" horzOverflow="overflow">
                    <a:lnL w="12700">
                      <a:solidFill>
                        <a:srgbClr val="929292"/>
                      </a:solidFill>
                      <a:custDash>
                        <a:ds d="200000" sp="200000"/>
                      </a:custDash>
                      <a:miter lim="400000"/>
                    </a:lnL>
                    <a:lnT w="12700">
                      <a:solidFill>
                        <a:srgbClr val="929292"/>
                      </a:solidFill>
                      <a:custDash>
                        <a:ds d="200000" sp="200000"/>
                      </a:custDash>
                      <a:miter lim="400000"/>
                    </a:lnT>
                  </a:tcPr>
                </a:tc>
              </a:tr>
            </a:tbl>
          </a:graphicData>
        </a:graphic>
      </p:graphicFrame>
      <p:sp>
        <p:nvSpPr>
          <p:cNvPr id="562" name="MODEL"/>
          <p:cNvSpPr txBox="1"/>
          <p:nvPr/>
        </p:nvSpPr>
        <p:spPr>
          <a:xfrm>
            <a:off x="1581858" y="6612627"/>
            <a:ext cx="1532943" cy="5715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p>
            <a:r>
              <a:t>MODEL</a:t>
            </a: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1"/>
          <p:cNvSpPr/>
          <p:nvPr/>
        </p:nvSpPr>
        <p:spPr>
          <a:xfrm>
            <a:off x="1752679" y="1644996"/>
            <a:ext cx="1542220" cy="1542220"/>
          </a:xfrm>
          <a:prstGeom prst="ellipse">
            <a:avLst/>
          </a:prstGeom>
          <a:solidFill>
            <a:schemeClr val="accent4">
              <a:lumOff val="20784"/>
            </a:schemeClr>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a:defRPr sz="7200">
                <a:solidFill>
                  <a:srgbClr val="FEFDFF"/>
                </a:solidFill>
              </a:defRPr>
            </a:lvl1pPr>
          </a:lstStyle>
          <a:p>
            <a:r>
              <a:t>1</a:t>
            </a:r>
          </a:p>
        </p:txBody>
      </p:sp>
      <p:sp>
        <p:nvSpPr>
          <p:cNvPr id="567" name="2"/>
          <p:cNvSpPr/>
          <p:nvPr/>
        </p:nvSpPr>
        <p:spPr>
          <a:xfrm>
            <a:off x="3907665" y="2099866"/>
            <a:ext cx="632480" cy="632480"/>
          </a:xfrm>
          <a:prstGeom prst="ellipse">
            <a:avLst/>
          </a:prstGeom>
          <a:solidFill>
            <a:schemeClr val="accent4">
              <a:lumOff val="20784"/>
            </a:schemeClr>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a:defRPr sz="2800">
                <a:solidFill>
                  <a:srgbClr val="FEFDFF"/>
                </a:solidFill>
              </a:defRPr>
            </a:lvl1pPr>
          </a:lstStyle>
          <a:p>
            <a:r>
              <a:t>2</a:t>
            </a:r>
          </a:p>
        </p:txBody>
      </p:sp>
      <p:sp>
        <p:nvSpPr>
          <p:cNvPr id="568" name="3"/>
          <p:cNvSpPr/>
          <p:nvPr/>
        </p:nvSpPr>
        <p:spPr>
          <a:xfrm>
            <a:off x="5607782" y="2099866"/>
            <a:ext cx="632480" cy="632480"/>
          </a:xfrm>
          <a:prstGeom prst="ellipse">
            <a:avLst/>
          </a:prstGeom>
          <a:solidFill>
            <a:schemeClr val="accent4">
              <a:lumOff val="20784"/>
            </a:schemeClr>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a:defRPr sz="2800">
                <a:solidFill>
                  <a:srgbClr val="FEFDFF"/>
                </a:solidFill>
              </a:defRPr>
            </a:lvl1pPr>
          </a:lstStyle>
          <a:p>
            <a:r>
              <a:t>3</a:t>
            </a:r>
          </a:p>
        </p:txBody>
      </p:sp>
      <p:sp>
        <p:nvSpPr>
          <p:cNvPr id="569" name="4"/>
          <p:cNvSpPr/>
          <p:nvPr/>
        </p:nvSpPr>
        <p:spPr>
          <a:xfrm>
            <a:off x="7307898" y="2099866"/>
            <a:ext cx="632481" cy="632480"/>
          </a:xfrm>
          <a:prstGeom prst="ellipse">
            <a:avLst/>
          </a:prstGeom>
          <a:solidFill>
            <a:schemeClr val="accent4">
              <a:lumOff val="20784"/>
            </a:schemeClr>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a:defRPr sz="2800">
                <a:solidFill>
                  <a:srgbClr val="FEFDFF"/>
                </a:solidFill>
              </a:defRPr>
            </a:lvl1pPr>
          </a:lstStyle>
          <a:p>
            <a:r>
              <a:t>4</a:t>
            </a:r>
          </a:p>
        </p:txBody>
      </p:sp>
      <p:sp>
        <p:nvSpPr>
          <p:cNvPr id="570" name="5"/>
          <p:cNvSpPr/>
          <p:nvPr/>
        </p:nvSpPr>
        <p:spPr>
          <a:xfrm>
            <a:off x="9008015" y="2099866"/>
            <a:ext cx="632480" cy="632480"/>
          </a:xfrm>
          <a:prstGeom prst="ellipse">
            <a:avLst/>
          </a:prstGeom>
          <a:solidFill>
            <a:schemeClr val="accent4">
              <a:lumOff val="20784"/>
            </a:schemeClr>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a:defRPr sz="2800">
                <a:solidFill>
                  <a:srgbClr val="FEFDFF"/>
                </a:solidFill>
              </a:defRPr>
            </a:lvl1pPr>
          </a:lstStyle>
          <a:p>
            <a:r>
              <a:t>5</a:t>
            </a:r>
          </a:p>
        </p:txBody>
      </p:sp>
      <p:sp>
        <p:nvSpPr>
          <p:cNvPr id="571" name="6"/>
          <p:cNvSpPr/>
          <p:nvPr/>
        </p:nvSpPr>
        <p:spPr>
          <a:xfrm>
            <a:off x="10708131" y="2099866"/>
            <a:ext cx="632480" cy="632480"/>
          </a:xfrm>
          <a:prstGeom prst="ellipse">
            <a:avLst/>
          </a:prstGeom>
          <a:solidFill>
            <a:schemeClr val="accent4">
              <a:lumOff val="20784"/>
            </a:schemeClr>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a:defRPr sz="2800">
                <a:solidFill>
                  <a:srgbClr val="FEFDFF"/>
                </a:solidFill>
              </a:defRPr>
            </a:lvl1pPr>
          </a:lstStyle>
          <a:p>
            <a:r>
              <a:t>6</a:t>
            </a:r>
          </a:p>
        </p:txBody>
      </p:sp>
      <p:sp>
        <p:nvSpPr>
          <p:cNvPr id="572" name="AirBnB 進入市場策略…"/>
          <p:cNvSpPr txBox="1"/>
          <p:nvPr/>
        </p:nvSpPr>
        <p:spPr>
          <a:xfrm>
            <a:off x="4158227" y="3961981"/>
            <a:ext cx="7608690" cy="8382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defRPr sz="5200">
                <a:solidFill>
                  <a:srgbClr val="A63121"/>
                </a:solidFill>
              </a:defRPr>
            </a:lvl1pPr>
          </a:lstStyle>
          <a:p>
            <a:r>
              <a:rPr dirty="0"/>
              <a:t>Get all posts and their fields</a:t>
            </a:r>
          </a:p>
        </p:txBody>
      </p:sp>
      <p:cxnSp>
        <p:nvCxnSpPr>
          <p:cNvPr id="573" name="Connection Line"/>
          <p:cNvCxnSpPr>
            <a:stCxn id="566" idx="4"/>
            <a:endCxn id="572" idx="0"/>
          </p:cNvCxnSpPr>
          <p:nvPr/>
        </p:nvCxnSpPr>
        <p:spPr>
          <a:xfrm rot="16200000" flipH="1">
            <a:off x="4855798" y="855206"/>
            <a:ext cx="774765" cy="5438783"/>
          </a:xfrm>
          <a:prstGeom prst="bentConnector3">
            <a:avLst>
              <a:gd name="adj1" fmla="val 50000"/>
            </a:avLst>
          </a:prstGeom>
          <a:ln w="12700">
            <a:solidFill>
              <a:schemeClr val="accent1"/>
            </a:solidFill>
            <a:tailEnd type="oval"/>
          </a:ln>
        </p:spPr>
      </p:cxnSp>
      <p:pic>
        <p:nvPicPr>
          <p:cNvPr id="574" name="documents-symbol.png" descr="documents-symbol.png"/>
          <p:cNvPicPr>
            <a:picLocks noChangeAspect="1"/>
          </p:cNvPicPr>
          <p:nvPr/>
        </p:nvPicPr>
        <p:blipFill>
          <a:blip r:embed="rId3">
            <a:extLst/>
          </a:blip>
          <a:stretch>
            <a:fillRect/>
          </a:stretch>
        </p:blipFill>
        <p:spPr>
          <a:xfrm>
            <a:off x="2395241" y="6512342"/>
            <a:ext cx="1625601" cy="1625601"/>
          </a:xfrm>
          <a:prstGeom prst="rect">
            <a:avLst/>
          </a:prstGeom>
          <a:ln w="12700">
            <a:miter lim="400000"/>
          </a:ln>
        </p:spPr>
      </p:pic>
      <p:pic>
        <p:nvPicPr>
          <p:cNvPr id="575" name="documents-symbol.png" descr="documents-symbol.png"/>
          <p:cNvPicPr>
            <a:picLocks noChangeAspect="1"/>
          </p:cNvPicPr>
          <p:nvPr/>
        </p:nvPicPr>
        <p:blipFill>
          <a:blip r:embed="rId3">
            <a:extLst/>
          </a:blip>
          <a:stretch>
            <a:fillRect/>
          </a:stretch>
        </p:blipFill>
        <p:spPr>
          <a:xfrm>
            <a:off x="5689600" y="6518762"/>
            <a:ext cx="1625600" cy="1625601"/>
          </a:xfrm>
          <a:prstGeom prst="rect">
            <a:avLst/>
          </a:prstGeom>
          <a:ln w="12700">
            <a:miter lim="400000"/>
          </a:ln>
        </p:spPr>
      </p:pic>
      <p:pic>
        <p:nvPicPr>
          <p:cNvPr id="576" name="documents-symbol.png" descr="documents-symbol.png"/>
          <p:cNvPicPr>
            <a:picLocks noChangeAspect="1"/>
          </p:cNvPicPr>
          <p:nvPr/>
        </p:nvPicPr>
        <p:blipFill>
          <a:blip r:embed="rId3">
            <a:extLst/>
          </a:blip>
          <a:stretch>
            <a:fillRect/>
          </a:stretch>
        </p:blipFill>
        <p:spPr>
          <a:xfrm>
            <a:off x="8983959" y="6498386"/>
            <a:ext cx="1625601" cy="1625601"/>
          </a:xfrm>
          <a:prstGeom prst="rect">
            <a:avLst/>
          </a:prstGeom>
          <a:ln w="12700">
            <a:miter lim="400000"/>
          </a:ln>
        </p:spPr>
      </p:pic>
      <p:sp>
        <p:nvSpPr>
          <p:cNvPr id="577" name="Frontend"/>
          <p:cNvSpPr txBox="1"/>
          <p:nvPr/>
        </p:nvSpPr>
        <p:spPr>
          <a:xfrm>
            <a:off x="2503265" y="8154915"/>
            <a:ext cx="1409552" cy="4826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defRPr sz="2800">
                <a:solidFill>
                  <a:schemeClr val="accent5"/>
                </a:solidFill>
              </a:defRPr>
            </a:lvl1pPr>
          </a:lstStyle>
          <a:p>
            <a:r>
              <a:t>Frontend</a:t>
            </a:r>
          </a:p>
        </p:txBody>
      </p:sp>
      <p:sp>
        <p:nvSpPr>
          <p:cNvPr id="578" name="Backend"/>
          <p:cNvSpPr txBox="1"/>
          <p:nvPr/>
        </p:nvSpPr>
        <p:spPr>
          <a:xfrm>
            <a:off x="5859524" y="8154915"/>
            <a:ext cx="1285752" cy="4826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defRPr sz="2800">
                <a:solidFill>
                  <a:schemeClr val="accent5"/>
                </a:solidFill>
              </a:defRPr>
            </a:lvl1pPr>
          </a:lstStyle>
          <a:p>
            <a:r>
              <a:t>Backend</a:t>
            </a:r>
          </a:p>
        </p:txBody>
      </p:sp>
      <p:sp>
        <p:nvSpPr>
          <p:cNvPr id="579" name="Security"/>
          <p:cNvSpPr txBox="1"/>
          <p:nvPr/>
        </p:nvSpPr>
        <p:spPr>
          <a:xfrm>
            <a:off x="9172462" y="8154915"/>
            <a:ext cx="1248595" cy="4826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defRPr sz="2800">
                <a:solidFill>
                  <a:schemeClr val="accent5"/>
                </a:solidFill>
              </a:defRPr>
            </a:lvl1pPr>
          </a:lstStyle>
          <a:p>
            <a:r>
              <a:t>Security</a:t>
            </a:r>
          </a:p>
        </p:txBody>
      </p:sp>
      <p:sp>
        <p:nvSpPr>
          <p:cNvPr id="580" name="Posts"/>
          <p:cNvSpPr txBox="1"/>
          <p:nvPr/>
        </p:nvSpPr>
        <p:spPr>
          <a:xfrm>
            <a:off x="5996105" y="5373722"/>
            <a:ext cx="1012590" cy="5715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p>
            <a:r>
              <a:t>Posts</a:t>
            </a: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 name="1"/>
          <p:cNvSpPr/>
          <p:nvPr/>
        </p:nvSpPr>
        <p:spPr>
          <a:xfrm>
            <a:off x="2207548" y="2099866"/>
            <a:ext cx="632481" cy="632480"/>
          </a:xfrm>
          <a:prstGeom prst="ellipse">
            <a:avLst/>
          </a:prstGeom>
          <a:solidFill>
            <a:schemeClr val="accent4">
              <a:lumOff val="20784"/>
            </a:schemeClr>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a:defRPr>
                <a:solidFill>
                  <a:srgbClr val="FEFDFF"/>
                </a:solidFill>
              </a:defRPr>
            </a:lvl1pPr>
          </a:lstStyle>
          <a:p>
            <a:r>
              <a:t>1</a:t>
            </a:r>
          </a:p>
        </p:txBody>
      </p:sp>
      <p:sp>
        <p:nvSpPr>
          <p:cNvPr id="585" name="2"/>
          <p:cNvSpPr/>
          <p:nvPr/>
        </p:nvSpPr>
        <p:spPr>
          <a:xfrm>
            <a:off x="3456976" y="1649176"/>
            <a:ext cx="1533859" cy="1533860"/>
          </a:xfrm>
          <a:prstGeom prst="ellipse">
            <a:avLst/>
          </a:prstGeom>
          <a:solidFill>
            <a:schemeClr val="accent4">
              <a:lumOff val="20784"/>
            </a:schemeClr>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a:defRPr sz="7200">
                <a:solidFill>
                  <a:srgbClr val="FEFDFF"/>
                </a:solidFill>
              </a:defRPr>
            </a:lvl1pPr>
          </a:lstStyle>
          <a:p>
            <a:r>
              <a:t>2</a:t>
            </a:r>
          </a:p>
        </p:txBody>
      </p:sp>
      <p:sp>
        <p:nvSpPr>
          <p:cNvPr id="586" name="3"/>
          <p:cNvSpPr/>
          <p:nvPr/>
        </p:nvSpPr>
        <p:spPr>
          <a:xfrm>
            <a:off x="5607782" y="2099866"/>
            <a:ext cx="632480" cy="632480"/>
          </a:xfrm>
          <a:prstGeom prst="ellipse">
            <a:avLst/>
          </a:prstGeom>
          <a:solidFill>
            <a:schemeClr val="accent4">
              <a:lumOff val="20784"/>
            </a:schemeClr>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a:defRPr sz="2800">
                <a:solidFill>
                  <a:srgbClr val="FEFDFF"/>
                </a:solidFill>
              </a:defRPr>
            </a:lvl1pPr>
          </a:lstStyle>
          <a:p>
            <a:r>
              <a:t>3</a:t>
            </a:r>
          </a:p>
        </p:txBody>
      </p:sp>
      <p:sp>
        <p:nvSpPr>
          <p:cNvPr id="587" name="4"/>
          <p:cNvSpPr/>
          <p:nvPr/>
        </p:nvSpPr>
        <p:spPr>
          <a:xfrm>
            <a:off x="7307898" y="2099866"/>
            <a:ext cx="632481" cy="632480"/>
          </a:xfrm>
          <a:prstGeom prst="ellipse">
            <a:avLst/>
          </a:prstGeom>
          <a:solidFill>
            <a:schemeClr val="accent4">
              <a:lumOff val="20784"/>
            </a:schemeClr>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a:defRPr sz="2800">
                <a:solidFill>
                  <a:srgbClr val="FEFDFF"/>
                </a:solidFill>
              </a:defRPr>
            </a:lvl1pPr>
          </a:lstStyle>
          <a:p>
            <a:r>
              <a:t>4</a:t>
            </a:r>
          </a:p>
        </p:txBody>
      </p:sp>
      <p:sp>
        <p:nvSpPr>
          <p:cNvPr id="588" name="5"/>
          <p:cNvSpPr/>
          <p:nvPr/>
        </p:nvSpPr>
        <p:spPr>
          <a:xfrm>
            <a:off x="9008015" y="2099866"/>
            <a:ext cx="632480" cy="632480"/>
          </a:xfrm>
          <a:prstGeom prst="ellipse">
            <a:avLst/>
          </a:prstGeom>
          <a:solidFill>
            <a:schemeClr val="accent4">
              <a:lumOff val="20784"/>
            </a:schemeClr>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a:defRPr sz="2800">
                <a:solidFill>
                  <a:srgbClr val="FEFDFF"/>
                </a:solidFill>
              </a:defRPr>
            </a:lvl1pPr>
          </a:lstStyle>
          <a:p>
            <a:r>
              <a:t>5</a:t>
            </a:r>
          </a:p>
        </p:txBody>
      </p:sp>
      <p:sp>
        <p:nvSpPr>
          <p:cNvPr id="589" name="6"/>
          <p:cNvSpPr/>
          <p:nvPr/>
        </p:nvSpPr>
        <p:spPr>
          <a:xfrm>
            <a:off x="10708131" y="2099866"/>
            <a:ext cx="632480" cy="632480"/>
          </a:xfrm>
          <a:prstGeom prst="ellipse">
            <a:avLst/>
          </a:prstGeom>
          <a:solidFill>
            <a:schemeClr val="accent4">
              <a:lumOff val="20784"/>
            </a:schemeClr>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a:defRPr sz="2800">
                <a:solidFill>
                  <a:srgbClr val="FEFDFF"/>
                </a:solidFill>
              </a:defRPr>
            </a:lvl1pPr>
          </a:lstStyle>
          <a:p>
            <a:r>
              <a:t>6</a:t>
            </a:r>
          </a:p>
        </p:txBody>
      </p:sp>
      <p:sp>
        <p:nvSpPr>
          <p:cNvPr id="590" name="AirBnB 進入市場策略…"/>
          <p:cNvSpPr txBox="1"/>
          <p:nvPr/>
        </p:nvSpPr>
        <p:spPr>
          <a:xfrm>
            <a:off x="5984516" y="3961981"/>
            <a:ext cx="5938987" cy="8382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defRPr sz="5200">
                <a:solidFill>
                  <a:srgbClr val="A63121"/>
                </a:solidFill>
              </a:defRPr>
            </a:lvl1pPr>
          </a:lstStyle>
          <a:p>
            <a:r>
              <a:t>Extract PL from posts</a:t>
            </a:r>
          </a:p>
        </p:txBody>
      </p:sp>
      <p:cxnSp>
        <p:nvCxnSpPr>
          <p:cNvPr id="591" name="Connection Line"/>
          <p:cNvCxnSpPr>
            <a:stCxn id="585" idx="4"/>
            <a:endCxn id="590" idx="0"/>
          </p:cNvCxnSpPr>
          <p:nvPr/>
        </p:nvCxnSpPr>
        <p:spPr>
          <a:xfrm rot="16200000" flipH="1">
            <a:off x="6199486" y="1207456"/>
            <a:ext cx="778945" cy="4730104"/>
          </a:xfrm>
          <a:prstGeom prst="bentConnector3">
            <a:avLst>
              <a:gd name="adj1" fmla="val 50000"/>
            </a:avLst>
          </a:prstGeom>
          <a:ln w="12700">
            <a:solidFill>
              <a:schemeClr val="accent1"/>
            </a:solidFill>
            <a:tailEnd type="oval"/>
          </a:ln>
        </p:spPr>
      </p:cxnSp>
      <p:sp>
        <p:nvSpPr>
          <p:cNvPr id="592" name="Proven technical leadership in front-end web languages (HTML5, CSS3, vanilla JavaScript), with experience in driving cutting-edge web systems at scale. Know about Node.js, PHP, Backbone, React."/>
          <p:cNvSpPr txBox="1"/>
          <p:nvPr/>
        </p:nvSpPr>
        <p:spPr>
          <a:xfrm>
            <a:off x="3430186" y="6087530"/>
            <a:ext cx="8859988" cy="20574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spAutoFit/>
          </a:bodyPr>
          <a:lstStyle/>
          <a:p>
            <a:pPr algn="l"/>
            <a:r>
              <a:t>Proven technical leadership in </a:t>
            </a:r>
            <a:r>
              <a:rPr>
                <a:solidFill>
                  <a:schemeClr val="accent5"/>
                </a:solidFill>
              </a:rPr>
              <a:t>front-end </a:t>
            </a:r>
            <a:r>
              <a:t>web languages (</a:t>
            </a:r>
            <a:r>
              <a:rPr>
                <a:solidFill>
                  <a:schemeClr val="accent5"/>
                </a:solidFill>
              </a:rPr>
              <a:t>HTML5</a:t>
            </a:r>
            <a:r>
              <a:t>, </a:t>
            </a:r>
            <a:r>
              <a:rPr>
                <a:solidFill>
                  <a:schemeClr val="accent5"/>
                </a:solidFill>
              </a:rPr>
              <a:t>CSS3</a:t>
            </a:r>
            <a:r>
              <a:t>, vanilla </a:t>
            </a:r>
            <a:r>
              <a:rPr>
                <a:solidFill>
                  <a:schemeClr val="accent5"/>
                </a:solidFill>
              </a:rPr>
              <a:t>JavaScript</a:t>
            </a:r>
            <a:r>
              <a:t>), with experience in driving cutting-edge web systems at scale. Know about</a:t>
            </a:r>
            <a:r>
              <a:rPr>
                <a:solidFill>
                  <a:schemeClr val="accent5"/>
                </a:solidFill>
              </a:rPr>
              <a:t> Node.js</a:t>
            </a:r>
            <a:r>
              <a:t>, </a:t>
            </a:r>
            <a:r>
              <a:rPr>
                <a:solidFill>
                  <a:schemeClr val="accent5"/>
                </a:solidFill>
              </a:rPr>
              <a:t>PHP</a:t>
            </a:r>
            <a:r>
              <a:t>, </a:t>
            </a:r>
            <a:r>
              <a:rPr>
                <a:solidFill>
                  <a:schemeClr val="accent5"/>
                </a:solidFill>
              </a:rPr>
              <a:t>Backbone</a:t>
            </a:r>
            <a:r>
              <a:t>, </a:t>
            </a:r>
            <a:r>
              <a:rPr>
                <a:solidFill>
                  <a:schemeClr val="accent5"/>
                </a:solidFill>
              </a:rPr>
              <a:t>React</a:t>
            </a:r>
            <a:r>
              <a:rPr>
                <a:solidFill>
                  <a:srgbClr val="535353"/>
                </a:solidFill>
              </a:rPr>
              <a:t>.</a:t>
            </a:r>
          </a:p>
        </p:txBody>
      </p:sp>
      <p:pic>
        <p:nvPicPr>
          <p:cNvPr id="593" name="file.png" descr="file.png"/>
          <p:cNvPicPr>
            <a:picLocks noChangeAspect="1"/>
          </p:cNvPicPr>
          <p:nvPr/>
        </p:nvPicPr>
        <p:blipFill>
          <a:blip r:embed="rId3">
            <a:extLst/>
          </a:blip>
          <a:stretch>
            <a:fillRect/>
          </a:stretch>
        </p:blipFill>
        <p:spPr>
          <a:xfrm>
            <a:off x="948657" y="6303430"/>
            <a:ext cx="1625601" cy="1625601"/>
          </a:xfrm>
          <a:prstGeom prst="rect">
            <a:avLst/>
          </a:prstGeom>
          <a:ln w="12700">
            <a:miter lim="400000"/>
          </a:ln>
        </p:spPr>
      </p:pic>
      <p:sp>
        <p:nvSpPr>
          <p:cNvPr id="594" name="Frontend"/>
          <p:cNvSpPr txBox="1"/>
          <p:nvPr/>
        </p:nvSpPr>
        <p:spPr>
          <a:xfrm>
            <a:off x="1056682" y="7883855"/>
            <a:ext cx="1409552" cy="4826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defRPr sz="2800">
                <a:solidFill>
                  <a:schemeClr val="accent5"/>
                </a:solidFill>
              </a:defRPr>
            </a:lvl1pPr>
          </a:lstStyle>
          <a:p>
            <a:r>
              <a:t>Frontend</a:t>
            </a:r>
          </a:p>
        </p:txBody>
      </p:sp>
      <p:sp>
        <p:nvSpPr>
          <p:cNvPr id="595" name="Requirement:"/>
          <p:cNvSpPr txBox="1"/>
          <p:nvPr/>
        </p:nvSpPr>
        <p:spPr>
          <a:xfrm>
            <a:off x="2695444" y="5309138"/>
            <a:ext cx="2582656" cy="5715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spAutoFit/>
          </a:bodyPr>
          <a:lstStyle>
            <a:lvl1pPr algn="l"/>
          </a:lstStyle>
          <a:p>
            <a:r>
              <a:t>Requirement:</a:t>
            </a: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1"/>
          <p:cNvSpPr/>
          <p:nvPr/>
        </p:nvSpPr>
        <p:spPr>
          <a:xfrm>
            <a:off x="2207548" y="2099866"/>
            <a:ext cx="632481" cy="632480"/>
          </a:xfrm>
          <a:prstGeom prst="ellipse">
            <a:avLst/>
          </a:prstGeom>
          <a:solidFill>
            <a:schemeClr val="accent4">
              <a:lumOff val="20784"/>
            </a:schemeClr>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a:defRPr>
                <a:solidFill>
                  <a:srgbClr val="FEFDFF"/>
                </a:solidFill>
              </a:defRPr>
            </a:lvl1pPr>
          </a:lstStyle>
          <a:p>
            <a:r>
              <a:t>1</a:t>
            </a:r>
          </a:p>
        </p:txBody>
      </p:sp>
      <p:sp>
        <p:nvSpPr>
          <p:cNvPr id="600" name="2"/>
          <p:cNvSpPr/>
          <p:nvPr/>
        </p:nvSpPr>
        <p:spPr>
          <a:xfrm>
            <a:off x="3907665" y="2099866"/>
            <a:ext cx="632480" cy="632480"/>
          </a:xfrm>
          <a:prstGeom prst="ellipse">
            <a:avLst/>
          </a:prstGeom>
          <a:solidFill>
            <a:schemeClr val="accent4">
              <a:lumOff val="20784"/>
            </a:schemeClr>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a:defRPr sz="2800">
                <a:solidFill>
                  <a:srgbClr val="FEFDFF"/>
                </a:solidFill>
              </a:defRPr>
            </a:lvl1pPr>
          </a:lstStyle>
          <a:p>
            <a:r>
              <a:t>2</a:t>
            </a:r>
          </a:p>
        </p:txBody>
      </p:sp>
      <p:sp>
        <p:nvSpPr>
          <p:cNvPr id="601" name="3"/>
          <p:cNvSpPr/>
          <p:nvPr/>
        </p:nvSpPr>
        <p:spPr>
          <a:xfrm>
            <a:off x="5157349" y="1649433"/>
            <a:ext cx="1533346" cy="1533346"/>
          </a:xfrm>
          <a:prstGeom prst="ellipse">
            <a:avLst/>
          </a:prstGeom>
          <a:solidFill>
            <a:schemeClr val="accent4">
              <a:lumOff val="20784"/>
            </a:schemeClr>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a:defRPr sz="7200">
                <a:solidFill>
                  <a:srgbClr val="FEFDFF"/>
                </a:solidFill>
              </a:defRPr>
            </a:lvl1pPr>
          </a:lstStyle>
          <a:p>
            <a:r>
              <a:t>3</a:t>
            </a:r>
          </a:p>
        </p:txBody>
      </p:sp>
      <p:sp>
        <p:nvSpPr>
          <p:cNvPr id="602" name="4"/>
          <p:cNvSpPr/>
          <p:nvPr/>
        </p:nvSpPr>
        <p:spPr>
          <a:xfrm>
            <a:off x="7307898" y="2099866"/>
            <a:ext cx="632481" cy="632480"/>
          </a:xfrm>
          <a:prstGeom prst="ellipse">
            <a:avLst/>
          </a:prstGeom>
          <a:solidFill>
            <a:schemeClr val="accent4">
              <a:lumOff val="20784"/>
            </a:schemeClr>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a:defRPr sz="2800">
                <a:solidFill>
                  <a:srgbClr val="FEFDFF"/>
                </a:solidFill>
              </a:defRPr>
            </a:lvl1pPr>
          </a:lstStyle>
          <a:p>
            <a:r>
              <a:t>4</a:t>
            </a:r>
          </a:p>
        </p:txBody>
      </p:sp>
      <p:sp>
        <p:nvSpPr>
          <p:cNvPr id="603" name="5"/>
          <p:cNvSpPr/>
          <p:nvPr/>
        </p:nvSpPr>
        <p:spPr>
          <a:xfrm>
            <a:off x="9008015" y="2099866"/>
            <a:ext cx="632480" cy="632480"/>
          </a:xfrm>
          <a:prstGeom prst="ellipse">
            <a:avLst/>
          </a:prstGeom>
          <a:solidFill>
            <a:schemeClr val="accent4">
              <a:lumOff val="20784"/>
            </a:schemeClr>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a:defRPr sz="2800">
                <a:solidFill>
                  <a:srgbClr val="FEFDFF"/>
                </a:solidFill>
              </a:defRPr>
            </a:lvl1pPr>
          </a:lstStyle>
          <a:p>
            <a:r>
              <a:t>5</a:t>
            </a:r>
          </a:p>
        </p:txBody>
      </p:sp>
      <p:sp>
        <p:nvSpPr>
          <p:cNvPr id="604" name="6"/>
          <p:cNvSpPr/>
          <p:nvPr/>
        </p:nvSpPr>
        <p:spPr>
          <a:xfrm>
            <a:off x="10708131" y="2099866"/>
            <a:ext cx="632480" cy="632480"/>
          </a:xfrm>
          <a:prstGeom prst="ellipse">
            <a:avLst/>
          </a:prstGeom>
          <a:solidFill>
            <a:schemeClr val="accent4">
              <a:lumOff val="20784"/>
            </a:schemeClr>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a:defRPr sz="2800">
                <a:solidFill>
                  <a:srgbClr val="FEFDFF"/>
                </a:solidFill>
              </a:defRPr>
            </a:lvl1pPr>
          </a:lstStyle>
          <a:p>
            <a:r>
              <a:t>6</a:t>
            </a:r>
          </a:p>
        </p:txBody>
      </p:sp>
      <p:sp>
        <p:nvSpPr>
          <p:cNvPr id="605" name="AirBnB 進入市場策略…"/>
          <p:cNvSpPr txBox="1"/>
          <p:nvPr/>
        </p:nvSpPr>
        <p:spPr>
          <a:xfrm>
            <a:off x="7270463" y="3720820"/>
            <a:ext cx="4528866" cy="8382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defRPr sz="5200">
                <a:solidFill>
                  <a:srgbClr val="A63121"/>
                </a:solidFill>
              </a:defRPr>
            </a:lvl1pPr>
          </a:lstStyle>
          <a:p>
            <a:r>
              <a:t>Calculate TFIDF </a:t>
            </a:r>
          </a:p>
        </p:txBody>
      </p:sp>
      <p:cxnSp>
        <p:nvCxnSpPr>
          <p:cNvPr id="606" name="Connection Line"/>
          <p:cNvCxnSpPr>
            <a:stCxn id="601" idx="4"/>
            <a:endCxn id="605" idx="0"/>
          </p:cNvCxnSpPr>
          <p:nvPr/>
        </p:nvCxnSpPr>
        <p:spPr>
          <a:xfrm rot="16200000" flipH="1">
            <a:off x="7460439" y="1646362"/>
            <a:ext cx="538041" cy="3610874"/>
          </a:xfrm>
          <a:prstGeom prst="bentConnector3">
            <a:avLst>
              <a:gd name="adj1" fmla="val 50000"/>
            </a:avLst>
          </a:prstGeom>
          <a:ln w="12700">
            <a:solidFill>
              <a:schemeClr val="accent1"/>
            </a:solidFill>
            <a:tailEnd type="oval"/>
          </a:ln>
        </p:spPr>
      </p:cxnSp>
      <p:sp>
        <p:nvSpPr>
          <p:cNvPr id="607" name="JavaScript: 0.7…"/>
          <p:cNvSpPr txBox="1"/>
          <p:nvPr/>
        </p:nvSpPr>
        <p:spPr>
          <a:xfrm>
            <a:off x="3165489" y="5454409"/>
            <a:ext cx="2412428" cy="29210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p>
            <a:pPr marL="280736" indent="-280736" algn="l">
              <a:lnSpc>
                <a:spcPct val="120000"/>
              </a:lnSpc>
              <a:buSzPct val="100000"/>
              <a:buChar char="•"/>
              <a:defRPr sz="2800">
                <a:solidFill>
                  <a:schemeClr val="accent5"/>
                </a:solidFill>
              </a:defRPr>
            </a:pPr>
            <a:r>
              <a:t>JavaScript: 0.7</a:t>
            </a:r>
          </a:p>
          <a:p>
            <a:pPr marL="280736" indent="-280736" algn="l">
              <a:lnSpc>
                <a:spcPct val="120000"/>
              </a:lnSpc>
              <a:buSzPct val="100000"/>
              <a:buChar char="•"/>
              <a:defRPr sz="2800">
                <a:solidFill>
                  <a:schemeClr val="accent5"/>
                </a:solidFill>
              </a:defRPr>
            </a:pPr>
            <a:r>
              <a:t>HTML: 0.8</a:t>
            </a:r>
          </a:p>
          <a:p>
            <a:pPr marL="280736" indent="-280736" algn="l">
              <a:lnSpc>
                <a:spcPct val="120000"/>
              </a:lnSpc>
              <a:buSzPct val="100000"/>
              <a:buChar char="•"/>
              <a:defRPr sz="2800">
                <a:solidFill>
                  <a:schemeClr val="accent5"/>
                </a:solidFill>
              </a:defRPr>
            </a:pPr>
            <a:r>
              <a:t>CSS: 0.72</a:t>
            </a:r>
          </a:p>
          <a:p>
            <a:pPr marL="280736" indent="-280736" algn="l">
              <a:lnSpc>
                <a:spcPct val="120000"/>
              </a:lnSpc>
              <a:buSzPct val="100000"/>
              <a:buChar char="•"/>
              <a:defRPr sz="2800"/>
            </a:pPr>
            <a:endParaRPr/>
          </a:p>
          <a:p>
            <a:pPr marL="280736" indent="-280736" algn="l">
              <a:lnSpc>
                <a:spcPct val="120000"/>
              </a:lnSpc>
              <a:buSzPct val="100000"/>
              <a:buChar char="•"/>
              <a:defRPr sz="2800"/>
            </a:pPr>
            <a:r>
              <a:t>Java: 0.32</a:t>
            </a:r>
          </a:p>
          <a:p>
            <a:pPr marL="280736" indent="-280736" algn="l">
              <a:lnSpc>
                <a:spcPct val="120000"/>
              </a:lnSpc>
              <a:buSzPct val="100000"/>
              <a:buChar char="•"/>
              <a:defRPr sz="2800"/>
            </a:pPr>
            <a:r>
              <a:t>C++: 0.14</a:t>
            </a:r>
          </a:p>
        </p:txBody>
      </p:sp>
      <p:pic>
        <p:nvPicPr>
          <p:cNvPr id="608" name="file.png" descr="file.png"/>
          <p:cNvPicPr>
            <a:picLocks noChangeAspect="1"/>
          </p:cNvPicPr>
          <p:nvPr/>
        </p:nvPicPr>
        <p:blipFill>
          <a:blip r:embed="rId3">
            <a:extLst/>
          </a:blip>
          <a:stretch>
            <a:fillRect/>
          </a:stretch>
        </p:blipFill>
        <p:spPr>
          <a:xfrm>
            <a:off x="6988318" y="6013209"/>
            <a:ext cx="1371601" cy="1371601"/>
          </a:xfrm>
          <a:prstGeom prst="rect">
            <a:avLst/>
          </a:prstGeom>
          <a:ln w="12700">
            <a:miter lim="400000"/>
          </a:ln>
        </p:spPr>
      </p:pic>
      <p:pic>
        <p:nvPicPr>
          <p:cNvPr id="609" name="file.png" descr="file.png"/>
          <p:cNvPicPr>
            <a:picLocks noChangeAspect="1"/>
          </p:cNvPicPr>
          <p:nvPr/>
        </p:nvPicPr>
        <p:blipFill>
          <a:blip r:embed="rId3">
            <a:extLst/>
          </a:blip>
          <a:stretch>
            <a:fillRect/>
          </a:stretch>
        </p:blipFill>
        <p:spPr>
          <a:xfrm>
            <a:off x="1488241" y="6013209"/>
            <a:ext cx="1371601" cy="1371601"/>
          </a:xfrm>
          <a:prstGeom prst="rect">
            <a:avLst/>
          </a:prstGeom>
          <a:ln w="12700">
            <a:miter lim="400000"/>
          </a:ln>
        </p:spPr>
      </p:pic>
      <p:sp>
        <p:nvSpPr>
          <p:cNvPr id="610" name="JavaScript: 0.25…"/>
          <p:cNvSpPr txBox="1"/>
          <p:nvPr/>
        </p:nvSpPr>
        <p:spPr>
          <a:xfrm>
            <a:off x="8736003" y="5454409"/>
            <a:ext cx="2650385" cy="29210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p>
            <a:pPr marL="340894" indent="-340894" algn="l">
              <a:lnSpc>
                <a:spcPct val="120000"/>
              </a:lnSpc>
              <a:buSzPct val="100000"/>
              <a:buChar char="•"/>
              <a:defRPr sz="2800"/>
            </a:pPr>
            <a:r>
              <a:t>JavaScript: 0.25</a:t>
            </a:r>
          </a:p>
          <a:p>
            <a:pPr marL="340894" indent="-340894" algn="l">
              <a:lnSpc>
                <a:spcPct val="120000"/>
              </a:lnSpc>
              <a:buSzPct val="100000"/>
              <a:buChar char="•"/>
              <a:defRPr sz="2800"/>
            </a:pPr>
            <a:r>
              <a:t>HTML: 0.4</a:t>
            </a:r>
          </a:p>
          <a:p>
            <a:pPr marL="340894" indent="-340894" algn="l">
              <a:lnSpc>
                <a:spcPct val="120000"/>
              </a:lnSpc>
              <a:buSzPct val="100000"/>
              <a:buChar char="•"/>
              <a:defRPr sz="2800"/>
            </a:pPr>
            <a:r>
              <a:t>CSS: 0.3</a:t>
            </a:r>
          </a:p>
          <a:p>
            <a:pPr algn="l">
              <a:lnSpc>
                <a:spcPct val="120000"/>
              </a:lnSpc>
              <a:defRPr sz="2800"/>
            </a:pPr>
            <a:endParaRPr/>
          </a:p>
          <a:p>
            <a:pPr marL="340894" indent="-340894" algn="l">
              <a:lnSpc>
                <a:spcPct val="120000"/>
              </a:lnSpc>
              <a:buSzPct val="100000"/>
              <a:buChar char="•"/>
              <a:defRPr sz="2800">
                <a:solidFill>
                  <a:schemeClr val="accent5"/>
                </a:solidFill>
              </a:defRPr>
            </a:pPr>
            <a:r>
              <a:t>Java: 0.7</a:t>
            </a:r>
          </a:p>
          <a:p>
            <a:pPr marL="340894" indent="-340894" algn="l">
              <a:lnSpc>
                <a:spcPct val="120000"/>
              </a:lnSpc>
              <a:buSzPct val="100000"/>
              <a:buChar char="•"/>
              <a:defRPr sz="2800">
                <a:solidFill>
                  <a:schemeClr val="accent5"/>
                </a:solidFill>
              </a:defRPr>
            </a:pPr>
            <a:r>
              <a:t>C++: 0.8</a:t>
            </a:r>
          </a:p>
        </p:txBody>
      </p:sp>
      <p:sp>
        <p:nvSpPr>
          <p:cNvPr id="611" name="Frontend"/>
          <p:cNvSpPr txBox="1"/>
          <p:nvPr/>
        </p:nvSpPr>
        <p:spPr>
          <a:xfrm>
            <a:off x="1469265" y="7440027"/>
            <a:ext cx="1409553" cy="4826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defRPr sz="2800">
                <a:solidFill>
                  <a:srgbClr val="535353"/>
                </a:solidFill>
              </a:defRPr>
            </a:lvl1pPr>
          </a:lstStyle>
          <a:p>
            <a:r>
              <a:t>Frontend</a:t>
            </a:r>
          </a:p>
        </p:txBody>
      </p:sp>
      <p:sp>
        <p:nvSpPr>
          <p:cNvPr id="612" name="Security"/>
          <p:cNvSpPr txBox="1"/>
          <p:nvPr/>
        </p:nvSpPr>
        <p:spPr>
          <a:xfrm>
            <a:off x="7049821" y="7440027"/>
            <a:ext cx="1248595" cy="4826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defRPr sz="2800">
                <a:solidFill>
                  <a:srgbClr val="535353"/>
                </a:solidFill>
              </a:defRPr>
            </a:lvl1pPr>
          </a:lstStyle>
          <a:p>
            <a:r>
              <a:t>Security</a:t>
            </a: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1"/>
          <p:cNvSpPr/>
          <p:nvPr/>
        </p:nvSpPr>
        <p:spPr>
          <a:xfrm>
            <a:off x="2207548" y="2099866"/>
            <a:ext cx="632481" cy="632480"/>
          </a:xfrm>
          <a:prstGeom prst="ellipse">
            <a:avLst/>
          </a:prstGeom>
          <a:solidFill>
            <a:schemeClr val="accent4">
              <a:lumOff val="20784"/>
            </a:schemeClr>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a:defRPr>
                <a:solidFill>
                  <a:srgbClr val="FEFDFF"/>
                </a:solidFill>
              </a:defRPr>
            </a:lvl1pPr>
          </a:lstStyle>
          <a:p>
            <a:r>
              <a:t>1</a:t>
            </a:r>
          </a:p>
        </p:txBody>
      </p:sp>
      <p:sp>
        <p:nvSpPr>
          <p:cNvPr id="617" name="2"/>
          <p:cNvSpPr/>
          <p:nvPr/>
        </p:nvSpPr>
        <p:spPr>
          <a:xfrm>
            <a:off x="3907665" y="2099866"/>
            <a:ext cx="632480" cy="632480"/>
          </a:xfrm>
          <a:prstGeom prst="ellipse">
            <a:avLst/>
          </a:prstGeom>
          <a:solidFill>
            <a:schemeClr val="accent4">
              <a:lumOff val="20784"/>
            </a:schemeClr>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a:defRPr sz="2800">
                <a:solidFill>
                  <a:srgbClr val="FEFDFF"/>
                </a:solidFill>
              </a:defRPr>
            </a:lvl1pPr>
          </a:lstStyle>
          <a:p>
            <a:r>
              <a:t>2</a:t>
            </a:r>
          </a:p>
        </p:txBody>
      </p:sp>
      <p:sp>
        <p:nvSpPr>
          <p:cNvPr id="618" name="3"/>
          <p:cNvSpPr/>
          <p:nvPr/>
        </p:nvSpPr>
        <p:spPr>
          <a:xfrm>
            <a:off x="5607782" y="2099866"/>
            <a:ext cx="632480" cy="632480"/>
          </a:xfrm>
          <a:prstGeom prst="ellipse">
            <a:avLst/>
          </a:prstGeom>
          <a:solidFill>
            <a:schemeClr val="accent4">
              <a:lumOff val="20784"/>
            </a:schemeClr>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a:defRPr sz="2800">
                <a:solidFill>
                  <a:srgbClr val="FEFDFF"/>
                </a:solidFill>
              </a:defRPr>
            </a:lvl1pPr>
          </a:lstStyle>
          <a:p>
            <a:r>
              <a:t>3</a:t>
            </a:r>
          </a:p>
        </p:txBody>
      </p:sp>
      <p:sp>
        <p:nvSpPr>
          <p:cNvPr id="619" name="4"/>
          <p:cNvSpPr/>
          <p:nvPr/>
        </p:nvSpPr>
        <p:spPr>
          <a:xfrm>
            <a:off x="6845655" y="1637623"/>
            <a:ext cx="1531567" cy="1531566"/>
          </a:xfrm>
          <a:prstGeom prst="ellipse">
            <a:avLst/>
          </a:prstGeom>
          <a:solidFill>
            <a:schemeClr val="accent4">
              <a:lumOff val="20784"/>
            </a:schemeClr>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a:defRPr sz="7200">
                <a:solidFill>
                  <a:srgbClr val="FEFDFF"/>
                </a:solidFill>
              </a:defRPr>
            </a:lvl1pPr>
          </a:lstStyle>
          <a:p>
            <a:r>
              <a:t>4</a:t>
            </a:r>
          </a:p>
        </p:txBody>
      </p:sp>
      <p:sp>
        <p:nvSpPr>
          <p:cNvPr id="620" name="5"/>
          <p:cNvSpPr/>
          <p:nvPr/>
        </p:nvSpPr>
        <p:spPr>
          <a:xfrm>
            <a:off x="9008015" y="2099866"/>
            <a:ext cx="632480" cy="632480"/>
          </a:xfrm>
          <a:prstGeom prst="ellipse">
            <a:avLst/>
          </a:prstGeom>
          <a:solidFill>
            <a:schemeClr val="accent4">
              <a:lumOff val="20784"/>
            </a:schemeClr>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a:defRPr sz="2800">
                <a:solidFill>
                  <a:srgbClr val="FEFDFF"/>
                </a:solidFill>
              </a:defRPr>
            </a:lvl1pPr>
          </a:lstStyle>
          <a:p>
            <a:r>
              <a:t>5</a:t>
            </a:r>
          </a:p>
        </p:txBody>
      </p:sp>
      <p:sp>
        <p:nvSpPr>
          <p:cNvPr id="621" name="6"/>
          <p:cNvSpPr/>
          <p:nvPr/>
        </p:nvSpPr>
        <p:spPr>
          <a:xfrm>
            <a:off x="10708131" y="2099866"/>
            <a:ext cx="632480" cy="632480"/>
          </a:xfrm>
          <a:prstGeom prst="ellipse">
            <a:avLst/>
          </a:prstGeom>
          <a:solidFill>
            <a:schemeClr val="accent4">
              <a:lumOff val="20784"/>
            </a:schemeClr>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a:defRPr sz="2800">
                <a:solidFill>
                  <a:srgbClr val="FEFDFF"/>
                </a:solidFill>
              </a:defRPr>
            </a:lvl1pPr>
          </a:lstStyle>
          <a:p>
            <a:r>
              <a:t>6</a:t>
            </a:r>
          </a:p>
        </p:txBody>
      </p:sp>
      <p:sp>
        <p:nvSpPr>
          <p:cNvPr id="622" name="AirBnB 進入市場策略…"/>
          <p:cNvSpPr txBox="1"/>
          <p:nvPr/>
        </p:nvSpPr>
        <p:spPr>
          <a:xfrm>
            <a:off x="1272946" y="4002689"/>
            <a:ext cx="8785878" cy="8382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spAutoFit/>
          </a:bodyPr>
          <a:lstStyle>
            <a:lvl1pPr>
              <a:defRPr sz="5200">
                <a:solidFill>
                  <a:srgbClr val="A63121"/>
                </a:solidFill>
              </a:defRPr>
            </a:lvl1pPr>
          </a:lstStyle>
          <a:p>
            <a:r>
              <a:t>Multiply TFIDF score as weight</a:t>
            </a:r>
          </a:p>
        </p:txBody>
      </p:sp>
      <p:cxnSp>
        <p:nvCxnSpPr>
          <p:cNvPr id="623" name="Connection Line"/>
          <p:cNvCxnSpPr>
            <a:stCxn id="619" idx="4"/>
            <a:endCxn id="622" idx="0"/>
          </p:cNvCxnSpPr>
          <p:nvPr/>
        </p:nvCxnSpPr>
        <p:spPr>
          <a:xfrm rot="5400000">
            <a:off x="6221912" y="2613162"/>
            <a:ext cx="833500" cy="1945554"/>
          </a:xfrm>
          <a:prstGeom prst="bentConnector3">
            <a:avLst>
              <a:gd name="adj1" fmla="val 50000"/>
            </a:avLst>
          </a:prstGeom>
          <a:ln w="12700">
            <a:solidFill>
              <a:schemeClr val="accent1"/>
            </a:solidFill>
            <a:tailEnd type="oval"/>
          </a:ln>
        </p:spPr>
      </p:cxnSp>
      <p:sp>
        <p:nvSpPr>
          <p:cNvPr id="624" name="Frontend"/>
          <p:cNvSpPr txBox="1"/>
          <p:nvPr/>
        </p:nvSpPr>
        <p:spPr>
          <a:xfrm>
            <a:off x="10398598" y="5462109"/>
            <a:ext cx="1251546" cy="4699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defRPr sz="2800" i="1">
                <a:solidFill>
                  <a:schemeClr val="accent6">
                    <a:lumOff val="11421"/>
                  </a:schemeClr>
                </a:solidFill>
              </a:defRPr>
            </a:lvl1pPr>
          </a:lstStyle>
          <a:p>
            <a:r>
              <a:t>Frontend</a:t>
            </a:r>
          </a:p>
        </p:txBody>
      </p:sp>
      <p:sp>
        <p:nvSpPr>
          <p:cNvPr id="625" name="JavaScript: 0.7…"/>
          <p:cNvSpPr txBox="1"/>
          <p:nvPr/>
        </p:nvSpPr>
        <p:spPr>
          <a:xfrm>
            <a:off x="9964071" y="5907454"/>
            <a:ext cx="2126951" cy="2571751"/>
          </a:xfrm>
          <a:prstGeom prst="rect">
            <a:avLst/>
          </a:prstGeom>
          <a:ln w="6350">
            <a:solidFill>
              <a:schemeClr val="accent1"/>
            </a:solidFill>
          </a:ln>
          <a:extLst>
            <a:ext uri="{C572A759-6A51-4108-AA02-DFA0A04FC94B}">
              <ma14:wrappingTextBoxFlag xmlns:ma14="http://schemas.microsoft.com/office/mac/drawingml/2011/main" val="1"/>
            </a:ext>
          </a:extLst>
        </p:spPr>
        <p:txBody>
          <a:bodyPr wrap="none" lIns="38100" tIns="38100" rIns="38100" bIns="38100" anchor="ctr">
            <a:spAutoFit/>
          </a:bodyPr>
          <a:lstStyle/>
          <a:p>
            <a:pPr marL="280736" indent="-280736" algn="l">
              <a:lnSpc>
                <a:spcPct val="120000"/>
              </a:lnSpc>
              <a:buSzPct val="100000"/>
              <a:buChar char="•"/>
              <a:defRPr sz="2400"/>
            </a:pPr>
            <a:r>
              <a:t>JavaScript: </a:t>
            </a:r>
            <a:r>
              <a:rPr>
                <a:solidFill>
                  <a:schemeClr val="accent5"/>
                </a:solidFill>
              </a:rPr>
              <a:t>0.7</a:t>
            </a:r>
          </a:p>
          <a:p>
            <a:pPr marL="280736" indent="-280736" algn="l">
              <a:lnSpc>
                <a:spcPct val="120000"/>
              </a:lnSpc>
              <a:buSzPct val="100000"/>
              <a:buChar char="•"/>
              <a:defRPr sz="2400"/>
            </a:pPr>
            <a:r>
              <a:t>HTML: </a:t>
            </a:r>
            <a:r>
              <a:rPr>
                <a:solidFill>
                  <a:schemeClr val="accent5"/>
                </a:solidFill>
              </a:rPr>
              <a:t>0.8</a:t>
            </a:r>
          </a:p>
          <a:p>
            <a:pPr marL="280736" indent="-280736" algn="l">
              <a:lnSpc>
                <a:spcPct val="120000"/>
              </a:lnSpc>
              <a:buSzPct val="100000"/>
              <a:buChar char="•"/>
              <a:defRPr sz="2400"/>
            </a:pPr>
            <a:r>
              <a:t>CSS: 0.72</a:t>
            </a:r>
          </a:p>
          <a:p>
            <a:pPr marL="280736" indent="-280736" algn="l">
              <a:lnSpc>
                <a:spcPct val="120000"/>
              </a:lnSpc>
              <a:buSzPct val="100000"/>
              <a:buChar char="•"/>
              <a:defRPr sz="2400"/>
            </a:pPr>
            <a:endParaRPr/>
          </a:p>
          <a:p>
            <a:pPr marL="280736" indent="-280736" algn="l">
              <a:lnSpc>
                <a:spcPct val="120000"/>
              </a:lnSpc>
              <a:buSzPct val="100000"/>
              <a:buChar char="•"/>
              <a:defRPr sz="2400"/>
            </a:pPr>
            <a:r>
              <a:t>Java: 0.32</a:t>
            </a:r>
          </a:p>
          <a:p>
            <a:pPr marL="280736" indent="-280736" algn="l">
              <a:lnSpc>
                <a:spcPct val="120000"/>
              </a:lnSpc>
              <a:buSzPct val="100000"/>
              <a:buChar char="•"/>
              <a:defRPr sz="2400"/>
            </a:pPr>
            <a:r>
              <a:t>C++: 0.14</a:t>
            </a:r>
          </a:p>
        </p:txBody>
      </p:sp>
      <p:sp>
        <p:nvSpPr>
          <p:cNvPr id="626" name="JavaScript…"/>
          <p:cNvSpPr txBox="1"/>
          <p:nvPr/>
        </p:nvSpPr>
        <p:spPr>
          <a:xfrm>
            <a:off x="2071844" y="6746906"/>
            <a:ext cx="1556967" cy="97028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p>
            <a:pPr algn="l">
              <a:lnSpc>
                <a:spcPct val="120000"/>
              </a:lnSpc>
              <a:defRPr sz="2800"/>
            </a:pPr>
            <a:r>
              <a:t>JavaScript</a:t>
            </a:r>
          </a:p>
          <a:p>
            <a:pPr algn="l">
              <a:lnSpc>
                <a:spcPct val="120000"/>
              </a:lnSpc>
              <a:defRPr sz="2800"/>
            </a:pPr>
            <a:r>
              <a:t>HTML</a:t>
            </a:r>
          </a:p>
        </p:txBody>
      </p:sp>
      <p:sp>
        <p:nvSpPr>
          <p:cNvPr id="627" name="[0.31, 0.24, …, 0.8] * 0.7…"/>
          <p:cNvSpPr txBox="1"/>
          <p:nvPr/>
        </p:nvSpPr>
        <p:spPr>
          <a:xfrm>
            <a:off x="5048247" y="6746906"/>
            <a:ext cx="3639345" cy="97028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p>
            <a:pPr algn="l">
              <a:lnSpc>
                <a:spcPct val="120000"/>
              </a:lnSpc>
              <a:defRPr sz="2800"/>
            </a:pPr>
            <a:r>
              <a:t>[0.31, 0.24, …, 0.8] * 0.7</a:t>
            </a:r>
          </a:p>
          <a:p>
            <a:pPr algn="l">
              <a:lnSpc>
                <a:spcPct val="120000"/>
              </a:lnSpc>
              <a:defRPr sz="2800"/>
            </a:pPr>
            <a:r>
              <a:t>[0.17, 0.33, …, 0.7] * 0.8</a:t>
            </a:r>
          </a:p>
        </p:txBody>
      </p:sp>
      <p:sp>
        <p:nvSpPr>
          <p:cNvPr id="628" name="vector  x"/>
          <p:cNvSpPr txBox="1"/>
          <p:nvPr/>
        </p:nvSpPr>
        <p:spPr>
          <a:xfrm>
            <a:off x="6127803" y="6111233"/>
            <a:ext cx="1480233" cy="5715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defRPr i="1">
                <a:solidFill>
                  <a:schemeClr val="accent5"/>
                </a:solidFill>
              </a:defRPr>
            </a:lvl1pPr>
          </a:lstStyle>
          <a:p>
            <a:r>
              <a:t>vector  x</a:t>
            </a:r>
          </a:p>
        </p:txBody>
      </p:sp>
      <p:sp>
        <p:nvSpPr>
          <p:cNvPr id="629" name="weight"/>
          <p:cNvSpPr txBox="1"/>
          <p:nvPr/>
        </p:nvSpPr>
        <p:spPr>
          <a:xfrm>
            <a:off x="7783940" y="6111233"/>
            <a:ext cx="1132980" cy="5715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defRPr i="1">
                <a:solidFill>
                  <a:schemeClr val="accent5"/>
                </a:solidFill>
              </a:defRPr>
            </a:lvl1pPr>
          </a:lstStyle>
          <a:p>
            <a:r>
              <a:t>weight</a:t>
            </a:r>
          </a:p>
        </p:txBody>
      </p:sp>
      <p:sp>
        <p:nvSpPr>
          <p:cNvPr id="630" name="Arrow"/>
          <p:cNvSpPr/>
          <p:nvPr/>
        </p:nvSpPr>
        <p:spPr>
          <a:xfrm>
            <a:off x="3799661" y="6825669"/>
            <a:ext cx="902302" cy="812756"/>
          </a:xfrm>
          <a:prstGeom prst="rightArrow">
            <a:avLst>
              <a:gd name="adj1" fmla="val 32467"/>
              <a:gd name="adj2" fmla="val 61933"/>
            </a:avLst>
          </a:prstGeom>
          <a:solidFill>
            <a:schemeClr val="accent4">
              <a:lumOff val="20784"/>
            </a:schemeClr>
          </a:solidFill>
          <a:ln w="12700">
            <a:miter lim="400000"/>
          </a:ln>
        </p:spPr>
        <p:txBody>
          <a:bodyPr lIns="38100" tIns="38100" rIns="38100" bIns="38100" anchor="ctr"/>
          <a:lstStyle/>
          <a:p>
            <a:endParaRP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 name="1"/>
          <p:cNvSpPr/>
          <p:nvPr/>
        </p:nvSpPr>
        <p:spPr>
          <a:xfrm>
            <a:off x="2207548" y="2099866"/>
            <a:ext cx="632481" cy="632480"/>
          </a:xfrm>
          <a:prstGeom prst="ellipse">
            <a:avLst/>
          </a:prstGeom>
          <a:solidFill>
            <a:schemeClr val="accent4">
              <a:lumOff val="20784"/>
            </a:schemeClr>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a:defRPr>
                <a:solidFill>
                  <a:srgbClr val="FEFDFF"/>
                </a:solidFill>
              </a:defRPr>
            </a:lvl1pPr>
          </a:lstStyle>
          <a:p>
            <a:r>
              <a:t>1</a:t>
            </a:r>
          </a:p>
        </p:txBody>
      </p:sp>
      <p:sp>
        <p:nvSpPr>
          <p:cNvPr id="635" name="2"/>
          <p:cNvSpPr/>
          <p:nvPr/>
        </p:nvSpPr>
        <p:spPr>
          <a:xfrm>
            <a:off x="3907665" y="2099866"/>
            <a:ext cx="632480" cy="632480"/>
          </a:xfrm>
          <a:prstGeom prst="ellipse">
            <a:avLst/>
          </a:prstGeom>
          <a:solidFill>
            <a:schemeClr val="accent4">
              <a:lumOff val="20784"/>
            </a:schemeClr>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a:defRPr sz="2800">
                <a:solidFill>
                  <a:srgbClr val="FEFDFF"/>
                </a:solidFill>
              </a:defRPr>
            </a:lvl1pPr>
          </a:lstStyle>
          <a:p>
            <a:r>
              <a:t>2</a:t>
            </a:r>
          </a:p>
        </p:txBody>
      </p:sp>
      <p:sp>
        <p:nvSpPr>
          <p:cNvPr id="636" name="3"/>
          <p:cNvSpPr/>
          <p:nvPr/>
        </p:nvSpPr>
        <p:spPr>
          <a:xfrm>
            <a:off x="5607782" y="2099866"/>
            <a:ext cx="632480" cy="632480"/>
          </a:xfrm>
          <a:prstGeom prst="ellipse">
            <a:avLst/>
          </a:prstGeom>
          <a:solidFill>
            <a:schemeClr val="accent4">
              <a:lumOff val="20784"/>
            </a:schemeClr>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a:defRPr sz="2800">
                <a:solidFill>
                  <a:srgbClr val="FEFDFF"/>
                </a:solidFill>
              </a:defRPr>
            </a:lvl1pPr>
          </a:lstStyle>
          <a:p>
            <a:r>
              <a:t>3</a:t>
            </a:r>
          </a:p>
        </p:txBody>
      </p:sp>
      <p:sp>
        <p:nvSpPr>
          <p:cNvPr id="637" name="4"/>
          <p:cNvSpPr/>
          <p:nvPr/>
        </p:nvSpPr>
        <p:spPr>
          <a:xfrm>
            <a:off x="7307898" y="2099866"/>
            <a:ext cx="632481" cy="632480"/>
          </a:xfrm>
          <a:prstGeom prst="ellipse">
            <a:avLst/>
          </a:prstGeom>
          <a:solidFill>
            <a:schemeClr val="accent4">
              <a:lumOff val="20784"/>
            </a:schemeClr>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a:defRPr sz="2800">
                <a:solidFill>
                  <a:srgbClr val="FEFDFF"/>
                </a:solidFill>
              </a:defRPr>
            </a:lvl1pPr>
          </a:lstStyle>
          <a:p>
            <a:r>
              <a:t>4</a:t>
            </a:r>
          </a:p>
        </p:txBody>
      </p:sp>
      <p:sp>
        <p:nvSpPr>
          <p:cNvPr id="638" name="5"/>
          <p:cNvSpPr/>
          <p:nvPr/>
        </p:nvSpPr>
        <p:spPr>
          <a:xfrm>
            <a:off x="8555904" y="1647756"/>
            <a:ext cx="1536701" cy="1536701"/>
          </a:xfrm>
          <a:prstGeom prst="ellipse">
            <a:avLst/>
          </a:prstGeom>
          <a:solidFill>
            <a:schemeClr val="accent4">
              <a:lumOff val="20784"/>
            </a:schemeClr>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a:defRPr sz="7200">
                <a:solidFill>
                  <a:srgbClr val="FEFDFF"/>
                </a:solidFill>
              </a:defRPr>
            </a:lvl1pPr>
          </a:lstStyle>
          <a:p>
            <a:r>
              <a:t>5</a:t>
            </a:r>
          </a:p>
        </p:txBody>
      </p:sp>
      <p:sp>
        <p:nvSpPr>
          <p:cNvPr id="639" name="6"/>
          <p:cNvSpPr/>
          <p:nvPr/>
        </p:nvSpPr>
        <p:spPr>
          <a:xfrm>
            <a:off x="10663681" y="2055416"/>
            <a:ext cx="632480" cy="632480"/>
          </a:xfrm>
          <a:prstGeom prst="ellipse">
            <a:avLst/>
          </a:prstGeom>
          <a:solidFill>
            <a:schemeClr val="accent4">
              <a:lumOff val="20784"/>
            </a:schemeClr>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a:defRPr sz="2800">
                <a:solidFill>
                  <a:srgbClr val="FEFDFF"/>
                </a:solidFill>
              </a:defRPr>
            </a:lvl1pPr>
          </a:lstStyle>
          <a:p>
            <a:r>
              <a:t>6</a:t>
            </a:r>
          </a:p>
        </p:txBody>
      </p:sp>
      <p:sp>
        <p:nvSpPr>
          <p:cNvPr id="640" name="AirBnB 進入市場策略…"/>
          <p:cNvSpPr txBox="1"/>
          <p:nvPr/>
        </p:nvSpPr>
        <p:spPr>
          <a:xfrm>
            <a:off x="2206642" y="3768062"/>
            <a:ext cx="9388030" cy="8382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defRPr sz="5200">
                <a:solidFill>
                  <a:srgbClr val="A63121"/>
                </a:solidFill>
              </a:defRPr>
            </a:lvl1pPr>
          </a:lstStyle>
          <a:p>
            <a:r>
              <a:t>Put into SVM to train our classifier</a:t>
            </a:r>
          </a:p>
        </p:txBody>
      </p:sp>
      <p:cxnSp>
        <p:nvCxnSpPr>
          <p:cNvPr id="641" name="Connection Line"/>
          <p:cNvCxnSpPr>
            <a:stCxn id="638" idx="4"/>
            <a:endCxn id="640" idx="0"/>
          </p:cNvCxnSpPr>
          <p:nvPr/>
        </p:nvCxnSpPr>
        <p:spPr>
          <a:xfrm rot="5400000">
            <a:off x="7820654" y="2264460"/>
            <a:ext cx="583605" cy="2423598"/>
          </a:xfrm>
          <a:prstGeom prst="bentConnector3">
            <a:avLst>
              <a:gd name="adj1" fmla="val 50000"/>
            </a:avLst>
          </a:prstGeom>
          <a:ln w="12700">
            <a:solidFill>
              <a:schemeClr val="accent1"/>
            </a:solidFill>
            <a:tailEnd type="oval"/>
          </a:ln>
        </p:spPr>
      </p:cxnSp>
      <p:sp>
        <p:nvSpPr>
          <p:cNvPr id="642" name="JavaScript:…"/>
          <p:cNvSpPr txBox="1"/>
          <p:nvPr/>
        </p:nvSpPr>
        <p:spPr>
          <a:xfrm>
            <a:off x="4186530" y="6084873"/>
            <a:ext cx="1634928" cy="1945642"/>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p>
            <a:pPr algn="l">
              <a:lnSpc>
                <a:spcPct val="120000"/>
              </a:lnSpc>
              <a:defRPr sz="2800"/>
            </a:pPr>
            <a:r>
              <a:t>JavaScript:</a:t>
            </a:r>
          </a:p>
          <a:p>
            <a:pPr algn="l">
              <a:lnSpc>
                <a:spcPct val="120000"/>
              </a:lnSpc>
              <a:defRPr sz="2800"/>
            </a:pPr>
            <a:r>
              <a:t>HTML:</a:t>
            </a:r>
          </a:p>
          <a:p>
            <a:pPr algn="l">
              <a:lnSpc>
                <a:spcPct val="120000"/>
              </a:lnSpc>
              <a:defRPr sz="2800"/>
            </a:pPr>
            <a:endParaRPr/>
          </a:p>
          <a:p>
            <a:pPr algn="l">
              <a:lnSpc>
                <a:spcPct val="120000"/>
              </a:lnSpc>
              <a:defRPr sz="2800"/>
            </a:pPr>
            <a:r>
              <a:t>Total:</a:t>
            </a:r>
          </a:p>
        </p:txBody>
      </p:sp>
      <p:sp>
        <p:nvSpPr>
          <p:cNvPr id="643" name="[0.31, 0.24, …, 0.8] * 0.7…"/>
          <p:cNvSpPr txBox="1"/>
          <p:nvPr/>
        </p:nvSpPr>
        <p:spPr>
          <a:xfrm>
            <a:off x="5975439" y="6084873"/>
            <a:ext cx="3639345" cy="1945642"/>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p>
            <a:pPr algn="l">
              <a:lnSpc>
                <a:spcPct val="120000"/>
              </a:lnSpc>
              <a:defRPr sz="2800"/>
            </a:pPr>
            <a:r>
              <a:t>[0.31, 0.24, …, 0.8] * 0.7</a:t>
            </a:r>
          </a:p>
          <a:p>
            <a:pPr algn="l">
              <a:lnSpc>
                <a:spcPct val="120000"/>
              </a:lnSpc>
              <a:defRPr sz="2800"/>
            </a:pPr>
            <a:r>
              <a:t>[0.17, 0.33, …, 0.7] * 0.8</a:t>
            </a:r>
          </a:p>
          <a:p>
            <a:pPr algn="l">
              <a:lnSpc>
                <a:spcPct val="120000"/>
              </a:lnSpc>
              <a:defRPr sz="2800"/>
            </a:pPr>
            <a:endParaRPr/>
          </a:p>
          <a:p>
            <a:pPr algn="l">
              <a:lnSpc>
                <a:spcPct val="120000"/>
              </a:lnSpc>
              <a:defRPr sz="2800"/>
            </a:pPr>
            <a:r>
              <a:t>[0.35, 0.42, …, 1.12]</a:t>
            </a:r>
          </a:p>
        </p:txBody>
      </p:sp>
      <p:sp>
        <p:nvSpPr>
          <p:cNvPr id="644" name="Line"/>
          <p:cNvSpPr/>
          <p:nvPr/>
        </p:nvSpPr>
        <p:spPr>
          <a:xfrm>
            <a:off x="3893705" y="7514894"/>
            <a:ext cx="5826990" cy="1"/>
          </a:xfrm>
          <a:prstGeom prst="line">
            <a:avLst/>
          </a:prstGeom>
          <a:ln>
            <a:solidFill>
              <a:schemeClr val="accent1"/>
            </a:solidFill>
          </a:ln>
        </p:spPr>
        <p:txBody>
          <a:bodyPr lIns="45718" tIns="45718" rIns="45718" bIns="45718"/>
          <a:lstStyle/>
          <a:p>
            <a:endParaRPr/>
          </a:p>
        </p:txBody>
      </p:sp>
      <p:sp>
        <p:nvSpPr>
          <p:cNvPr id="645" name="Frontend"/>
          <p:cNvSpPr txBox="1"/>
          <p:nvPr/>
        </p:nvSpPr>
        <p:spPr>
          <a:xfrm>
            <a:off x="9768766" y="7545961"/>
            <a:ext cx="1251546" cy="4699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defRPr sz="2800" i="1">
                <a:solidFill>
                  <a:schemeClr val="accent6">
                    <a:lumOff val="11421"/>
                  </a:schemeClr>
                </a:solidFill>
              </a:defRPr>
            </a:lvl1pPr>
          </a:lstStyle>
          <a:p>
            <a:r>
              <a:t>Frontend</a:t>
            </a:r>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 name="1"/>
          <p:cNvSpPr/>
          <p:nvPr/>
        </p:nvSpPr>
        <p:spPr>
          <a:xfrm>
            <a:off x="2207548" y="2099866"/>
            <a:ext cx="632481" cy="632480"/>
          </a:xfrm>
          <a:prstGeom prst="ellipse">
            <a:avLst/>
          </a:prstGeom>
          <a:solidFill>
            <a:schemeClr val="accent4">
              <a:lumOff val="20784"/>
            </a:schemeClr>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a:defRPr>
                <a:solidFill>
                  <a:srgbClr val="FEFDFF"/>
                </a:solidFill>
              </a:defRPr>
            </a:lvl1pPr>
          </a:lstStyle>
          <a:p>
            <a:r>
              <a:t>1</a:t>
            </a:r>
          </a:p>
        </p:txBody>
      </p:sp>
      <p:sp>
        <p:nvSpPr>
          <p:cNvPr id="650" name="2"/>
          <p:cNvSpPr/>
          <p:nvPr/>
        </p:nvSpPr>
        <p:spPr>
          <a:xfrm>
            <a:off x="3907665" y="2099866"/>
            <a:ext cx="632480" cy="632480"/>
          </a:xfrm>
          <a:prstGeom prst="ellipse">
            <a:avLst/>
          </a:prstGeom>
          <a:solidFill>
            <a:schemeClr val="accent4">
              <a:lumOff val="20784"/>
            </a:schemeClr>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a:defRPr sz="2800">
                <a:solidFill>
                  <a:srgbClr val="FEFDFF"/>
                </a:solidFill>
              </a:defRPr>
            </a:lvl1pPr>
          </a:lstStyle>
          <a:p>
            <a:r>
              <a:t>2</a:t>
            </a:r>
          </a:p>
        </p:txBody>
      </p:sp>
      <p:sp>
        <p:nvSpPr>
          <p:cNvPr id="651" name="3"/>
          <p:cNvSpPr/>
          <p:nvPr/>
        </p:nvSpPr>
        <p:spPr>
          <a:xfrm>
            <a:off x="5607782" y="2099866"/>
            <a:ext cx="632480" cy="632480"/>
          </a:xfrm>
          <a:prstGeom prst="ellipse">
            <a:avLst/>
          </a:prstGeom>
          <a:solidFill>
            <a:schemeClr val="accent4">
              <a:lumOff val="20784"/>
            </a:schemeClr>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a:defRPr sz="2800">
                <a:solidFill>
                  <a:srgbClr val="FEFDFF"/>
                </a:solidFill>
              </a:defRPr>
            </a:lvl1pPr>
          </a:lstStyle>
          <a:p>
            <a:r>
              <a:t>3</a:t>
            </a:r>
          </a:p>
        </p:txBody>
      </p:sp>
      <p:sp>
        <p:nvSpPr>
          <p:cNvPr id="652" name="4"/>
          <p:cNvSpPr/>
          <p:nvPr/>
        </p:nvSpPr>
        <p:spPr>
          <a:xfrm>
            <a:off x="7307898" y="2099866"/>
            <a:ext cx="632481" cy="632480"/>
          </a:xfrm>
          <a:prstGeom prst="ellipse">
            <a:avLst/>
          </a:prstGeom>
          <a:solidFill>
            <a:schemeClr val="accent4">
              <a:lumOff val="20784"/>
            </a:schemeClr>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a:defRPr sz="2800">
                <a:solidFill>
                  <a:srgbClr val="FEFDFF"/>
                </a:solidFill>
              </a:defRPr>
            </a:lvl1pPr>
          </a:lstStyle>
          <a:p>
            <a:r>
              <a:t>4</a:t>
            </a:r>
          </a:p>
        </p:txBody>
      </p:sp>
      <p:sp>
        <p:nvSpPr>
          <p:cNvPr id="653" name="5"/>
          <p:cNvSpPr/>
          <p:nvPr/>
        </p:nvSpPr>
        <p:spPr>
          <a:xfrm>
            <a:off x="9008015" y="2099866"/>
            <a:ext cx="632480" cy="632480"/>
          </a:xfrm>
          <a:prstGeom prst="ellipse">
            <a:avLst/>
          </a:prstGeom>
          <a:solidFill>
            <a:schemeClr val="accent4">
              <a:lumOff val="20784"/>
            </a:schemeClr>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a:defRPr sz="2800">
                <a:solidFill>
                  <a:srgbClr val="FEFDFF"/>
                </a:solidFill>
              </a:defRPr>
            </a:lvl1pPr>
          </a:lstStyle>
          <a:p>
            <a:r>
              <a:t>5</a:t>
            </a:r>
          </a:p>
        </p:txBody>
      </p:sp>
      <p:sp>
        <p:nvSpPr>
          <p:cNvPr id="654" name="6"/>
          <p:cNvSpPr/>
          <p:nvPr/>
        </p:nvSpPr>
        <p:spPr>
          <a:xfrm>
            <a:off x="10209713" y="1601447"/>
            <a:ext cx="1540417" cy="1540418"/>
          </a:xfrm>
          <a:prstGeom prst="ellipse">
            <a:avLst/>
          </a:prstGeom>
          <a:solidFill>
            <a:schemeClr val="accent4">
              <a:lumOff val="20784"/>
            </a:schemeClr>
          </a:solidFill>
          <a:ln w="12700">
            <a:miter lim="400000"/>
          </a:ln>
          <a:extLst>
            <a:ext uri="{C572A759-6A51-4108-AA02-DFA0A04FC94B}">
              <ma14:wrappingTextBoxFlag xmlns:ma14="http://schemas.microsoft.com/office/mac/drawingml/2011/main" val="1"/>
            </a:ext>
          </a:extLst>
        </p:spPr>
        <p:txBody>
          <a:bodyPr lIns="38100" tIns="38100" rIns="38100" bIns="38100" anchor="ctr"/>
          <a:lstStyle>
            <a:lvl1pPr>
              <a:defRPr sz="7200">
                <a:solidFill>
                  <a:srgbClr val="FEFDFF"/>
                </a:solidFill>
              </a:defRPr>
            </a:lvl1pPr>
          </a:lstStyle>
          <a:p>
            <a:r>
              <a:t>6</a:t>
            </a:r>
          </a:p>
        </p:txBody>
      </p:sp>
      <p:sp>
        <p:nvSpPr>
          <p:cNvPr id="655" name="AirBnB 進入市場策略…"/>
          <p:cNvSpPr txBox="1"/>
          <p:nvPr/>
        </p:nvSpPr>
        <p:spPr>
          <a:xfrm>
            <a:off x="4806950" y="3723987"/>
            <a:ext cx="3390901" cy="10033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defRPr sz="5200">
                <a:solidFill>
                  <a:srgbClr val="A63121"/>
                </a:solidFill>
              </a:defRPr>
            </a:lvl1pPr>
          </a:lstStyle>
          <a:p>
            <a:r>
              <a:t>「煉成！」</a:t>
            </a:r>
          </a:p>
        </p:txBody>
      </p:sp>
      <p:cxnSp>
        <p:nvCxnSpPr>
          <p:cNvPr id="656" name="Connection Line"/>
          <p:cNvCxnSpPr>
            <a:stCxn id="654" idx="4"/>
            <a:endCxn id="655" idx="0"/>
          </p:cNvCxnSpPr>
          <p:nvPr/>
        </p:nvCxnSpPr>
        <p:spPr>
          <a:xfrm rot="5400000">
            <a:off x="8450101" y="1194166"/>
            <a:ext cx="582122" cy="4477521"/>
          </a:xfrm>
          <a:prstGeom prst="bentConnector3">
            <a:avLst>
              <a:gd name="adj1" fmla="val 50000"/>
            </a:avLst>
          </a:prstGeom>
          <a:ln w="12700">
            <a:solidFill>
              <a:schemeClr val="accent1"/>
            </a:solidFill>
            <a:tailEnd type="oval"/>
          </a:ln>
        </p:spPr>
      </p:cxnSp>
      <p:pic>
        <p:nvPicPr>
          <p:cNvPr id="657" name="cube (2).png" descr="cube (2).png"/>
          <p:cNvPicPr>
            <a:picLocks noChangeAspect="1"/>
          </p:cNvPicPr>
          <p:nvPr/>
        </p:nvPicPr>
        <p:blipFill>
          <a:blip r:embed="rId3">
            <a:extLst/>
          </a:blip>
          <a:stretch>
            <a:fillRect/>
          </a:stretch>
        </p:blipFill>
        <p:spPr>
          <a:xfrm>
            <a:off x="4876800" y="5128445"/>
            <a:ext cx="3251200" cy="3251201"/>
          </a:xfrm>
          <a:prstGeom prst="rect">
            <a:avLst/>
          </a:prstGeom>
          <a:ln w="12700">
            <a:miter lim="400000"/>
          </a:ln>
        </p:spPr>
      </p:pic>
      <p:sp>
        <p:nvSpPr>
          <p:cNvPr id="658" name="MODEL"/>
          <p:cNvSpPr txBox="1"/>
          <p:nvPr/>
        </p:nvSpPr>
        <p:spPr>
          <a:xfrm>
            <a:off x="5735928" y="7536045"/>
            <a:ext cx="1532944" cy="5715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p>
            <a:r>
              <a:t>MODEL</a:t>
            </a:r>
          </a:p>
        </p:txBody>
      </p:sp>
      <p:pic>
        <p:nvPicPr>
          <p:cNvPr id="659" name="light.png" descr="light.png"/>
          <p:cNvPicPr>
            <a:picLocks noChangeAspect="1"/>
          </p:cNvPicPr>
          <p:nvPr/>
        </p:nvPicPr>
        <p:blipFill>
          <a:blip r:embed="rId4">
            <a:extLst/>
          </a:blip>
          <a:stretch>
            <a:fillRect/>
          </a:stretch>
        </p:blipFill>
        <p:spPr>
          <a:xfrm>
            <a:off x="5978693" y="5718930"/>
            <a:ext cx="1047413" cy="1047413"/>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 name="Rectangle"/>
          <p:cNvSpPr/>
          <p:nvPr/>
        </p:nvSpPr>
        <p:spPr>
          <a:xfrm rot="21420000">
            <a:off x="700760" y="708194"/>
            <a:ext cx="11895602" cy="10469833"/>
          </a:xfrm>
          <a:prstGeom prst="rect">
            <a:avLst/>
          </a:prstGeom>
          <a:solidFill>
            <a:srgbClr val="EDCE97">
              <a:alpha val="25141"/>
            </a:srgbClr>
          </a:solidFill>
          <a:ln w="12700">
            <a:miter lim="400000"/>
          </a:ln>
          <a:effectLst>
            <a:outerShdw blurRad="25400" dist="63500" dir="2700000" rotWithShape="0">
              <a:srgbClr val="000000">
                <a:alpha val="16707"/>
              </a:srgbClr>
            </a:outerShdw>
            <a:reflection stA="50000" endPos="40000" dir="5400000" sy="-100000" algn="bl" rotWithShape="0"/>
          </a:effectLst>
        </p:spPr>
        <p:txBody>
          <a:bodyPr lIns="38100" tIns="38100" rIns="38100" bIns="38100" anchor="ctr"/>
          <a:lstStyle/>
          <a:p>
            <a:pPr>
              <a:defRPr sz="2800">
                <a:solidFill>
                  <a:srgbClr val="FFFFFF"/>
                </a:solidFill>
                <a:effectLst>
                  <a:outerShdw blurRad="25400" dist="12700" dir="5400000" rotWithShape="0">
                    <a:srgbClr val="000000">
                      <a:alpha val="50000"/>
                    </a:srgbClr>
                  </a:outerShdw>
                </a:effectLst>
              </a:defRPr>
            </a:pPr>
            <a:endParaRPr/>
          </a:p>
        </p:txBody>
      </p:sp>
      <p:sp>
        <p:nvSpPr>
          <p:cNvPr id="664" name="STEEVE’s CV"/>
          <p:cNvSpPr txBox="1">
            <a:spLocks noGrp="1"/>
          </p:cNvSpPr>
          <p:nvPr>
            <p:ph type="title"/>
          </p:nvPr>
        </p:nvSpPr>
        <p:spPr>
          <a:xfrm rot="21420000">
            <a:off x="1402161" y="1536184"/>
            <a:ext cx="8991601" cy="1428752"/>
          </a:xfrm>
          <a:prstGeom prst="rect">
            <a:avLst/>
          </a:prstGeom>
        </p:spPr>
        <p:txBody>
          <a:bodyPr/>
          <a:lstStyle>
            <a:lvl1pPr>
              <a:defRPr cap="none">
                <a:latin typeface="Kohinoor Devanagari Bold"/>
                <a:ea typeface="Kohinoor Devanagari Bold"/>
                <a:cs typeface="Kohinoor Devanagari Bold"/>
                <a:sym typeface="Kohinoor Devanagari Bold"/>
              </a:defRPr>
            </a:lvl1pPr>
          </a:lstStyle>
          <a:p>
            <a:r>
              <a:t>Gloria’s CV</a:t>
            </a:r>
          </a:p>
        </p:txBody>
      </p:sp>
      <p:sp>
        <p:nvSpPr>
          <p:cNvPr id="665" name="Search suitable jobs for you…"/>
          <p:cNvSpPr txBox="1">
            <a:spLocks noGrp="1"/>
          </p:cNvSpPr>
          <p:nvPr>
            <p:ph type="body" sz="half" idx="1"/>
          </p:nvPr>
        </p:nvSpPr>
        <p:spPr>
          <a:xfrm rot="21420000">
            <a:off x="1524437" y="2822676"/>
            <a:ext cx="8991602" cy="5474029"/>
          </a:xfrm>
          <a:prstGeom prst="rect">
            <a:avLst/>
          </a:prstGeom>
        </p:spPr>
        <p:txBody>
          <a:bodyPr/>
          <a:lstStyle/>
          <a:p>
            <a:pPr marL="0" indent="0">
              <a:buSzTx/>
              <a:buNone/>
              <a:defRPr sz="3400"/>
            </a:pPr>
            <a:r>
              <a:t>        I am Gloria, studying for my Master degree in National Tsing Hua University. Good at </a:t>
            </a:r>
            <a:r>
              <a:rPr>
                <a:solidFill>
                  <a:srgbClr val="ED7616"/>
                </a:solidFill>
              </a:rPr>
              <a:t>JavaScript</a:t>
            </a:r>
            <a:r>
              <a:rPr>
                <a:solidFill>
                  <a:srgbClr val="F76357"/>
                </a:solidFill>
              </a:rPr>
              <a:t>. </a:t>
            </a:r>
            <a:r>
              <a:t>I reduced at least 20% redundant code by </a:t>
            </a:r>
            <a:r>
              <a:rPr>
                <a:solidFill>
                  <a:srgbClr val="ED7616"/>
                </a:solidFill>
              </a:rPr>
              <a:t>Vue.js</a:t>
            </a:r>
            <a:r>
              <a:t> and developed </a:t>
            </a:r>
            <a:r>
              <a:rPr>
                <a:solidFill>
                  <a:srgbClr val="ED7616"/>
                </a:solidFill>
              </a:rPr>
              <a:t>SPA web</a:t>
            </a:r>
            <a:r>
              <a:t> for better performance and incorporated</a:t>
            </a:r>
            <a:r>
              <a:rPr>
                <a:solidFill>
                  <a:srgbClr val="F76357"/>
                </a:solidFill>
              </a:rPr>
              <a:t> </a:t>
            </a:r>
            <a:r>
              <a:rPr>
                <a:solidFill>
                  <a:srgbClr val="ED7616"/>
                </a:solidFill>
              </a:rPr>
              <a:t>UI design</a:t>
            </a:r>
            <a:r>
              <a:t> and </a:t>
            </a:r>
            <a:r>
              <a:rPr>
                <a:solidFill>
                  <a:srgbClr val="ED7616"/>
                </a:solidFill>
              </a:rPr>
              <a:t>user experience</a:t>
            </a:r>
            <a:r>
              <a:t>. Moreover, enhance the ability of problem solving on my own. </a:t>
            </a:r>
          </a:p>
        </p:txBody>
      </p:sp>
      <p:grpSp>
        <p:nvGrpSpPr>
          <p:cNvPr id="668" name="Group"/>
          <p:cNvGrpSpPr/>
          <p:nvPr/>
        </p:nvGrpSpPr>
        <p:grpSpPr>
          <a:xfrm rot="21180000">
            <a:off x="9609423" y="1207626"/>
            <a:ext cx="2661544" cy="2085867"/>
            <a:chOff x="0" y="0"/>
            <a:chExt cx="2661542" cy="2085865"/>
          </a:xfrm>
        </p:grpSpPr>
        <p:pic>
          <p:nvPicPr>
            <p:cNvPr id="666" name="noun_225624_cc.png" descr="noun_225624_cc.png"/>
            <p:cNvPicPr>
              <a:picLocks noChangeAspect="1"/>
            </p:cNvPicPr>
            <p:nvPr/>
          </p:nvPicPr>
          <p:blipFill>
            <a:blip r:embed="rId3">
              <a:alphaModFix amt="55094"/>
              <a:extLst/>
            </a:blip>
            <a:srcRect t="45194" b="13458"/>
            <a:stretch>
              <a:fillRect/>
            </a:stretch>
          </p:blipFill>
          <p:spPr>
            <a:xfrm>
              <a:off x="0" y="985391"/>
              <a:ext cx="2661543" cy="1100475"/>
            </a:xfrm>
            <a:prstGeom prst="rect">
              <a:avLst/>
            </a:prstGeom>
            <a:ln w="12700" cap="flat">
              <a:noFill/>
              <a:miter lim="400000"/>
            </a:ln>
            <a:effectLst/>
          </p:spPr>
        </p:pic>
        <p:sp>
          <p:nvSpPr>
            <p:cNvPr id="667" name="Oval"/>
            <p:cNvSpPr/>
            <p:nvPr/>
          </p:nvSpPr>
          <p:spPr>
            <a:xfrm>
              <a:off x="565805" y="0"/>
              <a:ext cx="1340256" cy="1251474"/>
            </a:xfrm>
            <a:prstGeom prst="ellipse">
              <a:avLst/>
            </a:prstGeom>
            <a:solidFill>
              <a:srgbClr val="000000">
                <a:alpha val="55094"/>
              </a:srgbClr>
            </a:solidFill>
            <a:ln w="12700" cap="flat">
              <a:noFill/>
              <a:miter lim="400000"/>
            </a:ln>
            <a:effectLst/>
          </p:spPr>
          <p:txBody>
            <a:bodyPr wrap="square" lIns="38100" tIns="38100" rIns="38100" bIns="38100" numCol="1" anchor="ctr">
              <a:noAutofit/>
            </a:bodyPr>
            <a:lstStyle/>
            <a:p>
              <a:pPr>
                <a:defRPr>
                  <a:solidFill>
                    <a:srgbClr val="000000"/>
                  </a:solidFill>
                </a:defRPr>
              </a:pPr>
              <a:endParaRPr/>
            </a:p>
          </p:txBody>
        </p:sp>
      </p:gr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03030"/>
        </a:solidFill>
        <a:effectLst/>
      </p:bgPr>
    </p:bg>
    <p:spTree>
      <p:nvGrpSpPr>
        <p:cNvPr id="1" name=""/>
        <p:cNvGrpSpPr/>
        <p:nvPr/>
      </p:nvGrpSpPr>
      <p:grpSpPr>
        <a:xfrm>
          <a:off x="0" y="0"/>
          <a:ext cx="0" cy="0"/>
          <a:chOff x="0" y="0"/>
          <a:chExt cx="0" cy="0"/>
        </a:xfrm>
      </p:grpSpPr>
      <p:sp>
        <p:nvSpPr>
          <p:cNvPr id="136" name="Here Comes Steeve"/>
          <p:cNvSpPr txBox="1">
            <a:spLocks noGrp="1"/>
          </p:cNvSpPr>
          <p:nvPr>
            <p:ph type="title"/>
          </p:nvPr>
        </p:nvSpPr>
        <p:spPr>
          <a:xfrm>
            <a:off x="330198" y="454023"/>
            <a:ext cx="8991604" cy="1428754"/>
          </a:xfrm>
          <a:prstGeom prst="rect">
            <a:avLst/>
          </a:prstGeom>
        </p:spPr>
        <p:txBody>
          <a:bodyPr/>
          <a:lstStyle>
            <a:lvl1pPr defTabSz="502412">
              <a:defRPr sz="7568">
                <a:solidFill>
                  <a:srgbClr val="F4F3F1"/>
                </a:solidFill>
                <a:latin typeface="Kohinoor Devanagari Bold"/>
                <a:ea typeface="Kohinoor Devanagari Bold"/>
                <a:cs typeface="Kohinoor Devanagari Bold"/>
                <a:sym typeface="Kohinoor Devanagari Bold"/>
              </a:defRPr>
            </a:lvl1pPr>
          </a:lstStyle>
          <a:p>
            <a:r>
              <a:t>Here Comes</a:t>
            </a:r>
          </a:p>
        </p:txBody>
      </p:sp>
      <p:pic>
        <p:nvPicPr>
          <p:cNvPr id="137" name="supersteeve-landing.png" descr="supersteeve-landing.png"/>
          <p:cNvPicPr>
            <a:picLocks noChangeAspect="1"/>
          </p:cNvPicPr>
          <p:nvPr/>
        </p:nvPicPr>
        <p:blipFill>
          <a:blip r:embed="rId3">
            <a:extLst/>
          </a:blip>
          <a:stretch>
            <a:fillRect/>
          </a:stretch>
        </p:blipFill>
        <p:spPr>
          <a:xfrm>
            <a:off x="-37323" y="1704975"/>
            <a:ext cx="13042123" cy="6618391"/>
          </a:xfrm>
          <a:prstGeom prst="rect">
            <a:avLst/>
          </a:prstGeom>
          <a:ln w="12700">
            <a:miter lim="400000"/>
          </a:ln>
        </p:spPr>
      </p:pic>
      <p:sp>
        <p:nvSpPr>
          <p:cNvPr id="138" name="Rectangle 1"/>
          <p:cNvSpPr txBox="1"/>
          <p:nvPr/>
        </p:nvSpPr>
        <p:spPr>
          <a:xfrm>
            <a:off x="6195620" y="7519909"/>
            <a:ext cx="6928384" cy="304292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6600">
                <a:solidFill>
                  <a:srgbClr val="F4F3F1"/>
                </a:solidFill>
                <a:latin typeface="Kohinoor Devanagari Bold"/>
                <a:ea typeface="Kohinoor Devanagari Bold"/>
                <a:cs typeface="Kohinoor Devanagari Bold"/>
                <a:sym typeface="Kohinoor Devanagari Bold"/>
              </a:defRPr>
            </a:lvl1pPr>
          </a:lstStyle>
          <a:p>
            <a:r>
              <a:t>Steeve</a:t>
            </a: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 name="Brain"/>
          <p:cNvSpPr/>
          <p:nvPr/>
        </p:nvSpPr>
        <p:spPr>
          <a:xfrm>
            <a:off x="547217" y="3864361"/>
            <a:ext cx="4990863" cy="3829050"/>
          </a:xfrm>
          <a:custGeom>
            <a:avLst/>
            <a:gdLst/>
            <a:ahLst/>
            <a:cxnLst>
              <a:cxn ang="0">
                <a:pos x="wd2" y="hd2"/>
              </a:cxn>
              <a:cxn ang="5400000">
                <a:pos x="wd2" y="hd2"/>
              </a:cxn>
              <a:cxn ang="10800000">
                <a:pos x="wd2" y="hd2"/>
              </a:cxn>
              <a:cxn ang="16200000">
                <a:pos x="wd2" y="hd2"/>
              </a:cxn>
            </a:cxnLst>
            <a:rect l="0" t="0" r="r" b="b"/>
            <a:pathLst>
              <a:path w="20765" h="21427" extrusionOk="0">
                <a:moveTo>
                  <a:pt x="7654" y="1"/>
                </a:moveTo>
                <a:cubicBezTo>
                  <a:pt x="6294" y="20"/>
                  <a:pt x="4753" y="903"/>
                  <a:pt x="4110" y="2532"/>
                </a:cubicBezTo>
                <a:cubicBezTo>
                  <a:pt x="4110" y="2532"/>
                  <a:pt x="4104" y="2532"/>
                  <a:pt x="4104" y="2532"/>
                </a:cubicBezTo>
                <a:cubicBezTo>
                  <a:pt x="3722" y="3624"/>
                  <a:pt x="3929" y="4445"/>
                  <a:pt x="3945" y="4495"/>
                </a:cubicBezTo>
                <a:cubicBezTo>
                  <a:pt x="3976" y="4602"/>
                  <a:pt x="3935" y="4724"/>
                  <a:pt x="3855" y="4767"/>
                </a:cubicBezTo>
                <a:cubicBezTo>
                  <a:pt x="3839" y="4774"/>
                  <a:pt x="3828" y="4781"/>
                  <a:pt x="3812" y="4781"/>
                </a:cubicBezTo>
                <a:cubicBezTo>
                  <a:pt x="3743" y="4788"/>
                  <a:pt x="3679" y="4730"/>
                  <a:pt x="3653" y="4644"/>
                </a:cubicBezTo>
                <a:cubicBezTo>
                  <a:pt x="3642" y="4595"/>
                  <a:pt x="3430" y="3790"/>
                  <a:pt x="3722" y="2691"/>
                </a:cubicBezTo>
                <a:cubicBezTo>
                  <a:pt x="3754" y="2562"/>
                  <a:pt x="3690" y="2425"/>
                  <a:pt x="3590" y="2425"/>
                </a:cubicBezTo>
                <a:cubicBezTo>
                  <a:pt x="1950" y="2425"/>
                  <a:pt x="273" y="5524"/>
                  <a:pt x="347" y="7372"/>
                </a:cubicBezTo>
                <a:cubicBezTo>
                  <a:pt x="353" y="7515"/>
                  <a:pt x="475" y="7579"/>
                  <a:pt x="555" y="7493"/>
                </a:cubicBezTo>
                <a:cubicBezTo>
                  <a:pt x="778" y="7236"/>
                  <a:pt x="1021" y="7029"/>
                  <a:pt x="1281" y="6886"/>
                </a:cubicBezTo>
                <a:cubicBezTo>
                  <a:pt x="1350" y="6850"/>
                  <a:pt x="1429" y="6879"/>
                  <a:pt x="1472" y="6964"/>
                </a:cubicBezTo>
                <a:cubicBezTo>
                  <a:pt x="1530" y="7078"/>
                  <a:pt x="1487" y="7236"/>
                  <a:pt x="1397" y="7279"/>
                </a:cubicBezTo>
                <a:cubicBezTo>
                  <a:pt x="1036" y="7471"/>
                  <a:pt x="750" y="7772"/>
                  <a:pt x="516" y="8129"/>
                </a:cubicBezTo>
                <a:cubicBezTo>
                  <a:pt x="-529" y="10034"/>
                  <a:pt x="140" y="12853"/>
                  <a:pt x="1392" y="14423"/>
                </a:cubicBezTo>
                <a:cubicBezTo>
                  <a:pt x="1610" y="14680"/>
                  <a:pt x="1833" y="14902"/>
                  <a:pt x="2056" y="15088"/>
                </a:cubicBezTo>
                <a:cubicBezTo>
                  <a:pt x="2156" y="15166"/>
                  <a:pt x="2358" y="15310"/>
                  <a:pt x="2352" y="15324"/>
                </a:cubicBezTo>
                <a:cubicBezTo>
                  <a:pt x="3759" y="16381"/>
                  <a:pt x="5347" y="16295"/>
                  <a:pt x="5973" y="16216"/>
                </a:cubicBezTo>
                <a:cubicBezTo>
                  <a:pt x="6105" y="16202"/>
                  <a:pt x="6238" y="16244"/>
                  <a:pt x="6344" y="16344"/>
                </a:cubicBezTo>
                <a:cubicBezTo>
                  <a:pt x="6567" y="16543"/>
                  <a:pt x="8073" y="17950"/>
                  <a:pt x="10605" y="17872"/>
                </a:cubicBezTo>
                <a:cubicBezTo>
                  <a:pt x="11231" y="17850"/>
                  <a:pt x="12001" y="17751"/>
                  <a:pt x="12824" y="17401"/>
                </a:cubicBezTo>
                <a:cubicBezTo>
                  <a:pt x="13912" y="16937"/>
                  <a:pt x="14755" y="15760"/>
                  <a:pt x="14686" y="14325"/>
                </a:cubicBezTo>
                <a:cubicBezTo>
                  <a:pt x="14506" y="12369"/>
                  <a:pt x="13817" y="11205"/>
                  <a:pt x="12469" y="10377"/>
                </a:cubicBezTo>
                <a:cubicBezTo>
                  <a:pt x="11806" y="9970"/>
                  <a:pt x="11046" y="9898"/>
                  <a:pt x="10467" y="9926"/>
                </a:cubicBezTo>
                <a:cubicBezTo>
                  <a:pt x="10122" y="9948"/>
                  <a:pt x="9815" y="9999"/>
                  <a:pt x="9550" y="10056"/>
                </a:cubicBezTo>
                <a:lnTo>
                  <a:pt x="9512" y="10069"/>
                </a:lnTo>
                <a:cubicBezTo>
                  <a:pt x="8599" y="10283"/>
                  <a:pt x="8137" y="10662"/>
                  <a:pt x="8132" y="10669"/>
                </a:cubicBezTo>
                <a:cubicBezTo>
                  <a:pt x="8111" y="10691"/>
                  <a:pt x="8085" y="10698"/>
                  <a:pt x="8064" y="10698"/>
                </a:cubicBezTo>
                <a:cubicBezTo>
                  <a:pt x="8006" y="10705"/>
                  <a:pt x="7952" y="10669"/>
                  <a:pt x="7920" y="10598"/>
                </a:cubicBezTo>
                <a:cubicBezTo>
                  <a:pt x="7872" y="10498"/>
                  <a:pt x="7899" y="10370"/>
                  <a:pt x="7968" y="10306"/>
                </a:cubicBezTo>
                <a:cubicBezTo>
                  <a:pt x="7989" y="10291"/>
                  <a:pt x="8266" y="10062"/>
                  <a:pt x="8807" y="9848"/>
                </a:cubicBezTo>
                <a:cubicBezTo>
                  <a:pt x="8903" y="9813"/>
                  <a:pt x="8918" y="9641"/>
                  <a:pt x="8839" y="9570"/>
                </a:cubicBezTo>
                <a:cubicBezTo>
                  <a:pt x="8313" y="9098"/>
                  <a:pt x="7617" y="8270"/>
                  <a:pt x="7416" y="7071"/>
                </a:cubicBezTo>
                <a:cubicBezTo>
                  <a:pt x="7394" y="6957"/>
                  <a:pt x="7448" y="6843"/>
                  <a:pt x="7533" y="6821"/>
                </a:cubicBezTo>
                <a:cubicBezTo>
                  <a:pt x="7618" y="6793"/>
                  <a:pt x="7698" y="6865"/>
                  <a:pt x="7719" y="6987"/>
                </a:cubicBezTo>
                <a:cubicBezTo>
                  <a:pt x="7942" y="8321"/>
                  <a:pt x="8912" y="9179"/>
                  <a:pt x="9358" y="9507"/>
                </a:cubicBezTo>
                <a:cubicBezTo>
                  <a:pt x="9469" y="9586"/>
                  <a:pt x="9597" y="9620"/>
                  <a:pt x="9719" y="9592"/>
                </a:cubicBezTo>
                <a:cubicBezTo>
                  <a:pt x="10234" y="9492"/>
                  <a:pt x="11518" y="9334"/>
                  <a:pt x="12595" y="9998"/>
                </a:cubicBezTo>
                <a:cubicBezTo>
                  <a:pt x="12998" y="10240"/>
                  <a:pt x="13345" y="10521"/>
                  <a:pt x="13636" y="10828"/>
                </a:cubicBezTo>
                <a:cubicBezTo>
                  <a:pt x="13743" y="10942"/>
                  <a:pt x="13897" y="10948"/>
                  <a:pt x="14008" y="10841"/>
                </a:cubicBezTo>
                <a:cubicBezTo>
                  <a:pt x="14640" y="10241"/>
                  <a:pt x="15270" y="10013"/>
                  <a:pt x="15902" y="10156"/>
                </a:cubicBezTo>
                <a:cubicBezTo>
                  <a:pt x="16756" y="10356"/>
                  <a:pt x="17361" y="11205"/>
                  <a:pt x="17584" y="11691"/>
                </a:cubicBezTo>
                <a:cubicBezTo>
                  <a:pt x="17626" y="11784"/>
                  <a:pt x="17616" y="11912"/>
                  <a:pt x="17552" y="11983"/>
                </a:cubicBezTo>
                <a:cubicBezTo>
                  <a:pt x="17526" y="12011"/>
                  <a:pt x="17499" y="12025"/>
                  <a:pt x="17468" y="12025"/>
                </a:cubicBezTo>
                <a:cubicBezTo>
                  <a:pt x="17414" y="12032"/>
                  <a:pt x="17357" y="11996"/>
                  <a:pt x="17325" y="11925"/>
                </a:cubicBezTo>
                <a:cubicBezTo>
                  <a:pt x="17144" y="11532"/>
                  <a:pt x="16602" y="10749"/>
                  <a:pt x="15849" y="10578"/>
                </a:cubicBezTo>
                <a:cubicBezTo>
                  <a:pt x="15313" y="10456"/>
                  <a:pt x="14766" y="10648"/>
                  <a:pt x="14214" y="11169"/>
                </a:cubicBezTo>
                <a:cubicBezTo>
                  <a:pt x="14123" y="11254"/>
                  <a:pt x="14108" y="11418"/>
                  <a:pt x="14177" y="11532"/>
                </a:cubicBezTo>
                <a:cubicBezTo>
                  <a:pt x="14389" y="11875"/>
                  <a:pt x="14565" y="12262"/>
                  <a:pt x="14698" y="12683"/>
                </a:cubicBezTo>
                <a:cubicBezTo>
                  <a:pt x="14846" y="13169"/>
                  <a:pt x="14952" y="13695"/>
                  <a:pt x="15005" y="14316"/>
                </a:cubicBezTo>
                <a:cubicBezTo>
                  <a:pt x="16369" y="14966"/>
                  <a:pt x="19967" y="14602"/>
                  <a:pt x="20652" y="11448"/>
                </a:cubicBezTo>
                <a:cubicBezTo>
                  <a:pt x="21071" y="9520"/>
                  <a:pt x="20280" y="7208"/>
                  <a:pt x="19086" y="6630"/>
                </a:cubicBezTo>
                <a:cubicBezTo>
                  <a:pt x="18943" y="6558"/>
                  <a:pt x="18795" y="6680"/>
                  <a:pt x="18758" y="6879"/>
                </a:cubicBezTo>
                <a:cubicBezTo>
                  <a:pt x="18652" y="7472"/>
                  <a:pt x="18444" y="7944"/>
                  <a:pt x="18242" y="8258"/>
                </a:cubicBezTo>
                <a:cubicBezTo>
                  <a:pt x="18189" y="8336"/>
                  <a:pt x="18189" y="8458"/>
                  <a:pt x="18242" y="8543"/>
                </a:cubicBezTo>
                <a:cubicBezTo>
                  <a:pt x="18338" y="8693"/>
                  <a:pt x="18481" y="8971"/>
                  <a:pt x="18635" y="9442"/>
                </a:cubicBezTo>
                <a:cubicBezTo>
                  <a:pt x="18667" y="9542"/>
                  <a:pt x="18640" y="9678"/>
                  <a:pt x="18565" y="9728"/>
                </a:cubicBezTo>
                <a:cubicBezTo>
                  <a:pt x="18544" y="9742"/>
                  <a:pt x="18529" y="9748"/>
                  <a:pt x="18507" y="9748"/>
                </a:cubicBezTo>
                <a:cubicBezTo>
                  <a:pt x="18438" y="9755"/>
                  <a:pt x="18375" y="9700"/>
                  <a:pt x="18348" y="9614"/>
                </a:cubicBezTo>
                <a:cubicBezTo>
                  <a:pt x="18348" y="9607"/>
                  <a:pt x="18226" y="9179"/>
                  <a:pt x="17977" y="8793"/>
                </a:cubicBezTo>
                <a:cubicBezTo>
                  <a:pt x="17653" y="8301"/>
                  <a:pt x="17271" y="8108"/>
                  <a:pt x="16836" y="8222"/>
                </a:cubicBezTo>
                <a:cubicBezTo>
                  <a:pt x="16740" y="8244"/>
                  <a:pt x="16650" y="8150"/>
                  <a:pt x="16650" y="8015"/>
                </a:cubicBezTo>
                <a:cubicBezTo>
                  <a:pt x="16650" y="7908"/>
                  <a:pt x="16708" y="7822"/>
                  <a:pt x="16783" y="7807"/>
                </a:cubicBezTo>
                <a:cubicBezTo>
                  <a:pt x="17244" y="7686"/>
                  <a:pt x="17610" y="7886"/>
                  <a:pt x="17791" y="8022"/>
                </a:cubicBezTo>
                <a:cubicBezTo>
                  <a:pt x="17871" y="8079"/>
                  <a:pt x="17971" y="8057"/>
                  <a:pt x="18030" y="7957"/>
                </a:cubicBezTo>
                <a:cubicBezTo>
                  <a:pt x="18444" y="7300"/>
                  <a:pt x="18980" y="5845"/>
                  <a:pt x="18215" y="4332"/>
                </a:cubicBezTo>
                <a:cubicBezTo>
                  <a:pt x="17738" y="3390"/>
                  <a:pt x="16750" y="2824"/>
                  <a:pt x="15965" y="2789"/>
                </a:cubicBezTo>
                <a:cubicBezTo>
                  <a:pt x="15901" y="2789"/>
                  <a:pt x="15843" y="2790"/>
                  <a:pt x="15779" y="2798"/>
                </a:cubicBezTo>
                <a:cubicBezTo>
                  <a:pt x="15647" y="2812"/>
                  <a:pt x="15403" y="2824"/>
                  <a:pt x="15074" y="2931"/>
                </a:cubicBezTo>
                <a:cubicBezTo>
                  <a:pt x="14560" y="3096"/>
                  <a:pt x="14279" y="3382"/>
                  <a:pt x="14273" y="3382"/>
                </a:cubicBezTo>
                <a:cubicBezTo>
                  <a:pt x="14204" y="3453"/>
                  <a:pt x="14107" y="3433"/>
                  <a:pt x="14054" y="3333"/>
                </a:cubicBezTo>
                <a:cubicBezTo>
                  <a:pt x="14007" y="3240"/>
                  <a:pt x="14019" y="3103"/>
                  <a:pt x="14088" y="3039"/>
                </a:cubicBezTo>
                <a:cubicBezTo>
                  <a:pt x="14114" y="3010"/>
                  <a:pt x="14470" y="2669"/>
                  <a:pt x="15096" y="2483"/>
                </a:cubicBezTo>
                <a:cubicBezTo>
                  <a:pt x="15186" y="2455"/>
                  <a:pt x="15227" y="2304"/>
                  <a:pt x="15169" y="2204"/>
                </a:cubicBezTo>
                <a:cubicBezTo>
                  <a:pt x="14341" y="648"/>
                  <a:pt x="11471" y="-173"/>
                  <a:pt x="10170" y="641"/>
                </a:cubicBezTo>
                <a:cubicBezTo>
                  <a:pt x="10048" y="719"/>
                  <a:pt x="9996" y="919"/>
                  <a:pt x="10059" y="1076"/>
                </a:cubicBezTo>
                <a:cubicBezTo>
                  <a:pt x="10203" y="1461"/>
                  <a:pt x="10265" y="1904"/>
                  <a:pt x="10233" y="2325"/>
                </a:cubicBezTo>
                <a:cubicBezTo>
                  <a:pt x="10228" y="2432"/>
                  <a:pt x="10165" y="2512"/>
                  <a:pt x="10091" y="2519"/>
                </a:cubicBezTo>
                <a:cubicBezTo>
                  <a:pt x="10080" y="2519"/>
                  <a:pt x="10075" y="2519"/>
                  <a:pt x="10064" y="2519"/>
                </a:cubicBezTo>
                <a:cubicBezTo>
                  <a:pt x="9979" y="2505"/>
                  <a:pt x="9916" y="2404"/>
                  <a:pt x="9927" y="2282"/>
                </a:cubicBezTo>
                <a:cubicBezTo>
                  <a:pt x="9937" y="2140"/>
                  <a:pt x="10011" y="1106"/>
                  <a:pt x="9295" y="520"/>
                </a:cubicBezTo>
                <a:cubicBezTo>
                  <a:pt x="8854" y="161"/>
                  <a:pt x="8273" y="-8"/>
                  <a:pt x="7654" y="1"/>
                </a:cubicBezTo>
                <a:close/>
                <a:moveTo>
                  <a:pt x="6930" y="3139"/>
                </a:moveTo>
                <a:cubicBezTo>
                  <a:pt x="7435" y="3144"/>
                  <a:pt x="7913" y="3351"/>
                  <a:pt x="8361" y="3761"/>
                </a:cubicBezTo>
                <a:cubicBezTo>
                  <a:pt x="8886" y="4239"/>
                  <a:pt x="9242" y="4895"/>
                  <a:pt x="9449" y="5352"/>
                </a:cubicBezTo>
                <a:cubicBezTo>
                  <a:pt x="9491" y="5444"/>
                  <a:pt x="9582" y="5480"/>
                  <a:pt x="9656" y="5430"/>
                </a:cubicBezTo>
                <a:cubicBezTo>
                  <a:pt x="10925" y="4509"/>
                  <a:pt x="12288" y="4695"/>
                  <a:pt x="13403" y="5952"/>
                </a:cubicBezTo>
                <a:cubicBezTo>
                  <a:pt x="13456" y="6009"/>
                  <a:pt x="13535" y="6015"/>
                  <a:pt x="13593" y="5958"/>
                </a:cubicBezTo>
                <a:cubicBezTo>
                  <a:pt x="13795" y="5758"/>
                  <a:pt x="14331" y="5353"/>
                  <a:pt x="15154" y="5617"/>
                </a:cubicBezTo>
                <a:cubicBezTo>
                  <a:pt x="15239" y="5631"/>
                  <a:pt x="15291" y="5745"/>
                  <a:pt x="15270" y="5867"/>
                </a:cubicBezTo>
                <a:cubicBezTo>
                  <a:pt x="15249" y="5981"/>
                  <a:pt x="15164" y="6045"/>
                  <a:pt x="15079" y="6016"/>
                </a:cubicBezTo>
                <a:cubicBezTo>
                  <a:pt x="14527" y="5866"/>
                  <a:pt x="14076" y="5967"/>
                  <a:pt x="13736" y="6331"/>
                </a:cubicBezTo>
                <a:cubicBezTo>
                  <a:pt x="13418" y="6673"/>
                  <a:pt x="13217" y="7243"/>
                  <a:pt x="13195" y="7856"/>
                </a:cubicBezTo>
                <a:cubicBezTo>
                  <a:pt x="13190" y="7964"/>
                  <a:pt x="13132" y="8050"/>
                  <a:pt x="13053" y="8057"/>
                </a:cubicBezTo>
                <a:cubicBezTo>
                  <a:pt x="13026" y="8057"/>
                  <a:pt x="13000" y="8057"/>
                  <a:pt x="12973" y="8028"/>
                </a:cubicBezTo>
                <a:cubicBezTo>
                  <a:pt x="12915" y="7985"/>
                  <a:pt x="12882" y="7900"/>
                  <a:pt x="12887" y="7814"/>
                </a:cubicBezTo>
                <a:cubicBezTo>
                  <a:pt x="12903" y="7336"/>
                  <a:pt x="13015" y="6880"/>
                  <a:pt x="13195" y="6509"/>
                </a:cubicBezTo>
                <a:cubicBezTo>
                  <a:pt x="13243" y="6416"/>
                  <a:pt x="13228" y="6295"/>
                  <a:pt x="13164" y="6224"/>
                </a:cubicBezTo>
                <a:cubicBezTo>
                  <a:pt x="11630" y="4532"/>
                  <a:pt x="10133" y="5487"/>
                  <a:pt x="9543" y="5994"/>
                </a:cubicBezTo>
                <a:cubicBezTo>
                  <a:pt x="9464" y="6058"/>
                  <a:pt x="9364" y="6023"/>
                  <a:pt x="9321" y="5909"/>
                </a:cubicBezTo>
                <a:cubicBezTo>
                  <a:pt x="9194" y="5559"/>
                  <a:pt x="8827" y="4688"/>
                  <a:pt x="8185" y="4102"/>
                </a:cubicBezTo>
                <a:cubicBezTo>
                  <a:pt x="7548" y="3524"/>
                  <a:pt x="6843" y="3403"/>
                  <a:pt x="6084" y="3746"/>
                </a:cubicBezTo>
                <a:cubicBezTo>
                  <a:pt x="5999" y="3781"/>
                  <a:pt x="5909" y="3717"/>
                  <a:pt x="5888" y="3603"/>
                </a:cubicBezTo>
                <a:cubicBezTo>
                  <a:pt x="5867" y="3496"/>
                  <a:pt x="5915" y="3375"/>
                  <a:pt x="5994" y="3346"/>
                </a:cubicBezTo>
                <a:cubicBezTo>
                  <a:pt x="6315" y="3204"/>
                  <a:pt x="6627" y="3136"/>
                  <a:pt x="6930" y="3139"/>
                </a:cubicBezTo>
                <a:close/>
                <a:moveTo>
                  <a:pt x="4412" y="7120"/>
                </a:moveTo>
                <a:cubicBezTo>
                  <a:pt x="4454" y="7118"/>
                  <a:pt x="4496" y="7136"/>
                  <a:pt x="4528" y="7178"/>
                </a:cubicBezTo>
                <a:cubicBezTo>
                  <a:pt x="5112" y="7964"/>
                  <a:pt x="5357" y="9491"/>
                  <a:pt x="4678" y="11169"/>
                </a:cubicBezTo>
                <a:cubicBezTo>
                  <a:pt x="4630" y="11290"/>
                  <a:pt x="4688" y="11440"/>
                  <a:pt x="4789" y="11448"/>
                </a:cubicBezTo>
                <a:cubicBezTo>
                  <a:pt x="5622" y="11512"/>
                  <a:pt x="7236" y="11876"/>
                  <a:pt x="8250" y="13725"/>
                </a:cubicBezTo>
                <a:cubicBezTo>
                  <a:pt x="8287" y="13789"/>
                  <a:pt x="8351" y="13816"/>
                  <a:pt x="8409" y="13781"/>
                </a:cubicBezTo>
                <a:cubicBezTo>
                  <a:pt x="9009" y="13474"/>
                  <a:pt x="9645" y="13354"/>
                  <a:pt x="10245" y="13439"/>
                </a:cubicBezTo>
                <a:cubicBezTo>
                  <a:pt x="10314" y="13447"/>
                  <a:pt x="10373" y="13374"/>
                  <a:pt x="10373" y="13281"/>
                </a:cubicBezTo>
                <a:cubicBezTo>
                  <a:pt x="10373" y="12831"/>
                  <a:pt x="10547" y="12183"/>
                  <a:pt x="11237" y="11833"/>
                </a:cubicBezTo>
                <a:cubicBezTo>
                  <a:pt x="11322" y="11791"/>
                  <a:pt x="11413" y="11855"/>
                  <a:pt x="11439" y="11970"/>
                </a:cubicBezTo>
                <a:cubicBezTo>
                  <a:pt x="11466" y="12077"/>
                  <a:pt x="11417" y="12190"/>
                  <a:pt x="11338" y="12233"/>
                </a:cubicBezTo>
                <a:cubicBezTo>
                  <a:pt x="10547" y="12640"/>
                  <a:pt x="10691" y="13418"/>
                  <a:pt x="10696" y="13446"/>
                </a:cubicBezTo>
                <a:cubicBezTo>
                  <a:pt x="10707" y="13510"/>
                  <a:pt x="10743" y="13552"/>
                  <a:pt x="10786" y="13567"/>
                </a:cubicBezTo>
                <a:cubicBezTo>
                  <a:pt x="11391" y="13788"/>
                  <a:pt x="11889" y="14216"/>
                  <a:pt x="12170" y="14780"/>
                </a:cubicBezTo>
                <a:cubicBezTo>
                  <a:pt x="12218" y="14873"/>
                  <a:pt x="12208" y="15010"/>
                  <a:pt x="12144" y="15074"/>
                </a:cubicBezTo>
                <a:cubicBezTo>
                  <a:pt x="12117" y="15103"/>
                  <a:pt x="12091" y="15117"/>
                  <a:pt x="12059" y="15117"/>
                </a:cubicBezTo>
                <a:cubicBezTo>
                  <a:pt x="12006" y="15124"/>
                  <a:pt x="11954" y="15087"/>
                  <a:pt x="11917" y="15023"/>
                </a:cubicBezTo>
                <a:cubicBezTo>
                  <a:pt x="11386" y="13945"/>
                  <a:pt x="9852" y="13361"/>
                  <a:pt x="8308" y="14289"/>
                </a:cubicBezTo>
                <a:cubicBezTo>
                  <a:pt x="8239" y="14332"/>
                  <a:pt x="8160" y="14295"/>
                  <a:pt x="8117" y="14209"/>
                </a:cubicBezTo>
                <a:cubicBezTo>
                  <a:pt x="6870" y="11625"/>
                  <a:pt x="4296" y="11862"/>
                  <a:pt x="4270" y="11862"/>
                </a:cubicBezTo>
                <a:lnTo>
                  <a:pt x="3961" y="11847"/>
                </a:lnTo>
                <a:cubicBezTo>
                  <a:pt x="3924" y="11818"/>
                  <a:pt x="3892" y="11768"/>
                  <a:pt x="3881" y="11711"/>
                </a:cubicBezTo>
                <a:cubicBezTo>
                  <a:pt x="3759" y="11011"/>
                  <a:pt x="3176" y="10055"/>
                  <a:pt x="2332" y="9641"/>
                </a:cubicBezTo>
                <a:cubicBezTo>
                  <a:pt x="2263" y="9605"/>
                  <a:pt x="2209" y="9514"/>
                  <a:pt x="2220" y="9407"/>
                </a:cubicBezTo>
                <a:cubicBezTo>
                  <a:pt x="2236" y="9271"/>
                  <a:pt x="2337" y="9192"/>
                  <a:pt x="2427" y="9235"/>
                </a:cubicBezTo>
                <a:cubicBezTo>
                  <a:pt x="2788" y="9406"/>
                  <a:pt x="3170" y="9735"/>
                  <a:pt x="3483" y="10120"/>
                </a:cubicBezTo>
                <a:cubicBezTo>
                  <a:pt x="3680" y="10363"/>
                  <a:pt x="3913" y="10720"/>
                  <a:pt x="4067" y="11162"/>
                </a:cubicBezTo>
                <a:cubicBezTo>
                  <a:pt x="4115" y="11291"/>
                  <a:pt x="4248" y="11306"/>
                  <a:pt x="4306" y="11184"/>
                </a:cubicBezTo>
                <a:cubicBezTo>
                  <a:pt x="5022" y="9614"/>
                  <a:pt x="4831" y="8186"/>
                  <a:pt x="4311" y="7486"/>
                </a:cubicBezTo>
                <a:cubicBezTo>
                  <a:pt x="4253" y="7408"/>
                  <a:pt x="4243" y="7273"/>
                  <a:pt x="4301" y="7194"/>
                </a:cubicBezTo>
                <a:cubicBezTo>
                  <a:pt x="4330" y="7148"/>
                  <a:pt x="4370" y="7123"/>
                  <a:pt x="4412" y="7120"/>
                </a:cubicBezTo>
                <a:close/>
                <a:moveTo>
                  <a:pt x="2258" y="15717"/>
                </a:moveTo>
                <a:cubicBezTo>
                  <a:pt x="1971" y="17680"/>
                  <a:pt x="4031" y="19435"/>
                  <a:pt x="5702" y="18764"/>
                </a:cubicBezTo>
                <a:cubicBezTo>
                  <a:pt x="5612" y="19699"/>
                  <a:pt x="5001" y="21083"/>
                  <a:pt x="5001" y="21083"/>
                </a:cubicBezTo>
                <a:lnTo>
                  <a:pt x="6238" y="21427"/>
                </a:lnTo>
                <a:lnTo>
                  <a:pt x="8727" y="18063"/>
                </a:lnTo>
                <a:cubicBezTo>
                  <a:pt x="7390" y="17742"/>
                  <a:pt x="6699" y="17172"/>
                  <a:pt x="6333" y="16843"/>
                </a:cubicBezTo>
                <a:cubicBezTo>
                  <a:pt x="6163" y="16686"/>
                  <a:pt x="5962" y="16614"/>
                  <a:pt x="5761" y="16636"/>
                </a:cubicBezTo>
                <a:cubicBezTo>
                  <a:pt x="5442" y="16672"/>
                  <a:pt x="4954" y="16693"/>
                  <a:pt x="4381" y="16593"/>
                </a:cubicBezTo>
                <a:cubicBezTo>
                  <a:pt x="3786" y="16494"/>
                  <a:pt x="3027" y="16259"/>
                  <a:pt x="2258" y="15717"/>
                </a:cubicBezTo>
                <a:close/>
              </a:path>
            </a:pathLst>
          </a:custGeom>
          <a:gradFill>
            <a:gsLst>
              <a:gs pos="0">
                <a:schemeClr val="accent4">
                  <a:hueOff val="-387149"/>
                  <a:satOff val="45283"/>
                  <a:lumOff val="37118"/>
                </a:schemeClr>
              </a:gs>
              <a:gs pos="46831">
                <a:srgbClr val="FFE0C4"/>
              </a:gs>
              <a:gs pos="100000">
                <a:schemeClr val="accent4">
                  <a:hueOff val="-312883"/>
                  <a:satOff val="45283"/>
                  <a:lumOff val="25314"/>
                </a:schemeClr>
              </a:gs>
            </a:gsLst>
            <a:lin ang="16200000"/>
          </a:gradFill>
          <a:ln w="12700">
            <a:miter lim="400000"/>
          </a:ln>
        </p:spPr>
        <p:txBody>
          <a:bodyPr lIns="38100" tIns="38100" rIns="38100" bIns="38100" anchor="ctr"/>
          <a:lstStyle/>
          <a:p>
            <a:endParaRPr/>
          </a:p>
        </p:txBody>
      </p:sp>
      <p:grpSp>
        <p:nvGrpSpPr>
          <p:cNvPr id="675" name="Group"/>
          <p:cNvGrpSpPr/>
          <p:nvPr/>
        </p:nvGrpSpPr>
        <p:grpSpPr>
          <a:xfrm>
            <a:off x="6650050" y="5126926"/>
            <a:ext cx="6226394" cy="4879658"/>
            <a:chOff x="0" y="0"/>
            <a:chExt cx="6226392" cy="4879657"/>
          </a:xfrm>
        </p:grpSpPr>
        <p:pic>
          <p:nvPicPr>
            <p:cNvPr id="673" name="noun_225624_cc.png" descr="noun_225624_cc.png"/>
            <p:cNvPicPr>
              <a:picLocks noChangeAspect="1"/>
            </p:cNvPicPr>
            <p:nvPr/>
          </p:nvPicPr>
          <p:blipFill>
            <a:blip r:embed="rId3">
              <a:alphaModFix amt="42675"/>
              <a:extLst/>
            </a:blip>
            <a:srcRect t="45194" b="13458"/>
            <a:stretch>
              <a:fillRect/>
            </a:stretch>
          </p:blipFill>
          <p:spPr>
            <a:xfrm>
              <a:off x="0" y="2305217"/>
              <a:ext cx="6226393" cy="2574441"/>
            </a:xfrm>
            <a:prstGeom prst="rect">
              <a:avLst/>
            </a:prstGeom>
            <a:ln w="12700" cap="flat">
              <a:noFill/>
              <a:miter lim="400000"/>
            </a:ln>
            <a:effectLst/>
          </p:spPr>
        </p:pic>
        <p:sp>
          <p:nvSpPr>
            <p:cNvPr id="674" name="Oval"/>
            <p:cNvSpPr/>
            <p:nvPr/>
          </p:nvSpPr>
          <p:spPr>
            <a:xfrm>
              <a:off x="1323641" y="0"/>
              <a:ext cx="3135383" cy="2927688"/>
            </a:xfrm>
            <a:prstGeom prst="ellipse">
              <a:avLst/>
            </a:prstGeom>
            <a:solidFill>
              <a:srgbClr val="000000">
                <a:alpha val="55083"/>
              </a:srgbClr>
            </a:solidFill>
            <a:ln w="12700" cap="flat">
              <a:noFill/>
              <a:miter lim="400000"/>
            </a:ln>
            <a:effectLst/>
          </p:spPr>
          <p:txBody>
            <a:bodyPr wrap="square" lIns="38100" tIns="38100" rIns="38100" bIns="38100" numCol="1" anchor="ctr">
              <a:noAutofit/>
            </a:bodyPr>
            <a:lstStyle/>
            <a:p>
              <a:pPr>
                <a:defRPr>
                  <a:solidFill>
                    <a:srgbClr val="000000"/>
                  </a:solidFill>
                </a:defRPr>
              </a:pPr>
              <a:endParaRPr/>
            </a:p>
          </p:txBody>
        </p:sp>
      </p:grpSp>
      <p:sp>
        <p:nvSpPr>
          <p:cNvPr id="676" name="Shape"/>
          <p:cNvSpPr/>
          <p:nvPr/>
        </p:nvSpPr>
        <p:spPr>
          <a:xfrm>
            <a:off x="6584895" y="2136210"/>
            <a:ext cx="5991853" cy="350232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0206" y="0"/>
                  <a:pt x="9725" y="547"/>
                  <a:pt x="9725" y="1222"/>
                </a:cubicBezTo>
                <a:cubicBezTo>
                  <a:pt x="9725" y="1729"/>
                  <a:pt x="9996" y="2163"/>
                  <a:pt x="10383" y="2348"/>
                </a:cubicBezTo>
                <a:lnTo>
                  <a:pt x="7244" y="10951"/>
                </a:lnTo>
                <a:cubicBezTo>
                  <a:pt x="7156" y="11239"/>
                  <a:pt x="6826" y="11311"/>
                  <a:pt x="6648" y="11081"/>
                </a:cubicBezTo>
                <a:lnTo>
                  <a:pt x="1891" y="6438"/>
                </a:lnTo>
                <a:cubicBezTo>
                  <a:pt x="2053" y="6225"/>
                  <a:pt x="2151" y="5946"/>
                  <a:pt x="2151" y="5642"/>
                </a:cubicBezTo>
                <a:cubicBezTo>
                  <a:pt x="2151" y="4967"/>
                  <a:pt x="1669" y="4420"/>
                  <a:pt x="1075" y="4420"/>
                </a:cubicBezTo>
                <a:cubicBezTo>
                  <a:pt x="482" y="4420"/>
                  <a:pt x="0" y="4967"/>
                  <a:pt x="0" y="5642"/>
                </a:cubicBezTo>
                <a:cubicBezTo>
                  <a:pt x="0" y="6317"/>
                  <a:pt x="482" y="6864"/>
                  <a:pt x="1075" y="6864"/>
                </a:cubicBezTo>
                <a:cubicBezTo>
                  <a:pt x="1126" y="6864"/>
                  <a:pt x="1174" y="6858"/>
                  <a:pt x="1222" y="6851"/>
                </a:cubicBezTo>
                <a:lnTo>
                  <a:pt x="2938" y="20929"/>
                </a:lnTo>
                <a:cubicBezTo>
                  <a:pt x="2985" y="21312"/>
                  <a:pt x="3274" y="21600"/>
                  <a:pt x="3615" y="21600"/>
                </a:cubicBezTo>
                <a:lnTo>
                  <a:pt x="17987" y="21600"/>
                </a:lnTo>
                <a:cubicBezTo>
                  <a:pt x="18327" y="21600"/>
                  <a:pt x="18616" y="21316"/>
                  <a:pt x="18664" y="20934"/>
                </a:cubicBezTo>
                <a:lnTo>
                  <a:pt x="20378" y="6851"/>
                </a:lnTo>
                <a:cubicBezTo>
                  <a:pt x="20426" y="6858"/>
                  <a:pt x="20475" y="6864"/>
                  <a:pt x="20525" y="6864"/>
                </a:cubicBezTo>
                <a:cubicBezTo>
                  <a:pt x="21118" y="6864"/>
                  <a:pt x="21600" y="6317"/>
                  <a:pt x="21600" y="5642"/>
                </a:cubicBezTo>
                <a:cubicBezTo>
                  <a:pt x="21600" y="4967"/>
                  <a:pt x="21118" y="4420"/>
                  <a:pt x="20525" y="4420"/>
                </a:cubicBezTo>
                <a:cubicBezTo>
                  <a:pt x="19931" y="4420"/>
                  <a:pt x="19449" y="4967"/>
                  <a:pt x="19449" y="5642"/>
                </a:cubicBezTo>
                <a:cubicBezTo>
                  <a:pt x="19449" y="5953"/>
                  <a:pt x="19551" y="6234"/>
                  <a:pt x="19719" y="6450"/>
                </a:cubicBezTo>
                <a:lnTo>
                  <a:pt x="14952" y="11081"/>
                </a:lnTo>
                <a:cubicBezTo>
                  <a:pt x="14772" y="11298"/>
                  <a:pt x="14445" y="11230"/>
                  <a:pt x="14356" y="10951"/>
                </a:cubicBezTo>
                <a:lnTo>
                  <a:pt x="11200" y="2356"/>
                </a:lnTo>
                <a:cubicBezTo>
                  <a:pt x="11596" y="2176"/>
                  <a:pt x="11875" y="1736"/>
                  <a:pt x="11875" y="1222"/>
                </a:cubicBezTo>
                <a:cubicBezTo>
                  <a:pt x="11875" y="547"/>
                  <a:pt x="11394" y="0"/>
                  <a:pt x="10800" y="0"/>
                </a:cubicBezTo>
                <a:close/>
              </a:path>
            </a:pathLst>
          </a:custGeom>
          <a:solidFill>
            <a:srgbClr val="DB774C"/>
          </a:solidFill>
          <a:ln w="12700">
            <a:miter lim="400000"/>
          </a:ln>
        </p:spPr>
        <p:txBody>
          <a:bodyPr lIns="38100" tIns="38100" rIns="38100" bIns="38100" anchor="ctr"/>
          <a:lstStyle/>
          <a:p>
            <a:endParaRPr/>
          </a:p>
        </p:txBody>
      </p:sp>
      <p:sp>
        <p:nvSpPr>
          <p:cNvPr id="677" name="JavaScript"/>
          <p:cNvSpPr txBox="1"/>
          <p:nvPr/>
        </p:nvSpPr>
        <p:spPr>
          <a:xfrm>
            <a:off x="3528554" y="4889564"/>
            <a:ext cx="1909789" cy="4953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l">
              <a:spcBef>
                <a:spcPts val="3200"/>
              </a:spcBef>
              <a:defRPr sz="2800" b="1">
                <a:solidFill>
                  <a:srgbClr val="5E8197"/>
                </a:solidFill>
              </a:defRPr>
            </a:lvl1pPr>
          </a:lstStyle>
          <a:p>
            <a:r>
              <a:t>JavaScript</a:t>
            </a:r>
          </a:p>
        </p:txBody>
      </p:sp>
      <p:sp>
        <p:nvSpPr>
          <p:cNvPr id="678" name="Vue.js"/>
          <p:cNvSpPr txBox="1"/>
          <p:nvPr/>
        </p:nvSpPr>
        <p:spPr>
          <a:xfrm>
            <a:off x="1711852" y="5267210"/>
            <a:ext cx="1176363" cy="4953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l">
              <a:spcBef>
                <a:spcPts val="3200"/>
              </a:spcBef>
              <a:defRPr sz="2800" b="1">
                <a:solidFill>
                  <a:srgbClr val="5E8197"/>
                </a:solidFill>
              </a:defRPr>
            </a:lvl1pPr>
          </a:lstStyle>
          <a:p>
            <a:r>
              <a:t>Vue.js</a:t>
            </a:r>
          </a:p>
        </p:txBody>
      </p:sp>
      <p:sp>
        <p:nvSpPr>
          <p:cNvPr id="679" name="SPA web"/>
          <p:cNvSpPr txBox="1"/>
          <p:nvPr/>
        </p:nvSpPr>
        <p:spPr>
          <a:xfrm>
            <a:off x="545900" y="5985529"/>
            <a:ext cx="1668612" cy="4953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l">
              <a:spcBef>
                <a:spcPts val="3200"/>
              </a:spcBef>
              <a:defRPr sz="2800" b="1">
                <a:solidFill>
                  <a:srgbClr val="5E8197"/>
                </a:solidFill>
              </a:defRPr>
            </a:lvl1pPr>
          </a:lstStyle>
          <a:p>
            <a:r>
              <a:t>SPA web</a:t>
            </a:r>
          </a:p>
        </p:txBody>
      </p:sp>
      <p:sp>
        <p:nvSpPr>
          <p:cNvPr id="680" name="UI design"/>
          <p:cNvSpPr txBox="1"/>
          <p:nvPr/>
        </p:nvSpPr>
        <p:spPr>
          <a:xfrm>
            <a:off x="2787334" y="6454096"/>
            <a:ext cx="1781821" cy="4953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l">
              <a:spcBef>
                <a:spcPts val="3200"/>
              </a:spcBef>
              <a:defRPr sz="2800" b="1">
                <a:solidFill>
                  <a:srgbClr val="5E8197"/>
                </a:solidFill>
              </a:defRPr>
            </a:lvl1pPr>
          </a:lstStyle>
          <a:p>
            <a:r>
              <a:t>UI design</a:t>
            </a:r>
          </a:p>
        </p:txBody>
      </p:sp>
      <p:sp>
        <p:nvSpPr>
          <p:cNvPr id="681" name="User experience"/>
          <p:cNvSpPr txBox="1"/>
          <p:nvPr/>
        </p:nvSpPr>
        <p:spPr>
          <a:xfrm>
            <a:off x="-48022" y="4080324"/>
            <a:ext cx="4990863" cy="4953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spAutoFit/>
          </a:bodyPr>
          <a:lstStyle>
            <a:lvl1pPr>
              <a:defRPr sz="2800" b="1">
                <a:solidFill>
                  <a:srgbClr val="5E8197"/>
                </a:solidFill>
              </a:defRPr>
            </a:lvl1pPr>
          </a:lstStyle>
          <a:p>
            <a:r>
              <a:t>User experience</a:t>
            </a:r>
          </a:p>
        </p:txBody>
      </p:sp>
      <p:sp>
        <p:nvSpPr>
          <p:cNvPr id="682" name="Front-end"/>
          <p:cNvSpPr txBox="1"/>
          <p:nvPr/>
        </p:nvSpPr>
        <p:spPr>
          <a:xfrm>
            <a:off x="7498319" y="4533684"/>
            <a:ext cx="4165006" cy="7747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l">
              <a:lnSpc>
                <a:spcPct val="90000"/>
              </a:lnSpc>
              <a:defRPr sz="4800" b="1" cap="all">
                <a:solidFill>
                  <a:srgbClr val="FFFDF3"/>
                </a:solidFill>
              </a:defRPr>
            </a:lvl1pPr>
          </a:lstStyle>
          <a:p>
            <a:r>
              <a:t>Front-end</a:t>
            </a:r>
          </a:p>
        </p:txBody>
      </p:sp>
      <p:pic>
        <p:nvPicPr>
          <p:cNvPr id="683" name="cube (2).png" descr="cube (2).png"/>
          <p:cNvPicPr>
            <a:picLocks noChangeAspect="1"/>
          </p:cNvPicPr>
          <p:nvPr/>
        </p:nvPicPr>
        <p:blipFill>
          <a:blip r:embed="rId4">
            <a:extLst/>
          </a:blip>
          <a:stretch>
            <a:fillRect/>
          </a:stretch>
        </p:blipFill>
        <p:spPr>
          <a:xfrm>
            <a:off x="2151738" y="7103672"/>
            <a:ext cx="1781821" cy="1781821"/>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7" name="Table"/>
          <p:cNvGraphicFramePr/>
          <p:nvPr/>
        </p:nvGraphicFramePr>
        <p:xfrm>
          <a:off x="2199185" y="2979877"/>
          <a:ext cx="8606428" cy="5552253"/>
        </p:xfrm>
        <a:graphic>
          <a:graphicData uri="http://schemas.openxmlformats.org/drawingml/2006/table">
            <a:tbl>
              <a:tblPr bandRow="1">
                <a:tableStyleId>{4C3C2611-4C71-4FC5-86AE-919BDF0F9419}</a:tableStyleId>
              </a:tblPr>
              <a:tblGrid>
                <a:gridCol w="8606428"/>
              </a:tblGrid>
              <a:tr h="1850751">
                <a:tc>
                  <a:txBody>
                    <a:bodyPr/>
                    <a:lstStyle/>
                    <a:p>
                      <a:pPr indent="228600">
                        <a:defRPr sz="3400" b="1">
                          <a:solidFill>
                            <a:srgbClr val="A63121"/>
                          </a:solidFill>
                          <a:latin typeface="Gill Sans"/>
                          <a:ea typeface="Gill Sans"/>
                          <a:cs typeface="Gill Sans"/>
                        </a:defRPr>
                      </a:pPr>
                      <a:r>
                        <a:t>Sr. Front-end developer </a:t>
                      </a:r>
                    </a:p>
                    <a:p>
                      <a:pPr indent="228600">
                        <a:defRPr sz="3200">
                          <a:sym typeface="Gill Sans Light"/>
                        </a:defRPr>
                      </a:pPr>
                      <a:r>
                        <a:t>CHG Heakthcare</a:t>
                      </a:r>
                    </a:p>
                    <a:p>
                      <a:pPr indent="228600">
                        <a:defRPr sz="3200" u="sng">
                          <a:solidFill>
                            <a:srgbClr val="3936A8"/>
                          </a:solidFill>
                          <a:sym typeface="Gill Sans Light"/>
                        </a:defRPr>
                      </a:pPr>
                      <a:r>
                        <a:t>Job Link</a:t>
                      </a:r>
                    </a:p>
                  </a:txBody>
                  <a:tcPr marL="0" marR="0" marT="0" marB="0" horzOverflow="overflow"/>
                </a:tc>
              </a:tr>
              <a:tr h="1850751">
                <a:tc>
                  <a:txBody>
                    <a:bodyPr/>
                    <a:lstStyle/>
                    <a:p>
                      <a:pPr indent="228600">
                        <a:defRPr sz="3400" b="1">
                          <a:solidFill>
                            <a:srgbClr val="A63121"/>
                          </a:solidFill>
                          <a:latin typeface="Gill Sans"/>
                          <a:ea typeface="Gill Sans"/>
                          <a:cs typeface="Gill Sans"/>
                        </a:defRPr>
                      </a:pPr>
                      <a:r>
                        <a:t>Front End Developer</a:t>
                      </a:r>
                    </a:p>
                    <a:p>
                      <a:pPr indent="228600">
                        <a:defRPr sz="3200">
                          <a:sym typeface="Gill Sans Light"/>
                        </a:defRPr>
                      </a:pPr>
                      <a:r>
                        <a:t>Avesta Computer Services</a:t>
                      </a:r>
                    </a:p>
                    <a:p>
                      <a:pPr indent="228600">
                        <a:defRPr sz="3200" u="sng">
                          <a:solidFill>
                            <a:srgbClr val="3936A8"/>
                          </a:solidFill>
                          <a:sym typeface="Gill Sans Light"/>
                        </a:defRPr>
                      </a:pPr>
                      <a:r>
                        <a:t>Job Link</a:t>
                      </a:r>
                    </a:p>
                  </a:txBody>
                  <a:tcPr marL="0" marR="0" marT="0" marB="0" horzOverflow="overflow"/>
                </a:tc>
              </a:tr>
              <a:tr h="1850751">
                <a:tc>
                  <a:txBody>
                    <a:bodyPr/>
                    <a:lstStyle/>
                    <a:p>
                      <a:pPr indent="228600">
                        <a:defRPr sz="3400" b="1">
                          <a:solidFill>
                            <a:srgbClr val="A63121"/>
                          </a:solidFill>
                          <a:latin typeface="Gill Sans"/>
                          <a:ea typeface="Gill Sans"/>
                          <a:cs typeface="Gill Sans"/>
                        </a:defRPr>
                      </a:pPr>
                      <a:r>
                        <a:t>Front End Developer</a:t>
                      </a:r>
                    </a:p>
                    <a:p>
                      <a:pPr indent="228600">
                        <a:defRPr sz="3200">
                          <a:sym typeface="Gill Sans Light"/>
                        </a:defRPr>
                      </a:pPr>
                      <a:r>
                        <a:t>Alpha Recruitment</a:t>
                      </a:r>
                    </a:p>
                    <a:p>
                      <a:pPr indent="228600">
                        <a:defRPr sz="3200" u="sng">
                          <a:solidFill>
                            <a:srgbClr val="3936A8"/>
                          </a:solidFill>
                          <a:sym typeface="Gill Sans Light"/>
                        </a:defRPr>
                      </a:pPr>
                      <a:r>
                        <a:t>Job Link</a:t>
                      </a:r>
                    </a:p>
                  </a:txBody>
                  <a:tcPr marL="0" marR="0" marT="0" marB="0" horzOverflow="overflow"/>
                </a:tc>
              </a:tr>
            </a:tbl>
          </a:graphicData>
        </a:graphic>
      </p:graphicFrame>
      <p:sp>
        <p:nvSpPr>
          <p:cNvPr id="688" name="Front-end"/>
          <p:cNvSpPr txBox="1"/>
          <p:nvPr/>
        </p:nvSpPr>
        <p:spPr>
          <a:xfrm>
            <a:off x="2006598" y="835024"/>
            <a:ext cx="8991604" cy="142875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normAutofit/>
          </a:bodyPr>
          <a:lstStyle>
            <a:lvl1pPr>
              <a:lnSpc>
                <a:spcPct val="90000"/>
              </a:lnSpc>
              <a:defRPr sz="6400" cap="all">
                <a:latin typeface="Kohinoor Devanagari Bold"/>
                <a:ea typeface="Kohinoor Devanagari Bold"/>
                <a:cs typeface="Kohinoor Devanagari Bold"/>
                <a:sym typeface="Kohinoor Devanagari Bold"/>
              </a:defRPr>
            </a:lvl1pPr>
          </a:lstStyle>
          <a:p>
            <a:r>
              <a:t>Front-end</a:t>
            </a:r>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92" name="businessman-paper-of-the-application-for-a-job.png" descr="businessman-paper-of-the-application-for-a-job.png"/>
          <p:cNvPicPr>
            <a:picLocks noChangeAspect="1"/>
          </p:cNvPicPr>
          <p:nvPr/>
        </p:nvPicPr>
        <p:blipFill>
          <a:blip r:embed="rId2">
            <a:extLst/>
          </a:blip>
          <a:stretch>
            <a:fillRect/>
          </a:stretch>
        </p:blipFill>
        <p:spPr>
          <a:xfrm>
            <a:off x="647450" y="4303772"/>
            <a:ext cx="2533921" cy="2533921"/>
          </a:xfrm>
          <a:prstGeom prst="rect">
            <a:avLst/>
          </a:prstGeom>
          <a:ln w="12700">
            <a:miter lim="400000"/>
          </a:ln>
        </p:spPr>
      </p:pic>
      <p:pic>
        <p:nvPicPr>
          <p:cNvPr id="693" name="candidates-ranking-graphic.png" descr="candidates-ranking-graphic.png"/>
          <p:cNvPicPr>
            <a:picLocks noChangeAspect="1"/>
          </p:cNvPicPr>
          <p:nvPr/>
        </p:nvPicPr>
        <p:blipFill>
          <a:blip r:embed="rId3">
            <a:extLst/>
          </a:blip>
          <a:stretch>
            <a:fillRect/>
          </a:stretch>
        </p:blipFill>
        <p:spPr>
          <a:xfrm>
            <a:off x="4878328" y="5400278"/>
            <a:ext cx="2090744" cy="2090744"/>
          </a:xfrm>
          <a:prstGeom prst="rect">
            <a:avLst/>
          </a:prstGeom>
          <a:ln w="12700">
            <a:miter lim="400000"/>
          </a:ln>
        </p:spPr>
      </p:pic>
      <p:pic>
        <p:nvPicPr>
          <p:cNvPr id="694" name="graduate-student-avatar.png" descr="graduate-student-avatar.png"/>
          <p:cNvPicPr>
            <a:picLocks noChangeAspect="1"/>
          </p:cNvPicPr>
          <p:nvPr/>
        </p:nvPicPr>
        <p:blipFill>
          <a:blip r:embed="rId4">
            <a:extLst/>
          </a:blip>
          <a:stretch>
            <a:fillRect/>
          </a:stretch>
        </p:blipFill>
        <p:spPr>
          <a:xfrm>
            <a:off x="10497585" y="4477086"/>
            <a:ext cx="2090745" cy="2090744"/>
          </a:xfrm>
          <a:prstGeom prst="rect">
            <a:avLst/>
          </a:prstGeom>
          <a:ln w="12700">
            <a:miter lim="400000"/>
          </a:ln>
        </p:spPr>
      </p:pic>
      <p:pic>
        <p:nvPicPr>
          <p:cNvPr id="695" name="investment-model-3.png" descr="investment-model-3.png"/>
          <p:cNvPicPr>
            <a:picLocks noChangeAspect="1"/>
          </p:cNvPicPr>
          <p:nvPr/>
        </p:nvPicPr>
        <p:blipFill>
          <a:blip r:embed="rId5">
            <a:extLst/>
          </a:blip>
          <a:stretch>
            <a:fillRect/>
          </a:stretch>
        </p:blipFill>
        <p:spPr>
          <a:xfrm>
            <a:off x="6751084" y="2726026"/>
            <a:ext cx="2234900" cy="2234900"/>
          </a:xfrm>
          <a:prstGeom prst="rect">
            <a:avLst/>
          </a:prstGeom>
          <a:ln w="12700">
            <a:miter lim="400000"/>
          </a:ln>
        </p:spPr>
      </p:pic>
      <p:pic>
        <p:nvPicPr>
          <p:cNvPr id="696" name="ranking.png" descr="ranking.png"/>
          <p:cNvPicPr>
            <a:picLocks noChangeAspect="1"/>
          </p:cNvPicPr>
          <p:nvPr/>
        </p:nvPicPr>
        <p:blipFill>
          <a:blip r:embed="rId6">
            <a:extLst/>
          </a:blip>
          <a:stretch>
            <a:fillRect/>
          </a:stretch>
        </p:blipFill>
        <p:spPr>
          <a:xfrm>
            <a:off x="10781066" y="1323555"/>
            <a:ext cx="1966958" cy="1966957"/>
          </a:xfrm>
          <a:prstGeom prst="rect">
            <a:avLst/>
          </a:prstGeom>
          <a:ln w="12700">
            <a:miter lim="400000"/>
          </a:ln>
        </p:spPr>
      </p:pic>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0" name="Steeve.png"/>
          <p:cNvGrpSpPr/>
          <p:nvPr/>
        </p:nvGrpSpPr>
        <p:grpSpPr>
          <a:xfrm>
            <a:off x="8057126" y="3378414"/>
            <a:ext cx="4155907" cy="3597876"/>
            <a:chOff x="0" y="0"/>
            <a:chExt cx="4155906" cy="3597874"/>
          </a:xfrm>
        </p:grpSpPr>
        <p:pic>
          <p:nvPicPr>
            <p:cNvPr id="698" name="Steeve.png" descr="Steeve.png"/>
            <p:cNvPicPr>
              <a:picLocks noChangeAspect="1"/>
            </p:cNvPicPr>
            <p:nvPr/>
          </p:nvPicPr>
          <p:blipFill>
            <a:blip r:embed="rId3">
              <a:extLst/>
            </a:blip>
            <a:srcRect l="11453" r="3"/>
            <a:stretch>
              <a:fillRect/>
            </a:stretch>
          </p:blipFill>
          <p:spPr>
            <a:xfrm>
              <a:off x="89114" y="50800"/>
              <a:ext cx="3977736" cy="3369276"/>
            </a:xfrm>
            <a:custGeom>
              <a:avLst/>
              <a:gdLst/>
              <a:ahLst/>
              <a:cxnLst>
                <a:cxn ang="0">
                  <a:pos x="wd2" y="hd2"/>
                </a:cxn>
                <a:cxn ang="5400000">
                  <a:pos x="wd2" y="hd2"/>
                </a:cxn>
                <a:cxn ang="10800000">
                  <a:pos x="wd2" y="hd2"/>
                </a:cxn>
                <a:cxn ang="16200000">
                  <a:pos x="wd2" y="hd2"/>
                </a:cxn>
              </a:cxnLst>
              <a:rect l="0" t="0" r="r" b="b"/>
              <a:pathLst>
                <a:path w="21514" h="21600" extrusionOk="0">
                  <a:moveTo>
                    <a:pt x="21452" y="0"/>
                  </a:moveTo>
                  <a:cubicBezTo>
                    <a:pt x="21416" y="0"/>
                    <a:pt x="21403" y="32"/>
                    <a:pt x="21424" y="71"/>
                  </a:cubicBezTo>
                  <a:cubicBezTo>
                    <a:pt x="21444" y="111"/>
                    <a:pt x="21471" y="145"/>
                    <a:pt x="21486" y="145"/>
                  </a:cubicBezTo>
                  <a:cubicBezTo>
                    <a:pt x="21501" y="145"/>
                    <a:pt x="21514" y="111"/>
                    <a:pt x="21514" y="71"/>
                  </a:cubicBezTo>
                  <a:cubicBezTo>
                    <a:pt x="21514" y="32"/>
                    <a:pt x="21487" y="0"/>
                    <a:pt x="21452" y="0"/>
                  </a:cubicBezTo>
                  <a:close/>
                  <a:moveTo>
                    <a:pt x="10850" y="445"/>
                  </a:moveTo>
                  <a:cubicBezTo>
                    <a:pt x="10667" y="454"/>
                    <a:pt x="10513" y="472"/>
                    <a:pt x="10408" y="499"/>
                  </a:cubicBezTo>
                  <a:cubicBezTo>
                    <a:pt x="9918" y="624"/>
                    <a:pt x="9032" y="1155"/>
                    <a:pt x="8589" y="1590"/>
                  </a:cubicBezTo>
                  <a:cubicBezTo>
                    <a:pt x="7625" y="2535"/>
                    <a:pt x="6851" y="4251"/>
                    <a:pt x="6593" y="6012"/>
                  </a:cubicBezTo>
                  <a:cubicBezTo>
                    <a:pt x="6460" y="6915"/>
                    <a:pt x="6510" y="8797"/>
                    <a:pt x="6688" y="9635"/>
                  </a:cubicBezTo>
                  <a:cubicBezTo>
                    <a:pt x="6984" y="11027"/>
                    <a:pt x="7595" y="12325"/>
                    <a:pt x="8373" y="13225"/>
                  </a:cubicBezTo>
                  <a:cubicBezTo>
                    <a:pt x="8734" y="13641"/>
                    <a:pt x="8817" y="13783"/>
                    <a:pt x="8817" y="13957"/>
                  </a:cubicBezTo>
                  <a:cubicBezTo>
                    <a:pt x="8817" y="14161"/>
                    <a:pt x="8774" y="14202"/>
                    <a:pt x="8044" y="14654"/>
                  </a:cubicBezTo>
                  <a:cubicBezTo>
                    <a:pt x="7618" y="14918"/>
                    <a:pt x="6956" y="15355"/>
                    <a:pt x="6572" y="15624"/>
                  </a:cubicBezTo>
                  <a:cubicBezTo>
                    <a:pt x="6188" y="15893"/>
                    <a:pt x="5669" y="16235"/>
                    <a:pt x="5419" y="16382"/>
                  </a:cubicBezTo>
                  <a:cubicBezTo>
                    <a:pt x="4829" y="16729"/>
                    <a:pt x="3968" y="17331"/>
                    <a:pt x="3496" y="17728"/>
                  </a:cubicBezTo>
                  <a:cubicBezTo>
                    <a:pt x="3128" y="18036"/>
                    <a:pt x="2474" y="18876"/>
                    <a:pt x="2540" y="18954"/>
                  </a:cubicBezTo>
                  <a:cubicBezTo>
                    <a:pt x="2559" y="18976"/>
                    <a:pt x="2522" y="19029"/>
                    <a:pt x="2459" y="19069"/>
                  </a:cubicBezTo>
                  <a:cubicBezTo>
                    <a:pt x="2332" y="19149"/>
                    <a:pt x="1775" y="20467"/>
                    <a:pt x="1750" y="20748"/>
                  </a:cubicBezTo>
                  <a:cubicBezTo>
                    <a:pt x="1741" y="20846"/>
                    <a:pt x="1676" y="21025"/>
                    <a:pt x="1604" y="21145"/>
                  </a:cubicBezTo>
                  <a:cubicBezTo>
                    <a:pt x="1500" y="21317"/>
                    <a:pt x="1398" y="21382"/>
                    <a:pt x="1106" y="21455"/>
                  </a:cubicBezTo>
                  <a:cubicBezTo>
                    <a:pt x="839" y="21522"/>
                    <a:pt x="343" y="21526"/>
                    <a:pt x="50" y="21483"/>
                  </a:cubicBezTo>
                  <a:cubicBezTo>
                    <a:pt x="35" y="21496"/>
                    <a:pt x="24" y="21508"/>
                    <a:pt x="1" y="21519"/>
                  </a:cubicBezTo>
                  <a:cubicBezTo>
                    <a:pt x="-86" y="21561"/>
                    <a:pt x="3962" y="21592"/>
                    <a:pt x="10687" y="21595"/>
                  </a:cubicBezTo>
                  <a:lnTo>
                    <a:pt x="21514" y="21600"/>
                  </a:lnTo>
                  <a:lnTo>
                    <a:pt x="21514" y="18550"/>
                  </a:lnTo>
                  <a:lnTo>
                    <a:pt x="21514" y="15499"/>
                  </a:lnTo>
                  <a:lnTo>
                    <a:pt x="20924" y="15461"/>
                  </a:lnTo>
                  <a:cubicBezTo>
                    <a:pt x="20440" y="15429"/>
                    <a:pt x="20172" y="15360"/>
                    <a:pt x="19470" y="15087"/>
                  </a:cubicBezTo>
                  <a:cubicBezTo>
                    <a:pt x="18997" y="14904"/>
                    <a:pt x="18300" y="14580"/>
                    <a:pt x="17921" y="14367"/>
                  </a:cubicBezTo>
                  <a:cubicBezTo>
                    <a:pt x="17542" y="14154"/>
                    <a:pt x="16813" y="13802"/>
                    <a:pt x="16302" y="13583"/>
                  </a:cubicBezTo>
                  <a:cubicBezTo>
                    <a:pt x="15262" y="13139"/>
                    <a:pt x="15151" y="13070"/>
                    <a:pt x="14918" y="12708"/>
                  </a:cubicBezTo>
                  <a:lnTo>
                    <a:pt x="14754" y="12454"/>
                  </a:lnTo>
                  <a:lnTo>
                    <a:pt x="14911" y="12179"/>
                  </a:lnTo>
                  <a:cubicBezTo>
                    <a:pt x="15181" y="11695"/>
                    <a:pt x="15541" y="10781"/>
                    <a:pt x="15697" y="10187"/>
                  </a:cubicBezTo>
                  <a:cubicBezTo>
                    <a:pt x="15957" y="9205"/>
                    <a:pt x="16001" y="8720"/>
                    <a:pt x="15969" y="7236"/>
                  </a:cubicBezTo>
                  <a:cubicBezTo>
                    <a:pt x="15943" y="6040"/>
                    <a:pt x="15922" y="5781"/>
                    <a:pt x="15780" y="5190"/>
                  </a:cubicBezTo>
                  <a:cubicBezTo>
                    <a:pt x="15255" y="2982"/>
                    <a:pt x="14118" y="1362"/>
                    <a:pt x="12608" y="672"/>
                  </a:cubicBezTo>
                  <a:cubicBezTo>
                    <a:pt x="12267" y="516"/>
                    <a:pt x="12057" y="476"/>
                    <a:pt x="11468" y="448"/>
                  </a:cubicBezTo>
                  <a:cubicBezTo>
                    <a:pt x="11244" y="437"/>
                    <a:pt x="11033" y="436"/>
                    <a:pt x="10850" y="445"/>
                  </a:cubicBezTo>
                  <a:close/>
                </a:path>
              </a:pathLst>
            </a:custGeom>
            <a:ln w="12700" cap="flat">
              <a:noFill/>
              <a:miter lim="400000"/>
            </a:ln>
            <a:effectLst/>
          </p:spPr>
        </p:pic>
        <p:pic>
          <p:nvPicPr>
            <p:cNvPr id="699" name="Steeve.png" descr="Steeve.png"/>
            <p:cNvPicPr>
              <a:picLocks noChangeAspect="1"/>
            </p:cNvPicPr>
            <p:nvPr/>
          </p:nvPicPr>
          <p:blipFill>
            <a:blip r:embed="rId4">
              <a:extLst/>
            </a:blip>
            <a:stretch>
              <a:fillRect/>
            </a:stretch>
          </p:blipFill>
          <p:spPr>
            <a:xfrm>
              <a:off x="-1" y="0"/>
              <a:ext cx="4155907" cy="3597876"/>
            </a:xfrm>
            <a:prstGeom prst="rect">
              <a:avLst/>
            </a:prstGeom>
            <a:ln w="12700" cap="flat">
              <a:noFill/>
              <a:miter lim="400000"/>
            </a:ln>
            <a:effectLst/>
          </p:spPr>
        </p:pic>
      </p:grpSp>
      <p:sp>
        <p:nvSpPr>
          <p:cNvPr id="701" name="Biz Model / How do we grow up?"/>
          <p:cNvSpPr txBox="1">
            <a:spLocks noGrp="1"/>
          </p:cNvSpPr>
          <p:nvPr>
            <p:ph type="body" sz="quarter" idx="1"/>
          </p:nvPr>
        </p:nvSpPr>
        <p:spPr>
          <a:xfrm>
            <a:off x="1811526" y="7541256"/>
            <a:ext cx="8991604" cy="862600"/>
          </a:xfrm>
          <a:prstGeom prst="rect">
            <a:avLst/>
          </a:prstGeom>
        </p:spPr>
        <p:txBody>
          <a:bodyPr/>
          <a:lstStyle>
            <a:lvl1pPr defTabSz="338835">
              <a:lnSpc>
                <a:spcPct val="108000"/>
              </a:lnSpc>
              <a:defRPr sz="4400">
                <a:latin typeface="HanziPen TC Regular"/>
                <a:ea typeface="HanziPen TC Regular"/>
                <a:cs typeface="HanziPen TC Regular"/>
                <a:sym typeface="HanziPen TC Regular"/>
              </a:defRPr>
            </a:lvl1pPr>
          </a:lstStyle>
          <a:p>
            <a:r>
              <a:t>How do we grow up?</a:t>
            </a:r>
          </a:p>
        </p:txBody>
      </p:sp>
      <p:sp>
        <p:nvSpPr>
          <p:cNvPr id="702" name="Future"/>
          <p:cNvSpPr txBox="1">
            <a:spLocks noGrp="1"/>
          </p:cNvSpPr>
          <p:nvPr>
            <p:ph type="title"/>
          </p:nvPr>
        </p:nvSpPr>
        <p:spPr>
          <a:xfrm>
            <a:off x="1538426" y="1691038"/>
            <a:ext cx="8991603" cy="3259690"/>
          </a:xfrm>
          <a:prstGeom prst="rect">
            <a:avLst/>
          </a:prstGeom>
        </p:spPr>
        <p:txBody>
          <a:bodyPr/>
          <a:lstStyle>
            <a:lvl1pPr defTabSz="303783">
              <a:defRPr sz="17600">
                <a:latin typeface="HanziPen TC Regular"/>
                <a:ea typeface="HanziPen TC Regular"/>
                <a:cs typeface="HanziPen TC Regular"/>
                <a:sym typeface="HanziPen TC Regular"/>
              </a:defRPr>
            </a:lvl1pPr>
          </a:lstStyle>
          <a:p>
            <a:r>
              <a:t>Future</a:t>
            </a:r>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Outline 大綱"/>
          <p:cNvSpPr txBox="1">
            <a:spLocks noGrp="1"/>
          </p:cNvSpPr>
          <p:nvPr>
            <p:ph type="title"/>
          </p:nvPr>
        </p:nvSpPr>
        <p:spPr>
          <a:xfrm>
            <a:off x="2006598" y="835024"/>
            <a:ext cx="8991604" cy="1428753"/>
          </a:xfrm>
          <a:prstGeom prst="rect">
            <a:avLst/>
          </a:prstGeom>
        </p:spPr>
        <p:txBody>
          <a:bodyPr/>
          <a:lstStyle>
            <a:lvl1pPr algn="ctr">
              <a:defRPr>
                <a:latin typeface="Kohinoor Devanagari Bold"/>
                <a:ea typeface="Kohinoor Devanagari Bold"/>
                <a:cs typeface="Kohinoor Devanagari Bold"/>
                <a:sym typeface="Kohinoor Devanagari Bold"/>
              </a:defRPr>
            </a:lvl1pPr>
          </a:lstStyle>
          <a:p>
            <a:r>
              <a:t>future</a:t>
            </a:r>
          </a:p>
        </p:txBody>
      </p:sp>
      <p:sp>
        <p:nvSpPr>
          <p:cNvPr id="707" name="Biz Model…"/>
          <p:cNvSpPr txBox="1">
            <a:spLocks noGrp="1"/>
          </p:cNvSpPr>
          <p:nvPr>
            <p:ph type="body" sz="half" idx="1"/>
          </p:nvPr>
        </p:nvSpPr>
        <p:spPr>
          <a:xfrm>
            <a:off x="2006599" y="3109888"/>
            <a:ext cx="8991602" cy="4862619"/>
          </a:xfrm>
          <a:prstGeom prst="rect">
            <a:avLst/>
          </a:prstGeom>
        </p:spPr>
        <p:txBody>
          <a:bodyPr/>
          <a:lstStyle/>
          <a:p>
            <a:pPr marL="558800" indent="-558800">
              <a:buSzPct val="25000"/>
              <a:buBlip>
                <a:blip r:embed="rId3"/>
              </a:buBlip>
              <a:defRPr sz="4800"/>
            </a:pPr>
            <a:r>
              <a:t>Extend our fields</a:t>
            </a:r>
          </a:p>
          <a:p>
            <a:pPr marL="558800" indent="-558800">
              <a:buSzPct val="25000"/>
              <a:buBlip>
                <a:blip r:embed="rId3"/>
              </a:buBlip>
              <a:defRPr sz="4800"/>
            </a:pPr>
            <a:r>
              <a:t>Consider Job Location</a:t>
            </a:r>
          </a:p>
          <a:p>
            <a:pPr marL="558800" indent="-558800">
              <a:buSzPct val="25000"/>
              <a:buBlip>
                <a:blip r:embed="rId3"/>
              </a:buBlip>
              <a:defRPr sz="4800"/>
            </a:pPr>
            <a:r>
              <a:t>Improve NLU: extent of ability</a:t>
            </a:r>
          </a:p>
        </p:txBody>
      </p:sp>
      <p:sp>
        <p:nvSpPr>
          <p:cNvPr id="708" name="Oval 1"/>
          <p:cNvSpPr/>
          <p:nvPr/>
        </p:nvSpPr>
        <p:spPr>
          <a:xfrm>
            <a:off x="2625557" y="2538626"/>
            <a:ext cx="1509111" cy="1509110"/>
          </a:xfrm>
          <a:prstGeom prst="ellipse">
            <a:avLst/>
          </a:prstGeom>
          <a:ln w="3175">
            <a:solidFill>
              <a:srgbClr val="E6EBEF"/>
            </a:solidFill>
            <a:miter lim="400000"/>
          </a:ln>
        </p:spPr>
        <p:txBody>
          <a:bodyPr lIns="38100" tIns="38100" rIns="38100" bIns="38100" anchor="ctr"/>
          <a:lstStyle/>
          <a:p>
            <a:pPr>
              <a:defRPr sz="2800">
                <a:solidFill>
                  <a:srgbClr val="FFFFFF"/>
                </a:solidFill>
                <a:effectLst>
                  <a:outerShdw blurRad="25400" dist="12700" dir="5400000" rotWithShape="0">
                    <a:srgbClr val="000000">
                      <a:alpha val="50000"/>
                    </a:srgbClr>
                  </a:outerShdw>
                </a:effectLst>
              </a:defRPr>
            </a:pPr>
            <a:endParaRPr/>
          </a:p>
        </p:txBody>
      </p:sp>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2" name="Steeve.png" descr="Steeve.png"/>
          <p:cNvPicPr>
            <a:picLocks noChangeAspect="1"/>
          </p:cNvPicPr>
          <p:nvPr/>
        </p:nvPicPr>
        <p:blipFill>
          <a:blip r:embed="rId3">
            <a:extLst/>
          </a:blip>
          <a:srcRect l="27789" t="1548" r="7045" b="26"/>
          <a:stretch>
            <a:fillRect/>
          </a:stretch>
        </p:blipFill>
        <p:spPr>
          <a:xfrm rot="16598126">
            <a:off x="7899321" y="1352563"/>
            <a:ext cx="540544" cy="612315"/>
          </a:xfrm>
          <a:custGeom>
            <a:avLst/>
            <a:gdLst/>
            <a:ahLst/>
            <a:cxnLst>
              <a:cxn ang="0">
                <a:pos x="wd2" y="hd2"/>
              </a:cxn>
              <a:cxn ang="5400000">
                <a:pos x="wd2" y="hd2"/>
              </a:cxn>
              <a:cxn ang="10800000">
                <a:pos x="wd2" y="hd2"/>
              </a:cxn>
              <a:cxn ang="16200000">
                <a:pos x="wd2" y="hd2"/>
              </a:cxn>
            </a:cxnLst>
            <a:rect l="0" t="0" r="r" b="b"/>
            <a:pathLst>
              <a:path w="21600" h="21583" extrusionOk="0">
                <a:moveTo>
                  <a:pt x="10118" y="12"/>
                </a:moveTo>
                <a:cubicBezTo>
                  <a:pt x="9209" y="-17"/>
                  <a:pt x="9007" y="-3"/>
                  <a:pt x="8374" y="180"/>
                </a:cubicBezTo>
                <a:cubicBezTo>
                  <a:pt x="7492" y="435"/>
                  <a:pt x="7180" y="580"/>
                  <a:pt x="6756" y="907"/>
                </a:cubicBezTo>
                <a:cubicBezTo>
                  <a:pt x="6575" y="1047"/>
                  <a:pt x="6423" y="1138"/>
                  <a:pt x="6423" y="1103"/>
                </a:cubicBezTo>
                <a:cubicBezTo>
                  <a:pt x="6423" y="1068"/>
                  <a:pt x="6180" y="1256"/>
                  <a:pt x="5884" y="1523"/>
                </a:cubicBezTo>
                <a:cubicBezTo>
                  <a:pt x="5588" y="1790"/>
                  <a:pt x="5344" y="2029"/>
                  <a:pt x="5344" y="2054"/>
                </a:cubicBezTo>
                <a:cubicBezTo>
                  <a:pt x="5344" y="2080"/>
                  <a:pt x="5189" y="2266"/>
                  <a:pt x="4996" y="2474"/>
                </a:cubicBezTo>
                <a:cubicBezTo>
                  <a:pt x="4802" y="2681"/>
                  <a:pt x="4647" y="2906"/>
                  <a:pt x="4647" y="2978"/>
                </a:cubicBezTo>
                <a:cubicBezTo>
                  <a:pt x="4647" y="3050"/>
                  <a:pt x="4607" y="3143"/>
                  <a:pt x="4552" y="3173"/>
                </a:cubicBezTo>
                <a:cubicBezTo>
                  <a:pt x="4385" y="3264"/>
                  <a:pt x="3906" y="4223"/>
                  <a:pt x="3838" y="4614"/>
                </a:cubicBezTo>
                <a:cubicBezTo>
                  <a:pt x="3803" y="4815"/>
                  <a:pt x="3741" y="5025"/>
                  <a:pt x="3695" y="5076"/>
                </a:cubicBezTo>
                <a:cubicBezTo>
                  <a:pt x="3526" y="5266"/>
                  <a:pt x="3330" y="6465"/>
                  <a:pt x="3330" y="7342"/>
                </a:cubicBezTo>
                <a:cubicBezTo>
                  <a:pt x="3330" y="8183"/>
                  <a:pt x="3541" y="9403"/>
                  <a:pt x="3711" y="9594"/>
                </a:cubicBezTo>
                <a:cubicBezTo>
                  <a:pt x="3751" y="9640"/>
                  <a:pt x="3817" y="9820"/>
                  <a:pt x="3854" y="10000"/>
                </a:cubicBezTo>
                <a:cubicBezTo>
                  <a:pt x="3891" y="10181"/>
                  <a:pt x="3954" y="10412"/>
                  <a:pt x="4012" y="10504"/>
                </a:cubicBezTo>
                <a:cubicBezTo>
                  <a:pt x="4070" y="10595"/>
                  <a:pt x="4119" y="10693"/>
                  <a:pt x="4107" y="10727"/>
                </a:cubicBezTo>
                <a:cubicBezTo>
                  <a:pt x="4096" y="10762"/>
                  <a:pt x="4178" y="10936"/>
                  <a:pt x="4298" y="11105"/>
                </a:cubicBezTo>
                <a:cubicBezTo>
                  <a:pt x="4418" y="11275"/>
                  <a:pt x="4609" y="11589"/>
                  <a:pt x="4726" y="11805"/>
                </a:cubicBezTo>
                <a:cubicBezTo>
                  <a:pt x="4843" y="12021"/>
                  <a:pt x="5024" y="12234"/>
                  <a:pt x="5122" y="12280"/>
                </a:cubicBezTo>
                <a:cubicBezTo>
                  <a:pt x="5220" y="12326"/>
                  <a:pt x="5297" y="12405"/>
                  <a:pt x="5297" y="12462"/>
                </a:cubicBezTo>
                <a:cubicBezTo>
                  <a:pt x="5297" y="12519"/>
                  <a:pt x="5460" y="12697"/>
                  <a:pt x="5646" y="12854"/>
                </a:cubicBezTo>
                <a:cubicBezTo>
                  <a:pt x="6702" y="13746"/>
                  <a:pt x="6779" y="13889"/>
                  <a:pt x="6391" y="14113"/>
                </a:cubicBezTo>
                <a:cubicBezTo>
                  <a:pt x="6270" y="14183"/>
                  <a:pt x="5563" y="14520"/>
                  <a:pt x="4821" y="14868"/>
                </a:cubicBezTo>
                <a:cubicBezTo>
                  <a:pt x="4079" y="15217"/>
                  <a:pt x="3408" y="15553"/>
                  <a:pt x="3330" y="15610"/>
                </a:cubicBezTo>
                <a:cubicBezTo>
                  <a:pt x="3253" y="15667"/>
                  <a:pt x="2696" y="15941"/>
                  <a:pt x="2078" y="16225"/>
                </a:cubicBezTo>
                <a:cubicBezTo>
                  <a:pt x="1051" y="16697"/>
                  <a:pt x="585" y="16951"/>
                  <a:pt x="0" y="17288"/>
                </a:cubicBezTo>
                <a:cubicBezTo>
                  <a:pt x="332" y="17660"/>
                  <a:pt x="652" y="18039"/>
                  <a:pt x="1047" y="18380"/>
                </a:cubicBezTo>
                <a:cubicBezTo>
                  <a:pt x="3524" y="20520"/>
                  <a:pt x="6776" y="21583"/>
                  <a:pt x="10023" y="21583"/>
                </a:cubicBezTo>
                <a:cubicBezTo>
                  <a:pt x="13270" y="21583"/>
                  <a:pt x="16522" y="20520"/>
                  <a:pt x="18999" y="18380"/>
                </a:cubicBezTo>
                <a:cubicBezTo>
                  <a:pt x="20134" y="17399"/>
                  <a:pt x="20985" y="16273"/>
                  <a:pt x="21600" y="15078"/>
                </a:cubicBezTo>
                <a:cubicBezTo>
                  <a:pt x="20723" y="14858"/>
                  <a:pt x="19746" y="14553"/>
                  <a:pt x="18967" y="14211"/>
                </a:cubicBezTo>
                <a:cubicBezTo>
                  <a:pt x="18208" y="13877"/>
                  <a:pt x="16895" y="13418"/>
                  <a:pt x="16081" y="13204"/>
                </a:cubicBezTo>
                <a:cubicBezTo>
                  <a:pt x="15739" y="13114"/>
                  <a:pt x="15425" y="12950"/>
                  <a:pt x="15145" y="12714"/>
                </a:cubicBezTo>
                <a:lnTo>
                  <a:pt x="14733" y="12364"/>
                </a:lnTo>
                <a:lnTo>
                  <a:pt x="14939" y="12140"/>
                </a:lnTo>
                <a:cubicBezTo>
                  <a:pt x="15048" y="12018"/>
                  <a:pt x="15130" y="11898"/>
                  <a:pt x="15130" y="11861"/>
                </a:cubicBezTo>
                <a:cubicBezTo>
                  <a:pt x="15130" y="11823"/>
                  <a:pt x="15239" y="11649"/>
                  <a:pt x="15367" y="11483"/>
                </a:cubicBezTo>
                <a:cubicBezTo>
                  <a:pt x="15495" y="11317"/>
                  <a:pt x="15570" y="11145"/>
                  <a:pt x="15542" y="11105"/>
                </a:cubicBezTo>
                <a:cubicBezTo>
                  <a:pt x="15514" y="11065"/>
                  <a:pt x="15556" y="11007"/>
                  <a:pt x="15637" y="10979"/>
                </a:cubicBezTo>
                <a:cubicBezTo>
                  <a:pt x="15718" y="10952"/>
                  <a:pt x="15789" y="10891"/>
                  <a:pt x="15780" y="10839"/>
                </a:cubicBezTo>
                <a:cubicBezTo>
                  <a:pt x="15771" y="10788"/>
                  <a:pt x="15779" y="10698"/>
                  <a:pt x="15811" y="10630"/>
                </a:cubicBezTo>
                <a:cubicBezTo>
                  <a:pt x="16071" y="10086"/>
                  <a:pt x="16448" y="8913"/>
                  <a:pt x="16414" y="8755"/>
                </a:cubicBezTo>
                <a:cubicBezTo>
                  <a:pt x="16391" y="8648"/>
                  <a:pt x="16417" y="8541"/>
                  <a:pt x="16462" y="8517"/>
                </a:cubicBezTo>
                <a:cubicBezTo>
                  <a:pt x="16552" y="8468"/>
                  <a:pt x="16567" y="6148"/>
                  <a:pt x="16478" y="6069"/>
                </a:cubicBezTo>
                <a:cubicBezTo>
                  <a:pt x="16446" y="6041"/>
                  <a:pt x="16417" y="5854"/>
                  <a:pt x="16398" y="5649"/>
                </a:cubicBezTo>
                <a:cubicBezTo>
                  <a:pt x="16380" y="5445"/>
                  <a:pt x="16279" y="5136"/>
                  <a:pt x="16192" y="4964"/>
                </a:cubicBezTo>
                <a:cubicBezTo>
                  <a:pt x="15998" y="4578"/>
                  <a:pt x="15993" y="4543"/>
                  <a:pt x="15922" y="4237"/>
                </a:cubicBezTo>
                <a:cubicBezTo>
                  <a:pt x="15842" y="3887"/>
                  <a:pt x="15509" y="3260"/>
                  <a:pt x="15367" y="3187"/>
                </a:cubicBezTo>
                <a:cubicBezTo>
                  <a:pt x="15302" y="3154"/>
                  <a:pt x="15213" y="3019"/>
                  <a:pt x="15177" y="2894"/>
                </a:cubicBezTo>
                <a:cubicBezTo>
                  <a:pt x="15081" y="2558"/>
                  <a:pt x="13867" y="1315"/>
                  <a:pt x="13337" y="1005"/>
                </a:cubicBezTo>
                <a:cubicBezTo>
                  <a:pt x="13203" y="927"/>
                  <a:pt x="12920" y="755"/>
                  <a:pt x="12703" y="627"/>
                </a:cubicBezTo>
                <a:cubicBezTo>
                  <a:pt x="12486" y="500"/>
                  <a:pt x="12212" y="388"/>
                  <a:pt x="12100" y="376"/>
                </a:cubicBezTo>
                <a:cubicBezTo>
                  <a:pt x="11989" y="364"/>
                  <a:pt x="11736" y="278"/>
                  <a:pt x="11530" y="194"/>
                </a:cubicBezTo>
                <a:cubicBezTo>
                  <a:pt x="11259" y="83"/>
                  <a:pt x="10863" y="36"/>
                  <a:pt x="10118" y="12"/>
                </a:cubicBezTo>
                <a:close/>
              </a:path>
            </a:pathLst>
          </a:custGeom>
          <a:ln w="12700">
            <a:miter lim="400000"/>
          </a:ln>
        </p:spPr>
      </p:pic>
      <p:pic>
        <p:nvPicPr>
          <p:cNvPr id="713" name="HW6IIax - Imgur.png" descr="HW6IIax - Imgur.png"/>
          <p:cNvPicPr>
            <a:picLocks noChangeAspect="1"/>
          </p:cNvPicPr>
          <p:nvPr/>
        </p:nvPicPr>
        <p:blipFill>
          <a:blip r:embed="rId4">
            <a:alphaModFix amt="64905"/>
            <a:extLst/>
          </a:blip>
          <a:stretch>
            <a:fillRect/>
          </a:stretch>
        </p:blipFill>
        <p:spPr>
          <a:xfrm>
            <a:off x="1106729" y="649332"/>
            <a:ext cx="7923387" cy="7219087"/>
          </a:xfrm>
          <a:prstGeom prst="rect">
            <a:avLst/>
          </a:prstGeom>
          <a:ln w="12700">
            <a:miter lim="400000"/>
          </a:ln>
        </p:spPr>
      </p:pic>
      <p:sp>
        <p:nvSpPr>
          <p:cNvPr id="714" name="Job Cupid"/>
          <p:cNvSpPr txBox="1"/>
          <p:nvPr/>
        </p:nvSpPr>
        <p:spPr>
          <a:xfrm>
            <a:off x="6339233" y="4258875"/>
            <a:ext cx="6383473" cy="21209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defRPr sz="8800" b="1">
                <a:solidFill>
                  <a:srgbClr val="FCADB4"/>
                </a:solidFill>
                <a:effectLst>
                  <a:outerShdw blurRad="12700" dist="63500" dir="3420000" rotWithShape="0">
                    <a:srgbClr val="CE6B6A"/>
                  </a:outerShdw>
                </a:effectLst>
                <a:latin typeface="Bangla MN"/>
                <a:ea typeface="Bangla MN"/>
                <a:cs typeface="Bangla MN"/>
                <a:sym typeface="Bangla MN"/>
              </a:defRPr>
            </a:lvl1pPr>
          </a:lstStyle>
          <a:p>
            <a:r>
              <a:t>Job Cupid</a:t>
            </a:r>
          </a:p>
        </p:txBody>
      </p:sp>
      <p:pic>
        <p:nvPicPr>
          <p:cNvPr id="715" name="180409191734.png" descr="180409191734.png"/>
          <p:cNvPicPr>
            <a:picLocks noChangeAspect="1"/>
          </p:cNvPicPr>
          <p:nvPr/>
        </p:nvPicPr>
        <p:blipFill>
          <a:blip r:embed="rId5">
            <a:extLst/>
          </a:blip>
          <a:stretch>
            <a:fillRect/>
          </a:stretch>
        </p:blipFill>
        <p:spPr>
          <a:xfrm>
            <a:off x="-2463218" y="7224301"/>
            <a:ext cx="1676401" cy="1676401"/>
          </a:xfrm>
          <a:prstGeom prst="rect">
            <a:avLst/>
          </a:prstGeom>
          <a:ln w="12700">
            <a:miter lim="400000"/>
          </a:ln>
        </p:spPr>
      </p:pic>
      <p:pic>
        <p:nvPicPr>
          <p:cNvPr id="716" name="Steeve.png" descr="Steeve.png"/>
          <p:cNvPicPr>
            <a:picLocks noChangeAspect="1"/>
          </p:cNvPicPr>
          <p:nvPr/>
        </p:nvPicPr>
        <p:blipFill>
          <a:blip r:embed="rId3">
            <a:extLst/>
          </a:blip>
          <a:srcRect l="27789" t="1548" r="7045" b="26"/>
          <a:stretch>
            <a:fillRect/>
          </a:stretch>
        </p:blipFill>
        <p:spPr>
          <a:xfrm>
            <a:off x="707983" y="5548681"/>
            <a:ext cx="540545" cy="612314"/>
          </a:xfrm>
          <a:custGeom>
            <a:avLst/>
            <a:gdLst/>
            <a:ahLst/>
            <a:cxnLst>
              <a:cxn ang="0">
                <a:pos x="wd2" y="hd2"/>
              </a:cxn>
              <a:cxn ang="5400000">
                <a:pos x="wd2" y="hd2"/>
              </a:cxn>
              <a:cxn ang="10800000">
                <a:pos x="wd2" y="hd2"/>
              </a:cxn>
              <a:cxn ang="16200000">
                <a:pos x="wd2" y="hd2"/>
              </a:cxn>
            </a:cxnLst>
            <a:rect l="0" t="0" r="r" b="b"/>
            <a:pathLst>
              <a:path w="21600" h="21583" extrusionOk="0">
                <a:moveTo>
                  <a:pt x="10118" y="12"/>
                </a:moveTo>
                <a:cubicBezTo>
                  <a:pt x="9209" y="-17"/>
                  <a:pt x="9007" y="-3"/>
                  <a:pt x="8374" y="180"/>
                </a:cubicBezTo>
                <a:cubicBezTo>
                  <a:pt x="7492" y="435"/>
                  <a:pt x="7180" y="580"/>
                  <a:pt x="6756" y="907"/>
                </a:cubicBezTo>
                <a:cubicBezTo>
                  <a:pt x="6575" y="1047"/>
                  <a:pt x="6423" y="1138"/>
                  <a:pt x="6423" y="1103"/>
                </a:cubicBezTo>
                <a:cubicBezTo>
                  <a:pt x="6423" y="1068"/>
                  <a:pt x="6180" y="1256"/>
                  <a:pt x="5884" y="1523"/>
                </a:cubicBezTo>
                <a:cubicBezTo>
                  <a:pt x="5588" y="1790"/>
                  <a:pt x="5344" y="2029"/>
                  <a:pt x="5344" y="2054"/>
                </a:cubicBezTo>
                <a:cubicBezTo>
                  <a:pt x="5344" y="2080"/>
                  <a:pt x="5189" y="2266"/>
                  <a:pt x="4996" y="2474"/>
                </a:cubicBezTo>
                <a:cubicBezTo>
                  <a:pt x="4802" y="2681"/>
                  <a:pt x="4647" y="2906"/>
                  <a:pt x="4647" y="2978"/>
                </a:cubicBezTo>
                <a:cubicBezTo>
                  <a:pt x="4647" y="3050"/>
                  <a:pt x="4607" y="3143"/>
                  <a:pt x="4552" y="3173"/>
                </a:cubicBezTo>
                <a:cubicBezTo>
                  <a:pt x="4385" y="3264"/>
                  <a:pt x="3906" y="4223"/>
                  <a:pt x="3838" y="4614"/>
                </a:cubicBezTo>
                <a:cubicBezTo>
                  <a:pt x="3803" y="4815"/>
                  <a:pt x="3741" y="5025"/>
                  <a:pt x="3695" y="5076"/>
                </a:cubicBezTo>
                <a:cubicBezTo>
                  <a:pt x="3526" y="5266"/>
                  <a:pt x="3330" y="6465"/>
                  <a:pt x="3330" y="7342"/>
                </a:cubicBezTo>
                <a:cubicBezTo>
                  <a:pt x="3330" y="8183"/>
                  <a:pt x="3541" y="9403"/>
                  <a:pt x="3711" y="9594"/>
                </a:cubicBezTo>
                <a:cubicBezTo>
                  <a:pt x="3751" y="9640"/>
                  <a:pt x="3817" y="9820"/>
                  <a:pt x="3854" y="10000"/>
                </a:cubicBezTo>
                <a:cubicBezTo>
                  <a:pt x="3891" y="10181"/>
                  <a:pt x="3954" y="10412"/>
                  <a:pt x="4012" y="10504"/>
                </a:cubicBezTo>
                <a:cubicBezTo>
                  <a:pt x="4070" y="10595"/>
                  <a:pt x="4119" y="10693"/>
                  <a:pt x="4107" y="10727"/>
                </a:cubicBezTo>
                <a:cubicBezTo>
                  <a:pt x="4096" y="10762"/>
                  <a:pt x="4178" y="10936"/>
                  <a:pt x="4298" y="11105"/>
                </a:cubicBezTo>
                <a:cubicBezTo>
                  <a:pt x="4418" y="11275"/>
                  <a:pt x="4609" y="11589"/>
                  <a:pt x="4726" y="11805"/>
                </a:cubicBezTo>
                <a:cubicBezTo>
                  <a:pt x="4843" y="12021"/>
                  <a:pt x="5024" y="12234"/>
                  <a:pt x="5122" y="12280"/>
                </a:cubicBezTo>
                <a:cubicBezTo>
                  <a:pt x="5220" y="12326"/>
                  <a:pt x="5297" y="12405"/>
                  <a:pt x="5297" y="12462"/>
                </a:cubicBezTo>
                <a:cubicBezTo>
                  <a:pt x="5297" y="12519"/>
                  <a:pt x="5460" y="12697"/>
                  <a:pt x="5646" y="12854"/>
                </a:cubicBezTo>
                <a:cubicBezTo>
                  <a:pt x="6702" y="13746"/>
                  <a:pt x="6779" y="13889"/>
                  <a:pt x="6391" y="14113"/>
                </a:cubicBezTo>
                <a:cubicBezTo>
                  <a:pt x="6270" y="14183"/>
                  <a:pt x="5563" y="14520"/>
                  <a:pt x="4821" y="14868"/>
                </a:cubicBezTo>
                <a:cubicBezTo>
                  <a:pt x="4079" y="15217"/>
                  <a:pt x="3408" y="15553"/>
                  <a:pt x="3330" y="15610"/>
                </a:cubicBezTo>
                <a:cubicBezTo>
                  <a:pt x="3253" y="15667"/>
                  <a:pt x="2696" y="15941"/>
                  <a:pt x="2078" y="16225"/>
                </a:cubicBezTo>
                <a:cubicBezTo>
                  <a:pt x="1051" y="16697"/>
                  <a:pt x="585" y="16951"/>
                  <a:pt x="0" y="17288"/>
                </a:cubicBezTo>
                <a:cubicBezTo>
                  <a:pt x="332" y="17660"/>
                  <a:pt x="652" y="18039"/>
                  <a:pt x="1047" y="18380"/>
                </a:cubicBezTo>
                <a:cubicBezTo>
                  <a:pt x="3524" y="20520"/>
                  <a:pt x="6776" y="21583"/>
                  <a:pt x="10023" y="21583"/>
                </a:cubicBezTo>
                <a:cubicBezTo>
                  <a:pt x="13270" y="21583"/>
                  <a:pt x="16522" y="20520"/>
                  <a:pt x="18999" y="18380"/>
                </a:cubicBezTo>
                <a:cubicBezTo>
                  <a:pt x="20134" y="17399"/>
                  <a:pt x="20985" y="16273"/>
                  <a:pt x="21600" y="15078"/>
                </a:cubicBezTo>
                <a:cubicBezTo>
                  <a:pt x="20723" y="14858"/>
                  <a:pt x="19746" y="14553"/>
                  <a:pt x="18967" y="14211"/>
                </a:cubicBezTo>
                <a:cubicBezTo>
                  <a:pt x="18208" y="13877"/>
                  <a:pt x="16895" y="13418"/>
                  <a:pt x="16081" y="13204"/>
                </a:cubicBezTo>
                <a:cubicBezTo>
                  <a:pt x="15739" y="13114"/>
                  <a:pt x="15425" y="12950"/>
                  <a:pt x="15145" y="12714"/>
                </a:cubicBezTo>
                <a:lnTo>
                  <a:pt x="14733" y="12364"/>
                </a:lnTo>
                <a:lnTo>
                  <a:pt x="14939" y="12140"/>
                </a:lnTo>
                <a:cubicBezTo>
                  <a:pt x="15048" y="12018"/>
                  <a:pt x="15130" y="11898"/>
                  <a:pt x="15130" y="11861"/>
                </a:cubicBezTo>
                <a:cubicBezTo>
                  <a:pt x="15130" y="11823"/>
                  <a:pt x="15239" y="11649"/>
                  <a:pt x="15367" y="11483"/>
                </a:cubicBezTo>
                <a:cubicBezTo>
                  <a:pt x="15495" y="11317"/>
                  <a:pt x="15570" y="11145"/>
                  <a:pt x="15542" y="11105"/>
                </a:cubicBezTo>
                <a:cubicBezTo>
                  <a:pt x="15514" y="11065"/>
                  <a:pt x="15556" y="11007"/>
                  <a:pt x="15637" y="10979"/>
                </a:cubicBezTo>
                <a:cubicBezTo>
                  <a:pt x="15718" y="10952"/>
                  <a:pt x="15789" y="10891"/>
                  <a:pt x="15780" y="10839"/>
                </a:cubicBezTo>
                <a:cubicBezTo>
                  <a:pt x="15771" y="10788"/>
                  <a:pt x="15779" y="10698"/>
                  <a:pt x="15811" y="10630"/>
                </a:cubicBezTo>
                <a:cubicBezTo>
                  <a:pt x="16071" y="10086"/>
                  <a:pt x="16448" y="8913"/>
                  <a:pt x="16414" y="8755"/>
                </a:cubicBezTo>
                <a:cubicBezTo>
                  <a:pt x="16391" y="8648"/>
                  <a:pt x="16417" y="8541"/>
                  <a:pt x="16462" y="8517"/>
                </a:cubicBezTo>
                <a:cubicBezTo>
                  <a:pt x="16552" y="8468"/>
                  <a:pt x="16567" y="6148"/>
                  <a:pt x="16478" y="6069"/>
                </a:cubicBezTo>
                <a:cubicBezTo>
                  <a:pt x="16446" y="6041"/>
                  <a:pt x="16417" y="5854"/>
                  <a:pt x="16398" y="5649"/>
                </a:cubicBezTo>
                <a:cubicBezTo>
                  <a:pt x="16380" y="5445"/>
                  <a:pt x="16279" y="5136"/>
                  <a:pt x="16192" y="4964"/>
                </a:cubicBezTo>
                <a:cubicBezTo>
                  <a:pt x="15998" y="4578"/>
                  <a:pt x="15993" y="4543"/>
                  <a:pt x="15922" y="4237"/>
                </a:cubicBezTo>
                <a:cubicBezTo>
                  <a:pt x="15842" y="3887"/>
                  <a:pt x="15509" y="3260"/>
                  <a:pt x="15367" y="3187"/>
                </a:cubicBezTo>
                <a:cubicBezTo>
                  <a:pt x="15302" y="3154"/>
                  <a:pt x="15213" y="3019"/>
                  <a:pt x="15177" y="2894"/>
                </a:cubicBezTo>
                <a:cubicBezTo>
                  <a:pt x="15081" y="2558"/>
                  <a:pt x="13867" y="1315"/>
                  <a:pt x="13337" y="1005"/>
                </a:cubicBezTo>
                <a:cubicBezTo>
                  <a:pt x="13203" y="927"/>
                  <a:pt x="12920" y="755"/>
                  <a:pt x="12703" y="627"/>
                </a:cubicBezTo>
                <a:cubicBezTo>
                  <a:pt x="12486" y="500"/>
                  <a:pt x="12212" y="388"/>
                  <a:pt x="12100" y="376"/>
                </a:cubicBezTo>
                <a:cubicBezTo>
                  <a:pt x="11989" y="364"/>
                  <a:pt x="11736" y="278"/>
                  <a:pt x="11530" y="194"/>
                </a:cubicBezTo>
                <a:cubicBezTo>
                  <a:pt x="11259" y="83"/>
                  <a:pt x="10863" y="36"/>
                  <a:pt x="10118" y="12"/>
                </a:cubicBezTo>
                <a:close/>
              </a:path>
            </a:pathLst>
          </a:custGeom>
          <a:ln w="12700">
            <a:miter lim="400000"/>
          </a:ln>
        </p:spPr>
      </p:pic>
      <p:pic>
        <p:nvPicPr>
          <p:cNvPr id="717" name="Steeve.png" descr="Steeve.png"/>
          <p:cNvPicPr>
            <a:picLocks noChangeAspect="1"/>
          </p:cNvPicPr>
          <p:nvPr/>
        </p:nvPicPr>
        <p:blipFill>
          <a:blip r:embed="rId3">
            <a:extLst/>
          </a:blip>
          <a:srcRect l="27789" t="1548" r="7045" b="26"/>
          <a:stretch>
            <a:fillRect/>
          </a:stretch>
        </p:blipFill>
        <p:spPr>
          <a:xfrm rot="3923115">
            <a:off x="9668160" y="6089000"/>
            <a:ext cx="540545" cy="612314"/>
          </a:xfrm>
          <a:custGeom>
            <a:avLst/>
            <a:gdLst/>
            <a:ahLst/>
            <a:cxnLst>
              <a:cxn ang="0">
                <a:pos x="wd2" y="hd2"/>
              </a:cxn>
              <a:cxn ang="5400000">
                <a:pos x="wd2" y="hd2"/>
              </a:cxn>
              <a:cxn ang="10800000">
                <a:pos x="wd2" y="hd2"/>
              </a:cxn>
              <a:cxn ang="16200000">
                <a:pos x="wd2" y="hd2"/>
              </a:cxn>
            </a:cxnLst>
            <a:rect l="0" t="0" r="r" b="b"/>
            <a:pathLst>
              <a:path w="21600" h="21583" extrusionOk="0">
                <a:moveTo>
                  <a:pt x="10118" y="12"/>
                </a:moveTo>
                <a:cubicBezTo>
                  <a:pt x="9209" y="-17"/>
                  <a:pt x="9007" y="-3"/>
                  <a:pt x="8374" y="180"/>
                </a:cubicBezTo>
                <a:cubicBezTo>
                  <a:pt x="7492" y="435"/>
                  <a:pt x="7180" y="580"/>
                  <a:pt x="6756" y="907"/>
                </a:cubicBezTo>
                <a:cubicBezTo>
                  <a:pt x="6575" y="1047"/>
                  <a:pt x="6423" y="1138"/>
                  <a:pt x="6423" y="1103"/>
                </a:cubicBezTo>
                <a:cubicBezTo>
                  <a:pt x="6423" y="1068"/>
                  <a:pt x="6180" y="1256"/>
                  <a:pt x="5884" y="1523"/>
                </a:cubicBezTo>
                <a:cubicBezTo>
                  <a:pt x="5588" y="1790"/>
                  <a:pt x="5344" y="2029"/>
                  <a:pt x="5344" y="2054"/>
                </a:cubicBezTo>
                <a:cubicBezTo>
                  <a:pt x="5344" y="2080"/>
                  <a:pt x="5189" y="2266"/>
                  <a:pt x="4996" y="2474"/>
                </a:cubicBezTo>
                <a:cubicBezTo>
                  <a:pt x="4802" y="2681"/>
                  <a:pt x="4647" y="2906"/>
                  <a:pt x="4647" y="2978"/>
                </a:cubicBezTo>
                <a:cubicBezTo>
                  <a:pt x="4647" y="3050"/>
                  <a:pt x="4607" y="3143"/>
                  <a:pt x="4552" y="3173"/>
                </a:cubicBezTo>
                <a:cubicBezTo>
                  <a:pt x="4385" y="3264"/>
                  <a:pt x="3906" y="4223"/>
                  <a:pt x="3838" y="4614"/>
                </a:cubicBezTo>
                <a:cubicBezTo>
                  <a:pt x="3803" y="4815"/>
                  <a:pt x="3741" y="5025"/>
                  <a:pt x="3695" y="5076"/>
                </a:cubicBezTo>
                <a:cubicBezTo>
                  <a:pt x="3526" y="5266"/>
                  <a:pt x="3330" y="6465"/>
                  <a:pt x="3330" y="7342"/>
                </a:cubicBezTo>
                <a:cubicBezTo>
                  <a:pt x="3330" y="8183"/>
                  <a:pt x="3541" y="9403"/>
                  <a:pt x="3711" y="9594"/>
                </a:cubicBezTo>
                <a:cubicBezTo>
                  <a:pt x="3751" y="9640"/>
                  <a:pt x="3817" y="9820"/>
                  <a:pt x="3854" y="10000"/>
                </a:cubicBezTo>
                <a:cubicBezTo>
                  <a:pt x="3891" y="10181"/>
                  <a:pt x="3954" y="10412"/>
                  <a:pt x="4012" y="10504"/>
                </a:cubicBezTo>
                <a:cubicBezTo>
                  <a:pt x="4070" y="10595"/>
                  <a:pt x="4119" y="10693"/>
                  <a:pt x="4107" y="10727"/>
                </a:cubicBezTo>
                <a:cubicBezTo>
                  <a:pt x="4096" y="10762"/>
                  <a:pt x="4178" y="10936"/>
                  <a:pt x="4298" y="11105"/>
                </a:cubicBezTo>
                <a:cubicBezTo>
                  <a:pt x="4418" y="11275"/>
                  <a:pt x="4609" y="11589"/>
                  <a:pt x="4726" y="11805"/>
                </a:cubicBezTo>
                <a:cubicBezTo>
                  <a:pt x="4843" y="12021"/>
                  <a:pt x="5024" y="12234"/>
                  <a:pt x="5122" y="12280"/>
                </a:cubicBezTo>
                <a:cubicBezTo>
                  <a:pt x="5220" y="12326"/>
                  <a:pt x="5297" y="12405"/>
                  <a:pt x="5297" y="12462"/>
                </a:cubicBezTo>
                <a:cubicBezTo>
                  <a:pt x="5297" y="12519"/>
                  <a:pt x="5460" y="12697"/>
                  <a:pt x="5646" y="12854"/>
                </a:cubicBezTo>
                <a:cubicBezTo>
                  <a:pt x="6702" y="13746"/>
                  <a:pt x="6779" y="13889"/>
                  <a:pt x="6391" y="14113"/>
                </a:cubicBezTo>
                <a:cubicBezTo>
                  <a:pt x="6270" y="14183"/>
                  <a:pt x="5563" y="14520"/>
                  <a:pt x="4821" y="14868"/>
                </a:cubicBezTo>
                <a:cubicBezTo>
                  <a:pt x="4079" y="15217"/>
                  <a:pt x="3408" y="15553"/>
                  <a:pt x="3330" y="15610"/>
                </a:cubicBezTo>
                <a:cubicBezTo>
                  <a:pt x="3253" y="15667"/>
                  <a:pt x="2696" y="15941"/>
                  <a:pt x="2078" y="16225"/>
                </a:cubicBezTo>
                <a:cubicBezTo>
                  <a:pt x="1051" y="16697"/>
                  <a:pt x="585" y="16951"/>
                  <a:pt x="0" y="17288"/>
                </a:cubicBezTo>
                <a:cubicBezTo>
                  <a:pt x="332" y="17660"/>
                  <a:pt x="652" y="18039"/>
                  <a:pt x="1047" y="18380"/>
                </a:cubicBezTo>
                <a:cubicBezTo>
                  <a:pt x="3524" y="20520"/>
                  <a:pt x="6776" y="21583"/>
                  <a:pt x="10023" y="21583"/>
                </a:cubicBezTo>
                <a:cubicBezTo>
                  <a:pt x="13270" y="21583"/>
                  <a:pt x="16522" y="20520"/>
                  <a:pt x="18999" y="18380"/>
                </a:cubicBezTo>
                <a:cubicBezTo>
                  <a:pt x="20134" y="17399"/>
                  <a:pt x="20985" y="16273"/>
                  <a:pt x="21600" y="15078"/>
                </a:cubicBezTo>
                <a:cubicBezTo>
                  <a:pt x="20723" y="14858"/>
                  <a:pt x="19746" y="14553"/>
                  <a:pt x="18967" y="14211"/>
                </a:cubicBezTo>
                <a:cubicBezTo>
                  <a:pt x="18208" y="13877"/>
                  <a:pt x="16895" y="13418"/>
                  <a:pt x="16081" y="13204"/>
                </a:cubicBezTo>
                <a:cubicBezTo>
                  <a:pt x="15739" y="13114"/>
                  <a:pt x="15425" y="12950"/>
                  <a:pt x="15145" y="12714"/>
                </a:cubicBezTo>
                <a:lnTo>
                  <a:pt x="14733" y="12364"/>
                </a:lnTo>
                <a:lnTo>
                  <a:pt x="14939" y="12140"/>
                </a:lnTo>
                <a:cubicBezTo>
                  <a:pt x="15048" y="12018"/>
                  <a:pt x="15130" y="11898"/>
                  <a:pt x="15130" y="11861"/>
                </a:cubicBezTo>
                <a:cubicBezTo>
                  <a:pt x="15130" y="11823"/>
                  <a:pt x="15239" y="11649"/>
                  <a:pt x="15367" y="11483"/>
                </a:cubicBezTo>
                <a:cubicBezTo>
                  <a:pt x="15495" y="11317"/>
                  <a:pt x="15570" y="11145"/>
                  <a:pt x="15542" y="11105"/>
                </a:cubicBezTo>
                <a:cubicBezTo>
                  <a:pt x="15514" y="11065"/>
                  <a:pt x="15556" y="11007"/>
                  <a:pt x="15637" y="10979"/>
                </a:cubicBezTo>
                <a:cubicBezTo>
                  <a:pt x="15718" y="10952"/>
                  <a:pt x="15789" y="10891"/>
                  <a:pt x="15780" y="10839"/>
                </a:cubicBezTo>
                <a:cubicBezTo>
                  <a:pt x="15771" y="10788"/>
                  <a:pt x="15779" y="10698"/>
                  <a:pt x="15811" y="10630"/>
                </a:cubicBezTo>
                <a:cubicBezTo>
                  <a:pt x="16071" y="10086"/>
                  <a:pt x="16448" y="8913"/>
                  <a:pt x="16414" y="8755"/>
                </a:cubicBezTo>
                <a:cubicBezTo>
                  <a:pt x="16391" y="8648"/>
                  <a:pt x="16417" y="8541"/>
                  <a:pt x="16462" y="8517"/>
                </a:cubicBezTo>
                <a:cubicBezTo>
                  <a:pt x="16552" y="8468"/>
                  <a:pt x="16567" y="6148"/>
                  <a:pt x="16478" y="6069"/>
                </a:cubicBezTo>
                <a:cubicBezTo>
                  <a:pt x="16446" y="6041"/>
                  <a:pt x="16417" y="5854"/>
                  <a:pt x="16398" y="5649"/>
                </a:cubicBezTo>
                <a:cubicBezTo>
                  <a:pt x="16380" y="5445"/>
                  <a:pt x="16279" y="5136"/>
                  <a:pt x="16192" y="4964"/>
                </a:cubicBezTo>
                <a:cubicBezTo>
                  <a:pt x="15998" y="4578"/>
                  <a:pt x="15993" y="4543"/>
                  <a:pt x="15922" y="4237"/>
                </a:cubicBezTo>
                <a:cubicBezTo>
                  <a:pt x="15842" y="3887"/>
                  <a:pt x="15509" y="3260"/>
                  <a:pt x="15367" y="3187"/>
                </a:cubicBezTo>
                <a:cubicBezTo>
                  <a:pt x="15302" y="3154"/>
                  <a:pt x="15213" y="3019"/>
                  <a:pt x="15177" y="2894"/>
                </a:cubicBezTo>
                <a:cubicBezTo>
                  <a:pt x="15081" y="2558"/>
                  <a:pt x="13867" y="1315"/>
                  <a:pt x="13337" y="1005"/>
                </a:cubicBezTo>
                <a:cubicBezTo>
                  <a:pt x="13203" y="927"/>
                  <a:pt x="12920" y="755"/>
                  <a:pt x="12703" y="627"/>
                </a:cubicBezTo>
                <a:cubicBezTo>
                  <a:pt x="12486" y="500"/>
                  <a:pt x="12212" y="388"/>
                  <a:pt x="12100" y="376"/>
                </a:cubicBezTo>
                <a:cubicBezTo>
                  <a:pt x="11989" y="364"/>
                  <a:pt x="11736" y="278"/>
                  <a:pt x="11530" y="194"/>
                </a:cubicBezTo>
                <a:cubicBezTo>
                  <a:pt x="11259" y="83"/>
                  <a:pt x="10863" y="36"/>
                  <a:pt x="10118" y="12"/>
                </a:cubicBezTo>
                <a:close/>
              </a:path>
            </a:pathLst>
          </a:custGeom>
          <a:ln w="12700">
            <a:miter lim="400000"/>
          </a:ln>
        </p:spPr>
      </p:pic>
      <p:pic>
        <p:nvPicPr>
          <p:cNvPr id="718" name="Steeve.png" descr="Steeve.png"/>
          <p:cNvPicPr>
            <a:picLocks noChangeAspect="1"/>
          </p:cNvPicPr>
          <p:nvPr/>
        </p:nvPicPr>
        <p:blipFill>
          <a:blip r:embed="rId3">
            <a:extLst/>
          </a:blip>
          <a:srcRect l="27789" t="1548" r="7045" b="26"/>
          <a:stretch>
            <a:fillRect/>
          </a:stretch>
        </p:blipFill>
        <p:spPr>
          <a:xfrm rot="7148825">
            <a:off x="5298747" y="6272564"/>
            <a:ext cx="540545" cy="612315"/>
          </a:xfrm>
          <a:custGeom>
            <a:avLst/>
            <a:gdLst/>
            <a:ahLst/>
            <a:cxnLst>
              <a:cxn ang="0">
                <a:pos x="wd2" y="hd2"/>
              </a:cxn>
              <a:cxn ang="5400000">
                <a:pos x="wd2" y="hd2"/>
              </a:cxn>
              <a:cxn ang="10800000">
                <a:pos x="wd2" y="hd2"/>
              </a:cxn>
              <a:cxn ang="16200000">
                <a:pos x="wd2" y="hd2"/>
              </a:cxn>
            </a:cxnLst>
            <a:rect l="0" t="0" r="r" b="b"/>
            <a:pathLst>
              <a:path w="21600" h="21583" extrusionOk="0">
                <a:moveTo>
                  <a:pt x="10118" y="12"/>
                </a:moveTo>
                <a:cubicBezTo>
                  <a:pt x="9209" y="-17"/>
                  <a:pt x="9007" y="-3"/>
                  <a:pt x="8374" y="180"/>
                </a:cubicBezTo>
                <a:cubicBezTo>
                  <a:pt x="7492" y="435"/>
                  <a:pt x="7180" y="580"/>
                  <a:pt x="6756" y="907"/>
                </a:cubicBezTo>
                <a:cubicBezTo>
                  <a:pt x="6575" y="1047"/>
                  <a:pt x="6423" y="1138"/>
                  <a:pt x="6423" y="1103"/>
                </a:cubicBezTo>
                <a:cubicBezTo>
                  <a:pt x="6423" y="1068"/>
                  <a:pt x="6180" y="1256"/>
                  <a:pt x="5884" y="1523"/>
                </a:cubicBezTo>
                <a:cubicBezTo>
                  <a:pt x="5588" y="1790"/>
                  <a:pt x="5344" y="2029"/>
                  <a:pt x="5344" y="2054"/>
                </a:cubicBezTo>
                <a:cubicBezTo>
                  <a:pt x="5344" y="2080"/>
                  <a:pt x="5189" y="2266"/>
                  <a:pt x="4996" y="2474"/>
                </a:cubicBezTo>
                <a:cubicBezTo>
                  <a:pt x="4802" y="2681"/>
                  <a:pt x="4647" y="2906"/>
                  <a:pt x="4647" y="2978"/>
                </a:cubicBezTo>
                <a:cubicBezTo>
                  <a:pt x="4647" y="3050"/>
                  <a:pt x="4607" y="3143"/>
                  <a:pt x="4552" y="3173"/>
                </a:cubicBezTo>
                <a:cubicBezTo>
                  <a:pt x="4385" y="3264"/>
                  <a:pt x="3906" y="4223"/>
                  <a:pt x="3838" y="4614"/>
                </a:cubicBezTo>
                <a:cubicBezTo>
                  <a:pt x="3803" y="4815"/>
                  <a:pt x="3741" y="5025"/>
                  <a:pt x="3695" y="5076"/>
                </a:cubicBezTo>
                <a:cubicBezTo>
                  <a:pt x="3526" y="5266"/>
                  <a:pt x="3330" y="6465"/>
                  <a:pt x="3330" y="7342"/>
                </a:cubicBezTo>
                <a:cubicBezTo>
                  <a:pt x="3330" y="8183"/>
                  <a:pt x="3541" y="9403"/>
                  <a:pt x="3711" y="9594"/>
                </a:cubicBezTo>
                <a:cubicBezTo>
                  <a:pt x="3751" y="9640"/>
                  <a:pt x="3817" y="9820"/>
                  <a:pt x="3854" y="10000"/>
                </a:cubicBezTo>
                <a:cubicBezTo>
                  <a:pt x="3891" y="10181"/>
                  <a:pt x="3954" y="10412"/>
                  <a:pt x="4012" y="10504"/>
                </a:cubicBezTo>
                <a:cubicBezTo>
                  <a:pt x="4070" y="10595"/>
                  <a:pt x="4119" y="10693"/>
                  <a:pt x="4107" y="10727"/>
                </a:cubicBezTo>
                <a:cubicBezTo>
                  <a:pt x="4096" y="10762"/>
                  <a:pt x="4178" y="10936"/>
                  <a:pt x="4298" y="11105"/>
                </a:cubicBezTo>
                <a:cubicBezTo>
                  <a:pt x="4418" y="11275"/>
                  <a:pt x="4609" y="11589"/>
                  <a:pt x="4726" y="11805"/>
                </a:cubicBezTo>
                <a:cubicBezTo>
                  <a:pt x="4843" y="12021"/>
                  <a:pt x="5024" y="12234"/>
                  <a:pt x="5122" y="12280"/>
                </a:cubicBezTo>
                <a:cubicBezTo>
                  <a:pt x="5220" y="12326"/>
                  <a:pt x="5297" y="12405"/>
                  <a:pt x="5297" y="12462"/>
                </a:cubicBezTo>
                <a:cubicBezTo>
                  <a:pt x="5297" y="12519"/>
                  <a:pt x="5460" y="12697"/>
                  <a:pt x="5646" y="12854"/>
                </a:cubicBezTo>
                <a:cubicBezTo>
                  <a:pt x="6702" y="13746"/>
                  <a:pt x="6779" y="13889"/>
                  <a:pt x="6391" y="14113"/>
                </a:cubicBezTo>
                <a:cubicBezTo>
                  <a:pt x="6270" y="14183"/>
                  <a:pt x="5563" y="14520"/>
                  <a:pt x="4821" y="14868"/>
                </a:cubicBezTo>
                <a:cubicBezTo>
                  <a:pt x="4079" y="15217"/>
                  <a:pt x="3408" y="15553"/>
                  <a:pt x="3330" y="15610"/>
                </a:cubicBezTo>
                <a:cubicBezTo>
                  <a:pt x="3253" y="15667"/>
                  <a:pt x="2696" y="15941"/>
                  <a:pt x="2078" y="16225"/>
                </a:cubicBezTo>
                <a:cubicBezTo>
                  <a:pt x="1051" y="16697"/>
                  <a:pt x="585" y="16951"/>
                  <a:pt x="0" y="17288"/>
                </a:cubicBezTo>
                <a:cubicBezTo>
                  <a:pt x="332" y="17660"/>
                  <a:pt x="652" y="18039"/>
                  <a:pt x="1047" y="18380"/>
                </a:cubicBezTo>
                <a:cubicBezTo>
                  <a:pt x="3524" y="20520"/>
                  <a:pt x="6776" y="21583"/>
                  <a:pt x="10023" y="21583"/>
                </a:cubicBezTo>
                <a:cubicBezTo>
                  <a:pt x="13270" y="21583"/>
                  <a:pt x="16522" y="20520"/>
                  <a:pt x="18999" y="18380"/>
                </a:cubicBezTo>
                <a:cubicBezTo>
                  <a:pt x="20134" y="17399"/>
                  <a:pt x="20985" y="16273"/>
                  <a:pt x="21600" y="15078"/>
                </a:cubicBezTo>
                <a:cubicBezTo>
                  <a:pt x="20723" y="14858"/>
                  <a:pt x="19746" y="14553"/>
                  <a:pt x="18967" y="14211"/>
                </a:cubicBezTo>
                <a:cubicBezTo>
                  <a:pt x="18208" y="13877"/>
                  <a:pt x="16895" y="13418"/>
                  <a:pt x="16081" y="13204"/>
                </a:cubicBezTo>
                <a:cubicBezTo>
                  <a:pt x="15739" y="13114"/>
                  <a:pt x="15425" y="12950"/>
                  <a:pt x="15145" y="12714"/>
                </a:cubicBezTo>
                <a:lnTo>
                  <a:pt x="14733" y="12364"/>
                </a:lnTo>
                <a:lnTo>
                  <a:pt x="14939" y="12140"/>
                </a:lnTo>
                <a:cubicBezTo>
                  <a:pt x="15048" y="12018"/>
                  <a:pt x="15130" y="11898"/>
                  <a:pt x="15130" y="11861"/>
                </a:cubicBezTo>
                <a:cubicBezTo>
                  <a:pt x="15130" y="11823"/>
                  <a:pt x="15239" y="11649"/>
                  <a:pt x="15367" y="11483"/>
                </a:cubicBezTo>
                <a:cubicBezTo>
                  <a:pt x="15495" y="11317"/>
                  <a:pt x="15570" y="11145"/>
                  <a:pt x="15542" y="11105"/>
                </a:cubicBezTo>
                <a:cubicBezTo>
                  <a:pt x="15514" y="11065"/>
                  <a:pt x="15556" y="11007"/>
                  <a:pt x="15637" y="10979"/>
                </a:cubicBezTo>
                <a:cubicBezTo>
                  <a:pt x="15718" y="10952"/>
                  <a:pt x="15789" y="10891"/>
                  <a:pt x="15780" y="10839"/>
                </a:cubicBezTo>
                <a:cubicBezTo>
                  <a:pt x="15771" y="10788"/>
                  <a:pt x="15779" y="10698"/>
                  <a:pt x="15811" y="10630"/>
                </a:cubicBezTo>
                <a:cubicBezTo>
                  <a:pt x="16071" y="10086"/>
                  <a:pt x="16448" y="8913"/>
                  <a:pt x="16414" y="8755"/>
                </a:cubicBezTo>
                <a:cubicBezTo>
                  <a:pt x="16391" y="8648"/>
                  <a:pt x="16417" y="8541"/>
                  <a:pt x="16462" y="8517"/>
                </a:cubicBezTo>
                <a:cubicBezTo>
                  <a:pt x="16552" y="8468"/>
                  <a:pt x="16567" y="6148"/>
                  <a:pt x="16478" y="6069"/>
                </a:cubicBezTo>
                <a:cubicBezTo>
                  <a:pt x="16446" y="6041"/>
                  <a:pt x="16417" y="5854"/>
                  <a:pt x="16398" y="5649"/>
                </a:cubicBezTo>
                <a:cubicBezTo>
                  <a:pt x="16380" y="5445"/>
                  <a:pt x="16279" y="5136"/>
                  <a:pt x="16192" y="4964"/>
                </a:cubicBezTo>
                <a:cubicBezTo>
                  <a:pt x="15998" y="4578"/>
                  <a:pt x="15993" y="4543"/>
                  <a:pt x="15922" y="4237"/>
                </a:cubicBezTo>
                <a:cubicBezTo>
                  <a:pt x="15842" y="3887"/>
                  <a:pt x="15509" y="3260"/>
                  <a:pt x="15367" y="3187"/>
                </a:cubicBezTo>
                <a:cubicBezTo>
                  <a:pt x="15302" y="3154"/>
                  <a:pt x="15213" y="3019"/>
                  <a:pt x="15177" y="2894"/>
                </a:cubicBezTo>
                <a:cubicBezTo>
                  <a:pt x="15081" y="2558"/>
                  <a:pt x="13867" y="1315"/>
                  <a:pt x="13337" y="1005"/>
                </a:cubicBezTo>
                <a:cubicBezTo>
                  <a:pt x="13203" y="927"/>
                  <a:pt x="12920" y="755"/>
                  <a:pt x="12703" y="627"/>
                </a:cubicBezTo>
                <a:cubicBezTo>
                  <a:pt x="12486" y="500"/>
                  <a:pt x="12212" y="388"/>
                  <a:pt x="12100" y="376"/>
                </a:cubicBezTo>
                <a:cubicBezTo>
                  <a:pt x="11989" y="364"/>
                  <a:pt x="11736" y="278"/>
                  <a:pt x="11530" y="194"/>
                </a:cubicBezTo>
                <a:cubicBezTo>
                  <a:pt x="11259" y="83"/>
                  <a:pt x="10863" y="36"/>
                  <a:pt x="10118" y="12"/>
                </a:cubicBezTo>
                <a:close/>
              </a:path>
            </a:pathLst>
          </a:custGeom>
          <a:ln w="12700">
            <a:miter lim="400000"/>
          </a:ln>
        </p:spPr>
      </p:pic>
      <p:pic>
        <p:nvPicPr>
          <p:cNvPr id="719" name="Steeve.png" descr="Steeve.png"/>
          <p:cNvPicPr>
            <a:picLocks noChangeAspect="1"/>
          </p:cNvPicPr>
          <p:nvPr/>
        </p:nvPicPr>
        <p:blipFill>
          <a:blip r:embed="rId3">
            <a:extLst/>
          </a:blip>
          <a:srcRect l="27789" t="1548" r="7045" b="26"/>
          <a:stretch>
            <a:fillRect/>
          </a:stretch>
        </p:blipFill>
        <p:spPr>
          <a:xfrm>
            <a:off x="11801233" y="2121601"/>
            <a:ext cx="540545" cy="612314"/>
          </a:xfrm>
          <a:custGeom>
            <a:avLst/>
            <a:gdLst/>
            <a:ahLst/>
            <a:cxnLst>
              <a:cxn ang="0">
                <a:pos x="wd2" y="hd2"/>
              </a:cxn>
              <a:cxn ang="5400000">
                <a:pos x="wd2" y="hd2"/>
              </a:cxn>
              <a:cxn ang="10800000">
                <a:pos x="wd2" y="hd2"/>
              </a:cxn>
              <a:cxn ang="16200000">
                <a:pos x="wd2" y="hd2"/>
              </a:cxn>
            </a:cxnLst>
            <a:rect l="0" t="0" r="r" b="b"/>
            <a:pathLst>
              <a:path w="21600" h="21583" extrusionOk="0">
                <a:moveTo>
                  <a:pt x="10118" y="12"/>
                </a:moveTo>
                <a:cubicBezTo>
                  <a:pt x="9209" y="-17"/>
                  <a:pt x="9007" y="-3"/>
                  <a:pt x="8374" y="180"/>
                </a:cubicBezTo>
                <a:cubicBezTo>
                  <a:pt x="7492" y="435"/>
                  <a:pt x="7180" y="580"/>
                  <a:pt x="6756" y="907"/>
                </a:cubicBezTo>
                <a:cubicBezTo>
                  <a:pt x="6575" y="1047"/>
                  <a:pt x="6423" y="1138"/>
                  <a:pt x="6423" y="1103"/>
                </a:cubicBezTo>
                <a:cubicBezTo>
                  <a:pt x="6423" y="1068"/>
                  <a:pt x="6180" y="1256"/>
                  <a:pt x="5884" y="1523"/>
                </a:cubicBezTo>
                <a:cubicBezTo>
                  <a:pt x="5588" y="1790"/>
                  <a:pt x="5344" y="2029"/>
                  <a:pt x="5344" y="2054"/>
                </a:cubicBezTo>
                <a:cubicBezTo>
                  <a:pt x="5344" y="2080"/>
                  <a:pt x="5189" y="2266"/>
                  <a:pt x="4996" y="2474"/>
                </a:cubicBezTo>
                <a:cubicBezTo>
                  <a:pt x="4802" y="2681"/>
                  <a:pt x="4647" y="2906"/>
                  <a:pt x="4647" y="2978"/>
                </a:cubicBezTo>
                <a:cubicBezTo>
                  <a:pt x="4647" y="3050"/>
                  <a:pt x="4607" y="3143"/>
                  <a:pt x="4552" y="3173"/>
                </a:cubicBezTo>
                <a:cubicBezTo>
                  <a:pt x="4385" y="3264"/>
                  <a:pt x="3906" y="4223"/>
                  <a:pt x="3838" y="4614"/>
                </a:cubicBezTo>
                <a:cubicBezTo>
                  <a:pt x="3803" y="4815"/>
                  <a:pt x="3741" y="5025"/>
                  <a:pt x="3695" y="5076"/>
                </a:cubicBezTo>
                <a:cubicBezTo>
                  <a:pt x="3526" y="5266"/>
                  <a:pt x="3330" y="6465"/>
                  <a:pt x="3330" y="7342"/>
                </a:cubicBezTo>
                <a:cubicBezTo>
                  <a:pt x="3330" y="8183"/>
                  <a:pt x="3541" y="9403"/>
                  <a:pt x="3711" y="9594"/>
                </a:cubicBezTo>
                <a:cubicBezTo>
                  <a:pt x="3751" y="9640"/>
                  <a:pt x="3817" y="9820"/>
                  <a:pt x="3854" y="10000"/>
                </a:cubicBezTo>
                <a:cubicBezTo>
                  <a:pt x="3891" y="10181"/>
                  <a:pt x="3954" y="10412"/>
                  <a:pt x="4012" y="10504"/>
                </a:cubicBezTo>
                <a:cubicBezTo>
                  <a:pt x="4070" y="10595"/>
                  <a:pt x="4119" y="10693"/>
                  <a:pt x="4107" y="10727"/>
                </a:cubicBezTo>
                <a:cubicBezTo>
                  <a:pt x="4096" y="10762"/>
                  <a:pt x="4178" y="10936"/>
                  <a:pt x="4298" y="11105"/>
                </a:cubicBezTo>
                <a:cubicBezTo>
                  <a:pt x="4418" y="11275"/>
                  <a:pt x="4609" y="11589"/>
                  <a:pt x="4726" y="11805"/>
                </a:cubicBezTo>
                <a:cubicBezTo>
                  <a:pt x="4843" y="12021"/>
                  <a:pt x="5024" y="12234"/>
                  <a:pt x="5122" y="12280"/>
                </a:cubicBezTo>
                <a:cubicBezTo>
                  <a:pt x="5220" y="12326"/>
                  <a:pt x="5297" y="12405"/>
                  <a:pt x="5297" y="12462"/>
                </a:cubicBezTo>
                <a:cubicBezTo>
                  <a:pt x="5297" y="12519"/>
                  <a:pt x="5460" y="12697"/>
                  <a:pt x="5646" y="12854"/>
                </a:cubicBezTo>
                <a:cubicBezTo>
                  <a:pt x="6702" y="13746"/>
                  <a:pt x="6779" y="13889"/>
                  <a:pt x="6391" y="14113"/>
                </a:cubicBezTo>
                <a:cubicBezTo>
                  <a:pt x="6270" y="14183"/>
                  <a:pt x="5563" y="14520"/>
                  <a:pt x="4821" y="14868"/>
                </a:cubicBezTo>
                <a:cubicBezTo>
                  <a:pt x="4079" y="15217"/>
                  <a:pt x="3408" y="15553"/>
                  <a:pt x="3330" y="15610"/>
                </a:cubicBezTo>
                <a:cubicBezTo>
                  <a:pt x="3253" y="15667"/>
                  <a:pt x="2696" y="15941"/>
                  <a:pt x="2078" y="16225"/>
                </a:cubicBezTo>
                <a:cubicBezTo>
                  <a:pt x="1051" y="16697"/>
                  <a:pt x="585" y="16951"/>
                  <a:pt x="0" y="17288"/>
                </a:cubicBezTo>
                <a:cubicBezTo>
                  <a:pt x="332" y="17660"/>
                  <a:pt x="652" y="18039"/>
                  <a:pt x="1047" y="18380"/>
                </a:cubicBezTo>
                <a:cubicBezTo>
                  <a:pt x="3524" y="20520"/>
                  <a:pt x="6776" y="21583"/>
                  <a:pt x="10023" y="21583"/>
                </a:cubicBezTo>
                <a:cubicBezTo>
                  <a:pt x="13270" y="21583"/>
                  <a:pt x="16522" y="20520"/>
                  <a:pt x="18999" y="18380"/>
                </a:cubicBezTo>
                <a:cubicBezTo>
                  <a:pt x="20134" y="17399"/>
                  <a:pt x="20985" y="16273"/>
                  <a:pt x="21600" y="15078"/>
                </a:cubicBezTo>
                <a:cubicBezTo>
                  <a:pt x="20723" y="14858"/>
                  <a:pt x="19746" y="14553"/>
                  <a:pt x="18967" y="14211"/>
                </a:cubicBezTo>
                <a:cubicBezTo>
                  <a:pt x="18208" y="13877"/>
                  <a:pt x="16895" y="13418"/>
                  <a:pt x="16081" y="13204"/>
                </a:cubicBezTo>
                <a:cubicBezTo>
                  <a:pt x="15739" y="13114"/>
                  <a:pt x="15425" y="12950"/>
                  <a:pt x="15145" y="12714"/>
                </a:cubicBezTo>
                <a:lnTo>
                  <a:pt x="14733" y="12364"/>
                </a:lnTo>
                <a:lnTo>
                  <a:pt x="14939" y="12140"/>
                </a:lnTo>
                <a:cubicBezTo>
                  <a:pt x="15048" y="12018"/>
                  <a:pt x="15130" y="11898"/>
                  <a:pt x="15130" y="11861"/>
                </a:cubicBezTo>
                <a:cubicBezTo>
                  <a:pt x="15130" y="11823"/>
                  <a:pt x="15239" y="11649"/>
                  <a:pt x="15367" y="11483"/>
                </a:cubicBezTo>
                <a:cubicBezTo>
                  <a:pt x="15495" y="11317"/>
                  <a:pt x="15570" y="11145"/>
                  <a:pt x="15542" y="11105"/>
                </a:cubicBezTo>
                <a:cubicBezTo>
                  <a:pt x="15514" y="11065"/>
                  <a:pt x="15556" y="11007"/>
                  <a:pt x="15637" y="10979"/>
                </a:cubicBezTo>
                <a:cubicBezTo>
                  <a:pt x="15718" y="10952"/>
                  <a:pt x="15789" y="10891"/>
                  <a:pt x="15780" y="10839"/>
                </a:cubicBezTo>
                <a:cubicBezTo>
                  <a:pt x="15771" y="10788"/>
                  <a:pt x="15779" y="10698"/>
                  <a:pt x="15811" y="10630"/>
                </a:cubicBezTo>
                <a:cubicBezTo>
                  <a:pt x="16071" y="10086"/>
                  <a:pt x="16448" y="8913"/>
                  <a:pt x="16414" y="8755"/>
                </a:cubicBezTo>
                <a:cubicBezTo>
                  <a:pt x="16391" y="8648"/>
                  <a:pt x="16417" y="8541"/>
                  <a:pt x="16462" y="8517"/>
                </a:cubicBezTo>
                <a:cubicBezTo>
                  <a:pt x="16552" y="8468"/>
                  <a:pt x="16567" y="6148"/>
                  <a:pt x="16478" y="6069"/>
                </a:cubicBezTo>
                <a:cubicBezTo>
                  <a:pt x="16446" y="6041"/>
                  <a:pt x="16417" y="5854"/>
                  <a:pt x="16398" y="5649"/>
                </a:cubicBezTo>
                <a:cubicBezTo>
                  <a:pt x="16380" y="5445"/>
                  <a:pt x="16279" y="5136"/>
                  <a:pt x="16192" y="4964"/>
                </a:cubicBezTo>
                <a:cubicBezTo>
                  <a:pt x="15998" y="4578"/>
                  <a:pt x="15993" y="4543"/>
                  <a:pt x="15922" y="4237"/>
                </a:cubicBezTo>
                <a:cubicBezTo>
                  <a:pt x="15842" y="3887"/>
                  <a:pt x="15509" y="3260"/>
                  <a:pt x="15367" y="3187"/>
                </a:cubicBezTo>
                <a:cubicBezTo>
                  <a:pt x="15302" y="3154"/>
                  <a:pt x="15213" y="3019"/>
                  <a:pt x="15177" y="2894"/>
                </a:cubicBezTo>
                <a:cubicBezTo>
                  <a:pt x="15081" y="2558"/>
                  <a:pt x="13867" y="1315"/>
                  <a:pt x="13337" y="1005"/>
                </a:cubicBezTo>
                <a:cubicBezTo>
                  <a:pt x="13203" y="927"/>
                  <a:pt x="12920" y="755"/>
                  <a:pt x="12703" y="627"/>
                </a:cubicBezTo>
                <a:cubicBezTo>
                  <a:pt x="12486" y="500"/>
                  <a:pt x="12212" y="388"/>
                  <a:pt x="12100" y="376"/>
                </a:cubicBezTo>
                <a:cubicBezTo>
                  <a:pt x="11989" y="364"/>
                  <a:pt x="11736" y="278"/>
                  <a:pt x="11530" y="194"/>
                </a:cubicBezTo>
                <a:cubicBezTo>
                  <a:pt x="11259" y="83"/>
                  <a:pt x="10863" y="36"/>
                  <a:pt x="10118" y="12"/>
                </a:cubicBezTo>
                <a:close/>
              </a:path>
            </a:pathLst>
          </a:custGeom>
          <a:ln w="12700">
            <a:miter lim="400000"/>
          </a:ln>
        </p:spPr>
      </p:pic>
      <p:pic>
        <p:nvPicPr>
          <p:cNvPr id="720" name="Steeve.png" descr="Steeve.png"/>
          <p:cNvPicPr>
            <a:picLocks noChangeAspect="1"/>
          </p:cNvPicPr>
          <p:nvPr/>
        </p:nvPicPr>
        <p:blipFill>
          <a:blip r:embed="rId3">
            <a:extLst/>
          </a:blip>
          <a:srcRect l="27789" t="1548" r="7045" b="26"/>
          <a:stretch>
            <a:fillRect/>
          </a:stretch>
        </p:blipFill>
        <p:spPr>
          <a:xfrm>
            <a:off x="12759356" y="5548681"/>
            <a:ext cx="540545" cy="612314"/>
          </a:xfrm>
          <a:custGeom>
            <a:avLst/>
            <a:gdLst/>
            <a:ahLst/>
            <a:cxnLst>
              <a:cxn ang="0">
                <a:pos x="wd2" y="hd2"/>
              </a:cxn>
              <a:cxn ang="5400000">
                <a:pos x="wd2" y="hd2"/>
              </a:cxn>
              <a:cxn ang="10800000">
                <a:pos x="wd2" y="hd2"/>
              </a:cxn>
              <a:cxn ang="16200000">
                <a:pos x="wd2" y="hd2"/>
              </a:cxn>
            </a:cxnLst>
            <a:rect l="0" t="0" r="r" b="b"/>
            <a:pathLst>
              <a:path w="21600" h="21583" extrusionOk="0">
                <a:moveTo>
                  <a:pt x="10118" y="12"/>
                </a:moveTo>
                <a:cubicBezTo>
                  <a:pt x="9209" y="-17"/>
                  <a:pt x="9007" y="-3"/>
                  <a:pt x="8374" y="180"/>
                </a:cubicBezTo>
                <a:cubicBezTo>
                  <a:pt x="7492" y="435"/>
                  <a:pt x="7180" y="580"/>
                  <a:pt x="6756" y="907"/>
                </a:cubicBezTo>
                <a:cubicBezTo>
                  <a:pt x="6575" y="1047"/>
                  <a:pt x="6423" y="1138"/>
                  <a:pt x="6423" y="1103"/>
                </a:cubicBezTo>
                <a:cubicBezTo>
                  <a:pt x="6423" y="1068"/>
                  <a:pt x="6180" y="1256"/>
                  <a:pt x="5884" y="1523"/>
                </a:cubicBezTo>
                <a:cubicBezTo>
                  <a:pt x="5588" y="1790"/>
                  <a:pt x="5344" y="2029"/>
                  <a:pt x="5344" y="2054"/>
                </a:cubicBezTo>
                <a:cubicBezTo>
                  <a:pt x="5344" y="2080"/>
                  <a:pt x="5189" y="2266"/>
                  <a:pt x="4996" y="2474"/>
                </a:cubicBezTo>
                <a:cubicBezTo>
                  <a:pt x="4802" y="2681"/>
                  <a:pt x="4647" y="2906"/>
                  <a:pt x="4647" y="2978"/>
                </a:cubicBezTo>
                <a:cubicBezTo>
                  <a:pt x="4647" y="3050"/>
                  <a:pt x="4607" y="3143"/>
                  <a:pt x="4552" y="3173"/>
                </a:cubicBezTo>
                <a:cubicBezTo>
                  <a:pt x="4385" y="3264"/>
                  <a:pt x="3906" y="4223"/>
                  <a:pt x="3838" y="4614"/>
                </a:cubicBezTo>
                <a:cubicBezTo>
                  <a:pt x="3803" y="4815"/>
                  <a:pt x="3741" y="5025"/>
                  <a:pt x="3695" y="5076"/>
                </a:cubicBezTo>
                <a:cubicBezTo>
                  <a:pt x="3526" y="5266"/>
                  <a:pt x="3330" y="6465"/>
                  <a:pt x="3330" y="7342"/>
                </a:cubicBezTo>
                <a:cubicBezTo>
                  <a:pt x="3330" y="8183"/>
                  <a:pt x="3541" y="9403"/>
                  <a:pt x="3711" y="9594"/>
                </a:cubicBezTo>
                <a:cubicBezTo>
                  <a:pt x="3751" y="9640"/>
                  <a:pt x="3817" y="9820"/>
                  <a:pt x="3854" y="10000"/>
                </a:cubicBezTo>
                <a:cubicBezTo>
                  <a:pt x="3891" y="10181"/>
                  <a:pt x="3954" y="10412"/>
                  <a:pt x="4012" y="10504"/>
                </a:cubicBezTo>
                <a:cubicBezTo>
                  <a:pt x="4070" y="10595"/>
                  <a:pt x="4119" y="10693"/>
                  <a:pt x="4107" y="10727"/>
                </a:cubicBezTo>
                <a:cubicBezTo>
                  <a:pt x="4096" y="10762"/>
                  <a:pt x="4178" y="10936"/>
                  <a:pt x="4298" y="11105"/>
                </a:cubicBezTo>
                <a:cubicBezTo>
                  <a:pt x="4418" y="11275"/>
                  <a:pt x="4609" y="11589"/>
                  <a:pt x="4726" y="11805"/>
                </a:cubicBezTo>
                <a:cubicBezTo>
                  <a:pt x="4843" y="12021"/>
                  <a:pt x="5024" y="12234"/>
                  <a:pt x="5122" y="12280"/>
                </a:cubicBezTo>
                <a:cubicBezTo>
                  <a:pt x="5220" y="12326"/>
                  <a:pt x="5297" y="12405"/>
                  <a:pt x="5297" y="12462"/>
                </a:cubicBezTo>
                <a:cubicBezTo>
                  <a:pt x="5297" y="12519"/>
                  <a:pt x="5460" y="12697"/>
                  <a:pt x="5646" y="12854"/>
                </a:cubicBezTo>
                <a:cubicBezTo>
                  <a:pt x="6702" y="13746"/>
                  <a:pt x="6779" y="13889"/>
                  <a:pt x="6391" y="14113"/>
                </a:cubicBezTo>
                <a:cubicBezTo>
                  <a:pt x="6270" y="14183"/>
                  <a:pt x="5563" y="14520"/>
                  <a:pt x="4821" y="14868"/>
                </a:cubicBezTo>
                <a:cubicBezTo>
                  <a:pt x="4079" y="15217"/>
                  <a:pt x="3408" y="15553"/>
                  <a:pt x="3330" y="15610"/>
                </a:cubicBezTo>
                <a:cubicBezTo>
                  <a:pt x="3253" y="15667"/>
                  <a:pt x="2696" y="15941"/>
                  <a:pt x="2078" y="16225"/>
                </a:cubicBezTo>
                <a:cubicBezTo>
                  <a:pt x="1051" y="16697"/>
                  <a:pt x="585" y="16951"/>
                  <a:pt x="0" y="17288"/>
                </a:cubicBezTo>
                <a:cubicBezTo>
                  <a:pt x="332" y="17660"/>
                  <a:pt x="652" y="18039"/>
                  <a:pt x="1047" y="18380"/>
                </a:cubicBezTo>
                <a:cubicBezTo>
                  <a:pt x="3524" y="20520"/>
                  <a:pt x="6776" y="21583"/>
                  <a:pt x="10023" y="21583"/>
                </a:cubicBezTo>
                <a:cubicBezTo>
                  <a:pt x="13270" y="21583"/>
                  <a:pt x="16522" y="20520"/>
                  <a:pt x="18999" y="18380"/>
                </a:cubicBezTo>
                <a:cubicBezTo>
                  <a:pt x="20134" y="17399"/>
                  <a:pt x="20985" y="16273"/>
                  <a:pt x="21600" y="15078"/>
                </a:cubicBezTo>
                <a:cubicBezTo>
                  <a:pt x="20723" y="14858"/>
                  <a:pt x="19746" y="14553"/>
                  <a:pt x="18967" y="14211"/>
                </a:cubicBezTo>
                <a:cubicBezTo>
                  <a:pt x="18208" y="13877"/>
                  <a:pt x="16895" y="13418"/>
                  <a:pt x="16081" y="13204"/>
                </a:cubicBezTo>
                <a:cubicBezTo>
                  <a:pt x="15739" y="13114"/>
                  <a:pt x="15425" y="12950"/>
                  <a:pt x="15145" y="12714"/>
                </a:cubicBezTo>
                <a:lnTo>
                  <a:pt x="14733" y="12364"/>
                </a:lnTo>
                <a:lnTo>
                  <a:pt x="14939" y="12140"/>
                </a:lnTo>
                <a:cubicBezTo>
                  <a:pt x="15048" y="12018"/>
                  <a:pt x="15130" y="11898"/>
                  <a:pt x="15130" y="11861"/>
                </a:cubicBezTo>
                <a:cubicBezTo>
                  <a:pt x="15130" y="11823"/>
                  <a:pt x="15239" y="11649"/>
                  <a:pt x="15367" y="11483"/>
                </a:cubicBezTo>
                <a:cubicBezTo>
                  <a:pt x="15495" y="11317"/>
                  <a:pt x="15570" y="11145"/>
                  <a:pt x="15542" y="11105"/>
                </a:cubicBezTo>
                <a:cubicBezTo>
                  <a:pt x="15514" y="11065"/>
                  <a:pt x="15556" y="11007"/>
                  <a:pt x="15637" y="10979"/>
                </a:cubicBezTo>
                <a:cubicBezTo>
                  <a:pt x="15718" y="10952"/>
                  <a:pt x="15789" y="10891"/>
                  <a:pt x="15780" y="10839"/>
                </a:cubicBezTo>
                <a:cubicBezTo>
                  <a:pt x="15771" y="10788"/>
                  <a:pt x="15779" y="10698"/>
                  <a:pt x="15811" y="10630"/>
                </a:cubicBezTo>
                <a:cubicBezTo>
                  <a:pt x="16071" y="10086"/>
                  <a:pt x="16448" y="8913"/>
                  <a:pt x="16414" y="8755"/>
                </a:cubicBezTo>
                <a:cubicBezTo>
                  <a:pt x="16391" y="8648"/>
                  <a:pt x="16417" y="8541"/>
                  <a:pt x="16462" y="8517"/>
                </a:cubicBezTo>
                <a:cubicBezTo>
                  <a:pt x="16552" y="8468"/>
                  <a:pt x="16567" y="6148"/>
                  <a:pt x="16478" y="6069"/>
                </a:cubicBezTo>
                <a:cubicBezTo>
                  <a:pt x="16446" y="6041"/>
                  <a:pt x="16417" y="5854"/>
                  <a:pt x="16398" y="5649"/>
                </a:cubicBezTo>
                <a:cubicBezTo>
                  <a:pt x="16380" y="5445"/>
                  <a:pt x="16279" y="5136"/>
                  <a:pt x="16192" y="4964"/>
                </a:cubicBezTo>
                <a:cubicBezTo>
                  <a:pt x="15998" y="4578"/>
                  <a:pt x="15993" y="4543"/>
                  <a:pt x="15922" y="4237"/>
                </a:cubicBezTo>
                <a:cubicBezTo>
                  <a:pt x="15842" y="3887"/>
                  <a:pt x="15509" y="3260"/>
                  <a:pt x="15367" y="3187"/>
                </a:cubicBezTo>
                <a:cubicBezTo>
                  <a:pt x="15302" y="3154"/>
                  <a:pt x="15213" y="3019"/>
                  <a:pt x="15177" y="2894"/>
                </a:cubicBezTo>
                <a:cubicBezTo>
                  <a:pt x="15081" y="2558"/>
                  <a:pt x="13867" y="1315"/>
                  <a:pt x="13337" y="1005"/>
                </a:cubicBezTo>
                <a:cubicBezTo>
                  <a:pt x="13203" y="927"/>
                  <a:pt x="12920" y="755"/>
                  <a:pt x="12703" y="627"/>
                </a:cubicBezTo>
                <a:cubicBezTo>
                  <a:pt x="12486" y="500"/>
                  <a:pt x="12212" y="388"/>
                  <a:pt x="12100" y="376"/>
                </a:cubicBezTo>
                <a:cubicBezTo>
                  <a:pt x="11989" y="364"/>
                  <a:pt x="11736" y="278"/>
                  <a:pt x="11530" y="194"/>
                </a:cubicBezTo>
                <a:cubicBezTo>
                  <a:pt x="11259" y="83"/>
                  <a:pt x="10863" y="36"/>
                  <a:pt x="10118" y="12"/>
                </a:cubicBezTo>
                <a:close/>
              </a:path>
            </a:pathLst>
          </a:custGeom>
          <a:ln w="12700">
            <a:miter lim="400000"/>
          </a:ln>
        </p:spPr>
      </p:pic>
      <p:pic>
        <p:nvPicPr>
          <p:cNvPr id="721" name="Steeve.png" descr="Steeve.png"/>
          <p:cNvPicPr>
            <a:picLocks noChangeAspect="1"/>
          </p:cNvPicPr>
          <p:nvPr/>
        </p:nvPicPr>
        <p:blipFill>
          <a:blip r:embed="rId3">
            <a:extLst/>
          </a:blip>
          <a:srcRect l="27789" t="1548" r="7045" b="26"/>
          <a:stretch>
            <a:fillRect/>
          </a:stretch>
        </p:blipFill>
        <p:spPr>
          <a:xfrm>
            <a:off x="-57317" y="7574751"/>
            <a:ext cx="540545" cy="612315"/>
          </a:xfrm>
          <a:custGeom>
            <a:avLst/>
            <a:gdLst/>
            <a:ahLst/>
            <a:cxnLst>
              <a:cxn ang="0">
                <a:pos x="wd2" y="hd2"/>
              </a:cxn>
              <a:cxn ang="5400000">
                <a:pos x="wd2" y="hd2"/>
              </a:cxn>
              <a:cxn ang="10800000">
                <a:pos x="wd2" y="hd2"/>
              </a:cxn>
              <a:cxn ang="16200000">
                <a:pos x="wd2" y="hd2"/>
              </a:cxn>
            </a:cxnLst>
            <a:rect l="0" t="0" r="r" b="b"/>
            <a:pathLst>
              <a:path w="21600" h="21583" extrusionOk="0">
                <a:moveTo>
                  <a:pt x="10118" y="12"/>
                </a:moveTo>
                <a:cubicBezTo>
                  <a:pt x="9209" y="-17"/>
                  <a:pt x="9007" y="-3"/>
                  <a:pt x="8374" y="180"/>
                </a:cubicBezTo>
                <a:cubicBezTo>
                  <a:pt x="7492" y="435"/>
                  <a:pt x="7180" y="580"/>
                  <a:pt x="6756" y="907"/>
                </a:cubicBezTo>
                <a:cubicBezTo>
                  <a:pt x="6575" y="1047"/>
                  <a:pt x="6423" y="1138"/>
                  <a:pt x="6423" y="1103"/>
                </a:cubicBezTo>
                <a:cubicBezTo>
                  <a:pt x="6423" y="1068"/>
                  <a:pt x="6180" y="1256"/>
                  <a:pt x="5884" y="1523"/>
                </a:cubicBezTo>
                <a:cubicBezTo>
                  <a:pt x="5588" y="1790"/>
                  <a:pt x="5344" y="2029"/>
                  <a:pt x="5344" y="2054"/>
                </a:cubicBezTo>
                <a:cubicBezTo>
                  <a:pt x="5344" y="2080"/>
                  <a:pt x="5189" y="2266"/>
                  <a:pt x="4996" y="2474"/>
                </a:cubicBezTo>
                <a:cubicBezTo>
                  <a:pt x="4802" y="2681"/>
                  <a:pt x="4647" y="2906"/>
                  <a:pt x="4647" y="2978"/>
                </a:cubicBezTo>
                <a:cubicBezTo>
                  <a:pt x="4647" y="3050"/>
                  <a:pt x="4607" y="3143"/>
                  <a:pt x="4552" y="3173"/>
                </a:cubicBezTo>
                <a:cubicBezTo>
                  <a:pt x="4385" y="3264"/>
                  <a:pt x="3906" y="4223"/>
                  <a:pt x="3838" y="4614"/>
                </a:cubicBezTo>
                <a:cubicBezTo>
                  <a:pt x="3803" y="4815"/>
                  <a:pt x="3741" y="5025"/>
                  <a:pt x="3695" y="5076"/>
                </a:cubicBezTo>
                <a:cubicBezTo>
                  <a:pt x="3526" y="5266"/>
                  <a:pt x="3330" y="6465"/>
                  <a:pt x="3330" y="7342"/>
                </a:cubicBezTo>
                <a:cubicBezTo>
                  <a:pt x="3330" y="8183"/>
                  <a:pt x="3541" y="9403"/>
                  <a:pt x="3711" y="9594"/>
                </a:cubicBezTo>
                <a:cubicBezTo>
                  <a:pt x="3751" y="9640"/>
                  <a:pt x="3817" y="9820"/>
                  <a:pt x="3854" y="10000"/>
                </a:cubicBezTo>
                <a:cubicBezTo>
                  <a:pt x="3891" y="10181"/>
                  <a:pt x="3954" y="10412"/>
                  <a:pt x="4012" y="10504"/>
                </a:cubicBezTo>
                <a:cubicBezTo>
                  <a:pt x="4070" y="10595"/>
                  <a:pt x="4119" y="10693"/>
                  <a:pt x="4107" y="10727"/>
                </a:cubicBezTo>
                <a:cubicBezTo>
                  <a:pt x="4096" y="10762"/>
                  <a:pt x="4178" y="10936"/>
                  <a:pt x="4298" y="11105"/>
                </a:cubicBezTo>
                <a:cubicBezTo>
                  <a:pt x="4418" y="11275"/>
                  <a:pt x="4609" y="11589"/>
                  <a:pt x="4726" y="11805"/>
                </a:cubicBezTo>
                <a:cubicBezTo>
                  <a:pt x="4843" y="12021"/>
                  <a:pt x="5024" y="12234"/>
                  <a:pt x="5122" y="12280"/>
                </a:cubicBezTo>
                <a:cubicBezTo>
                  <a:pt x="5220" y="12326"/>
                  <a:pt x="5297" y="12405"/>
                  <a:pt x="5297" y="12462"/>
                </a:cubicBezTo>
                <a:cubicBezTo>
                  <a:pt x="5297" y="12519"/>
                  <a:pt x="5460" y="12697"/>
                  <a:pt x="5646" y="12854"/>
                </a:cubicBezTo>
                <a:cubicBezTo>
                  <a:pt x="6702" y="13746"/>
                  <a:pt x="6779" y="13889"/>
                  <a:pt x="6391" y="14113"/>
                </a:cubicBezTo>
                <a:cubicBezTo>
                  <a:pt x="6270" y="14183"/>
                  <a:pt x="5563" y="14520"/>
                  <a:pt x="4821" y="14868"/>
                </a:cubicBezTo>
                <a:cubicBezTo>
                  <a:pt x="4079" y="15217"/>
                  <a:pt x="3408" y="15553"/>
                  <a:pt x="3330" y="15610"/>
                </a:cubicBezTo>
                <a:cubicBezTo>
                  <a:pt x="3253" y="15667"/>
                  <a:pt x="2696" y="15941"/>
                  <a:pt x="2078" y="16225"/>
                </a:cubicBezTo>
                <a:cubicBezTo>
                  <a:pt x="1051" y="16697"/>
                  <a:pt x="585" y="16951"/>
                  <a:pt x="0" y="17288"/>
                </a:cubicBezTo>
                <a:cubicBezTo>
                  <a:pt x="332" y="17660"/>
                  <a:pt x="652" y="18039"/>
                  <a:pt x="1047" y="18380"/>
                </a:cubicBezTo>
                <a:cubicBezTo>
                  <a:pt x="3524" y="20520"/>
                  <a:pt x="6776" y="21583"/>
                  <a:pt x="10023" y="21583"/>
                </a:cubicBezTo>
                <a:cubicBezTo>
                  <a:pt x="13270" y="21583"/>
                  <a:pt x="16522" y="20520"/>
                  <a:pt x="18999" y="18380"/>
                </a:cubicBezTo>
                <a:cubicBezTo>
                  <a:pt x="20134" y="17399"/>
                  <a:pt x="20985" y="16273"/>
                  <a:pt x="21600" y="15078"/>
                </a:cubicBezTo>
                <a:cubicBezTo>
                  <a:pt x="20723" y="14858"/>
                  <a:pt x="19746" y="14553"/>
                  <a:pt x="18967" y="14211"/>
                </a:cubicBezTo>
                <a:cubicBezTo>
                  <a:pt x="18208" y="13877"/>
                  <a:pt x="16895" y="13418"/>
                  <a:pt x="16081" y="13204"/>
                </a:cubicBezTo>
                <a:cubicBezTo>
                  <a:pt x="15739" y="13114"/>
                  <a:pt x="15425" y="12950"/>
                  <a:pt x="15145" y="12714"/>
                </a:cubicBezTo>
                <a:lnTo>
                  <a:pt x="14733" y="12364"/>
                </a:lnTo>
                <a:lnTo>
                  <a:pt x="14939" y="12140"/>
                </a:lnTo>
                <a:cubicBezTo>
                  <a:pt x="15048" y="12018"/>
                  <a:pt x="15130" y="11898"/>
                  <a:pt x="15130" y="11861"/>
                </a:cubicBezTo>
                <a:cubicBezTo>
                  <a:pt x="15130" y="11823"/>
                  <a:pt x="15239" y="11649"/>
                  <a:pt x="15367" y="11483"/>
                </a:cubicBezTo>
                <a:cubicBezTo>
                  <a:pt x="15495" y="11317"/>
                  <a:pt x="15570" y="11145"/>
                  <a:pt x="15542" y="11105"/>
                </a:cubicBezTo>
                <a:cubicBezTo>
                  <a:pt x="15514" y="11065"/>
                  <a:pt x="15556" y="11007"/>
                  <a:pt x="15637" y="10979"/>
                </a:cubicBezTo>
                <a:cubicBezTo>
                  <a:pt x="15718" y="10952"/>
                  <a:pt x="15789" y="10891"/>
                  <a:pt x="15780" y="10839"/>
                </a:cubicBezTo>
                <a:cubicBezTo>
                  <a:pt x="15771" y="10788"/>
                  <a:pt x="15779" y="10698"/>
                  <a:pt x="15811" y="10630"/>
                </a:cubicBezTo>
                <a:cubicBezTo>
                  <a:pt x="16071" y="10086"/>
                  <a:pt x="16448" y="8913"/>
                  <a:pt x="16414" y="8755"/>
                </a:cubicBezTo>
                <a:cubicBezTo>
                  <a:pt x="16391" y="8648"/>
                  <a:pt x="16417" y="8541"/>
                  <a:pt x="16462" y="8517"/>
                </a:cubicBezTo>
                <a:cubicBezTo>
                  <a:pt x="16552" y="8468"/>
                  <a:pt x="16567" y="6148"/>
                  <a:pt x="16478" y="6069"/>
                </a:cubicBezTo>
                <a:cubicBezTo>
                  <a:pt x="16446" y="6041"/>
                  <a:pt x="16417" y="5854"/>
                  <a:pt x="16398" y="5649"/>
                </a:cubicBezTo>
                <a:cubicBezTo>
                  <a:pt x="16380" y="5445"/>
                  <a:pt x="16279" y="5136"/>
                  <a:pt x="16192" y="4964"/>
                </a:cubicBezTo>
                <a:cubicBezTo>
                  <a:pt x="15998" y="4578"/>
                  <a:pt x="15993" y="4543"/>
                  <a:pt x="15922" y="4237"/>
                </a:cubicBezTo>
                <a:cubicBezTo>
                  <a:pt x="15842" y="3887"/>
                  <a:pt x="15509" y="3260"/>
                  <a:pt x="15367" y="3187"/>
                </a:cubicBezTo>
                <a:cubicBezTo>
                  <a:pt x="15302" y="3154"/>
                  <a:pt x="15213" y="3019"/>
                  <a:pt x="15177" y="2894"/>
                </a:cubicBezTo>
                <a:cubicBezTo>
                  <a:pt x="15081" y="2558"/>
                  <a:pt x="13867" y="1315"/>
                  <a:pt x="13337" y="1005"/>
                </a:cubicBezTo>
                <a:cubicBezTo>
                  <a:pt x="13203" y="927"/>
                  <a:pt x="12920" y="755"/>
                  <a:pt x="12703" y="627"/>
                </a:cubicBezTo>
                <a:cubicBezTo>
                  <a:pt x="12486" y="500"/>
                  <a:pt x="12212" y="388"/>
                  <a:pt x="12100" y="376"/>
                </a:cubicBezTo>
                <a:cubicBezTo>
                  <a:pt x="11989" y="364"/>
                  <a:pt x="11736" y="278"/>
                  <a:pt x="11530" y="194"/>
                </a:cubicBezTo>
                <a:cubicBezTo>
                  <a:pt x="11259" y="83"/>
                  <a:pt x="10863" y="36"/>
                  <a:pt x="10118" y="12"/>
                </a:cubicBezTo>
                <a:close/>
              </a:path>
            </a:pathLst>
          </a:custGeom>
          <a:ln w="12700">
            <a:miter lim="400000"/>
          </a:ln>
        </p:spPr>
      </p:pic>
      <p:pic>
        <p:nvPicPr>
          <p:cNvPr id="722" name="Steeve.png" descr="Steeve.png"/>
          <p:cNvPicPr>
            <a:picLocks noChangeAspect="1"/>
          </p:cNvPicPr>
          <p:nvPr/>
        </p:nvPicPr>
        <p:blipFill>
          <a:blip r:embed="rId3">
            <a:extLst/>
          </a:blip>
          <a:srcRect l="27789" t="1548" r="7045" b="26"/>
          <a:stretch>
            <a:fillRect/>
          </a:stretch>
        </p:blipFill>
        <p:spPr>
          <a:xfrm rot="6713440">
            <a:off x="10953760" y="735427"/>
            <a:ext cx="540545" cy="612314"/>
          </a:xfrm>
          <a:custGeom>
            <a:avLst/>
            <a:gdLst/>
            <a:ahLst/>
            <a:cxnLst>
              <a:cxn ang="0">
                <a:pos x="wd2" y="hd2"/>
              </a:cxn>
              <a:cxn ang="5400000">
                <a:pos x="wd2" y="hd2"/>
              </a:cxn>
              <a:cxn ang="10800000">
                <a:pos x="wd2" y="hd2"/>
              </a:cxn>
              <a:cxn ang="16200000">
                <a:pos x="wd2" y="hd2"/>
              </a:cxn>
            </a:cxnLst>
            <a:rect l="0" t="0" r="r" b="b"/>
            <a:pathLst>
              <a:path w="21600" h="21583" extrusionOk="0">
                <a:moveTo>
                  <a:pt x="10118" y="12"/>
                </a:moveTo>
                <a:cubicBezTo>
                  <a:pt x="9209" y="-17"/>
                  <a:pt x="9007" y="-3"/>
                  <a:pt x="8374" y="180"/>
                </a:cubicBezTo>
                <a:cubicBezTo>
                  <a:pt x="7492" y="435"/>
                  <a:pt x="7180" y="580"/>
                  <a:pt x="6756" y="907"/>
                </a:cubicBezTo>
                <a:cubicBezTo>
                  <a:pt x="6575" y="1047"/>
                  <a:pt x="6423" y="1138"/>
                  <a:pt x="6423" y="1103"/>
                </a:cubicBezTo>
                <a:cubicBezTo>
                  <a:pt x="6423" y="1068"/>
                  <a:pt x="6180" y="1256"/>
                  <a:pt x="5884" y="1523"/>
                </a:cubicBezTo>
                <a:cubicBezTo>
                  <a:pt x="5588" y="1790"/>
                  <a:pt x="5344" y="2029"/>
                  <a:pt x="5344" y="2054"/>
                </a:cubicBezTo>
                <a:cubicBezTo>
                  <a:pt x="5344" y="2080"/>
                  <a:pt x="5189" y="2266"/>
                  <a:pt x="4996" y="2474"/>
                </a:cubicBezTo>
                <a:cubicBezTo>
                  <a:pt x="4802" y="2681"/>
                  <a:pt x="4647" y="2906"/>
                  <a:pt x="4647" y="2978"/>
                </a:cubicBezTo>
                <a:cubicBezTo>
                  <a:pt x="4647" y="3050"/>
                  <a:pt x="4607" y="3143"/>
                  <a:pt x="4552" y="3173"/>
                </a:cubicBezTo>
                <a:cubicBezTo>
                  <a:pt x="4385" y="3264"/>
                  <a:pt x="3906" y="4223"/>
                  <a:pt x="3838" y="4614"/>
                </a:cubicBezTo>
                <a:cubicBezTo>
                  <a:pt x="3803" y="4815"/>
                  <a:pt x="3741" y="5025"/>
                  <a:pt x="3695" y="5076"/>
                </a:cubicBezTo>
                <a:cubicBezTo>
                  <a:pt x="3526" y="5266"/>
                  <a:pt x="3330" y="6465"/>
                  <a:pt x="3330" y="7342"/>
                </a:cubicBezTo>
                <a:cubicBezTo>
                  <a:pt x="3330" y="8183"/>
                  <a:pt x="3541" y="9403"/>
                  <a:pt x="3711" y="9594"/>
                </a:cubicBezTo>
                <a:cubicBezTo>
                  <a:pt x="3751" y="9640"/>
                  <a:pt x="3817" y="9820"/>
                  <a:pt x="3854" y="10000"/>
                </a:cubicBezTo>
                <a:cubicBezTo>
                  <a:pt x="3891" y="10181"/>
                  <a:pt x="3954" y="10412"/>
                  <a:pt x="4012" y="10504"/>
                </a:cubicBezTo>
                <a:cubicBezTo>
                  <a:pt x="4070" y="10595"/>
                  <a:pt x="4119" y="10693"/>
                  <a:pt x="4107" y="10727"/>
                </a:cubicBezTo>
                <a:cubicBezTo>
                  <a:pt x="4096" y="10762"/>
                  <a:pt x="4178" y="10936"/>
                  <a:pt x="4298" y="11105"/>
                </a:cubicBezTo>
                <a:cubicBezTo>
                  <a:pt x="4418" y="11275"/>
                  <a:pt x="4609" y="11589"/>
                  <a:pt x="4726" y="11805"/>
                </a:cubicBezTo>
                <a:cubicBezTo>
                  <a:pt x="4843" y="12021"/>
                  <a:pt x="5024" y="12234"/>
                  <a:pt x="5122" y="12280"/>
                </a:cubicBezTo>
                <a:cubicBezTo>
                  <a:pt x="5220" y="12326"/>
                  <a:pt x="5297" y="12405"/>
                  <a:pt x="5297" y="12462"/>
                </a:cubicBezTo>
                <a:cubicBezTo>
                  <a:pt x="5297" y="12519"/>
                  <a:pt x="5460" y="12697"/>
                  <a:pt x="5646" y="12854"/>
                </a:cubicBezTo>
                <a:cubicBezTo>
                  <a:pt x="6702" y="13746"/>
                  <a:pt x="6779" y="13889"/>
                  <a:pt x="6391" y="14113"/>
                </a:cubicBezTo>
                <a:cubicBezTo>
                  <a:pt x="6270" y="14183"/>
                  <a:pt x="5563" y="14520"/>
                  <a:pt x="4821" y="14868"/>
                </a:cubicBezTo>
                <a:cubicBezTo>
                  <a:pt x="4079" y="15217"/>
                  <a:pt x="3408" y="15553"/>
                  <a:pt x="3330" y="15610"/>
                </a:cubicBezTo>
                <a:cubicBezTo>
                  <a:pt x="3253" y="15667"/>
                  <a:pt x="2696" y="15941"/>
                  <a:pt x="2078" y="16225"/>
                </a:cubicBezTo>
                <a:cubicBezTo>
                  <a:pt x="1051" y="16697"/>
                  <a:pt x="585" y="16951"/>
                  <a:pt x="0" y="17288"/>
                </a:cubicBezTo>
                <a:cubicBezTo>
                  <a:pt x="332" y="17660"/>
                  <a:pt x="652" y="18039"/>
                  <a:pt x="1047" y="18380"/>
                </a:cubicBezTo>
                <a:cubicBezTo>
                  <a:pt x="3524" y="20520"/>
                  <a:pt x="6776" y="21583"/>
                  <a:pt x="10023" y="21583"/>
                </a:cubicBezTo>
                <a:cubicBezTo>
                  <a:pt x="13270" y="21583"/>
                  <a:pt x="16522" y="20520"/>
                  <a:pt x="18999" y="18380"/>
                </a:cubicBezTo>
                <a:cubicBezTo>
                  <a:pt x="20134" y="17399"/>
                  <a:pt x="20985" y="16273"/>
                  <a:pt x="21600" y="15078"/>
                </a:cubicBezTo>
                <a:cubicBezTo>
                  <a:pt x="20723" y="14858"/>
                  <a:pt x="19746" y="14553"/>
                  <a:pt x="18967" y="14211"/>
                </a:cubicBezTo>
                <a:cubicBezTo>
                  <a:pt x="18208" y="13877"/>
                  <a:pt x="16895" y="13418"/>
                  <a:pt x="16081" y="13204"/>
                </a:cubicBezTo>
                <a:cubicBezTo>
                  <a:pt x="15739" y="13114"/>
                  <a:pt x="15425" y="12950"/>
                  <a:pt x="15145" y="12714"/>
                </a:cubicBezTo>
                <a:lnTo>
                  <a:pt x="14733" y="12364"/>
                </a:lnTo>
                <a:lnTo>
                  <a:pt x="14939" y="12140"/>
                </a:lnTo>
                <a:cubicBezTo>
                  <a:pt x="15048" y="12018"/>
                  <a:pt x="15130" y="11898"/>
                  <a:pt x="15130" y="11861"/>
                </a:cubicBezTo>
                <a:cubicBezTo>
                  <a:pt x="15130" y="11823"/>
                  <a:pt x="15239" y="11649"/>
                  <a:pt x="15367" y="11483"/>
                </a:cubicBezTo>
                <a:cubicBezTo>
                  <a:pt x="15495" y="11317"/>
                  <a:pt x="15570" y="11145"/>
                  <a:pt x="15542" y="11105"/>
                </a:cubicBezTo>
                <a:cubicBezTo>
                  <a:pt x="15514" y="11065"/>
                  <a:pt x="15556" y="11007"/>
                  <a:pt x="15637" y="10979"/>
                </a:cubicBezTo>
                <a:cubicBezTo>
                  <a:pt x="15718" y="10952"/>
                  <a:pt x="15789" y="10891"/>
                  <a:pt x="15780" y="10839"/>
                </a:cubicBezTo>
                <a:cubicBezTo>
                  <a:pt x="15771" y="10788"/>
                  <a:pt x="15779" y="10698"/>
                  <a:pt x="15811" y="10630"/>
                </a:cubicBezTo>
                <a:cubicBezTo>
                  <a:pt x="16071" y="10086"/>
                  <a:pt x="16448" y="8913"/>
                  <a:pt x="16414" y="8755"/>
                </a:cubicBezTo>
                <a:cubicBezTo>
                  <a:pt x="16391" y="8648"/>
                  <a:pt x="16417" y="8541"/>
                  <a:pt x="16462" y="8517"/>
                </a:cubicBezTo>
                <a:cubicBezTo>
                  <a:pt x="16552" y="8468"/>
                  <a:pt x="16567" y="6148"/>
                  <a:pt x="16478" y="6069"/>
                </a:cubicBezTo>
                <a:cubicBezTo>
                  <a:pt x="16446" y="6041"/>
                  <a:pt x="16417" y="5854"/>
                  <a:pt x="16398" y="5649"/>
                </a:cubicBezTo>
                <a:cubicBezTo>
                  <a:pt x="16380" y="5445"/>
                  <a:pt x="16279" y="5136"/>
                  <a:pt x="16192" y="4964"/>
                </a:cubicBezTo>
                <a:cubicBezTo>
                  <a:pt x="15998" y="4578"/>
                  <a:pt x="15993" y="4543"/>
                  <a:pt x="15922" y="4237"/>
                </a:cubicBezTo>
                <a:cubicBezTo>
                  <a:pt x="15842" y="3887"/>
                  <a:pt x="15509" y="3260"/>
                  <a:pt x="15367" y="3187"/>
                </a:cubicBezTo>
                <a:cubicBezTo>
                  <a:pt x="15302" y="3154"/>
                  <a:pt x="15213" y="3019"/>
                  <a:pt x="15177" y="2894"/>
                </a:cubicBezTo>
                <a:cubicBezTo>
                  <a:pt x="15081" y="2558"/>
                  <a:pt x="13867" y="1315"/>
                  <a:pt x="13337" y="1005"/>
                </a:cubicBezTo>
                <a:cubicBezTo>
                  <a:pt x="13203" y="927"/>
                  <a:pt x="12920" y="755"/>
                  <a:pt x="12703" y="627"/>
                </a:cubicBezTo>
                <a:cubicBezTo>
                  <a:pt x="12486" y="500"/>
                  <a:pt x="12212" y="388"/>
                  <a:pt x="12100" y="376"/>
                </a:cubicBezTo>
                <a:cubicBezTo>
                  <a:pt x="11989" y="364"/>
                  <a:pt x="11736" y="278"/>
                  <a:pt x="11530" y="194"/>
                </a:cubicBezTo>
                <a:cubicBezTo>
                  <a:pt x="11259" y="83"/>
                  <a:pt x="10863" y="36"/>
                  <a:pt x="10118" y="12"/>
                </a:cubicBezTo>
                <a:close/>
              </a:path>
            </a:pathLst>
          </a:custGeom>
          <a:ln w="12700">
            <a:miter lim="400000"/>
          </a:ln>
        </p:spPr>
      </p:pic>
      <p:pic>
        <p:nvPicPr>
          <p:cNvPr id="723" name="Steeve.png" descr="Steeve.png"/>
          <p:cNvPicPr>
            <a:picLocks noChangeAspect="1"/>
          </p:cNvPicPr>
          <p:nvPr/>
        </p:nvPicPr>
        <p:blipFill>
          <a:blip r:embed="rId3">
            <a:extLst/>
          </a:blip>
          <a:srcRect l="27789" t="1548" r="7045" b="26"/>
          <a:stretch>
            <a:fillRect/>
          </a:stretch>
        </p:blipFill>
        <p:spPr>
          <a:xfrm rot="11780226">
            <a:off x="2512792" y="437086"/>
            <a:ext cx="540545" cy="612314"/>
          </a:xfrm>
          <a:custGeom>
            <a:avLst/>
            <a:gdLst/>
            <a:ahLst/>
            <a:cxnLst>
              <a:cxn ang="0">
                <a:pos x="wd2" y="hd2"/>
              </a:cxn>
              <a:cxn ang="5400000">
                <a:pos x="wd2" y="hd2"/>
              </a:cxn>
              <a:cxn ang="10800000">
                <a:pos x="wd2" y="hd2"/>
              </a:cxn>
              <a:cxn ang="16200000">
                <a:pos x="wd2" y="hd2"/>
              </a:cxn>
            </a:cxnLst>
            <a:rect l="0" t="0" r="r" b="b"/>
            <a:pathLst>
              <a:path w="21600" h="21583" extrusionOk="0">
                <a:moveTo>
                  <a:pt x="10118" y="12"/>
                </a:moveTo>
                <a:cubicBezTo>
                  <a:pt x="9209" y="-17"/>
                  <a:pt x="9007" y="-3"/>
                  <a:pt x="8374" y="180"/>
                </a:cubicBezTo>
                <a:cubicBezTo>
                  <a:pt x="7492" y="435"/>
                  <a:pt x="7180" y="580"/>
                  <a:pt x="6756" y="907"/>
                </a:cubicBezTo>
                <a:cubicBezTo>
                  <a:pt x="6575" y="1047"/>
                  <a:pt x="6423" y="1138"/>
                  <a:pt x="6423" y="1103"/>
                </a:cubicBezTo>
                <a:cubicBezTo>
                  <a:pt x="6423" y="1068"/>
                  <a:pt x="6180" y="1256"/>
                  <a:pt x="5884" y="1523"/>
                </a:cubicBezTo>
                <a:cubicBezTo>
                  <a:pt x="5588" y="1790"/>
                  <a:pt x="5344" y="2029"/>
                  <a:pt x="5344" y="2054"/>
                </a:cubicBezTo>
                <a:cubicBezTo>
                  <a:pt x="5344" y="2080"/>
                  <a:pt x="5189" y="2266"/>
                  <a:pt x="4996" y="2474"/>
                </a:cubicBezTo>
                <a:cubicBezTo>
                  <a:pt x="4802" y="2681"/>
                  <a:pt x="4647" y="2906"/>
                  <a:pt x="4647" y="2978"/>
                </a:cubicBezTo>
                <a:cubicBezTo>
                  <a:pt x="4647" y="3050"/>
                  <a:pt x="4607" y="3143"/>
                  <a:pt x="4552" y="3173"/>
                </a:cubicBezTo>
                <a:cubicBezTo>
                  <a:pt x="4385" y="3264"/>
                  <a:pt x="3906" y="4223"/>
                  <a:pt x="3838" y="4614"/>
                </a:cubicBezTo>
                <a:cubicBezTo>
                  <a:pt x="3803" y="4815"/>
                  <a:pt x="3741" y="5025"/>
                  <a:pt x="3695" y="5076"/>
                </a:cubicBezTo>
                <a:cubicBezTo>
                  <a:pt x="3526" y="5266"/>
                  <a:pt x="3330" y="6465"/>
                  <a:pt x="3330" y="7342"/>
                </a:cubicBezTo>
                <a:cubicBezTo>
                  <a:pt x="3330" y="8183"/>
                  <a:pt x="3541" y="9403"/>
                  <a:pt x="3711" y="9594"/>
                </a:cubicBezTo>
                <a:cubicBezTo>
                  <a:pt x="3751" y="9640"/>
                  <a:pt x="3817" y="9820"/>
                  <a:pt x="3854" y="10000"/>
                </a:cubicBezTo>
                <a:cubicBezTo>
                  <a:pt x="3891" y="10181"/>
                  <a:pt x="3954" y="10412"/>
                  <a:pt x="4012" y="10504"/>
                </a:cubicBezTo>
                <a:cubicBezTo>
                  <a:pt x="4070" y="10595"/>
                  <a:pt x="4119" y="10693"/>
                  <a:pt x="4107" y="10727"/>
                </a:cubicBezTo>
                <a:cubicBezTo>
                  <a:pt x="4096" y="10762"/>
                  <a:pt x="4178" y="10936"/>
                  <a:pt x="4298" y="11105"/>
                </a:cubicBezTo>
                <a:cubicBezTo>
                  <a:pt x="4418" y="11275"/>
                  <a:pt x="4609" y="11589"/>
                  <a:pt x="4726" y="11805"/>
                </a:cubicBezTo>
                <a:cubicBezTo>
                  <a:pt x="4843" y="12021"/>
                  <a:pt x="5024" y="12234"/>
                  <a:pt x="5122" y="12280"/>
                </a:cubicBezTo>
                <a:cubicBezTo>
                  <a:pt x="5220" y="12326"/>
                  <a:pt x="5297" y="12405"/>
                  <a:pt x="5297" y="12462"/>
                </a:cubicBezTo>
                <a:cubicBezTo>
                  <a:pt x="5297" y="12519"/>
                  <a:pt x="5460" y="12697"/>
                  <a:pt x="5646" y="12854"/>
                </a:cubicBezTo>
                <a:cubicBezTo>
                  <a:pt x="6702" y="13746"/>
                  <a:pt x="6779" y="13889"/>
                  <a:pt x="6391" y="14113"/>
                </a:cubicBezTo>
                <a:cubicBezTo>
                  <a:pt x="6270" y="14183"/>
                  <a:pt x="5563" y="14520"/>
                  <a:pt x="4821" y="14868"/>
                </a:cubicBezTo>
                <a:cubicBezTo>
                  <a:pt x="4079" y="15217"/>
                  <a:pt x="3408" y="15553"/>
                  <a:pt x="3330" y="15610"/>
                </a:cubicBezTo>
                <a:cubicBezTo>
                  <a:pt x="3253" y="15667"/>
                  <a:pt x="2696" y="15941"/>
                  <a:pt x="2078" y="16225"/>
                </a:cubicBezTo>
                <a:cubicBezTo>
                  <a:pt x="1051" y="16697"/>
                  <a:pt x="585" y="16951"/>
                  <a:pt x="0" y="17288"/>
                </a:cubicBezTo>
                <a:cubicBezTo>
                  <a:pt x="332" y="17660"/>
                  <a:pt x="652" y="18039"/>
                  <a:pt x="1047" y="18380"/>
                </a:cubicBezTo>
                <a:cubicBezTo>
                  <a:pt x="3524" y="20520"/>
                  <a:pt x="6776" y="21583"/>
                  <a:pt x="10023" y="21583"/>
                </a:cubicBezTo>
                <a:cubicBezTo>
                  <a:pt x="13270" y="21583"/>
                  <a:pt x="16522" y="20520"/>
                  <a:pt x="18999" y="18380"/>
                </a:cubicBezTo>
                <a:cubicBezTo>
                  <a:pt x="20134" y="17399"/>
                  <a:pt x="20985" y="16273"/>
                  <a:pt x="21600" y="15078"/>
                </a:cubicBezTo>
                <a:cubicBezTo>
                  <a:pt x="20723" y="14858"/>
                  <a:pt x="19746" y="14553"/>
                  <a:pt x="18967" y="14211"/>
                </a:cubicBezTo>
                <a:cubicBezTo>
                  <a:pt x="18208" y="13877"/>
                  <a:pt x="16895" y="13418"/>
                  <a:pt x="16081" y="13204"/>
                </a:cubicBezTo>
                <a:cubicBezTo>
                  <a:pt x="15739" y="13114"/>
                  <a:pt x="15425" y="12950"/>
                  <a:pt x="15145" y="12714"/>
                </a:cubicBezTo>
                <a:lnTo>
                  <a:pt x="14733" y="12364"/>
                </a:lnTo>
                <a:lnTo>
                  <a:pt x="14939" y="12140"/>
                </a:lnTo>
                <a:cubicBezTo>
                  <a:pt x="15048" y="12018"/>
                  <a:pt x="15130" y="11898"/>
                  <a:pt x="15130" y="11861"/>
                </a:cubicBezTo>
                <a:cubicBezTo>
                  <a:pt x="15130" y="11823"/>
                  <a:pt x="15239" y="11649"/>
                  <a:pt x="15367" y="11483"/>
                </a:cubicBezTo>
                <a:cubicBezTo>
                  <a:pt x="15495" y="11317"/>
                  <a:pt x="15570" y="11145"/>
                  <a:pt x="15542" y="11105"/>
                </a:cubicBezTo>
                <a:cubicBezTo>
                  <a:pt x="15514" y="11065"/>
                  <a:pt x="15556" y="11007"/>
                  <a:pt x="15637" y="10979"/>
                </a:cubicBezTo>
                <a:cubicBezTo>
                  <a:pt x="15718" y="10952"/>
                  <a:pt x="15789" y="10891"/>
                  <a:pt x="15780" y="10839"/>
                </a:cubicBezTo>
                <a:cubicBezTo>
                  <a:pt x="15771" y="10788"/>
                  <a:pt x="15779" y="10698"/>
                  <a:pt x="15811" y="10630"/>
                </a:cubicBezTo>
                <a:cubicBezTo>
                  <a:pt x="16071" y="10086"/>
                  <a:pt x="16448" y="8913"/>
                  <a:pt x="16414" y="8755"/>
                </a:cubicBezTo>
                <a:cubicBezTo>
                  <a:pt x="16391" y="8648"/>
                  <a:pt x="16417" y="8541"/>
                  <a:pt x="16462" y="8517"/>
                </a:cubicBezTo>
                <a:cubicBezTo>
                  <a:pt x="16552" y="8468"/>
                  <a:pt x="16567" y="6148"/>
                  <a:pt x="16478" y="6069"/>
                </a:cubicBezTo>
                <a:cubicBezTo>
                  <a:pt x="16446" y="6041"/>
                  <a:pt x="16417" y="5854"/>
                  <a:pt x="16398" y="5649"/>
                </a:cubicBezTo>
                <a:cubicBezTo>
                  <a:pt x="16380" y="5445"/>
                  <a:pt x="16279" y="5136"/>
                  <a:pt x="16192" y="4964"/>
                </a:cubicBezTo>
                <a:cubicBezTo>
                  <a:pt x="15998" y="4578"/>
                  <a:pt x="15993" y="4543"/>
                  <a:pt x="15922" y="4237"/>
                </a:cubicBezTo>
                <a:cubicBezTo>
                  <a:pt x="15842" y="3887"/>
                  <a:pt x="15509" y="3260"/>
                  <a:pt x="15367" y="3187"/>
                </a:cubicBezTo>
                <a:cubicBezTo>
                  <a:pt x="15302" y="3154"/>
                  <a:pt x="15213" y="3019"/>
                  <a:pt x="15177" y="2894"/>
                </a:cubicBezTo>
                <a:cubicBezTo>
                  <a:pt x="15081" y="2558"/>
                  <a:pt x="13867" y="1315"/>
                  <a:pt x="13337" y="1005"/>
                </a:cubicBezTo>
                <a:cubicBezTo>
                  <a:pt x="13203" y="927"/>
                  <a:pt x="12920" y="755"/>
                  <a:pt x="12703" y="627"/>
                </a:cubicBezTo>
                <a:cubicBezTo>
                  <a:pt x="12486" y="500"/>
                  <a:pt x="12212" y="388"/>
                  <a:pt x="12100" y="376"/>
                </a:cubicBezTo>
                <a:cubicBezTo>
                  <a:pt x="11989" y="364"/>
                  <a:pt x="11736" y="278"/>
                  <a:pt x="11530" y="194"/>
                </a:cubicBezTo>
                <a:cubicBezTo>
                  <a:pt x="11259" y="83"/>
                  <a:pt x="10863" y="36"/>
                  <a:pt x="10118" y="12"/>
                </a:cubicBezTo>
                <a:close/>
              </a:path>
            </a:pathLst>
          </a:custGeom>
          <a:ln w="12700">
            <a:miter lim="400000"/>
          </a:ln>
        </p:spPr>
      </p:pic>
      <p:pic>
        <p:nvPicPr>
          <p:cNvPr id="724" name="Steeve.png" descr="Steeve.png"/>
          <p:cNvPicPr>
            <a:picLocks noChangeAspect="1"/>
          </p:cNvPicPr>
          <p:nvPr/>
        </p:nvPicPr>
        <p:blipFill>
          <a:blip r:embed="rId3">
            <a:extLst/>
          </a:blip>
          <a:srcRect l="27789" t="1548" r="7045" b="26"/>
          <a:stretch>
            <a:fillRect/>
          </a:stretch>
        </p:blipFill>
        <p:spPr>
          <a:xfrm>
            <a:off x="707983" y="678471"/>
            <a:ext cx="540545" cy="612314"/>
          </a:xfrm>
          <a:custGeom>
            <a:avLst/>
            <a:gdLst/>
            <a:ahLst/>
            <a:cxnLst>
              <a:cxn ang="0">
                <a:pos x="wd2" y="hd2"/>
              </a:cxn>
              <a:cxn ang="5400000">
                <a:pos x="wd2" y="hd2"/>
              </a:cxn>
              <a:cxn ang="10800000">
                <a:pos x="wd2" y="hd2"/>
              </a:cxn>
              <a:cxn ang="16200000">
                <a:pos x="wd2" y="hd2"/>
              </a:cxn>
            </a:cxnLst>
            <a:rect l="0" t="0" r="r" b="b"/>
            <a:pathLst>
              <a:path w="21600" h="21583" extrusionOk="0">
                <a:moveTo>
                  <a:pt x="10118" y="12"/>
                </a:moveTo>
                <a:cubicBezTo>
                  <a:pt x="9209" y="-17"/>
                  <a:pt x="9007" y="-3"/>
                  <a:pt x="8374" y="180"/>
                </a:cubicBezTo>
                <a:cubicBezTo>
                  <a:pt x="7492" y="435"/>
                  <a:pt x="7180" y="580"/>
                  <a:pt x="6756" y="907"/>
                </a:cubicBezTo>
                <a:cubicBezTo>
                  <a:pt x="6575" y="1047"/>
                  <a:pt x="6423" y="1138"/>
                  <a:pt x="6423" y="1103"/>
                </a:cubicBezTo>
                <a:cubicBezTo>
                  <a:pt x="6423" y="1068"/>
                  <a:pt x="6180" y="1256"/>
                  <a:pt x="5884" y="1523"/>
                </a:cubicBezTo>
                <a:cubicBezTo>
                  <a:pt x="5588" y="1790"/>
                  <a:pt x="5344" y="2029"/>
                  <a:pt x="5344" y="2054"/>
                </a:cubicBezTo>
                <a:cubicBezTo>
                  <a:pt x="5344" y="2080"/>
                  <a:pt x="5189" y="2266"/>
                  <a:pt x="4996" y="2474"/>
                </a:cubicBezTo>
                <a:cubicBezTo>
                  <a:pt x="4802" y="2681"/>
                  <a:pt x="4647" y="2906"/>
                  <a:pt x="4647" y="2978"/>
                </a:cubicBezTo>
                <a:cubicBezTo>
                  <a:pt x="4647" y="3050"/>
                  <a:pt x="4607" y="3143"/>
                  <a:pt x="4552" y="3173"/>
                </a:cubicBezTo>
                <a:cubicBezTo>
                  <a:pt x="4385" y="3264"/>
                  <a:pt x="3906" y="4223"/>
                  <a:pt x="3838" y="4614"/>
                </a:cubicBezTo>
                <a:cubicBezTo>
                  <a:pt x="3803" y="4815"/>
                  <a:pt x="3741" y="5025"/>
                  <a:pt x="3695" y="5076"/>
                </a:cubicBezTo>
                <a:cubicBezTo>
                  <a:pt x="3526" y="5266"/>
                  <a:pt x="3330" y="6465"/>
                  <a:pt x="3330" y="7342"/>
                </a:cubicBezTo>
                <a:cubicBezTo>
                  <a:pt x="3330" y="8183"/>
                  <a:pt x="3541" y="9403"/>
                  <a:pt x="3711" y="9594"/>
                </a:cubicBezTo>
                <a:cubicBezTo>
                  <a:pt x="3751" y="9640"/>
                  <a:pt x="3817" y="9820"/>
                  <a:pt x="3854" y="10000"/>
                </a:cubicBezTo>
                <a:cubicBezTo>
                  <a:pt x="3891" y="10181"/>
                  <a:pt x="3954" y="10412"/>
                  <a:pt x="4012" y="10504"/>
                </a:cubicBezTo>
                <a:cubicBezTo>
                  <a:pt x="4070" y="10595"/>
                  <a:pt x="4119" y="10693"/>
                  <a:pt x="4107" y="10727"/>
                </a:cubicBezTo>
                <a:cubicBezTo>
                  <a:pt x="4096" y="10762"/>
                  <a:pt x="4178" y="10936"/>
                  <a:pt x="4298" y="11105"/>
                </a:cubicBezTo>
                <a:cubicBezTo>
                  <a:pt x="4418" y="11275"/>
                  <a:pt x="4609" y="11589"/>
                  <a:pt x="4726" y="11805"/>
                </a:cubicBezTo>
                <a:cubicBezTo>
                  <a:pt x="4843" y="12021"/>
                  <a:pt x="5024" y="12234"/>
                  <a:pt x="5122" y="12280"/>
                </a:cubicBezTo>
                <a:cubicBezTo>
                  <a:pt x="5220" y="12326"/>
                  <a:pt x="5297" y="12405"/>
                  <a:pt x="5297" y="12462"/>
                </a:cubicBezTo>
                <a:cubicBezTo>
                  <a:pt x="5297" y="12519"/>
                  <a:pt x="5460" y="12697"/>
                  <a:pt x="5646" y="12854"/>
                </a:cubicBezTo>
                <a:cubicBezTo>
                  <a:pt x="6702" y="13746"/>
                  <a:pt x="6779" y="13889"/>
                  <a:pt x="6391" y="14113"/>
                </a:cubicBezTo>
                <a:cubicBezTo>
                  <a:pt x="6270" y="14183"/>
                  <a:pt x="5563" y="14520"/>
                  <a:pt x="4821" y="14868"/>
                </a:cubicBezTo>
                <a:cubicBezTo>
                  <a:pt x="4079" y="15217"/>
                  <a:pt x="3408" y="15553"/>
                  <a:pt x="3330" y="15610"/>
                </a:cubicBezTo>
                <a:cubicBezTo>
                  <a:pt x="3253" y="15667"/>
                  <a:pt x="2696" y="15941"/>
                  <a:pt x="2078" y="16225"/>
                </a:cubicBezTo>
                <a:cubicBezTo>
                  <a:pt x="1051" y="16697"/>
                  <a:pt x="585" y="16951"/>
                  <a:pt x="0" y="17288"/>
                </a:cubicBezTo>
                <a:cubicBezTo>
                  <a:pt x="332" y="17660"/>
                  <a:pt x="652" y="18039"/>
                  <a:pt x="1047" y="18380"/>
                </a:cubicBezTo>
                <a:cubicBezTo>
                  <a:pt x="3524" y="20520"/>
                  <a:pt x="6776" y="21583"/>
                  <a:pt x="10023" y="21583"/>
                </a:cubicBezTo>
                <a:cubicBezTo>
                  <a:pt x="13270" y="21583"/>
                  <a:pt x="16522" y="20520"/>
                  <a:pt x="18999" y="18380"/>
                </a:cubicBezTo>
                <a:cubicBezTo>
                  <a:pt x="20134" y="17399"/>
                  <a:pt x="20985" y="16273"/>
                  <a:pt x="21600" y="15078"/>
                </a:cubicBezTo>
                <a:cubicBezTo>
                  <a:pt x="20723" y="14858"/>
                  <a:pt x="19746" y="14553"/>
                  <a:pt x="18967" y="14211"/>
                </a:cubicBezTo>
                <a:cubicBezTo>
                  <a:pt x="18208" y="13877"/>
                  <a:pt x="16895" y="13418"/>
                  <a:pt x="16081" y="13204"/>
                </a:cubicBezTo>
                <a:cubicBezTo>
                  <a:pt x="15739" y="13114"/>
                  <a:pt x="15425" y="12950"/>
                  <a:pt x="15145" y="12714"/>
                </a:cubicBezTo>
                <a:lnTo>
                  <a:pt x="14733" y="12364"/>
                </a:lnTo>
                <a:lnTo>
                  <a:pt x="14939" y="12140"/>
                </a:lnTo>
                <a:cubicBezTo>
                  <a:pt x="15048" y="12018"/>
                  <a:pt x="15130" y="11898"/>
                  <a:pt x="15130" y="11861"/>
                </a:cubicBezTo>
                <a:cubicBezTo>
                  <a:pt x="15130" y="11823"/>
                  <a:pt x="15239" y="11649"/>
                  <a:pt x="15367" y="11483"/>
                </a:cubicBezTo>
                <a:cubicBezTo>
                  <a:pt x="15495" y="11317"/>
                  <a:pt x="15570" y="11145"/>
                  <a:pt x="15542" y="11105"/>
                </a:cubicBezTo>
                <a:cubicBezTo>
                  <a:pt x="15514" y="11065"/>
                  <a:pt x="15556" y="11007"/>
                  <a:pt x="15637" y="10979"/>
                </a:cubicBezTo>
                <a:cubicBezTo>
                  <a:pt x="15718" y="10952"/>
                  <a:pt x="15789" y="10891"/>
                  <a:pt x="15780" y="10839"/>
                </a:cubicBezTo>
                <a:cubicBezTo>
                  <a:pt x="15771" y="10788"/>
                  <a:pt x="15779" y="10698"/>
                  <a:pt x="15811" y="10630"/>
                </a:cubicBezTo>
                <a:cubicBezTo>
                  <a:pt x="16071" y="10086"/>
                  <a:pt x="16448" y="8913"/>
                  <a:pt x="16414" y="8755"/>
                </a:cubicBezTo>
                <a:cubicBezTo>
                  <a:pt x="16391" y="8648"/>
                  <a:pt x="16417" y="8541"/>
                  <a:pt x="16462" y="8517"/>
                </a:cubicBezTo>
                <a:cubicBezTo>
                  <a:pt x="16552" y="8468"/>
                  <a:pt x="16567" y="6148"/>
                  <a:pt x="16478" y="6069"/>
                </a:cubicBezTo>
                <a:cubicBezTo>
                  <a:pt x="16446" y="6041"/>
                  <a:pt x="16417" y="5854"/>
                  <a:pt x="16398" y="5649"/>
                </a:cubicBezTo>
                <a:cubicBezTo>
                  <a:pt x="16380" y="5445"/>
                  <a:pt x="16279" y="5136"/>
                  <a:pt x="16192" y="4964"/>
                </a:cubicBezTo>
                <a:cubicBezTo>
                  <a:pt x="15998" y="4578"/>
                  <a:pt x="15993" y="4543"/>
                  <a:pt x="15922" y="4237"/>
                </a:cubicBezTo>
                <a:cubicBezTo>
                  <a:pt x="15842" y="3887"/>
                  <a:pt x="15509" y="3260"/>
                  <a:pt x="15367" y="3187"/>
                </a:cubicBezTo>
                <a:cubicBezTo>
                  <a:pt x="15302" y="3154"/>
                  <a:pt x="15213" y="3019"/>
                  <a:pt x="15177" y="2894"/>
                </a:cubicBezTo>
                <a:cubicBezTo>
                  <a:pt x="15081" y="2558"/>
                  <a:pt x="13867" y="1315"/>
                  <a:pt x="13337" y="1005"/>
                </a:cubicBezTo>
                <a:cubicBezTo>
                  <a:pt x="13203" y="927"/>
                  <a:pt x="12920" y="755"/>
                  <a:pt x="12703" y="627"/>
                </a:cubicBezTo>
                <a:cubicBezTo>
                  <a:pt x="12486" y="500"/>
                  <a:pt x="12212" y="388"/>
                  <a:pt x="12100" y="376"/>
                </a:cubicBezTo>
                <a:cubicBezTo>
                  <a:pt x="11989" y="364"/>
                  <a:pt x="11736" y="278"/>
                  <a:pt x="11530" y="194"/>
                </a:cubicBezTo>
                <a:cubicBezTo>
                  <a:pt x="11259" y="83"/>
                  <a:pt x="10863" y="36"/>
                  <a:pt x="10118" y="12"/>
                </a:cubicBezTo>
                <a:close/>
              </a:path>
            </a:pathLst>
          </a:custGeom>
          <a:ln w="12700">
            <a:miter lim="400000"/>
          </a:ln>
        </p:spPr>
      </p:pic>
      <p:pic>
        <p:nvPicPr>
          <p:cNvPr id="725" name="Steeve.png" descr="Steeve.png"/>
          <p:cNvPicPr>
            <a:picLocks noChangeAspect="1"/>
          </p:cNvPicPr>
          <p:nvPr/>
        </p:nvPicPr>
        <p:blipFill>
          <a:blip r:embed="rId3">
            <a:extLst/>
          </a:blip>
          <a:srcRect l="27789" t="1548" r="7045" b="26"/>
          <a:stretch>
            <a:fillRect/>
          </a:stretch>
        </p:blipFill>
        <p:spPr>
          <a:xfrm>
            <a:off x="5366091" y="151770"/>
            <a:ext cx="540545" cy="612314"/>
          </a:xfrm>
          <a:custGeom>
            <a:avLst/>
            <a:gdLst/>
            <a:ahLst/>
            <a:cxnLst>
              <a:cxn ang="0">
                <a:pos x="wd2" y="hd2"/>
              </a:cxn>
              <a:cxn ang="5400000">
                <a:pos x="wd2" y="hd2"/>
              </a:cxn>
              <a:cxn ang="10800000">
                <a:pos x="wd2" y="hd2"/>
              </a:cxn>
              <a:cxn ang="16200000">
                <a:pos x="wd2" y="hd2"/>
              </a:cxn>
            </a:cxnLst>
            <a:rect l="0" t="0" r="r" b="b"/>
            <a:pathLst>
              <a:path w="21600" h="21583" extrusionOk="0">
                <a:moveTo>
                  <a:pt x="10118" y="12"/>
                </a:moveTo>
                <a:cubicBezTo>
                  <a:pt x="9209" y="-17"/>
                  <a:pt x="9007" y="-3"/>
                  <a:pt x="8374" y="180"/>
                </a:cubicBezTo>
                <a:cubicBezTo>
                  <a:pt x="7492" y="435"/>
                  <a:pt x="7180" y="580"/>
                  <a:pt x="6756" y="907"/>
                </a:cubicBezTo>
                <a:cubicBezTo>
                  <a:pt x="6575" y="1047"/>
                  <a:pt x="6423" y="1138"/>
                  <a:pt x="6423" y="1103"/>
                </a:cubicBezTo>
                <a:cubicBezTo>
                  <a:pt x="6423" y="1068"/>
                  <a:pt x="6180" y="1256"/>
                  <a:pt x="5884" y="1523"/>
                </a:cubicBezTo>
                <a:cubicBezTo>
                  <a:pt x="5588" y="1790"/>
                  <a:pt x="5344" y="2029"/>
                  <a:pt x="5344" y="2054"/>
                </a:cubicBezTo>
                <a:cubicBezTo>
                  <a:pt x="5344" y="2080"/>
                  <a:pt x="5189" y="2266"/>
                  <a:pt x="4996" y="2474"/>
                </a:cubicBezTo>
                <a:cubicBezTo>
                  <a:pt x="4802" y="2681"/>
                  <a:pt x="4647" y="2906"/>
                  <a:pt x="4647" y="2978"/>
                </a:cubicBezTo>
                <a:cubicBezTo>
                  <a:pt x="4647" y="3050"/>
                  <a:pt x="4607" y="3143"/>
                  <a:pt x="4552" y="3173"/>
                </a:cubicBezTo>
                <a:cubicBezTo>
                  <a:pt x="4385" y="3264"/>
                  <a:pt x="3906" y="4223"/>
                  <a:pt x="3838" y="4614"/>
                </a:cubicBezTo>
                <a:cubicBezTo>
                  <a:pt x="3803" y="4815"/>
                  <a:pt x="3741" y="5025"/>
                  <a:pt x="3695" y="5076"/>
                </a:cubicBezTo>
                <a:cubicBezTo>
                  <a:pt x="3526" y="5266"/>
                  <a:pt x="3330" y="6465"/>
                  <a:pt x="3330" y="7342"/>
                </a:cubicBezTo>
                <a:cubicBezTo>
                  <a:pt x="3330" y="8183"/>
                  <a:pt x="3541" y="9403"/>
                  <a:pt x="3711" y="9594"/>
                </a:cubicBezTo>
                <a:cubicBezTo>
                  <a:pt x="3751" y="9640"/>
                  <a:pt x="3817" y="9820"/>
                  <a:pt x="3854" y="10000"/>
                </a:cubicBezTo>
                <a:cubicBezTo>
                  <a:pt x="3891" y="10181"/>
                  <a:pt x="3954" y="10412"/>
                  <a:pt x="4012" y="10504"/>
                </a:cubicBezTo>
                <a:cubicBezTo>
                  <a:pt x="4070" y="10595"/>
                  <a:pt x="4119" y="10693"/>
                  <a:pt x="4107" y="10727"/>
                </a:cubicBezTo>
                <a:cubicBezTo>
                  <a:pt x="4096" y="10762"/>
                  <a:pt x="4178" y="10936"/>
                  <a:pt x="4298" y="11105"/>
                </a:cubicBezTo>
                <a:cubicBezTo>
                  <a:pt x="4418" y="11275"/>
                  <a:pt x="4609" y="11589"/>
                  <a:pt x="4726" y="11805"/>
                </a:cubicBezTo>
                <a:cubicBezTo>
                  <a:pt x="4843" y="12021"/>
                  <a:pt x="5024" y="12234"/>
                  <a:pt x="5122" y="12280"/>
                </a:cubicBezTo>
                <a:cubicBezTo>
                  <a:pt x="5220" y="12326"/>
                  <a:pt x="5297" y="12405"/>
                  <a:pt x="5297" y="12462"/>
                </a:cubicBezTo>
                <a:cubicBezTo>
                  <a:pt x="5297" y="12519"/>
                  <a:pt x="5460" y="12697"/>
                  <a:pt x="5646" y="12854"/>
                </a:cubicBezTo>
                <a:cubicBezTo>
                  <a:pt x="6702" y="13746"/>
                  <a:pt x="6779" y="13889"/>
                  <a:pt x="6391" y="14113"/>
                </a:cubicBezTo>
                <a:cubicBezTo>
                  <a:pt x="6270" y="14183"/>
                  <a:pt x="5563" y="14520"/>
                  <a:pt x="4821" y="14868"/>
                </a:cubicBezTo>
                <a:cubicBezTo>
                  <a:pt x="4079" y="15217"/>
                  <a:pt x="3408" y="15553"/>
                  <a:pt x="3330" y="15610"/>
                </a:cubicBezTo>
                <a:cubicBezTo>
                  <a:pt x="3253" y="15667"/>
                  <a:pt x="2696" y="15941"/>
                  <a:pt x="2078" y="16225"/>
                </a:cubicBezTo>
                <a:cubicBezTo>
                  <a:pt x="1051" y="16697"/>
                  <a:pt x="585" y="16951"/>
                  <a:pt x="0" y="17288"/>
                </a:cubicBezTo>
                <a:cubicBezTo>
                  <a:pt x="332" y="17660"/>
                  <a:pt x="652" y="18039"/>
                  <a:pt x="1047" y="18380"/>
                </a:cubicBezTo>
                <a:cubicBezTo>
                  <a:pt x="3524" y="20520"/>
                  <a:pt x="6776" y="21583"/>
                  <a:pt x="10023" y="21583"/>
                </a:cubicBezTo>
                <a:cubicBezTo>
                  <a:pt x="13270" y="21583"/>
                  <a:pt x="16522" y="20520"/>
                  <a:pt x="18999" y="18380"/>
                </a:cubicBezTo>
                <a:cubicBezTo>
                  <a:pt x="20134" y="17399"/>
                  <a:pt x="20985" y="16273"/>
                  <a:pt x="21600" y="15078"/>
                </a:cubicBezTo>
                <a:cubicBezTo>
                  <a:pt x="20723" y="14858"/>
                  <a:pt x="19746" y="14553"/>
                  <a:pt x="18967" y="14211"/>
                </a:cubicBezTo>
                <a:cubicBezTo>
                  <a:pt x="18208" y="13877"/>
                  <a:pt x="16895" y="13418"/>
                  <a:pt x="16081" y="13204"/>
                </a:cubicBezTo>
                <a:cubicBezTo>
                  <a:pt x="15739" y="13114"/>
                  <a:pt x="15425" y="12950"/>
                  <a:pt x="15145" y="12714"/>
                </a:cubicBezTo>
                <a:lnTo>
                  <a:pt x="14733" y="12364"/>
                </a:lnTo>
                <a:lnTo>
                  <a:pt x="14939" y="12140"/>
                </a:lnTo>
                <a:cubicBezTo>
                  <a:pt x="15048" y="12018"/>
                  <a:pt x="15130" y="11898"/>
                  <a:pt x="15130" y="11861"/>
                </a:cubicBezTo>
                <a:cubicBezTo>
                  <a:pt x="15130" y="11823"/>
                  <a:pt x="15239" y="11649"/>
                  <a:pt x="15367" y="11483"/>
                </a:cubicBezTo>
                <a:cubicBezTo>
                  <a:pt x="15495" y="11317"/>
                  <a:pt x="15570" y="11145"/>
                  <a:pt x="15542" y="11105"/>
                </a:cubicBezTo>
                <a:cubicBezTo>
                  <a:pt x="15514" y="11065"/>
                  <a:pt x="15556" y="11007"/>
                  <a:pt x="15637" y="10979"/>
                </a:cubicBezTo>
                <a:cubicBezTo>
                  <a:pt x="15718" y="10952"/>
                  <a:pt x="15789" y="10891"/>
                  <a:pt x="15780" y="10839"/>
                </a:cubicBezTo>
                <a:cubicBezTo>
                  <a:pt x="15771" y="10788"/>
                  <a:pt x="15779" y="10698"/>
                  <a:pt x="15811" y="10630"/>
                </a:cubicBezTo>
                <a:cubicBezTo>
                  <a:pt x="16071" y="10086"/>
                  <a:pt x="16448" y="8913"/>
                  <a:pt x="16414" y="8755"/>
                </a:cubicBezTo>
                <a:cubicBezTo>
                  <a:pt x="16391" y="8648"/>
                  <a:pt x="16417" y="8541"/>
                  <a:pt x="16462" y="8517"/>
                </a:cubicBezTo>
                <a:cubicBezTo>
                  <a:pt x="16552" y="8468"/>
                  <a:pt x="16567" y="6148"/>
                  <a:pt x="16478" y="6069"/>
                </a:cubicBezTo>
                <a:cubicBezTo>
                  <a:pt x="16446" y="6041"/>
                  <a:pt x="16417" y="5854"/>
                  <a:pt x="16398" y="5649"/>
                </a:cubicBezTo>
                <a:cubicBezTo>
                  <a:pt x="16380" y="5445"/>
                  <a:pt x="16279" y="5136"/>
                  <a:pt x="16192" y="4964"/>
                </a:cubicBezTo>
                <a:cubicBezTo>
                  <a:pt x="15998" y="4578"/>
                  <a:pt x="15993" y="4543"/>
                  <a:pt x="15922" y="4237"/>
                </a:cubicBezTo>
                <a:cubicBezTo>
                  <a:pt x="15842" y="3887"/>
                  <a:pt x="15509" y="3260"/>
                  <a:pt x="15367" y="3187"/>
                </a:cubicBezTo>
                <a:cubicBezTo>
                  <a:pt x="15302" y="3154"/>
                  <a:pt x="15213" y="3019"/>
                  <a:pt x="15177" y="2894"/>
                </a:cubicBezTo>
                <a:cubicBezTo>
                  <a:pt x="15081" y="2558"/>
                  <a:pt x="13867" y="1315"/>
                  <a:pt x="13337" y="1005"/>
                </a:cubicBezTo>
                <a:cubicBezTo>
                  <a:pt x="13203" y="927"/>
                  <a:pt x="12920" y="755"/>
                  <a:pt x="12703" y="627"/>
                </a:cubicBezTo>
                <a:cubicBezTo>
                  <a:pt x="12486" y="500"/>
                  <a:pt x="12212" y="388"/>
                  <a:pt x="12100" y="376"/>
                </a:cubicBezTo>
                <a:cubicBezTo>
                  <a:pt x="11989" y="364"/>
                  <a:pt x="11736" y="278"/>
                  <a:pt x="11530" y="194"/>
                </a:cubicBezTo>
                <a:cubicBezTo>
                  <a:pt x="11259" y="83"/>
                  <a:pt x="10863" y="36"/>
                  <a:pt x="10118" y="12"/>
                </a:cubicBezTo>
                <a:close/>
              </a:path>
            </a:pathLst>
          </a:custGeom>
          <a:ln w="12700">
            <a:miter lim="400000"/>
          </a:ln>
        </p:spPr>
      </p:pic>
      <p:pic>
        <p:nvPicPr>
          <p:cNvPr id="726" name="Steeve.png" descr="Steeve.png"/>
          <p:cNvPicPr>
            <a:picLocks noChangeAspect="1"/>
          </p:cNvPicPr>
          <p:nvPr/>
        </p:nvPicPr>
        <p:blipFill>
          <a:blip r:embed="rId3">
            <a:extLst/>
          </a:blip>
          <a:srcRect l="27789" t="1548" r="7045" b="26"/>
          <a:stretch>
            <a:fillRect/>
          </a:stretch>
        </p:blipFill>
        <p:spPr>
          <a:xfrm>
            <a:off x="8934233" y="285748"/>
            <a:ext cx="540545" cy="612314"/>
          </a:xfrm>
          <a:custGeom>
            <a:avLst/>
            <a:gdLst/>
            <a:ahLst/>
            <a:cxnLst>
              <a:cxn ang="0">
                <a:pos x="wd2" y="hd2"/>
              </a:cxn>
              <a:cxn ang="5400000">
                <a:pos x="wd2" y="hd2"/>
              </a:cxn>
              <a:cxn ang="10800000">
                <a:pos x="wd2" y="hd2"/>
              </a:cxn>
              <a:cxn ang="16200000">
                <a:pos x="wd2" y="hd2"/>
              </a:cxn>
            </a:cxnLst>
            <a:rect l="0" t="0" r="r" b="b"/>
            <a:pathLst>
              <a:path w="21600" h="21583" extrusionOk="0">
                <a:moveTo>
                  <a:pt x="10118" y="12"/>
                </a:moveTo>
                <a:cubicBezTo>
                  <a:pt x="9209" y="-17"/>
                  <a:pt x="9007" y="-3"/>
                  <a:pt x="8374" y="180"/>
                </a:cubicBezTo>
                <a:cubicBezTo>
                  <a:pt x="7492" y="435"/>
                  <a:pt x="7180" y="580"/>
                  <a:pt x="6756" y="907"/>
                </a:cubicBezTo>
                <a:cubicBezTo>
                  <a:pt x="6575" y="1047"/>
                  <a:pt x="6423" y="1138"/>
                  <a:pt x="6423" y="1103"/>
                </a:cubicBezTo>
                <a:cubicBezTo>
                  <a:pt x="6423" y="1068"/>
                  <a:pt x="6180" y="1256"/>
                  <a:pt x="5884" y="1523"/>
                </a:cubicBezTo>
                <a:cubicBezTo>
                  <a:pt x="5588" y="1790"/>
                  <a:pt x="5344" y="2029"/>
                  <a:pt x="5344" y="2054"/>
                </a:cubicBezTo>
                <a:cubicBezTo>
                  <a:pt x="5344" y="2080"/>
                  <a:pt x="5189" y="2266"/>
                  <a:pt x="4996" y="2474"/>
                </a:cubicBezTo>
                <a:cubicBezTo>
                  <a:pt x="4802" y="2681"/>
                  <a:pt x="4647" y="2906"/>
                  <a:pt x="4647" y="2978"/>
                </a:cubicBezTo>
                <a:cubicBezTo>
                  <a:pt x="4647" y="3050"/>
                  <a:pt x="4607" y="3143"/>
                  <a:pt x="4552" y="3173"/>
                </a:cubicBezTo>
                <a:cubicBezTo>
                  <a:pt x="4385" y="3264"/>
                  <a:pt x="3906" y="4223"/>
                  <a:pt x="3838" y="4614"/>
                </a:cubicBezTo>
                <a:cubicBezTo>
                  <a:pt x="3803" y="4815"/>
                  <a:pt x="3741" y="5025"/>
                  <a:pt x="3695" y="5076"/>
                </a:cubicBezTo>
                <a:cubicBezTo>
                  <a:pt x="3526" y="5266"/>
                  <a:pt x="3330" y="6465"/>
                  <a:pt x="3330" y="7342"/>
                </a:cubicBezTo>
                <a:cubicBezTo>
                  <a:pt x="3330" y="8183"/>
                  <a:pt x="3541" y="9403"/>
                  <a:pt x="3711" y="9594"/>
                </a:cubicBezTo>
                <a:cubicBezTo>
                  <a:pt x="3751" y="9640"/>
                  <a:pt x="3817" y="9820"/>
                  <a:pt x="3854" y="10000"/>
                </a:cubicBezTo>
                <a:cubicBezTo>
                  <a:pt x="3891" y="10181"/>
                  <a:pt x="3954" y="10412"/>
                  <a:pt x="4012" y="10504"/>
                </a:cubicBezTo>
                <a:cubicBezTo>
                  <a:pt x="4070" y="10595"/>
                  <a:pt x="4119" y="10693"/>
                  <a:pt x="4107" y="10727"/>
                </a:cubicBezTo>
                <a:cubicBezTo>
                  <a:pt x="4096" y="10762"/>
                  <a:pt x="4178" y="10936"/>
                  <a:pt x="4298" y="11105"/>
                </a:cubicBezTo>
                <a:cubicBezTo>
                  <a:pt x="4418" y="11275"/>
                  <a:pt x="4609" y="11589"/>
                  <a:pt x="4726" y="11805"/>
                </a:cubicBezTo>
                <a:cubicBezTo>
                  <a:pt x="4843" y="12021"/>
                  <a:pt x="5024" y="12234"/>
                  <a:pt x="5122" y="12280"/>
                </a:cubicBezTo>
                <a:cubicBezTo>
                  <a:pt x="5220" y="12326"/>
                  <a:pt x="5297" y="12405"/>
                  <a:pt x="5297" y="12462"/>
                </a:cubicBezTo>
                <a:cubicBezTo>
                  <a:pt x="5297" y="12519"/>
                  <a:pt x="5460" y="12697"/>
                  <a:pt x="5646" y="12854"/>
                </a:cubicBezTo>
                <a:cubicBezTo>
                  <a:pt x="6702" y="13746"/>
                  <a:pt x="6779" y="13889"/>
                  <a:pt x="6391" y="14113"/>
                </a:cubicBezTo>
                <a:cubicBezTo>
                  <a:pt x="6270" y="14183"/>
                  <a:pt x="5563" y="14520"/>
                  <a:pt x="4821" y="14868"/>
                </a:cubicBezTo>
                <a:cubicBezTo>
                  <a:pt x="4079" y="15217"/>
                  <a:pt x="3408" y="15553"/>
                  <a:pt x="3330" y="15610"/>
                </a:cubicBezTo>
                <a:cubicBezTo>
                  <a:pt x="3253" y="15667"/>
                  <a:pt x="2696" y="15941"/>
                  <a:pt x="2078" y="16225"/>
                </a:cubicBezTo>
                <a:cubicBezTo>
                  <a:pt x="1051" y="16697"/>
                  <a:pt x="585" y="16951"/>
                  <a:pt x="0" y="17288"/>
                </a:cubicBezTo>
                <a:cubicBezTo>
                  <a:pt x="332" y="17660"/>
                  <a:pt x="652" y="18039"/>
                  <a:pt x="1047" y="18380"/>
                </a:cubicBezTo>
                <a:cubicBezTo>
                  <a:pt x="3524" y="20520"/>
                  <a:pt x="6776" y="21583"/>
                  <a:pt x="10023" y="21583"/>
                </a:cubicBezTo>
                <a:cubicBezTo>
                  <a:pt x="13270" y="21583"/>
                  <a:pt x="16522" y="20520"/>
                  <a:pt x="18999" y="18380"/>
                </a:cubicBezTo>
                <a:cubicBezTo>
                  <a:pt x="20134" y="17399"/>
                  <a:pt x="20985" y="16273"/>
                  <a:pt x="21600" y="15078"/>
                </a:cubicBezTo>
                <a:cubicBezTo>
                  <a:pt x="20723" y="14858"/>
                  <a:pt x="19746" y="14553"/>
                  <a:pt x="18967" y="14211"/>
                </a:cubicBezTo>
                <a:cubicBezTo>
                  <a:pt x="18208" y="13877"/>
                  <a:pt x="16895" y="13418"/>
                  <a:pt x="16081" y="13204"/>
                </a:cubicBezTo>
                <a:cubicBezTo>
                  <a:pt x="15739" y="13114"/>
                  <a:pt x="15425" y="12950"/>
                  <a:pt x="15145" y="12714"/>
                </a:cubicBezTo>
                <a:lnTo>
                  <a:pt x="14733" y="12364"/>
                </a:lnTo>
                <a:lnTo>
                  <a:pt x="14939" y="12140"/>
                </a:lnTo>
                <a:cubicBezTo>
                  <a:pt x="15048" y="12018"/>
                  <a:pt x="15130" y="11898"/>
                  <a:pt x="15130" y="11861"/>
                </a:cubicBezTo>
                <a:cubicBezTo>
                  <a:pt x="15130" y="11823"/>
                  <a:pt x="15239" y="11649"/>
                  <a:pt x="15367" y="11483"/>
                </a:cubicBezTo>
                <a:cubicBezTo>
                  <a:pt x="15495" y="11317"/>
                  <a:pt x="15570" y="11145"/>
                  <a:pt x="15542" y="11105"/>
                </a:cubicBezTo>
                <a:cubicBezTo>
                  <a:pt x="15514" y="11065"/>
                  <a:pt x="15556" y="11007"/>
                  <a:pt x="15637" y="10979"/>
                </a:cubicBezTo>
                <a:cubicBezTo>
                  <a:pt x="15718" y="10952"/>
                  <a:pt x="15789" y="10891"/>
                  <a:pt x="15780" y="10839"/>
                </a:cubicBezTo>
                <a:cubicBezTo>
                  <a:pt x="15771" y="10788"/>
                  <a:pt x="15779" y="10698"/>
                  <a:pt x="15811" y="10630"/>
                </a:cubicBezTo>
                <a:cubicBezTo>
                  <a:pt x="16071" y="10086"/>
                  <a:pt x="16448" y="8913"/>
                  <a:pt x="16414" y="8755"/>
                </a:cubicBezTo>
                <a:cubicBezTo>
                  <a:pt x="16391" y="8648"/>
                  <a:pt x="16417" y="8541"/>
                  <a:pt x="16462" y="8517"/>
                </a:cubicBezTo>
                <a:cubicBezTo>
                  <a:pt x="16552" y="8468"/>
                  <a:pt x="16567" y="6148"/>
                  <a:pt x="16478" y="6069"/>
                </a:cubicBezTo>
                <a:cubicBezTo>
                  <a:pt x="16446" y="6041"/>
                  <a:pt x="16417" y="5854"/>
                  <a:pt x="16398" y="5649"/>
                </a:cubicBezTo>
                <a:cubicBezTo>
                  <a:pt x="16380" y="5445"/>
                  <a:pt x="16279" y="5136"/>
                  <a:pt x="16192" y="4964"/>
                </a:cubicBezTo>
                <a:cubicBezTo>
                  <a:pt x="15998" y="4578"/>
                  <a:pt x="15993" y="4543"/>
                  <a:pt x="15922" y="4237"/>
                </a:cubicBezTo>
                <a:cubicBezTo>
                  <a:pt x="15842" y="3887"/>
                  <a:pt x="15509" y="3260"/>
                  <a:pt x="15367" y="3187"/>
                </a:cubicBezTo>
                <a:cubicBezTo>
                  <a:pt x="15302" y="3154"/>
                  <a:pt x="15213" y="3019"/>
                  <a:pt x="15177" y="2894"/>
                </a:cubicBezTo>
                <a:cubicBezTo>
                  <a:pt x="15081" y="2558"/>
                  <a:pt x="13867" y="1315"/>
                  <a:pt x="13337" y="1005"/>
                </a:cubicBezTo>
                <a:cubicBezTo>
                  <a:pt x="13203" y="927"/>
                  <a:pt x="12920" y="755"/>
                  <a:pt x="12703" y="627"/>
                </a:cubicBezTo>
                <a:cubicBezTo>
                  <a:pt x="12486" y="500"/>
                  <a:pt x="12212" y="388"/>
                  <a:pt x="12100" y="376"/>
                </a:cubicBezTo>
                <a:cubicBezTo>
                  <a:pt x="11989" y="364"/>
                  <a:pt x="11736" y="278"/>
                  <a:pt x="11530" y="194"/>
                </a:cubicBezTo>
                <a:cubicBezTo>
                  <a:pt x="11259" y="83"/>
                  <a:pt x="10863" y="36"/>
                  <a:pt x="10118" y="12"/>
                </a:cubicBezTo>
                <a:close/>
              </a:path>
            </a:pathLst>
          </a:custGeom>
          <a:ln w="12700">
            <a:miter lim="400000"/>
          </a:ln>
        </p:spPr>
      </p:pic>
      <p:pic>
        <p:nvPicPr>
          <p:cNvPr id="727" name="Steeve.png" descr="Steeve.png"/>
          <p:cNvPicPr>
            <a:picLocks noChangeAspect="1"/>
          </p:cNvPicPr>
          <p:nvPr/>
        </p:nvPicPr>
        <p:blipFill>
          <a:blip r:embed="rId3">
            <a:extLst/>
          </a:blip>
          <a:srcRect l="27789" t="1548" r="7045" b="26"/>
          <a:stretch>
            <a:fillRect/>
          </a:stretch>
        </p:blipFill>
        <p:spPr>
          <a:xfrm>
            <a:off x="1415381" y="8567626"/>
            <a:ext cx="540545" cy="612314"/>
          </a:xfrm>
          <a:custGeom>
            <a:avLst/>
            <a:gdLst/>
            <a:ahLst/>
            <a:cxnLst>
              <a:cxn ang="0">
                <a:pos x="wd2" y="hd2"/>
              </a:cxn>
              <a:cxn ang="5400000">
                <a:pos x="wd2" y="hd2"/>
              </a:cxn>
              <a:cxn ang="10800000">
                <a:pos x="wd2" y="hd2"/>
              </a:cxn>
              <a:cxn ang="16200000">
                <a:pos x="wd2" y="hd2"/>
              </a:cxn>
            </a:cxnLst>
            <a:rect l="0" t="0" r="r" b="b"/>
            <a:pathLst>
              <a:path w="21600" h="21583" extrusionOk="0">
                <a:moveTo>
                  <a:pt x="10118" y="12"/>
                </a:moveTo>
                <a:cubicBezTo>
                  <a:pt x="9209" y="-17"/>
                  <a:pt x="9007" y="-3"/>
                  <a:pt x="8374" y="180"/>
                </a:cubicBezTo>
                <a:cubicBezTo>
                  <a:pt x="7492" y="435"/>
                  <a:pt x="7180" y="580"/>
                  <a:pt x="6756" y="907"/>
                </a:cubicBezTo>
                <a:cubicBezTo>
                  <a:pt x="6575" y="1047"/>
                  <a:pt x="6423" y="1138"/>
                  <a:pt x="6423" y="1103"/>
                </a:cubicBezTo>
                <a:cubicBezTo>
                  <a:pt x="6423" y="1068"/>
                  <a:pt x="6180" y="1256"/>
                  <a:pt x="5884" y="1523"/>
                </a:cubicBezTo>
                <a:cubicBezTo>
                  <a:pt x="5588" y="1790"/>
                  <a:pt x="5344" y="2029"/>
                  <a:pt x="5344" y="2054"/>
                </a:cubicBezTo>
                <a:cubicBezTo>
                  <a:pt x="5344" y="2080"/>
                  <a:pt x="5189" y="2266"/>
                  <a:pt x="4996" y="2474"/>
                </a:cubicBezTo>
                <a:cubicBezTo>
                  <a:pt x="4802" y="2681"/>
                  <a:pt x="4647" y="2906"/>
                  <a:pt x="4647" y="2978"/>
                </a:cubicBezTo>
                <a:cubicBezTo>
                  <a:pt x="4647" y="3050"/>
                  <a:pt x="4607" y="3143"/>
                  <a:pt x="4552" y="3173"/>
                </a:cubicBezTo>
                <a:cubicBezTo>
                  <a:pt x="4385" y="3264"/>
                  <a:pt x="3906" y="4223"/>
                  <a:pt x="3838" y="4614"/>
                </a:cubicBezTo>
                <a:cubicBezTo>
                  <a:pt x="3803" y="4815"/>
                  <a:pt x="3741" y="5025"/>
                  <a:pt x="3695" y="5076"/>
                </a:cubicBezTo>
                <a:cubicBezTo>
                  <a:pt x="3526" y="5266"/>
                  <a:pt x="3330" y="6465"/>
                  <a:pt x="3330" y="7342"/>
                </a:cubicBezTo>
                <a:cubicBezTo>
                  <a:pt x="3330" y="8183"/>
                  <a:pt x="3541" y="9403"/>
                  <a:pt x="3711" y="9594"/>
                </a:cubicBezTo>
                <a:cubicBezTo>
                  <a:pt x="3751" y="9640"/>
                  <a:pt x="3817" y="9820"/>
                  <a:pt x="3854" y="10000"/>
                </a:cubicBezTo>
                <a:cubicBezTo>
                  <a:pt x="3891" y="10181"/>
                  <a:pt x="3954" y="10412"/>
                  <a:pt x="4012" y="10504"/>
                </a:cubicBezTo>
                <a:cubicBezTo>
                  <a:pt x="4070" y="10595"/>
                  <a:pt x="4119" y="10693"/>
                  <a:pt x="4107" y="10727"/>
                </a:cubicBezTo>
                <a:cubicBezTo>
                  <a:pt x="4096" y="10762"/>
                  <a:pt x="4178" y="10936"/>
                  <a:pt x="4298" y="11105"/>
                </a:cubicBezTo>
                <a:cubicBezTo>
                  <a:pt x="4418" y="11275"/>
                  <a:pt x="4609" y="11589"/>
                  <a:pt x="4726" y="11805"/>
                </a:cubicBezTo>
                <a:cubicBezTo>
                  <a:pt x="4843" y="12021"/>
                  <a:pt x="5024" y="12234"/>
                  <a:pt x="5122" y="12280"/>
                </a:cubicBezTo>
                <a:cubicBezTo>
                  <a:pt x="5220" y="12326"/>
                  <a:pt x="5297" y="12405"/>
                  <a:pt x="5297" y="12462"/>
                </a:cubicBezTo>
                <a:cubicBezTo>
                  <a:pt x="5297" y="12519"/>
                  <a:pt x="5460" y="12697"/>
                  <a:pt x="5646" y="12854"/>
                </a:cubicBezTo>
                <a:cubicBezTo>
                  <a:pt x="6702" y="13746"/>
                  <a:pt x="6779" y="13889"/>
                  <a:pt x="6391" y="14113"/>
                </a:cubicBezTo>
                <a:cubicBezTo>
                  <a:pt x="6270" y="14183"/>
                  <a:pt x="5563" y="14520"/>
                  <a:pt x="4821" y="14868"/>
                </a:cubicBezTo>
                <a:cubicBezTo>
                  <a:pt x="4079" y="15217"/>
                  <a:pt x="3408" y="15553"/>
                  <a:pt x="3330" y="15610"/>
                </a:cubicBezTo>
                <a:cubicBezTo>
                  <a:pt x="3253" y="15667"/>
                  <a:pt x="2696" y="15941"/>
                  <a:pt x="2078" y="16225"/>
                </a:cubicBezTo>
                <a:cubicBezTo>
                  <a:pt x="1051" y="16697"/>
                  <a:pt x="585" y="16951"/>
                  <a:pt x="0" y="17288"/>
                </a:cubicBezTo>
                <a:cubicBezTo>
                  <a:pt x="332" y="17660"/>
                  <a:pt x="652" y="18039"/>
                  <a:pt x="1047" y="18380"/>
                </a:cubicBezTo>
                <a:cubicBezTo>
                  <a:pt x="3524" y="20520"/>
                  <a:pt x="6776" y="21583"/>
                  <a:pt x="10023" y="21583"/>
                </a:cubicBezTo>
                <a:cubicBezTo>
                  <a:pt x="13270" y="21583"/>
                  <a:pt x="16522" y="20520"/>
                  <a:pt x="18999" y="18380"/>
                </a:cubicBezTo>
                <a:cubicBezTo>
                  <a:pt x="20134" y="17399"/>
                  <a:pt x="20985" y="16273"/>
                  <a:pt x="21600" y="15078"/>
                </a:cubicBezTo>
                <a:cubicBezTo>
                  <a:pt x="20723" y="14858"/>
                  <a:pt x="19746" y="14553"/>
                  <a:pt x="18967" y="14211"/>
                </a:cubicBezTo>
                <a:cubicBezTo>
                  <a:pt x="18208" y="13877"/>
                  <a:pt x="16895" y="13418"/>
                  <a:pt x="16081" y="13204"/>
                </a:cubicBezTo>
                <a:cubicBezTo>
                  <a:pt x="15739" y="13114"/>
                  <a:pt x="15425" y="12950"/>
                  <a:pt x="15145" y="12714"/>
                </a:cubicBezTo>
                <a:lnTo>
                  <a:pt x="14733" y="12364"/>
                </a:lnTo>
                <a:lnTo>
                  <a:pt x="14939" y="12140"/>
                </a:lnTo>
                <a:cubicBezTo>
                  <a:pt x="15048" y="12018"/>
                  <a:pt x="15130" y="11898"/>
                  <a:pt x="15130" y="11861"/>
                </a:cubicBezTo>
                <a:cubicBezTo>
                  <a:pt x="15130" y="11823"/>
                  <a:pt x="15239" y="11649"/>
                  <a:pt x="15367" y="11483"/>
                </a:cubicBezTo>
                <a:cubicBezTo>
                  <a:pt x="15495" y="11317"/>
                  <a:pt x="15570" y="11145"/>
                  <a:pt x="15542" y="11105"/>
                </a:cubicBezTo>
                <a:cubicBezTo>
                  <a:pt x="15514" y="11065"/>
                  <a:pt x="15556" y="11007"/>
                  <a:pt x="15637" y="10979"/>
                </a:cubicBezTo>
                <a:cubicBezTo>
                  <a:pt x="15718" y="10952"/>
                  <a:pt x="15789" y="10891"/>
                  <a:pt x="15780" y="10839"/>
                </a:cubicBezTo>
                <a:cubicBezTo>
                  <a:pt x="15771" y="10788"/>
                  <a:pt x="15779" y="10698"/>
                  <a:pt x="15811" y="10630"/>
                </a:cubicBezTo>
                <a:cubicBezTo>
                  <a:pt x="16071" y="10086"/>
                  <a:pt x="16448" y="8913"/>
                  <a:pt x="16414" y="8755"/>
                </a:cubicBezTo>
                <a:cubicBezTo>
                  <a:pt x="16391" y="8648"/>
                  <a:pt x="16417" y="8541"/>
                  <a:pt x="16462" y="8517"/>
                </a:cubicBezTo>
                <a:cubicBezTo>
                  <a:pt x="16552" y="8468"/>
                  <a:pt x="16567" y="6148"/>
                  <a:pt x="16478" y="6069"/>
                </a:cubicBezTo>
                <a:cubicBezTo>
                  <a:pt x="16446" y="6041"/>
                  <a:pt x="16417" y="5854"/>
                  <a:pt x="16398" y="5649"/>
                </a:cubicBezTo>
                <a:cubicBezTo>
                  <a:pt x="16380" y="5445"/>
                  <a:pt x="16279" y="5136"/>
                  <a:pt x="16192" y="4964"/>
                </a:cubicBezTo>
                <a:cubicBezTo>
                  <a:pt x="15998" y="4578"/>
                  <a:pt x="15993" y="4543"/>
                  <a:pt x="15922" y="4237"/>
                </a:cubicBezTo>
                <a:cubicBezTo>
                  <a:pt x="15842" y="3887"/>
                  <a:pt x="15509" y="3260"/>
                  <a:pt x="15367" y="3187"/>
                </a:cubicBezTo>
                <a:cubicBezTo>
                  <a:pt x="15302" y="3154"/>
                  <a:pt x="15213" y="3019"/>
                  <a:pt x="15177" y="2894"/>
                </a:cubicBezTo>
                <a:cubicBezTo>
                  <a:pt x="15081" y="2558"/>
                  <a:pt x="13867" y="1315"/>
                  <a:pt x="13337" y="1005"/>
                </a:cubicBezTo>
                <a:cubicBezTo>
                  <a:pt x="13203" y="927"/>
                  <a:pt x="12920" y="755"/>
                  <a:pt x="12703" y="627"/>
                </a:cubicBezTo>
                <a:cubicBezTo>
                  <a:pt x="12486" y="500"/>
                  <a:pt x="12212" y="388"/>
                  <a:pt x="12100" y="376"/>
                </a:cubicBezTo>
                <a:cubicBezTo>
                  <a:pt x="11989" y="364"/>
                  <a:pt x="11736" y="278"/>
                  <a:pt x="11530" y="194"/>
                </a:cubicBezTo>
                <a:cubicBezTo>
                  <a:pt x="11259" y="83"/>
                  <a:pt x="10863" y="36"/>
                  <a:pt x="10118" y="12"/>
                </a:cubicBezTo>
                <a:close/>
              </a:path>
            </a:pathLst>
          </a:custGeom>
          <a:ln w="12700">
            <a:miter lim="400000"/>
          </a:ln>
        </p:spPr>
      </p:pic>
      <p:pic>
        <p:nvPicPr>
          <p:cNvPr id="728" name="Steeve.png" descr="Steeve.png"/>
          <p:cNvPicPr>
            <a:picLocks noChangeAspect="1"/>
          </p:cNvPicPr>
          <p:nvPr/>
        </p:nvPicPr>
        <p:blipFill>
          <a:blip r:embed="rId3">
            <a:extLst/>
          </a:blip>
          <a:srcRect l="27789" t="1548" r="7045" b="26"/>
          <a:stretch>
            <a:fillRect/>
          </a:stretch>
        </p:blipFill>
        <p:spPr>
          <a:xfrm rot="16598126">
            <a:off x="6286257" y="7738692"/>
            <a:ext cx="540545" cy="612314"/>
          </a:xfrm>
          <a:custGeom>
            <a:avLst/>
            <a:gdLst/>
            <a:ahLst/>
            <a:cxnLst>
              <a:cxn ang="0">
                <a:pos x="wd2" y="hd2"/>
              </a:cxn>
              <a:cxn ang="5400000">
                <a:pos x="wd2" y="hd2"/>
              </a:cxn>
              <a:cxn ang="10800000">
                <a:pos x="wd2" y="hd2"/>
              </a:cxn>
              <a:cxn ang="16200000">
                <a:pos x="wd2" y="hd2"/>
              </a:cxn>
            </a:cxnLst>
            <a:rect l="0" t="0" r="r" b="b"/>
            <a:pathLst>
              <a:path w="21600" h="21583" extrusionOk="0">
                <a:moveTo>
                  <a:pt x="10118" y="12"/>
                </a:moveTo>
                <a:cubicBezTo>
                  <a:pt x="9209" y="-17"/>
                  <a:pt x="9007" y="-3"/>
                  <a:pt x="8374" y="180"/>
                </a:cubicBezTo>
                <a:cubicBezTo>
                  <a:pt x="7492" y="435"/>
                  <a:pt x="7180" y="580"/>
                  <a:pt x="6756" y="907"/>
                </a:cubicBezTo>
                <a:cubicBezTo>
                  <a:pt x="6575" y="1047"/>
                  <a:pt x="6423" y="1138"/>
                  <a:pt x="6423" y="1103"/>
                </a:cubicBezTo>
                <a:cubicBezTo>
                  <a:pt x="6423" y="1068"/>
                  <a:pt x="6180" y="1256"/>
                  <a:pt x="5884" y="1523"/>
                </a:cubicBezTo>
                <a:cubicBezTo>
                  <a:pt x="5588" y="1790"/>
                  <a:pt x="5344" y="2029"/>
                  <a:pt x="5344" y="2054"/>
                </a:cubicBezTo>
                <a:cubicBezTo>
                  <a:pt x="5344" y="2080"/>
                  <a:pt x="5189" y="2266"/>
                  <a:pt x="4996" y="2474"/>
                </a:cubicBezTo>
                <a:cubicBezTo>
                  <a:pt x="4802" y="2681"/>
                  <a:pt x="4647" y="2906"/>
                  <a:pt x="4647" y="2978"/>
                </a:cubicBezTo>
                <a:cubicBezTo>
                  <a:pt x="4647" y="3050"/>
                  <a:pt x="4607" y="3143"/>
                  <a:pt x="4552" y="3173"/>
                </a:cubicBezTo>
                <a:cubicBezTo>
                  <a:pt x="4385" y="3264"/>
                  <a:pt x="3906" y="4223"/>
                  <a:pt x="3838" y="4614"/>
                </a:cubicBezTo>
                <a:cubicBezTo>
                  <a:pt x="3803" y="4815"/>
                  <a:pt x="3741" y="5025"/>
                  <a:pt x="3695" y="5076"/>
                </a:cubicBezTo>
                <a:cubicBezTo>
                  <a:pt x="3526" y="5266"/>
                  <a:pt x="3330" y="6465"/>
                  <a:pt x="3330" y="7342"/>
                </a:cubicBezTo>
                <a:cubicBezTo>
                  <a:pt x="3330" y="8183"/>
                  <a:pt x="3541" y="9403"/>
                  <a:pt x="3711" y="9594"/>
                </a:cubicBezTo>
                <a:cubicBezTo>
                  <a:pt x="3751" y="9640"/>
                  <a:pt x="3817" y="9820"/>
                  <a:pt x="3854" y="10000"/>
                </a:cubicBezTo>
                <a:cubicBezTo>
                  <a:pt x="3891" y="10181"/>
                  <a:pt x="3954" y="10412"/>
                  <a:pt x="4012" y="10504"/>
                </a:cubicBezTo>
                <a:cubicBezTo>
                  <a:pt x="4070" y="10595"/>
                  <a:pt x="4119" y="10693"/>
                  <a:pt x="4107" y="10727"/>
                </a:cubicBezTo>
                <a:cubicBezTo>
                  <a:pt x="4096" y="10762"/>
                  <a:pt x="4178" y="10936"/>
                  <a:pt x="4298" y="11105"/>
                </a:cubicBezTo>
                <a:cubicBezTo>
                  <a:pt x="4418" y="11275"/>
                  <a:pt x="4609" y="11589"/>
                  <a:pt x="4726" y="11805"/>
                </a:cubicBezTo>
                <a:cubicBezTo>
                  <a:pt x="4843" y="12021"/>
                  <a:pt x="5024" y="12234"/>
                  <a:pt x="5122" y="12280"/>
                </a:cubicBezTo>
                <a:cubicBezTo>
                  <a:pt x="5220" y="12326"/>
                  <a:pt x="5297" y="12405"/>
                  <a:pt x="5297" y="12462"/>
                </a:cubicBezTo>
                <a:cubicBezTo>
                  <a:pt x="5297" y="12519"/>
                  <a:pt x="5460" y="12697"/>
                  <a:pt x="5646" y="12854"/>
                </a:cubicBezTo>
                <a:cubicBezTo>
                  <a:pt x="6702" y="13746"/>
                  <a:pt x="6779" y="13889"/>
                  <a:pt x="6391" y="14113"/>
                </a:cubicBezTo>
                <a:cubicBezTo>
                  <a:pt x="6270" y="14183"/>
                  <a:pt x="5563" y="14520"/>
                  <a:pt x="4821" y="14868"/>
                </a:cubicBezTo>
                <a:cubicBezTo>
                  <a:pt x="4079" y="15217"/>
                  <a:pt x="3408" y="15553"/>
                  <a:pt x="3330" y="15610"/>
                </a:cubicBezTo>
                <a:cubicBezTo>
                  <a:pt x="3253" y="15667"/>
                  <a:pt x="2696" y="15941"/>
                  <a:pt x="2078" y="16225"/>
                </a:cubicBezTo>
                <a:cubicBezTo>
                  <a:pt x="1051" y="16697"/>
                  <a:pt x="585" y="16951"/>
                  <a:pt x="0" y="17288"/>
                </a:cubicBezTo>
                <a:cubicBezTo>
                  <a:pt x="332" y="17660"/>
                  <a:pt x="652" y="18039"/>
                  <a:pt x="1047" y="18380"/>
                </a:cubicBezTo>
                <a:cubicBezTo>
                  <a:pt x="3524" y="20520"/>
                  <a:pt x="6776" y="21583"/>
                  <a:pt x="10023" y="21583"/>
                </a:cubicBezTo>
                <a:cubicBezTo>
                  <a:pt x="13270" y="21583"/>
                  <a:pt x="16522" y="20520"/>
                  <a:pt x="18999" y="18380"/>
                </a:cubicBezTo>
                <a:cubicBezTo>
                  <a:pt x="20134" y="17399"/>
                  <a:pt x="20985" y="16273"/>
                  <a:pt x="21600" y="15078"/>
                </a:cubicBezTo>
                <a:cubicBezTo>
                  <a:pt x="20723" y="14858"/>
                  <a:pt x="19746" y="14553"/>
                  <a:pt x="18967" y="14211"/>
                </a:cubicBezTo>
                <a:cubicBezTo>
                  <a:pt x="18208" y="13877"/>
                  <a:pt x="16895" y="13418"/>
                  <a:pt x="16081" y="13204"/>
                </a:cubicBezTo>
                <a:cubicBezTo>
                  <a:pt x="15739" y="13114"/>
                  <a:pt x="15425" y="12950"/>
                  <a:pt x="15145" y="12714"/>
                </a:cubicBezTo>
                <a:lnTo>
                  <a:pt x="14733" y="12364"/>
                </a:lnTo>
                <a:lnTo>
                  <a:pt x="14939" y="12140"/>
                </a:lnTo>
                <a:cubicBezTo>
                  <a:pt x="15048" y="12018"/>
                  <a:pt x="15130" y="11898"/>
                  <a:pt x="15130" y="11861"/>
                </a:cubicBezTo>
                <a:cubicBezTo>
                  <a:pt x="15130" y="11823"/>
                  <a:pt x="15239" y="11649"/>
                  <a:pt x="15367" y="11483"/>
                </a:cubicBezTo>
                <a:cubicBezTo>
                  <a:pt x="15495" y="11317"/>
                  <a:pt x="15570" y="11145"/>
                  <a:pt x="15542" y="11105"/>
                </a:cubicBezTo>
                <a:cubicBezTo>
                  <a:pt x="15514" y="11065"/>
                  <a:pt x="15556" y="11007"/>
                  <a:pt x="15637" y="10979"/>
                </a:cubicBezTo>
                <a:cubicBezTo>
                  <a:pt x="15718" y="10952"/>
                  <a:pt x="15789" y="10891"/>
                  <a:pt x="15780" y="10839"/>
                </a:cubicBezTo>
                <a:cubicBezTo>
                  <a:pt x="15771" y="10788"/>
                  <a:pt x="15779" y="10698"/>
                  <a:pt x="15811" y="10630"/>
                </a:cubicBezTo>
                <a:cubicBezTo>
                  <a:pt x="16071" y="10086"/>
                  <a:pt x="16448" y="8913"/>
                  <a:pt x="16414" y="8755"/>
                </a:cubicBezTo>
                <a:cubicBezTo>
                  <a:pt x="16391" y="8648"/>
                  <a:pt x="16417" y="8541"/>
                  <a:pt x="16462" y="8517"/>
                </a:cubicBezTo>
                <a:cubicBezTo>
                  <a:pt x="16552" y="8468"/>
                  <a:pt x="16567" y="6148"/>
                  <a:pt x="16478" y="6069"/>
                </a:cubicBezTo>
                <a:cubicBezTo>
                  <a:pt x="16446" y="6041"/>
                  <a:pt x="16417" y="5854"/>
                  <a:pt x="16398" y="5649"/>
                </a:cubicBezTo>
                <a:cubicBezTo>
                  <a:pt x="16380" y="5445"/>
                  <a:pt x="16279" y="5136"/>
                  <a:pt x="16192" y="4964"/>
                </a:cubicBezTo>
                <a:cubicBezTo>
                  <a:pt x="15998" y="4578"/>
                  <a:pt x="15993" y="4543"/>
                  <a:pt x="15922" y="4237"/>
                </a:cubicBezTo>
                <a:cubicBezTo>
                  <a:pt x="15842" y="3887"/>
                  <a:pt x="15509" y="3260"/>
                  <a:pt x="15367" y="3187"/>
                </a:cubicBezTo>
                <a:cubicBezTo>
                  <a:pt x="15302" y="3154"/>
                  <a:pt x="15213" y="3019"/>
                  <a:pt x="15177" y="2894"/>
                </a:cubicBezTo>
                <a:cubicBezTo>
                  <a:pt x="15081" y="2558"/>
                  <a:pt x="13867" y="1315"/>
                  <a:pt x="13337" y="1005"/>
                </a:cubicBezTo>
                <a:cubicBezTo>
                  <a:pt x="13203" y="927"/>
                  <a:pt x="12920" y="755"/>
                  <a:pt x="12703" y="627"/>
                </a:cubicBezTo>
                <a:cubicBezTo>
                  <a:pt x="12486" y="500"/>
                  <a:pt x="12212" y="388"/>
                  <a:pt x="12100" y="376"/>
                </a:cubicBezTo>
                <a:cubicBezTo>
                  <a:pt x="11989" y="364"/>
                  <a:pt x="11736" y="278"/>
                  <a:pt x="11530" y="194"/>
                </a:cubicBezTo>
                <a:cubicBezTo>
                  <a:pt x="11259" y="83"/>
                  <a:pt x="10863" y="36"/>
                  <a:pt x="10118" y="12"/>
                </a:cubicBezTo>
                <a:close/>
              </a:path>
            </a:pathLst>
          </a:custGeom>
          <a:ln w="12700">
            <a:miter lim="400000"/>
          </a:ln>
        </p:spPr>
      </p:pic>
      <p:pic>
        <p:nvPicPr>
          <p:cNvPr id="729" name="Steeve.png" descr="Steeve.png"/>
          <p:cNvPicPr>
            <a:picLocks noChangeAspect="1"/>
          </p:cNvPicPr>
          <p:nvPr/>
        </p:nvPicPr>
        <p:blipFill>
          <a:blip r:embed="rId3">
            <a:extLst/>
          </a:blip>
          <a:srcRect l="27789" t="1548" r="7045" b="26"/>
          <a:stretch>
            <a:fillRect/>
          </a:stretch>
        </p:blipFill>
        <p:spPr>
          <a:xfrm rot="13890853">
            <a:off x="9228144" y="9962556"/>
            <a:ext cx="540545" cy="612314"/>
          </a:xfrm>
          <a:custGeom>
            <a:avLst/>
            <a:gdLst/>
            <a:ahLst/>
            <a:cxnLst>
              <a:cxn ang="0">
                <a:pos x="wd2" y="hd2"/>
              </a:cxn>
              <a:cxn ang="5400000">
                <a:pos x="wd2" y="hd2"/>
              </a:cxn>
              <a:cxn ang="10800000">
                <a:pos x="wd2" y="hd2"/>
              </a:cxn>
              <a:cxn ang="16200000">
                <a:pos x="wd2" y="hd2"/>
              </a:cxn>
            </a:cxnLst>
            <a:rect l="0" t="0" r="r" b="b"/>
            <a:pathLst>
              <a:path w="21600" h="21583" extrusionOk="0">
                <a:moveTo>
                  <a:pt x="10118" y="12"/>
                </a:moveTo>
                <a:cubicBezTo>
                  <a:pt x="9209" y="-17"/>
                  <a:pt x="9007" y="-3"/>
                  <a:pt x="8374" y="180"/>
                </a:cubicBezTo>
                <a:cubicBezTo>
                  <a:pt x="7492" y="435"/>
                  <a:pt x="7180" y="580"/>
                  <a:pt x="6756" y="907"/>
                </a:cubicBezTo>
                <a:cubicBezTo>
                  <a:pt x="6575" y="1047"/>
                  <a:pt x="6423" y="1138"/>
                  <a:pt x="6423" y="1103"/>
                </a:cubicBezTo>
                <a:cubicBezTo>
                  <a:pt x="6423" y="1068"/>
                  <a:pt x="6180" y="1256"/>
                  <a:pt x="5884" y="1523"/>
                </a:cubicBezTo>
                <a:cubicBezTo>
                  <a:pt x="5588" y="1790"/>
                  <a:pt x="5344" y="2029"/>
                  <a:pt x="5344" y="2054"/>
                </a:cubicBezTo>
                <a:cubicBezTo>
                  <a:pt x="5344" y="2080"/>
                  <a:pt x="5189" y="2266"/>
                  <a:pt x="4996" y="2474"/>
                </a:cubicBezTo>
                <a:cubicBezTo>
                  <a:pt x="4802" y="2681"/>
                  <a:pt x="4647" y="2906"/>
                  <a:pt x="4647" y="2978"/>
                </a:cubicBezTo>
                <a:cubicBezTo>
                  <a:pt x="4647" y="3050"/>
                  <a:pt x="4607" y="3143"/>
                  <a:pt x="4552" y="3173"/>
                </a:cubicBezTo>
                <a:cubicBezTo>
                  <a:pt x="4385" y="3264"/>
                  <a:pt x="3906" y="4223"/>
                  <a:pt x="3838" y="4614"/>
                </a:cubicBezTo>
                <a:cubicBezTo>
                  <a:pt x="3803" y="4815"/>
                  <a:pt x="3741" y="5025"/>
                  <a:pt x="3695" y="5076"/>
                </a:cubicBezTo>
                <a:cubicBezTo>
                  <a:pt x="3526" y="5266"/>
                  <a:pt x="3330" y="6465"/>
                  <a:pt x="3330" y="7342"/>
                </a:cubicBezTo>
                <a:cubicBezTo>
                  <a:pt x="3330" y="8183"/>
                  <a:pt x="3541" y="9403"/>
                  <a:pt x="3711" y="9594"/>
                </a:cubicBezTo>
                <a:cubicBezTo>
                  <a:pt x="3751" y="9640"/>
                  <a:pt x="3817" y="9820"/>
                  <a:pt x="3854" y="10000"/>
                </a:cubicBezTo>
                <a:cubicBezTo>
                  <a:pt x="3891" y="10181"/>
                  <a:pt x="3954" y="10412"/>
                  <a:pt x="4012" y="10504"/>
                </a:cubicBezTo>
                <a:cubicBezTo>
                  <a:pt x="4070" y="10595"/>
                  <a:pt x="4119" y="10693"/>
                  <a:pt x="4107" y="10727"/>
                </a:cubicBezTo>
                <a:cubicBezTo>
                  <a:pt x="4096" y="10762"/>
                  <a:pt x="4178" y="10936"/>
                  <a:pt x="4298" y="11105"/>
                </a:cubicBezTo>
                <a:cubicBezTo>
                  <a:pt x="4418" y="11275"/>
                  <a:pt x="4609" y="11589"/>
                  <a:pt x="4726" y="11805"/>
                </a:cubicBezTo>
                <a:cubicBezTo>
                  <a:pt x="4843" y="12021"/>
                  <a:pt x="5024" y="12234"/>
                  <a:pt x="5122" y="12280"/>
                </a:cubicBezTo>
                <a:cubicBezTo>
                  <a:pt x="5220" y="12326"/>
                  <a:pt x="5297" y="12405"/>
                  <a:pt x="5297" y="12462"/>
                </a:cubicBezTo>
                <a:cubicBezTo>
                  <a:pt x="5297" y="12519"/>
                  <a:pt x="5460" y="12697"/>
                  <a:pt x="5646" y="12854"/>
                </a:cubicBezTo>
                <a:cubicBezTo>
                  <a:pt x="6702" y="13746"/>
                  <a:pt x="6779" y="13889"/>
                  <a:pt x="6391" y="14113"/>
                </a:cubicBezTo>
                <a:cubicBezTo>
                  <a:pt x="6270" y="14183"/>
                  <a:pt x="5563" y="14520"/>
                  <a:pt x="4821" y="14868"/>
                </a:cubicBezTo>
                <a:cubicBezTo>
                  <a:pt x="4079" y="15217"/>
                  <a:pt x="3408" y="15553"/>
                  <a:pt x="3330" y="15610"/>
                </a:cubicBezTo>
                <a:cubicBezTo>
                  <a:pt x="3253" y="15667"/>
                  <a:pt x="2696" y="15941"/>
                  <a:pt x="2078" y="16225"/>
                </a:cubicBezTo>
                <a:cubicBezTo>
                  <a:pt x="1051" y="16697"/>
                  <a:pt x="585" y="16951"/>
                  <a:pt x="0" y="17288"/>
                </a:cubicBezTo>
                <a:cubicBezTo>
                  <a:pt x="332" y="17660"/>
                  <a:pt x="652" y="18039"/>
                  <a:pt x="1047" y="18380"/>
                </a:cubicBezTo>
                <a:cubicBezTo>
                  <a:pt x="3524" y="20520"/>
                  <a:pt x="6776" y="21583"/>
                  <a:pt x="10023" y="21583"/>
                </a:cubicBezTo>
                <a:cubicBezTo>
                  <a:pt x="13270" y="21583"/>
                  <a:pt x="16522" y="20520"/>
                  <a:pt x="18999" y="18380"/>
                </a:cubicBezTo>
                <a:cubicBezTo>
                  <a:pt x="20134" y="17399"/>
                  <a:pt x="20985" y="16273"/>
                  <a:pt x="21600" y="15078"/>
                </a:cubicBezTo>
                <a:cubicBezTo>
                  <a:pt x="20723" y="14858"/>
                  <a:pt x="19746" y="14553"/>
                  <a:pt x="18967" y="14211"/>
                </a:cubicBezTo>
                <a:cubicBezTo>
                  <a:pt x="18208" y="13877"/>
                  <a:pt x="16895" y="13418"/>
                  <a:pt x="16081" y="13204"/>
                </a:cubicBezTo>
                <a:cubicBezTo>
                  <a:pt x="15739" y="13114"/>
                  <a:pt x="15425" y="12950"/>
                  <a:pt x="15145" y="12714"/>
                </a:cubicBezTo>
                <a:lnTo>
                  <a:pt x="14733" y="12364"/>
                </a:lnTo>
                <a:lnTo>
                  <a:pt x="14939" y="12140"/>
                </a:lnTo>
                <a:cubicBezTo>
                  <a:pt x="15048" y="12018"/>
                  <a:pt x="15130" y="11898"/>
                  <a:pt x="15130" y="11861"/>
                </a:cubicBezTo>
                <a:cubicBezTo>
                  <a:pt x="15130" y="11823"/>
                  <a:pt x="15239" y="11649"/>
                  <a:pt x="15367" y="11483"/>
                </a:cubicBezTo>
                <a:cubicBezTo>
                  <a:pt x="15495" y="11317"/>
                  <a:pt x="15570" y="11145"/>
                  <a:pt x="15542" y="11105"/>
                </a:cubicBezTo>
                <a:cubicBezTo>
                  <a:pt x="15514" y="11065"/>
                  <a:pt x="15556" y="11007"/>
                  <a:pt x="15637" y="10979"/>
                </a:cubicBezTo>
                <a:cubicBezTo>
                  <a:pt x="15718" y="10952"/>
                  <a:pt x="15789" y="10891"/>
                  <a:pt x="15780" y="10839"/>
                </a:cubicBezTo>
                <a:cubicBezTo>
                  <a:pt x="15771" y="10788"/>
                  <a:pt x="15779" y="10698"/>
                  <a:pt x="15811" y="10630"/>
                </a:cubicBezTo>
                <a:cubicBezTo>
                  <a:pt x="16071" y="10086"/>
                  <a:pt x="16448" y="8913"/>
                  <a:pt x="16414" y="8755"/>
                </a:cubicBezTo>
                <a:cubicBezTo>
                  <a:pt x="16391" y="8648"/>
                  <a:pt x="16417" y="8541"/>
                  <a:pt x="16462" y="8517"/>
                </a:cubicBezTo>
                <a:cubicBezTo>
                  <a:pt x="16552" y="8468"/>
                  <a:pt x="16567" y="6148"/>
                  <a:pt x="16478" y="6069"/>
                </a:cubicBezTo>
                <a:cubicBezTo>
                  <a:pt x="16446" y="6041"/>
                  <a:pt x="16417" y="5854"/>
                  <a:pt x="16398" y="5649"/>
                </a:cubicBezTo>
                <a:cubicBezTo>
                  <a:pt x="16380" y="5445"/>
                  <a:pt x="16279" y="5136"/>
                  <a:pt x="16192" y="4964"/>
                </a:cubicBezTo>
                <a:cubicBezTo>
                  <a:pt x="15998" y="4578"/>
                  <a:pt x="15993" y="4543"/>
                  <a:pt x="15922" y="4237"/>
                </a:cubicBezTo>
                <a:cubicBezTo>
                  <a:pt x="15842" y="3887"/>
                  <a:pt x="15509" y="3260"/>
                  <a:pt x="15367" y="3187"/>
                </a:cubicBezTo>
                <a:cubicBezTo>
                  <a:pt x="15302" y="3154"/>
                  <a:pt x="15213" y="3019"/>
                  <a:pt x="15177" y="2894"/>
                </a:cubicBezTo>
                <a:cubicBezTo>
                  <a:pt x="15081" y="2558"/>
                  <a:pt x="13867" y="1315"/>
                  <a:pt x="13337" y="1005"/>
                </a:cubicBezTo>
                <a:cubicBezTo>
                  <a:pt x="13203" y="927"/>
                  <a:pt x="12920" y="755"/>
                  <a:pt x="12703" y="627"/>
                </a:cubicBezTo>
                <a:cubicBezTo>
                  <a:pt x="12486" y="500"/>
                  <a:pt x="12212" y="388"/>
                  <a:pt x="12100" y="376"/>
                </a:cubicBezTo>
                <a:cubicBezTo>
                  <a:pt x="11989" y="364"/>
                  <a:pt x="11736" y="278"/>
                  <a:pt x="11530" y="194"/>
                </a:cubicBezTo>
                <a:cubicBezTo>
                  <a:pt x="11259" y="83"/>
                  <a:pt x="10863" y="36"/>
                  <a:pt x="10118" y="12"/>
                </a:cubicBezTo>
                <a:close/>
              </a:path>
            </a:pathLst>
          </a:custGeom>
          <a:ln w="12700">
            <a:miter lim="400000"/>
          </a:ln>
        </p:spPr>
      </p:pic>
      <p:pic>
        <p:nvPicPr>
          <p:cNvPr id="730" name="Steeve.png" descr="Steeve.png"/>
          <p:cNvPicPr>
            <a:picLocks noChangeAspect="1"/>
          </p:cNvPicPr>
          <p:nvPr/>
        </p:nvPicPr>
        <p:blipFill>
          <a:blip r:embed="rId3">
            <a:extLst/>
          </a:blip>
          <a:srcRect l="27789" t="1548" r="7045" b="26"/>
          <a:stretch>
            <a:fillRect/>
          </a:stretch>
        </p:blipFill>
        <p:spPr>
          <a:xfrm>
            <a:off x="1025077" y="3784562"/>
            <a:ext cx="540544" cy="612315"/>
          </a:xfrm>
          <a:custGeom>
            <a:avLst/>
            <a:gdLst/>
            <a:ahLst/>
            <a:cxnLst>
              <a:cxn ang="0">
                <a:pos x="wd2" y="hd2"/>
              </a:cxn>
              <a:cxn ang="5400000">
                <a:pos x="wd2" y="hd2"/>
              </a:cxn>
              <a:cxn ang="10800000">
                <a:pos x="wd2" y="hd2"/>
              </a:cxn>
              <a:cxn ang="16200000">
                <a:pos x="wd2" y="hd2"/>
              </a:cxn>
            </a:cxnLst>
            <a:rect l="0" t="0" r="r" b="b"/>
            <a:pathLst>
              <a:path w="21600" h="21583" extrusionOk="0">
                <a:moveTo>
                  <a:pt x="10118" y="12"/>
                </a:moveTo>
                <a:cubicBezTo>
                  <a:pt x="9209" y="-17"/>
                  <a:pt x="9007" y="-3"/>
                  <a:pt x="8374" y="180"/>
                </a:cubicBezTo>
                <a:cubicBezTo>
                  <a:pt x="7492" y="435"/>
                  <a:pt x="7180" y="580"/>
                  <a:pt x="6756" y="907"/>
                </a:cubicBezTo>
                <a:cubicBezTo>
                  <a:pt x="6575" y="1047"/>
                  <a:pt x="6423" y="1138"/>
                  <a:pt x="6423" y="1103"/>
                </a:cubicBezTo>
                <a:cubicBezTo>
                  <a:pt x="6423" y="1068"/>
                  <a:pt x="6180" y="1256"/>
                  <a:pt x="5884" y="1523"/>
                </a:cubicBezTo>
                <a:cubicBezTo>
                  <a:pt x="5588" y="1790"/>
                  <a:pt x="5344" y="2029"/>
                  <a:pt x="5344" y="2054"/>
                </a:cubicBezTo>
                <a:cubicBezTo>
                  <a:pt x="5344" y="2080"/>
                  <a:pt x="5189" y="2266"/>
                  <a:pt x="4996" y="2474"/>
                </a:cubicBezTo>
                <a:cubicBezTo>
                  <a:pt x="4802" y="2681"/>
                  <a:pt x="4647" y="2906"/>
                  <a:pt x="4647" y="2978"/>
                </a:cubicBezTo>
                <a:cubicBezTo>
                  <a:pt x="4647" y="3050"/>
                  <a:pt x="4607" y="3143"/>
                  <a:pt x="4552" y="3173"/>
                </a:cubicBezTo>
                <a:cubicBezTo>
                  <a:pt x="4385" y="3264"/>
                  <a:pt x="3906" y="4223"/>
                  <a:pt x="3838" y="4614"/>
                </a:cubicBezTo>
                <a:cubicBezTo>
                  <a:pt x="3803" y="4815"/>
                  <a:pt x="3741" y="5025"/>
                  <a:pt x="3695" y="5076"/>
                </a:cubicBezTo>
                <a:cubicBezTo>
                  <a:pt x="3526" y="5266"/>
                  <a:pt x="3330" y="6465"/>
                  <a:pt x="3330" y="7342"/>
                </a:cubicBezTo>
                <a:cubicBezTo>
                  <a:pt x="3330" y="8183"/>
                  <a:pt x="3541" y="9403"/>
                  <a:pt x="3711" y="9594"/>
                </a:cubicBezTo>
                <a:cubicBezTo>
                  <a:pt x="3751" y="9640"/>
                  <a:pt x="3817" y="9820"/>
                  <a:pt x="3854" y="10000"/>
                </a:cubicBezTo>
                <a:cubicBezTo>
                  <a:pt x="3891" y="10181"/>
                  <a:pt x="3954" y="10412"/>
                  <a:pt x="4012" y="10504"/>
                </a:cubicBezTo>
                <a:cubicBezTo>
                  <a:pt x="4070" y="10595"/>
                  <a:pt x="4119" y="10693"/>
                  <a:pt x="4107" y="10727"/>
                </a:cubicBezTo>
                <a:cubicBezTo>
                  <a:pt x="4096" y="10762"/>
                  <a:pt x="4178" y="10936"/>
                  <a:pt x="4298" y="11105"/>
                </a:cubicBezTo>
                <a:cubicBezTo>
                  <a:pt x="4418" y="11275"/>
                  <a:pt x="4609" y="11589"/>
                  <a:pt x="4726" y="11805"/>
                </a:cubicBezTo>
                <a:cubicBezTo>
                  <a:pt x="4843" y="12021"/>
                  <a:pt x="5024" y="12234"/>
                  <a:pt x="5122" y="12280"/>
                </a:cubicBezTo>
                <a:cubicBezTo>
                  <a:pt x="5220" y="12326"/>
                  <a:pt x="5297" y="12405"/>
                  <a:pt x="5297" y="12462"/>
                </a:cubicBezTo>
                <a:cubicBezTo>
                  <a:pt x="5297" y="12519"/>
                  <a:pt x="5460" y="12697"/>
                  <a:pt x="5646" y="12854"/>
                </a:cubicBezTo>
                <a:cubicBezTo>
                  <a:pt x="6702" y="13746"/>
                  <a:pt x="6779" y="13889"/>
                  <a:pt x="6391" y="14113"/>
                </a:cubicBezTo>
                <a:cubicBezTo>
                  <a:pt x="6270" y="14183"/>
                  <a:pt x="5563" y="14520"/>
                  <a:pt x="4821" y="14868"/>
                </a:cubicBezTo>
                <a:cubicBezTo>
                  <a:pt x="4079" y="15217"/>
                  <a:pt x="3408" y="15553"/>
                  <a:pt x="3330" y="15610"/>
                </a:cubicBezTo>
                <a:cubicBezTo>
                  <a:pt x="3253" y="15667"/>
                  <a:pt x="2696" y="15941"/>
                  <a:pt x="2078" y="16225"/>
                </a:cubicBezTo>
                <a:cubicBezTo>
                  <a:pt x="1051" y="16697"/>
                  <a:pt x="585" y="16951"/>
                  <a:pt x="0" y="17288"/>
                </a:cubicBezTo>
                <a:cubicBezTo>
                  <a:pt x="332" y="17660"/>
                  <a:pt x="652" y="18039"/>
                  <a:pt x="1047" y="18380"/>
                </a:cubicBezTo>
                <a:cubicBezTo>
                  <a:pt x="3524" y="20520"/>
                  <a:pt x="6776" y="21583"/>
                  <a:pt x="10023" y="21583"/>
                </a:cubicBezTo>
                <a:cubicBezTo>
                  <a:pt x="13270" y="21583"/>
                  <a:pt x="16522" y="20520"/>
                  <a:pt x="18999" y="18380"/>
                </a:cubicBezTo>
                <a:cubicBezTo>
                  <a:pt x="20134" y="17399"/>
                  <a:pt x="20985" y="16273"/>
                  <a:pt x="21600" y="15078"/>
                </a:cubicBezTo>
                <a:cubicBezTo>
                  <a:pt x="20723" y="14858"/>
                  <a:pt x="19746" y="14553"/>
                  <a:pt x="18967" y="14211"/>
                </a:cubicBezTo>
                <a:cubicBezTo>
                  <a:pt x="18208" y="13877"/>
                  <a:pt x="16895" y="13418"/>
                  <a:pt x="16081" y="13204"/>
                </a:cubicBezTo>
                <a:cubicBezTo>
                  <a:pt x="15739" y="13114"/>
                  <a:pt x="15425" y="12950"/>
                  <a:pt x="15145" y="12714"/>
                </a:cubicBezTo>
                <a:lnTo>
                  <a:pt x="14733" y="12364"/>
                </a:lnTo>
                <a:lnTo>
                  <a:pt x="14939" y="12140"/>
                </a:lnTo>
                <a:cubicBezTo>
                  <a:pt x="15048" y="12018"/>
                  <a:pt x="15130" y="11898"/>
                  <a:pt x="15130" y="11861"/>
                </a:cubicBezTo>
                <a:cubicBezTo>
                  <a:pt x="15130" y="11823"/>
                  <a:pt x="15239" y="11649"/>
                  <a:pt x="15367" y="11483"/>
                </a:cubicBezTo>
                <a:cubicBezTo>
                  <a:pt x="15495" y="11317"/>
                  <a:pt x="15570" y="11145"/>
                  <a:pt x="15542" y="11105"/>
                </a:cubicBezTo>
                <a:cubicBezTo>
                  <a:pt x="15514" y="11065"/>
                  <a:pt x="15556" y="11007"/>
                  <a:pt x="15637" y="10979"/>
                </a:cubicBezTo>
                <a:cubicBezTo>
                  <a:pt x="15718" y="10952"/>
                  <a:pt x="15789" y="10891"/>
                  <a:pt x="15780" y="10839"/>
                </a:cubicBezTo>
                <a:cubicBezTo>
                  <a:pt x="15771" y="10788"/>
                  <a:pt x="15779" y="10698"/>
                  <a:pt x="15811" y="10630"/>
                </a:cubicBezTo>
                <a:cubicBezTo>
                  <a:pt x="16071" y="10086"/>
                  <a:pt x="16448" y="8913"/>
                  <a:pt x="16414" y="8755"/>
                </a:cubicBezTo>
                <a:cubicBezTo>
                  <a:pt x="16391" y="8648"/>
                  <a:pt x="16417" y="8541"/>
                  <a:pt x="16462" y="8517"/>
                </a:cubicBezTo>
                <a:cubicBezTo>
                  <a:pt x="16552" y="8468"/>
                  <a:pt x="16567" y="6148"/>
                  <a:pt x="16478" y="6069"/>
                </a:cubicBezTo>
                <a:cubicBezTo>
                  <a:pt x="16446" y="6041"/>
                  <a:pt x="16417" y="5854"/>
                  <a:pt x="16398" y="5649"/>
                </a:cubicBezTo>
                <a:cubicBezTo>
                  <a:pt x="16380" y="5445"/>
                  <a:pt x="16279" y="5136"/>
                  <a:pt x="16192" y="4964"/>
                </a:cubicBezTo>
                <a:cubicBezTo>
                  <a:pt x="15998" y="4578"/>
                  <a:pt x="15993" y="4543"/>
                  <a:pt x="15922" y="4237"/>
                </a:cubicBezTo>
                <a:cubicBezTo>
                  <a:pt x="15842" y="3887"/>
                  <a:pt x="15509" y="3260"/>
                  <a:pt x="15367" y="3187"/>
                </a:cubicBezTo>
                <a:cubicBezTo>
                  <a:pt x="15302" y="3154"/>
                  <a:pt x="15213" y="3019"/>
                  <a:pt x="15177" y="2894"/>
                </a:cubicBezTo>
                <a:cubicBezTo>
                  <a:pt x="15081" y="2558"/>
                  <a:pt x="13867" y="1315"/>
                  <a:pt x="13337" y="1005"/>
                </a:cubicBezTo>
                <a:cubicBezTo>
                  <a:pt x="13203" y="927"/>
                  <a:pt x="12920" y="755"/>
                  <a:pt x="12703" y="627"/>
                </a:cubicBezTo>
                <a:cubicBezTo>
                  <a:pt x="12486" y="500"/>
                  <a:pt x="12212" y="388"/>
                  <a:pt x="12100" y="376"/>
                </a:cubicBezTo>
                <a:cubicBezTo>
                  <a:pt x="11989" y="364"/>
                  <a:pt x="11736" y="278"/>
                  <a:pt x="11530" y="194"/>
                </a:cubicBezTo>
                <a:cubicBezTo>
                  <a:pt x="11259" y="83"/>
                  <a:pt x="10863" y="36"/>
                  <a:pt x="10118" y="12"/>
                </a:cubicBezTo>
                <a:close/>
              </a:path>
            </a:pathLst>
          </a:custGeom>
          <a:ln w="12700">
            <a:miter lim="400000"/>
          </a:ln>
        </p:spPr>
      </p:pic>
      <p:pic>
        <p:nvPicPr>
          <p:cNvPr id="731" name="Steeve.png" descr="Steeve.png"/>
          <p:cNvPicPr>
            <a:picLocks noChangeAspect="1"/>
          </p:cNvPicPr>
          <p:nvPr/>
        </p:nvPicPr>
        <p:blipFill>
          <a:blip r:embed="rId3">
            <a:extLst/>
          </a:blip>
          <a:srcRect l="27789" t="1548" r="7045" b="26"/>
          <a:stretch>
            <a:fillRect/>
          </a:stretch>
        </p:blipFill>
        <p:spPr>
          <a:xfrm>
            <a:off x="2209137" y="7191222"/>
            <a:ext cx="540544" cy="612314"/>
          </a:xfrm>
          <a:custGeom>
            <a:avLst/>
            <a:gdLst/>
            <a:ahLst/>
            <a:cxnLst>
              <a:cxn ang="0">
                <a:pos x="wd2" y="hd2"/>
              </a:cxn>
              <a:cxn ang="5400000">
                <a:pos x="wd2" y="hd2"/>
              </a:cxn>
              <a:cxn ang="10800000">
                <a:pos x="wd2" y="hd2"/>
              </a:cxn>
              <a:cxn ang="16200000">
                <a:pos x="wd2" y="hd2"/>
              </a:cxn>
            </a:cxnLst>
            <a:rect l="0" t="0" r="r" b="b"/>
            <a:pathLst>
              <a:path w="21600" h="21583" extrusionOk="0">
                <a:moveTo>
                  <a:pt x="10118" y="12"/>
                </a:moveTo>
                <a:cubicBezTo>
                  <a:pt x="9209" y="-17"/>
                  <a:pt x="9007" y="-3"/>
                  <a:pt x="8374" y="180"/>
                </a:cubicBezTo>
                <a:cubicBezTo>
                  <a:pt x="7492" y="435"/>
                  <a:pt x="7180" y="580"/>
                  <a:pt x="6756" y="907"/>
                </a:cubicBezTo>
                <a:cubicBezTo>
                  <a:pt x="6575" y="1047"/>
                  <a:pt x="6423" y="1138"/>
                  <a:pt x="6423" y="1103"/>
                </a:cubicBezTo>
                <a:cubicBezTo>
                  <a:pt x="6423" y="1068"/>
                  <a:pt x="6180" y="1256"/>
                  <a:pt x="5884" y="1523"/>
                </a:cubicBezTo>
                <a:cubicBezTo>
                  <a:pt x="5588" y="1790"/>
                  <a:pt x="5344" y="2029"/>
                  <a:pt x="5344" y="2054"/>
                </a:cubicBezTo>
                <a:cubicBezTo>
                  <a:pt x="5344" y="2080"/>
                  <a:pt x="5189" y="2266"/>
                  <a:pt x="4996" y="2474"/>
                </a:cubicBezTo>
                <a:cubicBezTo>
                  <a:pt x="4802" y="2681"/>
                  <a:pt x="4647" y="2906"/>
                  <a:pt x="4647" y="2978"/>
                </a:cubicBezTo>
                <a:cubicBezTo>
                  <a:pt x="4647" y="3050"/>
                  <a:pt x="4607" y="3143"/>
                  <a:pt x="4552" y="3173"/>
                </a:cubicBezTo>
                <a:cubicBezTo>
                  <a:pt x="4385" y="3264"/>
                  <a:pt x="3906" y="4223"/>
                  <a:pt x="3838" y="4614"/>
                </a:cubicBezTo>
                <a:cubicBezTo>
                  <a:pt x="3803" y="4815"/>
                  <a:pt x="3741" y="5025"/>
                  <a:pt x="3695" y="5076"/>
                </a:cubicBezTo>
                <a:cubicBezTo>
                  <a:pt x="3526" y="5266"/>
                  <a:pt x="3330" y="6465"/>
                  <a:pt x="3330" y="7342"/>
                </a:cubicBezTo>
                <a:cubicBezTo>
                  <a:pt x="3330" y="8183"/>
                  <a:pt x="3541" y="9403"/>
                  <a:pt x="3711" y="9594"/>
                </a:cubicBezTo>
                <a:cubicBezTo>
                  <a:pt x="3751" y="9640"/>
                  <a:pt x="3817" y="9820"/>
                  <a:pt x="3854" y="10000"/>
                </a:cubicBezTo>
                <a:cubicBezTo>
                  <a:pt x="3891" y="10181"/>
                  <a:pt x="3954" y="10412"/>
                  <a:pt x="4012" y="10504"/>
                </a:cubicBezTo>
                <a:cubicBezTo>
                  <a:pt x="4070" y="10595"/>
                  <a:pt x="4119" y="10693"/>
                  <a:pt x="4107" y="10727"/>
                </a:cubicBezTo>
                <a:cubicBezTo>
                  <a:pt x="4096" y="10762"/>
                  <a:pt x="4178" y="10936"/>
                  <a:pt x="4298" y="11105"/>
                </a:cubicBezTo>
                <a:cubicBezTo>
                  <a:pt x="4418" y="11275"/>
                  <a:pt x="4609" y="11589"/>
                  <a:pt x="4726" y="11805"/>
                </a:cubicBezTo>
                <a:cubicBezTo>
                  <a:pt x="4843" y="12021"/>
                  <a:pt x="5024" y="12234"/>
                  <a:pt x="5122" y="12280"/>
                </a:cubicBezTo>
                <a:cubicBezTo>
                  <a:pt x="5220" y="12326"/>
                  <a:pt x="5297" y="12405"/>
                  <a:pt x="5297" y="12462"/>
                </a:cubicBezTo>
                <a:cubicBezTo>
                  <a:pt x="5297" y="12519"/>
                  <a:pt x="5460" y="12697"/>
                  <a:pt x="5646" y="12854"/>
                </a:cubicBezTo>
                <a:cubicBezTo>
                  <a:pt x="6702" y="13746"/>
                  <a:pt x="6779" y="13889"/>
                  <a:pt x="6391" y="14113"/>
                </a:cubicBezTo>
                <a:cubicBezTo>
                  <a:pt x="6270" y="14183"/>
                  <a:pt x="5563" y="14520"/>
                  <a:pt x="4821" y="14868"/>
                </a:cubicBezTo>
                <a:cubicBezTo>
                  <a:pt x="4079" y="15217"/>
                  <a:pt x="3408" y="15553"/>
                  <a:pt x="3330" y="15610"/>
                </a:cubicBezTo>
                <a:cubicBezTo>
                  <a:pt x="3253" y="15667"/>
                  <a:pt x="2696" y="15941"/>
                  <a:pt x="2078" y="16225"/>
                </a:cubicBezTo>
                <a:cubicBezTo>
                  <a:pt x="1051" y="16697"/>
                  <a:pt x="585" y="16951"/>
                  <a:pt x="0" y="17288"/>
                </a:cubicBezTo>
                <a:cubicBezTo>
                  <a:pt x="332" y="17660"/>
                  <a:pt x="652" y="18039"/>
                  <a:pt x="1047" y="18380"/>
                </a:cubicBezTo>
                <a:cubicBezTo>
                  <a:pt x="3524" y="20520"/>
                  <a:pt x="6776" y="21583"/>
                  <a:pt x="10023" y="21583"/>
                </a:cubicBezTo>
                <a:cubicBezTo>
                  <a:pt x="13270" y="21583"/>
                  <a:pt x="16522" y="20520"/>
                  <a:pt x="18999" y="18380"/>
                </a:cubicBezTo>
                <a:cubicBezTo>
                  <a:pt x="20134" y="17399"/>
                  <a:pt x="20985" y="16273"/>
                  <a:pt x="21600" y="15078"/>
                </a:cubicBezTo>
                <a:cubicBezTo>
                  <a:pt x="20723" y="14858"/>
                  <a:pt x="19746" y="14553"/>
                  <a:pt x="18967" y="14211"/>
                </a:cubicBezTo>
                <a:cubicBezTo>
                  <a:pt x="18208" y="13877"/>
                  <a:pt x="16895" y="13418"/>
                  <a:pt x="16081" y="13204"/>
                </a:cubicBezTo>
                <a:cubicBezTo>
                  <a:pt x="15739" y="13114"/>
                  <a:pt x="15425" y="12950"/>
                  <a:pt x="15145" y="12714"/>
                </a:cubicBezTo>
                <a:lnTo>
                  <a:pt x="14733" y="12364"/>
                </a:lnTo>
                <a:lnTo>
                  <a:pt x="14939" y="12140"/>
                </a:lnTo>
                <a:cubicBezTo>
                  <a:pt x="15048" y="12018"/>
                  <a:pt x="15130" y="11898"/>
                  <a:pt x="15130" y="11861"/>
                </a:cubicBezTo>
                <a:cubicBezTo>
                  <a:pt x="15130" y="11823"/>
                  <a:pt x="15239" y="11649"/>
                  <a:pt x="15367" y="11483"/>
                </a:cubicBezTo>
                <a:cubicBezTo>
                  <a:pt x="15495" y="11317"/>
                  <a:pt x="15570" y="11145"/>
                  <a:pt x="15542" y="11105"/>
                </a:cubicBezTo>
                <a:cubicBezTo>
                  <a:pt x="15514" y="11065"/>
                  <a:pt x="15556" y="11007"/>
                  <a:pt x="15637" y="10979"/>
                </a:cubicBezTo>
                <a:cubicBezTo>
                  <a:pt x="15718" y="10952"/>
                  <a:pt x="15789" y="10891"/>
                  <a:pt x="15780" y="10839"/>
                </a:cubicBezTo>
                <a:cubicBezTo>
                  <a:pt x="15771" y="10788"/>
                  <a:pt x="15779" y="10698"/>
                  <a:pt x="15811" y="10630"/>
                </a:cubicBezTo>
                <a:cubicBezTo>
                  <a:pt x="16071" y="10086"/>
                  <a:pt x="16448" y="8913"/>
                  <a:pt x="16414" y="8755"/>
                </a:cubicBezTo>
                <a:cubicBezTo>
                  <a:pt x="16391" y="8648"/>
                  <a:pt x="16417" y="8541"/>
                  <a:pt x="16462" y="8517"/>
                </a:cubicBezTo>
                <a:cubicBezTo>
                  <a:pt x="16552" y="8468"/>
                  <a:pt x="16567" y="6148"/>
                  <a:pt x="16478" y="6069"/>
                </a:cubicBezTo>
                <a:cubicBezTo>
                  <a:pt x="16446" y="6041"/>
                  <a:pt x="16417" y="5854"/>
                  <a:pt x="16398" y="5649"/>
                </a:cubicBezTo>
                <a:cubicBezTo>
                  <a:pt x="16380" y="5445"/>
                  <a:pt x="16279" y="5136"/>
                  <a:pt x="16192" y="4964"/>
                </a:cubicBezTo>
                <a:cubicBezTo>
                  <a:pt x="15998" y="4578"/>
                  <a:pt x="15993" y="4543"/>
                  <a:pt x="15922" y="4237"/>
                </a:cubicBezTo>
                <a:cubicBezTo>
                  <a:pt x="15842" y="3887"/>
                  <a:pt x="15509" y="3260"/>
                  <a:pt x="15367" y="3187"/>
                </a:cubicBezTo>
                <a:cubicBezTo>
                  <a:pt x="15302" y="3154"/>
                  <a:pt x="15213" y="3019"/>
                  <a:pt x="15177" y="2894"/>
                </a:cubicBezTo>
                <a:cubicBezTo>
                  <a:pt x="15081" y="2558"/>
                  <a:pt x="13867" y="1315"/>
                  <a:pt x="13337" y="1005"/>
                </a:cubicBezTo>
                <a:cubicBezTo>
                  <a:pt x="13203" y="927"/>
                  <a:pt x="12920" y="755"/>
                  <a:pt x="12703" y="627"/>
                </a:cubicBezTo>
                <a:cubicBezTo>
                  <a:pt x="12486" y="500"/>
                  <a:pt x="12212" y="388"/>
                  <a:pt x="12100" y="376"/>
                </a:cubicBezTo>
                <a:cubicBezTo>
                  <a:pt x="11989" y="364"/>
                  <a:pt x="11736" y="278"/>
                  <a:pt x="11530" y="194"/>
                </a:cubicBezTo>
                <a:cubicBezTo>
                  <a:pt x="11259" y="83"/>
                  <a:pt x="10863" y="36"/>
                  <a:pt x="10118" y="12"/>
                </a:cubicBezTo>
                <a:close/>
              </a:path>
            </a:pathLst>
          </a:custGeom>
          <a:ln w="12700">
            <a:miter lim="400000"/>
          </a:ln>
        </p:spPr>
      </p:pic>
      <p:pic>
        <p:nvPicPr>
          <p:cNvPr id="732" name="Steeve.png" descr="Steeve.png"/>
          <p:cNvPicPr>
            <a:picLocks noChangeAspect="1"/>
          </p:cNvPicPr>
          <p:nvPr/>
        </p:nvPicPr>
        <p:blipFill>
          <a:blip r:embed="rId3">
            <a:extLst/>
          </a:blip>
          <a:srcRect l="27789" t="1548" r="7045" b="26"/>
          <a:stretch>
            <a:fillRect/>
          </a:stretch>
        </p:blipFill>
        <p:spPr>
          <a:xfrm>
            <a:off x="10954910" y="8596674"/>
            <a:ext cx="540545" cy="612314"/>
          </a:xfrm>
          <a:custGeom>
            <a:avLst/>
            <a:gdLst/>
            <a:ahLst/>
            <a:cxnLst>
              <a:cxn ang="0">
                <a:pos x="wd2" y="hd2"/>
              </a:cxn>
              <a:cxn ang="5400000">
                <a:pos x="wd2" y="hd2"/>
              </a:cxn>
              <a:cxn ang="10800000">
                <a:pos x="wd2" y="hd2"/>
              </a:cxn>
              <a:cxn ang="16200000">
                <a:pos x="wd2" y="hd2"/>
              </a:cxn>
            </a:cxnLst>
            <a:rect l="0" t="0" r="r" b="b"/>
            <a:pathLst>
              <a:path w="21600" h="21583" extrusionOk="0">
                <a:moveTo>
                  <a:pt x="10118" y="12"/>
                </a:moveTo>
                <a:cubicBezTo>
                  <a:pt x="9209" y="-17"/>
                  <a:pt x="9007" y="-3"/>
                  <a:pt x="8374" y="180"/>
                </a:cubicBezTo>
                <a:cubicBezTo>
                  <a:pt x="7492" y="435"/>
                  <a:pt x="7180" y="580"/>
                  <a:pt x="6756" y="907"/>
                </a:cubicBezTo>
                <a:cubicBezTo>
                  <a:pt x="6575" y="1047"/>
                  <a:pt x="6423" y="1138"/>
                  <a:pt x="6423" y="1103"/>
                </a:cubicBezTo>
                <a:cubicBezTo>
                  <a:pt x="6423" y="1068"/>
                  <a:pt x="6180" y="1256"/>
                  <a:pt x="5884" y="1523"/>
                </a:cubicBezTo>
                <a:cubicBezTo>
                  <a:pt x="5588" y="1790"/>
                  <a:pt x="5344" y="2029"/>
                  <a:pt x="5344" y="2054"/>
                </a:cubicBezTo>
                <a:cubicBezTo>
                  <a:pt x="5344" y="2080"/>
                  <a:pt x="5189" y="2266"/>
                  <a:pt x="4996" y="2474"/>
                </a:cubicBezTo>
                <a:cubicBezTo>
                  <a:pt x="4802" y="2681"/>
                  <a:pt x="4647" y="2906"/>
                  <a:pt x="4647" y="2978"/>
                </a:cubicBezTo>
                <a:cubicBezTo>
                  <a:pt x="4647" y="3050"/>
                  <a:pt x="4607" y="3143"/>
                  <a:pt x="4552" y="3173"/>
                </a:cubicBezTo>
                <a:cubicBezTo>
                  <a:pt x="4385" y="3264"/>
                  <a:pt x="3906" y="4223"/>
                  <a:pt x="3838" y="4614"/>
                </a:cubicBezTo>
                <a:cubicBezTo>
                  <a:pt x="3803" y="4815"/>
                  <a:pt x="3741" y="5025"/>
                  <a:pt x="3695" y="5076"/>
                </a:cubicBezTo>
                <a:cubicBezTo>
                  <a:pt x="3526" y="5266"/>
                  <a:pt x="3330" y="6465"/>
                  <a:pt x="3330" y="7342"/>
                </a:cubicBezTo>
                <a:cubicBezTo>
                  <a:pt x="3330" y="8183"/>
                  <a:pt x="3541" y="9403"/>
                  <a:pt x="3711" y="9594"/>
                </a:cubicBezTo>
                <a:cubicBezTo>
                  <a:pt x="3751" y="9640"/>
                  <a:pt x="3817" y="9820"/>
                  <a:pt x="3854" y="10000"/>
                </a:cubicBezTo>
                <a:cubicBezTo>
                  <a:pt x="3891" y="10181"/>
                  <a:pt x="3954" y="10412"/>
                  <a:pt x="4012" y="10504"/>
                </a:cubicBezTo>
                <a:cubicBezTo>
                  <a:pt x="4070" y="10595"/>
                  <a:pt x="4119" y="10693"/>
                  <a:pt x="4107" y="10727"/>
                </a:cubicBezTo>
                <a:cubicBezTo>
                  <a:pt x="4096" y="10762"/>
                  <a:pt x="4178" y="10936"/>
                  <a:pt x="4298" y="11105"/>
                </a:cubicBezTo>
                <a:cubicBezTo>
                  <a:pt x="4418" y="11275"/>
                  <a:pt x="4609" y="11589"/>
                  <a:pt x="4726" y="11805"/>
                </a:cubicBezTo>
                <a:cubicBezTo>
                  <a:pt x="4843" y="12021"/>
                  <a:pt x="5024" y="12234"/>
                  <a:pt x="5122" y="12280"/>
                </a:cubicBezTo>
                <a:cubicBezTo>
                  <a:pt x="5220" y="12326"/>
                  <a:pt x="5297" y="12405"/>
                  <a:pt x="5297" y="12462"/>
                </a:cubicBezTo>
                <a:cubicBezTo>
                  <a:pt x="5297" y="12519"/>
                  <a:pt x="5460" y="12697"/>
                  <a:pt x="5646" y="12854"/>
                </a:cubicBezTo>
                <a:cubicBezTo>
                  <a:pt x="6702" y="13746"/>
                  <a:pt x="6779" y="13889"/>
                  <a:pt x="6391" y="14113"/>
                </a:cubicBezTo>
                <a:cubicBezTo>
                  <a:pt x="6270" y="14183"/>
                  <a:pt x="5563" y="14520"/>
                  <a:pt x="4821" y="14868"/>
                </a:cubicBezTo>
                <a:cubicBezTo>
                  <a:pt x="4079" y="15217"/>
                  <a:pt x="3408" y="15553"/>
                  <a:pt x="3330" y="15610"/>
                </a:cubicBezTo>
                <a:cubicBezTo>
                  <a:pt x="3253" y="15667"/>
                  <a:pt x="2696" y="15941"/>
                  <a:pt x="2078" y="16225"/>
                </a:cubicBezTo>
                <a:cubicBezTo>
                  <a:pt x="1051" y="16697"/>
                  <a:pt x="585" y="16951"/>
                  <a:pt x="0" y="17288"/>
                </a:cubicBezTo>
                <a:cubicBezTo>
                  <a:pt x="332" y="17660"/>
                  <a:pt x="652" y="18039"/>
                  <a:pt x="1047" y="18380"/>
                </a:cubicBezTo>
                <a:cubicBezTo>
                  <a:pt x="3524" y="20520"/>
                  <a:pt x="6776" y="21583"/>
                  <a:pt x="10023" y="21583"/>
                </a:cubicBezTo>
                <a:cubicBezTo>
                  <a:pt x="13270" y="21583"/>
                  <a:pt x="16522" y="20520"/>
                  <a:pt x="18999" y="18380"/>
                </a:cubicBezTo>
                <a:cubicBezTo>
                  <a:pt x="20134" y="17399"/>
                  <a:pt x="20985" y="16273"/>
                  <a:pt x="21600" y="15078"/>
                </a:cubicBezTo>
                <a:cubicBezTo>
                  <a:pt x="20723" y="14858"/>
                  <a:pt x="19746" y="14553"/>
                  <a:pt x="18967" y="14211"/>
                </a:cubicBezTo>
                <a:cubicBezTo>
                  <a:pt x="18208" y="13877"/>
                  <a:pt x="16895" y="13418"/>
                  <a:pt x="16081" y="13204"/>
                </a:cubicBezTo>
                <a:cubicBezTo>
                  <a:pt x="15739" y="13114"/>
                  <a:pt x="15425" y="12950"/>
                  <a:pt x="15145" y="12714"/>
                </a:cubicBezTo>
                <a:lnTo>
                  <a:pt x="14733" y="12364"/>
                </a:lnTo>
                <a:lnTo>
                  <a:pt x="14939" y="12140"/>
                </a:lnTo>
                <a:cubicBezTo>
                  <a:pt x="15048" y="12018"/>
                  <a:pt x="15130" y="11898"/>
                  <a:pt x="15130" y="11861"/>
                </a:cubicBezTo>
                <a:cubicBezTo>
                  <a:pt x="15130" y="11823"/>
                  <a:pt x="15239" y="11649"/>
                  <a:pt x="15367" y="11483"/>
                </a:cubicBezTo>
                <a:cubicBezTo>
                  <a:pt x="15495" y="11317"/>
                  <a:pt x="15570" y="11145"/>
                  <a:pt x="15542" y="11105"/>
                </a:cubicBezTo>
                <a:cubicBezTo>
                  <a:pt x="15514" y="11065"/>
                  <a:pt x="15556" y="11007"/>
                  <a:pt x="15637" y="10979"/>
                </a:cubicBezTo>
                <a:cubicBezTo>
                  <a:pt x="15718" y="10952"/>
                  <a:pt x="15789" y="10891"/>
                  <a:pt x="15780" y="10839"/>
                </a:cubicBezTo>
                <a:cubicBezTo>
                  <a:pt x="15771" y="10788"/>
                  <a:pt x="15779" y="10698"/>
                  <a:pt x="15811" y="10630"/>
                </a:cubicBezTo>
                <a:cubicBezTo>
                  <a:pt x="16071" y="10086"/>
                  <a:pt x="16448" y="8913"/>
                  <a:pt x="16414" y="8755"/>
                </a:cubicBezTo>
                <a:cubicBezTo>
                  <a:pt x="16391" y="8648"/>
                  <a:pt x="16417" y="8541"/>
                  <a:pt x="16462" y="8517"/>
                </a:cubicBezTo>
                <a:cubicBezTo>
                  <a:pt x="16552" y="8468"/>
                  <a:pt x="16567" y="6148"/>
                  <a:pt x="16478" y="6069"/>
                </a:cubicBezTo>
                <a:cubicBezTo>
                  <a:pt x="16446" y="6041"/>
                  <a:pt x="16417" y="5854"/>
                  <a:pt x="16398" y="5649"/>
                </a:cubicBezTo>
                <a:cubicBezTo>
                  <a:pt x="16380" y="5445"/>
                  <a:pt x="16279" y="5136"/>
                  <a:pt x="16192" y="4964"/>
                </a:cubicBezTo>
                <a:cubicBezTo>
                  <a:pt x="15998" y="4578"/>
                  <a:pt x="15993" y="4543"/>
                  <a:pt x="15922" y="4237"/>
                </a:cubicBezTo>
                <a:cubicBezTo>
                  <a:pt x="15842" y="3887"/>
                  <a:pt x="15509" y="3260"/>
                  <a:pt x="15367" y="3187"/>
                </a:cubicBezTo>
                <a:cubicBezTo>
                  <a:pt x="15302" y="3154"/>
                  <a:pt x="15213" y="3019"/>
                  <a:pt x="15177" y="2894"/>
                </a:cubicBezTo>
                <a:cubicBezTo>
                  <a:pt x="15081" y="2558"/>
                  <a:pt x="13867" y="1315"/>
                  <a:pt x="13337" y="1005"/>
                </a:cubicBezTo>
                <a:cubicBezTo>
                  <a:pt x="13203" y="927"/>
                  <a:pt x="12920" y="755"/>
                  <a:pt x="12703" y="627"/>
                </a:cubicBezTo>
                <a:cubicBezTo>
                  <a:pt x="12486" y="500"/>
                  <a:pt x="12212" y="388"/>
                  <a:pt x="12100" y="376"/>
                </a:cubicBezTo>
                <a:cubicBezTo>
                  <a:pt x="11989" y="364"/>
                  <a:pt x="11736" y="278"/>
                  <a:pt x="11530" y="194"/>
                </a:cubicBezTo>
                <a:cubicBezTo>
                  <a:pt x="11259" y="83"/>
                  <a:pt x="10863" y="36"/>
                  <a:pt x="10118" y="12"/>
                </a:cubicBezTo>
                <a:close/>
              </a:path>
            </a:pathLst>
          </a:custGeom>
          <a:ln w="12700">
            <a:miter lim="400000"/>
          </a:ln>
        </p:spPr>
      </p:pic>
      <p:pic>
        <p:nvPicPr>
          <p:cNvPr id="733" name="Steeve.png" descr="Steeve.png"/>
          <p:cNvPicPr>
            <a:picLocks noChangeAspect="1"/>
          </p:cNvPicPr>
          <p:nvPr/>
        </p:nvPicPr>
        <p:blipFill>
          <a:blip r:embed="rId3">
            <a:extLst/>
          </a:blip>
          <a:srcRect l="27789" t="1548" r="7045" b="26"/>
          <a:stretch>
            <a:fillRect/>
          </a:stretch>
        </p:blipFill>
        <p:spPr>
          <a:xfrm>
            <a:off x="9128314" y="2268114"/>
            <a:ext cx="540545" cy="612314"/>
          </a:xfrm>
          <a:custGeom>
            <a:avLst/>
            <a:gdLst/>
            <a:ahLst/>
            <a:cxnLst>
              <a:cxn ang="0">
                <a:pos x="wd2" y="hd2"/>
              </a:cxn>
              <a:cxn ang="5400000">
                <a:pos x="wd2" y="hd2"/>
              </a:cxn>
              <a:cxn ang="10800000">
                <a:pos x="wd2" y="hd2"/>
              </a:cxn>
              <a:cxn ang="16200000">
                <a:pos x="wd2" y="hd2"/>
              </a:cxn>
            </a:cxnLst>
            <a:rect l="0" t="0" r="r" b="b"/>
            <a:pathLst>
              <a:path w="21600" h="21583" extrusionOk="0">
                <a:moveTo>
                  <a:pt x="10118" y="12"/>
                </a:moveTo>
                <a:cubicBezTo>
                  <a:pt x="9209" y="-17"/>
                  <a:pt x="9007" y="-3"/>
                  <a:pt x="8374" y="180"/>
                </a:cubicBezTo>
                <a:cubicBezTo>
                  <a:pt x="7492" y="435"/>
                  <a:pt x="7180" y="580"/>
                  <a:pt x="6756" y="907"/>
                </a:cubicBezTo>
                <a:cubicBezTo>
                  <a:pt x="6575" y="1047"/>
                  <a:pt x="6423" y="1138"/>
                  <a:pt x="6423" y="1103"/>
                </a:cubicBezTo>
                <a:cubicBezTo>
                  <a:pt x="6423" y="1068"/>
                  <a:pt x="6180" y="1256"/>
                  <a:pt x="5884" y="1523"/>
                </a:cubicBezTo>
                <a:cubicBezTo>
                  <a:pt x="5588" y="1790"/>
                  <a:pt x="5344" y="2029"/>
                  <a:pt x="5344" y="2054"/>
                </a:cubicBezTo>
                <a:cubicBezTo>
                  <a:pt x="5344" y="2080"/>
                  <a:pt x="5189" y="2266"/>
                  <a:pt x="4996" y="2474"/>
                </a:cubicBezTo>
                <a:cubicBezTo>
                  <a:pt x="4802" y="2681"/>
                  <a:pt x="4647" y="2906"/>
                  <a:pt x="4647" y="2978"/>
                </a:cubicBezTo>
                <a:cubicBezTo>
                  <a:pt x="4647" y="3050"/>
                  <a:pt x="4607" y="3143"/>
                  <a:pt x="4552" y="3173"/>
                </a:cubicBezTo>
                <a:cubicBezTo>
                  <a:pt x="4385" y="3264"/>
                  <a:pt x="3906" y="4223"/>
                  <a:pt x="3838" y="4614"/>
                </a:cubicBezTo>
                <a:cubicBezTo>
                  <a:pt x="3803" y="4815"/>
                  <a:pt x="3741" y="5025"/>
                  <a:pt x="3695" y="5076"/>
                </a:cubicBezTo>
                <a:cubicBezTo>
                  <a:pt x="3526" y="5266"/>
                  <a:pt x="3330" y="6465"/>
                  <a:pt x="3330" y="7342"/>
                </a:cubicBezTo>
                <a:cubicBezTo>
                  <a:pt x="3330" y="8183"/>
                  <a:pt x="3541" y="9403"/>
                  <a:pt x="3711" y="9594"/>
                </a:cubicBezTo>
                <a:cubicBezTo>
                  <a:pt x="3751" y="9640"/>
                  <a:pt x="3817" y="9820"/>
                  <a:pt x="3854" y="10000"/>
                </a:cubicBezTo>
                <a:cubicBezTo>
                  <a:pt x="3891" y="10181"/>
                  <a:pt x="3954" y="10412"/>
                  <a:pt x="4012" y="10504"/>
                </a:cubicBezTo>
                <a:cubicBezTo>
                  <a:pt x="4070" y="10595"/>
                  <a:pt x="4119" y="10693"/>
                  <a:pt x="4107" y="10727"/>
                </a:cubicBezTo>
                <a:cubicBezTo>
                  <a:pt x="4096" y="10762"/>
                  <a:pt x="4178" y="10936"/>
                  <a:pt x="4298" y="11105"/>
                </a:cubicBezTo>
                <a:cubicBezTo>
                  <a:pt x="4418" y="11275"/>
                  <a:pt x="4609" y="11589"/>
                  <a:pt x="4726" y="11805"/>
                </a:cubicBezTo>
                <a:cubicBezTo>
                  <a:pt x="4843" y="12021"/>
                  <a:pt x="5024" y="12234"/>
                  <a:pt x="5122" y="12280"/>
                </a:cubicBezTo>
                <a:cubicBezTo>
                  <a:pt x="5220" y="12326"/>
                  <a:pt x="5297" y="12405"/>
                  <a:pt x="5297" y="12462"/>
                </a:cubicBezTo>
                <a:cubicBezTo>
                  <a:pt x="5297" y="12519"/>
                  <a:pt x="5460" y="12697"/>
                  <a:pt x="5646" y="12854"/>
                </a:cubicBezTo>
                <a:cubicBezTo>
                  <a:pt x="6702" y="13746"/>
                  <a:pt x="6779" y="13889"/>
                  <a:pt x="6391" y="14113"/>
                </a:cubicBezTo>
                <a:cubicBezTo>
                  <a:pt x="6270" y="14183"/>
                  <a:pt x="5563" y="14520"/>
                  <a:pt x="4821" y="14868"/>
                </a:cubicBezTo>
                <a:cubicBezTo>
                  <a:pt x="4079" y="15217"/>
                  <a:pt x="3408" y="15553"/>
                  <a:pt x="3330" y="15610"/>
                </a:cubicBezTo>
                <a:cubicBezTo>
                  <a:pt x="3253" y="15667"/>
                  <a:pt x="2696" y="15941"/>
                  <a:pt x="2078" y="16225"/>
                </a:cubicBezTo>
                <a:cubicBezTo>
                  <a:pt x="1051" y="16697"/>
                  <a:pt x="585" y="16951"/>
                  <a:pt x="0" y="17288"/>
                </a:cubicBezTo>
                <a:cubicBezTo>
                  <a:pt x="332" y="17660"/>
                  <a:pt x="652" y="18039"/>
                  <a:pt x="1047" y="18380"/>
                </a:cubicBezTo>
                <a:cubicBezTo>
                  <a:pt x="3524" y="20520"/>
                  <a:pt x="6776" y="21583"/>
                  <a:pt x="10023" y="21583"/>
                </a:cubicBezTo>
                <a:cubicBezTo>
                  <a:pt x="13270" y="21583"/>
                  <a:pt x="16522" y="20520"/>
                  <a:pt x="18999" y="18380"/>
                </a:cubicBezTo>
                <a:cubicBezTo>
                  <a:pt x="20134" y="17399"/>
                  <a:pt x="20985" y="16273"/>
                  <a:pt x="21600" y="15078"/>
                </a:cubicBezTo>
                <a:cubicBezTo>
                  <a:pt x="20723" y="14858"/>
                  <a:pt x="19746" y="14553"/>
                  <a:pt x="18967" y="14211"/>
                </a:cubicBezTo>
                <a:cubicBezTo>
                  <a:pt x="18208" y="13877"/>
                  <a:pt x="16895" y="13418"/>
                  <a:pt x="16081" y="13204"/>
                </a:cubicBezTo>
                <a:cubicBezTo>
                  <a:pt x="15739" y="13114"/>
                  <a:pt x="15425" y="12950"/>
                  <a:pt x="15145" y="12714"/>
                </a:cubicBezTo>
                <a:lnTo>
                  <a:pt x="14733" y="12364"/>
                </a:lnTo>
                <a:lnTo>
                  <a:pt x="14939" y="12140"/>
                </a:lnTo>
                <a:cubicBezTo>
                  <a:pt x="15048" y="12018"/>
                  <a:pt x="15130" y="11898"/>
                  <a:pt x="15130" y="11861"/>
                </a:cubicBezTo>
                <a:cubicBezTo>
                  <a:pt x="15130" y="11823"/>
                  <a:pt x="15239" y="11649"/>
                  <a:pt x="15367" y="11483"/>
                </a:cubicBezTo>
                <a:cubicBezTo>
                  <a:pt x="15495" y="11317"/>
                  <a:pt x="15570" y="11145"/>
                  <a:pt x="15542" y="11105"/>
                </a:cubicBezTo>
                <a:cubicBezTo>
                  <a:pt x="15514" y="11065"/>
                  <a:pt x="15556" y="11007"/>
                  <a:pt x="15637" y="10979"/>
                </a:cubicBezTo>
                <a:cubicBezTo>
                  <a:pt x="15718" y="10952"/>
                  <a:pt x="15789" y="10891"/>
                  <a:pt x="15780" y="10839"/>
                </a:cubicBezTo>
                <a:cubicBezTo>
                  <a:pt x="15771" y="10788"/>
                  <a:pt x="15779" y="10698"/>
                  <a:pt x="15811" y="10630"/>
                </a:cubicBezTo>
                <a:cubicBezTo>
                  <a:pt x="16071" y="10086"/>
                  <a:pt x="16448" y="8913"/>
                  <a:pt x="16414" y="8755"/>
                </a:cubicBezTo>
                <a:cubicBezTo>
                  <a:pt x="16391" y="8648"/>
                  <a:pt x="16417" y="8541"/>
                  <a:pt x="16462" y="8517"/>
                </a:cubicBezTo>
                <a:cubicBezTo>
                  <a:pt x="16552" y="8468"/>
                  <a:pt x="16567" y="6148"/>
                  <a:pt x="16478" y="6069"/>
                </a:cubicBezTo>
                <a:cubicBezTo>
                  <a:pt x="16446" y="6041"/>
                  <a:pt x="16417" y="5854"/>
                  <a:pt x="16398" y="5649"/>
                </a:cubicBezTo>
                <a:cubicBezTo>
                  <a:pt x="16380" y="5445"/>
                  <a:pt x="16279" y="5136"/>
                  <a:pt x="16192" y="4964"/>
                </a:cubicBezTo>
                <a:cubicBezTo>
                  <a:pt x="15998" y="4578"/>
                  <a:pt x="15993" y="4543"/>
                  <a:pt x="15922" y="4237"/>
                </a:cubicBezTo>
                <a:cubicBezTo>
                  <a:pt x="15842" y="3887"/>
                  <a:pt x="15509" y="3260"/>
                  <a:pt x="15367" y="3187"/>
                </a:cubicBezTo>
                <a:cubicBezTo>
                  <a:pt x="15302" y="3154"/>
                  <a:pt x="15213" y="3019"/>
                  <a:pt x="15177" y="2894"/>
                </a:cubicBezTo>
                <a:cubicBezTo>
                  <a:pt x="15081" y="2558"/>
                  <a:pt x="13867" y="1315"/>
                  <a:pt x="13337" y="1005"/>
                </a:cubicBezTo>
                <a:cubicBezTo>
                  <a:pt x="13203" y="927"/>
                  <a:pt x="12920" y="755"/>
                  <a:pt x="12703" y="627"/>
                </a:cubicBezTo>
                <a:cubicBezTo>
                  <a:pt x="12486" y="500"/>
                  <a:pt x="12212" y="388"/>
                  <a:pt x="12100" y="376"/>
                </a:cubicBezTo>
                <a:cubicBezTo>
                  <a:pt x="11989" y="364"/>
                  <a:pt x="11736" y="278"/>
                  <a:pt x="11530" y="194"/>
                </a:cubicBezTo>
                <a:cubicBezTo>
                  <a:pt x="11259" y="83"/>
                  <a:pt x="10863" y="36"/>
                  <a:pt x="10118" y="12"/>
                </a:cubicBezTo>
                <a:close/>
              </a:path>
            </a:pathLst>
          </a:custGeom>
          <a:ln w="12700">
            <a:miter lim="400000"/>
          </a:ln>
        </p:spPr>
      </p:pic>
      <p:pic>
        <p:nvPicPr>
          <p:cNvPr id="734" name="Steeve.png" descr="Steeve.png"/>
          <p:cNvPicPr>
            <a:picLocks noChangeAspect="1"/>
          </p:cNvPicPr>
          <p:nvPr/>
        </p:nvPicPr>
        <p:blipFill>
          <a:blip r:embed="rId3">
            <a:extLst/>
          </a:blip>
          <a:srcRect l="27789" t="1548" r="7045" b="26"/>
          <a:stretch>
            <a:fillRect/>
          </a:stretch>
        </p:blipFill>
        <p:spPr>
          <a:xfrm rot="6713440">
            <a:off x="-58467" y="2556890"/>
            <a:ext cx="540545" cy="612314"/>
          </a:xfrm>
          <a:custGeom>
            <a:avLst/>
            <a:gdLst/>
            <a:ahLst/>
            <a:cxnLst>
              <a:cxn ang="0">
                <a:pos x="wd2" y="hd2"/>
              </a:cxn>
              <a:cxn ang="5400000">
                <a:pos x="wd2" y="hd2"/>
              </a:cxn>
              <a:cxn ang="10800000">
                <a:pos x="wd2" y="hd2"/>
              </a:cxn>
              <a:cxn ang="16200000">
                <a:pos x="wd2" y="hd2"/>
              </a:cxn>
            </a:cxnLst>
            <a:rect l="0" t="0" r="r" b="b"/>
            <a:pathLst>
              <a:path w="21600" h="21583" extrusionOk="0">
                <a:moveTo>
                  <a:pt x="10118" y="12"/>
                </a:moveTo>
                <a:cubicBezTo>
                  <a:pt x="9209" y="-17"/>
                  <a:pt x="9007" y="-3"/>
                  <a:pt x="8374" y="180"/>
                </a:cubicBezTo>
                <a:cubicBezTo>
                  <a:pt x="7492" y="435"/>
                  <a:pt x="7180" y="580"/>
                  <a:pt x="6756" y="907"/>
                </a:cubicBezTo>
                <a:cubicBezTo>
                  <a:pt x="6575" y="1047"/>
                  <a:pt x="6423" y="1138"/>
                  <a:pt x="6423" y="1103"/>
                </a:cubicBezTo>
                <a:cubicBezTo>
                  <a:pt x="6423" y="1068"/>
                  <a:pt x="6180" y="1256"/>
                  <a:pt x="5884" y="1523"/>
                </a:cubicBezTo>
                <a:cubicBezTo>
                  <a:pt x="5588" y="1790"/>
                  <a:pt x="5344" y="2029"/>
                  <a:pt x="5344" y="2054"/>
                </a:cubicBezTo>
                <a:cubicBezTo>
                  <a:pt x="5344" y="2080"/>
                  <a:pt x="5189" y="2266"/>
                  <a:pt x="4996" y="2474"/>
                </a:cubicBezTo>
                <a:cubicBezTo>
                  <a:pt x="4802" y="2681"/>
                  <a:pt x="4647" y="2906"/>
                  <a:pt x="4647" y="2978"/>
                </a:cubicBezTo>
                <a:cubicBezTo>
                  <a:pt x="4647" y="3050"/>
                  <a:pt x="4607" y="3143"/>
                  <a:pt x="4552" y="3173"/>
                </a:cubicBezTo>
                <a:cubicBezTo>
                  <a:pt x="4385" y="3264"/>
                  <a:pt x="3906" y="4223"/>
                  <a:pt x="3838" y="4614"/>
                </a:cubicBezTo>
                <a:cubicBezTo>
                  <a:pt x="3803" y="4815"/>
                  <a:pt x="3741" y="5025"/>
                  <a:pt x="3695" y="5076"/>
                </a:cubicBezTo>
                <a:cubicBezTo>
                  <a:pt x="3526" y="5266"/>
                  <a:pt x="3330" y="6465"/>
                  <a:pt x="3330" y="7342"/>
                </a:cubicBezTo>
                <a:cubicBezTo>
                  <a:pt x="3330" y="8183"/>
                  <a:pt x="3541" y="9403"/>
                  <a:pt x="3711" y="9594"/>
                </a:cubicBezTo>
                <a:cubicBezTo>
                  <a:pt x="3751" y="9640"/>
                  <a:pt x="3817" y="9820"/>
                  <a:pt x="3854" y="10000"/>
                </a:cubicBezTo>
                <a:cubicBezTo>
                  <a:pt x="3891" y="10181"/>
                  <a:pt x="3954" y="10412"/>
                  <a:pt x="4012" y="10504"/>
                </a:cubicBezTo>
                <a:cubicBezTo>
                  <a:pt x="4070" y="10595"/>
                  <a:pt x="4119" y="10693"/>
                  <a:pt x="4107" y="10727"/>
                </a:cubicBezTo>
                <a:cubicBezTo>
                  <a:pt x="4096" y="10762"/>
                  <a:pt x="4178" y="10936"/>
                  <a:pt x="4298" y="11105"/>
                </a:cubicBezTo>
                <a:cubicBezTo>
                  <a:pt x="4418" y="11275"/>
                  <a:pt x="4609" y="11589"/>
                  <a:pt x="4726" y="11805"/>
                </a:cubicBezTo>
                <a:cubicBezTo>
                  <a:pt x="4843" y="12021"/>
                  <a:pt x="5024" y="12234"/>
                  <a:pt x="5122" y="12280"/>
                </a:cubicBezTo>
                <a:cubicBezTo>
                  <a:pt x="5220" y="12326"/>
                  <a:pt x="5297" y="12405"/>
                  <a:pt x="5297" y="12462"/>
                </a:cubicBezTo>
                <a:cubicBezTo>
                  <a:pt x="5297" y="12519"/>
                  <a:pt x="5460" y="12697"/>
                  <a:pt x="5646" y="12854"/>
                </a:cubicBezTo>
                <a:cubicBezTo>
                  <a:pt x="6702" y="13746"/>
                  <a:pt x="6779" y="13889"/>
                  <a:pt x="6391" y="14113"/>
                </a:cubicBezTo>
                <a:cubicBezTo>
                  <a:pt x="6270" y="14183"/>
                  <a:pt x="5563" y="14520"/>
                  <a:pt x="4821" y="14868"/>
                </a:cubicBezTo>
                <a:cubicBezTo>
                  <a:pt x="4079" y="15217"/>
                  <a:pt x="3408" y="15553"/>
                  <a:pt x="3330" y="15610"/>
                </a:cubicBezTo>
                <a:cubicBezTo>
                  <a:pt x="3253" y="15667"/>
                  <a:pt x="2696" y="15941"/>
                  <a:pt x="2078" y="16225"/>
                </a:cubicBezTo>
                <a:cubicBezTo>
                  <a:pt x="1051" y="16697"/>
                  <a:pt x="585" y="16951"/>
                  <a:pt x="0" y="17288"/>
                </a:cubicBezTo>
                <a:cubicBezTo>
                  <a:pt x="332" y="17660"/>
                  <a:pt x="652" y="18039"/>
                  <a:pt x="1047" y="18380"/>
                </a:cubicBezTo>
                <a:cubicBezTo>
                  <a:pt x="3524" y="20520"/>
                  <a:pt x="6776" y="21583"/>
                  <a:pt x="10023" y="21583"/>
                </a:cubicBezTo>
                <a:cubicBezTo>
                  <a:pt x="13270" y="21583"/>
                  <a:pt x="16522" y="20520"/>
                  <a:pt x="18999" y="18380"/>
                </a:cubicBezTo>
                <a:cubicBezTo>
                  <a:pt x="20134" y="17399"/>
                  <a:pt x="20985" y="16273"/>
                  <a:pt x="21600" y="15078"/>
                </a:cubicBezTo>
                <a:cubicBezTo>
                  <a:pt x="20723" y="14858"/>
                  <a:pt x="19746" y="14553"/>
                  <a:pt x="18967" y="14211"/>
                </a:cubicBezTo>
                <a:cubicBezTo>
                  <a:pt x="18208" y="13877"/>
                  <a:pt x="16895" y="13418"/>
                  <a:pt x="16081" y="13204"/>
                </a:cubicBezTo>
                <a:cubicBezTo>
                  <a:pt x="15739" y="13114"/>
                  <a:pt x="15425" y="12950"/>
                  <a:pt x="15145" y="12714"/>
                </a:cubicBezTo>
                <a:lnTo>
                  <a:pt x="14733" y="12364"/>
                </a:lnTo>
                <a:lnTo>
                  <a:pt x="14939" y="12140"/>
                </a:lnTo>
                <a:cubicBezTo>
                  <a:pt x="15048" y="12018"/>
                  <a:pt x="15130" y="11898"/>
                  <a:pt x="15130" y="11861"/>
                </a:cubicBezTo>
                <a:cubicBezTo>
                  <a:pt x="15130" y="11823"/>
                  <a:pt x="15239" y="11649"/>
                  <a:pt x="15367" y="11483"/>
                </a:cubicBezTo>
                <a:cubicBezTo>
                  <a:pt x="15495" y="11317"/>
                  <a:pt x="15570" y="11145"/>
                  <a:pt x="15542" y="11105"/>
                </a:cubicBezTo>
                <a:cubicBezTo>
                  <a:pt x="15514" y="11065"/>
                  <a:pt x="15556" y="11007"/>
                  <a:pt x="15637" y="10979"/>
                </a:cubicBezTo>
                <a:cubicBezTo>
                  <a:pt x="15718" y="10952"/>
                  <a:pt x="15789" y="10891"/>
                  <a:pt x="15780" y="10839"/>
                </a:cubicBezTo>
                <a:cubicBezTo>
                  <a:pt x="15771" y="10788"/>
                  <a:pt x="15779" y="10698"/>
                  <a:pt x="15811" y="10630"/>
                </a:cubicBezTo>
                <a:cubicBezTo>
                  <a:pt x="16071" y="10086"/>
                  <a:pt x="16448" y="8913"/>
                  <a:pt x="16414" y="8755"/>
                </a:cubicBezTo>
                <a:cubicBezTo>
                  <a:pt x="16391" y="8648"/>
                  <a:pt x="16417" y="8541"/>
                  <a:pt x="16462" y="8517"/>
                </a:cubicBezTo>
                <a:cubicBezTo>
                  <a:pt x="16552" y="8468"/>
                  <a:pt x="16567" y="6148"/>
                  <a:pt x="16478" y="6069"/>
                </a:cubicBezTo>
                <a:cubicBezTo>
                  <a:pt x="16446" y="6041"/>
                  <a:pt x="16417" y="5854"/>
                  <a:pt x="16398" y="5649"/>
                </a:cubicBezTo>
                <a:cubicBezTo>
                  <a:pt x="16380" y="5445"/>
                  <a:pt x="16279" y="5136"/>
                  <a:pt x="16192" y="4964"/>
                </a:cubicBezTo>
                <a:cubicBezTo>
                  <a:pt x="15998" y="4578"/>
                  <a:pt x="15993" y="4543"/>
                  <a:pt x="15922" y="4237"/>
                </a:cubicBezTo>
                <a:cubicBezTo>
                  <a:pt x="15842" y="3887"/>
                  <a:pt x="15509" y="3260"/>
                  <a:pt x="15367" y="3187"/>
                </a:cubicBezTo>
                <a:cubicBezTo>
                  <a:pt x="15302" y="3154"/>
                  <a:pt x="15213" y="3019"/>
                  <a:pt x="15177" y="2894"/>
                </a:cubicBezTo>
                <a:cubicBezTo>
                  <a:pt x="15081" y="2558"/>
                  <a:pt x="13867" y="1315"/>
                  <a:pt x="13337" y="1005"/>
                </a:cubicBezTo>
                <a:cubicBezTo>
                  <a:pt x="13203" y="927"/>
                  <a:pt x="12920" y="755"/>
                  <a:pt x="12703" y="627"/>
                </a:cubicBezTo>
                <a:cubicBezTo>
                  <a:pt x="12486" y="500"/>
                  <a:pt x="12212" y="388"/>
                  <a:pt x="12100" y="376"/>
                </a:cubicBezTo>
                <a:cubicBezTo>
                  <a:pt x="11989" y="364"/>
                  <a:pt x="11736" y="278"/>
                  <a:pt x="11530" y="194"/>
                </a:cubicBezTo>
                <a:cubicBezTo>
                  <a:pt x="11259" y="83"/>
                  <a:pt x="10863" y="36"/>
                  <a:pt x="10118" y="12"/>
                </a:cubicBezTo>
                <a:close/>
              </a:path>
            </a:pathLst>
          </a:custGeom>
          <a:ln w="12700">
            <a:miter lim="400000"/>
          </a:ln>
        </p:spPr>
      </p:pic>
      <p:pic>
        <p:nvPicPr>
          <p:cNvPr id="735" name="Steeve.png" descr="Steeve.png"/>
          <p:cNvPicPr>
            <a:picLocks noChangeAspect="1"/>
          </p:cNvPicPr>
          <p:nvPr/>
        </p:nvPicPr>
        <p:blipFill>
          <a:blip r:embed="rId3">
            <a:extLst/>
          </a:blip>
          <a:srcRect l="27789" t="1548" r="7045" b="26"/>
          <a:stretch>
            <a:fillRect/>
          </a:stretch>
        </p:blipFill>
        <p:spPr>
          <a:xfrm rot="8933440">
            <a:off x="12407440" y="-211873"/>
            <a:ext cx="540545" cy="612314"/>
          </a:xfrm>
          <a:custGeom>
            <a:avLst/>
            <a:gdLst/>
            <a:ahLst/>
            <a:cxnLst>
              <a:cxn ang="0">
                <a:pos x="wd2" y="hd2"/>
              </a:cxn>
              <a:cxn ang="5400000">
                <a:pos x="wd2" y="hd2"/>
              </a:cxn>
              <a:cxn ang="10800000">
                <a:pos x="wd2" y="hd2"/>
              </a:cxn>
              <a:cxn ang="16200000">
                <a:pos x="wd2" y="hd2"/>
              </a:cxn>
            </a:cxnLst>
            <a:rect l="0" t="0" r="r" b="b"/>
            <a:pathLst>
              <a:path w="21600" h="21583" extrusionOk="0">
                <a:moveTo>
                  <a:pt x="10118" y="12"/>
                </a:moveTo>
                <a:cubicBezTo>
                  <a:pt x="9209" y="-17"/>
                  <a:pt x="9007" y="-3"/>
                  <a:pt x="8374" y="180"/>
                </a:cubicBezTo>
                <a:cubicBezTo>
                  <a:pt x="7492" y="435"/>
                  <a:pt x="7180" y="580"/>
                  <a:pt x="6756" y="907"/>
                </a:cubicBezTo>
                <a:cubicBezTo>
                  <a:pt x="6575" y="1047"/>
                  <a:pt x="6423" y="1138"/>
                  <a:pt x="6423" y="1103"/>
                </a:cubicBezTo>
                <a:cubicBezTo>
                  <a:pt x="6423" y="1068"/>
                  <a:pt x="6180" y="1256"/>
                  <a:pt x="5884" y="1523"/>
                </a:cubicBezTo>
                <a:cubicBezTo>
                  <a:pt x="5588" y="1790"/>
                  <a:pt x="5344" y="2029"/>
                  <a:pt x="5344" y="2054"/>
                </a:cubicBezTo>
                <a:cubicBezTo>
                  <a:pt x="5344" y="2080"/>
                  <a:pt x="5189" y="2266"/>
                  <a:pt x="4996" y="2474"/>
                </a:cubicBezTo>
                <a:cubicBezTo>
                  <a:pt x="4802" y="2681"/>
                  <a:pt x="4647" y="2906"/>
                  <a:pt x="4647" y="2978"/>
                </a:cubicBezTo>
                <a:cubicBezTo>
                  <a:pt x="4647" y="3050"/>
                  <a:pt x="4607" y="3143"/>
                  <a:pt x="4552" y="3173"/>
                </a:cubicBezTo>
                <a:cubicBezTo>
                  <a:pt x="4385" y="3264"/>
                  <a:pt x="3906" y="4223"/>
                  <a:pt x="3838" y="4614"/>
                </a:cubicBezTo>
                <a:cubicBezTo>
                  <a:pt x="3803" y="4815"/>
                  <a:pt x="3741" y="5025"/>
                  <a:pt x="3695" y="5076"/>
                </a:cubicBezTo>
                <a:cubicBezTo>
                  <a:pt x="3526" y="5266"/>
                  <a:pt x="3330" y="6465"/>
                  <a:pt x="3330" y="7342"/>
                </a:cubicBezTo>
                <a:cubicBezTo>
                  <a:pt x="3330" y="8183"/>
                  <a:pt x="3541" y="9403"/>
                  <a:pt x="3711" y="9594"/>
                </a:cubicBezTo>
                <a:cubicBezTo>
                  <a:pt x="3751" y="9640"/>
                  <a:pt x="3817" y="9820"/>
                  <a:pt x="3854" y="10000"/>
                </a:cubicBezTo>
                <a:cubicBezTo>
                  <a:pt x="3891" y="10181"/>
                  <a:pt x="3954" y="10412"/>
                  <a:pt x="4012" y="10504"/>
                </a:cubicBezTo>
                <a:cubicBezTo>
                  <a:pt x="4070" y="10595"/>
                  <a:pt x="4119" y="10693"/>
                  <a:pt x="4107" y="10727"/>
                </a:cubicBezTo>
                <a:cubicBezTo>
                  <a:pt x="4096" y="10762"/>
                  <a:pt x="4178" y="10936"/>
                  <a:pt x="4298" y="11105"/>
                </a:cubicBezTo>
                <a:cubicBezTo>
                  <a:pt x="4418" y="11275"/>
                  <a:pt x="4609" y="11589"/>
                  <a:pt x="4726" y="11805"/>
                </a:cubicBezTo>
                <a:cubicBezTo>
                  <a:pt x="4843" y="12021"/>
                  <a:pt x="5024" y="12234"/>
                  <a:pt x="5122" y="12280"/>
                </a:cubicBezTo>
                <a:cubicBezTo>
                  <a:pt x="5220" y="12326"/>
                  <a:pt x="5297" y="12405"/>
                  <a:pt x="5297" y="12462"/>
                </a:cubicBezTo>
                <a:cubicBezTo>
                  <a:pt x="5297" y="12519"/>
                  <a:pt x="5460" y="12697"/>
                  <a:pt x="5646" y="12854"/>
                </a:cubicBezTo>
                <a:cubicBezTo>
                  <a:pt x="6702" y="13746"/>
                  <a:pt x="6779" y="13889"/>
                  <a:pt x="6391" y="14113"/>
                </a:cubicBezTo>
                <a:cubicBezTo>
                  <a:pt x="6270" y="14183"/>
                  <a:pt x="5563" y="14520"/>
                  <a:pt x="4821" y="14868"/>
                </a:cubicBezTo>
                <a:cubicBezTo>
                  <a:pt x="4079" y="15217"/>
                  <a:pt x="3408" y="15553"/>
                  <a:pt x="3330" y="15610"/>
                </a:cubicBezTo>
                <a:cubicBezTo>
                  <a:pt x="3253" y="15667"/>
                  <a:pt x="2696" y="15941"/>
                  <a:pt x="2078" y="16225"/>
                </a:cubicBezTo>
                <a:cubicBezTo>
                  <a:pt x="1051" y="16697"/>
                  <a:pt x="585" y="16951"/>
                  <a:pt x="0" y="17288"/>
                </a:cubicBezTo>
                <a:cubicBezTo>
                  <a:pt x="332" y="17660"/>
                  <a:pt x="652" y="18039"/>
                  <a:pt x="1047" y="18380"/>
                </a:cubicBezTo>
                <a:cubicBezTo>
                  <a:pt x="3524" y="20520"/>
                  <a:pt x="6776" y="21583"/>
                  <a:pt x="10023" y="21583"/>
                </a:cubicBezTo>
                <a:cubicBezTo>
                  <a:pt x="13270" y="21583"/>
                  <a:pt x="16522" y="20520"/>
                  <a:pt x="18999" y="18380"/>
                </a:cubicBezTo>
                <a:cubicBezTo>
                  <a:pt x="20134" y="17399"/>
                  <a:pt x="20985" y="16273"/>
                  <a:pt x="21600" y="15078"/>
                </a:cubicBezTo>
                <a:cubicBezTo>
                  <a:pt x="20723" y="14858"/>
                  <a:pt x="19746" y="14553"/>
                  <a:pt x="18967" y="14211"/>
                </a:cubicBezTo>
                <a:cubicBezTo>
                  <a:pt x="18208" y="13877"/>
                  <a:pt x="16895" y="13418"/>
                  <a:pt x="16081" y="13204"/>
                </a:cubicBezTo>
                <a:cubicBezTo>
                  <a:pt x="15739" y="13114"/>
                  <a:pt x="15425" y="12950"/>
                  <a:pt x="15145" y="12714"/>
                </a:cubicBezTo>
                <a:lnTo>
                  <a:pt x="14733" y="12364"/>
                </a:lnTo>
                <a:lnTo>
                  <a:pt x="14939" y="12140"/>
                </a:lnTo>
                <a:cubicBezTo>
                  <a:pt x="15048" y="12018"/>
                  <a:pt x="15130" y="11898"/>
                  <a:pt x="15130" y="11861"/>
                </a:cubicBezTo>
                <a:cubicBezTo>
                  <a:pt x="15130" y="11823"/>
                  <a:pt x="15239" y="11649"/>
                  <a:pt x="15367" y="11483"/>
                </a:cubicBezTo>
                <a:cubicBezTo>
                  <a:pt x="15495" y="11317"/>
                  <a:pt x="15570" y="11145"/>
                  <a:pt x="15542" y="11105"/>
                </a:cubicBezTo>
                <a:cubicBezTo>
                  <a:pt x="15514" y="11065"/>
                  <a:pt x="15556" y="11007"/>
                  <a:pt x="15637" y="10979"/>
                </a:cubicBezTo>
                <a:cubicBezTo>
                  <a:pt x="15718" y="10952"/>
                  <a:pt x="15789" y="10891"/>
                  <a:pt x="15780" y="10839"/>
                </a:cubicBezTo>
                <a:cubicBezTo>
                  <a:pt x="15771" y="10788"/>
                  <a:pt x="15779" y="10698"/>
                  <a:pt x="15811" y="10630"/>
                </a:cubicBezTo>
                <a:cubicBezTo>
                  <a:pt x="16071" y="10086"/>
                  <a:pt x="16448" y="8913"/>
                  <a:pt x="16414" y="8755"/>
                </a:cubicBezTo>
                <a:cubicBezTo>
                  <a:pt x="16391" y="8648"/>
                  <a:pt x="16417" y="8541"/>
                  <a:pt x="16462" y="8517"/>
                </a:cubicBezTo>
                <a:cubicBezTo>
                  <a:pt x="16552" y="8468"/>
                  <a:pt x="16567" y="6148"/>
                  <a:pt x="16478" y="6069"/>
                </a:cubicBezTo>
                <a:cubicBezTo>
                  <a:pt x="16446" y="6041"/>
                  <a:pt x="16417" y="5854"/>
                  <a:pt x="16398" y="5649"/>
                </a:cubicBezTo>
                <a:cubicBezTo>
                  <a:pt x="16380" y="5445"/>
                  <a:pt x="16279" y="5136"/>
                  <a:pt x="16192" y="4964"/>
                </a:cubicBezTo>
                <a:cubicBezTo>
                  <a:pt x="15998" y="4578"/>
                  <a:pt x="15993" y="4543"/>
                  <a:pt x="15922" y="4237"/>
                </a:cubicBezTo>
                <a:cubicBezTo>
                  <a:pt x="15842" y="3887"/>
                  <a:pt x="15509" y="3260"/>
                  <a:pt x="15367" y="3187"/>
                </a:cubicBezTo>
                <a:cubicBezTo>
                  <a:pt x="15302" y="3154"/>
                  <a:pt x="15213" y="3019"/>
                  <a:pt x="15177" y="2894"/>
                </a:cubicBezTo>
                <a:cubicBezTo>
                  <a:pt x="15081" y="2558"/>
                  <a:pt x="13867" y="1315"/>
                  <a:pt x="13337" y="1005"/>
                </a:cubicBezTo>
                <a:cubicBezTo>
                  <a:pt x="13203" y="927"/>
                  <a:pt x="12920" y="755"/>
                  <a:pt x="12703" y="627"/>
                </a:cubicBezTo>
                <a:cubicBezTo>
                  <a:pt x="12486" y="500"/>
                  <a:pt x="12212" y="388"/>
                  <a:pt x="12100" y="376"/>
                </a:cubicBezTo>
                <a:cubicBezTo>
                  <a:pt x="11989" y="364"/>
                  <a:pt x="11736" y="278"/>
                  <a:pt x="11530" y="194"/>
                </a:cubicBezTo>
                <a:cubicBezTo>
                  <a:pt x="11259" y="83"/>
                  <a:pt x="10863" y="36"/>
                  <a:pt x="10118" y="12"/>
                </a:cubicBezTo>
                <a:close/>
              </a:path>
            </a:pathLst>
          </a:custGeom>
          <a:ln w="12700">
            <a:miter lim="400000"/>
          </a:ln>
        </p:spPr>
      </p:pic>
      <p:pic>
        <p:nvPicPr>
          <p:cNvPr id="736" name="Steeve.png" descr="Steeve.png"/>
          <p:cNvPicPr>
            <a:picLocks noChangeAspect="1"/>
          </p:cNvPicPr>
          <p:nvPr/>
        </p:nvPicPr>
        <p:blipFill>
          <a:blip r:embed="rId3">
            <a:extLst/>
          </a:blip>
          <a:srcRect l="27789" t="1548" r="7045" b="26"/>
          <a:stretch>
            <a:fillRect/>
          </a:stretch>
        </p:blipFill>
        <p:spPr>
          <a:xfrm rot="6713440">
            <a:off x="10739414" y="7248178"/>
            <a:ext cx="540545" cy="612314"/>
          </a:xfrm>
          <a:custGeom>
            <a:avLst/>
            <a:gdLst/>
            <a:ahLst/>
            <a:cxnLst>
              <a:cxn ang="0">
                <a:pos x="wd2" y="hd2"/>
              </a:cxn>
              <a:cxn ang="5400000">
                <a:pos x="wd2" y="hd2"/>
              </a:cxn>
              <a:cxn ang="10800000">
                <a:pos x="wd2" y="hd2"/>
              </a:cxn>
              <a:cxn ang="16200000">
                <a:pos x="wd2" y="hd2"/>
              </a:cxn>
            </a:cxnLst>
            <a:rect l="0" t="0" r="r" b="b"/>
            <a:pathLst>
              <a:path w="21600" h="21583" extrusionOk="0">
                <a:moveTo>
                  <a:pt x="10118" y="12"/>
                </a:moveTo>
                <a:cubicBezTo>
                  <a:pt x="9209" y="-17"/>
                  <a:pt x="9007" y="-3"/>
                  <a:pt x="8374" y="180"/>
                </a:cubicBezTo>
                <a:cubicBezTo>
                  <a:pt x="7492" y="435"/>
                  <a:pt x="7180" y="580"/>
                  <a:pt x="6756" y="907"/>
                </a:cubicBezTo>
                <a:cubicBezTo>
                  <a:pt x="6575" y="1047"/>
                  <a:pt x="6423" y="1138"/>
                  <a:pt x="6423" y="1103"/>
                </a:cubicBezTo>
                <a:cubicBezTo>
                  <a:pt x="6423" y="1068"/>
                  <a:pt x="6180" y="1256"/>
                  <a:pt x="5884" y="1523"/>
                </a:cubicBezTo>
                <a:cubicBezTo>
                  <a:pt x="5588" y="1790"/>
                  <a:pt x="5344" y="2029"/>
                  <a:pt x="5344" y="2054"/>
                </a:cubicBezTo>
                <a:cubicBezTo>
                  <a:pt x="5344" y="2080"/>
                  <a:pt x="5189" y="2266"/>
                  <a:pt x="4996" y="2474"/>
                </a:cubicBezTo>
                <a:cubicBezTo>
                  <a:pt x="4802" y="2681"/>
                  <a:pt x="4647" y="2906"/>
                  <a:pt x="4647" y="2978"/>
                </a:cubicBezTo>
                <a:cubicBezTo>
                  <a:pt x="4647" y="3050"/>
                  <a:pt x="4607" y="3143"/>
                  <a:pt x="4552" y="3173"/>
                </a:cubicBezTo>
                <a:cubicBezTo>
                  <a:pt x="4385" y="3264"/>
                  <a:pt x="3906" y="4223"/>
                  <a:pt x="3838" y="4614"/>
                </a:cubicBezTo>
                <a:cubicBezTo>
                  <a:pt x="3803" y="4815"/>
                  <a:pt x="3741" y="5025"/>
                  <a:pt x="3695" y="5076"/>
                </a:cubicBezTo>
                <a:cubicBezTo>
                  <a:pt x="3526" y="5266"/>
                  <a:pt x="3330" y="6465"/>
                  <a:pt x="3330" y="7342"/>
                </a:cubicBezTo>
                <a:cubicBezTo>
                  <a:pt x="3330" y="8183"/>
                  <a:pt x="3541" y="9403"/>
                  <a:pt x="3711" y="9594"/>
                </a:cubicBezTo>
                <a:cubicBezTo>
                  <a:pt x="3751" y="9640"/>
                  <a:pt x="3817" y="9820"/>
                  <a:pt x="3854" y="10000"/>
                </a:cubicBezTo>
                <a:cubicBezTo>
                  <a:pt x="3891" y="10181"/>
                  <a:pt x="3954" y="10412"/>
                  <a:pt x="4012" y="10504"/>
                </a:cubicBezTo>
                <a:cubicBezTo>
                  <a:pt x="4070" y="10595"/>
                  <a:pt x="4119" y="10693"/>
                  <a:pt x="4107" y="10727"/>
                </a:cubicBezTo>
                <a:cubicBezTo>
                  <a:pt x="4096" y="10762"/>
                  <a:pt x="4178" y="10936"/>
                  <a:pt x="4298" y="11105"/>
                </a:cubicBezTo>
                <a:cubicBezTo>
                  <a:pt x="4418" y="11275"/>
                  <a:pt x="4609" y="11589"/>
                  <a:pt x="4726" y="11805"/>
                </a:cubicBezTo>
                <a:cubicBezTo>
                  <a:pt x="4843" y="12021"/>
                  <a:pt x="5024" y="12234"/>
                  <a:pt x="5122" y="12280"/>
                </a:cubicBezTo>
                <a:cubicBezTo>
                  <a:pt x="5220" y="12326"/>
                  <a:pt x="5297" y="12405"/>
                  <a:pt x="5297" y="12462"/>
                </a:cubicBezTo>
                <a:cubicBezTo>
                  <a:pt x="5297" y="12519"/>
                  <a:pt x="5460" y="12697"/>
                  <a:pt x="5646" y="12854"/>
                </a:cubicBezTo>
                <a:cubicBezTo>
                  <a:pt x="6702" y="13746"/>
                  <a:pt x="6779" y="13889"/>
                  <a:pt x="6391" y="14113"/>
                </a:cubicBezTo>
                <a:cubicBezTo>
                  <a:pt x="6270" y="14183"/>
                  <a:pt x="5563" y="14520"/>
                  <a:pt x="4821" y="14868"/>
                </a:cubicBezTo>
                <a:cubicBezTo>
                  <a:pt x="4079" y="15217"/>
                  <a:pt x="3408" y="15553"/>
                  <a:pt x="3330" y="15610"/>
                </a:cubicBezTo>
                <a:cubicBezTo>
                  <a:pt x="3253" y="15667"/>
                  <a:pt x="2696" y="15941"/>
                  <a:pt x="2078" y="16225"/>
                </a:cubicBezTo>
                <a:cubicBezTo>
                  <a:pt x="1051" y="16697"/>
                  <a:pt x="585" y="16951"/>
                  <a:pt x="0" y="17288"/>
                </a:cubicBezTo>
                <a:cubicBezTo>
                  <a:pt x="332" y="17660"/>
                  <a:pt x="652" y="18039"/>
                  <a:pt x="1047" y="18380"/>
                </a:cubicBezTo>
                <a:cubicBezTo>
                  <a:pt x="3524" y="20520"/>
                  <a:pt x="6776" y="21583"/>
                  <a:pt x="10023" y="21583"/>
                </a:cubicBezTo>
                <a:cubicBezTo>
                  <a:pt x="13270" y="21583"/>
                  <a:pt x="16522" y="20520"/>
                  <a:pt x="18999" y="18380"/>
                </a:cubicBezTo>
                <a:cubicBezTo>
                  <a:pt x="20134" y="17399"/>
                  <a:pt x="20985" y="16273"/>
                  <a:pt x="21600" y="15078"/>
                </a:cubicBezTo>
                <a:cubicBezTo>
                  <a:pt x="20723" y="14858"/>
                  <a:pt x="19746" y="14553"/>
                  <a:pt x="18967" y="14211"/>
                </a:cubicBezTo>
                <a:cubicBezTo>
                  <a:pt x="18208" y="13877"/>
                  <a:pt x="16895" y="13418"/>
                  <a:pt x="16081" y="13204"/>
                </a:cubicBezTo>
                <a:cubicBezTo>
                  <a:pt x="15739" y="13114"/>
                  <a:pt x="15425" y="12950"/>
                  <a:pt x="15145" y="12714"/>
                </a:cubicBezTo>
                <a:lnTo>
                  <a:pt x="14733" y="12364"/>
                </a:lnTo>
                <a:lnTo>
                  <a:pt x="14939" y="12140"/>
                </a:lnTo>
                <a:cubicBezTo>
                  <a:pt x="15048" y="12018"/>
                  <a:pt x="15130" y="11898"/>
                  <a:pt x="15130" y="11861"/>
                </a:cubicBezTo>
                <a:cubicBezTo>
                  <a:pt x="15130" y="11823"/>
                  <a:pt x="15239" y="11649"/>
                  <a:pt x="15367" y="11483"/>
                </a:cubicBezTo>
                <a:cubicBezTo>
                  <a:pt x="15495" y="11317"/>
                  <a:pt x="15570" y="11145"/>
                  <a:pt x="15542" y="11105"/>
                </a:cubicBezTo>
                <a:cubicBezTo>
                  <a:pt x="15514" y="11065"/>
                  <a:pt x="15556" y="11007"/>
                  <a:pt x="15637" y="10979"/>
                </a:cubicBezTo>
                <a:cubicBezTo>
                  <a:pt x="15718" y="10952"/>
                  <a:pt x="15789" y="10891"/>
                  <a:pt x="15780" y="10839"/>
                </a:cubicBezTo>
                <a:cubicBezTo>
                  <a:pt x="15771" y="10788"/>
                  <a:pt x="15779" y="10698"/>
                  <a:pt x="15811" y="10630"/>
                </a:cubicBezTo>
                <a:cubicBezTo>
                  <a:pt x="16071" y="10086"/>
                  <a:pt x="16448" y="8913"/>
                  <a:pt x="16414" y="8755"/>
                </a:cubicBezTo>
                <a:cubicBezTo>
                  <a:pt x="16391" y="8648"/>
                  <a:pt x="16417" y="8541"/>
                  <a:pt x="16462" y="8517"/>
                </a:cubicBezTo>
                <a:cubicBezTo>
                  <a:pt x="16552" y="8468"/>
                  <a:pt x="16567" y="6148"/>
                  <a:pt x="16478" y="6069"/>
                </a:cubicBezTo>
                <a:cubicBezTo>
                  <a:pt x="16446" y="6041"/>
                  <a:pt x="16417" y="5854"/>
                  <a:pt x="16398" y="5649"/>
                </a:cubicBezTo>
                <a:cubicBezTo>
                  <a:pt x="16380" y="5445"/>
                  <a:pt x="16279" y="5136"/>
                  <a:pt x="16192" y="4964"/>
                </a:cubicBezTo>
                <a:cubicBezTo>
                  <a:pt x="15998" y="4578"/>
                  <a:pt x="15993" y="4543"/>
                  <a:pt x="15922" y="4237"/>
                </a:cubicBezTo>
                <a:cubicBezTo>
                  <a:pt x="15842" y="3887"/>
                  <a:pt x="15509" y="3260"/>
                  <a:pt x="15367" y="3187"/>
                </a:cubicBezTo>
                <a:cubicBezTo>
                  <a:pt x="15302" y="3154"/>
                  <a:pt x="15213" y="3019"/>
                  <a:pt x="15177" y="2894"/>
                </a:cubicBezTo>
                <a:cubicBezTo>
                  <a:pt x="15081" y="2558"/>
                  <a:pt x="13867" y="1315"/>
                  <a:pt x="13337" y="1005"/>
                </a:cubicBezTo>
                <a:cubicBezTo>
                  <a:pt x="13203" y="927"/>
                  <a:pt x="12920" y="755"/>
                  <a:pt x="12703" y="627"/>
                </a:cubicBezTo>
                <a:cubicBezTo>
                  <a:pt x="12486" y="500"/>
                  <a:pt x="12212" y="388"/>
                  <a:pt x="12100" y="376"/>
                </a:cubicBezTo>
                <a:cubicBezTo>
                  <a:pt x="11989" y="364"/>
                  <a:pt x="11736" y="278"/>
                  <a:pt x="11530" y="194"/>
                </a:cubicBezTo>
                <a:cubicBezTo>
                  <a:pt x="11259" y="83"/>
                  <a:pt x="10863" y="36"/>
                  <a:pt x="10118" y="12"/>
                </a:cubicBezTo>
                <a:close/>
              </a:path>
            </a:pathLst>
          </a:custGeom>
          <a:ln w="12700">
            <a:miter lim="400000"/>
          </a:ln>
        </p:spPr>
      </p:pic>
      <p:pic>
        <p:nvPicPr>
          <p:cNvPr id="737" name="Steeve.png" descr="Steeve.png"/>
          <p:cNvPicPr>
            <a:picLocks noChangeAspect="1"/>
          </p:cNvPicPr>
          <p:nvPr/>
        </p:nvPicPr>
        <p:blipFill>
          <a:blip r:embed="rId3">
            <a:extLst/>
          </a:blip>
          <a:srcRect l="27789" t="1548" r="7045" b="26"/>
          <a:stretch>
            <a:fillRect/>
          </a:stretch>
        </p:blipFill>
        <p:spPr>
          <a:xfrm rot="6713440">
            <a:off x="3883472" y="7813301"/>
            <a:ext cx="540545" cy="612314"/>
          </a:xfrm>
          <a:custGeom>
            <a:avLst/>
            <a:gdLst/>
            <a:ahLst/>
            <a:cxnLst>
              <a:cxn ang="0">
                <a:pos x="wd2" y="hd2"/>
              </a:cxn>
              <a:cxn ang="5400000">
                <a:pos x="wd2" y="hd2"/>
              </a:cxn>
              <a:cxn ang="10800000">
                <a:pos x="wd2" y="hd2"/>
              </a:cxn>
              <a:cxn ang="16200000">
                <a:pos x="wd2" y="hd2"/>
              </a:cxn>
            </a:cxnLst>
            <a:rect l="0" t="0" r="r" b="b"/>
            <a:pathLst>
              <a:path w="21600" h="21583" extrusionOk="0">
                <a:moveTo>
                  <a:pt x="10118" y="12"/>
                </a:moveTo>
                <a:cubicBezTo>
                  <a:pt x="9209" y="-17"/>
                  <a:pt x="9007" y="-3"/>
                  <a:pt x="8374" y="180"/>
                </a:cubicBezTo>
                <a:cubicBezTo>
                  <a:pt x="7492" y="435"/>
                  <a:pt x="7180" y="580"/>
                  <a:pt x="6756" y="907"/>
                </a:cubicBezTo>
                <a:cubicBezTo>
                  <a:pt x="6575" y="1047"/>
                  <a:pt x="6423" y="1138"/>
                  <a:pt x="6423" y="1103"/>
                </a:cubicBezTo>
                <a:cubicBezTo>
                  <a:pt x="6423" y="1068"/>
                  <a:pt x="6180" y="1256"/>
                  <a:pt x="5884" y="1523"/>
                </a:cubicBezTo>
                <a:cubicBezTo>
                  <a:pt x="5588" y="1790"/>
                  <a:pt x="5344" y="2029"/>
                  <a:pt x="5344" y="2054"/>
                </a:cubicBezTo>
                <a:cubicBezTo>
                  <a:pt x="5344" y="2080"/>
                  <a:pt x="5189" y="2266"/>
                  <a:pt x="4996" y="2474"/>
                </a:cubicBezTo>
                <a:cubicBezTo>
                  <a:pt x="4802" y="2681"/>
                  <a:pt x="4647" y="2906"/>
                  <a:pt x="4647" y="2978"/>
                </a:cubicBezTo>
                <a:cubicBezTo>
                  <a:pt x="4647" y="3050"/>
                  <a:pt x="4607" y="3143"/>
                  <a:pt x="4552" y="3173"/>
                </a:cubicBezTo>
                <a:cubicBezTo>
                  <a:pt x="4385" y="3264"/>
                  <a:pt x="3906" y="4223"/>
                  <a:pt x="3838" y="4614"/>
                </a:cubicBezTo>
                <a:cubicBezTo>
                  <a:pt x="3803" y="4815"/>
                  <a:pt x="3741" y="5025"/>
                  <a:pt x="3695" y="5076"/>
                </a:cubicBezTo>
                <a:cubicBezTo>
                  <a:pt x="3526" y="5266"/>
                  <a:pt x="3330" y="6465"/>
                  <a:pt x="3330" y="7342"/>
                </a:cubicBezTo>
                <a:cubicBezTo>
                  <a:pt x="3330" y="8183"/>
                  <a:pt x="3541" y="9403"/>
                  <a:pt x="3711" y="9594"/>
                </a:cubicBezTo>
                <a:cubicBezTo>
                  <a:pt x="3751" y="9640"/>
                  <a:pt x="3817" y="9820"/>
                  <a:pt x="3854" y="10000"/>
                </a:cubicBezTo>
                <a:cubicBezTo>
                  <a:pt x="3891" y="10181"/>
                  <a:pt x="3954" y="10412"/>
                  <a:pt x="4012" y="10504"/>
                </a:cubicBezTo>
                <a:cubicBezTo>
                  <a:pt x="4070" y="10595"/>
                  <a:pt x="4119" y="10693"/>
                  <a:pt x="4107" y="10727"/>
                </a:cubicBezTo>
                <a:cubicBezTo>
                  <a:pt x="4096" y="10762"/>
                  <a:pt x="4178" y="10936"/>
                  <a:pt x="4298" y="11105"/>
                </a:cubicBezTo>
                <a:cubicBezTo>
                  <a:pt x="4418" y="11275"/>
                  <a:pt x="4609" y="11589"/>
                  <a:pt x="4726" y="11805"/>
                </a:cubicBezTo>
                <a:cubicBezTo>
                  <a:pt x="4843" y="12021"/>
                  <a:pt x="5024" y="12234"/>
                  <a:pt x="5122" y="12280"/>
                </a:cubicBezTo>
                <a:cubicBezTo>
                  <a:pt x="5220" y="12326"/>
                  <a:pt x="5297" y="12405"/>
                  <a:pt x="5297" y="12462"/>
                </a:cubicBezTo>
                <a:cubicBezTo>
                  <a:pt x="5297" y="12519"/>
                  <a:pt x="5460" y="12697"/>
                  <a:pt x="5646" y="12854"/>
                </a:cubicBezTo>
                <a:cubicBezTo>
                  <a:pt x="6702" y="13746"/>
                  <a:pt x="6779" y="13889"/>
                  <a:pt x="6391" y="14113"/>
                </a:cubicBezTo>
                <a:cubicBezTo>
                  <a:pt x="6270" y="14183"/>
                  <a:pt x="5563" y="14520"/>
                  <a:pt x="4821" y="14868"/>
                </a:cubicBezTo>
                <a:cubicBezTo>
                  <a:pt x="4079" y="15217"/>
                  <a:pt x="3408" y="15553"/>
                  <a:pt x="3330" y="15610"/>
                </a:cubicBezTo>
                <a:cubicBezTo>
                  <a:pt x="3253" y="15667"/>
                  <a:pt x="2696" y="15941"/>
                  <a:pt x="2078" y="16225"/>
                </a:cubicBezTo>
                <a:cubicBezTo>
                  <a:pt x="1051" y="16697"/>
                  <a:pt x="585" y="16951"/>
                  <a:pt x="0" y="17288"/>
                </a:cubicBezTo>
                <a:cubicBezTo>
                  <a:pt x="332" y="17660"/>
                  <a:pt x="652" y="18039"/>
                  <a:pt x="1047" y="18380"/>
                </a:cubicBezTo>
                <a:cubicBezTo>
                  <a:pt x="3524" y="20520"/>
                  <a:pt x="6776" y="21583"/>
                  <a:pt x="10023" y="21583"/>
                </a:cubicBezTo>
                <a:cubicBezTo>
                  <a:pt x="13270" y="21583"/>
                  <a:pt x="16522" y="20520"/>
                  <a:pt x="18999" y="18380"/>
                </a:cubicBezTo>
                <a:cubicBezTo>
                  <a:pt x="20134" y="17399"/>
                  <a:pt x="20985" y="16273"/>
                  <a:pt x="21600" y="15078"/>
                </a:cubicBezTo>
                <a:cubicBezTo>
                  <a:pt x="20723" y="14858"/>
                  <a:pt x="19746" y="14553"/>
                  <a:pt x="18967" y="14211"/>
                </a:cubicBezTo>
                <a:cubicBezTo>
                  <a:pt x="18208" y="13877"/>
                  <a:pt x="16895" y="13418"/>
                  <a:pt x="16081" y="13204"/>
                </a:cubicBezTo>
                <a:cubicBezTo>
                  <a:pt x="15739" y="13114"/>
                  <a:pt x="15425" y="12950"/>
                  <a:pt x="15145" y="12714"/>
                </a:cubicBezTo>
                <a:lnTo>
                  <a:pt x="14733" y="12364"/>
                </a:lnTo>
                <a:lnTo>
                  <a:pt x="14939" y="12140"/>
                </a:lnTo>
                <a:cubicBezTo>
                  <a:pt x="15048" y="12018"/>
                  <a:pt x="15130" y="11898"/>
                  <a:pt x="15130" y="11861"/>
                </a:cubicBezTo>
                <a:cubicBezTo>
                  <a:pt x="15130" y="11823"/>
                  <a:pt x="15239" y="11649"/>
                  <a:pt x="15367" y="11483"/>
                </a:cubicBezTo>
                <a:cubicBezTo>
                  <a:pt x="15495" y="11317"/>
                  <a:pt x="15570" y="11145"/>
                  <a:pt x="15542" y="11105"/>
                </a:cubicBezTo>
                <a:cubicBezTo>
                  <a:pt x="15514" y="11065"/>
                  <a:pt x="15556" y="11007"/>
                  <a:pt x="15637" y="10979"/>
                </a:cubicBezTo>
                <a:cubicBezTo>
                  <a:pt x="15718" y="10952"/>
                  <a:pt x="15789" y="10891"/>
                  <a:pt x="15780" y="10839"/>
                </a:cubicBezTo>
                <a:cubicBezTo>
                  <a:pt x="15771" y="10788"/>
                  <a:pt x="15779" y="10698"/>
                  <a:pt x="15811" y="10630"/>
                </a:cubicBezTo>
                <a:cubicBezTo>
                  <a:pt x="16071" y="10086"/>
                  <a:pt x="16448" y="8913"/>
                  <a:pt x="16414" y="8755"/>
                </a:cubicBezTo>
                <a:cubicBezTo>
                  <a:pt x="16391" y="8648"/>
                  <a:pt x="16417" y="8541"/>
                  <a:pt x="16462" y="8517"/>
                </a:cubicBezTo>
                <a:cubicBezTo>
                  <a:pt x="16552" y="8468"/>
                  <a:pt x="16567" y="6148"/>
                  <a:pt x="16478" y="6069"/>
                </a:cubicBezTo>
                <a:cubicBezTo>
                  <a:pt x="16446" y="6041"/>
                  <a:pt x="16417" y="5854"/>
                  <a:pt x="16398" y="5649"/>
                </a:cubicBezTo>
                <a:cubicBezTo>
                  <a:pt x="16380" y="5445"/>
                  <a:pt x="16279" y="5136"/>
                  <a:pt x="16192" y="4964"/>
                </a:cubicBezTo>
                <a:cubicBezTo>
                  <a:pt x="15998" y="4578"/>
                  <a:pt x="15993" y="4543"/>
                  <a:pt x="15922" y="4237"/>
                </a:cubicBezTo>
                <a:cubicBezTo>
                  <a:pt x="15842" y="3887"/>
                  <a:pt x="15509" y="3260"/>
                  <a:pt x="15367" y="3187"/>
                </a:cubicBezTo>
                <a:cubicBezTo>
                  <a:pt x="15302" y="3154"/>
                  <a:pt x="15213" y="3019"/>
                  <a:pt x="15177" y="2894"/>
                </a:cubicBezTo>
                <a:cubicBezTo>
                  <a:pt x="15081" y="2558"/>
                  <a:pt x="13867" y="1315"/>
                  <a:pt x="13337" y="1005"/>
                </a:cubicBezTo>
                <a:cubicBezTo>
                  <a:pt x="13203" y="927"/>
                  <a:pt x="12920" y="755"/>
                  <a:pt x="12703" y="627"/>
                </a:cubicBezTo>
                <a:cubicBezTo>
                  <a:pt x="12486" y="500"/>
                  <a:pt x="12212" y="388"/>
                  <a:pt x="12100" y="376"/>
                </a:cubicBezTo>
                <a:cubicBezTo>
                  <a:pt x="11989" y="364"/>
                  <a:pt x="11736" y="278"/>
                  <a:pt x="11530" y="194"/>
                </a:cubicBezTo>
                <a:cubicBezTo>
                  <a:pt x="11259" y="83"/>
                  <a:pt x="10863" y="36"/>
                  <a:pt x="10118" y="12"/>
                </a:cubicBezTo>
                <a:close/>
              </a:path>
            </a:pathLst>
          </a:custGeom>
          <a:ln w="12700">
            <a:miter lim="400000"/>
          </a:ln>
        </p:spPr>
      </p:pic>
      <p:pic>
        <p:nvPicPr>
          <p:cNvPr id="738" name="Steeve.png" descr="Steeve.png"/>
          <p:cNvPicPr>
            <a:picLocks noChangeAspect="1"/>
          </p:cNvPicPr>
          <p:nvPr/>
        </p:nvPicPr>
        <p:blipFill>
          <a:blip r:embed="rId3">
            <a:extLst/>
          </a:blip>
          <a:srcRect l="27789" t="1548" r="7045" b="26"/>
          <a:stretch>
            <a:fillRect/>
          </a:stretch>
        </p:blipFill>
        <p:spPr>
          <a:xfrm rot="6713440">
            <a:off x="10739414" y="3195284"/>
            <a:ext cx="540545" cy="612314"/>
          </a:xfrm>
          <a:custGeom>
            <a:avLst/>
            <a:gdLst/>
            <a:ahLst/>
            <a:cxnLst>
              <a:cxn ang="0">
                <a:pos x="wd2" y="hd2"/>
              </a:cxn>
              <a:cxn ang="5400000">
                <a:pos x="wd2" y="hd2"/>
              </a:cxn>
              <a:cxn ang="10800000">
                <a:pos x="wd2" y="hd2"/>
              </a:cxn>
              <a:cxn ang="16200000">
                <a:pos x="wd2" y="hd2"/>
              </a:cxn>
            </a:cxnLst>
            <a:rect l="0" t="0" r="r" b="b"/>
            <a:pathLst>
              <a:path w="21600" h="21583" extrusionOk="0">
                <a:moveTo>
                  <a:pt x="10118" y="12"/>
                </a:moveTo>
                <a:cubicBezTo>
                  <a:pt x="9209" y="-17"/>
                  <a:pt x="9007" y="-3"/>
                  <a:pt x="8374" y="180"/>
                </a:cubicBezTo>
                <a:cubicBezTo>
                  <a:pt x="7492" y="435"/>
                  <a:pt x="7180" y="580"/>
                  <a:pt x="6756" y="907"/>
                </a:cubicBezTo>
                <a:cubicBezTo>
                  <a:pt x="6575" y="1047"/>
                  <a:pt x="6423" y="1138"/>
                  <a:pt x="6423" y="1103"/>
                </a:cubicBezTo>
                <a:cubicBezTo>
                  <a:pt x="6423" y="1068"/>
                  <a:pt x="6180" y="1256"/>
                  <a:pt x="5884" y="1523"/>
                </a:cubicBezTo>
                <a:cubicBezTo>
                  <a:pt x="5588" y="1790"/>
                  <a:pt x="5344" y="2029"/>
                  <a:pt x="5344" y="2054"/>
                </a:cubicBezTo>
                <a:cubicBezTo>
                  <a:pt x="5344" y="2080"/>
                  <a:pt x="5189" y="2266"/>
                  <a:pt x="4996" y="2474"/>
                </a:cubicBezTo>
                <a:cubicBezTo>
                  <a:pt x="4802" y="2681"/>
                  <a:pt x="4647" y="2906"/>
                  <a:pt x="4647" y="2978"/>
                </a:cubicBezTo>
                <a:cubicBezTo>
                  <a:pt x="4647" y="3050"/>
                  <a:pt x="4607" y="3143"/>
                  <a:pt x="4552" y="3173"/>
                </a:cubicBezTo>
                <a:cubicBezTo>
                  <a:pt x="4385" y="3264"/>
                  <a:pt x="3906" y="4223"/>
                  <a:pt x="3838" y="4614"/>
                </a:cubicBezTo>
                <a:cubicBezTo>
                  <a:pt x="3803" y="4815"/>
                  <a:pt x="3741" y="5025"/>
                  <a:pt x="3695" y="5076"/>
                </a:cubicBezTo>
                <a:cubicBezTo>
                  <a:pt x="3526" y="5266"/>
                  <a:pt x="3330" y="6465"/>
                  <a:pt x="3330" y="7342"/>
                </a:cubicBezTo>
                <a:cubicBezTo>
                  <a:pt x="3330" y="8183"/>
                  <a:pt x="3541" y="9403"/>
                  <a:pt x="3711" y="9594"/>
                </a:cubicBezTo>
                <a:cubicBezTo>
                  <a:pt x="3751" y="9640"/>
                  <a:pt x="3817" y="9820"/>
                  <a:pt x="3854" y="10000"/>
                </a:cubicBezTo>
                <a:cubicBezTo>
                  <a:pt x="3891" y="10181"/>
                  <a:pt x="3954" y="10412"/>
                  <a:pt x="4012" y="10504"/>
                </a:cubicBezTo>
                <a:cubicBezTo>
                  <a:pt x="4070" y="10595"/>
                  <a:pt x="4119" y="10693"/>
                  <a:pt x="4107" y="10727"/>
                </a:cubicBezTo>
                <a:cubicBezTo>
                  <a:pt x="4096" y="10762"/>
                  <a:pt x="4178" y="10936"/>
                  <a:pt x="4298" y="11105"/>
                </a:cubicBezTo>
                <a:cubicBezTo>
                  <a:pt x="4418" y="11275"/>
                  <a:pt x="4609" y="11589"/>
                  <a:pt x="4726" y="11805"/>
                </a:cubicBezTo>
                <a:cubicBezTo>
                  <a:pt x="4843" y="12021"/>
                  <a:pt x="5024" y="12234"/>
                  <a:pt x="5122" y="12280"/>
                </a:cubicBezTo>
                <a:cubicBezTo>
                  <a:pt x="5220" y="12326"/>
                  <a:pt x="5297" y="12405"/>
                  <a:pt x="5297" y="12462"/>
                </a:cubicBezTo>
                <a:cubicBezTo>
                  <a:pt x="5297" y="12519"/>
                  <a:pt x="5460" y="12697"/>
                  <a:pt x="5646" y="12854"/>
                </a:cubicBezTo>
                <a:cubicBezTo>
                  <a:pt x="6702" y="13746"/>
                  <a:pt x="6779" y="13889"/>
                  <a:pt x="6391" y="14113"/>
                </a:cubicBezTo>
                <a:cubicBezTo>
                  <a:pt x="6270" y="14183"/>
                  <a:pt x="5563" y="14520"/>
                  <a:pt x="4821" y="14868"/>
                </a:cubicBezTo>
                <a:cubicBezTo>
                  <a:pt x="4079" y="15217"/>
                  <a:pt x="3408" y="15553"/>
                  <a:pt x="3330" y="15610"/>
                </a:cubicBezTo>
                <a:cubicBezTo>
                  <a:pt x="3253" y="15667"/>
                  <a:pt x="2696" y="15941"/>
                  <a:pt x="2078" y="16225"/>
                </a:cubicBezTo>
                <a:cubicBezTo>
                  <a:pt x="1051" y="16697"/>
                  <a:pt x="585" y="16951"/>
                  <a:pt x="0" y="17288"/>
                </a:cubicBezTo>
                <a:cubicBezTo>
                  <a:pt x="332" y="17660"/>
                  <a:pt x="652" y="18039"/>
                  <a:pt x="1047" y="18380"/>
                </a:cubicBezTo>
                <a:cubicBezTo>
                  <a:pt x="3524" y="20520"/>
                  <a:pt x="6776" y="21583"/>
                  <a:pt x="10023" y="21583"/>
                </a:cubicBezTo>
                <a:cubicBezTo>
                  <a:pt x="13270" y="21583"/>
                  <a:pt x="16522" y="20520"/>
                  <a:pt x="18999" y="18380"/>
                </a:cubicBezTo>
                <a:cubicBezTo>
                  <a:pt x="20134" y="17399"/>
                  <a:pt x="20985" y="16273"/>
                  <a:pt x="21600" y="15078"/>
                </a:cubicBezTo>
                <a:cubicBezTo>
                  <a:pt x="20723" y="14858"/>
                  <a:pt x="19746" y="14553"/>
                  <a:pt x="18967" y="14211"/>
                </a:cubicBezTo>
                <a:cubicBezTo>
                  <a:pt x="18208" y="13877"/>
                  <a:pt x="16895" y="13418"/>
                  <a:pt x="16081" y="13204"/>
                </a:cubicBezTo>
                <a:cubicBezTo>
                  <a:pt x="15739" y="13114"/>
                  <a:pt x="15425" y="12950"/>
                  <a:pt x="15145" y="12714"/>
                </a:cubicBezTo>
                <a:lnTo>
                  <a:pt x="14733" y="12364"/>
                </a:lnTo>
                <a:lnTo>
                  <a:pt x="14939" y="12140"/>
                </a:lnTo>
                <a:cubicBezTo>
                  <a:pt x="15048" y="12018"/>
                  <a:pt x="15130" y="11898"/>
                  <a:pt x="15130" y="11861"/>
                </a:cubicBezTo>
                <a:cubicBezTo>
                  <a:pt x="15130" y="11823"/>
                  <a:pt x="15239" y="11649"/>
                  <a:pt x="15367" y="11483"/>
                </a:cubicBezTo>
                <a:cubicBezTo>
                  <a:pt x="15495" y="11317"/>
                  <a:pt x="15570" y="11145"/>
                  <a:pt x="15542" y="11105"/>
                </a:cubicBezTo>
                <a:cubicBezTo>
                  <a:pt x="15514" y="11065"/>
                  <a:pt x="15556" y="11007"/>
                  <a:pt x="15637" y="10979"/>
                </a:cubicBezTo>
                <a:cubicBezTo>
                  <a:pt x="15718" y="10952"/>
                  <a:pt x="15789" y="10891"/>
                  <a:pt x="15780" y="10839"/>
                </a:cubicBezTo>
                <a:cubicBezTo>
                  <a:pt x="15771" y="10788"/>
                  <a:pt x="15779" y="10698"/>
                  <a:pt x="15811" y="10630"/>
                </a:cubicBezTo>
                <a:cubicBezTo>
                  <a:pt x="16071" y="10086"/>
                  <a:pt x="16448" y="8913"/>
                  <a:pt x="16414" y="8755"/>
                </a:cubicBezTo>
                <a:cubicBezTo>
                  <a:pt x="16391" y="8648"/>
                  <a:pt x="16417" y="8541"/>
                  <a:pt x="16462" y="8517"/>
                </a:cubicBezTo>
                <a:cubicBezTo>
                  <a:pt x="16552" y="8468"/>
                  <a:pt x="16567" y="6148"/>
                  <a:pt x="16478" y="6069"/>
                </a:cubicBezTo>
                <a:cubicBezTo>
                  <a:pt x="16446" y="6041"/>
                  <a:pt x="16417" y="5854"/>
                  <a:pt x="16398" y="5649"/>
                </a:cubicBezTo>
                <a:cubicBezTo>
                  <a:pt x="16380" y="5445"/>
                  <a:pt x="16279" y="5136"/>
                  <a:pt x="16192" y="4964"/>
                </a:cubicBezTo>
                <a:cubicBezTo>
                  <a:pt x="15998" y="4578"/>
                  <a:pt x="15993" y="4543"/>
                  <a:pt x="15922" y="4237"/>
                </a:cubicBezTo>
                <a:cubicBezTo>
                  <a:pt x="15842" y="3887"/>
                  <a:pt x="15509" y="3260"/>
                  <a:pt x="15367" y="3187"/>
                </a:cubicBezTo>
                <a:cubicBezTo>
                  <a:pt x="15302" y="3154"/>
                  <a:pt x="15213" y="3019"/>
                  <a:pt x="15177" y="2894"/>
                </a:cubicBezTo>
                <a:cubicBezTo>
                  <a:pt x="15081" y="2558"/>
                  <a:pt x="13867" y="1315"/>
                  <a:pt x="13337" y="1005"/>
                </a:cubicBezTo>
                <a:cubicBezTo>
                  <a:pt x="13203" y="927"/>
                  <a:pt x="12920" y="755"/>
                  <a:pt x="12703" y="627"/>
                </a:cubicBezTo>
                <a:cubicBezTo>
                  <a:pt x="12486" y="500"/>
                  <a:pt x="12212" y="388"/>
                  <a:pt x="12100" y="376"/>
                </a:cubicBezTo>
                <a:cubicBezTo>
                  <a:pt x="11989" y="364"/>
                  <a:pt x="11736" y="278"/>
                  <a:pt x="11530" y="194"/>
                </a:cubicBezTo>
                <a:cubicBezTo>
                  <a:pt x="11259" y="83"/>
                  <a:pt x="10863" y="36"/>
                  <a:pt x="10118" y="12"/>
                </a:cubicBezTo>
                <a:close/>
              </a:path>
            </a:pathLst>
          </a:custGeom>
          <a:ln w="12700">
            <a:miter lim="400000"/>
          </a:ln>
        </p:spPr>
      </p:pic>
      <p:pic>
        <p:nvPicPr>
          <p:cNvPr id="739" name="Steeve.png" descr="Steeve.png"/>
          <p:cNvPicPr>
            <a:picLocks noChangeAspect="1"/>
          </p:cNvPicPr>
          <p:nvPr/>
        </p:nvPicPr>
        <p:blipFill>
          <a:blip r:embed="rId3">
            <a:extLst/>
          </a:blip>
          <a:srcRect l="27789" t="1548" r="7045" b="26"/>
          <a:stretch>
            <a:fillRect/>
          </a:stretch>
        </p:blipFill>
        <p:spPr>
          <a:xfrm rot="11780226">
            <a:off x="2512792" y="5546398"/>
            <a:ext cx="540545" cy="612314"/>
          </a:xfrm>
          <a:custGeom>
            <a:avLst/>
            <a:gdLst/>
            <a:ahLst/>
            <a:cxnLst>
              <a:cxn ang="0">
                <a:pos x="wd2" y="hd2"/>
              </a:cxn>
              <a:cxn ang="5400000">
                <a:pos x="wd2" y="hd2"/>
              </a:cxn>
              <a:cxn ang="10800000">
                <a:pos x="wd2" y="hd2"/>
              </a:cxn>
              <a:cxn ang="16200000">
                <a:pos x="wd2" y="hd2"/>
              </a:cxn>
            </a:cxnLst>
            <a:rect l="0" t="0" r="r" b="b"/>
            <a:pathLst>
              <a:path w="21600" h="21583" extrusionOk="0">
                <a:moveTo>
                  <a:pt x="10118" y="12"/>
                </a:moveTo>
                <a:cubicBezTo>
                  <a:pt x="9209" y="-17"/>
                  <a:pt x="9007" y="-3"/>
                  <a:pt x="8374" y="180"/>
                </a:cubicBezTo>
                <a:cubicBezTo>
                  <a:pt x="7492" y="435"/>
                  <a:pt x="7180" y="580"/>
                  <a:pt x="6756" y="907"/>
                </a:cubicBezTo>
                <a:cubicBezTo>
                  <a:pt x="6575" y="1047"/>
                  <a:pt x="6423" y="1138"/>
                  <a:pt x="6423" y="1103"/>
                </a:cubicBezTo>
                <a:cubicBezTo>
                  <a:pt x="6423" y="1068"/>
                  <a:pt x="6180" y="1256"/>
                  <a:pt x="5884" y="1523"/>
                </a:cubicBezTo>
                <a:cubicBezTo>
                  <a:pt x="5588" y="1790"/>
                  <a:pt x="5344" y="2029"/>
                  <a:pt x="5344" y="2054"/>
                </a:cubicBezTo>
                <a:cubicBezTo>
                  <a:pt x="5344" y="2080"/>
                  <a:pt x="5189" y="2266"/>
                  <a:pt x="4996" y="2474"/>
                </a:cubicBezTo>
                <a:cubicBezTo>
                  <a:pt x="4802" y="2681"/>
                  <a:pt x="4647" y="2906"/>
                  <a:pt x="4647" y="2978"/>
                </a:cubicBezTo>
                <a:cubicBezTo>
                  <a:pt x="4647" y="3050"/>
                  <a:pt x="4607" y="3143"/>
                  <a:pt x="4552" y="3173"/>
                </a:cubicBezTo>
                <a:cubicBezTo>
                  <a:pt x="4385" y="3264"/>
                  <a:pt x="3906" y="4223"/>
                  <a:pt x="3838" y="4614"/>
                </a:cubicBezTo>
                <a:cubicBezTo>
                  <a:pt x="3803" y="4815"/>
                  <a:pt x="3741" y="5025"/>
                  <a:pt x="3695" y="5076"/>
                </a:cubicBezTo>
                <a:cubicBezTo>
                  <a:pt x="3526" y="5266"/>
                  <a:pt x="3330" y="6465"/>
                  <a:pt x="3330" y="7342"/>
                </a:cubicBezTo>
                <a:cubicBezTo>
                  <a:pt x="3330" y="8183"/>
                  <a:pt x="3541" y="9403"/>
                  <a:pt x="3711" y="9594"/>
                </a:cubicBezTo>
                <a:cubicBezTo>
                  <a:pt x="3751" y="9640"/>
                  <a:pt x="3817" y="9820"/>
                  <a:pt x="3854" y="10000"/>
                </a:cubicBezTo>
                <a:cubicBezTo>
                  <a:pt x="3891" y="10181"/>
                  <a:pt x="3954" y="10412"/>
                  <a:pt x="4012" y="10504"/>
                </a:cubicBezTo>
                <a:cubicBezTo>
                  <a:pt x="4070" y="10595"/>
                  <a:pt x="4119" y="10693"/>
                  <a:pt x="4107" y="10727"/>
                </a:cubicBezTo>
                <a:cubicBezTo>
                  <a:pt x="4096" y="10762"/>
                  <a:pt x="4178" y="10936"/>
                  <a:pt x="4298" y="11105"/>
                </a:cubicBezTo>
                <a:cubicBezTo>
                  <a:pt x="4418" y="11275"/>
                  <a:pt x="4609" y="11589"/>
                  <a:pt x="4726" y="11805"/>
                </a:cubicBezTo>
                <a:cubicBezTo>
                  <a:pt x="4843" y="12021"/>
                  <a:pt x="5024" y="12234"/>
                  <a:pt x="5122" y="12280"/>
                </a:cubicBezTo>
                <a:cubicBezTo>
                  <a:pt x="5220" y="12326"/>
                  <a:pt x="5297" y="12405"/>
                  <a:pt x="5297" y="12462"/>
                </a:cubicBezTo>
                <a:cubicBezTo>
                  <a:pt x="5297" y="12519"/>
                  <a:pt x="5460" y="12697"/>
                  <a:pt x="5646" y="12854"/>
                </a:cubicBezTo>
                <a:cubicBezTo>
                  <a:pt x="6702" y="13746"/>
                  <a:pt x="6779" y="13889"/>
                  <a:pt x="6391" y="14113"/>
                </a:cubicBezTo>
                <a:cubicBezTo>
                  <a:pt x="6270" y="14183"/>
                  <a:pt x="5563" y="14520"/>
                  <a:pt x="4821" y="14868"/>
                </a:cubicBezTo>
                <a:cubicBezTo>
                  <a:pt x="4079" y="15217"/>
                  <a:pt x="3408" y="15553"/>
                  <a:pt x="3330" y="15610"/>
                </a:cubicBezTo>
                <a:cubicBezTo>
                  <a:pt x="3253" y="15667"/>
                  <a:pt x="2696" y="15941"/>
                  <a:pt x="2078" y="16225"/>
                </a:cubicBezTo>
                <a:cubicBezTo>
                  <a:pt x="1051" y="16697"/>
                  <a:pt x="585" y="16951"/>
                  <a:pt x="0" y="17288"/>
                </a:cubicBezTo>
                <a:cubicBezTo>
                  <a:pt x="332" y="17660"/>
                  <a:pt x="652" y="18039"/>
                  <a:pt x="1047" y="18380"/>
                </a:cubicBezTo>
                <a:cubicBezTo>
                  <a:pt x="3524" y="20520"/>
                  <a:pt x="6776" y="21583"/>
                  <a:pt x="10023" y="21583"/>
                </a:cubicBezTo>
                <a:cubicBezTo>
                  <a:pt x="13270" y="21583"/>
                  <a:pt x="16522" y="20520"/>
                  <a:pt x="18999" y="18380"/>
                </a:cubicBezTo>
                <a:cubicBezTo>
                  <a:pt x="20134" y="17399"/>
                  <a:pt x="20985" y="16273"/>
                  <a:pt x="21600" y="15078"/>
                </a:cubicBezTo>
                <a:cubicBezTo>
                  <a:pt x="20723" y="14858"/>
                  <a:pt x="19746" y="14553"/>
                  <a:pt x="18967" y="14211"/>
                </a:cubicBezTo>
                <a:cubicBezTo>
                  <a:pt x="18208" y="13877"/>
                  <a:pt x="16895" y="13418"/>
                  <a:pt x="16081" y="13204"/>
                </a:cubicBezTo>
                <a:cubicBezTo>
                  <a:pt x="15739" y="13114"/>
                  <a:pt x="15425" y="12950"/>
                  <a:pt x="15145" y="12714"/>
                </a:cubicBezTo>
                <a:lnTo>
                  <a:pt x="14733" y="12364"/>
                </a:lnTo>
                <a:lnTo>
                  <a:pt x="14939" y="12140"/>
                </a:lnTo>
                <a:cubicBezTo>
                  <a:pt x="15048" y="12018"/>
                  <a:pt x="15130" y="11898"/>
                  <a:pt x="15130" y="11861"/>
                </a:cubicBezTo>
                <a:cubicBezTo>
                  <a:pt x="15130" y="11823"/>
                  <a:pt x="15239" y="11649"/>
                  <a:pt x="15367" y="11483"/>
                </a:cubicBezTo>
                <a:cubicBezTo>
                  <a:pt x="15495" y="11317"/>
                  <a:pt x="15570" y="11145"/>
                  <a:pt x="15542" y="11105"/>
                </a:cubicBezTo>
                <a:cubicBezTo>
                  <a:pt x="15514" y="11065"/>
                  <a:pt x="15556" y="11007"/>
                  <a:pt x="15637" y="10979"/>
                </a:cubicBezTo>
                <a:cubicBezTo>
                  <a:pt x="15718" y="10952"/>
                  <a:pt x="15789" y="10891"/>
                  <a:pt x="15780" y="10839"/>
                </a:cubicBezTo>
                <a:cubicBezTo>
                  <a:pt x="15771" y="10788"/>
                  <a:pt x="15779" y="10698"/>
                  <a:pt x="15811" y="10630"/>
                </a:cubicBezTo>
                <a:cubicBezTo>
                  <a:pt x="16071" y="10086"/>
                  <a:pt x="16448" y="8913"/>
                  <a:pt x="16414" y="8755"/>
                </a:cubicBezTo>
                <a:cubicBezTo>
                  <a:pt x="16391" y="8648"/>
                  <a:pt x="16417" y="8541"/>
                  <a:pt x="16462" y="8517"/>
                </a:cubicBezTo>
                <a:cubicBezTo>
                  <a:pt x="16552" y="8468"/>
                  <a:pt x="16567" y="6148"/>
                  <a:pt x="16478" y="6069"/>
                </a:cubicBezTo>
                <a:cubicBezTo>
                  <a:pt x="16446" y="6041"/>
                  <a:pt x="16417" y="5854"/>
                  <a:pt x="16398" y="5649"/>
                </a:cubicBezTo>
                <a:cubicBezTo>
                  <a:pt x="16380" y="5445"/>
                  <a:pt x="16279" y="5136"/>
                  <a:pt x="16192" y="4964"/>
                </a:cubicBezTo>
                <a:cubicBezTo>
                  <a:pt x="15998" y="4578"/>
                  <a:pt x="15993" y="4543"/>
                  <a:pt x="15922" y="4237"/>
                </a:cubicBezTo>
                <a:cubicBezTo>
                  <a:pt x="15842" y="3887"/>
                  <a:pt x="15509" y="3260"/>
                  <a:pt x="15367" y="3187"/>
                </a:cubicBezTo>
                <a:cubicBezTo>
                  <a:pt x="15302" y="3154"/>
                  <a:pt x="15213" y="3019"/>
                  <a:pt x="15177" y="2894"/>
                </a:cubicBezTo>
                <a:cubicBezTo>
                  <a:pt x="15081" y="2558"/>
                  <a:pt x="13867" y="1315"/>
                  <a:pt x="13337" y="1005"/>
                </a:cubicBezTo>
                <a:cubicBezTo>
                  <a:pt x="13203" y="927"/>
                  <a:pt x="12920" y="755"/>
                  <a:pt x="12703" y="627"/>
                </a:cubicBezTo>
                <a:cubicBezTo>
                  <a:pt x="12486" y="500"/>
                  <a:pt x="12212" y="388"/>
                  <a:pt x="12100" y="376"/>
                </a:cubicBezTo>
                <a:cubicBezTo>
                  <a:pt x="11989" y="364"/>
                  <a:pt x="11736" y="278"/>
                  <a:pt x="11530" y="194"/>
                </a:cubicBezTo>
                <a:cubicBezTo>
                  <a:pt x="11259" y="83"/>
                  <a:pt x="10863" y="36"/>
                  <a:pt x="10118" y="12"/>
                </a:cubicBezTo>
                <a:close/>
              </a:path>
            </a:pathLst>
          </a:custGeom>
          <a:ln w="12700">
            <a:miter lim="400000"/>
          </a:ln>
        </p:spPr>
      </p:pic>
      <p:pic>
        <p:nvPicPr>
          <p:cNvPr id="740" name="Steeve.png" descr="Steeve.png"/>
          <p:cNvPicPr>
            <a:picLocks noChangeAspect="1"/>
          </p:cNvPicPr>
          <p:nvPr/>
        </p:nvPicPr>
        <p:blipFill>
          <a:blip r:embed="rId3">
            <a:extLst/>
          </a:blip>
          <a:srcRect l="27789" t="1548" r="7045" b="26"/>
          <a:stretch>
            <a:fillRect/>
          </a:stretch>
        </p:blipFill>
        <p:spPr>
          <a:xfrm rot="11780226">
            <a:off x="12057024" y="6853827"/>
            <a:ext cx="540545" cy="612314"/>
          </a:xfrm>
          <a:custGeom>
            <a:avLst/>
            <a:gdLst/>
            <a:ahLst/>
            <a:cxnLst>
              <a:cxn ang="0">
                <a:pos x="wd2" y="hd2"/>
              </a:cxn>
              <a:cxn ang="5400000">
                <a:pos x="wd2" y="hd2"/>
              </a:cxn>
              <a:cxn ang="10800000">
                <a:pos x="wd2" y="hd2"/>
              </a:cxn>
              <a:cxn ang="16200000">
                <a:pos x="wd2" y="hd2"/>
              </a:cxn>
            </a:cxnLst>
            <a:rect l="0" t="0" r="r" b="b"/>
            <a:pathLst>
              <a:path w="21600" h="21583" extrusionOk="0">
                <a:moveTo>
                  <a:pt x="10118" y="12"/>
                </a:moveTo>
                <a:cubicBezTo>
                  <a:pt x="9209" y="-17"/>
                  <a:pt x="9007" y="-3"/>
                  <a:pt x="8374" y="180"/>
                </a:cubicBezTo>
                <a:cubicBezTo>
                  <a:pt x="7492" y="435"/>
                  <a:pt x="7180" y="580"/>
                  <a:pt x="6756" y="907"/>
                </a:cubicBezTo>
                <a:cubicBezTo>
                  <a:pt x="6575" y="1047"/>
                  <a:pt x="6423" y="1138"/>
                  <a:pt x="6423" y="1103"/>
                </a:cubicBezTo>
                <a:cubicBezTo>
                  <a:pt x="6423" y="1068"/>
                  <a:pt x="6180" y="1256"/>
                  <a:pt x="5884" y="1523"/>
                </a:cubicBezTo>
                <a:cubicBezTo>
                  <a:pt x="5588" y="1790"/>
                  <a:pt x="5344" y="2029"/>
                  <a:pt x="5344" y="2054"/>
                </a:cubicBezTo>
                <a:cubicBezTo>
                  <a:pt x="5344" y="2080"/>
                  <a:pt x="5189" y="2266"/>
                  <a:pt x="4996" y="2474"/>
                </a:cubicBezTo>
                <a:cubicBezTo>
                  <a:pt x="4802" y="2681"/>
                  <a:pt x="4647" y="2906"/>
                  <a:pt x="4647" y="2978"/>
                </a:cubicBezTo>
                <a:cubicBezTo>
                  <a:pt x="4647" y="3050"/>
                  <a:pt x="4607" y="3143"/>
                  <a:pt x="4552" y="3173"/>
                </a:cubicBezTo>
                <a:cubicBezTo>
                  <a:pt x="4385" y="3264"/>
                  <a:pt x="3906" y="4223"/>
                  <a:pt x="3838" y="4614"/>
                </a:cubicBezTo>
                <a:cubicBezTo>
                  <a:pt x="3803" y="4815"/>
                  <a:pt x="3741" y="5025"/>
                  <a:pt x="3695" y="5076"/>
                </a:cubicBezTo>
                <a:cubicBezTo>
                  <a:pt x="3526" y="5266"/>
                  <a:pt x="3330" y="6465"/>
                  <a:pt x="3330" y="7342"/>
                </a:cubicBezTo>
                <a:cubicBezTo>
                  <a:pt x="3330" y="8183"/>
                  <a:pt x="3541" y="9403"/>
                  <a:pt x="3711" y="9594"/>
                </a:cubicBezTo>
                <a:cubicBezTo>
                  <a:pt x="3751" y="9640"/>
                  <a:pt x="3817" y="9820"/>
                  <a:pt x="3854" y="10000"/>
                </a:cubicBezTo>
                <a:cubicBezTo>
                  <a:pt x="3891" y="10181"/>
                  <a:pt x="3954" y="10412"/>
                  <a:pt x="4012" y="10504"/>
                </a:cubicBezTo>
                <a:cubicBezTo>
                  <a:pt x="4070" y="10595"/>
                  <a:pt x="4119" y="10693"/>
                  <a:pt x="4107" y="10727"/>
                </a:cubicBezTo>
                <a:cubicBezTo>
                  <a:pt x="4096" y="10762"/>
                  <a:pt x="4178" y="10936"/>
                  <a:pt x="4298" y="11105"/>
                </a:cubicBezTo>
                <a:cubicBezTo>
                  <a:pt x="4418" y="11275"/>
                  <a:pt x="4609" y="11589"/>
                  <a:pt x="4726" y="11805"/>
                </a:cubicBezTo>
                <a:cubicBezTo>
                  <a:pt x="4843" y="12021"/>
                  <a:pt x="5024" y="12234"/>
                  <a:pt x="5122" y="12280"/>
                </a:cubicBezTo>
                <a:cubicBezTo>
                  <a:pt x="5220" y="12326"/>
                  <a:pt x="5297" y="12405"/>
                  <a:pt x="5297" y="12462"/>
                </a:cubicBezTo>
                <a:cubicBezTo>
                  <a:pt x="5297" y="12519"/>
                  <a:pt x="5460" y="12697"/>
                  <a:pt x="5646" y="12854"/>
                </a:cubicBezTo>
                <a:cubicBezTo>
                  <a:pt x="6702" y="13746"/>
                  <a:pt x="6779" y="13889"/>
                  <a:pt x="6391" y="14113"/>
                </a:cubicBezTo>
                <a:cubicBezTo>
                  <a:pt x="6270" y="14183"/>
                  <a:pt x="5563" y="14520"/>
                  <a:pt x="4821" y="14868"/>
                </a:cubicBezTo>
                <a:cubicBezTo>
                  <a:pt x="4079" y="15217"/>
                  <a:pt x="3408" y="15553"/>
                  <a:pt x="3330" y="15610"/>
                </a:cubicBezTo>
                <a:cubicBezTo>
                  <a:pt x="3253" y="15667"/>
                  <a:pt x="2696" y="15941"/>
                  <a:pt x="2078" y="16225"/>
                </a:cubicBezTo>
                <a:cubicBezTo>
                  <a:pt x="1051" y="16697"/>
                  <a:pt x="585" y="16951"/>
                  <a:pt x="0" y="17288"/>
                </a:cubicBezTo>
                <a:cubicBezTo>
                  <a:pt x="332" y="17660"/>
                  <a:pt x="652" y="18039"/>
                  <a:pt x="1047" y="18380"/>
                </a:cubicBezTo>
                <a:cubicBezTo>
                  <a:pt x="3524" y="20520"/>
                  <a:pt x="6776" y="21583"/>
                  <a:pt x="10023" y="21583"/>
                </a:cubicBezTo>
                <a:cubicBezTo>
                  <a:pt x="13270" y="21583"/>
                  <a:pt x="16522" y="20520"/>
                  <a:pt x="18999" y="18380"/>
                </a:cubicBezTo>
                <a:cubicBezTo>
                  <a:pt x="20134" y="17399"/>
                  <a:pt x="20985" y="16273"/>
                  <a:pt x="21600" y="15078"/>
                </a:cubicBezTo>
                <a:cubicBezTo>
                  <a:pt x="20723" y="14858"/>
                  <a:pt x="19746" y="14553"/>
                  <a:pt x="18967" y="14211"/>
                </a:cubicBezTo>
                <a:cubicBezTo>
                  <a:pt x="18208" y="13877"/>
                  <a:pt x="16895" y="13418"/>
                  <a:pt x="16081" y="13204"/>
                </a:cubicBezTo>
                <a:cubicBezTo>
                  <a:pt x="15739" y="13114"/>
                  <a:pt x="15425" y="12950"/>
                  <a:pt x="15145" y="12714"/>
                </a:cubicBezTo>
                <a:lnTo>
                  <a:pt x="14733" y="12364"/>
                </a:lnTo>
                <a:lnTo>
                  <a:pt x="14939" y="12140"/>
                </a:lnTo>
                <a:cubicBezTo>
                  <a:pt x="15048" y="12018"/>
                  <a:pt x="15130" y="11898"/>
                  <a:pt x="15130" y="11861"/>
                </a:cubicBezTo>
                <a:cubicBezTo>
                  <a:pt x="15130" y="11823"/>
                  <a:pt x="15239" y="11649"/>
                  <a:pt x="15367" y="11483"/>
                </a:cubicBezTo>
                <a:cubicBezTo>
                  <a:pt x="15495" y="11317"/>
                  <a:pt x="15570" y="11145"/>
                  <a:pt x="15542" y="11105"/>
                </a:cubicBezTo>
                <a:cubicBezTo>
                  <a:pt x="15514" y="11065"/>
                  <a:pt x="15556" y="11007"/>
                  <a:pt x="15637" y="10979"/>
                </a:cubicBezTo>
                <a:cubicBezTo>
                  <a:pt x="15718" y="10952"/>
                  <a:pt x="15789" y="10891"/>
                  <a:pt x="15780" y="10839"/>
                </a:cubicBezTo>
                <a:cubicBezTo>
                  <a:pt x="15771" y="10788"/>
                  <a:pt x="15779" y="10698"/>
                  <a:pt x="15811" y="10630"/>
                </a:cubicBezTo>
                <a:cubicBezTo>
                  <a:pt x="16071" y="10086"/>
                  <a:pt x="16448" y="8913"/>
                  <a:pt x="16414" y="8755"/>
                </a:cubicBezTo>
                <a:cubicBezTo>
                  <a:pt x="16391" y="8648"/>
                  <a:pt x="16417" y="8541"/>
                  <a:pt x="16462" y="8517"/>
                </a:cubicBezTo>
                <a:cubicBezTo>
                  <a:pt x="16552" y="8468"/>
                  <a:pt x="16567" y="6148"/>
                  <a:pt x="16478" y="6069"/>
                </a:cubicBezTo>
                <a:cubicBezTo>
                  <a:pt x="16446" y="6041"/>
                  <a:pt x="16417" y="5854"/>
                  <a:pt x="16398" y="5649"/>
                </a:cubicBezTo>
                <a:cubicBezTo>
                  <a:pt x="16380" y="5445"/>
                  <a:pt x="16279" y="5136"/>
                  <a:pt x="16192" y="4964"/>
                </a:cubicBezTo>
                <a:cubicBezTo>
                  <a:pt x="15998" y="4578"/>
                  <a:pt x="15993" y="4543"/>
                  <a:pt x="15922" y="4237"/>
                </a:cubicBezTo>
                <a:cubicBezTo>
                  <a:pt x="15842" y="3887"/>
                  <a:pt x="15509" y="3260"/>
                  <a:pt x="15367" y="3187"/>
                </a:cubicBezTo>
                <a:cubicBezTo>
                  <a:pt x="15302" y="3154"/>
                  <a:pt x="15213" y="3019"/>
                  <a:pt x="15177" y="2894"/>
                </a:cubicBezTo>
                <a:cubicBezTo>
                  <a:pt x="15081" y="2558"/>
                  <a:pt x="13867" y="1315"/>
                  <a:pt x="13337" y="1005"/>
                </a:cubicBezTo>
                <a:cubicBezTo>
                  <a:pt x="13203" y="927"/>
                  <a:pt x="12920" y="755"/>
                  <a:pt x="12703" y="627"/>
                </a:cubicBezTo>
                <a:cubicBezTo>
                  <a:pt x="12486" y="500"/>
                  <a:pt x="12212" y="388"/>
                  <a:pt x="12100" y="376"/>
                </a:cubicBezTo>
                <a:cubicBezTo>
                  <a:pt x="11989" y="364"/>
                  <a:pt x="11736" y="278"/>
                  <a:pt x="11530" y="194"/>
                </a:cubicBezTo>
                <a:cubicBezTo>
                  <a:pt x="11259" y="83"/>
                  <a:pt x="10863" y="36"/>
                  <a:pt x="10118" y="12"/>
                </a:cubicBezTo>
                <a:close/>
              </a:path>
            </a:pathLst>
          </a:custGeom>
          <a:ln w="12700">
            <a:miter lim="400000"/>
          </a:ln>
        </p:spPr>
      </p:pic>
      <p:pic>
        <p:nvPicPr>
          <p:cNvPr id="741" name="Steeve.png" descr="Steeve.png"/>
          <p:cNvPicPr>
            <a:picLocks noChangeAspect="1"/>
          </p:cNvPicPr>
          <p:nvPr/>
        </p:nvPicPr>
        <p:blipFill>
          <a:blip r:embed="rId3">
            <a:extLst/>
          </a:blip>
          <a:srcRect l="27789" t="1548" r="7045" b="26"/>
          <a:stretch>
            <a:fillRect/>
          </a:stretch>
        </p:blipFill>
        <p:spPr>
          <a:xfrm rot="6713440">
            <a:off x="9127164" y="8347474"/>
            <a:ext cx="540545" cy="612314"/>
          </a:xfrm>
          <a:custGeom>
            <a:avLst/>
            <a:gdLst/>
            <a:ahLst/>
            <a:cxnLst>
              <a:cxn ang="0">
                <a:pos x="wd2" y="hd2"/>
              </a:cxn>
              <a:cxn ang="5400000">
                <a:pos x="wd2" y="hd2"/>
              </a:cxn>
              <a:cxn ang="10800000">
                <a:pos x="wd2" y="hd2"/>
              </a:cxn>
              <a:cxn ang="16200000">
                <a:pos x="wd2" y="hd2"/>
              </a:cxn>
            </a:cxnLst>
            <a:rect l="0" t="0" r="r" b="b"/>
            <a:pathLst>
              <a:path w="21600" h="21583" extrusionOk="0">
                <a:moveTo>
                  <a:pt x="10118" y="12"/>
                </a:moveTo>
                <a:cubicBezTo>
                  <a:pt x="9209" y="-17"/>
                  <a:pt x="9007" y="-3"/>
                  <a:pt x="8374" y="180"/>
                </a:cubicBezTo>
                <a:cubicBezTo>
                  <a:pt x="7492" y="435"/>
                  <a:pt x="7180" y="580"/>
                  <a:pt x="6756" y="907"/>
                </a:cubicBezTo>
                <a:cubicBezTo>
                  <a:pt x="6575" y="1047"/>
                  <a:pt x="6423" y="1138"/>
                  <a:pt x="6423" y="1103"/>
                </a:cubicBezTo>
                <a:cubicBezTo>
                  <a:pt x="6423" y="1068"/>
                  <a:pt x="6180" y="1256"/>
                  <a:pt x="5884" y="1523"/>
                </a:cubicBezTo>
                <a:cubicBezTo>
                  <a:pt x="5588" y="1790"/>
                  <a:pt x="5344" y="2029"/>
                  <a:pt x="5344" y="2054"/>
                </a:cubicBezTo>
                <a:cubicBezTo>
                  <a:pt x="5344" y="2080"/>
                  <a:pt x="5189" y="2266"/>
                  <a:pt x="4996" y="2474"/>
                </a:cubicBezTo>
                <a:cubicBezTo>
                  <a:pt x="4802" y="2681"/>
                  <a:pt x="4647" y="2906"/>
                  <a:pt x="4647" y="2978"/>
                </a:cubicBezTo>
                <a:cubicBezTo>
                  <a:pt x="4647" y="3050"/>
                  <a:pt x="4607" y="3143"/>
                  <a:pt x="4552" y="3173"/>
                </a:cubicBezTo>
                <a:cubicBezTo>
                  <a:pt x="4385" y="3264"/>
                  <a:pt x="3906" y="4223"/>
                  <a:pt x="3838" y="4614"/>
                </a:cubicBezTo>
                <a:cubicBezTo>
                  <a:pt x="3803" y="4815"/>
                  <a:pt x="3741" y="5025"/>
                  <a:pt x="3695" y="5076"/>
                </a:cubicBezTo>
                <a:cubicBezTo>
                  <a:pt x="3526" y="5266"/>
                  <a:pt x="3330" y="6465"/>
                  <a:pt x="3330" y="7342"/>
                </a:cubicBezTo>
                <a:cubicBezTo>
                  <a:pt x="3330" y="8183"/>
                  <a:pt x="3541" y="9403"/>
                  <a:pt x="3711" y="9594"/>
                </a:cubicBezTo>
                <a:cubicBezTo>
                  <a:pt x="3751" y="9640"/>
                  <a:pt x="3817" y="9820"/>
                  <a:pt x="3854" y="10000"/>
                </a:cubicBezTo>
                <a:cubicBezTo>
                  <a:pt x="3891" y="10181"/>
                  <a:pt x="3954" y="10412"/>
                  <a:pt x="4012" y="10504"/>
                </a:cubicBezTo>
                <a:cubicBezTo>
                  <a:pt x="4070" y="10595"/>
                  <a:pt x="4119" y="10693"/>
                  <a:pt x="4107" y="10727"/>
                </a:cubicBezTo>
                <a:cubicBezTo>
                  <a:pt x="4096" y="10762"/>
                  <a:pt x="4178" y="10936"/>
                  <a:pt x="4298" y="11105"/>
                </a:cubicBezTo>
                <a:cubicBezTo>
                  <a:pt x="4418" y="11275"/>
                  <a:pt x="4609" y="11589"/>
                  <a:pt x="4726" y="11805"/>
                </a:cubicBezTo>
                <a:cubicBezTo>
                  <a:pt x="4843" y="12021"/>
                  <a:pt x="5024" y="12234"/>
                  <a:pt x="5122" y="12280"/>
                </a:cubicBezTo>
                <a:cubicBezTo>
                  <a:pt x="5220" y="12326"/>
                  <a:pt x="5297" y="12405"/>
                  <a:pt x="5297" y="12462"/>
                </a:cubicBezTo>
                <a:cubicBezTo>
                  <a:pt x="5297" y="12519"/>
                  <a:pt x="5460" y="12697"/>
                  <a:pt x="5646" y="12854"/>
                </a:cubicBezTo>
                <a:cubicBezTo>
                  <a:pt x="6702" y="13746"/>
                  <a:pt x="6779" y="13889"/>
                  <a:pt x="6391" y="14113"/>
                </a:cubicBezTo>
                <a:cubicBezTo>
                  <a:pt x="6270" y="14183"/>
                  <a:pt x="5563" y="14520"/>
                  <a:pt x="4821" y="14868"/>
                </a:cubicBezTo>
                <a:cubicBezTo>
                  <a:pt x="4079" y="15217"/>
                  <a:pt x="3408" y="15553"/>
                  <a:pt x="3330" y="15610"/>
                </a:cubicBezTo>
                <a:cubicBezTo>
                  <a:pt x="3253" y="15667"/>
                  <a:pt x="2696" y="15941"/>
                  <a:pt x="2078" y="16225"/>
                </a:cubicBezTo>
                <a:cubicBezTo>
                  <a:pt x="1051" y="16697"/>
                  <a:pt x="585" y="16951"/>
                  <a:pt x="0" y="17288"/>
                </a:cubicBezTo>
                <a:cubicBezTo>
                  <a:pt x="332" y="17660"/>
                  <a:pt x="652" y="18039"/>
                  <a:pt x="1047" y="18380"/>
                </a:cubicBezTo>
                <a:cubicBezTo>
                  <a:pt x="3524" y="20520"/>
                  <a:pt x="6776" y="21583"/>
                  <a:pt x="10023" y="21583"/>
                </a:cubicBezTo>
                <a:cubicBezTo>
                  <a:pt x="13270" y="21583"/>
                  <a:pt x="16522" y="20520"/>
                  <a:pt x="18999" y="18380"/>
                </a:cubicBezTo>
                <a:cubicBezTo>
                  <a:pt x="20134" y="17399"/>
                  <a:pt x="20985" y="16273"/>
                  <a:pt x="21600" y="15078"/>
                </a:cubicBezTo>
                <a:cubicBezTo>
                  <a:pt x="20723" y="14858"/>
                  <a:pt x="19746" y="14553"/>
                  <a:pt x="18967" y="14211"/>
                </a:cubicBezTo>
                <a:cubicBezTo>
                  <a:pt x="18208" y="13877"/>
                  <a:pt x="16895" y="13418"/>
                  <a:pt x="16081" y="13204"/>
                </a:cubicBezTo>
                <a:cubicBezTo>
                  <a:pt x="15739" y="13114"/>
                  <a:pt x="15425" y="12950"/>
                  <a:pt x="15145" y="12714"/>
                </a:cubicBezTo>
                <a:lnTo>
                  <a:pt x="14733" y="12364"/>
                </a:lnTo>
                <a:lnTo>
                  <a:pt x="14939" y="12140"/>
                </a:lnTo>
                <a:cubicBezTo>
                  <a:pt x="15048" y="12018"/>
                  <a:pt x="15130" y="11898"/>
                  <a:pt x="15130" y="11861"/>
                </a:cubicBezTo>
                <a:cubicBezTo>
                  <a:pt x="15130" y="11823"/>
                  <a:pt x="15239" y="11649"/>
                  <a:pt x="15367" y="11483"/>
                </a:cubicBezTo>
                <a:cubicBezTo>
                  <a:pt x="15495" y="11317"/>
                  <a:pt x="15570" y="11145"/>
                  <a:pt x="15542" y="11105"/>
                </a:cubicBezTo>
                <a:cubicBezTo>
                  <a:pt x="15514" y="11065"/>
                  <a:pt x="15556" y="11007"/>
                  <a:pt x="15637" y="10979"/>
                </a:cubicBezTo>
                <a:cubicBezTo>
                  <a:pt x="15718" y="10952"/>
                  <a:pt x="15789" y="10891"/>
                  <a:pt x="15780" y="10839"/>
                </a:cubicBezTo>
                <a:cubicBezTo>
                  <a:pt x="15771" y="10788"/>
                  <a:pt x="15779" y="10698"/>
                  <a:pt x="15811" y="10630"/>
                </a:cubicBezTo>
                <a:cubicBezTo>
                  <a:pt x="16071" y="10086"/>
                  <a:pt x="16448" y="8913"/>
                  <a:pt x="16414" y="8755"/>
                </a:cubicBezTo>
                <a:cubicBezTo>
                  <a:pt x="16391" y="8648"/>
                  <a:pt x="16417" y="8541"/>
                  <a:pt x="16462" y="8517"/>
                </a:cubicBezTo>
                <a:cubicBezTo>
                  <a:pt x="16552" y="8468"/>
                  <a:pt x="16567" y="6148"/>
                  <a:pt x="16478" y="6069"/>
                </a:cubicBezTo>
                <a:cubicBezTo>
                  <a:pt x="16446" y="6041"/>
                  <a:pt x="16417" y="5854"/>
                  <a:pt x="16398" y="5649"/>
                </a:cubicBezTo>
                <a:cubicBezTo>
                  <a:pt x="16380" y="5445"/>
                  <a:pt x="16279" y="5136"/>
                  <a:pt x="16192" y="4964"/>
                </a:cubicBezTo>
                <a:cubicBezTo>
                  <a:pt x="15998" y="4578"/>
                  <a:pt x="15993" y="4543"/>
                  <a:pt x="15922" y="4237"/>
                </a:cubicBezTo>
                <a:cubicBezTo>
                  <a:pt x="15842" y="3887"/>
                  <a:pt x="15509" y="3260"/>
                  <a:pt x="15367" y="3187"/>
                </a:cubicBezTo>
                <a:cubicBezTo>
                  <a:pt x="15302" y="3154"/>
                  <a:pt x="15213" y="3019"/>
                  <a:pt x="15177" y="2894"/>
                </a:cubicBezTo>
                <a:cubicBezTo>
                  <a:pt x="15081" y="2558"/>
                  <a:pt x="13867" y="1315"/>
                  <a:pt x="13337" y="1005"/>
                </a:cubicBezTo>
                <a:cubicBezTo>
                  <a:pt x="13203" y="927"/>
                  <a:pt x="12920" y="755"/>
                  <a:pt x="12703" y="627"/>
                </a:cubicBezTo>
                <a:cubicBezTo>
                  <a:pt x="12486" y="500"/>
                  <a:pt x="12212" y="388"/>
                  <a:pt x="12100" y="376"/>
                </a:cubicBezTo>
                <a:cubicBezTo>
                  <a:pt x="11989" y="364"/>
                  <a:pt x="11736" y="278"/>
                  <a:pt x="11530" y="194"/>
                </a:cubicBezTo>
                <a:cubicBezTo>
                  <a:pt x="11259" y="83"/>
                  <a:pt x="10863" y="36"/>
                  <a:pt x="10118" y="12"/>
                </a:cubicBezTo>
                <a:close/>
              </a:path>
            </a:pathLst>
          </a:custGeom>
          <a:ln w="12700">
            <a:miter lim="400000"/>
          </a:ln>
        </p:spPr>
      </p:pic>
      <p:sp>
        <p:nvSpPr>
          <p:cNvPr id="742" name="Please vote for us"/>
          <p:cNvSpPr txBox="1"/>
          <p:nvPr/>
        </p:nvSpPr>
        <p:spPr>
          <a:xfrm>
            <a:off x="4501924" y="8837978"/>
            <a:ext cx="4000952" cy="8255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lgn="l" defTabSz="457200">
              <a:lnSpc>
                <a:spcPct val="117999"/>
              </a:lnSpc>
              <a:defRPr sz="3200" b="1">
                <a:solidFill>
                  <a:srgbClr val="E56F27"/>
                </a:solidFill>
                <a:latin typeface="Bangla MN"/>
                <a:ea typeface="Bangla MN"/>
                <a:cs typeface="Bangla MN"/>
                <a:sym typeface="Bangla MN"/>
              </a:defRPr>
            </a:lvl1pPr>
          </a:lstStyle>
          <a:p>
            <a:r>
              <a:t>Please vote for us</a:t>
            </a:r>
          </a:p>
        </p:txBody>
      </p:sp>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46" name="Cupid-PNG-Transparent-Image.png" descr="Cupid-PNG-Transparent-Image.png"/>
          <p:cNvPicPr>
            <a:picLocks noChangeAspect="1"/>
          </p:cNvPicPr>
          <p:nvPr/>
        </p:nvPicPr>
        <p:blipFill>
          <a:blip r:embed="rId2">
            <a:extLst/>
          </a:blip>
          <a:stretch>
            <a:fillRect/>
          </a:stretch>
        </p:blipFill>
        <p:spPr>
          <a:xfrm>
            <a:off x="-7944037" y="1834031"/>
            <a:ext cx="10507338" cy="9579994"/>
          </a:xfrm>
          <a:prstGeom prst="rect">
            <a:avLst/>
          </a:prstGeom>
          <a:ln w="12700">
            <a:miter lim="400000"/>
          </a:ln>
        </p:spPr>
      </p:pic>
      <p:pic>
        <p:nvPicPr>
          <p:cNvPr id="747" name="kisspng-angel-cherub-cupid-clip-art-cupid-5a79ec45b99815.1493727115179397817602.jpg" descr="kisspng-angel-cherub-cupid-clip-art-cupid-5a79ec45b99815.1493727115179397817602.jpg"/>
          <p:cNvPicPr>
            <a:picLocks noChangeAspect="1"/>
          </p:cNvPicPr>
          <p:nvPr/>
        </p:nvPicPr>
        <p:blipFill>
          <a:blip r:embed="rId3">
            <a:extLst/>
          </a:blip>
          <a:srcRect l="826" t="121" r="102" b="1501"/>
          <a:stretch>
            <a:fillRect/>
          </a:stretch>
        </p:blipFill>
        <p:spPr>
          <a:xfrm>
            <a:off x="1199554" y="79176"/>
            <a:ext cx="10605692" cy="9595248"/>
          </a:xfrm>
          <a:custGeom>
            <a:avLst/>
            <a:gdLst/>
            <a:ahLst/>
            <a:cxnLst>
              <a:cxn ang="0">
                <a:pos x="wd2" y="hd2"/>
              </a:cxn>
              <a:cxn ang="5400000">
                <a:pos x="wd2" y="hd2"/>
              </a:cxn>
              <a:cxn ang="10800000">
                <a:pos x="wd2" y="hd2"/>
              </a:cxn>
              <a:cxn ang="16200000">
                <a:pos x="wd2" y="hd2"/>
              </a:cxn>
            </a:cxnLst>
            <a:rect l="0" t="0" r="r" b="b"/>
            <a:pathLst>
              <a:path w="21600" h="21600" extrusionOk="0">
                <a:moveTo>
                  <a:pt x="8423" y="0"/>
                </a:moveTo>
                <a:cubicBezTo>
                  <a:pt x="8253" y="3"/>
                  <a:pt x="8087" y="7"/>
                  <a:pt x="8080" y="11"/>
                </a:cubicBezTo>
                <a:cubicBezTo>
                  <a:pt x="7946" y="92"/>
                  <a:pt x="7561" y="265"/>
                  <a:pt x="7514" y="265"/>
                </a:cubicBezTo>
                <a:cubicBezTo>
                  <a:pt x="7487" y="265"/>
                  <a:pt x="7466" y="276"/>
                  <a:pt x="7469" y="289"/>
                </a:cubicBezTo>
                <a:cubicBezTo>
                  <a:pt x="7473" y="301"/>
                  <a:pt x="7450" y="385"/>
                  <a:pt x="7417" y="475"/>
                </a:cubicBezTo>
                <a:cubicBezTo>
                  <a:pt x="7323" y="733"/>
                  <a:pt x="7060" y="944"/>
                  <a:pt x="6829" y="948"/>
                </a:cubicBezTo>
                <a:cubicBezTo>
                  <a:pt x="6770" y="949"/>
                  <a:pt x="6721" y="960"/>
                  <a:pt x="6721" y="973"/>
                </a:cubicBezTo>
                <a:cubicBezTo>
                  <a:pt x="6721" y="1032"/>
                  <a:pt x="6614" y="1131"/>
                  <a:pt x="6562" y="1119"/>
                </a:cubicBezTo>
                <a:cubicBezTo>
                  <a:pt x="6479" y="1102"/>
                  <a:pt x="6270" y="1420"/>
                  <a:pt x="6255" y="1588"/>
                </a:cubicBezTo>
                <a:cubicBezTo>
                  <a:pt x="6247" y="1669"/>
                  <a:pt x="6187" y="1830"/>
                  <a:pt x="6128" y="1926"/>
                </a:cubicBezTo>
                <a:cubicBezTo>
                  <a:pt x="6081" y="2004"/>
                  <a:pt x="6065" y="2136"/>
                  <a:pt x="6057" y="2524"/>
                </a:cubicBezTo>
                <a:cubicBezTo>
                  <a:pt x="6052" y="2798"/>
                  <a:pt x="6040" y="3036"/>
                  <a:pt x="6030" y="3054"/>
                </a:cubicBezTo>
                <a:cubicBezTo>
                  <a:pt x="6020" y="3071"/>
                  <a:pt x="5992" y="3067"/>
                  <a:pt x="5967" y="3044"/>
                </a:cubicBezTo>
                <a:cubicBezTo>
                  <a:pt x="5913" y="2994"/>
                  <a:pt x="5872" y="3028"/>
                  <a:pt x="5897" y="3101"/>
                </a:cubicBezTo>
                <a:cubicBezTo>
                  <a:pt x="5915" y="3152"/>
                  <a:pt x="5612" y="3440"/>
                  <a:pt x="5541" y="3440"/>
                </a:cubicBezTo>
                <a:cubicBezTo>
                  <a:pt x="5522" y="3440"/>
                  <a:pt x="5515" y="3466"/>
                  <a:pt x="5525" y="3497"/>
                </a:cubicBezTo>
                <a:cubicBezTo>
                  <a:pt x="5536" y="3528"/>
                  <a:pt x="5523" y="3575"/>
                  <a:pt x="5494" y="3601"/>
                </a:cubicBezTo>
                <a:cubicBezTo>
                  <a:pt x="5465" y="3628"/>
                  <a:pt x="5441" y="3691"/>
                  <a:pt x="5441" y="3743"/>
                </a:cubicBezTo>
                <a:cubicBezTo>
                  <a:pt x="5441" y="3835"/>
                  <a:pt x="5330" y="3998"/>
                  <a:pt x="5267" y="3998"/>
                </a:cubicBezTo>
                <a:cubicBezTo>
                  <a:pt x="5250" y="3998"/>
                  <a:pt x="5165" y="3956"/>
                  <a:pt x="5078" y="3904"/>
                </a:cubicBezTo>
                <a:cubicBezTo>
                  <a:pt x="4990" y="3853"/>
                  <a:pt x="4830" y="3788"/>
                  <a:pt x="4721" y="3759"/>
                </a:cubicBezTo>
                <a:cubicBezTo>
                  <a:pt x="4612" y="3731"/>
                  <a:pt x="4511" y="3702"/>
                  <a:pt x="4498" y="3693"/>
                </a:cubicBezTo>
                <a:cubicBezTo>
                  <a:pt x="4447" y="3662"/>
                  <a:pt x="3657" y="3631"/>
                  <a:pt x="2739" y="3625"/>
                </a:cubicBezTo>
                <a:cubicBezTo>
                  <a:pt x="2214" y="3622"/>
                  <a:pt x="1768" y="3609"/>
                  <a:pt x="1748" y="3595"/>
                </a:cubicBezTo>
                <a:cubicBezTo>
                  <a:pt x="1729" y="3582"/>
                  <a:pt x="1592" y="3585"/>
                  <a:pt x="1447" y="3603"/>
                </a:cubicBezTo>
                <a:cubicBezTo>
                  <a:pt x="1301" y="3621"/>
                  <a:pt x="998" y="3641"/>
                  <a:pt x="772" y="3648"/>
                </a:cubicBezTo>
                <a:cubicBezTo>
                  <a:pt x="485" y="3656"/>
                  <a:pt x="356" y="3675"/>
                  <a:pt x="344" y="3709"/>
                </a:cubicBezTo>
                <a:cubicBezTo>
                  <a:pt x="334" y="3737"/>
                  <a:pt x="294" y="3759"/>
                  <a:pt x="254" y="3759"/>
                </a:cubicBezTo>
                <a:cubicBezTo>
                  <a:pt x="213" y="3759"/>
                  <a:pt x="121" y="3793"/>
                  <a:pt x="50" y="3835"/>
                </a:cubicBezTo>
                <a:cubicBezTo>
                  <a:pt x="33" y="3845"/>
                  <a:pt x="17" y="3851"/>
                  <a:pt x="0" y="3859"/>
                </a:cubicBezTo>
                <a:lnTo>
                  <a:pt x="0" y="4636"/>
                </a:lnTo>
                <a:lnTo>
                  <a:pt x="13" y="4636"/>
                </a:lnTo>
                <a:cubicBezTo>
                  <a:pt x="202" y="4636"/>
                  <a:pt x="206" y="4634"/>
                  <a:pt x="209" y="4517"/>
                </a:cubicBezTo>
                <a:cubicBezTo>
                  <a:pt x="214" y="4312"/>
                  <a:pt x="279" y="4287"/>
                  <a:pt x="327" y="4421"/>
                </a:cubicBezTo>
                <a:cubicBezTo>
                  <a:pt x="341" y="4437"/>
                  <a:pt x="352" y="4478"/>
                  <a:pt x="363" y="4546"/>
                </a:cubicBezTo>
                <a:cubicBezTo>
                  <a:pt x="384" y="4639"/>
                  <a:pt x="415" y="4668"/>
                  <a:pt x="554" y="4719"/>
                </a:cubicBezTo>
                <a:cubicBezTo>
                  <a:pt x="650" y="4754"/>
                  <a:pt x="739" y="4800"/>
                  <a:pt x="752" y="4819"/>
                </a:cubicBezTo>
                <a:cubicBezTo>
                  <a:pt x="782" y="4866"/>
                  <a:pt x="872" y="4876"/>
                  <a:pt x="1388" y="4888"/>
                </a:cubicBezTo>
                <a:lnTo>
                  <a:pt x="1820" y="4898"/>
                </a:lnTo>
                <a:lnTo>
                  <a:pt x="1936" y="5111"/>
                </a:lnTo>
                <a:cubicBezTo>
                  <a:pt x="1951" y="5139"/>
                  <a:pt x="1960" y="5162"/>
                  <a:pt x="1972" y="5188"/>
                </a:cubicBezTo>
                <a:cubicBezTo>
                  <a:pt x="2010" y="5258"/>
                  <a:pt x="2037" y="5322"/>
                  <a:pt x="2031" y="5352"/>
                </a:cubicBezTo>
                <a:cubicBezTo>
                  <a:pt x="2031" y="5353"/>
                  <a:pt x="2033" y="5358"/>
                  <a:pt x="2033" y="5359"/>
                </a:cubicBezTo>
                <a:cubicBezTo>
                  <a:pt x="2033" y="5359"/>
                  <a:pt x="2030" y="5360"/>
                  <a:pt x="2030" y="5360"/>
                </a:cubicBezTo>
                <a:cubicBezTo>
                  <a:pt x="2029" y="5362"/>
                  <a:pt x="2030" y="5365"/>
                  <a:pt x="2029" y="5367"/>
                </a:cubicBezTo>
                <a:cubicBezTo>
                  <a:pt x="2023" y="5373"/>
                  <a:pt x="2006" y="5378"/>
                  <a:pt x="1988" y="5383"/>
                </a:cubicBezTo>
                <a:cubicBezTo>
                  <a:pt x="1968" y="5387"/>
                  <a:pt x="1945" y="5390"/>
                  <a:pt x="1920" y="5391"/>
                </a:cubicBezTo>
                <a:cubicBezTo>
                  <a:pt x="1914" y="5391"/>
                  <a:pt x="1910" y="5393"/>
                  <a:pt x="1904" y="5393"/>
                </a:cubicBezTo>
                <a:cubicBezTo>
                  <a:pt x="1898" y="5393"/>
                  <a:pt x="1895" y="5393"/>
                  <a:pt x="1889" y="5394"/>
                </a:cubicBezTo>
                <a:cubicBezTo>
                  <a:pt x="1874" y="5394"/>
                  <a:pt x="1859" y="5395"/>
                  <a:pt x="1849" y="5397"/>
                </a:cubicBezTo>
                <a:cubicBezTo>
                  <a:pt x="1844" y="5398"/>
                  <a:pt x="1842" y="5401"/>
                  <a:pt x="1839" y="5402"/>
                </a:cubicBezTo>
                <a:cubicBezTo>
                  <a:pt x="1830" y="5407"/>
                  <a:pt x="1821" y="5411"/>
                  <a:pt x="1816" y="5421"/>
                </a:cubicBezTo>
                <a:cubicBezTo>
                  <a:pt x="1816" y="5422"/>
                  <a:pt x="1815" y="5425"/>
                  <a:pt x="1815" y="5427"/>
                </a:cubicBezTo>
                <a:cubicBezTo>
                  <a:pt x="1809" y="5441"/>
                  <a:pt x="1806" y="5459"/>
                  <a:pt x="1804" y="5487"/>
                </a:cubicBezTo>
                <a:cubicBezTo>
                  <a:pt x="1802" y="5518"/>
                  <a:pt x="1802" y="5559"/>
                  <a:pt x="1802" y="5612"/>
                </a:cubicBezTo>
                <a:lnTo>
                  <a:pt x="1802" y="5704"/>
                </a:lnTo>
                <a:lnTo>
                  <a:pt x="2001" y="5718"/>
                </a:lnTo>
                <a:lnTo>
                  <a:pt x="2199" y="5731"/>
                </a:lnTo>
                <a:lnTo>
                  <a:pt x="2199" y="5692"/>
                </a:lnTo>
                <a:lnTo>
                  <a:pt x="2190" y="5612"/>
                </a:lnTo>
                <a:cubicBezTo>
                  <a:pt x="2178" y="5475"/>
                  <a:pt x="2162" y="5478"/>
                  <a:pt x="2549" y="5548"/>
                </a:cubicBezTo>
                <a:cubicBezTo>
                  <a:pt x="2692" y="5574"/>
                  <a:pt x="2776" y="5597"/>
                  <a:pt x="2846" y="5633"/>
                </a:cubicBezTo>
                <a:cubicBezTo>
                  <a:pt x="2850" y="5635"/>
                  <a:pt x="2866" y="5639"/>
                  <a:pt x="2868" y="5641"/>
                </a:cubicBezTo>
                <a:cubicBezTo>
                  <a:pt x="2869" y="5642"/>
                  <a:pt x="2867" y="5644"/>
                  <a:pt x="2868" y="5645"/>
                </a:cubicBezTo>
                <a:cubicBezTo>
                  <a:pt x="2906" y="5668"/>
                  <a:pt x="2942" y="5694"/>
                  <a:pt x="2980" y="5730"/>
                </a:cubicBezTo>
                <a:cubicBezTo>
                  <a:pt x="3055" y="5801"/>
                  <a:pt x="3158" y="5874"/>
                  <a:pt x="3207" y="5891"/>
                </a:cubicBezTo>
                <a:cubicBezTo>
                  <a:pt x="3210" y="5892"/>
                  <a:pt x="3214" y="5894"/>
                  <a:pt x="3217" y="5896"/>
                </a:cubicBezTo>
                <a:cubicBezTo>
                  <a:pt x="3245" y="5907"/>
                  <a:pt x="3276" y="5922"/>
                  <a:pt x="3295" y="5929"/>
                </a:cubicBezTo>
                <a:cubicBezTo>
                  <a:pt x="3322" y="5938"/>
                  <a:pt x="3335" y="5947"/>
                  <a:pt x="3338" y="5959"/>
                </a:cubicBezTo>
                <a:cubicBezTo>
                  <a:pt x="3351" y="5967"/>
                  <a:pt x="3368" y="5973"/>
                  <a:pt x="3378" y="5980"/>
                </a:cubicBezTo>
                <a:cubicBezTo>
                  <a:pt x="3452" y="6034"/>
                  <a:pt x="3454" y="6045"/>
                  <a:pt x="3405" y="6123"/>
                </a:cubicBezTo>
                <a:cubicBezTo>
                  <a:pt x="3313" y="6269"/>
                  <a:pt x="3337" y="6339"/>
                  <a:pt x="3473" y="6346"/>
                </a:cubicBezTo>
                <a:cubicBezTo>
                  <a:pt x="3544" y="6342"/>
                  <a:pt x="3610" y="6329"/>
                  <a:pt x="3649" y="6311"/>
                </a:cubicBezTo>
                <a:cubicBezTo>
                  <a:pt x="3651" y="6309"/>
                  <a:pt x="3659" y="6307"/>
                  <a:pt x="3660" y="6305"/>
                </a:cubicBezTo>
                <a:cubicBezTo>
                  <a:pt x="3669" y="6288"/>
                  <a:pt x="3701" y="6282"/>
                  <a:pt x="3742" y="6281"/>
                </a:cubicBezTo>
                <a:cubicBezTo>
                  <a:pt x="3750" y="6280"/>
                  <a:pt x="3761" y="6282"/>
                  <a:pt x="3771" y="6282"/>
                </a:cubicBezTo>
                <a:cubicBezTo>
                  <a:pt x="3791" y="6284"/>
                  <a:pt x="3807" y="6283"/>
                  <a:pt x="3831" y="6287"/>
                </a:cubicBezTo>
                <a:cubicBezTo>
                  <a:pt x="4101" y="6335"/>
                  <a:pt x="4144" y="6468"/>
                  <a:pt x="3890" y="6468"/>
                </a:cubicBezTo>
                <a:lnTo>
                  <a:pt x="3809" y="6468"/>
                </a:lnTo>
                <a:lnTo>
                  <a:pt x="3748" y="6473"/>
                </a:lnTo>
                <a:lnTo>
                  <a:pt x="3748" y="6668"/>
                </a:lnTo>
                <a:lnTo>
                  <a:pt x="3748" y="6670"/>
                </a:lnTo>
                <a:lnTo>
                  <a:pt x="3748" y="6868"/>
                </a:lnTo>
                <a:lnTo>
                  <a:pt x="3946" y="6868"/>
                </a:lnTo>
                <a:lnTo>
                  <a:pt x="4059" y="6868"/>
                </a:lnTo>
                <a:lnTo>
                  <a:pt x="4057" y="6719"/>
                </a:lnTo>
                <a:cubicBezTo>
                  <a:pt x="4055" y="6608"/>
                  <a:pt x="4082" y="6569"/>
                  <a:pt x="4164" y="6582"/>
                </a:cubicBezTo>
                <a:cubicBezTo>
                  <a:pt x="4164" y="6581"/>
                  <a:pt x="4164" y="6579"/>
                  <a:pt x="4164" y="6578"/>
                </a:cubicBezTo>
                <a:cubicBezTo>
                  <a:pt x="4175" y="6567"/>
                  <a:pt x="4245" y="6598"/>
                  <a:pt x="4362" y="6657"/>
                </a:cubicBezTo>
                <a:cubicBezTo>
                  <a:pt x="4381" y="6666"/>
                  <a:pt x="4393" y="6670"/>
                  <a:pt x="4414" y="6681"/>
                </a:cubicBezTo>
                <a:cubicBezTo>
                  <a:pt x="4520" y="6735"/>
                  <a:pt x="4585" y="6769"/>
                  <a:pt x="4635" y="6800"/>
                </a:cubicBezTo>
                <a:cubicBezTo>
                  <a:pt x="4656" y="6811"/>
                  <a:pt x="4659" y="6812"/>
                  <a:pt x="4682" y="6825"/>
                </a:cubicBezTo>
                <a:cubicBezTo>
                  <a:pt x="4711" y="6840"/>
                  <a:pt x="4745" y="6877"/>
                  <a:pt x="4758" y="6909"/>
                </a:cubicBezTo>
                <a:cubicBezTo>
                  <a:pt x="4759" y="6913"/>
                  <a:pt x="4761" y="6915"/>
                  <a:pt x="4762" y="6919"/>
                </a:cubicBezTo>
                <a:cubicBezTo>
                  <a:pt x="4780" y="6951"/>
                  <a:pt x="4797" y="6988"/>
                  <a:pt x="4820" y="7041"/>
                </a:cubicBezTo>
                <a:cubicBezTo>
                  <a:pt x="4855" y="7122"/>
                  <a:pt x="4899" y="7188"/>
                  <a:pt x="4944" y="7231"/>
                </a:cubicBezTo>
                <a:cubicBezTo>
                  <a:pt x="4961" y="7245"/>
                  <a:pt x="4978" y="7258"/>
                  <a:pt x="5000" y="7271"/>
                </a:cubicBezTo>
                <a:cubicBezTo>
                  <a:pt x="5058" y="7303"/>
                  <a:pt x="5122" y="7346"/>
                  <a:pt x="5157" y="7375"/>
                </a:cubicBezTo>
                <a:cubicBezTo>
                  <a:pt x="5158" y="7376"/>
                  <a:pt x="5161" y="7378"/>
                  <a:pt x="5162" y="7379"/>
                </a:cubicBezTo>
                <a:cubicBezTo>
                  <a:pt x="5167" y="7383"/>
                  <a:pt x="5174" y="7386"/>
                  <a:pt x="5180" y="7389"/>
                </a:cubicBezTo>
                <a:cubicBezTo>
                  <a:pt x="5188" y="7396"/>
                  <a:pt x="5198" y="7402"/>
                  <a:pt x="5211" y="7406"/>
                </a:cubicBezTo>
                <a:cubicBezTo>
                  <a:pt x="5212" y="7407"/>
                  <a:pt x="5213" y="7407"/>
                  <a:pt x="5214" y="7407"/>
                </a:cubicBezTo>
                <a:cubicBezTo>
                  <a:pt x="5230" y="7412"/>
                  <a:pt x="5249" y="7417"/>
                  <a:pt x="5272" y="7419"/>
                </a:cubicBezTo>
                <a:cubicBezTo>
                  <a:pt x="5273" y="7419"/>
                  <a:pt x="5273" y="7419"/>
                  <a:pt x="5273" y="7419"/>
                </a:cubicBezTo>
                <a:cubicBezTo>
                  <a:pt x="5322" y="7424"/>
                  <a:pt x="5385" y="7422"/>
                  <a:pt x="5476" y="7415"/>
                </a:cubicBezTo>
                <a:cubicBezTo>
                  <a:pt x="5477" y="7415"/>
                  <a:pt x="5478" y="7415"/>
                  <a:pt x="5479" y="7415"/>
                </a:cubicBezTo>
                <a:cubicBezTo>
                  <a:pt x="5479" y="7415"/>
                  <a:pt x="5480" y="7415"/>
                  <a:pt x="5480" y="7415"/>
                </a:cubicBezTo>
                <a:cubicBezTo>
                  <a:pt x="5555" y="7409"/>
                  <a:pt x="5610" y="7410"/>
                  <a:pt x="5656" y="7413"/>
                </a:cubicBezTo>
                <a:cubicBezTo>
                  <a:pt x="5680" y="7414"/>
                  <a:pt x="5703" y="7416"/>
                  <a:pt x="5721" y="7420"/>
                </a:cubicBezTo>
                <a:cubicBezTo>
                  <a:pt x="5722" y="7420"/>
                  <a:pt x="5724" y="7420"/>
                  <a:pt x="5725" y="7421"/>
                </a:cubicBezTo>
                <a:cubicBezTo>
                  <a:pt x="5725" y="7421"/>
                  <a:pt x="5726" y="7422"/>
                  <a:pt x="5726" y="7422"/>
                </a:cubicBezTo>
                <a:cubicBezTo>
                  <a:pt x="5753" y="7427"/>
                  <a:pt x="5776" y="7433"/>
                  <a:pt x="5789" y="7444"/>
                </a:cubicBezTo>
                <a:cubicBezTo>
                  <a:pt x="5859" y="7500"/>
                  <a:pt x="5825" y="7591"/>
                  <a:pt x="5747" y="7558"/>
                </a:cubicBezTo>
                <a:cubicBezTo>
                  <a:pt x="5726" y="7549"/>
                  <a:pt x="5712" y="7554"/>
                  <a:pt x="5704" y="7581"/>
                </a:cubicBezTo>
                <a:cubicBezTo>
                  <a:pt x="5696" y="7609"/>
                  <a:pt x="5694" y="7660"/>
                  <a:pt x="5694" y="7743"/>
                </a:cubicBezTo>
                <a:lnTo>
                  <a:pt x="5694" y="7951"/>
                </a:lnTo>
                <a:lnTo>
                  <a:pt x="5841" y="7936"/>
                </a:lnTo>
                <a:lnTo>
                  <a:pt x="5987" y="7920"/>
                </a:lnTo>
                <a:lnTo>
                  <a:pt x="5989" y="7920"/>
                </a:lnTo>
                <a:lnTo>
                  <a:pt x="6096" y="8155"/>
                </a:lnTo>
                <a:cubicBezTo>
                  <a:pt x="6129" y="8227"/>
                  <a:pt x="6152" y="8294"/>
                  <a:pt x="6168" y="8349"/>
                </a:cubicBezTo>
                <a:cubicBezTo>
                  <a:pt x="6216" y="8466"/>
                  <a:pt x="6271" y="8598"/>
                  <a:pt x="6271" y="8612"/>
                </a:cubicBezTo>
                <a:cubicBezTo>
                  <a:pt x="6271" y="8619"/>
                  <a:pt x="6288" y="8661"/>
                  <a:pt x="6293" y="8679"/>
                </a:cubicBezTo>
                <a:cubicBezTo>
                  <a:pt x="6381" y="8893"/>
                  <a:pt x="6485" y="9235"/>
                  <a:pt x="6457" y="9266"/>
                </a:cubicBezTo>
                <a:cubicBezTo>
                  <a:pt x="6433" y="9293"/>
                  <a:pt x="6408" y="9279"/>
                  <a:pt x="6381" y="9223"/>
                </a:cubicBezTo>
                <a:cubicBezTo>
                  <a:pt x="6306" y="9069"/>
                  <a:pt x="6252" y="9122"/>
                  <a:pt x="6265" y="9337"/>
                </a:cubicBezTo>
                <a:cubicBezTo>
                  <a:pt x="6278" y="9538"/>
                  <a:pt x="6321" y="9584"/>
                  <a:pt x="6407" y="9489"/>
                </a:cubicBezTo>
                <a:cubicBezTo>
                  <a:pt x="6431" y="9463"/>
                  <a:pt x="6451" y="9458"/>
                  <a:pt x="6451" y="9477"/>
                </a:cubicBezTo>
                <a:cubicBezTo>
                  <a:pt x="6451" y="9497"/>
                  <a:pt x="6473" y="9478"/>
                  <a:pt x="6500" y="9437"/>
                </a:cubicBezTo>
                <a:cubicBezTo>
                  <a:pt x="6547" y="9366"/>
                  <a:pt x="6554" y="9371"/>
                  <a:pt x="6619" y="9519"/>
                </a:cubicBezTo>
                <a:cubicBezTo>
                  <a:pt x="6633" y="9550"/>
                  <a:pt x="6639" y="9586"/>
                  <a:pt x="6648" y="9620"/>
                </a:cubicBezTo>
                <a:cubicBezTo>
                  <a:pt x="6649" y="9621"/>
                  <a:pt x="6652" y="9623"/>
                  <a:pt x="6653" y="9624"/>
                </a:cubicBezTo>
                <a:cubicBezTo>
                  <a:pt x="6655" y="9628"/>
                  <a:pt x="6655" y="9644"/>
                  <a:pt x="6657" y="9652"/>
                </a:cubicBezTo>
                <a:cubicBezTo>
                  <a:pt x="6673" y="9724"/>
                  <a:pt x="6683" y="9800"/>
                  <a:pt x="6680" y="9886"/>
                </a:cubicBezTo>
                <a:cubicBezTo>
                  <a:pt x="6674" y="10049"/>
                  <a:pt x="6683" y="10087"/>
                  <a:pt x="6727" y="10092"/>
                </a:cubicBezTo>
                <a:cubicBezTo>
                  <a:pt x="6731" y="10092"/>
                  <a:pt x="6735" y="10093"/>
                  <a:pt x="6740" y="10093"/>
                </a:cubicBezTo>
                <a:cubicBezTo>
                  <a:pt x="6774" y="10091"/>
                  <a:pt x="6814" y="10074"/>
                  <a:pt x="6834" y="10053"/>
                </a:cubicBezTo>
                <a:cubicBezTo>
                  <a:pt x="6861" y="10023"/>
                  <a:pt x="6914" y="10086"/>
                  <a:pt x="7010" y="10262"/>
                </a:cubicBezTo>
                <a:cubicBezTo>
                  <a:pt x="7022" y="10285"/>
                  <a:pt x="7030" y="10304"/>
                  <a:pt x="7042" y="10327"/>
                </a:cubicBezTo>
                <a:cubicBezTo>
                  <a:pt x="7080" y="10388"/>
                  <a:pt x="7114" y="10451"/>
                  <a:pt x="7127" y="10510"/>
                </a:cubicBezTo>
                <a:cubicBezTo>
                  <a:pt x="7133" y="10527"/>
                  <a:pt x="7146" y="10556"/>
                  <a:pt x="7146" y="10562"/>
                </a:cubicBezTo>
                <a:cubicBezTo>
                  <a:pt x="7147" y="10588"/>
                  <a:pt x="7160" y="10601"/>
                  <a:pt x="7175" y="10590"/>
                </a:cubicBezTo>
                <a:cubicBezTo>
                  <a:pt x="7190" y="10580"/>
                  <a:pt x="7224" y="10603"/>
                  <a:pt x="7250" y="10642"/>
                </a:cubicBezTo>
                <a:cubicBezTo>
                  <a:pt x="7277" y="10681"/>
                  <a:pt x="7379" y="10791"/>
                  <a:pt x="7478" y="10886"/>
                </a:cubicBezTo>
                <a:cubicBezTo>
                  <a:pt x="7483" y="10891"/>
                  <a:pt x="7486" y="10895"/>
                  <a:pt x="7491" y="10900"/>
                </a:cubicBezTo>
                <a:cubicBezTo>
                  <a:pt x="7514" y="10921"/>
                  <a:pt x="7534" y="10942"/>
                  <a:pt x="7549" y="10959"/>
                </a:cubicBezTo>
                <a:cubicBezTo>
                  <a:pt x="7610" y="11022"/>
                  <a:pt x="7658" y="11078"/>
                  <a:pt x="7658" y="11091"/>
                </a:cubicBezTo>
                <a:cubicBezTo>
                  <a:pt x="7658" y="11109"/>
                  <a:pt x="7669" y="11137"/>
                  <a:pt x="7683" y="11152"/>
                </a:cubicBezTo>
                <a:cubicBezTo>
                  <a:pt x="7697" y="11168"/>
                  <a:pt x="7684" y="11222"/>
                  <a:pt x="7654" y="11272"/>
                </a:cubicBezTo>
                <a:cubicBezTo>
                  <a:pt x="7644" y="11289"/>
                  <a:pt x="7636" y="11301"/>
                  <a:pt x="7627" y="11311"/>
                </a:cubicBezTo>
                <a:cubicBezTo>
                  <a:pt x="7619" y="11336"/>
                  <a:pt x="7595" y="11348"/>
                  <a:pt x="7562" y="11341"/>
                </a:cubicBezTo>
                <a:cubicBezTo>
                  <a:pt x="7545" y="11339"/>
                  <a:pt x="7524" y="11336"/>
                  <a:pt x="7496" y="11325"/>
                </a:cubicBezTo>
                <a:cubicBezTo>
                  <a:pt x="7440" y="11303"/>
                  <a:pt x="7340" y="11290"/>
                  <a:pt x="7274" y="11297"/>
                </a:cubicBezTo>
                <a:cubicBezTo>
                  <a:pt x="7158" y="11309"/>
                  <a:pt x="7153" y="11317"/>
                  <a:pt x="7143" y="11499"/>
                </a:cubicBezTo>
                <a:lnTo>
                  <a:pt x="7135" y="11626"/>
                </a:lnTo>
                <a:lnTo>
                  <a:pt x="7135" y="11688"/>
                </a:lnTo>
                <a:lnTo>
                  <a:pt x="7276" y="11688"/>
                </a:lnTo>
                <a:lnTo>
                  <a:pt x="7377" y="11684"/>
                </a:lnTo>
                <a:cubicBezTo>
                  <a:pt x="7378" y="11684"/>
                  <a:pt x="7379" y="11684"/>
                  <a:pt x="7380" y="11684"/>
                </a:cubicBezTo>
                <a:cubicBezTo>
                  <a:pt x="7466" y="11679"/>
                  <a:pt x="7540" y="11664"/>
                  <a:pt x="7551" y="11645"/>
                </a:cubicBezTo>
                <a:cubicBezTo>
                  <a:pt x="7596" y="11564"/>
                  <a:pt x="7652" y="11680"/>
                  <a:pt x="7646" y="11842"/>
                </a:cubicBezTo>
                <a:cubicBezTo>
                  <a:pt x="7642" y="11968"/>
                  <a:pt x="7655" y="12002"/>
                  <a:pt x="7713" y="12019"/>
                </a:cubicBezTo>
                <a:cubicBezTo>
                  <a:pt x="7764" y="12034"/>
                  <a:pt x="7777" y="12060"/>
                  <a:pt x="7760" y="12110"/>
                </a:cubicBezTo>
                <a:cubicBezTo>
                  <a:pt x="7741" y="12164"/>
                  <a:pt x="7750" y="12175"/>
                  <a:pt x="7795" y="12156"/>
                </a:cubicBezTo>
                <a:cubicBezTo>
                  <a:pt x="7828" y="12142"/>
                  <a:pt x="7867" y="12154"/>
                  <a:pt x="7882" y="12183"/>
                </a:cubicBezTo>
                <a:cubicBezTo>
                  <a:pt x="7897" y="12209"/>
                  <a:pt x="7950" y="12244"/>
                  <a:pt x="8004" y="12266"/>
                </a:cubicBezTo>
                <a:cubicBezTo>
                  <a:pt x="8033" y="12273"/>
                  <a:pt x="8057" y="12283"/>
                  <a:pt x="8073" y="12298"/>
                </a:cubicBezTo>
                <a:cubicBezTo>
                  <a:pt x="8119" y="12326"/>
                  <a:pt x="8119" y="12371"/>
                  <a:pt x="8112" y="12538"/>
                </a:cubicBezTo>
                <a:cubicBezTo>
                  <a:pt x="8112" y="12538"/>
                  <a:pt x="8112" y="12539"/>
                  <a:pt x="8112" y="12539"/>
                </a:cubicBezTo>
                <a:lnTo>
                  <a:pt x="8103" y="12765"/>
                </a:lnTo>
                <a:lnTo>
                  <a:pt x="8261" y="12765"/>
                </a:lnTo>
                <a:cubicBezTo>
                  <a:pt x="8348" y="12765"/>
                  <a:pt x="8450" y="12740"/>
                  <a:pt x="8488" y="12710"/>
                </a:cubicBezTo>
                <a:cubicBezTo>
                  <a:pt x="8549" y="12660"/>
                  <a:pt x="8572" y="12668"/>
                  <a:pt x="8701" y="12779"/>
                </a:cubicBezTo>
                <a:cubicBezTo>
                  <a:pt x="8934" y="12979"/>
                  <a:pt x="8984" y="13002"/>
                  <a:pt x="9075" y="12948"/>
                </a:cubicBezTo>
                <a:cubicBezTo>
                  <a:pt x="9118" y="12922"/>
                  <a:pt x="9178" y="12864"/>
                  <a:pt x="9206" y="12819"/>
                </a:cubicBezTo>
                <a:cubicBezTo>
                  <a:pt x="9245" y="12758"/>
                  <a:pt x="9285" y="12740"/>
                  <a:pt x="9355" y="12755"/>
                </a:cubicBezTo>
                <a:cubicBezTo>
                  <a:pt x="9444" y="12774"/>
                  <a:pt x="9451" y="12767"/>
                  <a:pt x="9434" y="12668"/>
                </a:cubicBezTo>
                <a:cubicBezTo>
                  <a:pt x="9418" y="12580"/>
                  <a:pt x="9432" y="12553"/>
                  <a:pt x="9503" y="12523"/>
                </a:cubicBezTo>
                <a:cubicBezTo>
                  <a:pt x="9551" y="12503"/>
                  <a:pt x="9631" y="12485"/>
                  <a:pt x="9680" y="12485"/>
                </a:cubicBezTo>
                <a:cubicBezTo>
                  <a:pt x="9805" y="12485"/>
                  <a:pt x="10054" y="12634"/>
                  <a:pt x="10054" y="12708"/>
                </a:cubicBezTo>
                <a:cubicBezTo>
                  <a:pt x="10054" y="12744"/>
                  <a:pt x="10080" y="12765"/>
                  <a:pt x="10117" y="12759"/>
                </a:cubicBezTo>
                <a:cubicBezTo>
                  <a:pt x="10152" y="12753"/>
                  <a:pt x="10258" y="12797"/>
                  <a:pt x="10352" y="12859"/>
                </a:cubicBezTo>
                <a:cubicBezTo>
                  <a:pt x="10495" y="12953"/>
                  <a:pt x="10523" y="12991"/>
                  <a:pt x="10523" y="13090"/>
                </a:cubicBezTo>
                <a:cubicBezTo>
                  <a:pt x="10523" y="13199"/>
                  <a:pt x="10532" y="13208"/>
                  <a:pt x="10632" y="13197"/>
                </a:cubicBezTo>
                <a:cubicBezTo>
                  <a:pt x="10701" y="13189"/>
                  <a:pt x="10754" y="13206"/>
                  <a:pt x="10775" y="13243"/>
                </a:cubicBezTo>
                <a:cubicBezTo>
                  <a:pt x="10803" y="13292"/>
                  <a:pt x="10822" y="13293"/>
                  <a:pt x="10880" y="13254"/>
                </a:cubicBezTo>
                <a:cubicBezTo>
                  <a:pt x="10938" y="13215"/>
                  <a:pt x="10976" y="13217"/>
                  <a:pt x="11079" y="13264"/>
                </a:cubicBezTo>
                <a:cubicBezTo>
                  <a:pt x="11231" y="13335"/>
                  <a:pt x="11237" y="13352"/>
                  <a:pt x="11118" y="13402"/>
                </a:cubicBezTo>
                <a:cubicBezTo>
                  <a:pt x="11038" y="13436"/>
                  <a:pt x="11028" y="13463"/>
                  <a:pt x="11028" y="13640"/>
                </a:cubicBezTo>
                <a:lnTo>
                  <a:pt x="11028" y="13841"/>
                </a:lnTo>
                <a:lnTo>
                  <a:pt x="11208" y="13841"/>
                </a:lnTo>
                <a:lnTo>
                  <a:pt x="11388" y="13841"/>
                </a:lnTo>
                <a:lnTo>
                  <a:pt x="11388" y="13648"/>
                </a:lnTo>
                <a:cubicBezTo>
                  <a:pt x="11388" y="13542"/>
                  <a:pt x="11397" y="13445"/>
                  <a:pt x="11408" y="13432"/>
                </a:cubicBezTo>
                <a:cubicBezTo>
                  <a:pt x="11419" y="13420"/>
                  <a:pt x="11553" y="13455"/>
                  <a:pt x="11705" y="13510"/>
                </a:cubicBezTo>
                <a:cubicBezTo>
                  <a:pt x="11857" y="13565"/>
                  <a:pt x="12006" y="13618"/>
                  <a:pt x="12034" y="13627"/>
                </a:cubicBezTo>
                <a:cubicBezTo>
                  <a:pt x="12073" y="13640"/>
                  <a:pt x="12074" y="13654"/>
                  <a:pt x="12042" y="13690"/>
                </a:cubicBezTo>
                <a:cubicBezTo>
                  <a:pt x="11946" y="13796"/>
                  <a:pt x="11995" y="13846"/>
                  <a:pt x="12184" y="13835"/>
                </a:cubicBezTo>
                <a:cubicBezTo>
                  <a:pt x="12363" y="13825"/>
                  <a:pt x="12370" y="13829"/>
                  <a:pt x="12425" y="13962"/>
                </a:cubicBezTo>
                <a:cubicBezTo>
                  <a:pt x="12456" y="14038"/>
                  <a:pt x="12483" y="14153"/>
                  <a:pt x="12484" y="14219"/>
                </a:cubicBezTo>
                <a:cubicBezTo>
                  <a:pt x="12486" y="14292"/>
                  <a:pt x="12507" y="14337"/>
                  <a:pt x="12537" y="14337"/>
                </a:cubicBezTo>
                <a:cubicBezTo>
                  <a:pt x="12565" y="14338"/>
                  <a:pt x="12601" y="14380"/>
                  <a:pt x="12617" y="14430"/>
                </a:cubicBezTo>
                <a:cubicBezTo>
                  <a:pt x="12644" y="14510"/>
                  <a:pt x="12632" y="14529"/>
                  <a:pt x="12532" y="14576"/>
                </a:cubicBezTo>
                <a:cubicBezTo>
                  <a:pt x="12405" y="14635"/>
                  <a:pt x="12361" y="14624"/>
                  <a:pt x="12361" y="14535"/>
                </a:cubicBezTo>
                <a:cubicBezTo>
                  <a:pt x="12361" y="14492"/>
                  <a:pt x="12313" y="14479"/>
                  <a:pt x="12177" y="14479"/>
                </a:cubicBezTo>
                <a:cubicBezTo>
                  <a:pt x="11995" y="14479"/>
                  <a:pt x="11994" y="14478"/>
                  <a:pt x="12072" y="14548"/>
                </a:cubicBezTo>
                <a:cubicBezTo>
                  <a:pt x="12148" y="14617"/>
                  <a:pt x="12148" y="14621"/>
                  <a:pt x="12084" y="14686"/>
                </a:cubicBezTo>
                <a:cubicBezTo>
                  <a:pt x="12019" y="14751"/>
                  <a:pt x="11477" y="14852"/>
                  <a:pt x="11416" y="14811"/>
                </a:cubicBezTo>
                <a:cubicBezTo>
                  <a:pt x="11401" y="14800"/>
                  <a:pt x="11388" y="14721"/>
                  <a:pt x="11388" y="14635"/>
                </a:cubicBezTo>
                <a:lnTo>
                  <a:pt x="11388" y="14479"/>
                </a:lnTo>
                <a:lnTo>
                  <a:pt x="11208" y="14479"/>
                </a:lnTo>
                <a:cubicBezTo>
                  <a:pt x="11033" y="14479"/>
                  <a:pt x="11028" y="14482"/>
                  <a:pt x="11028" y="14593"/>
                </a:cubicBezTo>
                <a:cubicBezTo>
                  <a:pt x="11028" y="14678"/>
                  <a:pt x="11049" y="14714"/>
                  <a:pt x="11108" y="14731"/>
                </a:cubicBezTo>
                <a:cubicBezTo>
                  <a:pt x="11168" y="14749"/>
                  <a:pt x="11178" y="14766"/>
                  <a:pt x="11148" y="14798"/>
                </a:cubicBezTo>
                <a:cubicBezTo>
                  <a:pt x="11118" y="14831"/>
                  <a:pt x="11033" y="14831"/>
                  <a:pt x="10824" y="14797"/>
                </a:cubicBezTo>
                <a:cubicBezTo>
                  <a:pt x="10531" y="14748"/>
                  <a:pt x="10415" y="14678"/>
                  <a:pt x="10415" y="14551"/>
                </a:cubicBezTo>
                <a:cubicBezTo>
                  <a:pt x="10415" y="14490"/>
                  <a:pt x="10387" y="14479"/>
                  <a:pt x="10248" y="14479"/>
                </a:cubicBezTo>
                <a:cubicBezTo>
                  <a:pt x="10150" y="14479"/>
                  <a:pt x="10064" y="14501"/>
                  <a:pt x="10041" y="14533"/>
                </a:cubicBezTo>
                <a:cubicBezTo>
                  <a:pt x="10007" y="14579"/>
                  <a:pt x="9975" y="14575"/>
                  <a:pt x="9844" y="14510"/>
                </a:cubicBezTo>
                <a:cubicBezTo>
                  <a:pt x="9717" y="14446"/>
                  <a:pt x="9697" y="14422"/>
                  <a:pt x="9732" y="14376"/>
                </a:cubicBezTo>
                <a:cubicBezTo>
                  <a:pt x="9755" y="14345"/>
                  <a:pt x="9789" y="14330"/>
                  <a:pt x="9808" y="14343"/>
                </a:cubicBezTo>
                <a:cubicBezTo>
                  <a:pt x="9873" y="14388"/>
                  <a:pt x="9947" y="14267"/>
                  <a:pt x="9947" y="14114"/>
                </a:cubicBezTo>
                <a:lnTo>
                  <a:pt x="9947" y="13960"/>
                </a:lnTo>
                <a:lnTo>
                  <a:pt x="9748" y="13960"/>
                </a:lnTo>
                <a:cubicBezTo>
                  <a:pt x="9538" y="13960"/>
                  <a:pt x="9508" y="13998"/>
                  <a:pt x="9586" y="14161"/>
                </a:cubicBezTo>
                <a:cubicBezTo>
                  <a:pt x="9615" y="14220"/>
                  <a:pt x="9608" y="14244"/>
                  <a:pt x="9553" y="14277"/>
                </a:cubicBezTo>
                <a:cubicBezTo>
                  <a:pt x="9515" y="14299"/>
                  <a:pt x="9457" y="14308"/>
                  <a:pt x="9426" y="14295"/>
                </a:cubicBezTo>
                <a:cubicBezTo>
                  <a:pt x="9390" y="14279"/>
                  <a:pt x="9370" y="14292"/>
                  <a:pt x="9370" y="14332"/>
                </a:cubicBezTo>
                <a:cubicBezTo>
                  <a:pt x="9370" y="14452"/>
                  <a:pt x="9296" y="14442"/>
                  <a:pt x="9248" y="14316"/>
                </a:cubicBezTo>
                <a:cubicBezTo>
                  <a:pt x="9218" y="14239"/>
                  <a:pt x="9189" y="14207"/>
                  <a:pt x="9174" y="14234"/>
                </a:cubicBezTo>
                <a:cubicBezTo>
                  <a:pt x="9159" y="14261"/>
                  <a:pt x="9109" y="14269"/>
                  <a:pt x="9052" y="14253"/>
                </a:cubicBezTo>
                <a:cubicBezTo>
                  <a:pt x="8913" y="14217"/>
                  <a:pt x="8890" y="14196"/>
                  <a:pt x="8934" y="14147"/>
                </a:cubicBezTo>
                <a:cubicBezTo>
                  <a:pt x="8956" y="14123"/>
                  <a:pt x="8973" y="14071"/>
                  <a:pt x="8973" y="14032"/>
                </a:cubicBezTo>
                <a:cubicBezTo>
                  <a:pt x="8973" y="13972"/>
                  <a:pt x="8943" y="13960"/>
                  <a:pt x="8791" y="13960"/>
                </a:cubicBezTo>
                <a:cubicBezTo>
                  <a:pt x="8678" y="13960"/>
                  <a:pt x="8617" y="13975"/>
                  <a:pt x="8631" y="14000"/>
                </a:cubicBezTo>
                <a:cubicBezTo>
                  <a:pt x="8682" y="14092"/>
                  <a:pt x="8534" y="14073"/>
                  <a:pt x="8175" y="13942"/>
                </a:cubicBezTo>
                <a:cubicBezTo>
                  <a:pt x="8113" y="13919"/>
                  <a:pt x="8072" y="13903"/>
                  <a:pt x="8020" y="13883"/>
                </a:cubicBezTo>
                <a:cubicBezTo>
                  <a:pt x="8012" y="13880"/>
                  <a:pt x="8002" y="13876"/>
                  <a:pt x="7992" y="13873"/>
                </a:cubicBezTo>
                <a:cubicBezTo>
                  <a:pt x="7796" y="13798"/>
                  <a:pt x="7661" y="13739"/>
                  <a:pt x="7583" y="13695"/>
                </a:cubicBezTo>
                <a:cubicBezTo>
                  <a:pt x="7567" y="13688"/>
                  <a:pt x="7524" y="13669"/>
                  <a:pt x="7516" y="13666"/>
                </a:cubicBezTo>
                <a:cubicBezTo>
                  <a:pt x="7471" y="13648"/>
                  <a:pt x="7462" y="13632"/>
                  <a:pt x="7480" y="13606"/>
                </a:cubicBezTo>
                <a:cubicBezTo>
                  <a:pt x="7479" y="13600"/>
                  <a:pt x="7477" y="13595"/>
                  <a:pt x="7479" y="13590"/>
                </a:cubicBezTo>
                <a:cubicBezTo>
                  <a:pt x="7490" y="13560"/>
                  <a:pt x="7478" y="13534"/>
                  <a:pt x="7452" y="13532"/>
                </a:cubicBezTo>
                <a:cubicBezTo>
                  <a:pt x="7207" y="13510"/>
                  <a:pt x="7096" y="13491"/>
                  <a:pt x="7048" y="13420"/>
                </a:cubicBezTo>
                <a:lnTo>
                  <a:pt x="7014" y="13422"/>
                </a:lnTo>
                <a:lnTo>
                  <a:pt x="7018" y="13340"/>
                </a:lnTo>
                <a:cubicBezTo>
                  <a:pt x="7011" y="13291"/>
                  <a:pt x="7013" y="13227"/>
                  <a:pt x="7018" y="13145"/>
                </a:cubicBezTo>
                <a:lnTo>
                  <a:pt x="7030" y="12960"/>
                </a:lnTo>
                <a:lnTo>
                  <a:pt x="7032" y="12885"/>
                </a:lnTo>
                <a:lnTo>
                  <a:pt x="6851" y="12885"/>
                </a:lnTo>
                <a:lnTo>
                  <a:pt x="6849" y="12885"/>
                </a:lnTo>
                <a:cubicBezTo>
                  <a:pt x="6672" y="12885"/>
                  <a:pt x="6668" y="12888"/>
                  <a:pt x="6668" y="12999"/>
                </a:cubicBezTo>
                <a:lnTo>
                  <a:pt x="6668" y="13037"/>
                </a:lnTo>
                <a:cubicBezTo>
                  <a:pt x="6668" y="13121"/>
                  <a:pt x="6657" y="13200"/>
                  <a:pt x="6646" y="13213"/>
                </a:cubicBezTo>
                <a:cubicBezTo>
                  <a:pt x="6625" y="13236"/>
                  <a:pt x="6438" y="13165"/>
                  <a:pt x="6284" y="13092"/>
                </a:cubicBezTo>
                <a:cubicBezTo>
                  <a:pt x="6166" y="13045"/>
                  <a:pt x="6101" y="13008"/>
                  <a:pt x="6088" y="12974"/>
                </a:cubicBezTo>
                <a:cubicBezTo>
                  <a:pt x="6087" y="12972"/>
                  <a:pt x="6082" y="12967"/>
                  <a:pt x="6082" y="12965"/>
                </a:cubicBezTo>
                <a:cubicBezTo>
                  <a:pt x="6088" y="12939"/>
                  <a:pt x="6077" y="12928"/>
                  <a:pt x="6058" y="12941"/>
                </a:cubicBezTo>
                <a:cubicBezTo>
                  <a:pt x="6039" y="12954"/>
                  <a:pt x="6012" y="12946"/>
                  <a:pt x="5999" y="12922"/>
                </a:cubicBezTo>
                <a:cubicBezTo>
                  <a:pt x="5986" y="12899"/>
                  <a:pt x="5941" y="12884"/>
                  <a:pt x="5898" y="12889"/>
                </a:cubicBezTo>
                <a:cubicBezTo>
                  <a:pt x="5855" y="12895"/>
                  <a:pt x="5767" y="12869"/>
                  <a:pt x="5703" y="12831"/>
                </a:cubicBezTo>
                <a:cubicBezTo>
                  <a:pt x="5698" y="12828"/>
                  <a:pt x="5696" y="12826"/>
                  <a:pt x="5692" y="12823"/>
                </a:cubicBezTo>
                <a:cubicBezTo>
                  <a:pt x="5670" y="12810"/>
                  <a:pt x="5653" y="12800"/>
                  <a:pt x="5639" y="12788"/>
                </a:cubicBezTo>
                <a:cubicBezTo>
                  <a:pt x="5639" y="12788"/>
                  <a:pt x="5639" y="12788"/>
                  <a:pt x="5639" y="12787"/>
                </a:cubicBezTo>
                <a:cubicBezTo>
                  <a:pt x="5628" y="12778"/>
                  <a:pt x="5620" y="12766"/>
                  <a:pt x="5614" y="12755"/>
                </a:cubicBezTo>
                <a:cubicBezTo>
                  <a:pt x="5611" y="12750"/>
                  <a:pt x="5606" y="12746"/>
                  <a:pt x="5604" y="12740"/>
                </a:cubicBezTo>
                <a:cubicBezTo>
                  <a:pt x="5601" y="12734"/>
                  <a:pt x="5600" y="12724"/>
                  <a:pt x="5598" y="12716"/>
                </a:cubicBezTo>
                <a:cubicBezTo>
                  <a:pt x="5594" y="12701"/>
                  <a:pt x="5591" y="12687"/>
                  <a:pt x="5589" y="12666"/>
                </a:cubicBezTo>
                <a:cubicBezTo>
                  <a:pt x="5587" y="12638"/>
                  <a:pt x="5586" y="12606"/>
                  <a:pt x="5586" y="12564"/>
                </a:cubicBezTo>
                <a:lnTo>
                  <a:pt x="5586" y="12546"/>
                </a:lnTo>
                <a:lnTo>
                  <a:pt x="5586" y="12365"/>
                </a:lnTo>
                <a:lnTo>
                  <a:pt x="5350" y="12370"/>
                </a:lnTo>
                <a:cubicBezTo>
                  <a:pt x="5221" y="12373"/>
                  <a:pt x="5104" y="12363"/>
                  <a:pt x="5090" y="12348"/>
                </a:cubicBezTo>
                <a:cubicBezTo>
                  <a:pt x="5076" y="12332"/>
                  <a:pt x="5069" y="12205"/>
                  <a:pt x="5075" y="12065"/>
                </a:cubicBezTo>
                <a:lnTo>
                  <a:pt x="5087" y="11808"/>
                </a:lnTo>
                <a:lnTo>
                  <a:pt x="4937" y="11808"/>
                </a:lnTo>
                <a:cubicBezTo>
                  <a:pt x="4855" y="11808"/>
                  <a:pt x="4759" y="11825"/>
                  <a:pt x="4723" y="11847"/>
                </a:cubicBezTo>
                <a:cubicBezTo>
                  <a:pt x="4713" y="11852"/>
                  <a:pt x="4705" y="11855"/>
                  <a:pt x="4697" y="11857"/>
                </a:cubicBezTo>
                <a:cubicBezTo>
                  <a:pt x="4675" y="11891"/>
                  <a:pt x="4655" y="11880"/>
                  <a:pt x="4640" y="11845"/>
                </a:cubicBezTo>
                <a:cubicBezTo>
                  <a:pt x="4626" y="11836"/>
                  <a:pt x="4613" y="11830"/>
                  <a:pt x="4597" y="11811"/>
                </a:cubicBezTo>
                <a:cubicBezTo>
                  <a:pt x="4563" y="11770"/>
                  <a:pt x="4550" y="11726"/>
                  <a:pt x="4568" y="11714"/>
                </a:cubicBezTo>
                <a:cubicBezTo>
                  <a:pt x="4585" y="11702"/>
                  <a:pt x="4604" y="11602"/>
                  <a:pt x="4608" y="11491"/>
                </a:cubicBezTo>
                <a:lnTo>
                  <a:pt x="4611" y="11420"/>
                </a:lnTo>
                <a:cubicBezTo>
                  <a:pt x="4611" y="11419"/>
                  <a:pt x="4611" y="11416"/>
                  <a:pt x="4611" y="11415"/>
                </a:cubicBezTo>
                <a:cubicBezTo>
                  <a:pt x="4610" y="11333"/>
                  <a:pt x="4597" y="11306"/>
                  <a:pt x="4566" y="11290"/>
                </a:cubicBezTo>
                <a:lnTo>
                  <a:pt x="4438" y="11290"/>
                </a:lnTo>
                <a:cubicBezTo>
                  <a:pt x="4340" y="11290"/>
                  <a:pt x="4295" y="11283"/>
                  <a:pt x="4259" y="11253"/>
                </a:cubicBezTo>
                <a:cubicBezTo>
                  <a:pt x="4256" y="11252"/>
                  <a:pt x="4254" y="11248"/>
                  <a:pt x="4252" y="11246"/>
                </a:cubicBezTo>
                <a:cubicBezTo>
                  <a:pt x="4243" y="11238"/>
                  <a:pt x="4232" y="11230"/>
                  <a:pt x="4223" y="11217"/>
                </a:cubicBezTo>
                <a:cubicBezTo>
                  <a:pt x="4210" y="11197"/>
                  <a:pt x="4196" y="11173"/>
                  <a:pt x="4178" y="11141"/>
                </a:cubicBezTo>
                <a:cubicBezTo>
                  <a:pt x="4129" y="11051"/>
                  <a:pt x="4099" y="10937"/>
                  <a:pt x="4104" y="10857"/>
                </a:cubicBezTo>
                <a:cubicBezTo>
                  <a:pt x="4108" y="10771"/>
                  <a:pt x="4104" y="10740"/>
                  <a:pt x="4078" y="10737"/>
                </a:cubicBezTo>
                <a:cubicBezTo>
                  <a:pt x="4074" y="10737"/>
                  <a:pt x="4071" y="10737"/>
                  <a:pt x="4067" y="10738"/>
                </a:cubicBezTo>
                <a:cubicBezTo>
                  <a:pt x="4059" y="10738"/>
                  <a:pt x="4052" y="10740"/>
                  <a:pt x="4040" y="10743"/>
                </a:cubicBezTo>
                <a:cubicBezTo>
                  <a:pt x="3989" y="10758"/>
                  <a:pt x="3948" y="10732"/>
                  <a:pt x="3904" y="10658"/>
                </a:cubicBezTo>
                <a:cubicBezTo>
                  <a:pt x="3629" y="10199"/>
                  <a:pt x="3476" y="9932"/>
                  <a:pt x="3407" y="9771"/>
                </a:cubicBezTo>
                <a:cubicBezTo>
                  <a:pt x="3396" y="9748"/>
                  <a:pt x="3386" y="9726"/>
                  <a:pt x="3379" y="9708"/>
                </a:cubicBezTo>
                <a:cubicBezTo>
                  <a:pt x="3354" y="9645"/>
                  <a:pt x="3345" y="9605"/>
                  <a:pt x="3358" y="9587"/>
                </a:cubicBezTo>
                <a:cubicBezTo>
                  <a:pt x="3364" y="9580"/>
                  <a:pt x="3370" y="9578"/>
                  <a:pt x="3376" y="9573"/>
                </a:cubicBezTo>
                <a:cubicBezTo>
                  <a:pt x="3381" y="9567"/>
                  <a:pt x="3389" y="9564"/>
                  <a:pt x="3396" y="9559"/>
                </a:cubicBezTo>
                <a:cubicBezTo>
                  <a:pt x="3396" y="9559"/>
                  <a:pt x="3396" y="9559"/>
                  <a:pt x="3396" y="9559"/>
                </a:cubicBezTo>
                <a:cubicBezTo>
                  <a:pt x="3423" y="9543"/>
                  <a:pt x="3462" y="9536"/>
                  <a:pt x="3518" y="9536"/>
                </a:cubicBezTo>
                <a:lnTo>
                  <a:pt x="3625" y="9536"/>
                </a:lnTo>
                <a:cubicBezTo>
                  <a:pt x="3637" y="9505"/>
                  <a:pt x="3640" y="9451"/>
                  <a:pt x="3640" y="9353"/>
                </a:cubicBezTo>
                <a:lnTo>
                  <a:pt x="3640" y="9337"/>
                </a:lnTo>
                <a:lnTo>
                  <a:pt x="3640" y="9138"/>
                </a:lnTo>
                <a:lnTo>
                  <a:pt x="3459" y="9138"/>
                </a:lnTo>
                <a:cubicBezTo>
                  <a:pt x="3274" y="9138"/>
                  <a:pt x="3245" y="9182"/>
                  <a:pt x="3329" y="9332"/>
                </a:cubicBezTo>
                <a:cubicBezTo>
                  <a:pt x="3348" y="9364"/>
                  <a:pt x="3341" y="9406"/>
                  <a:pt x="3311" y="9438"/>
                </a:cubicBezTo>
                <a:cubicBezTo>
                  <a:pt x="3270" y="9482"/>
                  <a:pt x="3223" y="9465"/>
                  <a:pt x="3034" y="9337"/>
                </a:cubicBezTo>
                <a:cubicBezTo>
                  <a:pt x="2977" y="9299"/>
                  <a:pt x="2911" y="9261"/>
                  <a:pt x="2841" y="9224"/>
                </a:cubicBezTo>
                <a:cubicBezTo>
                  <a:pt x="2840" y="9223"/>
                  <a:pt x="2838" y="9222"/>
                  <a:pt x="2836" y="9221"/>
                </a:cubicBezTo>
                <a:cubicBezTo>
                  <a:pt x="2698" y="9151"/>
                  <a:pt x="2521" y="9086"/>
                  <a:pt x="2325" y="9024"/>
                </a:cubicBezTo>
                <a:cubicBezTo>
                  <a:pt x="2318" y="9024"/>
                  <a:pt x="2305" y="9019"/>
                  <a:pt x="2299" y="9019"/>
                </a:cubicBezTo>
                <a:cubicBezTo>
                  <a:pt x="2246" y="9019"/>
                  <a:pt x="2227" y="9049"/>
                  <a:pt x="2243" y="9077"/>
                </a:cubicBezTo>
                <a:cubicBezTo>
                  <a:pt x="2250" y="9083"/>
                  <a:pt x="2257" y="9090"/>
                  <a:pt x="2262" y="9097"/>
                </a:cubicBezTo>
                <a:cubicBezTo>
                  <a:pt x="2269" y="9102"/>
                  <a:pt x="2274" y="9107"/>
                  <a:pt x="2284" y="9111"/>
                </a:cubicBezTo>
                <a:cubicBezTo>
                  <a:pt x="2315" y="9124"/>
                  <a:pt x="2327" y="9169"/>
                  <a:pt x="2317" y="9232"/>
                </a:cubicBezTo>
                <a:cubicBezTo>
                  <a:pt x="2302" y="9317"/>
                  <a:pt x="2310" y="9329"/>
                  <a:pt x="2374" y="9310"/>
                </a:cubicBezTo>
                <a:cubicBezTo>
                  <a:pt x="2415" y="9298"/>
                  <a:pt x="2478" y="9301"/>
                  <a:pt x="2513" y="9316"/>
                </a:cubicBezTo>
                <a:cubicBezTo>
                  <a:pt x="2573" y="9342"/>
                  <a:pt x="2572" y="9347"/>
                  <a:pt x="2508" y="9400"/>
                </a:cubicBezTo>
                <a:cubicBezTo>
                  <a:pt x="2471" y="9430"/>
                  <a:pt x="2426" y="9445"/>
                  <a:pt x="2409" y="9434"/>
                </a:cubicBezTo>
                <a:cubicBezTo>
                  <a:pt x="2392" y="9422"/>
                  <a:pt x="2379" y="9442"/>
                  <a:pt x="2379" y="9477"/>
                </a:cubicBezTo>
                <a:cubicBezTo>
                  <a:pt x="2379" y="9528"/>
                  <a:pt x="2407" y="9538"/>
                  <a:pt x="2513" y="9525"/>
                </a:cubicBezTo>
                <a:cubicBezTo>
                  <a:pt x="2587" y="9516"/>
                  <a:pt x="2678" y="9495"/>
                  <a:pt x="2713" y="9478"/>
                </a:cubicBezTo>
                <a:cubicBezTo>
                  <a:pt x="2781" y="9447"/>
                  <a:pt x="2933" y="9559"/>
                  <a:pt x="2901" y="9617"/>
                </a:cubicBezTo>
                <a:cubicBezTo>
                  <a:pt x="2892" y="9633"/>
                  <a:pt x="2917" y="9694"/>
                  <a:pt x="2958" y="9751"/>
                </a:cubicBezTo>
                <a:cubicBezTo>
                  <a:pt x="3033" y="9856"/>
                  <a:pt x="3022" y="9971"/>
                  <a:pt x="2943" y="9903"/>
                </a:cubicBezTo>
                <a:cubicBezTo>
                  <a:pt x="2856" y="9827"/>
                  <a:pt x="2775" y="9865"/>
                  <a:pt x="2775" y="9982"/>
                </a:cubicBezTo>
                <a:cubicBezTo>
                  <a:pt x="2775" y="10091"/>
                  <a:pt x="2781" y="10094"/>
                  <a:pt x="2990" y="10095"/>
                </a:cubicBezTo>
                <a:cubicBezTo>
                  <a:pt x="2997" y="10095"/>
                  <a:pt x="2999" y="10095"/>
                  <a:pt x="3007" y="10095"/>
                </a:cubicBezTo>
                <a:cubicBezTo>
                  <a:pt x="3147" y="10095"/>
                  <a:pt x="3250" y="10113"/>
                  <a:pt x="3266" y="10142"/>
                </a:cubicBezTo>
                <a:cubicBezTo>
                  <a:pt x="3280" y="10168"/>
                  <a:pt x="3288" y="10282"/>
                  <a:pt x="3283" y="10396"/>
                </a:cubicBezTo>
                <a:lnTo>
                  <a:pt x="3280" y="10474"/>
                </a:lnTo>
                <a:cubicBezTo>
                  <a:pt x="3280" y="10538"/>
                  <a:pt x="3282" y="10580"/>
                  <a:pt x="3290" y="10602"/>
                </a:cubicBezTo>
                <a:lnTo>
                  <a:pt x="3403" y="10600"/>
                </a:lnTo>
                <a:cubicBezTo>
                  <a:pt x="3518" y="10598"/>
                  <a:pt x="3543" y="10617"/>
                  <a:pt x="3646" y="10794"/>
                </a:cubicBezTo>
                <a:cubicBezTo>
                  <a:pt x="3709" y="10903"/>
                  <a:pt x="3758" y="11032"/>
                  <a:pt x="3755" y="11081"/>
                </a:cubicBezTo>
                <a:cubicBezTo>
                  <a:pt x="3752" y="11116"/>
                  <a:pt x="3762" y="11140"/>
                  <a:pt x="3776" y="11155"/>
                </a:cubicBezTo>
                <a:cubicBezTo>
                  <a:pt x="3784" y="11162"/>
                  <a:pt x="3790" y="11170"/>
                  <a:pt x="3799" y="11170"/>
                </a:cubicBezTo>
                <a:cubicBezTo>
                  <a:pt x="3827" y="11170"/>
                  <a:pt x="3902" y="11265"/>
                  <a:pt x="3966" y="11380"/>
                </a:cubicBezTo>
                <a:cubicBezTo>
                  <a:pt x="3993" y="11428"/>
                  <a:pt x="4055" y="11526"/>
                  <a:pt x="4102" y="11604"/>
                </a:cubicBezTo>
                <a:cubicBezTo>
                  <a:pt x="4118" y="11629"/>
                  <a:pt x="4130" y="11645"/>
                  <a:pt x="4147" y="11672"/>
                </a:cubicBezTo>
                <a:cubicBezTo>
                  <a:pt x="4314" y="11947"/>
                  <a:pt x="4467" y="12200"/>
                  <a:pt x="4487" y="12232"/>
                </a:cubicBezTo>
                <a:cubicBezTo>
                  <a:pt x="4514" y="12276"/>
                  <a:pt x="4500" y="12310"/>
                  <a:pt x="4433" y="12367"/>
                </a:cubicBezTo>
                <a:cubicBezTo>
                  <a:pt x="4383" y="12410"/>
                  <a:pt x="4322" y="12436"/>
                  <a:pt x="4298" y="12426"/>
                </a:cubicBezTo>
                <a:cubicBezTo>
                  <a:pt x="4266" y="12414"/>
                  <a:pt x="4252" y="12461"/>
                  <a:pt x="4252" y="12586"/>
                </a:cubicBezTo>
                <a:lnTo>
                  <a:pt x="4252" y="12765"/>
                </a:lnTo>
                <a:lnTo>
                  <a:pt x="4414" y="12765"/>
                </a:lnTo>
                <a:cubicBezTo>
                  <a:pt x="4554" y="12765"/>
                  <a:pt x="4596" y="12761"/>
                  <a:pt x="4608" y="12721"/>
                </a:cubicBezTo>
                <a:cubicBezTo>
                  <a:pt x="4609" y="12718"/>
                  <a:pt x="4608" y="12712"/>
                  <a:pt x="4609" y="12708"/>
                </a:cubicBezTo>
                <a:cubicBezTo>
                  <a:pt x="4608" y="12693"/>
                  <a:pt x="4606" y="12675"/>
                  <a:pt x="4602" y="12651"/>
                </a:cubicBezTo>
                <a:cubicBezTo>
                  <a:pt x="4565" y="12446"/>
                  <a:pt x="4641" y="12443"/>
                  <a:pt x="4829" y="12640"/>
                </a:cubicBezTo>
                <a:cubicBezTo>
                  <a:pt x="4855" y="12667"/>
                  <a:pt x="4871" y="12689"/>
                  <a:pt x="4892" y="12714"/>
                </a:cubicBezTo>
                <a:cubicBezTo>
                  <a:pt x="4951" y="12773"/>
                  <a:pt x="4999" y="12829"/>
                  <a:pt x="4989" y="12848"/>
                </a:cubicBezTo>
                <a:cubicBezTo>
                  <a:pt x="4988" y="12849"/>
                  <a:pt x="4985" y="12850"/>
                  <a:pt x="4984" y="12851"/>
                </a:cubicBezTo>
                <a:cubicBezTo>
                  <a:pt x="4984" y="12851"/>
                  <a:pt x="4986" y="12853"/>
                  <a:pt x="4986" y="12854"/>
                </a:cubicBezTo>
                <a:cubicBezTo>
                  <a:pt x="4976" y="12870"/>
                  <a:pt x="4913" y="12885"/>
                  <a:pt x="4845" y="12885"/>
                </a:cubicBezTo>
                <a:lnTo>
                  <a:pt x="4721" y="12885"/>
                </a:lnTo>
                <a:lnTo>
                  <a:pt x="4721" y="13085"/>
                </a:lnTo>
                <a:lnTo>
                  <a:pt x="4721" y="13104"/>
                </a:lnTo>
                <a:lnTo>
                  <a:pt x="4721" y="13287"/>
                </a:lnTo>
                <a:lnTo>
                  <a:pt x="4892" y="13275"/>
                </a:lnTo>
                <a:cubicBezTo>
                  <a:pt x="5052" y="13264"/>
                  <a:pt x="5064" y="13255"/>
                  <a:pt x="5075" y="13143"/>
                </a:cubicBezTo>
                <a:cubicBezTo>
                  <a:pt x="5082" y="13077"/>
                  <a:pt x="5101" y="13007"/>
                  <a:pt x="5118" y="12988"/>
                </a:cubicBezTo>
                <a:cubicBezTo>
                  <a:pt x="5123" y="12983"/>
                  <a:pt x="5138" y="12984"/>
                  <a:pt x="5156" y="12988"/>
                </a:cubicBezTo>
                <a:cubicBezTo>
                  <a:pt x="5177" y="12986"/>
                  <a:pt x="5238" y="13014"/>
                  <a:pt x="5310" y="13051"/>
                </a:cubicBezTo>
                <a:cubicBezTo>
                  <a:pt x="5433" y="13110"/>
                  <a:pt x="5579" y="13193"/>
                  <a:pt x="5652" y="13256"/>
                </a:cubicBezTo>
                <a:cubicBezTo>
                  <a:pt x="5679" y="13280"/>
                  <a:pt x="5731" y="13303"/>
                  <a:pt x="5766" y="13309"/>
                </a:cubicBezTo>
                <a:cubicBezTo>
                  <a:pt x="5781" y="13312"/>
                  <a:pt x="5830" y="13334"/>
                  <a:pt x="5863" y="13345"/>
                </a:cubicBezTo>
                <a:cubicBezTo>
                  <a:pt x="5913" y="13359"/>
                  <a:pt x="5968" y="13378"/>
                  <a:pt x="6017" y="13399"/>
                </a:cubicBezTo>
                <a:cubicBezTo>
                  <a:pt x="6106" y="13439"/>
                  <a:pt x="6143" y="13460"/>
                  <a:pt x="6159" y="13499"/>
                </a:cubicBezTo>
                <a:cubicBezTo>
                  <a:pt x="6167" y="13513"/>
                  <a:pt x="6172" y="13526"/>
                  <a:pt x="6170" y="13539"/>
                </a:cubicBezTo>
                <a:cubicBezTo>
                  <a:pt x="6164" y="13575"/>
                  <a:pt x="6179" y="13598"/>
                  <a:pt x="6205" y="13592"/>
                </a:cubicBezTo>
                <a:cubicBezTo>
                  <a:pt x="6234" y="13586"/>
                  <a:pt x="6256" y="13631"/>
                  <a:pt x="6263" y="13711"/>
                </a:cubicBezTo>
                <a:cubicBezTo>
                  <a:pt x="6273" y="13825"/>
                  <a:pt x="6286" y="13838"/>
                  <a:pt x="6394" y="13840"/>
                </a:cubicBezTo>
                <a:cubicBezTo>
                  <a:pt x="6420" y="13840"/>
                  <a:pt x="6448" y="13839"/>
                  <a:pt x="6466" y="13838"/>
                </a:cubicBezTo>
                <a:cubicBezTo>
                  <a:pt x="6492" y="13836"/>
                  <a:pt x="6509" y="13832"/>
                  <a:pt x="6523" y="13826"/>
                </a:cubicBezTo>
                <a:cubicBezTo>
                  <a:pt x="6525" y="13825"/>
                  <a:pt x="6527" y="13825"/>
                  <a:pt x="6529" y="13824"/>
                </a:cubicBezTo>
                <a:cubicBezTo>
                  <a:pt x="6538" y="13819"/>
                  <a:pt x="6542" y="13811"/>
                  <a:pt x="6547" y="13802"/>
                </a:cubicBezTo>
                <a:cubicBezTo>
                  <a:pt x="6550" y="13798"/>
                  <a:pt x="6553" y="13795"/>
                  <a:pt x="6555" y="13790"/>
                </a:cubicBezTo>
                <a:cubicBezTo>
                  <a:pt x="6560" y="13775"/>
                  <a:pt x="6563" y="13755"/>
                  <a:pt x="6566" y="13731"/>
                </a:cubicBezTo>
                <a:cubicBezTo>
                  <a:pt x="6569" y="13696"/>
                  <a:pt x="6575" y="13674"/>
                  <a:pt x="6584" y="13658"/>
                </a:cubicBezTo>
                <a:cubicBezTo>
                  <a:pt x="6587" y="13653"/>
                  <a:pt x="6590" y="13646"/>
                  <a:pt x="6594" y="13642"/>
                </a:cubicBezTo>
                <a:cubicBezTo>
                  <a:pt x="6595" y="13642"/>
                  <a:pt x="6596" y="13642"/>
                  <a:pt x="6596" y="13641"/>
                </a:cubicBezTo>
                <a:cubicBezTo>
                  <a:pt x="6613" y="13629"/>
                  <a:pt x="6638" y="13626"/>
                  <a:pt x="6681" y="13630"/>
                </a:cubicBezTo>
                <a:cubicBezTo>
                  <a:pt x="6738" y="13634"/>
                  <a:pt x="6819" y="13673"/>
                  <a:pt x="6861" y="13716"/>
                </a:cubicBezTo>
                <a:cubicBezTo>
                  <a:pt x="6879" y="13734"/>
                  <a:pt x="6912" y="13756"/>
                  <a:pt x="6955" y="13784"/>
                </a:cubicBezTo>
                <a:cubicBezTo>
                  <a:pt x="6999" y="13811"/>
                  <a:pt x="7054" y="13842"/>
                  <a:pt x="7115" y="13874"/>
                </a:cubicBezTo>
                <a:cubicBezTo>
                  <a:pt x="7237" y="13937"/>
                  <a:pt x="7384" y="14003"/>
                  <a:pt x="7527" y="14060"/>
                </a:cubicBezTo>
                <a:cubicBezTo>
                  <a:pt x="7528" y="14060"/>
                  <a:pt x="7530" y="14062"/>
                  <a:pt x="7532" y="14062"/>
                </a:cubicBezTo>
                <a:cubicBezTo>
                  <a:pt x="7558" y="14073"/>
                  <a:pt x="7588" y="14086"/>
                  <a:pt x="7612" y="14094"/>
                </a:cubicBezTo>
                <a:cubicBezTo>
                  <a:pt x="7645" y="14106"/>
                  <a:pt x="7653" y="14125"/>
                  <a:pt x="7651" y="14154"/>
                </a:cubicBezTo>
                <a:cubicBezTo>
                  <a:pt x="7653" y="14158"/>
                  <a:pt x="7659" y="14162"/>
                  <a:pt x="7659" y="14165"/>
                </a:cubicBezTo>
                <a:cubicBezTo>
                  <a:pt x="7660" y="14194"/>
                  <a:pt x="7682" y="14213"/>
                  <a:pt x="7708" y="14207"/>
                </a:cubicBezTo>
                <a:cubicBezTo>
                  <a:pt x="7734" y="14201"/>
                  <a:pt x="7776" y="14215"/>
                  <a:pt x="7802" y="14238"/>
                </a:cubicBezTo>
                <a:cubicBezTo>
                  <a:pt x="7827" y="14262"/>
                  <a:pt x="7927" y="14288"/>
                  <a:pt x="8023" y="14296"/>
                </a:cubicBezTo>
                <a:cubicBezTo>
                  <a:pt x="8354" y="14324"/>
                  <a:pt x="8531" y="14479"/>
                  <a:pt x="8232" y="14479"/>
                </a:cubicBezTo>
                <a:lnTo>
                  <a:pt x="8157" y="14479"/>
                </a:lnTo>
                <a:lnTo>
                  <a:pt x="8109" y="14482"/>
                </a:lnTo>
                <a:lnTo>
                  <a:pt x="8109" y="14698"/>
                </a:lnTo>
                <a:lnTo>
                  <a:pt x="8109" y="14699"/>
                </a:lnTo>
                <a:lnTo>
                  <a:pt x="8109" y="14916"/>
                </a:lnTo>
                <a:lnTo>
                  <a:pt x="8289" y="14916"/>
                </a:lnTo>
                <a:cubicBezTo>
                  <a:pt x="8296" y="14916"/>
                  <a:pt x="8298" y="14916"/>
                  <a:pt x="8304" y="14916"/>
                </a:cubicBezTo>
                <a:cubicBezTo>
                  <a:pt x="8448" y="14916"/>
                  <a:pt x="8469" y="14903"/>
                  <a:pt x="8473" y="14826"/>
                </a:cubicBezTo>
                <a:cubicBezTo>
                  <a:pt x="8491" y="14405"/>
                  <a:pt x="8486" y="14416"/>
                  <a:pt x="8672" y="14492"/>
                </a:cubicBezTo>
                <a:cubicBezTo>
                  <a:pt x="8749" y="14523"/>
                  <a:pt x="8868" y="14565"/>
                  <a:pt x="8937" y="14585"/>
                </a:cubicBezTo>
                <a:cubicBezTo>
                  <a:pt x="8952" y="14590"/>
                  <a:pt x="8972" y="14595"/>
                  <a:pt x="8983" y="14600"/>
                </a:cubicBezTo>
                <a:cubicBezTo>
                  <a:pt x="8984" y="14600"/>
                  <a:pt x="8984" y="14600"/>
                  <a:pt x="8984" y="14600"/>
                </a:cubicBezTo>
                <a:cubicBezTo>
                  <a:pt x="9030" y="14618"/>
                  <a:pt x="9054" y="14640"/>
                  <a:pt x="9064" y="14687"/>
                </a:cubicBezTo>
                <a:cubicBezTo>
                  <a:pt x="9069" y="14708"/>
                  <a:pt x="9072" y="14734"/>
                  <a:pt x="9075" y="14768"/>
                </a:cubicBezTo>
                <a:cubicBezTo>
                  <a:pt x="9075" y="14769"/>
                  <a:pt x="9075" y="14769"/>
                  <a:pt x="9075" y="14770"/>
                </a:cubicBezTo>
                <a:cubicBezTo>
                  <a:pt x="9077" y="14804"/>
                  <a:pt x="9080" y="14831"/>
                  <a:pt x="9084" y="14851"/>
                </a:cubicBezTo>
                <a:cubicBezTo>
                  <a:pt x="9086" y="14861"/>
                  <a:pt x="9090" y="14866"/>
                  <a:pt x="9092" y="14873"/>
                </a:cubicBezTo>
                <a:cubicBezTo>
                  <a:pt x="9096" y="14880"/>
                  <a:pt x="9098" y="14890"/>
                  <a:pt x="9103" y="14895"/>
                </a:cubicBezTo>
                <a:cubicBezTo>
                  <a:pt x="9105" y="14897"/>
                  <a:pt x="9109" y="14898"/>
                  <a:pt x="9111" y="14899"/>
                </a:cubicBezTo>
                <a:cubicBezTo>
                  <a:pt x="9120" y="14906"/>
                  <a:pt x="9130" y="14911"/>
                  <a:pt x="9145" y="14913"/>
                </a:cubicBezTo>
                <a:cubicBezTo>
                  <a:pt x="9163" y="14915"/>
                  <a:pt x="9187" y="14916"/>
                  <a:pt x="9216" y="14916"/>
                </a:cubicBezTo>
                <a:cubicBezTo>
                  <a:pt x="9218" y="14916"/>
                  <a:pt x="9219" y="14916"/>
                  <a:pt x="9221" y="14916"/>
                </a:cubicBezTo>
                <a:cubicBezTo>
                  <a:pt x="9223" y="14916"/>
                  <a:pt x="9223" y="14916"/>
                  <a:pt x="9225" y="14915"/>
                </a:cubicBezTo>
                <a:cubicBezTo>
                  <a:pt x="9249" y="14915"/>
                  <a:pt x="9271" y="14910"/>
                  <a:pt x="9294" y="14907"/>
                </a:cubicBezTo>
                <a:cubicBezTo>
                  <a:pt x="9326" y="14895"/>
                  <a:pt x="9331" y="14868"/>
                  <a:pt x="9325" y="14798"/>
                </a:cubicBezTo>
                <a:cubicBezTo>
                  <a:pt x="9311" y="14611"/>
                  <a:pt x="9382" y="14647"/>
                  <a:pt x="9451" y="14860"/>
                </a:cubicBezTo>
                <a:cubicBezTo>
                  <a:pt x="9582" y="15262"/>
                  <a:pt x="9630" y="15357"/>
                  <a:pt x="9678" y="15313"/>
                </a:cubicBezTo>
                <a:cubicBezTo>
                  <a:pt x="9711" y="15283"/>
                  <a:pt x="9739" y="15294"/>
                  <a:pt x="9779" y="15358"/>
                </a:cubicBezTo>
                <a:cubicBezTo>
                  <a:pt x="9868" y="15499"/>
                  <a:pt x="9941" y="15429"/>
                  <a:pt x="9953" y="15187"/>
                </a:cubicBezTo>
                <a:cubicBezTo>
                  <a:pt x="9960" y="15065"/>
                  <a:pt x="9961" y="15008"/>
                  <a:pt x="10007" y="14994"/>
                </a:cubicBezTo>
                <a:cubicBezTo>
                  <a:pt x="10007" y="14994"/>
                  <a:pt x="10007" y="14993"/>
                  <a:pt x="10007" y="14993"/>
                </a:cubicBezTo>
                <a:cubicBezTo>
                  <a:pt x="10040" y="14981"/>
                  <a:pt x="10108" y="14999"/>
                  <a:pt x="10200" y="15030"/>
                </a:cubicBezTo>
                <a:cubicBezTo>
                  <a:pt x="10232" y="15040"/>
                  <a:pt x="10254" y="15045"/>
                  <a:pt x="10296" y="15058"/>
                </a:cubicBezTo>
                <a:cubicBezTo>
                  <a:pt x="10344" y="15073"/>
                  <a:pt x="10381" y="15089"/>
                  <a:pt x="10413" y="15106"/>
                </a:cubicBezTo>
                <a:cubicBezTo>
                  <a:pt x="10422" y="15110"/>
                  <a:pt x="10429" y="15114"/>
                  <a:pt x="10436" y="15118"/>
                </a:cubicBezTo>
                <a:cubicBezTo>
                  <a:pt x="10446" y="15124"/>
                  <a:pt x="10456" y="15131"/>
                  <a:pt x="10464" y="15138"/>
                </a:cubicBezTo>
                <a:cubicBezTo>
                  <a:pt x="10470" y="15143"/>
                  <a:pt x="10478" y="15148"/>
                  <a:pt x="10483" y="15154"/>
                </a:cubicBezTo>
                <a:cubicBezTo>
                  <a:pt x="10508" y="15177"/>
                  <a:pt x="10530" y="15202"/>
                  <a:pt x="10547" y="15235"/>
                </a:cubicBezTo>
                <a:cubicBezTo>
                  <a:pt x="10597" y="15329"/>
                  <a:pt x="10635" y="15354"/>
                  <a:pt x="10727" y="15354"/>
                </a:cubicBezTo>
                <a:cubicBezTo>
                  <a:pt x="10797" y="15354"/>
                  <a:pt x="10871" y="15323"/>
                  <a:pt x="10910" y="15276"/>
                </a:cubicBezTo>
                <a:cubicBezTo>
                  <a:pt x="10928" y="15255"/>
                  <a:pt x="10948" y="15241"/>
                  <a:pt x="10971" y="15230"/>
                </a:cubicBezTo>
                <a:cubicBezTo>
                  <a:pt x="11018" y="15207"/>
                  <a:pt x="11085" y="15202"/>
                  <a:pt x="11227" y="15208"/>
                </a:cubicBezTo>
                <a:cubicBezTo>
                  <a:pt x="11339" y="15212"/>
                  <a:pt x="11397" y="15218"/>
                  <a:pt x="11432" y="15230"/>
                </a:cubicBezTo>
                <a:cubicBezTo>
                  <a:pt x="11436" y="15231"/>
                  <a:pt x="11442" y="15231"/>
                  <a:pt x="11445" y="15233"/>
                </a:cubicBezTo>
                <a:cubicBezTo>
                  <a:pt x="11480" y="15247"/>
                  <a:pt x="11484" y="15273"/>
                  <a:pt x="11490" y="15326"/>
                </a:cubicBezTo>
                <a:cubicBezTo>
                  <a:pt x="11490" y="15327"/>
                  <a:pt x="11490" y="15327"/>
                  <a:pt x="11490" y="15328"/>
                </a:cubicBezTo>
                <a:cubicBezTo>
                  <a:pt x="11498" y="15400"/>
                  <a:pt x="11508" y="15424"/>
                  <a:pt x="11579" y="15431"/>
                </a:cubicBezTo>
                <a:cubicBezTo>
                  <a:pt x="11602" y="15431"/>
                  <a:pt x="11631" y="15429"/>
                  <a:pt x="11669" y="15427"/>
                </a:cubicBezTo>
                <a:cubicBezTo>
                  <a:pt x="11822" y="15416"/>
                  <a:pt x="11839" y="15405"/>
                  <a:pt x="11849" y="15309"/>
                </a:cubicBezTo>
                <a:cubicBezTo>
                  <a:pt x="11855" y="15252"/>
                  <a:pt x="11887" y="15178"/>
                  <a:pt x="11921" y="15146"/>
                </a:cubicBezTo>
                <a:cubicBezTo>
                  <a:pt x="11992" y="15078"/>
                  <a:pt x="12389" y="14951"/>
                  <a:pt x="12436" y="14980"/>
                </a:cubicBezTo>
                <a:cubicBezTo>
                  <a:pt x="12436" y="14980"/>
                  <a:pt x="12437" y="14980"/>
                  <a:pt x="12437" y="14980"/>
                </a:cubicBezTo>
                <a:cubicBezTo>
                  <a:pt x="12437" y="14980"/>
                  <a:pt x="12438" y="14980"/>
                  <a:pt x="12438" y="14980"/>
                </a:cubicBezTo>
                <a:cubicBezTo>
                  <a:pt x="12444" y="14984"/>
                  <a:pt x="12450" y="15012"/>
                  <a:pt x="12455" y="15040"/>
                </a:cubicBezTo>
                <a:cubicBezTo>
                  <a:pt x="12457" y="15048"/>
                  <a:pt x="12458" y="15048"/>
                  <a:pt x="12460" y="15058"/>
                </a:cubicBezTo>
                <a:cubicBezTo>
                  <a:pt x="12460" y="15059"/>
                  <a:pt x="12460" y="15059"/>
                  <a:pt x="12460" y="15059"/>
                </a:cubicBezTo>
                <a:cubicBezTo>
                  <a:pt x="12466" y="15102"/>
                  <a:pt x="12469" y="15158"/>
                  <a:pt x="12469" y="15217"/>
                </a:cubicBezTo>
                <a:cubicBezTo>
                  <a:pt x="12469" y="15218"/>
                  <a:pt x="12469" y="15219"/>
                  <a:pt x="12469" y="15220"/>
                </a:cubicBezTo>
                <a:lnTo>
                  <a:pt x="12469" y="15435"/>
                </a:lnTo>
                <a:lnTo>
                  <a:pt x="12526" y="15435"/>
                </a:lnTo>
                <a:lnTo>
                  <a:pt x="12640" y="15427"/>
                </a:lnTo>
                <a:lnTo>
                  <a:pt x="12811" y="15415"/>
                </a:lnTo>
                <a:lnTo>
                  <a:pt x="12811" y="15227"/>
                </a:lnTo>
                <a:cubicBezTo>
                  <a:pt x="12811" y="14955"/>
                  <a:pt x="12870" y="14915"/>
                  <a:pt x="12994" y="15102"/>
                </a:cubicBezTo>
                <a:cubicBezTo>
                  <a:pt x="13050" y="15186"/>
                  <a:pt x="13135" y="15303"/>
                  <a:pt x="13182" y="15361"/>
                </a:cubicBezTo>
                <a:cubicBezTo>
                  <a:pt x="13237" y="15428"/>
                  <a:pt x="13255" y="15477"/>
                  <a:pt x="13238" y="15509"/>
                </a:cubicBezTo>
                <a:cubicBezTo>
                  <a:pt x="13238" y="15512"/>
                  <a:pt x="13242" y="15518"/>
                  <a:pt x="13241" y="15520"/>
                </a:cubicBezTo>
                <a:cubicBezTo>
                  <a:pt x="13237" y="15527"/>
                  <a:pt x="13219" y="15531"/>
                  <a:pt x="13203" y="15536"/>
                </a:cubicBezTo>
                <a:cubicBezTo>
                  <a:pt x="13197" y="15539"/>
                  <a:pt x="13193" y="15541"/>
                  <a:pt x="13186" y="15543"/>
                </a:cubicBezTo>
                <a:cubicBezTo>
                  <a:pt x="13180" y="15544"/>
                  <a:pt x="13172" y="15544"/>
                  <a:pt x="13165" y="15545"/>
                </a:cubicBezTo>
                <a:cubicBezTo>
                  <a:pt x="13145" y="15549"/>
                  <a:pt x="13126" y="15553"/>
                  <a:pt x="13098" y="15553"/>
                </a:cubicBezTo>
                <a:lnTo>
                  <a:pt x="13079" y="15553"/>
                </a:lnTo>
                <a:lnTo>
                  <a:pt x="12973" y="15553"/>
                </a:lnTo>
                <a:lnTo>
                  <a:pt x="12973" y="15773"/>
                </a:lnTo>
                <a:lnTo>
                  <a:pt x="12973" y="15992"/>
                </a:lnTo>
                <a:lnTo>
                  <a:pt x="13136" y="15992"/>
                </a:lnTo>
                <a:lnTo>
                  <a:pt x="13153" y="15992"/>
                </a:lnTo>
                <a:lnTo>
                  <a:pt x="13334" y="15992"/>
                </a:lnTo>
                <a:lnTo>
                  <a:pt x="13334" y="15854"/>
                </a:lnTo>
                <a:cubicBezTo>
                  <a:pt x="13334" y="15705"/>
                  <a:pt x="13362" y="15666"/>
                  <a:pt x="13429" y="15735"/>
                </a:cubicBezTo>
                <a:cubicBezTo>
                  <a:pt x="13451" y="15757"/>
                  <a:pt x="13478" y="15792"/>
                  <a:pt x="13509" y="15839"/>
                </a:cubicBezTo>
                <a:cubicBezTo>
                  <a:pt x="13509" y="15840"/>
                  <a:pt x="13510" y="15840"/>
                  <a:pt x="13510" y="15840"/>
                </a:cubicBezTo>
                <a:cubicBezTo>
                  <a:pt x="13512" y="15843"/>
                  <a:pt x="13512" y="15844"/>
                  <a:pt x="13514" y="15846"/>
                </a:cubicBezTo>
                <a:cubicBezTo>
                  <a:pt x="13547" y="15896"/>
                  <a:pt x="13567" y="15935"/>
                  <a:pt x="13580" y="15966"/>
                </a:cubicBezTo>
                <a:cubicBezTo>
                  <a:pt x="13585" y="15979"/>
                  <a:pt x="13590" y="15993"/>
                  <a:pt x="13591" y="16003"/>
                </a:cubicBezTo>
                <a:cubicBezTo>
                  <a:pt x="13595" y="16023"/>
                  <a:pt x="13594" y="16041"/>
                  <a:pt x="13584" y="16052"/>
                </a:cubicBezTo>
                <a:cubicBezTo>
                  <a:pt x="13583" y="16054"/>
                  <a:pt x="13583" y="16057"/>
                  <a:pt x="13581" y="16059"/>
                </a:cubicBezTo>
                <a:cubicBezTo>
                  <a:pt x="13559" y="16088"/>
                  <a:pt x="13519" y="16112"/>
                  <a:pt x="13492" y="16112"/>
                </a:cubicBezTo>
                <a:cubicBezTo>
                  <a:pt x="13456" y="16112"/>
                  <a:pt x="13442" y="16168"/>
                  <a:pt x="13442" y="16311"/>
                </a:cubicBezTo>
                <a:lnTo>
                  <a:pt x="13442" y="16510"/>
                </a:lnTo>
                <a:lnTo>
                  <a:pt x="13583" y="16510"/>
                </a:lnTo>
                <a:lnTo>
                  <a:pt x="13624" y="16508"/>
                </a:lnTo>
                <a:cubicBezTo>
                  <a:pt x="13730" y="16506"/>
                  <a:pt x="13792" y="16487"/>
                  <a:pt x="13823" y="16441"/>
                </a:cubicBezTo>
                <a:cubicBezTo>
                  <a:pt x="13862" y="16381"/>
                  <a:pt x="13875" y="16392"/>
                  <a:pt x="13916" y="16497"/>
                </a:cubicBezTo>
                <a:lnTo>
                  <a:pt x="13928" y="16497"/>
                </a:lnTo>
                <a:lnTo>
                  <a:pt x="13927" y="16523"/>
                </a:lnTo>
                <a:cubicBezTo>
                  <a:pt x="13956" y="16602"/>
                  <a:pt x="13963" y="16665"/>
                  <a:pt x="13944" y="16687"/>
                </a:cubicBezTo>
                <a:cubicBezTo>
                  <a:pt x="13931" y="16701"/>
                  <a:pt x="13923" y="16715"/>
                  <a:pt x="13918" y="16727"/>
                </a:cubicBezTo>
                <a:lnTo>
                  <a:pt x="13916" y="16766"/>
                </a:lnTo>
                <a:cubicBezTo>
                  <a:pt x="13923" y="16774"/>
                  <a:pt x="13938" y="16774"/>
                  <a:pt x="13960" y="16753"/>
                </a:cubicBezTo>
                <a:cubicBezTo>
                  <a:pt x="14027" y="16692"/>
                  <a:pt x="14101" y="16786"/>
                  <a:pt x="14053" y="16870"/>
                </a:cubicBezTo>
                <a:cubicBezTo>
                  <a:pt x="14003" y="16958"/>
                  <a:pt x="14012" y="17028"/>
                  <a:pt x="14072" y="17028"/>
                </a:cubicBezTo>
                <a:cubicBezTo>
                  <a:pt x="14102" y="17028"/>
                  <a:pt x="14127" y="17003"/>
                  <a:pt x="14127" y="16971"/>
                </a:cubicBezTo>
                <a:cubicBezTo>
                  <a:pt x="14127" y="16865"/>
                  <a:pt x="14199" y="16863"/>
                  <a:pt x="14235" y="16969"/>
                </a:cubicBezTo>
                <a:cubicBezTo>
                  <a:pt x="14255" y="17026"/>
                  <a:pt x="14285" y="17064"/>
                  <a:pt x="14303" y="17052"/>
                </a:cubicBezTo>
                <a:cubicBezTo>
                  <a:pt x="14372" y="17004"/>
                  <a:pt x="14427" y="17157"/>
                  <a:pt x="14418" y="17372"/>
                </a:cubicBezTo>
                <a:lnTo>
                  <a:pt x="14413" y="17509"/>
                </a:lnTo>
                <a:lnTo>
                  <a:pt x="14415" y="17592"/>
                </a:lnTo>
                <a:lnTo>
                  <a:pt x="14518" y="17587"/>
                </a:lnTo>
                <a:lnTo>
                  <a:pt x="14606" y="17582"/>
                </a:lnTo>
                <a:cubicBezTo>
                  <a:pt x="14608" y="17582"/>
                  <a:pt x="14611" y="17582"/>
                  <a:pt x="14613" y="17582"/>
                </a:cubicBezTo>
                <a:cubicBezTo>
                  <a:pt x="14716" y="17578"/>
                  <a:pt x="14818" y="17585"/>
                  <a:pt x="14841" y="17601"/>
                </a:cubicBezTo>
                <a:cubicBezTo>
                  <a:pt x="14844" y="17603"/>
                  <a:pt x="14846" y="17611"/>
                  <a:pt x="14849" y="17616"/>
                </a:cubicBezTo>
                <a:cubicBezTo>
                  <a:pt x="14850" y="17617"/>
                  <a:pt x="14854" y="17617"/>
                  <a:pt x="14855" y="17618"/>
                </a:cubicBezTo>
                <a:cubicBezTo>
                  <a:pt x="14857" y="17620"/>
                  <a:pt x="14856" y="17629"/>
                  <a:pt x="14858" y="17632"/>
                </a:cubicBezTo>
                <a:cubicBezTo>
                  <a:pt x="14879" y="17668"/>
                  <a:pt x="14892" y="17768"/>
                  <a:pt x="14888" y="17886"/>
                </a:cubicBezTo>
                <a:lnTo>
                  <a:pt x="14883" y="18008"/>
                </a:lnTo>
                <a:lnTo>
                  <a:pt x="14883" y="18110"/>
                </a:lnTo>
                <a:lnTo>
                  <a:pt x="15098" y="18100"/>
                </a:lnTo>
                <a:cubicBezTo>
                  <a:pt x="15227" y="18094"/>
                  <a:pt x="15335" y="18109"/>
                  <a:pt x="15359" y="18136"/>
                </a:cubicBezTo>
                <a:cubicBezTo>
                  <a:pt x="15384" y="18163"/>
                  <a:pt x="15397" y="18282"/>
                  <a:pt x="15392" y="18426"/>
                </a:cubicBezTo>
                <a:lnTo>
                  <a:pt x="15383" y="18666"/>
                </a:lnTo>
                <a:lnTo>
                  <a:pt x="15561" y="18658"/>
                </a:lnTo>
                <a:cubicBezTo>
                  <a:pt x="15565" y="18658"/>
                  <a:pt x="15568" y="18658"/>
                  <a:pt x="15573" y="18658"/>
                </a:cubicBezTo>
                <a:cubicBezTo>
                  <a:pt x="15576" y="18658"/>
                  <a:pt x="15578" y="18658"/>
                  <a:pt x="15581" y="18658"/>
                </a:cubicBezTo>
                <a:cubicBezTo>
                  <a:pt x="15689" y="18655"/>
                  <a:pt x="15792" y="18663"/>
                  <a:pt x="15814" y="18678"/>
                </a:cubicBezTo>
                <a:cubicBezTo>
                  <a:pt x="15818" y="18680"/>
                  <a:pt x="15821" y="18689"/>
                  <a:pt x="15824" y="18696"/>
                </a:cubicBezTo>
                <a:cubicBezTo>
                  <a:pt x="15840" y="18703"/>
                  <a:pt x="15856" y="18712"/>
                  <a:pt x="15871" y="18722"/>
                </a:cubicBezTo>
                <a:cubicBezTo>
                  <a:pt x="15961" y="18788"/>
                  <a:pt x="15966" y="18802"/>
                  <a:pt x="15914" y="18843"/>
                </a:cubicBezTo>
                <a:cubicBezTo>
                  <a:pt x="15880" y="18871"/>
                  <a:pt x="15856" y="18948"/>
                  <a:pt x="15856" y="19035"/>
                </a:cubicBezTo>
                <a:cubicBezTo>
                  <a:pt x="15856" y="19171"/>
                  <a:pt x="15863" y="19180"/>
                  <a:pt x="15968" y="19180"/>
                </a:cubicBezTo>
                <a:cubicBezTo>
                  <a:pt x="16051" y="19180"/>
                  <a:pt x="16075" y="19165"/>
                  <a:pt x="16060" y="19122"/>
                </a:cubicBezTo>
                <a:cubicBezTo>
                  <a:pt x="16049" y="19090"/>
                  <a:pt x="16052" y="19054"/>
                  <a:pt x="16067" y="19044"/>
                </a:cubicBezTo>
                <a:cubicBezTo>
                  <a:pt x="16094" y="19026"/>
                  <a:pt x="16214" y="19065"/>
                  <a:pt x="16319" y="19119"/>
                </a:cubicBezTo>
                <a:cubicBezTo>
                  <a:pt x="16343" y="19119"/>
                  <a:pt x="16371" y="19132"/>
                  <a:pt x="16411" y="19161"/>
                </a:cubicBezTo>
                <a:cubicBezTo>
                  <a:pt x="16436" y="19179"/>
                  <a:pt x="16455" y="19197"/>
                  <a:pt x="16467" y="19213"/>
                </a:cubicBezTo>
                <a:cubicBezTo>
                  <a:pt x="16467" y="19213"/>
                  <a:pt x="16467" y="19213"/>
                  <a:pt x="16467" y="19214"/>
                </a:cubicBezTo>
                <a:lnTo>
                  <a:pt x="16523" y="19257"/>
                </a:lnTo>
                <a:lnTo>
                  <a:pt x="16470" y="19274"/>
                </a:lnTo>
                <a:cubicBezTo>
                  <a:pt x="16460" y="19285"/>
                  <a:pt x="16442" y="19294"/>
                  <a:pt x="16415" y="19297"/>
                </a:cubicBezTo>
                <a:cubicBezTo>
                  <a:pt x="16374" y="19320"/>
                  <a:pt x="16361" y="19358"/>
                  <a:pt x="16361" y="19459"/>
                </a:cubicBezTo>
                <a:lnTo>
                  <a:pt x="16361" y="19611"/>
                </a:lnTo>
                <a:lnTo>
                  <a:pt x="16541" y="19625"/>
                </a:lnTo>
                <a:lnTo>
                  <a:pt x="16721" y="19639"/>
                </a:lnTo>
                <a:lnTo>
                  <a:pt x="16721" y="19561"/>
                </a:lnTo>
                <a:lnTo>
                  <a:pt x="16721" y="19511"/>
                </a:lnTo>
                <a:cubicBezTo>
                  <a:pt x="16721" y="19441"/>
                  <a:pt x="16734" y="19375"/>
                  <a:pt x="16749" y="19365"/>
                </a:cubicBezTo>
                <a:cubicBezTo>
                  <a:pt x="16749" y="19365"/>
                  <a:pt x="16750" y="19365"/>
                  <a:pt x="16750" y="19365"/>
                </a:cubicBezTo>
                <a:cubicBezTo>
                  <a:pt x="16750" y="19365"/>
                  <a:pt x="16750" y="19364"/>
                  <a:pt x="16750" y="19364"/>
                </a:cubicBezTo>
                <a:cubicBezTo>
                  <a:pt x="16758" y="19358"/>
                  <a:pt x="16796" y="19369"/>
                  <a:pt x="16849" y="19390"/>
                </a:cubicBezTo>
                <a:cubicBezTo>
                  <a:pt x="16849" y="19390"/>
                  <a:pt x="16849" y="19390"/>
                  <a:pt x="16850" y="19390"/>
                </a:cubicBezTo>
                <a:cubicBezTo>
                  <a:pt x="16857" y="19392"/>
                  <a:pt x="16868" y="19399"/>
                  <a:pt x="16876" y="19402"/>
                </a:cubicBezTo>
                <a:cubicBezTo>
                  <a:pt x="16926" y="19422"/>
                  <a:pt x="16983" y="19447"/>
                  <a:pt x="17047" y="19478"/>
                </a:cubicBezTo>
                <a:cubicBezTo>
                  <a:pt x="17246" y="19576"/>
                  <a:pt x="17305" y="19621"/>
                  <a:pt x="17302" y="19674"/>
                </a:cubicBezTo>
                <a:cubicBezTo>
                  <a:pt x="17302" y="19677"/>
                  <a:pt x="17304" y="19679"/>
                  <a:pt x="17304" y="19682"/>
                </a:cubicBezTo>
                <a:cubicBezTo>
                  <a:pt x="17303" y="19687"/>
                  <a:pt x="17304" y="19689"/>
                  <a:pt x="17304" y="19693"/>
                </a:cubicBezTo>
                <a:cubicBezTo>
                  <a:pt x="17303" y="19703"/>
                  <a:pt x="17303" y="19710"/>
                  <a:pt x="17304" y="19715"/>
                </a:cubicBezTo>
                <a:cubicBezTo>
                  <a:pt x="17305" y="19719"/>
                  <a:pt x="17308" y="19723"/>
                  <a:pt x="17311" y="19726"/>
                </a:cubicBezTo>
                <a:cubicBezTo>
                  <a:pt x="17318" y="19725"/>
                  <a:pt x="17326" y="19723"/>
                  <a:pt x="17343" y="19707"/>
                </a:cubicBezTo>
                <a:cubicBezTo>
                  <a:pt x="17372" y="19680"/>
                  <a:pt x="17423" y="19704"/>
                  <a:pt x="17502" y="19762"/>
                </a:cubicBezTo>
                <a:cubicBezTo>
                  <a:pt x="17534" y="19786"/>
                  <a:pt x="17557" y="19798"/>
                  <a:pt x="17607" y="19841"/>
                </a:cubicBezTo>
                <a:cubicBezTo>
                  <a:pt x="17792" y="20000"/>
                  <a:pt x="17817" y="20039"/>
                  <a:pt x="17807" y="20142"/>
                </a:cubicBezTo>
                <a:lnTo>
                  <a:pt x="17804" y="20180"/>
                </a:lnTo>
                <a:cubicBezTo>
                  <a:pt x="17807" y="20254"/>
                  <a:pt x="17831" y="20259"/>
                  <a:pt x="18024" y="20252"/>
                </a:cubicBezTo>
                <a:lnTo>
                  <a:pt x="18028" y="20252"/>
                </a:lnTo>
                <a:cubicBezTo>
                  <a:pt x="18091" y="20250"/>
                  <a:pt x="18144" y="20250"/>
                  <a:pt x="18187" y="20253"/>
                </a:cubicBezTo>
                <a:cubicBezTo>
                  <a:pt x="18188" y="20253"/>
                  <a:pt x="18188" y="20253"/>
                  <a:pt x="18188" y="20253"/>
                </a:cubicBezTo>
                <a:cubicBezTo>
                  <a:pt x="18231" y="20256"/>
                  <a:pt x="18264" y="20262"/>
                  <a:pt x="18288" y="20270"/>
                </a:cubicBezTo>
                <a:cubicBezTo>
                  <a:pt x="18335" y="20286"/>
                  <a:pt x="18343" y="20312"/>
                  <a:pt x="18310" y="20348"/>
                </a:cubicBezTo>
                <a:cubicBezTo>
                  <a:pt x="18289" y="20372"/>
                  <a:pt x="18271" y="20487"/>
                  <a:pt x="18271" y="20603"/>
                </a:cubicBezTo>
                <a:lnTo>
                  <a:pt x="18271" y="20705"/>
                </a:lnTo>
                <a:lnTo>
                  <a:pt x="18436" y="20684"/>
                </a:lnTo>
                <a:cubicBezTo>
                  <a:pt x="18558" y="20669"/>
                  <a:pt x="18605" y="20678"/>
                  <a:pt x="18620" y="20720"/>
                </a:cubicBezTo>
                <a:cubicBezTo>
                  <a:pt x="18634" y="20760"/>
                  <a:pt x="18653" y="20765"/>
                  <a:pt x="18684" y="20736"/>
                </a:cubicBezTo>
                <a:cubicBezTo>
                  <a:pt x="18749" y="20677"/>
                  <a:pt x="18878" y="20836"/>
                  <a:pt x="18818" y="20902"/>
                </a:cubicBezTo>
                <a:cubicBezTo>
                  <a:pt x="18795" y="20928"/>
                  <a:pt x="18775" y="21036"/>
                  <a:pt x="18775" y="21142"/>
                </a:cubicBezTo>
                <a:cubicBezTo>
                  <a:pt x="18775" y="21147"/>
                  <a:pt x="18775" y="21146"/>
                  <a:pt x="18775" y="21152"/>
                </a:cubicBezTo>
                <a:lnTo>
                  <a:pt x="18775" y="21332"/>
                </a:lnTo>
                <a:lnTo>
                  <a:pt x="18797" y="21332"/>
                </a:lnTo>
                <a:lnTo>
                  <a:pt x="18953" y="21327"/>
                </a:lnTo>
                <a:cubicBezTo>
                  <a:pt x="19095" y="21321"/>
                  <a:pt x="19134" y="21304"/>
                  <a:pt x="19148" y="21242"/>
                </a:cubicBezTo>
                <a:cubicBezTo>
                  <a:pt x="19166" y="21169"/>
                  <a:pt x="19175" y="21172"/>
                  <a:pt x="19293" y="21277"/>
                </a:cubicBezTo>
                <a:cubicBezTo>
                  <a:pt x="19302" y="21284"/>
                  <a:pt x="19305" y="21289"/>
                  <a:pt x="19313" y="21296"/>
                </a:cubicBezTo>
                <a:cubicBezTo>
                  <a:pt x="19315" y="21298"/>
                  <a:pt x="19316" y="21298"/>
                  <a:pt x="19318" y="21300"/>
                </a:cubicBezTo>
                <a:cubicBezTo>
                  <a:pt x="19378" y="21349"/>
                  <a:pt x="19402" y="21388"/>
                  <a:pt x="19396" y="21415"/>
                </a:cubicBezTo>
                <a:cubicBezTo>
                  <a:pt x="19395" y="21426"/>
                  <a:pt x="19390" y="21434"/>
                  <a:pt x="19379" y="21440"/>
                </a:cubicBezTo>
                <a:cubicBezTo>
                  <a:pt x="19364" y="21448"/>
                  <a:pt x="19343" y="21452"/>
                  <a:pt x="19314" y="21452"/>
                </a:cubicBezTo>
                <a:cubicBezTo>
                  <a:pt x="19267" y="21452"/>
                  <a:pt x="19254" y="21496"/>
                  <a:pt x="19249" y="21600"/>
                </a:cubicBezTo>
                <a:lnTo>
                  <a:pt x="21600" y="21600"/>
                </a:lnTo>
                <a:lnTo>
                  <a:pt x="21600" y="20353"/>
                </a:lnTo>
                <a:cubicBezTo>
                  <a:pt x="21559" y="20058"/>
                  <a:pt x="21442" y="20017"/>
                  <a:pt x="21100" y="19896"/>
                </a:cubicBezTo>
                <a:cubicBezTo>
                  <a:pt x="21021" y="19868"/>
                  <a:pt x="20811" y="19738"/>
                  <a:pt x="20635" y="19608"/>
                </a:cubicBezTo>
                <a:cubicBezTo>
                  <a:pt x="20459" y="19477"/>
                  <a:pt x="20193" y="19298"/>
                  <a:pt x="20044" y="19211"/>
                </a:cubicBezTo>
                <a:cubicBezTo>
                  <a:pt x="19703" y="19011"/>
                  <a:pt x="19212" y="18649"/>
                  <a:pt x="18794" y="18289"/>
                </a:cubicBezTo>
                <a:cubicBezTo>
                  <a:pt x="18136" y="17723"/>
                  <a:pt x="18016" y="17576"/>
                  <a:pt x="17751" y="17011"/>
                </a:cubicBezTo>
                <a:cubicBezTo>
                  <a:pt x="17663" y="16824"/>
                  <a:pt x="17568" y="16634"/>
                  <a:pt x="17539" y="16589"/>
                </a:cubicBezTo>
                <a:cubicBezTo>
                  <a:pt x="17470" y="16479"/>
                  <a:pt x="17138" y="16207"/>
                  <a:pt x="16934" y="16091"/>
                </a:cubicBezTo>
                <a:cubicBezTo>
                  <a:pt x="16655" y="15934"/>
                  <a:pt x="16566" y="15783"/>
                  <a:pt x="16434" y="15251"/>
                </a:cubicBezTo>
                <a:cubicBezTo>
                  <a:pt x="16239" y="14466"/>
                  <a:pt x="16083" y="14160"/>
                  <a:pt x="15589" y="13600"/>
                </a:cubicBezTo>
                <a:cubicBezTo>
                  <a:pt x="15438" y="13428"/>
                  <a:pt x="15316" y="13256"/>
                  <a:pt x="15316" y="13213"/>
                </a:cubicBezTo>
                <a:cubicBezTo>
                  <a:pt x="15316" y="13127"/>
                  <a:pt x="15453" y="12884"/>
                  <a:pt x="15597" y="12714"/>
                </a:cubicBezTo>
                <a:cubicBezTo>
                  <a:pt x="15765" y="12516"/>
                  <a:pt x="15907" y="12555"/>
                  <a:pt x="16829" y="13043"/>
                </a:cubicBezTo>
                <a:cubicBezTo>
                  <a:pt x="17214" y="13247"/>
                  <a:pt x="17589" y="13411"/>
                  <a:pt x="17892" y="13509"/>
                </a:cubicBezTo>
                <a:cubicBezTo>
                  <a:pt x="18344" y="13655"/>
                  <a:pt x="18379" y="13660"/>
                  <a:pt x="18866" y="13654"/>
                </a:cubicBezTo>
                <a:cubicBezTo>
                  <a:pt x="19444" y="13647"/>
                  <a:pt x="19821" y="13571"/>
                  <a:pt x="20060" y="13416"/>
                </a:cubicBezTo>
                <a:cubicBezTo>
                  <a:pt x="20268" y="13282"/>
                  <a:pt x="20312" y="13203"/>
                  <a:pt x="20418" y="12778"/>
                </a:cubicBezTo>
                <a:cubicBezTo>
                  <a:pt x="20519" y="12374"/>
                  <a:pt x="20528" y="12117"/>
                  <a:pt x="20452" y="11797"/>
                </a:cubicBezTo>
                <a:cubicBezTo>
                  <a:pt x="20399" y="11570"/>
                  <a:pt x="20159" y="11004"/>
                  <a:pt x="20034" y="10808"/>
                </a:cubicBezTo>
                <a:cubicBezTo>
                  <a:pt x="19898" y="10596"/>
                  <a:pt x="19611" y="10019"/>
                  <a:pt x="19567" y="9870"/>
                </a:cubicBezTo>
                <a:cubicBezTo>
                  <a:pt x="19486" y="9597"/>
                  <a:pt x="19284" y="9136"/>
                  <a:pt x="19192" y="9015"/>
                </a:cubicBezTo>
                <a:cubicBezTo>
                  <a:pt x="19106" y="8902"/>
                  <a:pt x="19105" y="8893"/>
                  <a:pt x="19156" y="8710"/>
                </a:cubicBezTo>
                <a:cubicBezTo>
                  <a:pt x="19246" y="8384"/>
                  <a:pt x="19273" y="8250"/>
                  <a:pt x="19297" y="7990"/>
                </a:cubicBezTo>
                <a:cubicBezTo>
                  <a:pt x="19328" y="7659"/>
                  <a:pt x="19350" y="7600"/>
                  <a:pt x="19547" y="7346"/>
                </a:cubicBezTo>
                <a:cubicBezTo>
                  <a:pt x="19724" y="7116"/>
                  <a:pt x="19755" y="6974"/>
                  <a:pt x="19643" y="6908"/>
                </a:cubicBezTo>
                <a:cubicBezTo>
                  <a:pt x="19564" y="6861"/>
                  <a:pt x="19161" y="6852"/>
                  <a:pt x="19121" y="6896"/>
                </a:cubicBezTo>
                <a:cubicBezTo>
                  <a:pt x="19106" y="6912"/>
                  <a:pt x="19043" y="6928"/>
                  <a:pt x="18980" y="6930"/>
                </a:cubicBezTo>
                <a:cubicBezTo>
                  <a:pt x="18654" y="6943"/>
                  <a:pt x="18170" y="7201"/>
                  <a:pt x="17963" y="7474"/>
                </a:cubicBezTo>
                <a:cubicBezTo>
                  <a:pt x="17826" y="7655"/>
                  <a:pt x="17661" y="8035"/>
                  <a:pt x="17546" y="8441"/>
                </a:cubicBezTo>
                <a:cubicBezTo>
                  <a:pt x="17408" y="8922"/>
                  <a:pt x="17330" y="9058"/>
                  <a:pt x="17191" y="9058"/>
                </a:cubicBezTo>
                <a:cubicBezTo>
                  <a:pt x="17078" y="9058"/>
                  <a:pt x="16573" y="8857"/>
                  <a:pt x="16019" y="8589"/>
                </a:cubicBezTo>
                <a:cubicBezTo>
                  <a:pt x="15427" y="8304"/>
                  <a:pt x="15165" y="8246"/>
                  <a:pt x="14465" y="8244"/>
                </a:cubicBezTo>
                <a:cubicBezTo>
                  <a:pt x="14003" y="8242"/>
                  <a:pt x="13835" y="8228"/>
                  <a:pt x="13791" y="8187"/>
                </a:cubicBezTo>
                <a:cubicBezTo>
                  <a:pt x="13616" y="8027"/>
                  <a:pt x="13479" y="7419"/>
                  <a:pt x="13595" y="7315"/>
                </a:cubicBezTo>
                <a:cubicBezTo>
                  <a:pt x="13619" y="7293"/>
                  <a:pt x="13730" y="7263"/>
                  <a:pt x="13839" y="7247"/>
                </a:cubicBezTo>
                <a:cubicBezTo>
                  <a:pt x="14193" y="7198"/>
                  <a:pt x="14287" y="7154"/>
                  <a:pt x="14435" y="6974"/>
                </a:cubicBezTo>
                <a:cubicBezTo>
                  <a:pt x="14552" y="6832"/>
                  <a:pt x="14614" y="6793"/>
                  <a:pt x="14784" y="6752"/>
                </a:cubicBezTo>
                <a:cubicBezTo>
                  <a:pt x="14940" y="6715"/>
                  <a:pt x="15009" y="6673"/>
                  <a:pt x="15071" y="6584"/>
                </a:cubicBezTo>
                <a:cubicBezTo>
                  <a:pt x="15282" y="6279"/>
                  <a:pt x="15374" y="6180"/>
                  <a:pt x="15547" y="6065"/>
                </a:cubicBezTo>
                <a:cubicBezTo>
                  <a:pt x="15649" y="5998"/>
                  <a:pt x="15768" y="5884"/>
                  <a:pt x="15810" y="5812"/>
                </a:cubicBezTo>
                <a:cubicBezTo>
                  <a:pt x="15862" y="5725"/>
                  <a:pt x="15942" y="5660"/>
                  <a:pt x="16050" y="5620"/>
                </a:cubicBezTo>
                <a:cubicBezTo>
                  <a:pt x="16224" y="5554"/>
                  <a:pt x="16704" y="5257"/>
                  <a:pt x="16740" y="5193"/>
                </a:cubicBezTo>
                <a:cubicBezTo>
                  <a:pt x="16752" y="5172"/>
                  <a:pt x="16920" y="5065"/>
                  <a:pt x="17115" y="4954"/>
                </a:cubicBezTo>
                <a:cubicBezTo>
                  <a:pt x="17428" y="4776"/>
                  <a:pt x="17486" y="4726"/>
                  <a:pt x="17618" y="4519"/>
                </a:cubicBezTo>
                <a:cubicBezTo>
                  <a:pt x="17699" y="4390"/>
                  <a:pt x="17767" y="4269"/>
                  <a:pt x="17767" y="4251"/>
                </a:cubicBezTo>
                <a:cubicBezTo>
                  <a:pt x="17768" y="4120"/>
                  <a:pt x="17863" y="3892"/>
                  <a:pt x="17978" y="3744"/>
                </a:cubicBezTo>
                <a:cubicBezTo>
                  <a:pt x="18071" y="3625"/>
                  <a:pt x="18157" y="3441"/>
                  <a:pt x="18247" y="3164"/>
                </a:cubicBezTo>
                <a:cubicBezTo>
                  <a:pt x="18378" y="2762"/>
                  <a:pt x="18569" y="2408"/>
                  <a:pt x="18849" y="2054"/>
                </a:cubicBezTo>
                <a:cubicBezTo>
                  <a:pt x="19026" y="1831"/>
                  <a:pt x="19087" y="1683"/>
                  <a:pt x="19140" y="1346"/>
                </a:cubicBezTo>
                <a:cubicBezTo>
                  <a:pt x="19216" y="854"/>
                  <a:pt x="19221" y="869"/>
                  <a:pt x="18992" y="877"/>
                </a:cubicBezTo>
                <a:cubicBezTo>
                  <a:pt x="18779" y="885"/>
                  <a:pt x="18324" y="1033"/>
                  <a:pt x="17659" y="1311"/>
                </a:cubicBezTo>
                <a:cubicBezTo>
                  <a:pt x="16907" y="1625"/>
                  <a:pt x="16240" y="1895"/>
                  <a:pt x="15940" y="2007"/>
                </a:cubicBezTo>
                <a:cubicBezTo>
                  <a:pt x="15514" y="2166"/>
                  <a:pt x="15157" y="2369"/>
                  <a:pt x="14842" y="2632"/>
                </a:cubicBezTo>
                <a:cubicBezTo>
                  <a:pt x="14310" y="3076"/>
                  <a:pt x="13820" y="3508"/>
                  <a:pt x="13766" y="3581"/>
                </a:cubicBezTo>
                <a:cubicBezTo>
                  <a:pt x="13736" y="3621"/>
                  <a:pt x="13817" y="3561"/>
                  <a:pt x="13945" y="3448"/>
                </a:cubicBezTo>
                <a:cubicBezTo>
                  <a:pt x="14235" y="3190"/>
                  <a:pt x="14346" y="3173"/>
                  <a:pt x="14261" y="3400"/>
                </a:cubicBezTo>
                <a:cubicBezTo>
                  <a:pt x="14240" y="3455"/>
                  <a:pt x="14227" y="3530"/>
                  <a:pt x="14231" y="3566"/>
                </a:cubicBezTo>
                <a:cubicBezTo>
                  <a:pt x="14239" y="3644"/>
                  <a:pt x="14082" y="3909"/>
                  <a:pt x="13981" y="3987"/>
                </a:cubicBezTo>
                <a:cubicBezTo>
                  <a:pt x="13941" y="4018"/>
                  <a:pt x="13917" y="4058"/>
                  <a:pt x="13928" y="4077"/>
                </a:cubicBezTo>
                <a:cubicBezTo>
                  <a:pt x="13938" y="4095"/>
                  <a:pt x="13886" y="4151"/>
                  <a:pt x="13811" y="4200"/>
                </a:cubicBezTo>
                <a:cubicBezTo>
                  <a:pt x="13554" y="4370"/>
                  <a:pt x="13396" y="4577"/>
                  <a:pt x="13389" y="4751"/>
                </a:cubicBezTo>
                <a:cubicBezTo>
                  <a:pt x="13387" y="4806"/>
                  <a:pt x="13375" y="4816"/>
                  <a:pt x="13178" y="4918"/>
                </a:cubicBezTo>
                <a:cubicBezTo>
                  <a:pt x="13123" y="4947"/>
                  <a:pt x="13036" y="5016"/>
                  <a:pt x="12987" y="5070"/>
                </a:cubicBezTo>
                <a:cubicBezTo>
                  <a:pt x="12902" y="5164"/>
                  <a:pt x="12856" y="5182"/>
                  <a:pt x="12649" y="5209"/>
                </a:cubicBezTo>
                <a:cubicBezTo>
                  <a:pt x="12538" y="5223"/>
                  <a:pt x="12455" y="5257"/>
                  <a:pt x="12276" y="5361"/>
                </a:cubicBezTo>
                <a:cubicBezTo>
                  <a:pt x="12085" y="5473"/>
                  <a:pt x="11799" y="5440"/>
                  <a:pt x="11693" y="5294"/>
                </a:cubicBezTo>
                <a:cubicBezTo>
                  <a:pt x="11652" y="5239"/>
                  <a:pt x="11602" y="5193"/>
                  <a:pt x="11580" y="5193"/>
                </a:cubicBezTo>
                <a:cubicBezTo>
                  <a:pt x="11559" y="5193"/>
                  <a:pt x="11521" y="5167"/>
                  <a:pt x="11496" y="5134"/>
                </a:cubicBezTo>
                <a:cubicBezTo>
                  <a:pt x="11460" y="5086"/>
                  <a:pt x="11463" y="5070"/>
                  <a:pt x="11511" y="5050"/>
                </a:cubicBezTo>
                <a:cubicBezTo>
                  <a:pt x="11554" y="5031"/>
                  <a:pt x="11559" y="5011"/>
                  <a:pt x="11532" y="4975"/>
                </a:cubicBezTo>
                <a:cubicBezTo>
                  <a:pt x="11477" y="4902"/>
                  <a:pt x="11542" y="4740"/>
                  <a:pt x="11710" y="4530"/>
                </a:cubicBezTo>
                <a:cubicBezTo>
                  <a:pt x="11838" y="4368"/>
                  <a:pt x="12001" y="4051"/>
                  <a:pt x="12001" y="3961"/>
                </a:cubicBezTo>
                <a:cubicBezTo>
                  <a:pt x="12001" y="3941"/>
                  <a:pt x="12055" y="3873"/>
                  <a:pt x="12123" y="3811"/>
                </a:cubicBezTo>
                <a:lnTo>
                  <a:pt x="12246" y="3700"/>
                </a:lnTo>
                <a:lnTo>
                  <a:pt x="12241" y="3002"/>
                </a:lnTo>
                <a:cubicBezTo>
                  <a:pt x="12237" y="2585"/>
                  <a:pt x="12219" y="2275"/>
                  <a:pt x="12196" y="2232"/>
                </a:cubicBezTo>
                <a:cubicBezTo>
                  <a:pt x="12174" y="2192"/>
                  <a:pt x="12077" y="2093"/>
                  <a:pt x="11980" y="2012"/>
                </a:cubicBezTo>
                <a:cubicBezTo>
                  <a:pt x="11740" y="1812"/>
                  <a:pt x="11654" y="1657"/>
                  <a:pt x="11626" y="1378"/>
                </a:cubicBezTo>
                <a:cubicBezTo>
                  <a:pt x="11591" y="1041"/>
                  <a:pt x="11538" y="968"/>
                  <a:pt x="11053" y="601"/>
                </a:cubicBezTo>
                <a:cubicBezTo>
                  <a:pt x="10878" y="469"/>
                  <a:pt x="10682" y="369"/>
                  <a:pt x="10402" y="269"/>
                </a:cubicBezTo>
                <a:cubicBezTo>
                  <a:pt x="9979" y="117"/>
                  <a:pt x="9847" y="109"/>
                  <a:pt x="9431" y="209"/>
                </a:cubicBezTo>
                <a:cubicBezTo>
                  <a:pt x="9279" y="246"/>
                  <a:pt x="9230" y="239"/>
                  <a:pt x="9017" y="150"/>
                </a:cubicBezTo>
                <a:cubicBezTo>
                  <a:pt x="8884" y="95"/>
                  <a:pt x="8760" y="32"/>
                  <a:pt x="8741" y="11"/>
                </a:cubicBezTo>
                <a:cubicBezTo>
                  <a:pt x="8737" y="7"/>
                  <a:pt x="8629" y="3"/>
                  <a:pt x="8518" y="0"/>
                </a:cubicBezTo>
                <a:lnTo>
                  <a:pt x="8423" y="0"/>
                </a:lnTo>
                <a:close/>
                <a:moveTo>
                  <a:pt x="13352" y="3873"/>
                </a:moveTo>
                <a:lnTo>
                  <a:pt x="13244" y="3944"/>
                </a:lnTo>
                <a:cubicBezTo>
                  <a:pt x="13184" y="3982"/>
                  <a:pt x="13129" y="4019"/>
                  <a:pt x="13121" y="4026"/>
                </a:cubicBezTo>
                <a:cubicBezTo>
                  <a:pt x="13113" y="4032"/>
                  <a:pt x="13123" y="4037"/>
                  <a:pt x="13144" y="4037"/>
                </a:cubicBezTo>
                <a:cubicBezTo>
                  <a:pt x="13165" y="4037"/>
                  <a:pt x="13221" y="4000"/>
                  <a:pt x="13267" y="3955"/>
                </a:cubicBezTo>
                <a:lnTo>
                  <a:pt x="13352" y="3873"/>
                </a:lnTo>
                <a:close/>
                <a:moveTo>
                  <a:pt x="12818" y="4411"/>
                </a:moveTo>
                <a:cubicBezTo>
                  <a:pt x="12809" y="4401"/>
                  <a:pt x="12760" y="4476"/>
                  <a:pt x="12708" y="4579"/>
                </a:cubicBezTo>
                <a:cubicBezTo>
                  <a:pt x="12653" y="4687"/>
                  <a:pt x="12637" y="4743"/>
                  <a:pt x="12670" y="4713"/>
                </a:cubicBezTo>
                <a:cubicBezTo>
                  <a:pt x="12737" y="4652"/>
                  <a:pt x="12842" y="4437"/>
                  <a:pt x="12818" y="4411"/>
                </a:cubicBezTo>
                <a:close/>
                <a:moveTo>
                  <a:pt x="13073" y="4639"/>
                </a:moveTo>
                <a:cubicBezTo>
                  <a:pt x="13067" y="4648"/>
                  <a:pt x="13031" y="4699"/>
                  <a:pt x="12992" y="4751"/>
                </a:cubicBezTo>
                <a:lnTo>
                  <a:pt x="12920" y="4847"/>
                </a:lnTo>
                <a:lnTo>
                  <a:pt x="13001" y="4799"/>
                </a:lnTo>
                <a:cubicBezTo>
                  <a:pt x="13045" y="4774"/>
                  <a:pt x="13081" y="4723"/>
                  <a:pt x="13081" y="4688"/>
                </a:cubicBezTo>
                <a:cubicBezTo>
                  <a:pt x="13081" y="4652"/>
                  <a:pt x="13078" y="4629"/>
                  <a:pt x="13073" y="4639"/>
                </a:cubicBezTo>
                <a:close/>
                <a:moveTo>
                  <a:pt x="523" y="4847"/>
                </a:moveTo>
                <a:cubicBezTo>
                  <a:pt x="512" y="4849"/>
                  <a:pt x="494" y="4860"/>
                  <a:pt x="467" y="4879"/>
                </a:cubicBezTo>
                <a:cubicBezTo>
                  <a:pt x="401" y="4927"/>
                  <a:pt x="375" y="4986"/>
                  <a:pt x="367" y="5109"/>
                </a:cubicBezTo>
                <a:lnTo>
                  <a:pt x="360" y="5215"/>
                </a:lnTo>
                <a:lnTo>
                  <a:pt x="360" y="5273"/>
                </a:lnTo>
                <a:lnTo>
                  <a:pt x="556" y="5273"/>
                </a:lnTo>
                <a:cubicBezTo>
                  <a:pt x="742" y="5273"/>
                  <a:pt x="757" y="5266"/>
                  <a:pt x="757" y="5179"/>
                </a:cubicBezTo>
                <a:cubicBezTo>
                  <a:pt x="757" y="5082"/>
                  <a:pt x="679" y="4986"/>
                  <a:pt x="566" y="4941"/>
                </a:cubicBezTo>
                <a:cubicBezTo>
                  <a:pt x="525" y="4925"/>
                  <a:pt x="510" y="4896"/>
                  <a:pt x="528" y="4865"/>
                </a:cubicBezTo>
                <a:cubicBezTo>
                  <a:pt x="536" y="4850"/>
                  <a:pt x="534" y="4844"/>
                  <a:pt x="523" y="4847"/>
                </a:cubicBezTo>
                <a:close/>
                <a:moveTo>
                  <a:pt x="1415" y="5087"/>
                </a:moveTo>
                <a:cubicBezTo>
                  <a:pt x="1340" y="5091"/>
                  <a:pt x="1333" y="5112"/>
                  <a:pt x="1333" y="5178"/>
                </a:cubicBezTo>
                <a:cubicBezTo>
                  <a:pt x="1333" y="5266"/>
                  <a:pt x="1347" y="5273"/>
                  <a:pt x="1513" y="5273"/>
                </a:cubicBezTo>
                <a:cubicBezTo>
                  <a:pt x="1676" y="5273"/>
                  <a:pt x="1693" y="5265"/>
                  <a:pt x="1693" y="5184"/>
                </a:cubicBezTo>
                <a:cubicBezTo>
                  <a:pt x="1693" y="5103"/>
                  <a:pt x="1674" y="5093"/>
                  <a:pt x="1513" y="5088"/>
                </a:cubicBezTo>
                <a:cubicBezTo>
                  <a:pt x="1471" y="5087"/>
                  <a:pt x="1439" y="5086"/>
                  <a:pt x="1415" y="5087"/>
                </a:cubicBezTo>
                <a:close/>
                <a:moveTo>
                  <a:pt x="0" y="5393"/>
                </a:moveTo>
                <a:lnTo>
                  <a:pt x="0" y="5785"/>
                </a:lnTo>
                <a:lnTo>
                  <a:pt x="27" y="5783"/>
                </a:lnTo>
                <a:lnTo>
                  <a:pt x="234" y="5771"/>
                </a:lnTo>
                <a:lnTo>
                  <a:pt x="245" y="5582"/>
                </a:lnTo>
                <a:lnTo>
                  <a:pt x="252" y="5461"/>
                </a:lnTo>
                <a:lnTo>
                  <a:pt x="252" y="5393"/>
                </a:lnTo>
                <a:lnTo>
                  <a:pt x="38" y="5393"/>
                </a:lnTo>
                <a:lnTo>
                  <a:pt x="0" y="5393"/>
                </a:lnTo>
                <a:close/>
                <a:moveTo>
                  <a:pt x="865" y="5393"/>
                </a:moveTo>
                <a:lnTo>
                  <a:pt x="865" y="5550"/>
                </a:lnTo>
                <a:lnTo>
                  <a:pt x="865" y="5707"/>
                </a:lnTo>
                <a:lnTo>
                  <a:pt x="1036" y="5721"/>
                </a:lnTo>
                <a:cubicBezTo>
                  <a:pt x="1130" y="5730"/>
                  <a:pt x="1212" y="5741"/>
                  <a:pt x="1216" y="5745"/>
                </a:cubicBezTo>
                <a:cubicBezTo>
                  <a:pt x="1221" y="5749"/>
                  <a:pt x="1225" y="5671"/>
                  <a:pt x="1225" y="5572"/>
                </a:cubicBezTo>
                <a:lnTo>
                  <a:pt x="1225" y="5393"/>
                </a:lnTo>
                <a:lnTo>
                  <a:pt x="1045" y="5393"/>
                </a:lnTo>
                <a:lnTo>
                  <a:pt x="1027" y="5393"/>
                </a:lnTo>
                <a:lnTo>
                  <a:pt x="865" y="5393"/>
                </a:lnTo>
                <a:close/>
                <a:moveTo>
                  <a:pt x="360" y="6010"/>
                </a:moveTo>
                <a:lnTo>
                  <a:pt x="360" y="6130"/>
                </a:lnTo>
                <a:lnTo>
                  <a:pt x="360" y="6180"/>
                </a:lnTo>
                <a:lnTo>
                  <a:pt x="360" y="6349"/>
                </a:lnTo>
                <a:lnTo>
                  <a:pt x="559" y="6349"/>
                </a:lnTo>
                <a:lnTo>
                  <a:pt x="757" y="6349"/>
                </a:lnTo>
                <a:lnTo>
                  <a:pt x="757" y="6194"/>
                </a:lnTo>
                <a:lnTo>
                  <a:pt x="757" y="6037"/>
                </a:lnTo>
                <a:lnTo>
                  <a:pt x="559" y="6023"/>
                </a:lnTo>
                <a:lnTo>
                  <a:pt x="360" y="6010"/>
                </a:lnTo>
                <a:close/>
                <a:moveTo>
                  <a:pt x="1333" y="6010"/>
                </a:moveTo>
                <a:lnTo>
                  <a:pt x="1333" y="6180"/>
                </a:lnTo>
                <a:lnTo>
                  <a:pt x="1333" y="6349"/>
                </a:lnTo>
                <a:lnTo>
                  <a:pt x="1532" y="6349"/>
                </a:lnTo>
                <a:lnTo>
                  <a:pt x="1693" y="6349"/>
                </a:lnTo>
                <a:lnTo>
                  <a:pt x="1693" y="6194"/>
                </a:lnTo>
                <a:lnTo>
                  <a:pt x="1693" y="6038"/>
                </a:lnTo>
                <a:lnTo>
                  <a:pt x="1513" y="6023"/>
                </a:lnTo>
                <a:lnTo>
                  <a:pt x="1333" y="6010"/>
                </a:lnTo>
                <a:close/>
                <a:moveTo>
                  <a:pt x="2307" y="6010"/>
                </a:moveTo>
                <a:lnTo>
                  <a:pt x="2307" y="6130"/>
                </a:lnTo>
                <a:lnTo>
                  <a:pt x="2307" y="6180"/>
                </a:lnTo>
                <a:lnTo>
                  <a:pt x="2307" y="6349"/>
                </a:lnTo>
                <a:lnTo>
                  <a:pt x="2487" y="6349"/>
                </a:lnTo>
                <a:lnTo>
                  <a:pt x="2667" y="6349"/>
                </a:lnTo>
                <a:lnTo>
                  <a:pt x="2667" y="6194"/>
                </a:lnTo>
                <a:lnTo>
                  <a:pt x="2667" y="6038"/>
                </a:lnTo>
                <a:lnTo>
                  <a:pt x="2487" y="6023"/>
                </a:lnTo>
                <a:lnTo>
                  <a:pt x="2307" y="6010"/>
                </a:lnTo>
                <a:close/>
                <a:moveTo>
                  <a:pt x="0" y="6468"/>
                </a:moveTo>
                <a:lnTo>
                  <a:pt x="0" y="6861"/>
                </a:lnTo>
                <a:lnTo>
                  <a:pt x="27" y="6859"/>
                </a:lnTo>
                <a:lnTo>
                  <a:pt x="234" y="6847"/>
                </a:lnTo>
                <a:lnTo>
                  <a:pt x="245" y="6658"/>
                </a:lnTo>
                <a:lnTo>
                  <a:pt x="252" y="6536"/>
                </a:lnTo>
                <a:lnTo>
                  <a:pt x="252" y="6468"/>
                </a:lnTo>
                <a:lnTo>
                  <a:pt x="38" y="6468"/>
                </a:lnTo>
                <a:lnTo>
                  <a:pt x="0" y="6468"/>
                </a:lnTo>
                <a:close/>
                <a:moveTo>
                  <a:pt x="865" y="6468"/>
                </a:moveTo>
                <a:lnTo>
                  <a:pt x="865" y="6626"/>
                </a:lnTo>
                <a:lnTo>
                  <a:pt x="865" y="6783"/>
                </a:lnTo>
                <a:lnTo>
                  <a:pt x="1036" y="6798"/>
                </a:lnTo>
                <a:cubicBezTo>
                  <a:pt x="1130" y="6806"/>
                  <a:pt x="1212" y="6815"/>
                  <a:pt x="1216" y="6819"/>
                </a:cubicBezTo>
                <a:cubicBezTo>
                  <a:pt x="1221" y="6823"/>
                  <a:pt x="1225" y="6746"/>
                  <a:pt x="1225" y="6648"/>
                </a:cubicBezTo>
                <a:lnTo>
                  <a:pt x="1225" y="6468"/>
                </a:lnTo>
                <a:lnTo>
                  <a:pt x="1045" y="6468"/>
                </a:lnTo>
                <a:lnTo>
                  <a:pt x="1027" y="6468"/>
                </a:lnTo>
                <a:lnTo>
                  <a:pt x="865" y="6468"/>
                </a:lnTo>
                <a:close/>
                <a:moveTo>
                  <a:pt x="1802" y="6468"/>
                </a:moveTo>
                <a:lnTo>
                  <a:pt x="1802" y="6626"/>
                </a:lnTo>
                <a:lnTo>
                  <a:pt x="1802" y="6668"/>
                </a:lnTo>
                <a:lnTo>
                  <a:pt x="1802" y="6783"/>
                </a:lnTo>
                <a:lnTo>
                  <a:pt x="1991" y="6798"/>
                </a:lnTo>
                <a:cubicBezTo>
                  <a:pt x="2095" y="6806"/>
                  <a:pt x="2185" y="6815"/>
                  <a:pt x="2190" y="6819"/>
                </a:cubicBezTo>
                <a:cubicBezTo>
                  <a:pt x="2195" y="6823"/>
                  <a:pt x="2199" y="6746"/>
                  <a:pt x="2199" y="6648"/>
                </a:cubicBezTo>
                <a:lnTo>
                  <a:pt x="2199" y="6468"/>
                </a:lnTo>
                <a:lnTo>
                  <a:pt x="2000" y="6468"/>
                </a:lnTo>
                <a:lnTo>
                  <a:pt x="1802" y="6468"/>
                </a:lnTo>
                <a:close/>
                <a:moveTo>
                  <a:pt x="2775" y="6468"/>
                </a:moveTo>
                <a:lnTo>
                  <a:pt x="2775" y="6626"/>
                </a:lnTo>
                <a:lnTo>
                  <a:pt x="2775" y="6668"/>
                </a:lnTo>
                <a:lnTo>
                  <a:pt x="2775" y="6783"/>
                </a:lnTo>
                <a:lnTo>
                  <a:pt x="2964" y="6798"/>
                </a:lnTo>
                <a:cubicBezTo>
                  <a:pt x="3068" y="6806"/>
                  <a:pt x="3157" y="6815"/>
                  <a:pt x="3162" y="6819"/>
                </a:cubicBezTo>
                <a:cubicBezTo>
                  <a:pt x="3167" y="6823"/>
                  <a:pt x="3171" y="6746"/>
                  <a:pt x="3171" y="6648"/>
                </a:cubicBezTo>
                <a:lnTo>
                  <a:pt x="3171" y="6468"/>
                </a:lnTo>
                <a:lnTo>
                  <a:pt x="2973" y="6468"/>
                </a:lnTo>
                <a:lnTo>
                  <a:pt x="2775" y="6468"/>
                </a:lnTo>
                <a:close/>
                <a:moveTo>
                  <a:pt x="360" y="6986"/>
                </a:moveTo>
                <a:lnTo>
                  <a:pt x="360" y="7205"/>
                </a:lnTo>
                <a:lnTo>
                  <a:pt x="360" y="7424"/>
                </a:lnTo>
                <a:lnTo>
                  <a:pt x="559" y="7424"/>
                </a:lnTo>
                <a:lnTo>
                  <a:pt x="757" y="7424"/>
                </a:lnTo>
                <a:lnTo>
                  <a:pt x="757" y="7205"/>
                </a:lnTo>
                <a:lnTo>
                  <a:pt x="757" y="6986"/>
                </a:lnTo>
                <a:lnTo>
                  <a:pt x="559" y="6986"/>
                </a:lnTo>
                <a:lnTo>
                  <a:pt x="360" y="6986"/>
                </a:lnTo>
                <a:close/>
                <a:moveTo>
                  <a:pt x="1333" y="6986"/>
                </a:moveTo>
                <a:lnTo>
                  <a:pt x="1333" y="7205"/>
                </a:lnTo>
                <a:lnTo>
                  <a:pt x="1333" y="7424"/>
                </a:lnTo>
                <a:lnTo>
                  <a:pt x="1532" y="7424"/>
                </a:lnTo>
                <a:lnTo>
                  <a:pt x="1693" y="7424"/>
                </a:lnTo>
                <a:lnTo>
                  <a:pt x="1693" y="7205"/>
                </a:lnTo>
                <a:lnTo>
                  <a:pt x="1693" y="6986"/>
                </a:lnTo>
                <a:lnTo>
                  <a:pt x="1532" y="6986"/>
                </a:lnTo>
                <a:lnTo>
                  <a:pt x="1513" y="6986"/>
                </a:lnTo>
                <a:lnTo>
                  <a:pt x="1333" y="6986"/>
                </a:lnTo>
                <a:close/>
                <a:moveTo>
                  <a:pt x="2307" y="6986"/>
                </a:moveTo>
                <a:lnTo>
                  <a:pt x="2307" y="7205"/>
                </a:lnTo>
                <a:lnTo>
                  <a:pt x="2307" y="7424"/>
                </a:lnTo>
                <a:lnTo>
                  <a:pt x="2487" y="7424"/>
                </a:lnTo>
                <a:lnTo>
                  <a:pt x="2667" y="7424"/>
                </a:lnTo>
                <a:lnTo>
                  <a:pt x="2667" y="7205"/>
                </a:lnTo>
                <a:lnTo>
                  <a:pt x="2667" y="6986"/>
                </a:lnTo>
                <a:lnTo>
                  <a:pt x="2487" y="6986"/>
                </a:lnTo>
                <a:lnTo>
                  <a:pt x="2307" y="6986"/>
                </a:lnTo>
                <a:close/>
                <a:moveTo>
                  <a:pt x="3279" y="6986"/>
                </a:moveTo>
                <a:lnTo>
                  <a:pt x="3279" y="7205"/>
                </a:lnTo>
                <a:lnTo>
                  <a:pt x="3279" y="7424"/>
                </a:lnTo>
                <a:lnTo>
                  <a:pt x="3459" y="7424"/>
                </a:lnTo>
                <a:lnTo>
                  <a:pt x="3640" y="7424"/>
                </a:lnTo>
                <a:lnTo>
                  <a:pt x="3640" y="7205"/>
                </a:lnTo>
                <a:lnTo>
                  <a:pt x="3640" y="6986"/>
                </a:lnTo>
                <a:lnTo>
                  <a:pt x="3459" y="6986"/>
                </a:lnTo>
                <a:lnTo>
                  <a:pt x="3279" y="6986"/>
                </a:lnTo>
                <a:close/>
                <a:moveTo>
                  <a:pt x="4252" y="6986"/>
                </a:moveTo>
                <a:lnTo>
                  <a:pt x="4252" y="7205"/>
                </a:lnTo>
                <a:lnTo>
                  <a:pt x="4252" y="7424"/>
                </a:lnTo>
                <a:lnTo>
                  <a:pt x="4414" y="7424"/>
                </a:lnTo>
                <a:lnTo>
                  <a:pt x="4433" y="7424"/>
                </a:lnTo>
                <a:lnTo>
                  <a:pt x="4613" y="7424"/>
                </a:lnTo>
                <a:lnTo>
                  <a:pt x="4613" y="7205"/>
                </a:lnTo>
                <a:lnTo>
                  <a:pt x="4613" y="6986"/>
                </a:lnTo>
                <a:lnTo>
                  <a:pt x="4433" y="6986"/>
                </a:lnTo>
                <a:lnTo>
                  <a:pt x="4414" y="6986"/>
                </a:lnTo>
                <a:lnTo>
                  <a:pt x="4252" y="6986"/>
                </a:lnTo>
                <a:close/>
                <a:moveTo>
                  <a:pt x="0" y="7544"/>
                </a:moveTo>
                <a:lnTo>
                  <a:pt x="0" y="7943"/>
                </a:lnTo>
                <a:lnTo>
                  <a:pt x="9" y="7943"/>
                </a:lnTo>
                <a:lnTo>
                  <a:pt x="38" y="7943"/>
                </a:lnTo>
                <a:lnTo>
                  <a:pt x="198" y="7943"/>
                </a:lnTo>
                <a:lnTo>
                  <a:pt x="185" y="7743"/>
                </a:lnTo>
                <a:lnTo>
                  <a:pt x="173" y="7544"/>
                </a:lnTo>
                <a:lnTo>
                  <a:pt x="0" y="7544"/>
                </a:lnTo>
                <a:close/>
                <a:moveTo>
                  <a:pt x="865" y="7544"/>
                </a:moveTo>
                <a:lnTo>
                  <a:pt x="865" y="7701"/>
                </a:lnTo>
                <a:lnTo>
                  <a:pt x="865" y="7858"/>
                </a:lnTo>
                <a:lnTo>
                  <a:pt x="1036" y="7874"/>
                </a:lnTo>
                <a:cubicBezTo>
                  <a:pt x="1130" y="7882"/>
                  <a:pt x="1212" y="7892"/>
                  <a:pt x="1216" y="7896"/>
                </a:cubicBezTo>
                <a:cubicBezTo>
                  <a:pt x="1221" y="7900"/>
                  <a:pt x="1225" y="7823"/>
                  <a:pt x="1225" y="7724"/>
                </a:cubicBezTo>
                <a:lnTo>
                  <a:pt x="1225" y="7544"/>
                </a:lnTo>
                <a:lnTo>
                  <a:pt x="1045" y="7544"/>
                </a:lnTo>
                <a:lnTo>
                  <a:pt x="865" y="7544"/>
                </a:lnTo>
                <a:close/>
                <a:moveTo>
                  <a:pt x="1802" y="7544"/>
                </a:moveTo>
                <a:lnTo>
                  <a:pt x="1802" y="7701"/>
                </a:lnTo>
                <a:lnTo>
                  <a:pt x="1802" y="7724"/>
                </a:lnTo>
                <a:lnTo>
                  <a:pt x="1802" y="7858"/>
                </a:lnTo>
                <a:lnTo>
                  <a:pt x="1991" y="7874"/>
                </a:lnTo>
                <a:cubicBezTo>
                  <a:pt x="2095" y="7882"/>
                  <a:pt x="2185" y="7892"/>
                  <a:pt x="2190" y="7896"/>
                </a:cubicBezTo>
                <a:cubicBezTo>
                  <a:pt x="2195" y="7900"/>
                  <a:pt x="2199" y="7823"/>
                  <a:pt x="2199" y="7724"/>
                </a:cubicBezTo>
                <a:lnTo>
                  <a:pt x="2199" y="7544"/>
                </a:lnTo>
                <a:lnTo>
                  <a:pt x="2000" y="7544"/>
                </a:lnTo>
                <a:lnTo>
                  <a:pt x="1802" y="7544"/>
                </a:lnTo>
                <a:close/>
                <a:moveTo>
                  <a:pt x="2775" y="7544"/>
                </a:moveTo>
                <a:lnTo>
                  <a:pt x="2775" y="7701"/>
                </a:lnTo>
                <a:lnTo>
                  <a:pt x="2775" y="7858"/>
                </a:lnTo>
                <a:lnTo>
                  <a:pt x="2964" y="7874"/>
                </a:lnTo>
                <a:cubicBezTo>
                  <a:pt x="3068" y="7882"/>
                  <a:pt x="3157" y="7892"/>
                  <a:pt x="3162" y="7896"/>
                </a:cubicBezTo>
                <a:cubicBezTo>
                  <a:pt x="3167" y="7900"/>
                  <a:pt x="3171" y="7823"/>
                  <a:pt x="3171" y="7724"/>
                </a:cubicBezTo>
                <a:lnTo>
                  <a:pt x="3171" y="7544"/>
                </a:lnTo>
                <a:lnTo>
                  <a:pt x="2973" y="7544"/>
                </a:lnTo>
                <a:lnTo>
                  <a:pt x="2775" y="7544"/>
                </a:lnTo>
                <a:close/>
                <a:moveTo>
                  <a:pt x="3748" y="7544"/>
                </a:moveTo>
                <a:lnTo>
                  <a:pt x="3748" y="7722"/>
                </a:lnTo>
                <a:lnTo>
                  <a:pt x="3748" y="7743"/>
                </a:lnTo>
                <a:lnTo>
                  <a:pt x="3748" y="7943"/>
                </a:lnTo>
                <a:lnTo>
                  <a:pt x="3946" y="7943"/>
                </a:lnTo>
                <a:lnTo>
                  <a:pt x="4054" y="7943"/>
                </a:lnTo>
                <a:lnTo>
                  <a:pt x="4041" y="7743"/>
                </a:lnTo>
                <a:lnTo>
                  <a:pt x="4029" y="7544"/>
                </a:lnTo>
                <a:lnTo>
                  <a:pt x="3889" y="7544"/>
                </a:lnTo>
                <a:lnTo>
                  <a:pt x="3748" y="7544"/>
                </a:lnTo>
                <a:close/>
                <a:moveTo>
                  <a:pt x="4721" y="7544"/>
                </a:moveTo>
                <a:lnTo>
                  <a:pt x="4721" y="7725"/>
                </a:lnTo>
                <a:lnTo>
                  <a:pt x="4721" y="7743"/>
                </a:lnTo>
                <a:lnTo>
                  <a:pt x="4721" y="7943"/>
                </a:lnTo>
                <a:lnTo>
                  <a:pt x="4919" y="7943"/>
                </a:lnTo>
                <a:lnTo>
                  <a:pt x="5028" y="7943"/>
                </a:lnTo>
                <a:lnTo>
                  <a:pt x="5015" y="7743"/>
                </a:lnTo>
                <a:lnTo>
                  <a:pt x="5003" y="7544"/>
                </a:lnTo>
                <a:lnTo>
                  <a:pt x="4862" y="7544"/>
                </a:lnTo>
                <a:lnTo>
                  <a:pt x="4721" y="7544"/>
                </a:lnTo>
                <a:close/>
                <a:moveTo>
                  <a:pt x="360" y="8062"/>
                </a:moveTo>
                <a:lnTo>
                  <a:pt x="360" y="8281"/>
                </a:lnTo>
                <a:lnTo>
                  <a:pt x="360" y="8501"/>
                </a:lnTo>
                <a:lnTo>
                  <a:pt x="559" y="8501"/>
                </a:lnTo>
                <a:lnTo>
                  <a:pt x="757" y="8501"/>
                </a:lnTo>
                <a:lnTo>
                  <a:pt x="757" y="8281"/>
                </a:lnTo>
                <a:lnTo>
                  <a:pt x="757" y="8062"/>
                </a:lnTo>
                <a:lnTo>
                  <a:pt x="559" y="8062"/>
                </a:lnTo>
                <a:lnTo>
                  <a:pt x="360" y="8062"/>
                </a:lnTo>
                <a:close/>
                <a:moveTo>
                  <a:pt x="1333" y="8062"/>
                </a:moveTo>
                <a:lnTo>
                  <a:pt x="1333" y="8281"/>
                </a:lnTo>
                <a:lnTo>
                  <a:pt x="1333" y="8501"/>
                </a:lnTo>
                <a:lnTo>
                  <a:pt x="1532" y="8501"/>
                </a:lnTo>
                <a:lnTo>
                  <a:pt x="1693" y="8501"/>
                </a:lnTo>
                <a:lnTo>
                  <a:pt x="1693" y="8281"/>
                </a:lnTo>
                <a:lnTo>
                  <a:pt x="1693" y="8062"/>
                </a:lnTo>
                <a:lnTo>
                  <a:pt x="1532" y="8062"/>
                </a:lnTo>
                <a:lnTo>
                  <a:pt x="1513" y="8062"/>
                </a:lnTo>
                <a:lnTo>
                  <a:pt x="1333" y="8062"/>
                </a:lnTo>
                <a:close/>
                <a:moveTo>
                  <a:pt x="2307" y="8062"/>
                </a:moveTo>
                <a:lnTo>
                  <a:pt x="2307" y="8281"/>
                </a:lnTo>
                <a:lnTo>
                  <a:pt x="2307" y="8501"/>
                </a:lnTo>
                <a:lnTo>
                  <a:pt x="2487" y="8501"/>
                </a:lnTo>
                <a:lnTo>
                  <a:pt x="2667" y="8501"/>
                </a:lnTo>
                <a:lnTo>
                  <a:pt x="2667" y="8281"/>
                </a:lnTo>
                <a:lnTo>
                  <a:pt x="2667" y="8062"/>
                </a:lnTo>
                <a:lnTo>
                  <a:pt x="2487" y="8062"/>
                </a:lnTo>
                <a:lnTo>
                  <a:pt x="2307" y="8062"/>
                </a:lnTo>
                <a:close/>
                <a:moveTo>
                  <a:pt x="3279" y="8062"/>
                </a:moveTo>
                <a:lnTo>
                  <a:pt x="3279" y="8281"/>
                </a:lnTo>
                <a:lnTo>
                  <a:pt x="3279" y="8501"/>
                </a:lnTo>
                <a:lnTo>
                  <a:pt x="3459" y="8501"/>
                </a:lnTo>
                <a:lnTo>
                  <a:pt x="3640" y="8501"/>
                </a:lnTo>
                <a:lnTo>
                  <a:pt x="3640" y="8281"/>
                </a:lnTo>
                <a:lnTo>
                  <a:pt x="3640" y="8062"/>
                </a:lnTo>
                <a:lnTo>
                  <a:pt x="3459" y="8062"/>
                </a:lnTo>
                <a:lnTo>
                  <a:pt x="3279" y="8062"/>
                </a:lnTo>
                <a:close/>
                <a:moveTo>
                  <a:pt x="4252" y="8062"/>
                </a:moveTo>
                <a:lnTo>
                  <a:pt x="4252" y="8281"/>
                </a:lnTo>
                <a:lnTo>
                  <a:pt x="4252" y="8501"/>
                </a:lnTo>
                <a:lnTo>
                  <a:pt x="4414" y="8501"/>
                </a:lnTo>
                <a:lnTo>
                  <a:pt x="4433" y="8501"/>
                </a:lnTo>
                <a:lnTo>
                  <a:pt x="4613" y="8501"/>
                </a:lnTo>
                <a:lnTo>
                  <a:pt x="4613" y="8281"/>
                </a:lnTo>
                <a:lnTo>
                  <a:pt x="4613" y="8062"/>
                </a:lnTo>
                <a:lnTo>
                  <a:pt x="4433" y="8062"/>
                </a:lnTo>
                <a:lnTo>
                  <a:pt x="4414" y="8062"/>
                </a:lnTo>
                <a:lnTo>
                  <a:pt x="4252" y="8062"/>
                </a:lnTo>
                <a:close/>
                <a:moveTo>
                  <a:pt x="5225" y="8062"/>
                </a:moveTo>
                <a:lnTo>
                  <a:pt x="5225" y="8281"/>
                </a:lnTo>
                <a:lnTo>
                  <a:pt x="5225" y="8501"/>
                </a:lnTo>
                <a:lnTo>
                  <a:pt x="5388" y="8501"/>
                </a:lnTo>
                <a:lnTo>
                  <a:pt x="5406" y="8501"/>
                </a:lnTo>
                <a:lnTo>
                  <a:pt x="5586" y="8501"/>
                </a:lnTo>
                <a:lnTo>
                  <a:pt x="5586" y="8281"/>
                </a:lnTo>
                <a:lnTo>
                  <a:pt x="5586" y="8062"/>
                </a:lnTo>
                <a:lnTo>
                  <a:pt x="5406" y="8062"/>
                </a:lnTo>
                <a:lnTo>
                  <a:pt x="5388" y="8062"/>
                </a:lnTo>
                <a:lnTo>
                  <a:pt x="5225" y="8062"/>
                </a:lnTo>
                <a:close/>
                <a:moveTo>
                  <a:pt x="5694" y="8616"/>
                </a:moveTo>
                <a:lnTo>
                  <a:pt x="5694" y="8799"/>
                </a:lnTo>
                <a:lnTo>
                  <a:pt x="5694" y="8818"/>
                </a:lnTo>
                <a:lnTo>
                  <a:pt x="5694" y="9019"/>
                </a:lnTo>
                <a:lnTo>
                  <a:pt x="5892" y="9019"/>
                </a:lnTo>
                <a:lnTo>
                  <a:pt x="6058" y="9019"/>
                </a:lnTo>
                <a:lnTo>
                  <a:pt x="6047" y="8830"/>
                </a:lnTo>
                <a:lnTo>
                  <a:pt x="6036" y="8640"/>
                </a:lnTo>
                <a:lnTo>
                  <a:pt x="5865" y="8628"/>
                </a:lnTo>
                <a:lnTo>
                  <a:pt x="5694" y="8616"/>
                </a:lnTo>
                <a:close/>
                <a:moveTo>
                  <a:pt x="0" y="8621"/>
                </a:moveTo>
                <a:lnTo>
                  <a:pt x="0" y="9019"/>
                </a:lnTo>
                <a:lnTo>
                  <a:pt x="9" y="9019"/>
                </a:lnTo>
                <a:lnTo>
                  <a:pt x="36" y="9019"/>
                </a:lnTo>
                <a:lnTo>
                  <a:pt x="198" y="9019"/>
                </a:lnTo>
                <a:lnTo>
                  <a:pt x="185" y="8820"/>
                </a:lnTo>
                <a:lnTo>
                  <a:pt x="173" y="8621"/>
                </a:lnTo>
                <a:lnTo>
                  <a:pt x="0" y="8621"/>
                </a:lnTo>
                <a:close/>
                <a:moveTo>
                  <a:pt x="865" y="8621"/>
                </a:moveTo>
                <a:lnTo>
                  <a:pt x="865" y="8820"/>
                </a:lnTo>
                <a:lnTo>
                  <a:pt x="865" y="9019"/>
                </a:lnTo>
                <a:lnTo>
                  <a:pt x="1027" y="9019"/>
                </a:lnTo>
                <a:lnTo>
                  <a:pt x="1045" y="9019"/>
                </a:lnTo>
                <a:lnTo>
                  <a:pt x="1225" y="9019"/>
                </a:lnTo>
                <a:lnTo>
                  <a:pt x="1225" y="8820"/>
                </a:lnTo>
                <a:lnTo>
                  <a:pt x="1225" y="8799"/>
                </a:lnTo>
                <a:lnTo>
                  <a:pt x="1225" y="8621"/>
                </a:lnTo>
                <a:lnTo>
                  <a:pt x="1045" y="8621"/>
                </a:lnTo>
                <a:lnTo>
                  <a:pt x="865" y="8621"/>
                </a:lnTo>
                <a:close/>
                <a:moveTo>
                  <a:pt x="1802" y="8621"/>
                </a:moveTo>
                <a:lnTo>
                  <a:pt x="1802" y="8799"/>
                </a:lnTo>
                <a:lnTo>
                  <a:pt x="1802" y="9019"/>
                </a:lnTo>
                <a:lnTo>
                  <a:pt x="1957" y="9019"/>
                </a:lnTo>
                <a:cubicBezTo>
                  <a:pt x="2148" y="9019"/>
                  <a:pt x="2199" y="8967"/>
                  <a:pt x="2199" y="8772"/>
                </a:cubicBezTo>
                <a:lnTo>
                  <a:pt x="2199" y="8621"/>
                </a:lnTo>
                <a:lnTo>
                  <a:pt x="2000" y="8621"/>
                </a:lnTo>
                <a:lnTo>
                  <a:pt x="1802" y="8621"/>
                </a:lnTo>
                <a:close/>
                <a:moveTo>
                  <a:pt x="2775" y="8621"/>
                </a:moveTo>
                <a:lnTo>
                  <a:pt x="2775" y="8799"/>
                </a:lnTo>
                <a:lnTo>
                  <a:pt x="2775" y="8820"/>
                </a:lnTo>
                <a:lnTo>
                  <a:pt x="2775" y="9019"/>
                </a:lnTo>
                <a:lnTo>
                  <a:pt x="2973" y="9019"/>
                </a:lnTo>
                <a:lnTo>
                  <a:pt x="3171" y="9019"/>
                </a:lnTo>
                <a:lnTo>
                  <a:pt x="3171" y="8820"/>
                </a:lnTo>
                <a:lnTo>
                  <a:pt x="3171" y="8621"/>
                </a:lnTo>
                <a:lnTo>
                  <a:pt x="2973" y="8621"/>
                </a:lnTo>
                <a:lnTo>
                  <a:pt x="2775" y="8621"/>
                </a:lnTo>
                <a:close/>
                <a:moveTo>
                  <a:pt x="3748" y="8621"/>
                </a:moveTo>
                <a:lnTo>
                  <a:pt x="3748" y="8799"/>
                </a:lnTo>
                <a:lnTo>
                  <a:pt x="3748" y="9019"/>
                </a:lnTo>
                <a:lnTo>
                  <a:pt x="3946" y="9019"/>
                </a:lnTo>
                <a:lnTo>
                  <a:pt x="4054" y="9019"/>
                </a:lnTo>
                <a:lnTo>
                  <a:pt x="4041" y="8820"/>
                </a:lnTo>
                <a:lnTo>
                  <a:pt x="4029" y="8621"/>
                </a:lnTo>
                <a:lnTo>
                  <a:pt x="3889" y="8621"/>
                </a:lnTo>
                <a:lnTo>
                  <a:pt x="3748" y="8621"/>
                </a:lnTo>
                <a:close/>
                <a:moveTo>
                  <a:pt x="4721" y="8621"/>
                </a:moveTo>
                <a:lnTo>
                  <a:pt x="4721" y="8799"/>
                </a:lnTo>
                <a:lnTo>
                  <a:pt x="4721" y="8820"/>
                </a:lnTo>
                <a:lnTo>
                  <a:pt x="4721" y="9019"/>
                </a:lnTo>
                <a:lnTo>
                  <a:pt x="4919" y="9019"/>
                </a:lnTo>
                <a:lnTo>
                  <a:pt x="5028" y="9019"/>
                </a:lnTo>
                <a:lnTo>
                  <a:pt x="5015" y="8820"/>
                </a:lnTo>
                <a:lnTo>
                  <a:pt x="5003" y="8621"/>
                </a:lnTo>
                <a:lnTo>
                  <a:pt x="4862" y="8621"/>
                </a:lnTo>
                <a:lnTo>
                  <a:pt x="4721" y="8621"/>
                </a:lnTo>
                <a:close/>
                <a:moveTo>
                  <a:pt x="360" y="9138"/>
                </a:moveTo>
                <a:lnTo>
                  <a:pt x="360" y="9337"/>
                </a:lnTo>
                <a:lnTo>
                  <a:pt x="360" y="9358"/>
                </a:lnTo>
                <a:lnTo>
                  <a:pt x="360" y="9536"/>
                </a:lnTo>
                <a:lnTo>
                  <a:pt x="559" y="9536"/>
                </a:lnTo>
                <a:lnTo>
                  <a:pt x="757" y="9536"/>
                </a:lnTo>
                <a:lnTo>
                  <a:pt x="757" y="9358"/>
                </a:lnTo>
                <a:lnTo>
                  <a:pt x="757" y="9337"/>
                </a:lnTo>
                <a:lnTo>
                  <a:pt x="757" y="9138"/>
                </a:lnTo>
                <a:lnTo>
                  <a:pt x="559" y="9138"/>
                </a:lnTo>
                <a:lnTo>
                  <a:pt x="360" y="9138"/>
                </a:lnTo>
                <a:close/>
                <a:moveTo>
                  <a:pt x="1333" y="9138"/>
                </a:moveTo>
                <a:lnTo>
                  <a:pt x="1333" y="9337"/>
                </a:lnTo>
                <a:lnTo>
                  <a:pt x="1333" y="9358"/>
                </a:lnTo>
                <a:lnTo>
                  <a:pt x="1333" y="9536"/>
                </a:lnTo>
                <a:lnTo>
                  <a:pt x="1513" y="9536"/>
                </a:lnTo>
                <a:lnTo>
                  <a:pt x="1693" y="9536"/>
                </a:lnTo>
                <a:lnTo>
                  <a:pt x="1693" y="9337"/>
                </a:lnTo>
                <a:lnTo>
                  <a:pt x="1693" y="9138"/>
                </a:lnTo>
                <a:lnTo>
                  <a:pt x="1532" y="9138"/>
                </a:lnTo>
                <a:lnTo>
                  <a:pt x="1513" y="9138"/>
                </a:lnTo>
                <a:lnTo>
                  <a:pt x="1333" y="9138"/>
                </a:lnTo>
                <a:close/>
                <a:moveTo>
                  <a:pt x="4252" y="9138"/>
                </a:moveTo>
                <a:lnTo>
                  <a:pt x="4252" y="9337"/>
                </a:lnTo>
                <a:lnTo>
                  <a:pt x="4252" y="9536"/>
                </a:lnTo>
                <a:lnTo>
                  <a:pt x="4433" y="9536"/>
                </a:lnTo>
                <a:lnTo>
                  <a:pt x="4613" y="9536"/>
                </a:lnTo>
                <a:lnTo>
                  <a:pt x="4613" y="9358"/>
                </a:lnTo>
                <a:lnTo>
                  <a:pt x="4613" y="9138"/>
                </a:lnTo>
                <a:lnTo>
                  <a:pt x="4433" y="9138"/>
                </a:lnTo>
                <a:lnTo>
                  <a:pt x="4414" y="9138"/>
                </a:lnTo>
                <a:lnTo>
                  <a:pt x="4252" y="9138"/>
                </a:lnTo>
                <a:close/>
                <a:moveTo>
                  <a:pt x="5225" y="9138"/>
                </a:moveTo>
                <a:lnTo>
                  <a:pt x="5225" y="9337"/>
                </a:lnTo>
                <a:lnTo>
                  <a:pt x="5225" y="9536"/>
                </a:lnTo>
                <a:lnTo>
                  <a:pt x="5406" y="9536"/>
                </a:lnTo>
                <a:lnTo>
                  <a:pt x="5586" y="9536"/>
                </a:lnTo>
                <a:lnTo>
                  <a:pt x="5586" y="9358"/>
                </a:lnTo>
                <a:lnTo>
                  <a:pt x="5586" y="9138"/>
                </a:lnTo>
                <a:lnTo>
                  <a:pt x="5406" y="9138"/>
                </a:lnTo>
                <a:lnTo>
                  <a:pt x="5388" y="9138"/>
                </a:lnTo>
                <a:lnTo>
                  <a:pt x="5225" y="9138"/>
                </a:lnTo>
                <a:close/>
                <a:moveTo>
                  <a:pt x="0" y="9656"/>
                </a:moveTo>
                <a:lnTo>
                  <a:pt x="0" y="10095"/>
                </a:lnTo>
                <a:lnTo>
                  <a:pt x="9" y="10095"/>
                </a:lnTo>
                <a:lnTo>
                  <a:pt x="36" y="10095"/>
                </a:lnTo>
                <a:lnTo>
                  <a:pt x="198" y="10095"/>
                </a:lnTo>
                <a:lnTo>
                  <a:pt x="186" y="9876"/>
                </a:lnTo>
                <a:lnTo>
                  <a:pt x="173" y="9656"/>
                </a:lnTo>
                <a:lnTo>
                  <a:pt x="36" y="9656"/>
                </a:lnTo>
                <a:lnTo>
                  <a:pt x="0" y="9656"/>
                </a:lnTo>
                <a:close/>
                <a:moveTo>
                  <a:pt x="865" y="9656"/>
                </a:moveTo>
                <a:lnTo>
                  <a:pt x="865" y="9876"/>
                </a:lnTo>
                <a:lnTo>
                  <a:pt x="865" y="10095"/>
                </a:lnTo>
                <a:lnTo>
                  <a:pt x="1027" y="10095"/>
                </a:lnTo>
                <a:lnTo>
                  <a:pt x="1045" y="10095"/>
                </a:lnTo>
                <a:lnTo>
                  <a:pt x="1225" y="10095"/>
                </a:lnTo>
                <a:lnTo>
                  <a:pt x="1225" y="9876"/>
                </a:lnTo>
                <a:lnTo>
                  <a:pt x="1225" y="9656"/>
                </a:lnTo>
                <a:lnTo>
                  <a:pt x="1045" y="9656"/>
                </a:lnTo>
                <a:lnTo>
                  <a:pt x="1027" y="9656"/>
                </a:lnTo>
                <a:lnTo>
                  <a:pt x="865" y="9656"/>
                </a:lnTo>
                <a:close/>
                <a:moveTo>
                  <a:pt x="1802" y="9656"/>
                </a:moveTo>
                <a:lnTo>
                  <a:pt x="1802" y="9876"/>
                </a:lnTo>
                <a:lnTo>
                  <a:pt x="1802" y="10095"/>
                </a:lnTo>
                <a:lnTo>
                  <a:pt x="2000" y="10095"/>
                </a:lnTo>
                <a:lnTo>
                  <a:pt x="2199" y="10095"/>
                </a:lnTo>
                <a:lnTo>
                  <a:pt x="2199" y="9876"/>
                </a:lnTo>
                <a:lnTo>
                  <a:pt x="2199" y="9656"/>
                </a:lnTo>
                <a:lnTo>
                  <a:pt x="2000" y="9656"/>
                </a:lnTo>
                <a:lnTo>
                  <a:pt x="1802" y="9656"/>
                </a:lnTo>
                <a:close/>
                <a:moveTo>
                  <a:pt x="4721" y="9656"/>
                </a:moveTo>
                <a:lnTo>
                  <a:pt x="4721" y="9833"/>
                </a:lnTo>
                <a:cubicBezTo>
                  <a:pt x="4721" y="9867"/>
                  <a:pt x="4723" y="9901"/>
                  <a:pt x="4725" y="9935"/>
                </a:cubicBezTo>
                <a:cubicBezTo>
                  <a:pt x="4734" y="10002"/>
                  <a:pt x="4757" y="10023"/>
                  <a:pt x="4820" y="10048"/>
                </a:cubicBezTo>
                <a:cubicBezTo>
                  <a:pt x="5014" y="10127"/>
                  <a:pt x="5028" y="10114"/>
                  <a:pt x="5015" y="9876"/>
                </a:cubicBezTo>
                <a:lnTo>
                  <a:pt x="5003" y="9656"/>
                </a:lnTo>
                <a:lnTo>
                  <a:pt x="4919" y="9656"/>
                </a:lnTo>
                <a:lnTo>
                  <a:pt x="4862" y="9656"/>
                </a:lnTo>
                <a:lnTo>
                  <a:pt x="4721" y="9656"/>
                </a:lnTo>
                <a:close/>
                <a:moveTo>
                  <a:pt x="5694" y="9656"/>
                </a:moveTo>
                <a:lnTo>
                  <a:pt x="5694" y="9876"/>
                </a:lnTo>
                <a:lnTo>
                  <a:pt x="5694" y="10095"/>
                </a:lnTo>
                <a:lnTo>
                  <a:pt x="5892" y="10095"/>
                </a:lnTo>
                <a:lnTo>
                  <a:pt x="6000" y="10095"/>
                </a:lnTo>
                <a:lnTo>
                  <a:pt x="5988" y="9876"/>
                </a:lnTo>
                <a:lnTo>
                  <a:pt x="5975" y="9656"/>
                </a:lnTo>
                <a:lnTo>
                  <a:pt x="5892" y="9656"/>
                </a:lnTo>
                <a:lnTo>
                  <a:pt x="5834" y="9656"/>
                </a:lnTo>
                <a:lnTo>
                  <a:pt x="5694" y="9656"/>
                </a:lnTo>
                <a:close/>
                <a:moveTo>
                  <a:pt x="3937" y="9660"/>
                </a:moveTo>
                <a:cubicBezTo>
                  <a:pt x="3849" y="9662"/>
                  <a:pt x="3846" y="9666"/>
                  <a:pt x="3910" y="9696"/>
                </a:cubicBezTo>
                <a:cubicBezTo>
                  <a:pt x="4008" y="9743"/>
                  <a:pt x="4037" y="9743"/>
                  <a:pt x="4037" y="9696"/>
                </a:cubicBezTo>
                <a:cubicBezTo>
                  <a:pt x="4037" y="9674"/>
                  <a:pt x="3992" y="9658"/>
                  <a:pt x="3937" y="9660"/>
                </a:cubicBezTo>
                <a:close/>
                <a:moveTo>
                  <a:pt x="3774" y="9895"/>
                </a:moveTo>
                <a:cubicBezTo>
                  <a:pt x="3760" y="9895"/>
                  <a:pt x="3748" y="9939"/>
                  <a:pt x="3748" y="9993"/>
                </a:cubicBezTo>
                <a:lnTo>
                  <a:pt x="3750" y="10021"/>
                </a:lnTo>
                <a:cubicBezTo>
                  <a:pt x="3755" y="10087"/>
                  <a:pt x="3780" y="10095"/>
                  <a:pt x="3928" y="10095"/>
                </a:cubicBezTo>
                <a:cubicBezTo>
                  <a:pt x="4027" y="10095"/>
                  <a:pt x="4109" y="10080"/>
                  <a:pt x="4109" y="10061"/>
                </a:cubicBezTo>
                <a:cubicBezTo>
                  <a:pt x="4109" y="10030"/>
                  <a:pt x="3837" y="9895"/>
                  <a:pt x="3774" y="9895"/>
                </a:cubicBezTo>
                <a:close/>
                <a:moveTo>
                  <a:pt x="5460" y="10214"/>
                </a:moveTo>
                <a:cubicBezTo>
                  <a:pt x="5315" y="10214"/>
                  <a:pt x="5298" y="10242"/>
                  <a:pt x="5414" y="10293"/>
                </a:cubicBezTo>
                <a:cubicBezTo>
                  <a:pt x="5531" y="10345"/>
                  <a:pt x="5581" y="10339"/>
                  <a:pt x="5584" y="10279"/>
                </a:cubicBezTo>
                <a:lnTo>
                  <a:pt x="5585" y="10271"/>
                </a:lnTo>
                <a:cubicBezTo>
                  <a:pt x="5583" y="10232"/>
                  <a:pt x="5545" y="10214"/>
                  <a:pt x="5460" y="10214"/>
                </a:cubicBezTo>
                <a:close/>
                <a:moveTo>
                  <a:pt x="6417" y="10214"/>
                </a:moveTo>
                <a:cubicBezTo>
                  <a:pt x="6203" y="10214"/>
                  <a:pt x="6165" y="10243"/>
                  <a:pt x="6163" y="10406"/>
                </a:cubicBezTo>
                <a:cubicBezTo>
                  <a:pt x="6163" y="10414"/>
                  <a:pt x="6165" y="10422"/>
                  <a:pt x="6165" y="10431"/>
                </a:cubicBezTo>
                <a:cubicBezTo>
                  <a:pt x="6167" y="10508"/>
                  <a:pt x="6184" y="10577"/>
                  <a:pt x="6208" y="10587"/>
                </a:cubicBezTo>
                <a:cubicBezTo>
                  <a:pt x="6232" y="10598"/>
                  <a:pt x="6321" y="10608"/>
                  <a:pt x="6406" y="10609"/>
                </a:cubicBezTo>
                <a:lnTo>
                  <a:pt x="6548" y="10613"/>
                </a:lnTo>
                <a:cubicBezTo>
                  <a:pt x="6558" y="10583"/>
                  <a:pt x="6559" y="10532"/>
                  <a:pt x="6559" y="10434"/>
                </a:cubicBezTo>
                <a:lnTo>
                  <a:pt x="6559" y="10414"/>
                </a:lnTo>
                <a:lnTo>
                  <a:pt x="6559" y="10214"/>
                </a:lnTo>
                <a:lnTo>
                  <a:pt x="6417" y="10214"/>
                </a:lnTo>
                <a:close/>
                <a:moveTo>
                  <a:pt x="4270" y="10234"/>
                </a:moveTo>
                <a:lnTo>
                  <a:pt x="4259" y="10423"/>
                </a:lnTo>
                <a:lnTo>
                  <a:pt x="4248" y="10613"/>
                </a:lnTo>
                <a:lnTo>
                  <a:pt x="4414" y="10613"/>
                </a:lnTo>
                <a:lnTo>
                  <a:pt x="4433" y="10613"/>
                </a:lnTo>
                <a:lnTo>
                  <a:pt x="4613" y="10613"/>
                </a:lnTo>
                <a:lnTo>
                  <a:pt x="4613" y="10545"/>
                </a:lnTo>
                <a:lnTo>
                  <a:pt x="4606" y="10423"/>
                </a:lnTo>
                <a:lnTo>
                  <a:pt x="4594" y="10234"/>
                </a:lnTo>
                <a:lnTo>
                  <a:pt x="4433" y="10234"/>
                </a:lnTo>
                <a:lnTo>
                  <a:pt x="4270" y="10234"/>
                </a:lnTo>
                <a:close/>
                <a:moveTo>
                  <a:pt x="360" y="10273"/>
                </a:moveTo>
                <a:lnTo>
                  <a:pt x="360" y="10414"/>
                </a:lnTo>
                <a:lnTo>
                  <a:pt x="360" y="10444"/>
                </a:lnTo>
                <a:lnTo>
                  <a:pt x="360" y="10613"/>
                </a:lnTo>
                <a:lnTo>
                  <a:pt x="559" y="10613"/>
                </a:lnTo>
                <a:lnTo>
                  <a:pt x="757" y="10613"/>
                </a:lnTo>
                <a:lnTo>
                  <a:pt x="757" y="10457"/>
                </a:lnTo>
                <a:lnTo>
                  <a:pt x="757" y="10301"/>
                </a:lnTo>
                <a:lnTo>
                  <a:pt x="559" y="10288"/>
                </a:lnTo>
                <a:lnTo>
                  <a:pt x="360" y="10273"/>
                </a:lnTo>
                <a:close/>
                <a:moveTo>
                  <a:pt x="1333" y="10273"/>
                </a:moveTo>
                <a:lnTo>
                  <a:pt x="1333" y="10444"/>
                </a:lnTo>
                <a:lnTo>
                  <a:pt x="1333" y="10613"/>
                </a:lnTo>
                <a:lnTo>
                  <a:pt x="1532" y="10613"/>
                </a:lnTo>
                <a:lnTo>
                  <a:pt x="1693" y="10613"/>
                </a:lnTo>
                <a:lnTo>
                  <a:pt x="1693" y="10457"/>
                </a:lnTo>
                <a:lnTo>
                  <a:pt x="1693" y="10301"/>
                </a:lnTo>
                <a:lnTo>
                  <a:pt x="1513" y="10288"/>
                </a:lnTo>
                <a:lnTo>
                  <a:pt x="1333" y="10273"/>
                </a:lnTo>
                <a:close/>
                <a:moveTo>
                  <a:pt x="2307" y="10273"/>
                </a:moveTo>
                <a:lnTo>
                  <a:pt x="2307" y="10414"/>
                </a:lnTo>
                <a:lnTo>
                  <a:pt x="2307" y="10444"/>
                </a:lnTo>
                <a:lnTo>
                  <a:pt x="2307" y="10613"/>
                </a:lnTo>
                <a:lnTo>
                  <a:pt x="2487" y="10613"/>
                </a:lnTo>
                <a:lnTo>
                  <a:pt x="2667" y="10613"/>
                </a:lnTo>
                <a:lnTo>
                  <a:pt x="2667" y="10457"/>
                </a:lnTo>
                <a:lnTo>
                  <a:pt x="2667" y="10301"/>
                </a:lnTo>
                <a:lnTo>
                  <a:pt x="2487" y="10288"/>
                </a:lnTo>
                <a:lnTo>
                  <a:pt x="2307" y="10273"/>
                </a:lnTo>
                <a:close/>
                <a:moveTo>
                  <a:pt x="5256" y="10460"/>
                </a:moveTo>
                <a:cubicBezTo>
                  <a:pt x="5231" y="10460"/>
                  <a:pt x="5225" y="10485"/>
                  <a:pt x="5225" y="10533"/>
                </a:cubicBezTo>
                <a:cubicBezTo>
                  <a:pt x="5225" y="10601"/>
                  <a:pt x="5249" y="10612"/>
                  <a:pt x="5378" y="10611"/>
                </a:cubicBezTo>
                <a:lnTo>
                  <a:pt x="5521" y="10609"/>
                </a:lnTo>
                <a:cubicBezTo>
                  <a:pt x="5523" y="10608"/>
                  <a:pt x="5526" y="10608"/>
                  <a:pt x="5528" y="10607"/>
                </a:cubicBezTo>
                <a:lnTo>
                  <a:pt x="5406" y="10533"/>
                </a:lnTo>
                <a:cubicBezTo>
                  <a:pt x="5326" y="10485"/>
                  <a:pt x="5280" y="10460"/>
                  <a:pt x="5256" y="10460"/>
                </a:cubicBezTo>
                <a:close/>
                <a:moveTo>
                  <a:pt x="5694" y="10728"/>
                </a:moveTo>
                <a:lnTo>
                  <a:pt x="5694" y="10950"/>
                </a:lnTo>
                <a:lnTo>
                  <a:pt x="5694" y="11170"/>
                </a:lnTo>
                <a:lnTo>
                  <a:pt x="5755" y="11170"/>
                </a:lnTo>
                <a:lnTo>
                  <a:pt x="5865" y="11163"/>
                </a:lnTo>
                <a:lnTo>
                  <a:pt x="6036" y="11151"/>
                </a:lnTo>
                <a:lnTo>
                  <a:pt x="6036" y="10951"/>
                </a:lnTo>
                <a:lnTo>
                  <a:pt x="6036" y="10752"/>
                </a:lnTo>
                <a:lnTo>
                  <a:pt x="5865" y="10740"/>
                </a:lnTo>
                <a:lnTo>
                  <a:pt x="5694" y="10728"/>
                </a:lnTo>
                <a:close/>
                <a:moveTo>
                  <a:pt x="0" y="10733"/>
                </a:moveTo>
                <a:lnTo>
                  <a:pt x="0" y="11170"/>
                </a:lnTo>
                <a:lnTo>
                  <a:pt x="9" y="11170"/>
                </a:lnTo>
                <a:lnTo>
                  <a:pt x="36" y="11170"/>
                </a:lnTo>
                <a:lnTo>
                  <a:pt x="198" y="11170"/>
                </a:lnTo>
                <a:lnTo>
                  <a:pt x="186" y="10951"/>
                </a:lnTo>
                <a:lnTo>
                  <a:pt x="173" y="10733"/>
                </a:lnTo>
                <a:lnTo>
                  <a:pt x="36" y="10733"/>
                </a:lnTo>
                <a:lnTo>
                  <a:pt x="0" y="10733"/>
                </a:lnTo>
                <a:close/>
                <a:moveTo>
                  <a:pt x="865" y="10733"/>
                </a:moveTo>
                <a:lnTo>
                  <a:pt x="865" y="10951"/>
                </a:lnTo>
                <a:lnTo>
                  <a:pt x="865" y="11170"/>
                </a:lnTo>
                <a:lnTo>
                  <a:pt x="1027" y="11170"/>
                </a:lnTo>
                <a:lnTo>
                  <a:pt x="1045" y="11170"/>
                </a:lnTo>
                <a:lnTo>
                  <a:pt x="1225" y="11170"/>
                </a:lnTo>
                <a:lnTo>
                  <a:pt x="1225" y="10951"/>
                </a:lnTo>
                <a:lnTo>
                  <a:pt x="1225" y="10733"/>
                </a:lnTo>
                <a:lnTo>
                  <a:pt x="1045" y="10733"/>
                </a:lnTo>
                <a:lnTo>
                  <a:pt x="1027" y="10733"/>
                </a:lnTo>
                <a:lnTo>
                  <a:pt x="865" y="10733"/>
                </a:lnTo>
                <a:close/>
                <a:moveTo>
                  <a:pt x="1802" y="10733"/>
                </a:moveTo>
                <a:lnTo>
                  <a:pt x="1802" y="10951"/>
                </a:lnTo>
                <a:lnTo>
                  <a:pt x="1802" y="11170"/>
                </a:lnTo>
                <a:lnTo>
                  <a:pt x="2000" y="11170"/>
                </a:lnTo>
                <a:lnTo>
                  <a:pt x="2199" y="11170"/>
                </a:lnTo>
                <a:lnTo>
                  <a:pt x="2199" y="10951"/>
                </a:lnTo>
                <a:lnTo>
                  <a:pt x="2199" y="10733"/>
                </a:lnTo>
                <a:lnTo>
                  <a:pt x="2000" y="10733"/>
                </a:lnTo>
                <a:lnTo>
                  <a:pt x="1802" y="10733"/>
                </a:lnTo>
                <a:close/>
                <a:moveTo>
                  <a:pt x="2775" y="10733"/>
                </a:moveTo>
                <a:lnTo>
                  <a:pt x="2775" y="10951"/>
                </a:lnTo>
                <a:lnTo>
                  <a:pt x="2775" y="11170"/>
                </a:lnTo>
                <a:lnTo>
                  <a:pt x="2973" y="11170"/>
                </a:lnTo>
                <a:lnTo>
                  <a:pt x="3171" y="11170"/>
                </a:lnTo>
                <a:lnTo>
                  <a:pt x="3171" y="10951"/>
                </a:lnTo>
                <a:lnTo>
                  <a:pt x="3171" y="10733"/>
                </a:lnTo>
                <a:lnTo>
                  <a:pt x="2973" y="10733"/>
                </a:lnTo>
                <a:lnTo>
                  <a:pt x="2775" y="10733"/>
                </a:lnTo>
                <a:close/>
                <a:moveTo>
                  <a:pt x="4721" y="10733"/>
                </a:moveTo>
                <a:lnTo>
                  <a:pt x="4721" y="10951"/>
                </a:lnTo>
                <a:lnTo>
                  <a:pt x="4721" y="11170"/>
                </a:lnTo>
                <a:lnTo>
                  <a:pt x="4919" y="11170"/>
                </a:lnTo>
                <a:lnTo>
                  <a:pt x="5028" y="11170"/>
                </a:lnTo>
                <a:lnTo>
                  <a:pt x="5015" y="10951"/>
                </a:lnTo>
                <a:lnTo>
                  <a:pt x="5003" y="10733"/>
                </a:lnTo>
                <a:lnTo>
                  <a:pt x="4919" y="10733"/>
                </a:lnTo>
                <a:lnTo>
                  <a:pt x="4862" y="10733"/>
                </a:lnTo>
                <a:lnTo>
                  <a:pt x="4721" y="10733"/>
                </a:lnTo>
                <a:close/>
                <a:moveTo>
                  <a:pt x="6827" y="10734"/>
                </a:moveTo>
                <a:cubicBezTo>
                  <a:pt x="6782" y="10736"/>
                  <a:pt x="6739" y="10740"/>
                  <a:pt x="6707" y="10749"/>
                </a:cubicBezTo>
                <a:cubicBezTo>
                  <a:pt x="6672" y="10767"/>
                  <a:pt x="6696" y="10798"/>
                  <a:pt x="6793" y="10824"/>
                </a:cubicBezTo>
                <a:cubicBezTo>
                  <a:pt x="6924" y="10859"/>
                  <a:pt x="6955" y="10853"/>
                  <a:pt x="6955" y="10792"/>
                </a:cubicBezTo>
                <a:cubicBezTo>
                  <a:pt x="6955" y="10753"/>
                  <a:pt x="6915" y="10737"/>
                  <a:pt x="6827" y="10734"/>
                </a:cubicBezTo>
                <a:close/>
                <a:moveTo>
                  <a:pt x="6689" y="11017"/>
                </a:moveTo>
                <a:cubicBezTo>
                  <a:pt x="6679" y="11018"/>
                  <a:pt x="6675" y="11025"/>
                  <a:pt x="6672" y="11035"/>
                </a:cubicBezTo>
                <a:lnTo>
                  <a:pt x="6668" y="11091"/>
                </a:lnTo>
                <a:cubicBezTo>
                  <a:pt x="6668" y="11091"/>
                  <a:pt x="6668" y="11091"/>
                  <a:pt x="6668" y="11092"/>
                </a:cubicBezTo>
                <a:cubicBezTo>
                  <a:pt x="6668" y="11154"/>
                  <a:pt x="6694" y="11168"/>
                  <a:pt x="6801" y="11169"/>
                </a:cubicBezTo>
                <a:lnTo>
                  <a:pt x="6843" y="11169"/>
                </a:lnTo>
                <a:cubicBezTo>
                  <a:pt x="6847" y="11169"/>
                  <a:pt x="6850" y="11170"/>
                  <a:pt x="6854" y="11169"/>
                </a:cubicBezTo>
                <a:cubicBezTo>
                  <a:pt x="6889" y="11169"/>
                  <a:pt x="6889" y="11166"/>
                  <a:pt x="6912" y="11166"/>
                </a:cubicBezTo>
                <a:cubicBezTo>
                  <a:pt x="6980" y="11155"/>
                  <a:pt x="6952" y="11125"/>
                  <a:pt x="6830" y="11068"/>
                </a:cubicBezTo>
                <a:cubicBezTo>
                  <a:pt x="6750" y="11032"/>
                  <a:pt x="6710" y="11014"/>
                  <a:pt x="6689" y="11017"/>
                </a:cubicBezTo>
                <a:close/>
                <a:moveTo>
                  <a:pt x="3578" y="11290"/>
                </a:moveTo>
                <a:lnTo>
                  <a:pt x="3468" y="11298"/>
                </a:lnTo>
                <a:lnTo>
                  <a:pt x="3298" y="11311"/>
                </a:lnTo>
                <a:lnTo>
                  <a:pt x="3287" y="11499"/>
                </a:lnTo>
                <a:lnTo>
                  <a:pt x="3279" y="11621"/>
                </a:lnTo>
                <a:lnTo>
                  <a:pt x="3279" y="11688"/>
                </a:lnTo>
                <a:lnTo>
                  <a:pt x="3457" y="11688"/>
                </a:lnTo>
                <a:lnTo>
                  <a:pt x="3459" y="11688"/>
                </a:lnTo>
                <a:lnTo>
                  <a:pt x="3640" y="11688"/>
                </a:lnTo>
                <a:lnTo>
                  <a:pt x="3640" y="11489"/>
                </a:lnTo>
                <a:lnTo>
                  <a:pt x="3640" y="11487"/>
                </a:lnTo>
                <a:lnTo>
                  <a:pt x="3640" y="11290"/>
                </a:lnTo>
                <a:lnTo>
                  <a:pt x="3578" y="11290"/>
                </a:lnTo>
                <a:close/>
                <a:moveTo>
                  <a:pt x="5525" y="11290"/>
                </a:moveTo>
                <a:lnTo>
                  <a:pt x="5414" y="11298"/>
                </a:lnTo>
                <a:lnTo>
                  <a:pt x="5243" y="11311"/>
                </a:lnTo>
                <a:lnTo>
                  <a:pt x="5233" y="11499"/>
                </a:lnTo>
                <a:lnTo>
                  <a:pt x="5222" y="11688"/>
                </a:lnTo>
                <a:lnTo>
                  <a:pt x="5388" y="11688"/>
                </a:lnTo>
                <a:lnTo>
                  <a:pt x="5403" y="11688"/>
                </a:lnTo>
                <a:lnTo>
                  <a:pt x="5586" y="11688"/>
                </a:lnTo>
                <a:lnTo>
                  <a:pt x="5586" y="11489"/>
                </a:lnTo>
                <a:lnTo>
                  <a:pt x="5586" y="11487"/>
                </a:lnTo>
                <a:lnTo>
                  <a:pt x="5586" y="11290"/>
                </a:lnTo>
                <a:lnTo>
                  <a:pt x="5525" y="11290"/>
                </a:lnTo>
                <a:close/>
                <a:moveTo>
                  <a:pt x="6417" y="11290"/>
                </a:moveTo>
                <a:cubicBezTo>
                  <a:pt x="6192" y="11290"/>
                  <a:pt x="6162" y="11317"/>
                  <a:pt x="6162" y="11513"/>
                </a:cubicBezTo>
                <a:lnTo>
                  <a:pt x="6162" y="11688"/>
                </a:lnTo>
                <a:lnTo>
                  <a:pt x="6360" y="11688"/>
                </a:lnTo>
                <a:lnTo>
                  <a:pt x="6559" y="11688"/>
                </a:lnTo>
                <a:lnTo>
                  <a:pt x="6559" y="11489"/>
                </a:lnTo>
                <a:lnTo>
                  <a:pt x="6559" y="11290"/>
                </a:lnTo>
                <a:lnTo>
                  <a:pt x="6417" y="11290"/>
                </a:lnTo>
                <a:close/>
                <a:moveTo>
                  <a:pt x="360" y="11350"/>
                </a:moveTo>
                <a:lnTo>
                  <a:pt x="360" y="11489"/>
                </a:lnTo>
                <a:lnTo>
                  <a:pt x="360" y="11520"/>
                </a:lnTo>
                <a:lnTo>
                  <a:pt x="360" y="11688"/>
                </a:lnTo>
                <a:lnTo>
                  <a:pt x="559" y="11688"/>
                </a:lnTo>
                <a:lnTo>
                  <a:pt x="757" y="11688"/>
                </a:lnTo>
                <a:lnTo>
                  <a:pt x="757" y="11533"/>
                </a:lnTo>
                <a:lnTo>
                  <a:pt x="757" y="11378"/>
                </a:lnTo>
                <a:lnTo>
                  <a:pt x="559" y="11364"/>
                </a:lnTo>
                <a:lnTo>
                  <a:pt x="360" y="11350"/>
                </a:lnTo>
                <a:close/>
                <a:moveTo>
                  <a:pt x="1333" y="11350"/>
                </a:moveTo>
                <a:lnTo>
                  <a:pt x="1333" y="11520"/>
                </a:lnTo>
                <a:lnTo>
                  <a:pt x="1333" y="11688"/>
                </a:lnTo>
                <a:lnTo>
                  <a:pt x="1532" y="11688"/>
                </a:lnTo>
                <a:lnTo>
                  <a:pt x="1693" y="11688"/>
                </a:lnTo>
                <a:lnTo>
                  <a:pt x="1693" y="11533"/>
                </a:lnTo>
                <a:lnTo>
                  <a:pt x="1693" y="11378"/>
                </a:lnTo>
                <a:lnTo>
                  <a:pt x="1513" y="11364"/>
                </a:lnTo>
                <a:lnTo>
                  <a:pt x="1333" y="11350"/>
                </a:lnTo>
                <a:close/>
                <a:moveTo>
                  <a:pt x="2307" y="11350"/>
                </a:moveTo>
                <a:lnTo>
                  <a:pt x="2307" y="11489"/>
                </a:lnTo>
                <a:lnTo>
                  <a:pt x="2307" y="11520"/>
                </a:lnTo>
                <a:lnTo>
                  <a:pt x="2307" y="11688"/>
                </a:lnTo>
                <a:lnTo>
                  <a:pt x="2487" y="11688"/>
                </a:lnTo>
                <a:lnTo>
                  <a:pt x="2667" y="11688"/>
                </a:lnTo>
                <a:lnTo>
                  <a:pt x="2667" y="11533"/>
                </a:lnTo>
                <a:lnTo>
                  <a:pt x="2667" y="11378"/>
                </a:lnTo>
                <a:lnTo>
                  <a:pt x="2487" y="11364"/>
                </a:lnTo>
                <a:lnTo>
                  <a:pt x="2307" y="11350"/>
                </a:lnTo>
                <a:close/>
                <a:moveTo>
                  <a:pt x="4162" y="11789"/>
                </a:moveTo>
                <a:lnTo>
                  <a:pt x="3955" y="11802"/>
                </a:lnTo>
                <a:lnTo>
                  <a:pt x="3748" y="11815"/>
                </a:lnTo>
                <a:lnTo>
                  <a:pt x="3748" y="12031"/>
                </a:lnTo>
                <a:lnTo>
                  <a:pt x="3748" y="12247"/>
                </a:lnTo>
                <a:lnTo>
                  <a:pt x="3890" y="12247"/>
                </a:lnTo>
                <a:cubicBezTo>
                  <a:pt x="4051" y="12247"/>
                  <a:pt x="4075" y="12218"/>
                  <a:pt x="4128" y="11967"/>
                </a:cubicBezTo>
                <a:lnTo>
                  <a:pt x="4160" y="11813"/>
                </a:lnTo>
                <a:lnTo>
                  <a:pt x="4162" y="11789"/>
                </a:lnTo>
                <a:close/>
                <a:moveTo>
                  <a:pt x="0" y="11808"/>
                </a:moveTo>
                <a:lnTo>
                  <a:pt x="0" y="12246"/>
                </a:lnTo>
                <a:cubicBezTo>
                  <a:pt x="205" y="12245"/>
                  <a:pt x="252" y="12196"/>
                  <a:pt x="252" y="11980"/>
                </a:cubicBezTo>
                <a:lnTo>
                  <a:pt x="252" y="11808"/>
                </a:lnTo>
                <a:lnTo>
                  <a:pt x="36" y="11808"/>
                </a:lnTo>
                <a:lnTo>
                  <a:pt x="0" y="11808"/>
                </a:lnTo>
                <a:close/>
                <a:moveTo>
                  <a:pt x="865" y="11808"/>
                </a:moveTo>
                <a:lnTo>
                  <a:pt x="865" y="11965"/>
                </a:lnTo>
                <a:lnTo>
                  <a:pt x="865" y="12123"/>
                </a:lnTo>
                <a:lnTo>
                  <a:pt x="1036" y="12137"/>
                </a:lnTo>
                <a:cubicBezTo>
                  <a:pt x="1130" y="12145"/>
                  <a:pt x="1212" y="12155"/>
                  <a:pt x="1216" y="12159"/>
                </a:cubicBezTo>
                <a:cubicBezTo>
                  <a:pt x="1221" y="12163"/>
                  <a:pt x="1225" y="12086"/>
                  <a:pt x="1225" y="11988"/>
                </a:cubicBezTo>
                <a:lnTo>
                  <a:pt x="1225" y="11808"/>
                </a:lnTo>
                <a:lnTo>
                  <a:pt x="1045" y="11808"/>
                </a:lnTo>
                <a:lnTo>
                  <a:pt x="1027" y="11808"/>
                </a:lnTo>
                <a:lnTo>
                  <a:pt x="865" y="11808"/>
                </a:lnTo>
                <a:close/>
                <a:moveTo>
                  <a:pt x="1802" y="11808"/>
                </a:moveTo>
                <a:lnTo>
                  <a:pt x="1802" y="11965"/>
                </a:lnTo>
                <a:lnTo>
                  <a:pt x="1802" y="12027"/>
                </a:lnTo>
                <a:lnTo>
                  <a:pt x="1802" y="12123"/>
                </a:lnTo>
                <a:lnTo>
                  <a:pt x="1991" y="12137"/>
                </a:lnTo>
                <a:cubicBezTo>
                  <a:pt x="2095" y="12145"/>
                  <a:pt x="2185" y="12155"/>
                  <a:pt x="2190" y="12159"/>
                </a:cubicBezTo>
                <a:cubicBezTo>
                  <a:pt x="2195" y="12163"/>
                  <a:pt x="2199" y="12086"/>
                  <a:pt x="2199" y="11988"/>
                </a:cubicBezTo>
                <a:lnTo>
                  <a:pt x="2199" y="11808"/>
                </a:lnTo>
                <a:lnTo>
                  <a:pt x="2000" y="11808"/>
                </a:lnTo>
                <a:lnTo>
                  <a:pt x="1802" y="11808"/>
                </a:lnTo>
                <a:close/>
                <a:moveTo>
                  <a:pt x="2775" y="11808"/>
                </a:moveTo>
                <a:lnTo>
                  <a:pt x="2775" y="11965"/>
                </a:lnTo>
                <a:lnTo>
                  <a:pt x="2775" y="12027"/>
                </a:lnTo>
                <a:lnTo>
                  <a:pt x="2775" y="12123"/>
                </a:lnTo>
                <a:lnTo>
                  <a:pt x="2964" y="12137"/>
                </a:lnTo>
                <a:cubicBezTo>
                  <a:pt x="3068" y="12145"/>
                  <a:pt x="3157" y="12155"/>
                  <a:pt x="3162" y="12159"/>
                </a:cubicBezTo>
                <a:cubicBezTo>
                  <a:pt x="3167" y="12163"/>
                  <a:pt x="3171" y="12086"/>
                  <a:pt x="3171" y="11988"/>
                </a:cubicBezTo>
                <a:lnTo>
                  <a:pt x="3171" y="11808"/>
                </a:lnTo>
                <a:lnTo>
                  <a:pt x="2973" y="11808"/>
                </a:lnTo>
                <a:lnTo>
                  <a:pt x="2775" y="11808"/>
                </a:lnTo>
                <a:close/>
                <a:moveTo>
                  <a:pt x="5694" y="11808"/>
                </a:moveTo>
                <a:lnTo>
                  <a:pt x="5694" y="12027"/>
                </a:lnTo>
                <a:lnTo>
                  <a:pt x="5694" y="12247"/>
                </a:lnTo>
                <a:lnTo>
                  <a:pt x="5831" y="12247"/>
                </a:lnTo>
                <a:cubicBezTo>
                  <a:pt x="6007" y="12247"/>
                  <a:pt x="6054" y="12191"/>
                  <a:pt x="6054" y="11980"/>
                </a:cubicBezTo>
                <a:lnTo>
                  <a:pt x="6054" y="11808"/>
                </a:lnTo>
                <a:lnTo>
                  <a:pt x="5894" y="11808"/>
                </a:lnTo>
                <a:lnTo>
                  <a:pt x="5874" y="11808"/>
                </a:lnTo>
                <a:lnTo>
                  <a:pt x="5694" y="11808"/>
                </a:lnTo>
                <a:close/>
                <a:moveTo>
                  <a:pt x="6668" y="11808"/>
                </a:moveTo>
                <a:lnTo>
                  <a:pt x="6668" y="12027"/>
                </a:lnTo>
                <a:lnTo>
                  <a:pt x="6668" y="12247"/>
                </a:lnTo>
                <a:lnTo>
                  <a:pt x="6804" y="12247"/>
                </a:lnTo>
                <a:cubicBezTo>
                  <a:pt x="6981" y="12247"/>
                  <a:pt x="7027" y="12191"/>
                  <a:pt x="7027" y="11980"/>
                </a:cubicBezTo>
                <a:lnTo>
                  <a:pt x="7027" y="11808"/>
                </a:lnTo>
                <a:lnTo>
                  <a:pt x="6847" y="11808"/>
                </a:lnTo>
                <a:lnTo>
                  <a:pt x="6668" y="11808"/>
                </a:lnTo>
                <a:close/>
                <a:moveTo>
                  <a:pt x="3640" y="12361"/>
                </a:moveTo>
                <a:lnTo>
                  <a:pt x="3468" y="12374"/>
                </a:lnTo>
                <a:lnTo>
                  <a:pt x="3298" y="12385"/>
                </a:lnTo>
                <a:lnTo>
                  <a:pt x="3287" y="12576"/>
                </a:lnTo>
                <a:lnTo>
                  <a:pt x="3279" y="12697"/>
                </a:lnTo>
                <a:lnTo>
                  <a:pt x="3279" y="12765"/>
                </a:lnTo>
                <a:lnTo>
                  <a:pt x="3457" y="12765"/>
                </a:lnTo>
                <a:lnTo>
                  <a:pt x="3459" y="12765"/>
                </a:lnTo>
                <a:lnTo>
                  <a:pt x="3640" y="12765"/>
                </a:lnTo>
                <a:lnTo>
                  <a:pt x="3640" y="12563"/>
                </a:lnTo>
                <a:lnTo>
                  <a:pt x="3640" y="12545"/>
                </a:lnTo>
                <a:lnTo>
                  <a:pt x="3640" y="12361"/>
                </a:lnTo>
                <a:close/>
                <a:moveTo>
                  <a:pt x="6417" y="12367"/>
                </a:moveTo>
                <a:cubicBezTo>
                  <a:pt x="6192" y="12367"/>
                  <a:pt x="6162" y="12393"/>
                  <a:pt x="6162" y="12590"/>
                </a:cubicBezTo>
                <a:lnTo>
                  <a:pt x="6162" y="12765"/>
                </a:lnTo>
                <a:lnTo>
                  <a:pt x="6360" y="12765"/>
                </a:lnTo>
                <a:lnTo>
                  <a:pt x="6559" y="12765"/>
                </a:lnTo>
                <a:lnTo>
                  <a:pt x="6559" y="12566"/>
                </a:lnTo>
                <a:lnTo>
                  <a:pt x="6559" y="12545"/>
                </a:lnTo>
                <a:lnTo>
                  <a:pt x="6559" y="12367"/>
                </a:lnTo>
                <a:lnTo>
                  <a:pt x="6417" y="12367"/>
                </a:lnTo>
                <a:close/>
                <a:moveTo>
                  <a:pt x="360" y="12426"/>
                </a:moveTo>
                <a:lnTo>
                  <a:pt x="360" y="12545"/>
                </a:lnTo>
                <a:lnTo>
                  <a:pt x="360" y="12594"/>
                </a:lnTo>
                <a:lnTo>
                  <a:pt x="360" y="12765"/>
                </a:lnTo>
                <a:lnTo>
                  <a:pt x="559" y="12765"/>
                </a:lnTo>
                <a:lnTo>
                  <a:pt x="757" y="12765"/>
                </a:lnTo>
                <a:lnTo>
                  <a:pt x="757" y="12609"/>
                </a:lnTo>
                <a:lnTo>
                  <a:pt x="757" y="12453"/>
                </a:lnTo>
                <a:lnTo>
                  <a:pt x="559" y="12439"/>
                </a:lnTo>
                <a:lnTo>
                  <a:pt x="360" y="12426"/>
                </a:lnTo>
                <a:close/>
                <a:moveTo>
                  <a:pt x="1333" y="12426"/>
                </a:moveTo>
                <a:lnTo>
                  <a:pt x="1333" y="12594"/>
                </a:lnTo>
                <a:lnTo>
                  <a:pt x="1333" y="12765"/>
                </a:lnTo>
                <a:lnTo>
                  <a:pt x="1532" y="12765"/>
                </a:lnTo>
                <a:lnTo>
                  <a:pt x="1693" y="12765"/>
                </a:lnTo>
                <a:lnTo>
                  <a:pt x="1693" y="12609"/>
                </a:lnTo>
                <a:lnTo>
                  <a:pt x="1693" y="12453"/>
                </a:lnTo>
                <a:lnTo>
                  <a:pt x="1513" y="12440"/>
                </a:lnTo>
                <a:lnTo>
                  <a:pt x="1333" y="12426"/>
                </a:lnTo>
                <a:close/>
                <a:moveTo>
                  <a:pt x="2307" y="12426"/>
                </a:moveTo>
                <a:lnTo>
                  <a:pt x="2307" y="12545"/>
                </a:lnTo>
                <a:lnTo>
                  <a:pt x="2307" y="12594"/>
                </a:lnTo>
                <a:lnTo>
                  <a:pt x="2307" y="12765"/>
                </a:lnTo>
                <a:lnTo>
                  <a:pt x="2487" y="12765"/>
                </a:lnTo>
                <a:lnTo>
                  <a:pt x="2667" y="12765"/>
                </a:lnTo>
                <a:lnTo>
                  <a:pt x="2667" y="12609"/>
                </a:lnTo>
                <a:lnTo>
                  <a:pt x="2667" y="12453"/>
                </a:lnTo>
                <a:lnTo>
                  <a:pt x="2487" y="12440"/>
                </a:lnTo>
                <a:lnTo>
                  <a:pt x="2307" y="12426"/>
                </a:lnTo>
                <a:close/>
                <a:moveTo>
                  <a:pt x="7135" y="12426"/>
                </a:moveTo>
                <a:lnTo>
                  <a:pt x="7135" y="12545"/>
                </a:lnTo>
                <a:lnTo>
                  <a:pt x="7135" y="12594"/>
                </a:lnTo>
                <a:lnTo>
                  <a:pt x="7135" y="12765"/>
                </a:lnTo>
                <a:lnTo>
                  <a:pt x="7334" y="12765"/>
                </a:lnTo>
                <a:lnTo>
                  <a:pt x="7532" y="12765"/>
                </a:lnTo>
                <a:lnTo>
                  <a:pt x="7532" y="12609"/>
                </a:lnTo>
                <a:lnTo>
                  <a:pt x="7532" y="12453"/>
                </a:lnTo>
                <a:lnTo>
                  <a:pt x="7334" y="12439"/>
                </a:lnTo>
                <a:lnTo>
                  <a:pt x="7135" y="12426"/>
                </a:lnTo>
                <a:close/>
                <a:moveTo>
                  <a:pt x="0" y="12885"/>
                </a:moveTo>
                <a:lnTo>
                  <a:pt x="0" y="13276"/>
                </a:lnTo>
                <a:lnTo>
                  <a:pt x="27" y="13274"/>
                </a:lnTo>
                <a:lnTo>
                  <a:pt x="234" y="13263"/>
                </a:lnTo>
                <a:lnTo>
                  <a:pt x="245" y="13073"/>
                </a:lnTo>
                <a:lnTo>
                  <a:pt x="252" y="12952"/>
                </a:lnTo>
                <a:lnTo>
                  <a:pt x="252" y="12885"/>
                </a:lnTo>
                <a:lnTo>
                  <a:pt x="38" y="12885"/>
                </a:lnTo>
                <a:lnTo>
                  <a:pt x="36" y="12885"/>
                </a:lnTo>
                <a:lnTo>
                  <a:pt x="0" y="12885"/>
                </a:lnTo>
                <a:close/>
                <a:moveTo>
                  <a:pt x="865" y="12885"/>
                </a:moveTo>
                <a:lnTo>
                  <a:pt x="865" y="13042"/>
                </a:lnTo>
                <a:lnTo>
                  <a:pt x="865" y="13198"/>
                </a:lnTo>
                <a:lnTo>
                  <a:pt x="1036" y="13214"/>
                </a:lnTo>
                <a:cubicBezTo>
                  <a:pt x="1130" y="13222"/>
                  <a:pt x="1212" y="13232"/>
                  <a:pt x="1216" y="13236"/>
                </a:cubicBezTo>
                <a:cubicBezTo>
                  <a:pt x="1221" y="13240"/>
                  <a:pt x="1225" y="13162"/>
                  <a:pt x="1225" y="13063"/>
                </a:cubicBezTo>
                <a:lnTo>
                  <a:pt x="1225" y="12885"/>
                </a:lnTo>
                <a:lnTo>
                  <a:pt x="1045" y="12885"/>
                </a:lnTo>
                <a:lnTo>
                  <a:pt x="1027" y="12885"/>
                </a:lnTo>
                <a:lnTo>
                  <a:pt x="865" y="12885"/>
                </a:lnTo>
                <a:close/>
                <a:moveTo>
                  <a:pt x="1802" y="12885"/>
                </a:moveTo>
                <a:lnTo>
                  <a:pt x="1802" y="13042"/>
                </a:lnTo>
                <a:lnTo>
                  <a:pt x="1802" y="13104"/>
                </a:lnTo>
                <a:lnTo>
                  <a:pt x="1802" y="13199"/>
                </a:lnTo>
                <a:lnTo>
                  <a:pt x="1991" y="13214"/>
                </a:lnTo>
                <a:cubicBezTo>
                  <a:pt x="2095" y="13222"/>
                  <a:pt x="2185" y="13231"/>
                  <a:pt x="2190" y="13235"/>
                </a:cubicBezTo>
                <a:cubicBezTo>
                  <a:pt x="2195" y="13239"/>
                  <a:pt x="2199" y="13162"/>
                  <a:pt x="2199" y="13063"/>
                </a:cubicBezTo>
                <a:lnTo>
                  <a:pt x="2199" y="12885"/>
                </a:lnTo>
                <a:lnTo>
                  <a:pt x="2000" y="12885"/>
                </a:lnTo>
                <a:lnTo>
                  <a:pt x="1802" y="12885"/>
                </a:lnTo>
                <a:close/>
                <a:moveTo>
                  <a:pt x="2775" y="12885"/>
                </a:moveTo>
                <a:lnTo>
                  <a:pt x="2775" y="13042"/>
                </a:lnTo>
                <a:lnTo>
                  <a:pt x="2775" y="13104"/>
                </a:lnTo>
                <a:lnTo>
                  <a:pt x="2775" y="13199"/>
                </a:lnTo>
                <a:lnTo>
                  <a:pt x="2964" y="13214"/>
                </a:lnTo>
                <a:cubicBezTo>
                  <a:pt x="3068" y="13222"/>
                  <a:pt x="3157" y="13231"/>
                  <a:pt x="3162" y="13235"/>
                </a:cubicBezTo>
                <a:cubicBezTo>
                  <a:pt x="3167" y="13239"/>
                  <a:pt x="3171" y="13162"/>
                  <a:pt x="3171" y="13063"/>
                </a:cubicBezTo>
                <a:lnTo>
                  <a:pt x="3171" y="12885"/>
                </a:lnTo>
                <a:lnTo>
                  <a:pt x="2973" y="12885"/>
                </a:lnTo>
                <a:lnTo>
                  <a:pt x="2775" y="12885"/>
                </a:lnTo>
                <a:close/>
                <a:moveTo>
                  <a:pt x="3748" y="12885"/>
                </a:moveTo>
                <a:lnTo>
                  <a:pt x="3748" y="13085"/>
                </a:lnTo>
                <a:lnTo>
                  <a:pt x="3748" y="13104"/>
                </a:lnTo>
                <a:lnTo>
                  <a:pt x="3748" y="13287"/>
                </a:lnTo>
                <a:lnTo>
                  <a:pt x="3919" y="13275"/>
                </a:lnTo>
                <a:lnTo>
                  <a:pt x="4090" y="13263"/>
                </a:lnTo>
                <a:lnTo>
                  <a:pt x="4101" y="13073"/>
                </a:lnTo>
                <a:lnTo>
                  <a:pt x="4113" y="12885"/>
                </a:lnTo>
                <a:lnTo>
                  <a:pt x="3946" y="12885"/>
                </a:lnTo>
                <a:lnTo>
                  <a:pt x="3930" y="12885"/>
                </a:lnTo>
                <a:lnTo>
                  <a:pt x="3748" y="12885"/>
                </a:lnTo>
                <a:close/>
                <a:moveTo>
                  <a:pt x="7640" y="12885"/>
                </a:moveTo>
                <a:lnTo>
                  <a:pt x="7640" y="13042"/>
                </a:lnTo>
                <a:lnTo>
                  <a:pt x="7640" y="13198"/>
                </a:lnTo>
                <a:lnTo>
                  <a:pt x="7811" y="13214"/>
                </a:lnTo>
                <a:cubicBezTo>
                  <a:pt x="7905" y="13222"/>
                  <a:pt x="7987" y="13232"/>
                  <a:pt x="7992" y="13236"/>
                </a:cubicBezTo>
                <a:cubicBezTo>
                  <a:pt x="7997" y="13240"/>
                  <a:pt x="8000" y="13162"/>
                  <a:pt x="8000" y="13063"/>
                </a:cubicBezTo>
                <a:lnTo>
                  <a:pt x="8000" y="12885"/>
                </a:lnTo>
                <a:lnTo>
                  <a:pt x="7820" y="12885"/>
                </a:lnTo>
                <a:lnTo>
                  <a:pt x="7802" y="12885"/>
                </a:lnTo>
                <a:lnTo>
                  <a:pt x="7640" y="12885"/>
                </a:lnTo>
                <a:close/>
                <a:moveTo>
                  <a:pt x="9550" y="12885"/>
                </a:moveTo>
                <a:lnTo>
                  <a:pt x="9550" y="13042"/>
                </a:lnTo>
                <a:lnTo>
                  <a:pt x="9550" y="13199"/>
                </a:lnTo>
                <a:lnTo>
                  <a:pt x="9739" y="13214"/>
                </a:lnTo>
                <a:cubicBezTo>
                  <a:pt x="9843" y="13222"/>
                  <a:pt x="9933" y="13231"/>
                  <a:pt x="9938" y="13235"/>
                </a:cubicBezTo>
                <a:cubicBezTo>
                  <a:pt x="9943" y="13239"/>
                  <a:pt x="9947" y="13162"/>
                  <a:pt x="9947" y="13063"/>
                </a:cubicBezTo>
                <a:lnTo>
                  <a:pt x="9947" y="12885"/>
                </a:lnTo>
                <a:lnTo>
                  <a:pt x="9748" y="12885"/>
                </a:lnTo>
                <a:lnTo>
                  <a:pt x="9550" y="12885"/>
                </a:lnTo>
                <a:close/>
                <a:moveTo>
                  <a:pt x="8649" y="12904"/>
                </a:moveTo>
                <a:cubicBezTo>
                  <a:pt x="8627" y="12890"/>
                  <a:pt x="8613" y="12943"/>
                  <a:pt x="8613" y="13038"/>
                </a:cubicBezTo>
                <a:cubicBezTo>
                  <a:pt x="8613" y="13156"/>
                  <a:pt x="8629" y="13201"/>
                  <a:pt x="8676" y="13214"/>
                </a:cubicBezTo>
                <a:cubicBezTo>
                  <a:pt x="8711" y="13224"/>
                  <a:pt x="8751" y="13236"/>
                  <a:pt x="8764" y="13239"/>
                </a:cubicBezTo>
                <a:cubicBezTo>
                  <a:pt x="8778" y="13241"/>
                  <a:pt x="8765" y="13193"/>
                  <a:pt x="8737" y="13133"/>
                </a:cubicBezTo>
                <a:cubicBezTo>
                  <a:pt x="8708" y="13073"/>
                  <a:pt x="8685" y="13003"/>
                  <a:pt x="8685" y="12977"/>
                </a:cubicBezTo>
                <a:cubicBezTo>
                  <a:pt x="8685" y="12951"/>
                  <a:pt x="8669" y="12918"/>
                  <a:pt x="8649" y="12904"/>
                </a:cubicBezTo>
                <a:close/>
                <a:moveTo>
                  <a:pt x="3291" y="13402"/>
                </a:moveTo>
                <a:lnTo>
                  <a:pt x="3284" y="13622"/>
                </a:lnTo>
                <a:lnTo>
                  <a:pt x="3279" y="13742"/>
                </a:lnTo>
                <a:lnTo>
                  <a:pt x="3279" y="13841"/>
                </a:lnTo>
                <a:lnTo>
                  <a:pt x="3457" y="13841"/>
                </a:lnTo>
                <a:lnTo>
                  <a:pt x="3459" y="13841"/>
                </a:lnTo>
                <a:lnTo>
                  <a:pt x="3640" y="13841"/>
                </a:lnTo>
                <a:lnTo>
                  <a:pt x="3640" y="13622"/>
                </a:lnTo>
                <a:lnTo>
                  <a:pt x="3640" y="13402"/>
                </a:lnTo>
                <a:lnTo>
                  <a:pt x="3466" y="13402"/>
                </a:lnTo>
                <a:lnTo>
                  <a:pt x="3459" y="13402"/>
                </a:lnTo>
                <a:lnTo>
                  <a:pt x="3291" y="13402"/>
                </a:lnTo>
                <a:close/>
                <a:moveTo>
                  <a:pt x="4265" y="13402"/>
                </a:moveTo>
                <a:lnTo>
                  <a:pt x="4256" y="13622"/>
                </a:lnTo>
                <a:lnTo>
                  <a:pt x="4248" y="13841"/>
                </a:lnTo>
                <a:lnTo>
                  <a:pt x="4414" y="13841"/>
                </a:lnTo>
                <a:lnTo>
                  <a:pt x="4431" y="13841"/>
                </a:lnTo>
                <a:lnTo>
                  <a:pt x="4613" y="13841"/>
                </a:lnTo>
                <a:lnTo>
                  <a:pt x="4613" y="13622"/>
                </a:lnTo>
                <a:lnTo>
                  <a:pt x="4613" y="13402"/>
                </a:lnTo>
                <a:lnTo>
                  <a:pt x="4438" y="13402"/>
                </a:lnTo>
                <a:lnTo>
                  <a:pt x="4414" y="13402"/>
                </a:lnTo>
                <a:lnTo>
                  <a:pt x="4265" y="13402"/>
                </a:lnTo>
                <a:close/>
                <a:moveTo>
                  <a:pt x="5238" y="13402"/>
                </a:moveTo>
                <a:lnTo>
                  <a:pt x="5230" y="13622"/>
                </a:lnTo>
                <a:lnTo>
                  <a:pt x="5222" y="13841"/>
                </a:lnTo>
                <a:lnTo>
                  <a:pt x="5388" y="13841"/>
                </a:lnTo>
                <a:lnTo>
                  <a:pt x="5403" y="13841"/>
                </a:lnTo>
                <a:lnTo>
                  <a:pt x="5586" y="13841"/>
                </a:lnTo>
                <a:lnTo>
                  <a:pt x="5586" y="13622"/>
                </a:lnTo>
                <a:lnTo>
                  <a:pt x="5586" y="13402"/>
                </a:lnTo>
                <a:lnTo>
                  <a:pt x="5412" y="13402"/>
                </a:lnTo>
                <a:lnTo>
                  <a:pt x="5388" y="13402"/>
                </a:lnTo>
                <a:lnTo>
                  <a:pt x="5238" y="13402"/>
                </a:lnTo>
                <a:close/>
                <a:moveTo>
                  <a:pt x="360" y="13502"/>
                </a:moveTo>
                <a:lnTo>
                  <a:pt x="360" y="13622"/>
                </a:lnTo>
                <a:lnTo>
                  <a:pt x="360" y="13671"/>
                </a:lnTo>
                <a:lnTo>
                  <a:pt x="360" y="13841"/>
                </a:lnTo>
                <a:lnTo>
                  <a:pt x="559" y="13841"/>
                </a:lnTo>
                <a:lnTo>
                  <a:pt x="757" y="13841"/>
                </a:lnTo>
                <a:lnTo>
                  <a:pt x="757" y="13685"/>
                </a:lnTo>
                <a:lnTo>
                  <a:pt x="757" y="13529"/>
                </a:lnTo>
                <a:lnTo>
                  <a:pt x="559" y="13516"/>
                </a:lnTo>
                <a:lnTo>
                  <a:pt x="360" y="13502"/>
                </a:lnTo>
                <a:close/>
                <a:moveTo>
                  <a:pt x="1333" y="13502"/>
                </a:moveTo>
                <a:lnTo>
                  <a:pt x="1333" y="13671"/>
                </a:lnTo>
                <a:lnTo>
                  <a:pt x="1333" y="13841"/>
                </a:lnTo>
                <a:lnTo>
                  <a:pt x="1532" y="13841"/>
                </a:lnTo>
                <a:lnTo>
                  <a:pt x="1693" y="13841"/>
                </a:lnTo>
                <a:lnTo>
                  <a:pt x="1693" y="13685"/>
                </a:lnTo>
                <a:lnTo>
                  <a:pt x="1693" y="13530"/>
                </a:lnTo>
                <a:lnTo>
                  <a:pt x="1513" y="13516"/>
                </a:lnTo>
                <a:lnTo>
                  <a:pt x="1333" y="13502"/>
                </a:lnTo>
                <a:close/>
                <a:moveTo>
                  <a:pt x="2307" y="13502"/>
                </a:moveTo>
                <a:lnTo>
                  <a:pt x="2307" y="13622"/>
                </a:lnTo>
                <a:lnTo>
                  <a:pt x="2307" y="13671"/>
                </a:lnTo>
                <a:lnTo>
                  <a:pt x="2307" y="13841"/>
                </a:lnTo>
                <a:lnTo>
                  <a:pt x="2487" y="13841"/>
                </a:lnTo>
                <a:lnTo>
                  <a:pt x="2667" y="13841"/>
                </a:lnTo>
                <a:lnTo>
                  <a:pt x="2667" y="13685"/>
                </a:lnTo>
                <a:lnTo>
                  <a:pt x="2667" y="13530"/>
                </a:lnTo>
                <a:lnTo>
                  <a:pt x="2487" y="13516"/>
                </a:lnTo>
                <a:lnTo>
                  <a:pt x="2307" y="13502"/>
                </a:lnTo>
                <a:close/>
                <a:moveTo>
                  <a:pt x="8109" y="13502"/>
                </a:moveTo>
                <a:lnTo>
                  <a:pt x="8109" y="13545"/>
                </a:lnTo>
                <a:lnTo>
                  <a:pt x="8112" y="13643"/>
                </a:lnTo>
                <a:cubicBezTo>
                  <a:pt x="8113" y="13668"/>
                  <a:pt x="8112" y="13686"/>
                  <a:pt x="8112" y="13709"/>
                </a:cubicBezTo>
                <a:cubicBezTo>
                  <a:pt x="8116" y="13760"/>
                  <a:pt x="8123" y="13804"/>
                  <a:pt x="8132" y="13814"/>
                </a:cubicBezTo>
                <a:cubicBezTo>
                  <a:pt x="8145" y="13829"/>
                  <a:pt x="8227" y="13841"/>
                  <a:pt x="8313" y="13841"/>
                </a:cubicBezTo>
                <a:lnTo>
                  <a:pt x="8469" y="13841"/>
                </a:lnTo>
                <a:lnTo>
                  <a:pt x="8469" y="13685"/>
                </a:lnTo>
                <a:lnTo>
                  <a:pt x="8469" y="13530"/>
                </a:lnTo>
                <a:lnTo>
                  <a:pt x="8289" y="13516"/>
                </a:lnTo>
                <a:lnTo>
                  <a:pt x="8109" y="13502"/>
                </a:lnTo>
                <a:close/>
                <a:moveTo>
                  <a:pt x="10054" y="13502"/>
                </a:moveTo>
                <a:lnTo>
                  <a:pt x="10054" y="13671"/>
                </a:lnTo>
                <a:lnTo>
                  <a:pt x="10054" y="13841"/>
                </a:lnTo>
                <a:lnTo>
                  <a:pt x="10235" y="13841"/>
                </a:lnTo>
                <a:lnTo>
                  <a:pt x="10415" y="13841"/>
                </a:lnTo>
                <a:lnTo>
                  <a:pt x="10415" y="13685"/>
                </a:lnTo>
                <a:lnTo>
                  <a:pt x="10415" y="13530"/>
                </a:lnTo>
                <a:lnTo>
                  <a:pt x="10235" y="13516"/>
                </a:lnTo>
                <a:lnTo>
                  <a:pt x="10054" y="13502"/>
                </a:lnTo>
                <a:close/>
                <a:moveTo>
                  <a:pt x="9296" y="13522"/>
                </a:moveTo>
                <a:cubicBezTo>
                  <a:pt x="9162" y="13522"/>
                  <a:pt x="9154" y="13528"/>
                  <a:pt x="9189" y="13601"/>
                </a:cubicBezTo>
                <a:cubicBezTo>
                  <a:pt x="9211" y="13645"/>
                  <a:pt x="9219" y="13681"/>
                  <a:pt x="9208" y="13681"/>
                </a:cubicBezTo>
                <a:cubicBezTo>
                  <a:pt x="9197" y="13681"/>
                  <a:pt x="9204" y="13716"/>
                  <a:pt x="9225" y="13760"/>
                </a:cubicBezTo>
                <a:cubicBezTo>
                  <a:pt x="9248" y="13807"/>
                  <a:pt x="9302" y="13841"/>
                  <a:pt x="9354" y="13841"/>
                </a:cubicBezTo>
                <a:cubicBezTo>
                  <a:pt x="9433" y="13841"/>
                  <a:pt x="9442" y="13824"/>
                  <a:pt x="9442" y="13681"/>
                </a:cubicBezTo>
                <a:lnTo>
                  <a:pt x="9442" y="13522"/>
                </a:lnTo>
                <a:lnTo>
                  <a:pt x="9296" y="13522"/>
                </a:lnTo>
                <a:close/>
                <a:moveTo>
                  <a:pt x="0" y="13960"/>
                </a:moveTo>
                <a:lnTo>
                  <a:pt x="0" y="14352"/>
                </a:lnTo>
                <a:lnTo>
                  <a:pt x="27" y="14350"/>
                </a:lnTo>
                <a:lnTo>
                  <a:pt x="234" y="14338"/>
                </a:lnTo>
                <a:lnTo>
                  <a:pt x="245" y="14150"/>
                </a:lnTo>
                <a:lnTo>
                  <a:pt x="256" y="13960"/>
                </a:lnTo>
                <a:lnTo>
                  <a:pt x="38" y="13960"/>
                </a:lnTo>
                <a:lnTo>
                  <a:pt x="0" y="13960"/>
                </a:lnTo>
                <a:close/>
                <a:moveTo>
                  <a:pt x="865" y="13960"/>
                </a:moveTo>
                <a:lnTo>
                  <a:pt x="865" y="14117"/>
                </a:lnTo>
                <a:lnTo>
                  <a:pt x="865" y="14274"/>
                </a:lnTo>
                <a:lnTo>
                  <a:pt x="1036" y="14289"/>
                </a:lnTo>
                <a:cubicBezTo>
                  <a:pt x="1127" y="14297"/>
                  <a:pt x="1201" y="14306"/>
                  <a:pt x="1211" y="14311"/>
                </a:cubicBezTo>
                <a:cubicBezTo>
                  <a:pt x="1213" y="14303"/>
                  <a:pt x="1216" y="14296"/>
                  <a:pt x="1218" y="14287"/>
                </a:cubicBezTo>
                <a:cubicBezTo>
                  <a:pt x="1218" y="14286"/>
                  <a:pt x="1218" y="14286"/>
                  <a:pt x="1218" y="14286"/>
                </a:cubicBezTo>
                <a:cubicBezTo>
                  <a:pt x="1222" y="14269"/>
                  <a:pt x="1225" y="14223"/>
                  <a:pt x="1225" y="14139"/>
                </a:cubicBezTo>
                <a:lnTo>
                  <a:pt x="1225" y="13960"/>
                </a:lnTo>
                <a:lnTo>
                  <a:pt x="1045" y="13960"/>
                </a:lnTo>
                <a:lnTo>
                  <a:pt x="1027" y="13960"/>
                </a:lnTo>
                <a:lnTo>
                  <a:pt x="865" y="13960"/>
                </a:lnTo>
                <a:close/>
                <a:moveTo>
                  <a:pt x="1802" y="13960"/>
                </a:moveTo>
                <a:lnTo>
                  <a:pt x="1802" y="14118"/>
                </a:lnTo>
                <a:lnTo>
                  <a:pt x="1802" y="14178"/>
                </a:lnTo>
                <a:lnTo>
                  <a:pt x="1802" y="14275"/>
                </a:lnTo>
                <a:lnTo>
                  <a:pt x="1991" y="14289"/>
                </a:lnTo>
                <a:cubicBezTo>
                  <a:pt x="2092" y="14297"/>
                  <a:pt x="2173" y="14305"/>
                  <a:pt x="2183" y="14310"/>
                </a:cubicBezTo>
                <a:cubicBezTo>
                  <a:pt x="2186" y="14302"/>
                  <a:pt x="2189" y="14296"/>
                  <a:pt x="2190" y="14287"/>
                </a:cubicBezTo>
                <a:cubicBezTo>
                  <a:pt x="2190" y="14286"/>
                  <a:pt x="2190" y="14286"/>
                  <a:pt x="2190" y="14286"/>
                </a:cubicBezTo>
                <a:cubicBezTo>
                  <a:pt x="2194" y="14270"/>
                  <a:pt x="2199" y="14223"/>
                  <a:pt x="2199" y="14139"/>
                </a:cubicBezTo>
                <a:lnTo>
                  <a:pt x="2199" y="13960"/>
                </a:lnTo>
                <a:lnTo>
                  <a:pt x="2000" y="13960"/>
                </a:lnTo>
                <a:lnTo>
                  <a:pt x="1802" y="13960"/>
                </a:lnTo>
                <a:close/>
                <a:moveTo>
                  <a:pt x="2775" y="13960"/>
                </a:moveTo>
                <a:lnTo>
                  <a:pt x="2775" y="14118"/>
                </a:lnTo>
                <a:lnTo>
                  <a:pt x="2775" y="14178"/>
                </a:lnTo>
                <a:lnTo>
                  <a:pt x="2775" y="14275"/>
                </a:lnTo>
                <a:lnTo>
                  <a:pt x="2964" y="14289"/>
                </a:lnTo>
                <a:cubicBezTo>
                  <a:pt x="3065" y="14297"/>
                  <a:pt x="3147" y="14305"/>
                  <a:pt x="3156" y="14310"/>
                </a:cubicBezTo>
                <a:cubicBezTo>
                  <a:pt x="3159" y="14302"/>
                  <a:pt x="3162" y="14296"/>
                  <a:pt x="3164" y="14287"/>
                </a:cubicBezTo>
                <a:cubicBezTo>
                  <a:pt x="3164" y="14286"/>
                  <a:pt x="3164" y="14286"/>
                  <a:pt x="3164" y="14286"/>
                </a:cubicBezTo>
                <a:cubicBezTo>
                  <a:pt x="3168" y="14270"/>
                  <a:pt x="3171" y="14223"/>
                  <a:pt x="3171" y="14139"/>
                </a:cubicBezTo>
                <a:lnTo>
                  <a:pt x="3171" y="13960"/>
                </a:lnTo>
                <a:lnTo>
                  <a:pt x="2973" y="13960"/>
                </a:lnTo>
                <a:lnTo>
                  <a:pt x="2775" y="13960"/>
                </a:lnTo>
                <a:close/>
                <a:moveTo>
                  <a:pt x="3748" y="13960"/>
                </a:moveTo>
                <a:lnTo>
                  <a:pt x="3748" y="14161"/>
                </a:lnTo>
                <a:lnTo>
                  <a:pt x="3748" y="14178"/>
                </a:lnTo>
                <a:lnTo>
                  <a:pt x="3748" y="14362"/>
                </a:lnTo>
                <a:lnTo>
                  <a:pt x="3919" y="14350"/>
                </a:lnTo>
                <a:lnTo>
                  <a:pt x="4090" y="14338"/>
                </a:lnTo>
                <a:lnTo>
                  <a:pt x="4101" y="14150"/>
                </a:lnTo>
                <a:lnTo>
                  <a:pt x="4113" y="13960"/>
                </a:lnTo>
                <a:lnTo>
                  <a:pt x="3946" y="13960"/>
                </a:lnTo>
                <a:lnTo>
                  <a:pt x="3930" y="13960"/>
                </a:lnTo>
                <a:lnTo>
                  <a:pt x="3748" y="13960"/>
                </a:lnTo>
                <a:close/>
                <a:moveTo>
                  <a:pt x="4721" y="13960"/>
                </a:moveTo>
                <a:lnTo>
                  <a:pt x="4721" y="14161"/>
                </a:lnTo>
                <a:lnTo>
                  <a:pt x="4721" y="14178"/>
                </a:lnTo>
                <a:lnTo>
                  <a:pt x="4721" y="14362"/>
                </a:lnTo>
                <a:lnTo>
                  <a:pt x="4892" y="14350"/>
                </a:lnTo>
                <a:lnTo>
                  <a:pt x="5063" y="14338"/>
                </a:lnTo>
                <a:lnTo>
                  <a:pt x="5074" y="14150"/>
                </a:lnTo>
                <a:lnTo>
                  <a:pt x="5085" y="13960"/>
                </a:lnTo>
                <a:lnTo>
                  <a:pt x="4919" y="13960"/>
                </a:lnTo>
                <a:lnTo>
                  <a:pt x="4903" y="13960"/>
                </a:lnTo>
                <a:lnTo>
                  <a:pt x="4721" y="13960"/>
                </a:lnTo>
                <a:close/>
                <a:moveTo>
                  <a:pt x="5694" y="13960"/>
                </a:moveTo>
                <a:lnTo>
                  <a:pt x="5694" y="14161"/>
                </a:lnTo>
                <a:lnTo>
                  <a:pt x="5694" y="14178"/>
                </a:lnTo>
                <a:lnTo>
                  <a:pt x="5694" y="14362"/>
                </a:lnTo>
                <a:lnTo>
                  <a:pt x="5865" y="14350"/>
                </a:lnTo>
                <a:lnTo>
                  <a:pt x="6036" y="14338"/>
                </a:lnTo>
                <a:lnTo>
                  <a:pt x="6047" y="14150"/>
                </a:lnTo>
                <a:lnTo>
                  <a:pt x="6058" y="13960"/>
                </a:lnTo>
                <a:lnTo>
                  <a:pt x="5892" y="13960"/>
                </a:lnTo>
                <a:lnTo>
                  <a:pt x="5876" y="13960"/>
                </a:lnTo>
                <a:lnTo>
                  <a:pt x="5694" y="13960"/>
                </a:lnTo>
                <a:close/>
                <a:moveTo>
                  <a:pt x="6668" y="13960"/>
                </a:moveTo>
                <a:lnTo>
                  <a:pt x="6668" y="14161"/>
                </a:lnTo>
                <a:lnTo>
                  <a:pt x="6668" y="14181"/>
                </a:lnTo>
                <a:lnTo>
                  <a:pt x="6668" y="14362"/>
                </a:lnTo>
                <a:lnTo>
                  <a:pt x="6838" y="14350"/>
                </a:lnTo>
                <a:lnTo>
                  <a:pt x="7010" y="14338"/>
                </a:lnTo>
                <a:lnTo>
                  <a:pt x="7014" y="14150"/>
                </a:lnTo>
                <a:lnTo>
                  <a:pt x="7018" y="13960"/>
                </a:lnTo>
                <a:lnTo>
                  <a:pt x="6849" y="13960"/>
                </a:lnTo>
                <a:lnTo>
                  <a:pt x="6842" y="13960"/>
                </a:lnTo>
                <a:lnTo>
                  <a:pt x="6668" y="13960"/>
                </a:lnTo>
                <a:close/>
                <a:moveTo>
                  <a:pt x="10523" y="13960"/>
                </a:moveTo>
                <a:lnTo>
                  <a:pt x="10523" y="14118"/>
                </a:lnTo>
                <a:lnTo>
                  <a:pt x="10523" y="14275"/>
                </a:lnTo>
                <a:lnTo>
                  <a:pt x="10712" y="14289"/>
                </a:lnTo>
                <a:cubicBezTo>
                  <a:pt x="10816" y="14297"/>
                  <a:pt x="10905" y="14307"/>
                  <a:pt x="10910" y="14311"/>
                </a:cubicBezTo>
                <a:cubicBezTo>
                  <a:pt x="10915" y="14315"/>
                  <a:pt x="10919" y="14238"/>
                  <a:pt x="10919" y="14139"/>
                </a:cubicBezTo>
                <a:lnTo>
                  <a:pt x="10919" y="13960"/>
                </a:lnTo>
                <a:lnTo>
                  <a:pt x="10721" y="13960"/>
                </a:lnTo>
                <a:lnTo>
                  <a:pt x="10523" y="13960"/>
                </a:lnTo>
                <a:close/>
                <a:moveTo>
                  <a:pt x="11496" y="13960"/>
                </a:moveTo>
                <a:lnTo>
                  <a:pt x="11496" y="14161"/>
                </a:lnTo>
                <a:lnTo>
                  <a:pt x="11496" y="14362"/>
                </a:lnTo>
                <a:lnTo>
                  <a:pt x="11668" y="14350"/>
                </a:lnTo>
                <a:lnTo>
                  <a:pt x="11838" y="14338"/>
                </a:lnTo>
                <a:lnTo>
                  <a:pt x="11849" y="14150"/>
                </a:lnTo>
                <a:lnTo>
                  <a:pt x="11860" y="13960"/>
                </a:lnTo>
                <a:lnTo>
                  <a:pt x="11678" y="13960"/>
                </a:lnTo>
                <a:lnTo>
                  <a:pt x="11496" y="13960"/>
                </a:lnTo>
                <a:close/>
                <a:moveTo>
                  <a:pt x="360" y="14479"/>
                </a:moveTo>
                <a:lnTo>
                  <a:pt x="360" y="14698"/>
                </a:lnTo>
                <a:lnTo>
                  <a:pt x="360" y="14916"/>
                </a:lnTo>
                <a:lnTo>
                  <a:pt x="559" y="14916"/>
                </a:lnTo>
                <a:lnTo>
                  <a:pt x="757" y="14916"/>
                </a:lnTo>
                <a:lnTo>
                  <a:pt x="757" y="14698"/>
                </a:lnTo>
                <a:lnTo>
                  <a:pt x="757" y="14479"/>
                </a:lnTo>
                <a:lnTo>
                  <a:pt x="559" y="14479"/>
                </a:lnTo>
                <a:lnTo>
                  <a:pt x="360" y="14479"/>
                </a:lnTo>
                <a:close/>
                <a:moveTo>
                  <a:pt x="1333" y="14479"/>
                </a:moveTo>
                <a:lnTo>
                  <a:pt x="1333" y="14698"/>
                </a:lnTo>
                <a:lnTo>
                  <a:pt x="1333" y="14916"/>
                </a:lnTo>
                <a:lnTo>
                  <a:pt x="1532" y="14916"/>
                </a:lnTo>
                <a:lnTo>
                  <a:pt x="1693" y="14916"/>
                </a:lnTo>
                <a:lnTo>
                  <a:pt x="1693" y="14698"/>
                </a:lnTo>
                <a:lnTo>
                  <a:pt x="1693" y="14479"/>
                </a:lnTo>
                <a:lnTo>
                  <a:pt x="1532" y="14479"/>
                </a:lnTo>
                <a:lnTo>
                  <a:pt x="1513" y="14479"/>
                </a:lnTo>
                <a:lnTo>
                  <a:pt x="1333" y="14479"/>
                </a:lnTo>
                <a:close/>
                <a:moveTo>
                  <a:pt x="2307" y="14479"/>
                </a:moveTo>
                <a:lnTo>
                  <a:pt x="2307" y="14698"/>
                </a:lnTo>
                <a:lnTo>
                  <a:pt x="2307" y="14916"/>
                </a:lnTo>
                <a:lnTo>
                  <a:pt x="2487" y="14916"/>
                </a:lnTo>
                <a:lnTo>
                  <a:pt x="2667" y="14916"/>
                </a:lnTo>
                <a:lnTo>
                  <a:pt x="2667" y="14698"/>
                </a:lnTo>
                <a:lnTo>
                  <a:pt x="2667" y="14479"/>
                </a:lnTo>
                <a:lnTo>
                  <a:pt x="2487" y="14479"/>
                </a:lnTo>
                <a:lnTo>
                  <a:pt x="2307" y="14479"/>
                </a:lnTo>
                <a:close/>
                <a:moveTo>
                  <a:pt x="3279" y="14479"/>
                </a:moveTo>
                <a:lnTo>
                  <a:pt x="3279" y="14698"/>
                </a:lnTo>
                <a:lnTo>
                  <a:pt x="3279" y="14916"/>
                </a:lnTo>
                <a:lnTo>
                  <a:pt x="3459" y="14916"/>
                </a:lnTo>
                <a:lnTo>
                  <a:pt x="3640" y="14916"/>
                </a:lnTo>
                <a:lnTo>
                  <a:pt x="3640" y="14698"/>
                </a:lnTo>
                <a:lnTo>
                  <a:pt x="3640" y="14479"/>
                </a:lnTo>
                <a:lnTo>
                  <a:pt x="3459" y="14479"/>
                </a:lnTo>
                <a:lnTo>
                  <a:pt x="3279" y="14479"/>
                </a:lnTo>
                <a:close/>
                <a:moveTo>
                  <a:pt x="4252" y="14479"/>
                </a:moveTo>
                <a:lnTo>
                  <a:pt x="4252" y="14698"/>
                </a:lnTo>
                <a:lnTo>
                  <a:pt x="4252" y="14916"/>
                </a:lnTo>
                <a:lnTo>
                  <a:pt x="4414" y="14916"/>
                </a:lnTo>
                <a:lnTo>
                  <a:pt x="4433" y="14916"/>
                </a:lnTo>
                <a:lnTo>
                  <a:pt x="4613" y="14916"/>
                </a:lnTo>
                <a:lnTo>
                  <a:pt x="4613" y="14698"/>
                </a:lnTo>
                <a:lnTo>
                  <a:pt x="4613" y="14479"/>
                </a:lnTo>
                <a:lnTo>
                  <a:pt x="4433" y="14479"/>
                </a:lnTo>
                <a:lnTo>
                  <a:pt x="4414" y="14479"/>
                </a:lnTo>
                <a:lnTo>
                  <a:pt x="4252" y="14479"/>
                </a:lnTo>
                <a:close/>
                <a:moveTo>
                  <a:pt x="5225" y="14479"/>
                </a:moveTo>
                <a:lnTo>
                  <a:pt x="5225" y="14698"/>
                </a:lnTo>
                <a:lnTo>
                  <a:pt x="5225" y="14916"/>
                </a:lnTo>
                <a:lnTo>
                  <a:pt x="5388" y="14916"/>
                </a:lnTo>
                <a:lnTo>
                  <a:pt x="5406" y="14916"/>
                </a:lnTo>
                <a:lnTo>
                  <a:pt x="5586" y="14916"/>
                </a:lnTo>
                <a:lnTo>
                  <a:pt x="5586" y="14698"/>
                </a:lnTo>
                <a:lnTo>
                  <a:pt x="5586" y="14479"/>
                </a:lnTo>
                <a:lnTo>
                  <a:pt x="5406" y="14479"/>
                </a:lnTo>
                <a:lnTo>
                  <a:pt x="5388" y="14479"/>
                </a:lnTo>
                <a:lnTo>
                  <a:pt x="5225" y="14479"/>
                </a:lnTo>
                <a:close/>
                <a:moveTo>
                  <a:pt x="6162" y="14479"/>
                </a:moveTo>
                <a:lnTo>
                  <a:pt x="6162" y="14698"/>
                </a:lnTo>
                <a:lnTo>
                  <a:pt x="6162" y="14916"/>
                </a:lnTo>
                <a:lnTo>
                  <a:pt x="6360" y="14916"/>
                </a:lnTo>
                <a:lnTo>
                  <a:pt x="6559" y="14916"/>
                </a:lnTo>
                <a:lnTo>
                  <a:pt x="6559" y="14698"/>
                </a:lnTo>
                <a:lnTo>
                  <a:pt x="6559" y="14479"/>
                </a:lnTo>
                <a:lnTo>
                  <a:pt x="6360" y="14479"/>
                </a:lnTo>
                <a:lnTo>
                  <a:pt x="6162" y="14479"/>
                </a:lnTo>
                <a:close/>
                <a:moveTo>
                  <a:pt x="7135" y="14479"/>
                </a:moveTo>
                <a:lnTo>
                  <a:pt x="7135" y="14698"/>
                </a:lnTo>
                <a:lnTo>
                  <a:pt x="7135" y="14916"/>
                </a:lnTo>
                <a:lnTo>
                  <a:pt x="7334" y="14916"/>
                </a:lnTo>
                <a:lnTo>
                  <a:pt x="7532" y="14916"/>
                </a:lnTo>
                <a:lnTo>
                  <a:pt x="7532" y="14698"/>
                </a:lnTo>
                <a:lnTo>
                  <a:pt x="7532" y="14479"/>
                </a:lnTo>
                <a:lnTo>
                  <a:pt x="7334" y="14479"/>
                </a:lnTo>
                <a:lnTo>
                  <a:pt x="7135" y="14479"/>
                </a:lnTo>
                <a:close/>
                <a:moveTo>
                  <a:pt x="0" y="15036"/>
                </a:moveTo>
                <a:lnTo>
                  <a:pt x="0" y="15435"/>
                </a:lnTo>
                <a:lnTo>
                  <a:pt x="36" y="15435"/>
                </a:lnTo>
                <a:lnTo>
                  <a:pt x="198" y="15435"/>
                </a:lnTo>
                <a:lnTo>
                  <a:pt x="185" y="15234"/>
                </a:lnTo>
                <a:lnTo>
                  <a:pt x="173" y="15036"/>
                </a:lnTo>
                <a:lnTo>
                  <a:pt x="36" y="15036"/>
                </a:lnTo>
                <a:lnTo>
                  <a:pt x="0" y="15036"/>
                </a:lnTo>
                <a:close/>
                <a:moveTo>
                  <a:pt x="865" y="15036"/>
                </a:moveTo>
                <a:lnTo>
                  <a:pt x="865" y="15193"/>
                </a:lnTo>
                <a:lnTo>
                  <a:pt x="865" y="15351"/>
                </a:lnTo>
                <a:lnTo>
                  <a:pt x="1036" y="15366"/>
                </a:lnTo>
                <a:cubicBezTo>
                  <a:pt x="1130" y="15374"/>
                  <a:pt x="1212" y="15383"/>
                  <a:pt x="1216" y="15387"/>
                </a:cubicBezTo>
                <a:cubicBezTo>
                  <a:pt x="1221" y="15391"/>
                  <a:pt x="1225" y="15314"/>
                  <a:pt x="1225" y="15216"/>
                </a:cubicBezTo>
                <a:lnTo>
                  <a:pt x="1225" y="15036"/>
                </a:lnTo>
                <a:lnTo>
                  <a:pt x="1045" y="15036"/>
                </a:lnTo>
                <a:lnTo>
                  <a:pt x="1027" y="15036"/>
                </a:lnTo>
                <a:lnTo>
                  <a:pt x="865" y="15036"/>
                </a:lnTo>
                <a:close/>
                <a:moveTo>
                  <a:pt x="1802" y="15036"/>
                </a:moveTo>
                <a:lnTo>
                  <a:pt x="1802" y="15193"/>
                </a:lnTo>
                <a:lnTo>
                  <a:pt x="1802" y="15234"/>
                </a:lnTo>
                <a:lnTo>
                  <a:pt x="1802" y="15351"/>
                </a:lnTo>
                <a:lnTo>
                  <a:pt x="1991" y="15366"/>
                </a:lnTo>
                <a:cubicBezTo>
                  <a:pt x="2095" y="15374"/>
                  <a:pt x="2185" y="15383"/>
                  <a:pt x="2190" y="15387"/>
                </a:cubicBezTo>
                <a:cubicBezTo>
                  <a:pt x="2195" y="15391"/>
                  <a:pt x="2199" y="15314"/>
                  <a:pt x="2199" y="15216"/>
                </a:cubicBezTo>
                <a:lnTo>
                  <a:pt x="2199" y="15036"/>
                </a:lnTo>
                <a:lnTo>
                  <a:pt x="2000" y="15036"/>
                </a:lnTo>
                <a:lnTo>
                  <a:pt x="1802" y="15036"/>
                </a:lnTo>
                <a:close/>
                <a:moveTo>
                  <a:pt x="2775" y="15036"/>
                </a:moveTo>
                <a:lnTo>
                  <a:pt x="2775" y="15193"/>
                </a:lnTo>
                <a:lnTo>
                  <a:pt x="2775" y="15234"/>
                </a:lnTo>
                <a:lnTo>
                  <a:pt x="2775" y="15351"/>
                </a:lnTo>
                <a:lnTo>
                  <a:pt x="2964" y="15366"/>
                </a:lnTo>
                <a:cubicBezTo>
                  <a:pt x="3068" y="15374"/>
                  <a:pt x="3157" y="15383"/>
                  <a:pt x="3162" y="15387"/>
                </a:cubicBezTo>
                <a:cubicBezTo>
                  <a:pt x="3167" y="15391"/>
                  <a:pt x="3171" y="15314"/>
                  <a:pt x="3171" y="15216"/>
                </a:cubicBezTo>
                <a:lnTo>
                  <a:pt x="3171" y="15036"/>
                </a:lnTo>
                <a:lnTo>
                  <a:pt x="2973" y="15036"/>
                </a:lnTo>
                <a:lnTo>
                  <a:pt x="2775" y="15036"/>
                </a:lnTo>
                <a:close/>
                <a:moveTo>
                  <a:pt x="3748" y="15036"/>
                </a:moveTo>
                <a:lnTo>
                  <a:pt x="3748" y="15234"/>
                </a:lnTo>
                <a:lnTo>
                  <a:pt x="3748" y="15435"/>
                </a:lnTo>
                <a:lnTo>
                  <a:pt x="3946" y="15435"/>
                </a:lnTo>
                <a:lnTo>
                  <a:pt x="4054" y="15435"/>
                </a:lnTo>
                <a:lnTo>
                  <a:pt x="4041" y="15234"/>
                </a:lnTo>
                <a:lnTo>
                  <a:pt x="4029" y="15036"/>
                </a:lnTo>
                <a:lnTo>
                  <a:pt x="3946" y="15036"/>
                </a:lnTo>
                <a:lnTo>
                  <a:pt x="3889" y="15036"/>
                </a:lnTo>
                <a:lnTo>
                  <a:pt x="3748" y="15036"/>
                </a:lnTo>
                <a:close/>
                <a:moveTo>
                  <a:pt x="4721" y="15036"/>
                </a:moveTo>
                <a:lnTo>
                  <a:pt x="4721" y="15234"/>
                </a:lnTo>
                <a:lnTo>
                  <a:pt x="4721" y="15435"/>
                </a:lnTo>
                <a:lnTo>
                  <a:pt x="4919" y="15435"/>
                </a:lnTo>
                <a:lnTo>
                  <a:pt x="5028" y="15435"/>
                </a:lnTo>
                <a:lnTo>
                  <a:pt x="5015" y="15234"/>
                </a:lnTo>
                <a:lnTo>
                  <a:pt x="5003" y="15036"/>
                </a:lnTo>
                <a:lnTo>
                  <a:pt x="4919" y="15036"/>
                </a:lnTo>
                <a:lnTo>
                  <a:pt x="4862" y="15036"/>
                </a:lnTo>
                <a:lnTo>
                  <a:pt x="4721" y="15036"/>
                </a:lnTo>
                <a:close/>
                <a:moveTo>
                  <a:pt x="5694" y="15036"/>
                </a:moveTo>
                <a:lnTo>
                  <a:pt x="5694" y="15237"/>
                </a:lnTo>
                <a:lnTo>
                  <a:pt x="5694" y="15435"/>
                </a:lnTo>
                <a:lnTo>
                  <a:pt x="5757" y="15435"/>
                </a:lnTo>
                <a:lnTo>
                  <a:pt x="5883" y="15427"/>
                </a:lnTo>
                <a:lnTo>
                  <a:pt x="5999" y="15418"/>
                </a:lnTo>
                <a:lnTo>
                  <a:pt x="5987" y="15234"/>
                </a:lnTo>
                <a:lnTo>
                  <a:pt x="5975" y="15036"/>
                </a:lnTo>
                <a:lnTo>
                  <a:pt x="5894" y="15036"/>
                </a:lnTo>
                <a:lnTo>
                  <a:pt x="5834" y="15036"/>
                </a:lnTo>
                <a:lnTo>
                  <a:pt x="5694" y="15036"/>
                </a:lnTo>
                <a:close/>
                <a:moveTo>
                  <a:pt x="6668" y="15036"/>
                </a:moveTo>
                <a:lnTo>
                  <a:pt x="6668" y="15234"/>
                </a:lnTo>
                <a:lnTo>
                  <a:pt x="6668" y="15435"/>
                </a:lnTo>
                <a:lnTo>
                  <a:pt x="6847" y="15435"/>
                </a:lnTo>
                <a:lnTo>
                  <a:pt x="6973" y="15435"/>
                </a:lnTo>
                <a:lnTo>
                  <a:pt x="6961" y="15234"/>
                </a:lnTo>
                <a:lnTo>
                  <a:pt x="6948" y="15036"/>
                </a:lnTo>
                <a:lnTo>
                  <a:pt x="6847" y="15036"/>
                </a:lnTo>
                <a:lnTo>
                  <a:pt x="6807" y="15036"/>
                </a:lnTo>
                <a:lnTo>
                  <a:pt x="6668" y="15036"/>
                </a:lnTo>
                <a:close/>
                <a:moveTo>
                  <a:pt x="7784" y="15036"/>
                </a:moveTo>
                <a:cubicBezTo>
                  <a:pt x="7640" y="15036"/>
                  <a:pt x="7640" y="15036"/>
                  <a:pt x="7640" y="15195"/>
                </a:cubicBezTo>
                <a:cubicBezTo>
                  <a:pt x="7640" y="15355"/>
                  <a:pt x="7640" y="15354"/>
                  <a:pt x="7784" y="15354"/>
                </a:cubicBezTo>
                <a:cubicBezTo>
                  <a:pt x="7928" y="15354"/>
                  <a:pt x="7929" y="15355"/>
                  <a:pt x="7929" y="15195"/>
                </a:cubicBezTo>
                <a:cubicBezTo>
                  <a:pt x="7929" y="15036"/>
                  <a:pt x="7928" y="15036"/>
                  <a:pt x="7784" y="15036"/>
                </a:cubicBezTo>
                <a:close/>
                <a:moveTo>
                  <a:pt x="8613" y="15036"/>
                </a:moveTo>
                <a:lnTo>
                  <a:pt x="8613" y="15193"/>
                </a:lnTo>
                <a:lnTo>
                  <a:pt x="8613" y="15351"/>
                </a:lnTo>
                <a:lnTo>
                  <a:pt x="8784" y="15366"/>
                </a:lnTo>
                <a:cubicBezTo>
                  <a:pt x="8878" y="15374"/>
                  <a:pt x="8959" y="15383"/>
                  <a:pt x="8964" y="15387"/>
                </a:cubicBezTo>
                <a:cubicBezTo>
                  <a:pt x="8969" y="15391"/>
                  <a:pt x="8973" y="15314"/>
                  <a:pt x="8973" y="15216"/>
                </a:cubicBezTo>
                <a:lnTo>
                  <a:pt x="8973" y="15036"/>
                </a:lnTo>
                <a:lnTo>
                  <a:pt x="8793" y="15036"/>
                </a:lnTo>
                <a:lnTo>
                  <a:pt x="8775" y="15036"/>
                </a:lnTo>
                <a:lnTo>
                  <a:pt x="8613" y="15036"/>
                </a:lnTo>
                <a:close/>
                <a:moveTo>
                  <a:pt x="360" y="15553"/>
                </a:moveTo>
                <a:lnTo>
                  <a:pt x="360" y="15773"/>
                </a:lnTo>
                <a:lnTo>
                  <a:pt x="360" y="15992"/>
                </a:lnTo>
                <a:lnTo>
                  <a:pt x="559" y="15992"/>
                </a:lnTo>
                <a:lnTo>
                  <a:pt x="757" y="15992"/>
                </a:lnTo>
                <a:lnTo>
                  <a:pt x="757" y="15773"/>
                </a:lnTo>
                <a:lnTo>
                  <a:pt x="757" y="15553"/>
                </a:lnTo>
                <a:lnTo>
                  <a:pt x="559" y="15553"/>
                </a:lnTo>
                <a:lnTo>
                  <a:pt x="360" y="15553"/>
                </a:lnTo>
                <a:close/>
                <a:moveTo>
                  <a:pt x="1333" y="15553"/>
                </a:moveTo>
                <a:lnTo>
                  <a:pt x="1333" y="15773"/>
                </a:lnTo>
                <a:lnTo>
                  <a:pt x="1333" y="15992"/>
                </a:lnTo>
                <a:lnTo>
                  <a:pt x="1532" y="15992"/>
                </a:lnTo>
                <a:lnTo>
                  <a:pt x="1693" y="15992"/>
                </a:lnTo>
                <a:lnTo>
                  <a:pt x="1693" y="15773"/>
                </a:lnTo>
                <a:lnTo>
                  <a:pt x="1693" y="15553"/>
                </a:lnTo>
                <a:lnTo>
                  <a:pt x="1532" y="15553"/>
                </a:lnTo>
                <a:lnTo>
                  <a:pt x="1513" y="15553"/>
                </a:lnTo>
                <a:lnTo>
                  <a:pt x="1333" y="15553"/>
                </a:lnTo>
                <a:close/>
                <a:moveTo>
                  <a:pt x="2307" y="15553"/>
                </a:moveTo>
                <a:lnTo>
                  <a:pt x="2307" y="15773"/>
                </a:lnTo>
                <a:lnTo>
                  <a:pt x="2307" y="15992"/>
                </a:lnTo>
                <a:lnTo>
                  <a:pt x="2487" y="15992"/>
                </a:lnTo>
                <a:lnTo>
                  <a:pt x="2667" y="15992"/>
                </a:lnTo>
                <a:lnTo>
                  <a:pt x="2667" y="15773"/>
                </a:lnTo>
                <a:lnTo>
                  <a:pt x="2667" y="15553"/>
                </a:lnTo>
                <a:lnTo>
                  <a:pt x="2487" y="15553"/>
                </a:lnTo>
                <a:lnTo>
                  <a:pt x="2307" y="15553"/>
                </a:lnTo>
                <a:close/>
                <a:moveTo>
                  <a:pt x="3279" y="15553"/>
                </a:moveTo>
                <a:lnTo>
                  <a:pt x="3279" y="15773"/>
                </a:lnTo>
                <a:lnTo>
                  <a:pt x="3279" y="15992"/>
                </a:lnTo>
                <a:lnTo>
                  <a:pt x="3459" y="15992"/>
                </a:lnTo>
                <a:lnTo>
                  <a:pt x="3640" y="15992"/>
                </a:lnTo>
                <a:lnTo>
                  <a:pt x="3640" y="15773"/>
                </a:lnTo>
                <a:lnTo>
                  <a:pt x="3640" y="15553"/>
                </a:lnTo>
                <a:lnTo>
                  <a:pt x="3459" y="15553"/>
                </a:lnTo>
                <a:lnTo>
                  <a:pt x="3279" y="15553"/>
                </a:lnTo>
                <a:close/>
                <a:moveTo>
                  <a:pt x="4252" y="15553"/>
                </a:moveTo>
                <a:lnTo>
                  <a:pt x="4252" y="15773"/>
                </a:lnTo>
                <a:lnTo>
                  <a:pt x="4252" y="15992"/>
                </a:lnTo>
                <a:lnTo>
                  <a:pt x="4414" y="15992"/>
                </a:lnTo>
                <a:lnTo>
                  <a:pt x="4433" y="15992"/>
                </a:lnTo>
                <a:lnTo>
                  <a:pt x="4613" y="15992"/>
                </a:lnTo>
                <a:lnTo>
                  <a:pt x="4613" y="15773"/>
                </a:lnTo>
                <a:lnTo>
                  <a:pt x="4613" y="15553"/>
                </a:lnTo>
                <a:lnTo>
                  <a:pt x="4433" y="15553"/>
                </a:lnTo>
                <a:lnTo>
                  <a:pt x="4414" y="15553"/>
                </a:lnTo>
                <a:lnTo>
                  <a:pt x="4252" y="15553"/>
                </a:lnTo>
                <a:close/>
                <a:moveTo>
                  <a:pt x="5225" y="15553"/>
                </a:moveTo>
                <a:lnTo>
                  <a:pt x="5225" y="15773"/>
                </a:lnTo>
                <a:lnTo>
                  <a:pt x="5225" y="15992"/>
                </a:lnTo>
                <a:lnTo>
                  <a:pt x="5388" y="15992"/>
                </a:lnTo>
                <a:lnTo>
                  <a:pt x="5406" y="15992"/>
                </a:lnTo>
                <a:lnTo>
                  <a:pt x="5586" y="15992"/>
                </a:lnTo>
                <a:lnTo>
                  <a:pt x="5586" y="15773"/>
                </a:lnTo>
                <a:lnTo>
                  <a:pt x="5586" y="15553"/>
                </a:lnTo>
                <a:lnTo>
                  <a:pt x="5406" y="15553"/>
                </a:lnTo>
                <a:lnTo>
                  <a:pt x="5388" y="15553"/>
                </a:lnTo>
                <a:lnTo>
                  <a:pt x="5225" y="15553"/>
                </a:lnTo>
                <a:close/>
                <a:moveTo>
                  <a:pt x="6252" y="15553"/>
                </a:moveTo>
                <a:lnTo>
                  <a:pt x="6264" y="15773"/>
                </a:lnTo>
                <a:lnTo>
                  <a:pt x="6277" y="15992"/>
                </a:lnTo>
                <a:lnTo>
                  <a:pt x="6360" y="15992"/>
                </a:lnTo>
                <a:lnTo>
                  <a:pt x="6418" y="15992"/>
                </a:lnTo>
                <a:lnTo>
                  <a:pt x="6559" y="15992"/>
                </a:lnTo>
                <a:lnTo>
                  <a:pt x="6559" y="15773"/>
                </a:lnTo>
                <a:lnTo>
                  <a:pt x="6559" y="15553"/>
                </a:lnTo>
                <a:lnTo>
                  <a:pt x="6406" y="15553"/>
                </a:lnTo>
                <a:lnTo>
                  <a:pt x="6360" y="15553"/>
                </a:lnTo>
                <a:lnTo>
                  <a:pt x="6252" y="15553"/>
                </a:lnTo>
                <a:close/>
                <a:moveTo>
                  <a:pt x="7135" y="15553"/>
                </a:moveTo>
                <a:lnTo>
                  <a:pt x="7135" y="15773"/>
                </a:lnTo>
                <a:lnTo>
                  <a:pt x="7135" y="15992"/>
                </a:lnTo>
                <a:lnTo>
                  <a:pt x="7334" y="15992"/>
                </a:lnTo>
                <a:lnTo>
                  <a:pt x="7532" y="15992"/>
                </a:lnTo>
                <a:lnTo>
                  <a:pt x="7532" y="15773"/>
                </a:lnTo>
                <a:lnTo>
                  <a:pt x="7532" y="15553"/>
                </a:lnTo>
                <a:lnTo>
                  <a:pt x="7334" y="15553"/>
                </a:lnTo>
                <a:lnTo>
                  <a:pt x="7135" y="15553"/>
                </a:lnTo>
                <a:close/>
                <a:moveTo>
                  <a:pt x="8109" y="15553"/>
                </a:moveTo>
                <a:lnTo>
                  <a:pt x="8109" y="15773"/>
                </a:lnTo>
                <a:lnTo>
                  <a:pt x="8109" y="15992"/>
                </a:lnTo>
                <a:lnTo>
                  <a:pt x="8307" y="15992"/>
                </a:lnTo>
                <a:lnTo>
                  <a:pt x="8469" y="15992"/>
                </a:lnTo>
                <a:lnTo>
                  <a:pt x="8469" y="15773"/>
                </a:lnTo>
                <a:lnTo>
                  <a:pt x="8469" y="15553"/>
                </a:lnTo>
                <a:lnTo>
                  <a:pt x="8307" y="15553"/>
                </a:lnTo>
                <a:lnTo>
                  <a:pt x="8289" y="15553"/>
                </a:lnTo>
                <a:lnTo>
                  <a:pt x="8109" y="15553"/>
                </a:lnTo>
                <a:close/>
                <a:moveTo>
                  <a:pt x="9081" y="15553"/>
                </a:moveTo>
                <a:lnTo>
                  <a:pt x="9081" y="15773"/>
                </a:lnTo>
                <a:lnTo>
                  <a:pt x="9081" y="15992"/>
                </a:lnTo>
                <a:lnTo>
                  <a:pt x="9280" y="15992"/>
                </a:lnTo>
                <a:lnTo>
                  <a:pt x="9442" y="15992"/>
                </a:lnTo>
                <a:lnTo>
                  <a:pt x="9442" y="15773"/>
                </a:lnTo>
                <a:lnTo>
                  <a:pt x="9442" y="15553"/>
                </a:lnTo>
                <a:lnTo>
                  <a:pt x="9280" y="15553"/>
                </a:lnTo>
                <a:lnTo>
                  <a:pt x="9261" y="15553"/>
                </a:lnTo>
                <a:lnTo>
                  <a:pt x="9081" y="15553"/>
                </a:lnTo>
                <a:close/>
                <a:moveTo>
                  <a:pt x="10054" y="15553"/>
                </a:moveTo>
                <a:lnTo>
                  <a:pt x="10054" y="15773"/>
                </a:lnTo>
                <a:lnTo>
                  <a:pt x="10054" y="15992"/>
                </a:lnTo>
                <a:lnTo>
                  <a:pt x="10235" y="15992"/>
                </a:lnTo>
                <a:lnTo>
                  <a:pt x="10415" y="15992"/>
                </a:lnTo>
                <a:lnTo>
                  <a:pt x="10415" y="15773"/>
                </a:lnTo>
                <a:lnTo>
                  <a:pt x="10415" y="15553"/>
                </a:lnTo>
                <a:lnTo>
                  <a:pt x="10235" y="15553"/>
                </a:lnTo>
                <a:lnTo>
                  <a:pt x="10054" y="15553"/>
                </a:lnTo>
                <a:close/>
                <a:moveTo>
                  <a:pt x="11028" y="15553"/>
                </a:moveTo>
                <a:lnTo>
                  <a:pt x="11028" y="15773"/>
                </a:lnTo>
                <a:lnTo>
                  <a:pt x="11028" y="15992"/>
                </a:lnTo>
                <a:lnTo>
                  <a:pt x="11208" y="15992"/>
                </a:lnTo>
                <a:lnTo>
                  <a:pt x="11388" y="15992"/>
                </a:lnTo>
                <a:lnTo>
                  <a:pt x="11388" y="15773"/>
                </a:lnTo>
                <a:lnTo>
                  <a:pt x="11388" y="15553"/>
                </a:lnTo>
                <a:lnTo>
                  <a:pt x="11208" y="15553"/>
                </a:lnTo>
                <a:lnTo>
                  <a:pt x="11028" y="15553"/>
                </a:lnTo>
                <a:close/>
                <a:moveTo>
                  <a:pt x="12001" y="15553"/>
                </a:moveTo>
                <a:lnTo>
                  <a:pt x="12001" y="15773"/>
                </a:lnTo>
                <a:lnTo>
                  <a:pt x="12001" y="15992"/>
                </a:lnTo>
                <a:lnTo>
                  <a:pt x="12162" y="15992"/>
                </a:lnTo>
                <a:lnTo>
                  <a:pt x="12181" y="15992"/>
                </a:lnTo>
                <a:lnTo>
                  <a:pt x="12361" y="15992"/>
                </a:lnTo>
                <a:lnTo>
                  <a:pt x="12361" y="15773"/>
                </a:lnTo>
                <a:lnTo>
                  <a:pt x="12361" y="15553"/>
                </a:lnTo>
                <a:lnTo>
                  <a:pt x="12181" y="15553"/>
                </a:lnTo>
                <a:lnTo>
                  <a:pt x="12162" y="15553"/>
                </a:lnTo>
                <a:lnTo>
                  <a:pt x="12001" y="15553"/>
                </a:lnTo>
                <a:close/>
                <a:moveTo>
                  <a:pt x="0" y="16112"/>
                </a:moveTo>
                <a:lnTo>
                  <a:pt x="0" y="16510"/>
                </a:lnTo>
                <a:lnTo>
                  <a:pt x="36" y="16510"/>
                </a:lnTo>
                <a:lnTo>
                  <a:pt x="198" y="16510"/>
                </a:lnTo>
                <a:lnTo>
                  <a:pt x="185" y="16311"/>
                </a:lnTo>
                <a:lnTo>
                  <a:pt x="173" y="16112"/>
                </a:lnTo>
                <a:lnTo>
                  <a:pt x="0" y="16112"/>
                </a:lnTo>
                <a:close/>
                <a:moveTo>
                  <a:pt x="865" y="16112"/>
                </a:moveTo>
                <a:lnTo>
                  <a:pt x="865" y="16269"/>
                </a:lnTo>
                <a:lnTo>
                  <a:pt x="865" y="16426"/>
                </a:lnTo>
                <a:lnTo>
                  <a:pt x="1036" y="16441"/>
                </a:lnTo>
                <a:cubicBezTo>
                  <a:pt x="1130" y="16450"/>
                  <a:pt x="1212" y="16459"/>
                  <a:pt x="1216" y="16463"/>
                </a:cubicBezTo>
                <a:cubicBezTo>
                  <a:pt x="1221" y="16467"/>
                  <a:pt x="1225" y="16389"/>
                  <a:pt x="1225" y="16290"/>
                </a:cubicBezTo>
                <a:lnTo>
                  <a:pt x="1225" y="16112"/>
                </a:lnTo>
                <a:lnTo>
                  <a:pt x="1045" y="16112"/>
                </a:lnTo>
                <a:lnTo>
                  <a:pt x="865" y="16112"/>
                </a:lnTo>
                <a:close/>
                <a:moveTo>
                  <a:pt x="1802" y="16112"/>
                </a:moveTo>
                <a:lnTo>
                  <a:pt x="1802" y="16269"/>
                </a:lnTo>
                <a:lnTo>
                  <a:pt x="1802" y="16290"/>
                </a:lnTo>
                <a:lnTo>
                  <a:pt x="1802" y="16426"/>
                </a:lnTo>
                <a:lnTo>
                  <a:pt x="1991" y="16441"/>
                </a:lnTo>
                <a:cubicBezTo>
                  <a:pt x="2095" y="16449"/>
                  <a:pt x="2185" y="16459"/>
                  <a:pt x="2190" y="16463"/>
                </a:cubicBezTo>
                <a:cubicBezTo>
                  <a:pt x="2195" y="16467"/>
                  <a:pt x="2199" y="16389"/>
                  <a:pt x="2199" y="16290"/>
                </a:cubicBezTo>
                <a:lnTo>
                  <a:pt x="2199" y="16112"/>
                </a:lnTo>
                <a:lnTo>
                  <a:pt x="2000" y="16112"/>
                </a:lnTo>
                <a:lnTo>
                  <a:pt x="1802" y="16112"/>
                </a:lnTo>
                <a:close/>
                <a:moveTo>
                  <a:pt x="2775" y="16112"/>
                </a:moveTo>
                <a:lnTo>
                  <a:pt x="2775" y="16269"/>
                </a:lnTo>
                <a:lnTo>
                  <a:pt x="2775" y="16426"/>
                </a:lnTo>
                <a:lnTo>
                  <a:pt x="2964" y="16441"/>
                </a:lnTo>
                <a:cubicBezTo>
                  <a:pt x="3068" y="16449"/>
                  <a:pt x="3157" y="16459"/>
                  <a:pt x="3162" y="16463"/>
                </a:cubicBezTo>
                <a:cubicBezTo>
                  <a:pt x="3167" y="16467"/>
                  <a:pt x="3171" y="16389"/>
                  <a:pt x="3171" y="16290"/>
                </a:cubicBezTo>
                <a:lnTo>
                  <a:pt x="3171" y="16112"/>
                </a:lnTo>
                <a:lnTo>
                  <a:pt x="2973" y="16112"/>
                </a:lnTo>
                <a:lnTo>
                  <a:pt x="2775" y="16112"/>
                </a:lnTo>
                <a:close/>
                <a:moveTo>
                  <a:pt x="3748" y="16112"/>
                </a:moveTo>
                <a:lnTo>
                  <a:pt x="3748" y="16311"/>
                </a:lnTo>
                <a:lnTo>
                  <a:pt x="3748" y="16510"/>
                </a:lnTo>
                <a:lnTo>
                  <a:pt x="3946" y="16510"/>
                </a:lnTo>
                <a:lnTo>
                  <a:pt x="4054" y="16510"/>
                </a:lnTo>
                <a:lnTo>
                  <a:pt x="4041" y="16311"/>
                </a:lnTo>
                <a:lnTo>
                  <a:pt x="4029" y="16112"/>
                </a:lnTo>
                <a:lnTo>
                  <a:pt x="3889" y="16112"/>
                </a:lnTo>
                <a:lnTo>
                  <a:pt x="3748" y="16112"/>
                </a:lnTo>
                <a:close/>
                <a:moveTo>
                  <a:pt x="4721" y="16112"/>
                </a:moveTo>
                <a:lnTo>
                  <a:pt x="4721" y="16290"/>
                </a:lnTo>
                <a:lnTo>
                  <a:pt x="4721" y="16311"/>
                </a:lnTo>
                <a:lnTo>
                  <a:pt x="4721" y="16510"/>
                </a:lnTo>
                <a:lnTo>
                  <a:pt x="4919" y="16510"/>
                </a:lnTo>
                <a:lnTo>
                  <a:pt x="5028" y="16510"/>
                </a:lnTo>
                <a:lnTo>
                  <a:pt x="5015" y="16311"/>
                </a:lnTo>
                <a:lnTo>
                  <a:pt x="5003" y="16112"/>
                </a:lnTo>
                <a:lnTo>
                  <a:pt x="4862" y="16112"/>
                </a:lnTo>
                <a:lnTo>
                  <a:pt x="4721" y="16112"/>
                </a:lnTo>
                <a:close/>
                <a:moveTo>
                  <a:pt x="5694" y="16112"/>
                </a:moveTo>
                <a:lnTo>
                  <a:pt x="5694" y="16293"/>
                </a:lnTo>
                <a:lnTo>
                  <a:pt x="5694" y="16311"/>
                </a:lnTo>
                <a:lnTo>
                  <a:pt x="5694" y="16510"/>
                </a:lnTo>
                <a:lnTo>
                  <a:pt x="5761" y="16510"/>
                </a:lnTo>
                <a:lnTo>
                  <a:pt x="5883" y="16502"/>
                </a:lnTo>
                <a:lnTo>
                  <a:pt x="5999" y="16495"/>
                </a:lnTo>
                <a:lnTo>
                  <a:pt x="5987" y="16311"/>
                </a:lnTo>
                <a:lnTo>
                  <a:pt x="5975" y="16112"/>
                </a:lnTo>
                <a:lnTo>
                  <a:pt x="5834" y="16112"/>
                </a:lnTo>
                <a:lnTo>
                  <a:pt x="5694" y="16112"/>
                </a:lnTo>
                <a:close/>
                <a:moveTo>
                  <a:pt x="6668" y="16112"/>
                </a:moveTo>
                <a:lnTo>
                  <a:pt x="6668" y="16290"/>
                </a:lnTo>
                <a:lnTo>
                  <a:pt x="6668" y="16311"/>
                </a:lnTo>
                <a:lnTo>
                  <a:pt x="6668" y="16510"/>
                </a:lnTo>
                <a:lnTo>
                  <a:pt x="6847" y="16510"/>
                </a:lnTo>
                <a:lnTo>
                  <a:pt x="6973" y="16510"/>
                </a:lnTo>
                <a:lnTo>
                  <a:pt x="6961" y="16311"/>
                </a:lnTo>
                <a:lnTo>
                  <a:pt x="6948" y="16112"/>
                </a:lnTo>
                <a:lnTo>
                  <a:pt x="6807" y="16112"/>
                </a:lnTo>
                <a:lnTo>
                  <a:pt x="6668" y="16112"/>
                </a:lnTo>
                <a:close/>
                <a:moveTo>
                  <a:pt x="7784" y="16112"/>
                </a:moveTo>
                <a:cubicBezTo>
                  <a:pt x="7640" y="16112"/>
                  <a:pt x="7640" y="16112"/>
                  <a:pt x="7640" y="16272"/>
                </a:cubicBezTo>
                <a:cubicBezTo>
                  <a:pt x="7640" y="16431"/>
                  <a:pt x="7640" y="16431"/>
                  <a:pt x="7784" y="16431"/>
                </a:cubicBezTo>
                <a:cubicBezTo>
                  <a:pt x="7928" y="16431"/>
                  <a:pt x="7929" y="16431"/>
                  <a:pt x="7929" y="16272"/>
                </a:cubicBezTo>
                <a:cubicBezTo>
                  <a:pt x="7929" y="16112"/>
                  <a:pt x="7928" y="16112"/>
                  <a:pt x="7784" y="16112"/>
                </a:cubicBezTo>
                <a:close/>
                <a:moveTo>
                  <a:pt x="8613" y="16112"/>
                </a:moveTo>
                <a:lnTo>
                  <a:pt x="8613" y="16269"/>
                </a:lnTo>
                <a:lnTo>
                  <a:pt x="8613" y="16426"/>
                </a:lnTo>
                <a:lnTo>
                  <a:pt x="8784" y="16441"/>
                </a:lnTo>
                <a:cubicBezTo>
                  <a:pt x="8878" y="16450"/>
                  <a:pt x="8959" y="16459"/>
                  <a:pt x="8964" y="16463"/>
                </a:cubicBezTo>
                <a:cubicBezTo>
                  <a:pt x="8969" y="16467"/>
                  <a:pt x="8973" y="16389"/>
                  <a:pt x="8973" y="16290"/>
                </a:cubicBezTo>
                <a:lnTo>
                  <a:pt x="8973" y="16112"/>
                </a:lnTo>
                <a:lnTo>
                  <a:pt x="8793" y="16112"/>
                </a:lnTo>
                <a:lnTo>
                  <a:pt x="8613" y="16112"/>
                </a:lnTo>
                <a:close/>
                <a:moveTo>
                  <a:pt x="9670" y="16112"/>
                </a:moveTo>
                <a:cubicBezTo>
                  <a:pt x="9554" y="16112"/>
                  <a:pt x="9550" y="16118"/>
                  <a:pt x="9550" y="16272"/>
                </a:cubicBezTo>
                <a:lnTo>
                  <a:pt x="9550" y="16290"/>
                </a:lnTo>
                <a:lnTo>
                  <a:pt x="9550" y="16431"/>
                </a:lnTo>
                <a:lnTo>
                  <a:pt x="9712" y="16431"/>
                </a:lnTo>
                <a:cubicBezTo>
                  <a:pt x="9888" y="16431"/>
                  <a:pt x="9907" y="16395"/>
                  <a:pt x="9832" y="16213"/>
                </a:cubicBezTo>
                <a:cubicBezTo>
                  <a:pt x="9799" y="16133"/>
                  <a:pt x="9764" y="16112"/>
                  <a:pt x="9670" y="16112"/>
                </a:cubicBezTo>
                <a:close/>
                <a:moveTo>
                  <a:pt x="10523" y="16112"/>
                </a:moveTo>
                <a:lnTo>
                  <a:pt x="10523" y="16269"/>
                </a:lnTo>
                <a:lnTo>
                  <a:pt x="10523" y="16290"/>
                </a:lnTo>
                <a:lnTo>
                  <a:pt x="10523" y="16426"/>
                </a:lnTo>
                <a:lnTo>
                  <a:pt x="10712" y="16441"/>
                </a:lnTo>
                <a:cubicBezTo>
                  <a:pt x="10816" y="16449"/>
                  <a:pt x="10905" y="16459"/>
                  <a:pt x="10910" y="16463"/>
                </a:cubicBezTo>
                <a:cubicBezTo>
                  <a:pt x="10915" y="16467"/>
                  <a:pt x="10919" y="16389"/>
                  <a:pt x="10919" y="16290"/>
                </a:cubicBezTo>
                <a:lnTo>
                  <a:pt x="10919" y="16112"/>
                </a:lnTo>
                <a:lnTo>
                  <a:pt x="10721" y="16112"/>
                </a:lnTo>
                <a:lnTo>
                  <a:pt x="10523" y="16112"/>
                </a:lnTo>
                <a:close/>
                <a:moveTo>
                  <a:pt x="11496" y="16112"/>
                </a:moveTo>
                <a:lnTo>
                  <a:pt x="11496" y="16311"/>
                </a:lnTo>
                <a:lnTo>
                  <a:pt x="11496" y="16510"/>
                </a:lnTo>
                <a:lnTo>
                  <a:pt x="11694" y="16510"/>
                </a:lnTo>
                <a:lnTo>
                  <a:pt x="11802" y="16510"/>
                </a:lnTo>
                <a:lnTo>
                  <a:pt x="11790" y="16311"/>
                </a:lnTo>
                <a:lnTo>
                  <a:pt x="11777" y="16112"/>
                </a:lnTo>
                <a:lnTo>
                  <a:pt x="11636" y="16112"/>
                </a:lnTo>
                <a:lnTo>
                  <a:pt x="11496" y="16112"/>
                </a:lnTo>
                <a:close/>
                <a:moveTo>
                  <a:pt x="12469" y="16112"/>
                </a:moveTo>
                <a:lnTo>
                  <a:pt x="12469" y="16290"/>
                </a:lnTo>
                <a:lnTo>
                  <a:pt x="12469" y="16311"/>
                </a:lnTo>
                <a:lnTo>
                  <a:pt x="12469" y="16510"/>
                </a:lnTo>
                <a:lnTo>
                  <a:pt x="12668" y="16510"/>
                </a:lnTo>
                <a:lnTo>
                  <a:pt x="12775" y="16510"/>
                </a:lnTo>
                <a:lnTo>
                  <a:pt x="12763" y="16311"/>
                </a:lnTo>
                <a:lnTo>
                  <a:pt x="12750" y="16112"/>
                </a:lnTo>
                <a:lnTo>
                  <a:pt x="12610" y="16112"/>
                </a:lnTo>
                <a:lnTo>
                  <a:pt x="12469" y="16112"/>
                </a:lnTo>
                <a:close/>
                <a:moveTo>
                  <a:pt x="360" y="16630"/>
                </a:moveTo>
                <a:lnTo>
                  <a:pt x="360" y="16829"/>
                </a:lnTo>
                <a:lnTo>
                  <a:pt x="360" y="16849"/>
                </a:lnTo>
                <a:lnTo>
                  <a:pt x="360" y="17028"/>
                </a:lnTo>
                <a:lnTo>
                  <a:pt x="559" y="17028"/>
                </a:lnTo>
                <a:lnTo>
                  <a:pt x="757" y="17028"/>
                </a:lnTo>
                <a:lnTo>
                  <a:pt x="757" y="16849"/>
                </a:lnTo>
                <a:lnTo>
                  <a:pt x="757" y="16829"/>
                </a:lnTo>
                <a:lnTo>
                  <a:pt x="757" y="16630"/>
                </a:lnTo>
                <a:lnTo>
                  <a:pt x="559" y="16630"/>
                </a:lnTo>
                <a:lnTo>
                  <a:pt x="360" y="16630"/>
                </a:lnTo>
                <a:close/>
                <a:moveTo>
                  <a:pt x="1333" y="16630"/>
                </a:moveTo>
                <a:lnTo>
                  <a:pt x="1333" y="16829"/>
                </a:lnTo>
                <a:lnTo>
                  <a:pt x="1333" y="16849"/>
                </a:lnTo>
                <a:lnTo>
                  <a:pt x="1333" y="17028"/>
                </a:lnTo>
                <a:lnTo>
                  <a:pt x="1513" y="17028"/>
                </a:lnTo>
                <a:lnTo>
                  <a:pt x="1693" y="17028"/>
                </a:lnTo>
                <a:lnTo>
                  <a:pt x="1693" y="16829"/>
                </a:lnTo>
                <a:lnTo>
                  <a:pt x="1693" y="16630"/>
                </a:lnTo>
                <a:lnTo>
                  <a:pt x="1532" y="16630"/>
                </a:lnTo>
                <a:lnTo>
                  <a:pt x="1513" y="16630"/>
                </a:lnTo>
                <a:lnTo>
                  <a:pt x="1333" y="16630"/>
                </a:lnTo>
                <a:close/>
                <a:moveTo>
                  <a:pt x="2307" y="16630"/>
                </a:moveTo>
                <a:lnTo>
                  <a:pt x="2307" y="16829"/>
                </a:lnTo>
                <a:lnTo>
                  <a:pt x="2307" y="16849"/>
                </a:lnTo>
                <a:lnTo>
                  <a:pt x="2307" y="17028"/>
                </a:lnTo>
                <a:lnTo>
                  <a:pt x="2487" y="17028"/>
                </a:lnTo>
                <a:lnTo>
                  <a:pt x="2667" y="17028"/>
                </a:lnTo>
                <a:lnTo>
                  <a:pt x="2667" y="16849"/>
                </a:lnTo>
                <a:lnTo>
                  <a:pt x="2667" y="16829"/>
                </a:lnTo>
                <a:lnTo>
                  <a:pt x="2667" y="16630"/>
                </a:lnTo>
                <a:lnTo>
                  <a:pt x="2487" y="16630"/>
                </a:lnTo>
                <a:lnTo>
                  <a:pt x="2307" y="16630"/>
                </a:lnTo>
                <a:close/>
                <a:moveTo>
                  <a:pt x="3279" y="16630"/>
                </a:moveTo>
                <a:lnTo>
                  <a:pt x="3279" y="16829"/>
                </a:lnTo>
                <a:lnTo>
                  <a:pt x="3279" y="16849"/>
                </a:lnTo>
                <a:lnTo>
                  <a:pt x="3279" y="17028"/>
                </a:lnTo>
                <a:lnTo>
                  <a:pt x="3459" y="17028"/>
                </a:lnTo>
                <a:lnTo>
                  <a:pt x="3640" y="17028"/>
                </a:lnTo>
                <a:lnTo>
                  <a:pt x="3640" y="16849"/>
                </a:lnTo>
                <a:lnTo>
                  <a:pt x="3640" y="16829"/>
                </a:lnTo>
                <a:lnTo>
                  <a:pt x="3640" y="16630"/>
                </a:lnTo>
                <a:lnTo>
                  <a:pt x="3459" y="16630"/>
                </a:lnTo>
                <a:lnTo>
                  <a:pt x="3279" y="16630"/>
                </a:lnTo>
                <a:close/>
                <a:moveTo>
                  <a:pt x="4252" y="16630"/>
                </a:moveTo>
                <a:lnTo>
                  <a:pt x="4252" y="16829"/>
                </a:lnTo>
                <a:lnTo>
                  <a:pt x="4252" y="17028"/>
                </a:lnTo>
                <a:lnTo>
                  <a:pt x="4433" y="17028"/>
                </a:lnTo>
                <a:lnTo>
                  <a:pt x="4613" y="17028"/>
                </a:lnTo>
                <a:lnTo>
                  <a:pt x="4613" y="16849"/>
                </a:lnTo>
                <a:lnTo>
                  <a:pt x="4613" y="16630"/>
                </a:lnTo>
                <a:lnTo>
                  <a:pt x="4433" y="16630"/>
                </a:lnTo>
                <a:lnTo>
                  <a:pt x="4414" y="16630"/>
                </a:lnTo>
                <a:lnTo>
                  <a:pt x="4252" y="16630"/>
                </a:lnTo>
                <a:close/>
                <a:moveTo>
                  <a:pt x="5225" y="16630"/>
                </a:moveTo>
                <a:lnTo>
                  <a:pt x="5225" y="16829"/>
                </a:lnTo>
                <a:lnTo>
                  <a:pt x="5225" y="17028"/>
                </a:lnTo>
                <a:lnTo>
                  <a:pt x="5406" y="17028"/>
                </a:lnTo>
                <a:lnTo>
                  <a:pt x="5586" y="17028"/>
                </a:lnTo>
                <a:lnTo>
                  <a:pt x="5586" y="16849"/>
                </a:lnTo>
                <a:lnTo>
                  <a:pt x="5586" y="16630"/>
                </a:lnTo>
                <a:lnTo>
                  <a:pt x="5406" y="16630"/>
                </a:lnTo>
                <a:lnTo>
                  <a:pt x="5388" y="16630"/>
                </a:lnTo>
                <a:lnTo>
                  <a:pt x="5225" y="16630"/>
                </a:lnTo>
                <a:close/>
                <a:moveTo>
                  <a:pt x="6252" y="16630"/>
                </a:moveTo>
                <a:lnTo>
                  <a:pt x="6265" y="16829"/>
                </a:lnTo>
                <a:lnTo>
                  <a:pt x="6277" y="17028"/>
                </a:lnTo>
                <a:lnTo>
                  <a:pt x="6418" y="17028"/>
                </a:lnTo>
                <a:lnTo>
                  <a:pt x="6559" y="17028"/>
                </a:lnTo>
                <a:lnTo>
                  <a:pt x="6559" y="16849"/>
                </a:lnTo>
                <a:lnTo>
                  <a:pt x="6559" y="16630"/>
                </a:lnTo>
                <a:lnTo>
                  <a:pt x="6406" y="16630"/>
                </a:lnTo>
                <a:lnTo>
                  <a:pt x="6360" y="16630"/>
                </a:lnTo>
                <a:lnTo>
                  <a:pt x="6252" y="16630"/>
                </a:lnTo>
                <a:close/>
                <a:moveTo>
                  <a:pt x="7135" y="16630"/>
                </a:moveTo>
                <a:lnTo>
                  <a:pt x="7135" y="16829"/>
                </a:lnTo>
                <a:lnTo>
                  <a:pt x="7135" y="16849"/>
                </a:lnTo>
                <a:lnTo>
                  <a:pt x="7135" y="17028"/>
                </a:lnTo>
                <a:lnTo>
                  <a:pt x="7334" y="17028"/>
                </a:lnTo>
                <a:lnTo>
                  <a:pt x="7532" y="17028"/>
                </a:lnTo>
                <a:lnTo>
                  <a:pt x="7532" y="16849"/>
                </a:lnTo>
                <a:lnTo>
                  <a:pt x="7532" y="16829"/>
                </a:lnTo>
                <a:lnTo>
                  <a:pt x="7532" y="16630"/>
                </a:lnTo>
                <a:lnTo>
                  <a:pt x="7334" y="16630"/>
                </a:lnTo>
                <a:lnTo>
                  <a:pt x="7135" y="16630"/>
                </a:lnTo>
                <a:close/>
                <a:moveTo>
                  <a:pt x="8109" y="16630"/>
                </a:moveTo>
                <a:lnTo>
                  <a:pt x="8109" y="16829"/>
                </a:lnTo>
                <a:lnTo>
                  <a:pt x="8109" y="16849"/>
                </a:lnTo>
                <a:lnTo>
                  <a:pt x="8109" y="17028"/>
                </a:lnTo>
                <a:lnTo>
                  <a:pt x="8289" y="17028"/>
                </a:lnTo>
                <a:lnTo>
                  <a:pt x="8469" y="17028"/>
                </a:lnTo>
                <a:lnTo>
                  <a:pt x="8469" y="16829"/>
                </a:lnTo>
                <a:lnTo>
                  <a:pt x="8469" y="16630"/>
                </a:lnTo>
                <a:lnTo>
                  <a:pt x="8307" y="16630"/>
                </a:lnTo>
                <a:lnTo>
                  <a:pt x="8289" y="16630"/>
                </a:lnTo>
                <a:lnTo>
                  <a:pt x="8109" y="16630"/>
                </a:lnTo>
                <a:close/>
                <a:moveTo>
                  <a:pt x="9081" y="16630"/>
                </a:moveTo>
                <a:lnTo>
                  <a:pt x="9081" y="16829"/>
                </a:lnTo>
                <a:lnTo>
                  <a:pt x="9081" y="16849"/>
                </a:lnTo>
                <a:lnTo>
                  <a:pt x="9081" y="17028"/>
                </a:lnTo>
                <a:lnTo>
                  <a:pt x="9261" y="17028"/>
                </a:lnTo>
                <a:lnTo>
                  <a:pt x="9442" y="17028"/>
                </a:lnTo>
                <a:lnTo>
                  <a:pt x="9442" y="16829"/>
                </a:lnTo>
                <a:lnTo>
                  <a:pt x="9442" y="16630"/>
                </a:lnTo>
                <a:lnTo>
                  <a:pt x="9280" y="16630"/>
                </a:lnTo>
                <a:lnTo>
                  <a:pt x="9261" y="16630"/>
                </a:lnTo>
                <a:lnTo>
                  <a:pt x="9081" y="16630"/>
                </a:lnTo>
                <a:close/>
                <a:moveTo>
                  <a:pt x="11208" y="16630"/>
                </a:moveTo>
                <a:cubicBezTo>
                  <a:pt x="11042" y="16630"/>
                  <a:pt x="11029" y="16636"/>
                  <a:pt x="11028" y="16729"/>
                </a:cubicBezTo>
                <a:lnTo>
                  <a:pt x="11028" y="16767"/>
                </a:lnTo>
                <a:cubicBezTo>
                  <a:pt x="11028" y="16934"/>
                  <a:pt x="10985" y="16967"/>
                  <a:pt x="10787" y="16953"/>
                </a:cubicBezTo>
                <a:cubicBezTo>
                  <a:pt x="10782" y="16953"/>
                  <a:pt x="10780" y="16954"/>
                  <a:pt x="10775" y="16953"/>
                </a:cubicBezTo>
                <a:cubicBezTo>
                  <a:pt x="10745" y="16952"/>
                  <a:pt x="10718" y="16955"/>
                  <a:pt x="10689" y="16957"/>
                </a:cubicBezTo>
                <a:cubicBezTo>
                  <a:pt x="10620" y="16967"/>
                  <a:pt x="10557" y="16993"/>
                  <a:pt x="10479" y="17044"/>
                </a:cubicBezTo>
                <a:cubicBezTo>
                  <a:pt x="10394" y="17101"/>
                  <a:pt x="10339" y="17147"/>
                  <a:pt x="10356" y="17147"/>
                </a:cubicBezTo>
                <a:cubicBezTo>
                  <a:pt x="10373" y="17147"/>
                  <a:pt x="10367" y="17176"/>
                  <a:pt x="10341" y="17210"/>
                </a:cubicBezTo>
                <a:cubicBezTo>
                  <a:pt x="10313" y="17247"/>
                  <a:pt x="10282" y="17256"/>
                  <a:pt x="10262" y="17234"/>
                </a:cubicBezTo>
                <a:cubicBezTo>
                  <a:pt x="10243" y="17213"/>
                  <a:pt x="10175" y="17212"/>
                  <a:pt x="10103" y="17229"/>
                </a:cubicBezTo>
                <a:cubicBezTo>
                  <a:pt x="10102" y="17230"/>
                  <a:pt x="10102" y="17229"/>
                  <a:pt x="10101" y="17229"/>
                </a:cubicBezTo>
                <a:cubicBezTo>
                  <a:pt x="10081" y="17235"/>
                  <a:pt x="10063" y="17235"/>
                  <a:pt x="10045" y="17236"/>
                </a:cubicBezTo>
                <a:cubicBezTo>
                  <a:pt x="9986" y="17242"/>
                  <a:pt x="9928" y="17238"/>
                  <a:pt x="9889" y="17219"/>
                </a:cubicBezTo>
                <a:cubicBezTo>
                  <a:pt x="9827" y="17187"/>
                  <a:pt x="9790" y="17189"/>
                  <a:pt x="9750" y="17226"/>
                </a:cubicBezTo>
                <a:cubicBezTo>
                  <a:pt x="9705" y="17267"/>
                  <a:pt x="9691" y="17265"/>
                  <a:pt x="9673" y="17212"/>
                </a:cubicBezTo>
                <a:cubicBezTo>
                  <a:pt x="9642" y="17125"/>
                  <a:pt x="9550" y="17131"/>
                  <a:pt x="9550" y="17221"/>
                </a:cubicBezTo>
                <a:cubicBezTo>
                  <a:pt x="9550" y="17262"/>
                  <a:pt x="9561" y="17306"/>
                  <a:pt x="9575" y="17321"/>
                </a:cubicBezTo>
                <a:cubicBezTo>
                  <a:pt x="9589" y="17336"/>
                  <a:pt x="9604" y="17487"/>
                  <a:pt x="9609" y="17655"/>
                </a:cubicBezTo>
                <a:cubicBezTo>
                  <a:pt x="9614" y="17801"/>
                  <a:pt x="9625" y="17893"/>
                  <a:pt x="9645" y="17963"/>
                </a:cubicBezTo>
                <a:cubicBezTo>
                  <a:pt x="9658" y="18000"/>
                  <a:pt x="9671" y="18034"/>
                  <a:pt x="9687" y="18059"/>
                </a:cubicBezTo>
                <a:cubicBezTo>
                  <a:pt x="9688" y="18061"/>
                  <a:pt x="9689" y="18065"/>
                  <a:pt x="9691" y="18067"/>
                </a:cubicBezTo>
                <a:cubicBezTo>
                  <a:pt x="9710" y="18097"/>
                  <a:pt x="9725" y="18122"/>
                  <a:pt x="9733" y="18142"/>
                </a:cubicBezTo>
                <a:cubicBezTo>
                  <a:pt x="9740" y="18159"/>
                  <a:pt x="9740" y="18173"/>
                  <a:pt x="9737" y="18184"/>
                </a:cubicBezTo>
                <a:cubicBezTo>
                  <a:pt x="9737" y="18186"/>
                  <a:pt x="9739" y="18188"/>
                  <a:pt x="9738" y="18190"/>
                </a:cubicBezTo>
                <a:cubicBezTo>
                  <a:pt x="9736" y="18197"/>
                  <a:pt x="9727" y="18200"/>
                  <a:pt x="9720" y="18205"/>
                </a:cubicBezTo>
                <a:cubicBezTo>
                  <a:pt x="9703" y="18216"/>
                  <a:pt x="9678" y="18224"/>
                  <a:pt x="9634" y="18224"/>
                </a:cubicBezTo>
                <a:cubicBezTo>
                  <a:pt x="9576" y="18224"/>
                  <a:pt x="9558" y="18233"/>
                  <a:pt x="9552" y="18323"/>
                </a:cubicBezTo>
                <a:cubicBezTo>
                  <a:pt x="9551" y="18353"/>
                  <a:pt x="9550" y="18392"/>
                  <a:pt x="9550" y="18443"/>
                </a:cubicBezTo>
                <a:lnTo>
                  <a:pt x="9550" y="18662"/>
                </a:lnTo>
                <a:lnTo>
                  <a:pt x="9746" y="18662"/>
                </a:lnTo>
                <a:cubicBezTo>
                  <a:pt x="9747" y="18662"/>
                  <a:pt x="9747" y="18662"/>
                  <a:pt x="9748" y="18662"/>
                </a:cubicBezTo>
                <a:cubicBezTo>
                  <a:pt x="9940" y="18662"/>
                  <a:pt x="9941" y="18661"/>
                  <a:pt x="9938" y="18541"/>
                </a:cubicBezTo>
                <a:cubicBezTo>
                  <a:pt x="9936" y="18466"/>
                  <a:pt x="9942" y="18417"/>
                  <a:pt x="9965" y="18393"/>
                </a:cubicBezTo>
                <a:cubicBezTo>
                  <a:pt x="9967" y="18386"/>
                  <a:pt x="9970" y="18372"/>
                  <a:pt x="9974" y="18370"/>
                </a:cubicBezTo>
                <a:cubicBezTo>
                  <a:pt x="9977" y="18368"/>
                  <a:pt x="9999" y="18376"/>
                  <a:pt x="10010" y="18377"/>
                </a:cubicBezTo>
                <a:cubicBezTo>
                  <a:pt x="10055" y="18373"/>
                  <a:pt x="10123" y="18395"/>
                  <a:pt x="10238" y="18448"/>
                </a:cubicBezTo>
                <a:cubicBezTo>
                  <a:pt x="10310" y="18481"/>
                  <a:pt x="10373" y="18516"/>
                  <a:pt x="10424" y="18546"/>
                </a:cubicBezTo>
                <a:cubicBezTo>
                  <a:pt x="10469" y="18571"/>
                  <a:pt x="10498" y="18592"/>
                  <a:pt x="10509" y="18605"/>
                </a:cubicBezTo>
                <a:cubicBezTo>
                  <a:pt x="10533" y="18631"/>
                  <a:pt x="10627" y="18651"/>
                  <a:pt x="10726" y="18651"/>
                </a:cubicBezTo>
                <a:cubicBezTo>
                  <a:pt x="10875" y="18651"/>
                  <a:pt x="10910" y="18638"/>
                  <a:pt x="10903" y="18587"/>
                </a:cubicBezTo>
                <a:cubicBezTo>
                  <a:pt x="10898" y="18553"/>
                  <a:pt x="10948" y="18426"/>
                  <a:pt x="11012" y="18305"/>
                </a:cubicBezTo>
                <a:cubicBezTo>
                  <a:pt x="11123" y="18097"/>
                  <a:pt x="11135" y="18086"/>
                  <a:pt x="11258" y="18098"/>
                </a:cubicBezTo>
                <a:lnTo>
                  <a:pt x="11388" y="18110"/>
                </a:lnTo>
                <a:lnTo>
                  <a:pt x="11388" y="17929"/>
                </a:lnTo>
                <a:cubicBezTo>
                  <a:pt x="11388" y="17852"/>
                  <a:pt x="11384" y="17796"/>
                  <a:pt x="11375" y="17758"/>
                </a:cubicBezTo>
                <a:cubicBezTo>
                  <a:pt x="11371" y="17739"/>
                  <a:pt x="11366" y="17726"/>
                  <a:pt x="11359" y="17715"/>
                </a:cubicBezTo>
                <a:cubicBezTo>
                  <a:pt x="11352" y="17704"/>
                  <a:pt x="11344" y="17695"/>
                  <a:pt x="11334" y="17691"/>
                </a:cubicBezTo>
                <a:cubicBezTo>
                  <a:pt x="11301" y="17677"/>
                  <a:pt x="11280" y="17617"/>
                  <a:pt x="11280" y="17536"/>
                </a:cubicBezTo>
                <a:cubicBezTo>
                  <a:pt x="11280" y="17500"/>
                  <a:pt x="11272" y="17450"/>
                  <a:pt x="11260" y="17400"/>
                </a:cubicBezTo>
                <a:cubicBezTo>
                  <a:pt x="11260" y="17400"/>
                  <a:pt x="11260" y="17399"/>
                  <a:pt x="11260" y="17399"/>
                </a:cubicBezTo>
                <a:cubicBezTo>
                  <a:pt x="11248" y="17349"/>
                  <a:pt x="11231" y="17298"/>
                  <a:pt x="11213" y="17258"/>
                </a:cubicBezTo>
                <a:cubicBezTo>
                  <a:pt x="11213" y="17258"/>
                  <a:pt x="11213" y="17257"/>
                  <a:pt x="11213" y="17257"/>
                </a:cubicBezTo>
                <a:cubicBezTo>
                  <a:pt x="11212" y="17255"/>
                  <a:pt x="11211" y="17255"/>
                  <a:pt x="11210" y="17253"/>
                </a:cubicBezTo>
                <a:cubicBezTo>
                  <a:pt x="11168" y="17161"/>
                  <a:pt x="11158" y="17116"/>
                  <a:pt x="11179" y="17093"/>
                </a:cubicBezTo>
                <a:cubicBezTo>
                  <a:pt x="11191" y="17050"/>
                  <a:pt x="11230" y="17028"/>
                  <a:pt x="11305" y="17028"/>
                </a:cubicBezTo>
                <a:cubicBezTo>
                  <a:pt x="11380" y="17028"/>
                  <a:pt x="11388" y="17011"/>
                  <a:pt x="11388" y="16829"/>
                </a:cubicBezTo>
                <a:lnTo>
                  <a:pt x="11388" y="16630"/>
                </a:lnTo>
                <a:lnTo>
                  <a:pt x="11208" y="16630"/>
                </a:lnTo>
                <a:close/>
                <a:moveTo>
                  <a:pt x="12001" y="16630"/>
                </a:moveTo>
                <a:lnTo>
                  <a:pt x="12001" y="16829"/>
                </a:lnTo>
                <a:lnTo>
                  <a:pt x="12001" y="17028"/>
                </a:lnTo>
                <a:lnTo>
                  <a:pt x="12181" y="17028"/>
                </a:lnTo>
                <a:lnTo>
                  <a:pt x="12361" y="17028"/>
                </a:lnTo>
                <a:lnTo>
                  <a:pt x="12361" y="16849"/>
                </a:lnTo>
                <a:lnTo>
                  <a:pt x="12361" y="16630"/>
                </a:lnTo>
                <a:lnTo>
                  <a:pt x="12181" y="16630"/>
                </a:lnTo>
                <a:lnTo>
                  <a:pt x="12162" y="16630"/>
                </a:lnTo>
                <a:lnTo>
                  <a:pt x="12001" y="16630"/>
                </a:lnTo>
                <a:close/>
                <a:moveTo>
                  <a:pt x="12973" y="16630"/>
                </a:moveTo>
                <a:lnTo>
                  <a:pt x="12973" y="16829"/>
                </a:lnTo>
                <a:lnTo>
                  <a:pt x="12973" y="17028"/>
                </a:lnTo>
                <a:lnTo>
                  <a:pt x="13153" y="17028"/>
                </a:lnTo>
                <a:lnTo>
                  <a:pt x="13334" y="17028"/>
                </a:lnTo>
                <a:lnTo>
                  <a:pt x="13334" y="16849"/>
                </a:lnTo>
                <a:lnTo>
                  <a:pt x="13334" y="16630"/>
                </a:lnTo>
                <a:lnTo>
                  <a:pt x="13153" y="16630"/>
                </a:lnTo>
                <a:lnTo>
                  <a:pt x="13136" y="16630"/>
                </a:lnTo>
                <a:lnTo>
                  <a:pt x="12973" y="16630"/>
                </a:lnTo>
                <a:close/>
                <a:moveTo>
                  <a:pt x="10319" y="16631"/>
                </a:moveTo>
                <a:cubicBezTo>
                  <a:pt x="10274" y="16632"/>
                  <a:pt x="10235" y="16637"/>
                  <a:pt x="10235" y="16645"/>
                </a:cubicBezTo>
                <a:cubicBezTo>
                  <a:pt x="10235" y="16679"/>
                  <a:pt x="10339" y="16931"/>
                  <a:pt x="10364" y="16959"/>
                </a:cubicBezTo>
                <a:cubicBezTo>
                  <a:pt x="10410" y="17009"/>
                  <a:pt x="10415" y="16995"/>
                  <a:pt x="10415" y="16810"/>
                </a:cubicBezTo>
                <a:cubicBezTo>
                  <a:pt x="10415" y="16729"/>
                  <a:pt x="10413" y="16685"/>
                  <a:pt x="10402" y="16660"/>
                </a:cubicBezTo>
                <a:cubicBezTo>
                  <a:pt x="10402" y="16660"/>
                  <a:pt x="10402" y="16659"/>
                  <a:pt x="10401" y="16659"/>
                </a:cubicBezTo>
                <a:cubicBezTo>
                  <a:pt x="10401" y="16658"/>
                  <a:pt x="10400" y="16658"/>
                  <a:pt x="10400" y="16658"/>
                </a:cubicBezTo>
                <a:cubicBezTo>
                  <a:pt x="10396" y="16650"/>
                  <a:pt x="10389" y="16647"/>
                  <a:pt x="10383" y="16643"/>
                </a:cubicBezTo>
                <a:cubicBezTo>
                  <a:pt x="10377" y="16640"/>
                  <a:pt x="10373" y="16635"/>
                  <a:pt x="10365" y="16634"/>
                </a:cubicBezTo>
                <a:cubicBezTo>
                  <a:pt x="10353" y="16631"/>
                  <a:pt x="10337" y="16631"/>
                  <a:pt x="10319" y="16631"/>
                </a:cubicBezTo>
                <a:close/>
                <a:moveTo>
                  <a:pt x="0" y="17147"/>
                </a:moveTo>
                <a:lnTo>
                  <a:pt x="0" y="17586"/>
                </a:lnTo>
                <a:lnTo>
                  <a:pt x="36" y="17586"/>
                </a:lnTo>
                <a:lnTo>
                  <a:pt x="198" y="17586"/>
                </a:lnTo>
                <a:lnTo>
                  <a:pt x="186" y="17367"/>
                </a:lnTo>
                <a:lnTo>
                  <a:pt x="173" y="17147"/>
                </a:lnTo>
                <a:lnTo>
                  <a:pt x="36" y="17147"/>
                </a:lnTo>
                <a:lnTo>
                  <a:pt x="0" y="17147"/>
                </a:lnTo>
                <a:close/>
                <a:moveTo>
                  <a:pt x="865" y="17147"/>
                </a:moveTo>
                <a:lnTo>
                  <a:pt x="865" y="17367"/>
                </a:lnTo>
                <a:lnTo>
                  <a:pt x="865" y="17586"/>
                </a:lnTo>
                <a:lnTo>
                  <a:pt x="1027" y="17586"/>
                </a:lnTo>
                <a:lnTo>
                  <a:pt x="1045" y="17586"/>
                </a:lnTo>
                <a:lnTo>
                  <a:pt x="1225" y="17586"/>
                </a:lnTo>
                <a:lnTo>
                  <a:pt x="1225" y="17367"/>
                </a:lnTo>
                <a:lnTo>
                  <a:pt x="1225" y="17147"/>
                </a:lnTo>
                <a:lnTo>
                  <a:pt x="1045" y="17147"/>
                </a:lnTo>
                <a:lnTo>
                  <a:pt x="1027" y="17147"/>
                </a:lnTo>
                <a:lnTo>
                  <a:pt x="865" y="17147"/>
                </a:lnTo>
                <a:close/>
                <a:moveTo>
                  <a:pt x="1802" y="17147"/>
                </a:moveTo>
                <a:lnTo>
                  <a:pt x="1802" y="17367"/>
                </a:lnTo>
                <a:lnTo>
                  <a:pt x="1802" y="17586"/>
                </a:lnTo>
                <a:lnTo>
                  <a:pt x="2000" y="17586"/>
                </a:lnTo>
                <a:lnTo>
                  <a:pt x="2199" y="17586"/>
                </a:lnTo>
                <a:lnTo>
                  <a:pt x="2199" y="17367"/>
                </a:lnTo>
                <a:lnTo>
                  <a:pt x="2199" y="17147"/>
                </a:lnTo>
                <a:lnTo>
                  <a:pt x="2000" y="17147"/>
                </a:lnTo>
                <a:lnTo>
                  <a:pt x="1802" y="17147"/>
                </a:lnTo>
                <a:close/>
                <a:moveTo>
                  <a:pt x="2775" y="17147"/>
                </a:moveTo>
                <a:lnTo>
                  <a:pt x="2775" y="17367"/>
                </a:lnTo>
                <a:lnTo>
                  <a:pt x="2775" y="17586"/>
                </a:lnTo>
                <a:lnTo>
                  <a:pt x="2973" y="17586"/>
                </a:lnTo>
                <a:lnTo>
                  <a:pt x="3171" y="17586"/>
                </a:lnTo>
                <a:lnTo>
                  <a:pt x="3171" y="17367"/>
                </a:lnTo>
                <a:lnTo>
                  <a:pt x="3171" y="17147"/>
                </a:lnTo>
                <a:lnTo>
                  <a:pt x="2973" y="17147"/>
                </a:lnTo>
                <a:lnTo>
                  <a:pt x="2775" y="17147"/>
                </a:lnTo>
                <a:close/>
                <a:moveTo>
                  <a:pt x="3748" y="17147"/>
                </a:moveTo>
                <a:lnTo>
                  <a:pt x="3748" y="17367"/>
                </a:lnTo>
                <a:lnTo>
                  <a:pt x="3748" y="17586"/>
                </a:lnTo>
                <a:lnTo>
                  <a:pt x="3946" y="17586"/>
                </a:lnTo>
                <a:lnTo>
                  <a:pt x="4054" y="17586"/>
                </a:lnTo>
                <a:lnTo>
                  <a:pt x="4041" y="17367"/>
                </a:lnTo>
                <a:lnTo>
                  <a:pt x="4029" y="17147"/>
                </a:lnTo>
                <a:lnTo>
                  <a:pt x="3946" y="17147"/>
                </a:lnTo>
                <a:lnTo>
                  <a:pt x="3889" y="17147"/>
                </a:lnTo>
                <a:lnTo>
                  <a:pt x="3748" y="17147"/>
                </a:lnTo>
                <a:close/>
                <a:moveTo>
                  <a:pt x="4721" y="17147"/>
                </a:moveTo>
                <a:lnTo>
                  <a:pt x="4721" y="17367"/>
                </a:lnTo>
                <a:lnTo>
                  <a:pt x="4721" y="17586"/>
                </a:lnTo>
                <a:lnTo>
                  <a:pt x="4919" y="17586"/>
                </a:lnTo>
                <a:lnTo>
                  <a:pt x="5028" y="17586"/>
                </a:lnTo>
                <a:lnTo>
                  <a:pt x="5015" y="17367"/>
                </a:lnTo>
                <a:lnTo>
                  <a:pt x="5003" y="17147"/>
                </a:lnTo>
                <a:lnTo>
                  <a:pt x="4919" y="17147"/>
                </a:lnTo>
                <a:lnTo>
                  <a:pt x="4862" y="17147"/>
                </a:lnTo>
                <a:lnTo>
                  <a:pt x="4721" y="17147"/>
                </a:lnTo>
                <a:close/>
                <a:moveTo>
                  <a:pt x="5694" y="17147"/>
                </a:moveTo>
                <a:lnTo>
                  <a:pt x="5694" y="17367"/>
                </a:lnTo>
                <a:lnTo>
                  <a:pt x="5694" y="17586"/>
                </a:lnTo>
                <a:lnTo>
                  <a:pt x="5892" y="17586"/>
                </a:lnTo>
                <a:lnTo>
                  <a:pt x="6000" y="17586"/>
                </a:lnTo>
                <a:lnTo>
                  <a:pt x="5988" y="17367"/>
                </a:lnTo>
                <a:lnTo>
                  <a:pt x="5975" y="17147"/>
                </a:lnTo>
                <a:lnTo>
                  <a:pt x="5892" y="17147"/>
                </a:lnTo>
                <a:lnTo>
                  <a:pt x="5834" y="17147"/>
                </a:lnTo>
                <a:lnTo>
                  <a:pt x="5694" y="17147"/>
                </a:lnTo>
                <a:close/>
                <a:moveTo>
                  <a:pt x="6668" y="17147"/>
                </a:moveTo>
                <a:lnTo>
                  <a:pt x="6668" y="17367"/>
                </a:lnTo>
                <a:lnTo>
                  <a:pt x="6668" y="17586"/>
                </a:lnTo>
                <a:lnTo>
                  <a:pt x="6847" y="17586"/>
                </a:lnTo>
                <a:lnTo>
                  <a:pt x="6973" y="17586"/>
                </a:lnTo>
                <a:lnTo>
                  <a:pt x="6961" y="17367"/>
                </a:lnTo>
                <a:lnTo>
                  <a:pt x="6949" y="17147"/>
                </a:lnTo>
                <a:lnTo>
                  <a:pt x="6847" y="17147"/>
                </a:lnTo>
                <a:lnTo>
                  <a:pt x="6808" y="17147"/>
                </a:lnTo>
                <a:lnTo>
                  <a:pt x="6668" y="17147"/>
                </a:lnTo>
                <a:close/>
                <a:moveTo>
                  <a:pt x="7640" y="17147"/>
                </a:moveTo>
                <a:lnTo>
                  <a:pt x="7640" y="17367"/>
                </a:lnTo>
                <a:lnTo>
                  <a:pt x="7640" y="17586"/>
                </a:lnTo>
                <a:lnTo>
                  <a:pt x="7802" y="17586"/>
                </a:lnTo>
                <a:lnTo>
                  <a:pt x="7946" y="17586"/>
                </a:lnTo>
                <a:lnTo>
                  <a:pt x="7933" y="17367"/>
                </a:lnTo>
                <a:lnTo>
                  <a:pt x="7921" y="17147"/>
                </a:lnTo>
                <a:lnTo>
                  <a:pt x="7802" y="17147"/>
                </a:lnTo>
                <a:lnTo>
                  <a:pt x="7781" y="17147"/>
                </a:lnTo>
                <a:lnTo>
                  <a:pt x="7640" y="17147"/>
                </a:lnTo>
                <a:close/>
                <a:moveTo>
                  <a:pt x="8613" y="17147"/>
                </a:moveTo>
                <a:lnTo>
                  <a:pt x="8613" y="17367"/>
                </a:lnTo>
                <a:lnTo>
                  <a:pt x="8613" y="17586"/>
                </a:lnTo>
                <a:lnTo>
                  <a:pt x="8775" y="17586"/>
                </a:lnTo>
                <a:lnTo>
                  <a:pt x="8793" y="17586"/>
                </a:lnTo>
                <a:lnTo>
                  <a:pt x="8973" y="17586"/>
                </a:lnTo>
                <a:lnTo>
                  <a:pt x="8973" y="17367"/>
                </a:lnTo>
                <a:lnTo>
                  <a:pt x="8973" y="17147"/>
                </a:lnTo>
                <a:lnTo>
                  <a:pt x="8793" y="17147"/>
                </a:lnTo>
                <a:lnTo>
                  <a:pt x="8775" y="17147"/>
                </a:lnTo>
                <a:lnTo>
                  <a:pt x="8613" y="17147"/>
                </a:lnTo>
                <a:close/>
                <a:moveTo>
                  <a:pt x="11496" y="17147"/>
                </a:moveTo>
                <a:lnTo>
                  <a:pt x="11496" y="17367"/>
                </a:lnTo>
                <a:lnTo>
                  <a:pt x="11496" y="17586"/>
                </a:lnTo>
                <a:lnTo>
                  <a:pt x="11694" y="17586"/>
                </a:lnTo>
                <a:lnTo>
                  <a:pt x="11802" y="17586"/>
                </a:lnTo>
                <a:lnTo>
                  <a:pt x="11790" y="17367"/>
                </a:lnTo>
                <a:lnTo>
                  <a:pt x="11777" y="17147"/>
                </a:lnTo>
                <a:lnTo>
                  <a:pt x="11694" y="17147"/>
                </a:lnTo>
                <a:lnTo>
                  <a:pt x="11636" y="17147"/>
                </a:lnTo>
                <a:lnTo>
                  <a:pt x="11496" y="17147"/>
                </a:lnTo>
                <a:close/>
                <a:moveTo>
                  <a:pt x="12469" y="17147"/>
                </a:moveTo>
                <a:lnTo>
                  <a:pt x="12469" y="17367"/>
                </a:lnTo>
                <a:lnTo>
                  <a:pt x="12469" y="17586"/>
                </a:lnTo>
                <a:lnTo>
                  <a:pt x="12668" y="17586"/>
                </a:lnTo>
                <a:lnTo>
                  <a:pt x="12775" y="17586"/>
                </a:lnTo>
                <a:lnTo>
                  <a:pt x="12763" y="17367"/>
                </a:lnTo>
                <a:lnTo>
                  <a:pt x="12751" y="17147"/>
                </a:lnTo>
                <a:lnTo>
                  <a:pt x="12668" y="17147"/>
                </a:lnTo>
                <a:lnTo>
                  <a:pt x="12610" y="17147"/>
                </a:lnTo>
                <a:lnTo>
                  <a:pt x="12469" y="17147"/>
                </a:lnTo>
                <a:close/>
                <a:moveTo>
                  <a:pt x="13442" y="17147"/>
                </a:moveTo>
                <a:lnTo>
                  <a:pt x="13442" y="17367"/>
                </a:lnTo>
                <a:lnTo>
                  <a:pt x="13442" y="17586"/>
                </a:lnTo>
                <a:lnTo>
                  <a:pt x="13640" y="17586"/>
                </a:lnTo>
                <a:lnTo>
                  <a:pt x="13748" y="17586"/>
                </a:lnTo>
                <a:lnTo>
                  <a:pt x="13735" y="17367"/>
                </a:lnTo>
                <a:lnTo>
                  <a:pt x="13723" y="17147"/>
                </a:lnTo>
                <a:lnTo>
                  <a:pt x="13640" y="17147"/>
                </a:lnTo>
                <a:lnTo>
                  <a:pt x="13583" y="17147"/>
                </a:lnTo>
                <a:lnTo>
                  <a:pt x="13442" y="17147"/>
                </a:lnTo>
                <a:close/>
                <a:moveTo>
                  <a:pt x="3578" y="17706"/>
                </a:moveTo>
                <a:lnTo>
                  <a:pt x="3468" y="17714"/>
                </a:lnTo>
                <a:lnTo>
                  <a:pt x="3298" y="17726"/>
                </a:lnTo>
                <a:lnTo>
                  <a:pt x="3287" y="17915"/>
                </a:lnTo>
                <a:lnTo>
                  <a:pt x="3279" y="18036"/>
                </a:lnTo>
                <a:lnTo>
                  <a:pt x="3279" y="18104"/>
                </a:lnTo>
                <a:lnTo>
                  <a:pt x="3457" y="18104"/>
                </a:lnTo>
                <a:lnTo>
                  <a:pt x="3640" y="18104"/>
                </a:lnTo>
                <a:lnTo>
                  <a:pt x="3640" y="17925"/>
                </a:lnTo>
                <a:lnTo>
                  <a:pt x="3640" y="17903"/>
                </a:lnTo>
                <a:lnTo>
                  <a:pt x="3640" y="17706"/>
                </a:lnTo>
                <a:lnTo>
                  <a:pt x="3578" y="17706"/>
                </a:lnTo>
                <a:close/>
                <a:moveTo>
                  <a:pt x="4551" y="17706"/>
                </a:moveTo>
                <a:lnTo>
                  <a:pt x="4442" y="17714"/>
                </a:lnTo>
                <a:lnTo>
                  <a:pt x="4270" y="17726"/>
                </a:lnTo>
                <a:lnTo>
                  <a:pt x="4259" y="17915"/>
                </a:lnTo>
                <a:lnTo>
                  <a:pt x="4248" y="18104"/>
                </a:lnTo>
                <a:lnTo>
                  <a:pt x="4431" y="18104"/>
                </a:lnTo>
                <a:lnTo>
                  <a:pt x="4613" y="18104"/>
                </a:lnTo>
                <a:lnTo>
                  <a:pt x="4613" y="17925"/>
                </a:lnTo>
                <a:lnTo>
                  <a:pt x="4613" y="17903"/>
                </a:lnTo>
                <a:lnTo>
                  <a:pt x="4613" y="17706"/>
                </a:lnTo>
                <a:lnTo>
                  <a:pt x="4551" y="17706"/>
                </a:lnTo>
                <a:close/>
                <a:moveTo>
                  <a:pt x="5525" y="17706"/>
                </a:moveTo>
                <a:lnTo>
                  <a:pt x="5414" y="17714"/>
                </a:lnTo>
                <a:lnTo>
                  <a:pt x="5243" y="17726"/>
                </a:lnTo>
                <a:lnTo>
                  <a:pt x="5233" y="17915"/>
                </a:lnTo>
                <a:lnTo>
                  <a:pt x="5222" y="18104"/>
                </a:lnTo>
                <a:lnTo>
                  <a:pt x="5403" y="18104"/>
                </a:lnTo>
                <a:lnTo>
                  <a:pt x="5586" y="18104"/>
                </a:lnTo>
                <a:lnTo>
                  <a:pt x="5586" y="17925"/>
                </a:lnTo>
                <a:lnTo>
                  <a:pt x="5586" y="17903"/>
                </a:lnTo>
                <a:lnTo>
                  <a:pt x="5586" y="17706"/>
                </a:lnTo>
                <a:lnTo>
                  <a:pt x="5525" y="17706"/>
                </a:lnTo>
                <a:close/>
                <a:moveTo>
                  <a:pt x="6252" y="17706"/>
                </a:moveTo>
                <a:lnTo>
                  <a:pt x="6265" y="17905"/>
                </a:lnTo>
                <a:lnTo>
                  <a:pt x="6277" y="18104"/>
                </a:lnTo>
                <a:lnTo>
                  <a:pt x="6418" y="18104"/>
                </a:lnTo>
                <a:lnTo>
                  <a:pt x="6559" y="18104"/>
                </a:lnTo>
                <a:lnTo>
                  <a:pt x="6559" y="17926"/>
                </a:lnTo>
                <a:lnTo>
                  <a:pt x="6559" y="17706"/>
                </a:lnTo>
                <a:lnTo>
                  <a:pt x="6406" y="17706"/>
                </a:lnTo>
                <a:lnTo>
                  <a:pt x="6360" y="17706"/>
                </a:lnTo>
                <a:lnTo>
                  <a:pt x="6252" y="17706"/>
                </a:lnTo>
                <a:close/>
                <a:moveTo>
                  <a:pt x="12300" y="17706"/>
                </a:moveTo>
                <a:lnTo>
                  <a:pt x="12190" y="17714"/>
                </a:lnTo>
                <a:lnTo>
                  <a:pt x="12019" y="17726"/>
                </a:lnTo>
                <a:lnTo>
                  <a:pt x="12007" y="17915"/>
                </a:lnTo>
                <a:lnTo>
                  <a:pt x="11997" y="18104"/>
                </a:lnTo>
                <a:lnTo>
                  <a:pt x="12179" y="18104"/>
                </a:lnTo>
                <a:lnTo>
                  <a:pt x="12361" y="18104"/>
                </a:lnTo>
                <a:lnTo>
                  <a:pt x="12361" y="17925"/>
                </a:lnTo>
                <a:lnTo>
                  <a:pt x="12361" y="17903"/>
                </a:lnTo>
                <a:lnTo>
                  <a:pt x="12361" y="17706"/>
                </a:lnTo>
                <a:lnTo>
                  <a:pt x="12300" y="17706"/>
                </a:lnTo>
                <a:close/>
                <a:moveTo>
                  <a:pt x="13272" y="17706"/>
                </a:moveTo>
                <a:lnTo>
                  <a:pt x="13162" y="17714"/>
                </a:lnTo>
                <a:lnTo>
                  <a:pt x="12992" y="17726"/>
                </a:lnTo>
                <a:lnTo>
                  <a:pt x="12981" y="17915"/>
                </a:lnTo>
                <a:lnTo>
                  <a:pt x="12970" y="18104"/>
                </a:lnTo>
                <a:lnTo>
                  <a:pt x="13152" y="18104"/>
                </a:lnTo>
                <a:lnTo>
                  <a:pt x="13334" y="18104"/>
                </a:lnTo>
                <a:lnTo>
                  <a:pt x="13334" y="17925"/>
                </a:lnTo>
                <a:lnTo>
                  <a:pt x="13334" y="17903"/>
                </a:lnTo>
                <a:lnTo>
                  <a:pt x="13334" y="17706"/>
                </a:lnTo>
                <a:lnTo>
                  <a:pt x="13272" y="17706"/>
                </a:lnTo>
                <a:close/>
                <a:moveTo>
                  <a:pt x="14000" y="17706"/>
                </a:moveTo>
                <a:lnTo>
                  <a:pt x="14013" y="17905"/>
                </a:lnTo>
                <a:lnTo>
                  <a:pt x="14025" y="18104"/>
                </a:lnTo>
                <a:lnTo>
                  <a:pt x="14166" y="18104"/>
                </a:lnTo>
                <a:lnTo>
                  <a:pt x="14308" y="18104"/>
                </a:lnTo>
                <a:lnTo>
                  <a:pt x="14308" y="17926"/>
                </a:lnTo>
                <a:lnTo>
                  <a:pt x="14308" y="17706"/>
                </a:lnTo>
                <a:lnTo>
                  <a:pt x="14153" y="17706"/>
                </a:lnTo>
                <a:lnTo>
                  <a:pt x="14109" y="17706"/>
                </a:lnTo>
                <a:lnTo>
                  <a:pt x="14000" y="17706"/>
                </a:lnTo>
                <a:close/>
                <a:moveTo>
                  <a:pt x="360" y="17765"/>
                </a:moveTo>
                <a:lnTo>
                  <a:pt x="360" y="17925"/>
                </a:lnTo>
                <a:lnTo>
                  <a:pt x="360" y="17935"/>
                </a:lnTo>
                <a:lnTo>
                  <a:pt x="360" y="18104"/>
                </a:lnTo>
                <a:lnTo>
                  <a:pt x="559" y="18104"/>
                </a:lnTo>
                <a:lnTo>
                  <a:pt x="757" y="18104"/>
                </a:lnTo>
                <a:lnTo>
                  <a:pt x="757" y="17949"/>
                </a:lnTo>
                <a:lnTo>
                  <a:pt x="757" y="17793"/>
                </a:lnTo>
                <a:lnTo>
                  <a:pt x="559" y="17780"/>
                </a:lnTo>
                <a:lnTo>
                  <a:pt x="360" y="17765"/>
                </a:lnTo>
                <a:close/>
                <a:moveTo>
                  <a:pt x="1333" y="17765"/>
                </a:moveTo>
                <a:lnTo>
                  <a:pt x="1333" y="17935"/>
                </a:lnTo>
                <a:lnTo>
                  <a:pt x="1333" y="18104"/>
                </a:lnTo>
                <a:lnTo>
                  <a:pt x="1513" y="18104"/>
                </a:lnTo>
                <a:lnTo>
                  <a:pt x="1693" y="18104"/>
                </a:lnTo>
                <a:lnTo>
                  <a:pt x="1693" y="17949"/>
                </a:lnTo>
                <a:lnTo>
                  <a:pt x="1693" y="17793"/>
                </a:lnTo>
                <a:lnTo>
                  <a:pt x="1513" y="17780"/>
                </a:lnTo>
                <a:lnTo>
                  <a:pt x="1333" y="17765"/>
                </a:lnTo>
                <a:close/>
                <a:moveTo>
                  <a:pt x="2307" y="17765"/>
                </a:moveTo>
                <a:lnTo>
                  <a:pt x="2307" y="17925"/>
                </a:lnTo>
                <a:lnTo>
                  <a:pt x="2307" y="17935"/>
                </a:lnTo>
                <a:lnTo>
                  <a:pt x="2307" y="18104"/>
                </a:lnTo>
                <a:lnTo>
                  <a:pt x="2487" y="18104"/>
                </a:lnTo>
                <a:lnTo>
                  <a:pt x="2667" y="18104"/>
                </a:lnTo>
                <a:lnTo>
                  <a:pt x="2667" y="17949"/>
                </a:lnTo>
                <a:lnTo>
                  <a:pt x="2667" y="17793"/>
                </a:lnTo>
                <a:lnTo>
                  <a:pt x="2487" y="17780"/>
                </a:lnTo>
                <a:lnTo>
                  <a:pt x="2307" y="17765"/>
                </a:lnTo>
                <a:close/>
                <a:moveTo>
                  <a:pt x="7135" y="17765"/>
                </a:moveTo>
                <a:lnTo>
                  <a:pt x="7135" y="17925"/>
                </a:lnTo>
                <a:lnTo>
                  <a:pt x="7135" y="17935"/>
                </a:lnTo>
                <a:lnTo>
                  <a:pt x="7135" y="18104"/>
                </a:lnTo>
                <a:lnTo>
                  <a:pt x="7334" y="18104"/>
                </a:lnTo>
                <a:lnTo>
                  <a:pt x="7532" y="18104"/>
                </a:lnTo>
                <a:lnTo>
                  <a:pt x="7532" y="17949"/>
                </a:lnTo>
                <a:lnTo>
                  <a:pt x="7532" y="17793"/>
                </a:lnTo>
                <a:lnTo>
                  <a:pt x="7334" y="17780"/>
                </a:lnTo>
                <a:lnTo>
                  <a:pt x="7135" y="17765"/>
                </a:lnTo>
                <a:close/>
                <a:moveTo>
                  <a:pt x="8109" y="17765"/>
                </a:moveTo>
                <a:lnTo>
                  <a:pt x="8109" y="17935"/>
                </a:lnTo>
                <a:lnTo>
                  <a:pt x="8109" y="18104"/>
                </a:lnTo>
                <a:lnTo>
                  <a:pt x="8289" y="18104"/>
                </a:lnTo>
                <a:lnTo>
                  <a:pt x="8469" y="18104"/>
                </a:lnTo>
                <a:lnTo>
                  <a:pt x="8469" y="17949"/>
                </a:lnTo>
                <a:lnTo>
                  <a:pt x="8469" y="17793"/>
                </a:lnTo>
                <a:lnTo>
                  <a:pt x="8289" y="17780"/>
                </a:lnTo>
                <a:lnTo>
                  <a:pt x="8109" y="17765"/>
                </a:lnTo>
                <a:close/>
                <a:moveTo>
                  <a:pt x="9081" y="17765"/>
                </a:moveTo>
                <a:lnTo>
                  <a:pt x="9081" y="17899"/>
                </a:lnTo>
                <a:cubicBezTo>
                  <a:pt x="9081" y="17995"/>
                  <a:pt x="9091" y="18078"/>
                  <a:pt x="9103" y="18104"/>
                </a:cubicBezTo>
                <a:lnTo>
                  <a:pt x="9261" y="18104"/>
                </a:lnTo>
                <a:lnTo>
                  <a:pt x="9442" y="18104"/>
                </a:lnTo>
                <a:lnTo>
                  <a:pt x="9442" y="17949"/>
                </a:lnTo>
                <a:lnTo>
                  <a:pt x="9442" y="17793"/>
                </a:lnTo>
                <a:lnTo>
                  <a:pt x="9261" y="17780"/>
                </a:lnTo>
                <a:lnTo>
                  <a:pt x="9081" y="17765"/>
                </a:lnTo>
                <a:close/>
                <a:moveTo>
                  <a:pt x="0" y="18224"/>
                </a:moveTo>
                <a:lnTo>
                  <a:pt x="0" y="18662"/>
                </a:lnTo>
                <a:lnTo>
                  <a:pt x="36" y="18662"/>
                </a:lnTo>
                <a:lnTo>
                  <a:pt x="198" y="18662"/>
                </a:lnTo>
                <a:lnTo>
                  <a:pt x="186" y="18443"/>
                </a:lnTo>
                <a:lnTo>
                  <a:pt x="173" y="18224"/>
                </a:lnTo>
                <a:lnTo>
                  <a:pt x="36" y="18224"/>
                </a:lnTo>
                <a:lnTo>
                  <a:pt x="0" y="18224"/>
                </a:lnTo>
                <a:close/>
                <a:moveTo>
                  <a:pt x="865" y="18224"/>
                </a:moveTo>
                <a:lnTo>
                  <a:pt x="865" y="18443"/>
                </a:lnTo>
                <a:lnTo>
                  <a:pt x="865" y="18662"/>
                </a:lnTo>
                <a:lnTo>
                  <a:pt x="1027" y="18662"/>
                </a:lnTo>
                <a:lnTo>
                  <a:pt x="1045" y="18662"/>
                </a:lnTo>
                <a:lnTo>
                  <a:pt x="1225" y="18662"/>
                </a:lnTo>
                <a:lnTo>
                  <a:pt x="1225" y="18443"/>
                </a:lnTo>
                <a:lnTo>
                  <a:pt x="1225" y="18224"/>
                </a:lnTo>
                <a:lnTo>
                  <a:pt x="1045" y="18224"/>
                </a:lnTo>
                <a:lnTo>
                  <a:pt x="1027" y="18224"/>
                </a:lnTo>
                <a:lnTo>
                  <a:pt x="865" y="18224"/>
                </a:lnTo>
                <a:close/>
                <a:moveTo>
                  <a:pt x="1802" y="18224"/>
                </a:moveTo>
                <a:lnTo>
                  <a:pt x="1802" y="18443"/>
                </a:lnTo>
                <a:lnTo>
                  <a:pt x="1802" y="18662"/>
                </a:lnTo>
                <a:lnTo>
                  <a:pt x="2000" y="18662"/>
                </a:lnTo>
                <a:lnTo>
                  <a:pt x="2199" y="18662"/>
                </a:lnTo>
                <a:lnTo>
                  <a:pt x="2199" y="18443"/>
                </a:lnTo>
                <a:lnTo>
                  <a:pt x="2199" y="18224"/>
                </a:lnTo>
                <a:lnTo>
                  <a:pt x="2000" y="18224"/>
                </a:lnTo>
                <a:lnTo>
                  <a:pt x="1802" y="18224"/>
                </a:lnTo>
                <a:close/>
                <a:moveTo>
                  <a:pt x="2775" y="18224"/>
                </a:moveTo>
                <a:lnTo>
                  <a:pt x="2775" y="18443"/>
                </a:lnTo>
                <a:lnTo>
                  <a:pt x="2775" y="18662"/>
                </a:lnTo>
                <a:lnTo>
                  <a:pt x="2973" y="18662"/>
                </a:lnTo>
                <a:lnTo>
                  <a:pt x="3171" y="18662"/>
                </a:lnTo>
                <a:lnTo>
                  <a:pt x="3171" y="18443"/>
                </a:lnTo>
                <a:lnTo>
                  <a:pt x="3171" y="18224"/>
                </a:lnTo>
                <a:lnTo>
                  <a:pt x="2973" y="18224"/>
                </a:lnTo>
                <a:lnTo>
                  <a:pt x="2775" y="18224"/>
                </a:lnTo>
                <a:close/>
                <a:moveTo>
                  <a:pt x="3748" y="18224"/>
                </a:moveTo>
                <a:lnTo>
                  <a:pt x="3748" y="18443"/>
                </a:lnTo>
                <a:lnTo>
                  <a:pt x="3748" y="18662"/>
                </a:lnTo>
                <a:lnTo>
                  <a:pt x="3946" y="18662"/>
                </a:lnTo>
                <a:lnTo>
                  <a:pt x="4054" y="18662"/>
                </a:lnTo>
                <a:lnTo>
                  <a:pt x="4041" y="18443"/>
                </a:lnTo>
                <a:lnTo>
                  <a:pt x="4029" y="18224"/>
                </a:lnTo>
                <a:lnTo>
                  <a:pt x="3946" y="18224"/>
                </a:lnTo>
                <a:lnTo>
                  <a:pt x="3889" y="18224"/>
                </a:lnTo>
                <a:lnTo>
                  <a:pt x="3748" y="18224"/>
                </a:lnTo>
                <a:close/>
                <a:moveTo>
                  <a:pt x="4721" y="18224"/>
                </a:moveTo>
                <a:lnTo>
                  <a:pt x="4721" y="18443"/>
                </a:lnTo>
                <a:lnTo>
                  <a:pt x="4721" y="18662"/>
                </a:lnTo>
                <a:lnTo>
                  <a:pt x="4919" y="18662"/>
                </a:lnTo>
                <a:lnTo>
                  <a:pt x="5028" y="18662"/>
                </a:lnTo>
                <a:lnTo>
                  <a:pt x="5015" y="18443"/>
                </a:lnTo>
                <a:lnTo>
                  <a:pt x="5003" y="18224"/>
                </a:lnTo>
                <a:lnTo>
                  <a:pt x="4919" y="18224"/>
                </a:lnTo>
                <a:lnTo>
                  <a:pt x="4862" y="18224"/>
                </a:lnTo>
                <a:lnTo>
                  <a:pt x="4721" y="18224"/>
                </a:lnTo>
                <a:close/>
                <a:moveTo>
                  <a:pt x="5694" y="18224"/>
                </a:moveTo>
                <a:lnTo>
                  <a:pt x="5694" y="18443"/>
                </a:lnTo>
                <a:lnTo>
                  <a:pt x="5694" y="18662"/>
                </a:lnTo>
                <a:lnTo>
                  <a:pt x="5892" y="18662"/>
                </a:lnTo>
                <a:lnTo>
                  <a:pt x="6000" y="18662"/>
                </a:lnTo>
                <a:lnTo>
                  <a:pt x="5988" y="18443"/>
                </a:lnTo>
                <a:lnTo>
                  <a:pt x="5975" y="18224"/>
                </a:lnTo>
                <a:lnTo>
                  <a:pt x="5892" y="18224"/>
                </a:lnTo>
                <a:lnTo>
                  <a:pt x="5834" y="18224"/>
                </a:lnTo>
                <a:lnTo>
                  <a:pt x="5694" y="18224"/>
                </a:lnTo>
                <a:close/>
                <a:moveTo>
                  <a:pt x="6668" y="18224"/>
                </a:moveTo>
                <a:lnTo>
                  <a:pt x="6668" y="18443"/>
                </a:lnTo>
                <a:lnTo>
                  <a:pt x="6668" y="18662"/>
                </a:lnTo>
                <a:lnTo>
                  <a:pt x="6847" y="18662"/>
                </a:lnTo>
                <a:lnTo>
                  <a:pt x="6973" y="18662"/>
                </a:lnTo>
                <a:lnTo>
                  <a:pt x="6961" y="18443"/>
                </a:lnTo>
                <a:lnTo>
                  <a:pt x="6949" y="18224"/>
                </a:lnTo>
                <a:lnTo>
                  <a:pt x="6847" y="18224"/>
                </a:lnTo>
                <a:lnTo>
                  <a:pt x="6808" y="18224"/>
                </a:lnTo>
                <a:lnTo>
                  <a:pt x="6668" y="18224"/>
                </a:lnTo>
                <a:close/>
                <a:moveTo>
                  <a:pt x="7640" y="18224"/>
                </a:moveTo>
                <a:lnTo>
                  <a:pt x="7640" y="18443"/>
                </a:lnTo>
                <a:lnTo>
                  <a:pt x="7640" y="18662"/>
                </a:lnTo>
                <a:lnTo>
                  <a:pt x="7802" y="18662"/>
                </a:lnTo>
                <a:lnTo>
                  <a:pt x="7946" y="18662"/>
                </a:lnTo>
                <a:lnTo>
                  <a:pt x="7933" y="18443"/>
                </a:lnTo>
                <a:lnTo>
                  <a:pt x="7921" y="18224"/>
                </a:lnTo>
                <a:lnTo>
                  <a:pt x="7802" y="18224"/>
                </a:lnTo>
                <a:lnTo>
                  <a:pt x="7781" y="18224"/>
                </a:lnTo>
                <a:lnTo>
                  <a:pt x="7640" y="18224"/>
                </a:lnTo>
                <a:close/>
                <a:moveTo>
                  <a:pt x="8613" y="18224"/>
                </a:moveTo>
                <a:lnTo>
                  <a:pt x="8613" y="18443"/>
                </a:lnTo>
                <a:lnTo>
                  <a:pt x="8613" y="18662"/>
                </a:lnTo>
                <a:lnTo>
                  <a:pt x="8775" y="18662"/>
                </a:lnTo>
                <a:lnTo>
                  <a:pt x="8793" y="18662"/>
                </a:lnTo>
                <a:lnTo>
                  <a:pt x="8973" y="18662"/>
                </a:lnTo>
                <a:lnTo>
                  <a:pt x="8973" y="18443"/>
                </a:lnTo>
                <a:lnTo>
                  <a:pt x="8973" y="18224"/>
                </a:lnTo>
                <a:lnTo>
                  <a:pt x="8793" y="18224"/>
                </a:lnTo>
                <a:lnTo>
                  <a:pt x="8775" y="18224"/>
                </a:lnTo>
                <a:lnTo>
                  <a:pt x="8613" y="18224"/>
                </a:lnTo>
                <a:close/>
                <a:moveTo>
                  <a:pt x="11496" y="18224"/>
                </a:moveTo>
                <a:lnTo>
                  <a:pt x="11496" y="18443"/>
                </a:lnTo>
                <a:lnTo>
                  <a:pt x="11496" y="18662"/>
                </a:lnTo>
                <a:lnTo>
                  <a:pt x="11694" y="18662"/>
                </a:lnTo>
                <a:lnTo>
                  <a:pt x="11802" y="18662"/>
                </a:lnTo>
                <a:lnTo>
                  <a:pt x="11790" y="18443"/>
                </a:lnTo>
                <a:lnTo>
                  <a:pt x="11777" y="18224"/>
                </a:lnTo>
                <a:lnTo>
                  <a:pt x="11694" y="18224"/>
                </a:lnTo>
                <a:lnTo>
                  <a:pt x="11636" y="18224"/>
                </a:lnTo>
                <a:lnTo>
                  <a:pt x="11496" y="18224"/>
                </a:lnTo>
                <a:close/>
                <a:moveTo>
                  <a:pt x="12469" y="18224"/>
                </a:moveTo>
                <a:lnTo>
                  <a:pt x="12469" y="18443"/>
                </a:lnTo>
                <a:lnTo>
                  <a:pt x="12469" y="18662"/>
                </a:lnTo>
                <a:lnTo>
                  <a:pt x="12668" y="18662"/>
                </a:lnTo>
                <a:lnTo>
                  <a:pt x="12775" y="18662"/>
                </a:lnTo>
                <a:lnTo>
                  <a:pt x="12763" y="18443"/>
                </a:lnTo>
                <a:lnTo>
                  <a:pt x="12751" y="18224"/>
                </a:lnTo>
                <a:lnTo>
                  <a:pt x="12668" y="18224"/>
                </a:lnTo>
                <a:lnTo>
                  <a:pt x="12610" y="18224"/>
                </a:lnTo>
                <a:lnTo>
                  <a:pt x="12469" y="18224"/>
                </a:lnTo>
                <a:close/>
                <a:moveTo>
                  <a:pt x="13442" y="18224"/>
                </a:moveTo>
                <a:lnTo>
                  <a:pt x="13442" y="18443"/>
                </a:lnTo>
                <a:lnTo>
                  <a:pt x="13442" y="18662"/>
                </a:lnTo>
                <a:lnTo>
                  <a:pt x="13640" y="18662"/>
                </a:lnTo>
                <a:lnTo>
                  <a:pt x="13748" y="18662"/>
                </a:lnTo>
                <a:lnTo>
                  <a:pt x="13735" y="18443"/>
                </a:lnTo>
                <a:lnTo>
                  <a:pt x="13723" y="18224"/>
                </a:lnTo>
                <a:lnTo>
                  <a:pt x="13640" y="18224"/>
                </a:lnTo>
                <a:lnTo>
                  <a:pt x="13583" y="18224"/>
                </a:lnTo>
                <a:lnTo>
                  <a:pt x="13442" y="18224"/>
                </a:lnTo>
                <a:close/>
                <a:moveTo>
                  <a:pt x="14415" y="18224"/>
                </a:moveTo>
                <a:lnTo>
                  <a:pt x="14415" y="18443"/>
                </a:lnTo>
                <a:lnTo>
                  <a:pt x="14415" y="18662"/>
                </a:lnTo>
                <a:lnTo>
                  <a:pt x="14595" y="18662"/>
                </a:lnTo>
                <a:lnTo>
                  <a:pt x="14721" y="18662"/>
                </a:lnTo>
                <a:lnTo>
                  <a:pt x="14709" y="18443"/>
                </a:lnTo>
                <a:lnTo>
                  <a:pt x="14696" y="18224"/>
                </a:lnTo>
                <a:lnTo>
                  <a:pt x="14595" y="18224"/>
                </a:lnTo>
                <a:lnTo>
                  <a:pt x="14556" y="18224"/>
                </a:lnTo>
                <a:lnTo>
                  <a:pt x="14415" y="18224"/>
                </a:lnTo>
                <a:close/>
                <a:moveTo>
                  <a:pt x="3578" y="18782"/>
                </a:moveTo>
                <a:lnTo>
                  <a:pt x="3468" y="18789"/>
                </a:lnTo>
                <a:lnTo>
                  <a:pt x="3298" y="18802"/>
                </a:lnTo>
                <a:lnTo>
                  <a:pt x="3287" y="18991"/>
                </a:lnTo>
                <a:lnTo>
                  <a:pt x="3279" y="19113"/>
                </a:lnTo>
                <a:lnTo>
                  <a:pt x="3279" y="19180"/>
                </a:lnTo>
                <a:lnTo>
                  <a:pt x="3457" y="19180"/>
                </a:lnTo>
                <a:lnTo>
                  <a:pt x="3459" y="19180"/>
                </a:lnTo>
                <a:lnTo>
                  <a:pt x="3640" y="19180"/>
                </a:lnTo>
                <a:lnTo>
                  <a:pt x="3640" y="18981"/>
                </a:lnTo>
                <a:lnTo>
                  <a:pt x="3640" y="18979"/>
                </a:lnTo>
                <a:lnTo>
                  <a:pt x="3640" y="18782"/>
                </a:lnTo>
                <a:lnTo>
                  <a:pt x="3578" y="18782"/>
                </a:lnTo>
                <a:close/>
                <a:moveTo>
                  <a:pt x="4551" y="18782"/>
                </a:moveTo>
                <a:lnTo>
                  <a:pt x="4442" y="18789"/>
                </a:lnTo>
                <a:lnTo>
                  <a:pt x="4270" y="18802"/>
                </a:lnTo>
                <a:lnTo>
                  <a:pt x="4259" y="18991"/>
                </a:lnTo>
                <a:lnTo>
                  <a:pt x="4248" y="19180"/>
                </a:lnTo>
                <a:lnTo>
                  <a:pt x="4414" y="19180"/>
                </a:lnTo>
                <a:lnTo>
                  <a:pt x="4431" y="19180"/>
                </a:lnTo>
                <a:lnTo>
                  <a:pt x="4613" y="19180"/>
                </a:lnTo>
                <a:lnTo>
                  <a:pt x="4613" y="18981"/>
                </a:lnTo>
                <a:lnTo>
                  <a:pt x="4613" y="18979"/>
                </a:lnTo>
                <a:lnTo>
                  <a:pt x="4613" y="18782"/>
                </a:lnTo>
                <a:lnTo>
                  <a:pt x="4551" y="18782"/>
                </a:lnTo>
                <a:close/>
                <a:moveTo>
                  <a:pt x="5525" y="18782"/>
                </a:moveTo>
                <a:lnTo>
                  <a:pt x="5414" y="18789"/>
                </a:lnTo>
                <a:lnTo>
                  <a:pt x="5243" y="18802"/>
                </a:lnTo>
                <a:lnTo>
                  <a:pt x="5233" y="18991"/>
                </a:lnTo>
                <a:lnTo>
                  <a:pt x="5222" y="19180"/>
                </a:lnTo>
                <a:lnTo>
                  <a:pt x="5388" y="19180"/>
                </a:lnTo>
                <a:lnTo>
                  <a:pt x="5403" y="19180"/>
                </a:lnTo>
                <a:lnTo>
                  <a:pt x="5586" y="19180"/>
                </a:lnTo>
                <a:lnTo>
                  <a:pt x="5586" y="18981"/>
                </a:lnTo>
                <a:lnTo>
                  <a:pt x="5586" y="18979"/>
                </a:lnTo>
                <a:lnTo>
                  <a:pt x="5586" y="18782"/>
                </a:lnTo>
                <a:lnTo>
                  <a:pt x="5525" y="18782"/>
                </a:lnTo>
                <a:close/>
                <a:moveTo>
                  <a:pt x="6417" y="18782"/>
                </a:moveTo>
                <a:cubicBezTo>
                  <a:pt x="6192" y="18782"/>
                  <a:pt x="6162" y="18809"/>
                  <a:pt x="6162" y="19006"/>
                </a:cubicBezTo>
                <a:lnTo>
                  <a:pt x="6162" y="19180"/>
                </a:lnTo>
                <a:lnTo>
                  <a:pt x="6360" y="19180"/>
                </a:lnTo>
                <a:lnTo>
                  <a:pt x="6559" y="19180"/>
                </a:lnTo>
                <a:lnTo>
                  <a:pt x="6559" y="18981"/>
                </a:lnTo>
                <a:lnTo>
                  <a:pt x="6559" y="18782"/>
                </a:lnTo>
                <a:lnTo>
                  <a:pt x="6417" y="18782"/>
                </a:lnTo>
                <a:close/>
                <a:moveTo>
                  <a:pt x="11327" y="18782"/>
                </a:moveTo>
                <a:lnTo>
                  <a:pt x="11217" y="18789"/>
                </a:lnTo>
                <a:lnTo>
                  <a:pt x="11045" y="18802"/>
                </a:lnTo>
                <a:lnTo>
                  <a:pt x="11035" y="18991"/>
                </a:lnTo>
                <a:lnTo>
                  <a:pt x="11028" y="19105"/>
                </a:lnTo>
                <a:lnTo>
                  <a:pt x="11028" y="19180"/>
                </a:lnTo>
                <a:lnTo>
                  <a:pt x="11205" y="19180"/>
                </a:lnTo>
                <a:lnTo>
                  <a:pt x="11208" y="19180"/>
                </a:lnTo>
                <a:lnTo>
                  <a:pt x="11388" y="19180"/>
                </a:lnTo>
                <a:lnTo>
                  <a:pt x="11388" y="18981"/>
                </a:lnTo>
                <a:lnTo>
                  <a:pt x="11388" y="18979"/>
                </a:lnTo>
                <a:lnTo>
                  <a:pt x="11388" y="18782"/>
                </a:lnTo>
                <a:lnTo>
                  <a:pt x="11327" y="18782"/>
                </a:lnTo>
                <a:close/>
                <a:moveTo>
                  <a:pt x="12300" y="18782"/>
                </a:moveTo>
                <a:lnTo>
                  <a:pt x="12190" y="18789"/>
                </a:lnTo>
                <a:lnTo>
                  <a:pt x="12019" y="18802"/>
                </a:lnTo>
                <a:lnTo>
                  <a:pt x="12007" y="18991"/>
                </a:lnTo>
                <a:lnTo>
                  <a:pt x="11997" y="19180"/>
                </a:lnTo>
                <a:lnTo>
                  <a:pt x="12162" y="19180"/>
                </a:lnTo>
                <a:lnTo>
                  <a:pt x="12179" y="19180"/>
                </a:lnTo>
                <a:lnTo>
                  <a:pt x="12361" y="19180"/>
                </a:lnTo>
                <a:lnTo>
                  <a:pt x="12361" y="18981"/>
                </a:lnTo>
                <a:lnTo>
                  <a:pt x="12361" y="18979"/>
                </a:lnTo>
                <a:lnTo>
                  <a:pt x="12361" y="18782"/>
                </a:lnTo>
                <a:lnTo>
                  <a:pt x="12300" y="18782"/>
                </a:lnTo>
                <a:close/>
                <a:moveTo>
                  <a:pt x="13272" y="18782"/>
                </a:moveTo>
                <a:lnTo>
                  <a:pt x="13162" y="18789"/>
                </a:lnTo>
                <a:lnTo>
                  <a:pt x="12992" y="18802"/>
                </a:lnTo>
                <a:lnTo>
                  <a:pt x="12981" y="18991"/>
                </a:lnTo>
                <a:lnTo>
                  <a:pt x="12970" y="19180"/>
                </a:lnTo>
                <a:lnTo>
                  <a:pt x="13136" y="19180"/>
                </a:lnTo>
                <a:lnTo>
                  <a:pt x="13152" y="19180"/>
                </a:lnTo>
                <a:lnTo>
                  <a:pt x="13334" y="19180"/>
                </a:lnTo>
                <a:lnTo>
                  <a:pt x="13334" y="18981"/>
                </a:lnTo>
                <a:lnTo>
                  <a:pt x="13334" y="18979"/>
                </a:lnTo>
                <a:lnTo>
                  <a:pt x="13334" y="18782"/>
                </a:lnTo>
                <a:lnTo>
                  <a:pt x="13272" y="18782"/>
                </a:lnTo>
                <a:close/>
                <a:moveTo>
                  <a:pt x="14165" y="18782"/>
                </a:moveTo>
                <a:cubicBezTo>
                  <a:pt x="13941" y="18782"/>
                  <a:pt x="13911" y="18809"/>
                  <a:pt x="13911" y="19006"/>
                </a:cubicBezTo>
                <a:lnTo>
                  <a:pt x="13911" y="19180"/>
                </a:lnTo>
                <a:lnTo>
                  <a:pt x="14109" y="19180"/>
                </a:lnTo>
                <a:lnTo>
                  <a:pt x="14308" y="19180"/>
                </a:lnTo>
                <a:lnTo>
                  <a:pt x="14308" y="18981"/>
                </a:lnTo>
                <a:lnTo>
                  <a:pt x="14308" y="18782"/>
                </a:lnTo>
                <a:lnTo>
                  <a:pt x="14165" y="18782"/>
                </a:lnTo>
                <a:close/>
                <a:moveTo>
                  <a:pt x="360" y="18841"/>
                </a:moveTo>
                <a:lnTo>
                  <a:pt x="360" y="18981"/>
                </a:lnTo>
                <a:lnTo>
                  <a:pt x="360" y="19011"/>
                </a:lnTo>
                <a:lnTo>
                  <a:pt x="360" y="19180"/>
                </a:lnTo>
                <a:lnTo>
                  <a:pt x="559" y="19180"/>
                </a:lnTo>
                <a:lnTo>
                  <a:pt x="757" y="19180"/>
                </a:lnTo>
                <a:lnTo>
                  <a:pt x="757" y="19024"/>
                </a:lnTo>
                <a:lnTo>
                  <a:pt x="757" y="18869"/>
                </a:lnTo>
                <a:lnTo>
                  <a:pt x="559" y="18855"/>
                </a:lnTo>
                <a:lnTo>
                  <a:pt x="360" y="18841"/>
                </a:lnTo>
                <a:close/>
                <a:moveTo>
                  <a:pt x="1333" y="18841"/>
                </a:moveTo>
                <a:lnTo>
                  <a:pt x="1333" y="19011"/>
                </a:lnTo>
                <a:lnTo>
                  <a:pt x="1333" y="19180"/>
                </a:lnTo>
                <a:lnTo>
                  <a:pt x="1532" y="19180"/>
                </a:lnTo>
                <a:lnTo>
                  <a:pt x="1693" y="19180"/>
                </a:lnTo>
                <a:lnTo>
                  <a:pt x="1693" y="19024"/>
                </a:lnTo>
                <a:lnTo>
                  <a:pt x="1693" y="18869"/>
                </a:lnTo>
                <a:lnTo>
                  <a:pt x="1513" y="18855"/>
                </a:lnTo>
                <a:lnTo>
                  <a:pt x="1333" y="18841"/>
                </a:lnTo>
                <a:close/>
                <a:moveTo>
                  <a:pt x="2307" y="18841"/>
                </a:moveTo>
                <a:lnTo>
                  <a:pt x="2307" y="18981"/>
                </a:lnTo>
                <a:lnTo>
                  <a:pt x="2307" y="19011"/>
                </a:lnTo>
                <a:lnTo>
                  <a:pt x="2307" y="19180"/>
                </a:lnTo>
                <a:lnTo>
                  <a:pt x="2487" y="19180"/>
                </a:lnTo>
                <a:lnTo>
                  <a:pt x="2667" y="19180"/>
                </a:lnTo>
                <a:lnTo>
                  <a:pt x="2667" y="19024"/>
                </a:lnTo>
                <a:lnTo>
                  <a:pt x="2667" y="18869"/>
                </a:lnTo>
                <a:lnTo>
                  <a:pt x="2487" y="18855"/>
                </a:lnTo>
                <a:lnTo>
                  <a:pt x="2307" y="18841"/>
                </a:lnTo>
                <a:close/>
                <a:moveTo>
                  <a:pt x="7135" y="18841"/>
                </a:moveTo>
                <a:lnTo>
                  <a:pt x="7135" y="18981"/>
                </a:lnTo>
                <a:lnTo>
                  <a:pt x="7135" y="19011"/>
                </a:lnTo>
                <a:lnTo>
                  <a:pt x="7135" y="19180"/>
                </a:lnTo>
                <a:lnTo>
                  <a:pt x="7334" y="19180"/>
                </a:lnTo>
                <a:lnTo>
                  <a:pt x="7532" y="19180"/>
                </a:lnTo>
                <a:lnTo>
                  <a:pt x="7532" y="19024"/>
                </a:lnTo>
                <a:lnTo>
                  <a:pt x="7532" y="18869"/>
                </a:lnTo>
                <a:lnTo>
                  <a:pt x="7334" y="18855"/>
                </a:lnTo>
                <a:lnTo>
                  <a:pt x="7135" y="18841"/>
                </a:lnTo>
                <a:close/>
                <a:moveTo>
                  <a:pt x="8109" y="18841"/>
                </a:moveTo>
                <a:lnTo>
                  <a:pt x="8109" y="19011"/>
                </a:lnTo>
                <a:lnTo>
                  <a:pt x="8109" y="19180"/>
                </a:lnTo>
                <a:lnTo>
                  <a:pt x="8307" y="19180"/>
                </a:lnTo>
                <a:lnTo>
                  <a:pt x="8469" y="19180"/>
                </a:lnTo>
                <a:lnTo>
                  <a:pt x="8469" y="19024"/>
                </a:lnTo>
                <a:lnTo>
                  <a:pt x="8469" y="18869"/>
                </a:lnTo>
                <a:lnTo>
                  <a:pt x="8289" y="18855"/>
                </a:lnTo>
                <a:lnTo>
                  <a:pt x="8109" y="18841"/>
                </a:lnTo>
                <a:close/>
                <a:moveTo>
                  <a:pt x="9081" y="18841"/>
                </a:moveTo>
                <a:lnTo>
                  <a:pt x="9081" y="18981"/>
                </a:lnTo>
                <a:lnTo>
                  <a:pt x="9081" y="19011"/>
                </a:lnTo>
                <a:lnTo>
                  <a:pt x="9081" y="19180"/>
                </a:lnTo>
                <a:lnTo>
                  <a:pt x="9280" y="19180"/>
                </a:lnTo>
                <a:lnTo>
                  <a:pt x="9442" y="19180"/>
                </a:lnTo>
                <a:lnTo>
                  <a:pt x="9442" y="19024"/>
                </a:lnTo>
                <a:lnTo>
                  <a:pt x="9442" y="18869"/>
                </a:lnTo>
                <a:lnTo>
                  <a:pt x="9261" y="18855"/>
                </a:lnTo>
                <a:lnTo>
                  <a:pt x="9081" y="18841"/>
                </a:lnTo>
                <a:close/>
                <a:moveTo>
                  <a:pt x="10054" y="18841"/>
                </a:moveTo>
                <a:lnTo>
                  <a:pt x="10054" y="18981"/>
                </a:lnTo>
                <a:lnTo>
                  <a:pt x="10054" y="19011"/>
                </a:lnTo>
                <a:lnTo>
                  <a:pt x="10054" y="19180"/>
                </a:lnTo>
                <a:lnTo>
                  <a:pt x="10235" y="19180"/>
                </a:lnTo>
                <a:lnTo>
                  <a:pt x="10415" y="19180"/>
                </a:lnTo>
                <a:lnTo>
                  <a:pt x="10415" y="19024"/>
                </a:lnTo>
                <a:lnTo>
                  <a:pt x="10415" y="18869"/>
                </a:lnTo>
                <a:lnTo>
                  <a:pt x="10235" y="18855"/>
                </a:lnTo>
                <a:lnTo>
                  <a:pt x="10054" y="18841"/>
                </a:lnTo>
                <a:close/>
                <a:moveTo>
                  <a:pt x="14883" y="18841"/>
                </a:moveTo>
                <a:lnTo>
                  <a:pt x="14883" y="18981"/>
                </a:lnTo>
                <a:lnTo>
                  <a:pt x="14883" y="19011"/>
                </a:lnTo>
                <a:lnTo>
                  <a:pt x="14883" y="19180"/>
                </a:lnTo>
                <a:lnTo>
                  <a:pt x="15082" y="19180"/>
                </a:lnTo>
                <a:lnTo>
                  <a:pt x="15280" y="19180"/>
                </a:lnTo>
                <a:lnTo>
                  <a:pt x="15280" y="19024"/>
                </a:lnTo>
                <a:lnTo>
                  <a:pt x="15280" y="18869"/>
                </a:lnTo>
                <a:lnTo>
                  <a:pt x="15082" y="18855"/>
                </a:lnTo>
                <a:lnTo>
                  <a:pt x="14883" y="18841"/>
                </a:lnTo>
                <a:close/>
                <a:moveTo>
                  <a:pt x="0" y="19299"/>
                </a:moveTo>
                <a:lnTo>
                  <a:pt x="0" y="19737"/>
                </a:lnTo>
                <a:cubicBezTo>
                  <a:pt x="205" y="19736"/>
                  <a:pt x="252" y="19687"/>
                  <a:pt x="252" y="19471"/>
                </a:cubicBezTo>
                <a:lnTo>
                  <a:pt x="252" y="19299"/>
                </a:lnTo>
                <a:lnTo>
                  <a:pt x="36" y="19299"/>
                </a:lnTo>
                <a:lnTo>
                  <a:pt x="0" y="19299"/>
                </a:lnTo>
                <a:close/>
                <a:moveTo>
                  <a:pt x="865" y="19299"/>
                </a:moveTo>
                <a:lnTo>
                  <a:pt x="865" y="19457"/>
                </a:lnTo>
                <a:lnTo>
                  <a:pt x="865" y="19614"/>
                </a:lnTo>
                <a:lnTo>
                  <a:pt x="1036" y="19629"/>
                </a:lnTo>
                <a:cubicBezTo>
                  <a:pt x="1130" y="19637"/>
                  <a:pt x="1212" y="19648"/>
                  <a:pt x="1216" y="19651"/>
                </a:cubicBezTo>
                <a:cubicBezTo>
                  <a:pt x="1221" y="19655"/>
                  <a:pt x="1225" y="19578"/>
                  <a:pt x="1225" y="19479"/>
                </a:cubicBezTo>
                <a:lnTo>
                  <a:pt x="1225" y="19299"/>
                </a:lnTo>
                <a:lnTo>
                  <a:pt x="1045" y="19299"/>
                </a:lnTo>
                <a:lnTo>
                  <a:pt x="1027" y="19299"/>
                </a:lnTo>
                <a:lnTo>
                  <a:pt x="865" y="19299"/>
                </a:lnTo>
                <a:close/>
                <a:moveTo>
                  <a:pt x="1802" y="19299"/>
                </a:moveTo>
                <a:lnTo>
                  <a:pt x="1802" y="19457"/>
                </a:lnTo>
                <a:lnTo>
                  <a:pt x="1802" y="19519"/>
                </a:lnTo>
                <a:lnTo>
                  <a:pt x="1802" y="19614"/>
                </a:lnTo>
                <a:lnTo>
                  <a:pt x="1991" y="19628"/>
                </a:lnTo>
                <a:cubicBezTo>
                  <a:pt x="2095" y="19636"/>
                  <a:pt x="2185" y="19647"/>
                  <a:pt x="2190" y="19651"/>
                </a:cubicBezTo>
                <a:cubicBezTo>
                  <a:pt x="2195" y="19656"/>
                  <a:pt x="2199" y="19578"/>
                  <a:pt x="2199" y="19479"/>
                </a:cubicBezTo>
                <a:lnTo>
                  <a:pt x="2199" y="19299"/>
                </a:lnTo>
                <a:lnTo>
                  <a:pt x="2000" y="19299"/>
                </a:lnTo>
                <a:lnTo>
                  <a:pt x="1802" y="19299"/>
                </a:lnTo>
                <a:close/>
                <a:moveTo>
                  <a:pt x="2775" y="19299"/>
                </a:moveTo>
                <a:lnTo>
                  <a:pt x="2775" y="19457"/>
                </a:lnTo>
                <a:lnTo>
                  <a:pt x="2775" y="19519"/>
                </a:lnTo>
                <a:lnTo>
                  <a:pt x="2775" y="19614"/>
                </a:lnTo>
                <a:lnTo>
                  <a:pt x="2964" y="19628"/>
                </a:lnTo>
                <a:cubicBezTo>
                  <a:pt x="3068" y="19636"/>
                  <a:pt x="3157" y="19647"/>
                  <a:pt x="3162" y="19651"/>
                </a:cubicBezTo>
                <a:cubicBezTo>
                  <a:pt x="3167" y="19656"/>
                  <a:pt x="3171" y="19578"/>
                  <a:pt x="3171" y="19479"/>
                </a:cubicBezTo>
                <a:lnTo>
                  <a:pt x="3171" y="19299"/>
                </a:lnTo>
                <a:lnTo>
                  <a:pt x="2973" y="19299"/>
                </a:lnTo>
                <a:lnTo>
                  <a:pt x="2775" y="19299"/>
                </a:lnTo>
                <a:close/>
                <a:moveTo>
                  <a:pt x="3748" y="19299"/>
                </a:moveTo>
                <a:lnTo>
                  <a:pt x="3748" y="19519"/>
                </a:lnTo>
                <a:lnTo>
                  <a:pt x="3748" y="19738"/>
                </a:lnTo>
                <a:lnTo>
                  <a:pt x="3885" y="19738"/>
                </a:lnTo>
                <a:cubicBezTo>
                  <a:pt x="4062" y="19738"/>
                  <a:pt x="4109" y="19682"/>
                  <a:pt x="4109" y="19471"/>
                </a:cubicBezTo>
                <a:lnTo>
                  <a:pt x="4109" y="19299"/>
                </a:lnTo>
                <a:lnTo>
                  <a:pt x="3946" y="19299"/>
                </a:lnTo>
                <a:lnTo>
                  <a:pt x="3928" y="19299"/>
                </a:lnTo>
                <a:lnTo>
                  <a:pt x="3748" y="19299"/>
                </a:lnTo>
                <a:close/>
                <a:moveTo>
                  <a:pt x="4721" y="19299"/>
                </a:moveTo>
                <a:lnTo>
                  <a:pt x="4721" y="19519"/>
                </a:lnTo>
                <a:lnTo>
                  <a:pt x="4721" y="19738"/>
                </a:lnTo>
                <a:lnTo>
                  <a:pt x="4858" y="19738"/>
                </a:lnTo>
                <a:cubicBezTo>
                  <a:pt x="5034" y="19738"/>
                  <a:pt x="5081" y="19682"/>
                  <a:pt x="5081" y="19471"/>
                </a:cubicBezTo>
                <a:lnTo>
                  <a:pt x="5081" y="19299"/>
                </a:lnTo>
                <a:lnTo>
                  <a:pt x="4919" y="19299"/>
                </a:lnTo>
                <a:lnTo>
                  <a:pt x="4901" y="19299"/>
                </a:lnTo>
                <a:lnTo>
                  <a:pt x="4721" y="19299"/>
                </a:lnTo>
                <a:close/>
                <a:moveTo>
                  <a:pt x="5694" y="19299"/>
                </a:moveTo>
                <a:lnTo>
                  <a:pt x="5694" y="19519"/>
                </a:lnTo>
                <a:lnTo>
                  <a:pt x="5694" y="19738"/>
                </a:lnTo>
                <a:lnTo>
                  <a:pt x="5831" y="19738"/>
                </a:lnTo>
                <a:cubicBezTo>
                  <a:pt x="6007" y="19738"/>
                  <a:pt x="6054" y="19682"/>
                  <a:pt x="6054" y="19471"/>
                </a:cubicBezTo>
                <a:lnTo>
                  <a:pt x="6054" y="19299"/>
                </a:lnTo>
                <a:lnTo>
                  <a:pt x="5894" y="19299"/>
                </a:lnTo>
                <a:lnTo>
                  <a:pt x="5874" y="19299"/>
                </a:lnTo>
                <a:lnTo>
                  <a:pt x="5694" y="19299"/>
                </a:lnTo>
                <a:close/>
                <a:moveTo>
                  <a:pt x="6668" y="19299"/>
                </a:moveTo>
                <a:lnTo>
                  <a:pt x="6668" y="19519"/>
                </a:lnTo>
                <a:lnTo>
                  <a:pt x="6668" y="19738"/>
                </a:lnTo>
                <a:lnTo>
                  <a:pt x="6804" y="19738"/>
                </a:lnTo>
                <a:cubicBezTo>
                  <a:pt x="6981" y="19738"/>
                  <a:pt x="7027" y="19682"/>
                  <a:pt x="7027" y="19471"/>
                </a:cubicBezTo>
                <a:lnTo>
                  <a:pt x="7027" y="19299"/>
                </a:lnTo>
                <a:lnTo>
                  <a:pt x="6847" y="19299"/>
                </a:lnTo>
                <a:lnTo>
                  <a:pt x="6668" y="19299"/>
                </a:lnTo>
                <a:close/>
                <a:moveTo>
                  <a:pt x="7640" y="19299"/>
                </a:moveTo>
                <a:lnTo>
                  <a:pt x="7640" y="19457"/>
                </a:lnTo>
                <a:lnTo>
                  <a:pt x="7640" y="19614"/>
                </a:lnTo>
                <a:lnTo>
                  <a:pt x="7811" y="19629"/>
                </a:lnTo>
                <a:cubicBezTo>
                  <a:pt x="7905" y="19637"/>
                  <a:pt x="7987" y="19648"/>
                  <a:pt x="7992" y="19651"/>
                </a:cubicBezTo>
                <a:cubicBezTo>
                  <a:pt x="7997" y="19655"/>
                  <a:pt x="8000" y="19578"/>
                  <a:pt x="8000" y="19479"/>
                </a:cubicBezTo>
                <a:lnTo>
                  <a:pt x="8000" y="19299"/>
                </a:lnTo>
                <a:lnTo>
                  <a:pt x="7820" y="19299"/>
                </a:lnTo>
                <a:lnTo>
                  <a:pt x="7802" y="19299"/>
                </a:lnTo>
                <a:lnTo>
                  <a:pt x="7640" y="19299"/>
                </a:lnTo>
                <a:close/>
                <a:moveTo>
                  <a:pt x="8613" y="19299"/>
                </a:moveTo>
                <a:lnTo>
                  <a:pt x="8613" y="19457"/>
                </a:lnTo>
                <a:lnTo>
                  <a:pt x="8613" y="19614"/>
                </a:lnTo>
                <a:lnTo>
                  <a:pt x="8784" y="19629"/>
                </a:lnTo>
                <a:cubicBezTo>
                  <a:pt x="8878" y="19637"/>
                  <a:pt x="8959" y="19648"/>
                  <a:pt x="8964" y="19651"/>
                </a:cubicBezTo>
                <a:cubicBezTo>
                  <a:pt x="8969" y="19655"/>
                  <a:pt x="8973" y="19578"/>
                  <a:pt x="8973" y="19479"/>
                </a:cubicBezTo>
                <a:lnTo>
                  <a:pt x="8973" y="19299"/>
                </a:lnTo>
                <a:lnTo>
                  <a:pt x="8793" y="19299"/>
                </a:lnTo>
                <a:lnTo>
                  <a:pt x="8775" y="19299"/>
                </a:lnTo>
                <a:lnTo>
                  <a:pt x="8613" y="19299"/>
                </a:lnTo>
                <a:close/>
                <a:moveTo>
                  <a:pt x="9550" y="19299"/>
                </a:moveTo>
                <a:lnTo>
                  <a:pt x="9550" y="19457"/>
                </a:lnTo>
                <a:lnTo>
                  <a:pt x="9550" y="19519"/>
                </a:lnTo>
                <a:lnTo>
                  <a:pt x="9550" y="19614"/>
                </a:lnTo>
                <a:lnTo>
                  <a:pt x="9739" y="19628"/>
                </a:lnTo>
                <a:cubicBezTo>
                  <a:pt x="9843" y="19636"/>
                  <a:pt x="9933" y="19647"/>
                  <a:pt x="9938" y="19651"/>
                </a:cubicBezTo>
                <a:cubicBezTo>
                  <a:pt x="9943" y="19656"/>
                  <a:pt x="9947" y="19578"/>
                  <a:pt x="9947" y="19479"/>
                </a:cubicBezTo>
                <a:lnTo>
                  <a:pt x="9947" y="19299"/>
                </a:lnTo>
                <a:lnTo>
                  <a:pt x="9748" y="19299"/>
                </a:lnTo>
                <a:lnTo>
                  <a:pt x="9550" y="19299"/>
                </a:lnTo>
                <a:close/>
                <a:moveTo>
                  <a:pt x="10523" y="19299"/>
                </a:moveTo>
                <a:lnTo>
                  <a:pt x="10523" y="19457"/>
                </a:lnTo>
                <a:lnTo>
                  <a:pt x="10523" y="19519"/>
                </a:lnTo>
                <a:lnTo>
                  <a:pt x="10523" y="19614"/>
                </a:lnTo>
                <a:lnTo>
                  <a:pt x="10712" y="19628"/>
                </a:lnTo>
                <a:cubicBezTo>
                  <a:pt x="10816" y="19636"/>
                  <a:pt x="10905" y="19647"/>
                  <a:pt x="10910" y="19651"/>
                </a:cubicBezTo>
                <a:cubicBezTo>
                  <a:pt x="10915" y="19656"/>
                  <a:pt x="10919" y="19578"/>
                  <a:pt x="10919" y="19479"/>
                </a:cubicBezTo>
                <a:lnTo>
                  <a:pt x="10919" y="19299"/>
                </a:lnTo>
                <a:lnTo>
                  <a:pt x="10721" y="19299"/>
                </a:lnTo>
                <a:lnTo>
                  <a:pt x="10523" y="19299"/>
                </a:lnTo>
                <a:close/>
                <a:moveTo>
                  <a:pt x="11496" y="19299"/>
                </a:moveTo>
                <a:lnTo>
                  <a:pt x="11496" y="19519"/>
                </a:lnTo>
                <a:lnTo>
                  <a:pt x="11496" y="19738"/>
                </a:lnTo>
                <a:lnTo>
                  <a:pt x="11633" y="19738"/>
                </a:lnTo>
                <a:cubicBezTo>
                  <a:pt x="11809" y="19738"/>
                  <a:pt x="11857" y="19682"/>
                  <a:pt x="11857" y="19471"/>
                </a:cubicBezTo>
                <a:lnTo>
                  <a:pt x="11857" y="19299"/>
                </a:lnTo>
                <a:lnTo>
                  <a:pt x="11694" y="19299"/>
                </a:lnTo>
                <a:lnTo>
                  <a:pt x="11676" y="19299"/>
                </a:lnTo>
                <a:lnTo>
                  <a:pt x="11496" y="19299"/>
                </a:lnTo>
                <a:close/>
                <a:moveTo>
                  <a:pt x="12469" y="19299"/>
                </a:moveTo>
                <a:lnTo>
                  <a:pt x="12469" y="19519"/>
                </a:lnTo>
                <a:lnTo>
                  <a:pt x="12469" y="19738"/>
                </a:lnTo>
                <a:lnTo>
                  <a:pt x="12606" y="19738"/>
                </a:lnTo>
                <a:cubicBezTo>
                  <a:pt x="12783" y="19738"/>
                  <a:pt x="12829" y="19682"/>
                  <a:pt x="12829" y="19471"/>
                </a:cubicBezTo>
                <a:lnTo>
                  <a:pt x="12829" y="19299"/>
                </a:lnTo>
                <a:lnTo>
                  <a:pt x="12668" y="19299"/>
                </a:lnTo>
                <a:lnTo>
                  <a:pt x="12649" y="19299"/>
                </a:lnTo>
                <a:lnTo>
                  <a:pt x="12469" y="19299"/>
                </a:lnTo>
                <a:close/>
                <a:moveTo>
                  <a:pt x="13442" y="19299"/>
                </a:moveTo>
                <a:lnTo>
                  <a:pt x="13442" y="19519"/>
                </a:lnTo>
                <a:lnTo>
                  <a:pt x="13442" y="19738"/>
                </a:lnTo>
                <a:lnTo>
                  <a:pt x="13579" y="19738"/>
                </a:lnTo>
                <a:cubicBezTo>
                  <a:pt x="13756" y="19738"/>
                  <a:pt x="13802" y="19682"/>
                  <a:pt x="13802" y="19471"/>
                </a:cubicBezTo>
                <a:lnTo>
                  <a:pt x="13802" y="19299"/>
                </a:lnTo>
                <a:lnTo>
                  <a:pt x="13642" y="19299"/>
                </a:lnTo>
                <a:lnTo>
                  <a:pt x="13622" y="19299"/>
                </a:lnTo>
                <a:lnTo>
                  <a:pt x="13442" y="19299"/>
                </a:lnTo>
                <a:close/>
                <a:moveTo>
                  <a:pt x="14415" y="19299"/>
                </a:moveTo>
                <a:lnTo>
                  <a:pt x="14415" y="19457"/>
                </a:lnTo>
                <a:lnTo>
                  <a:pt x="14415" y="19519"/>
                </a:lnTo>
                <a:lnTo>
                  <a:pt x="14415" y="19614"/>
                </a:lnTo>
                <a:lnTo>
                  <a:pt x="14586" y="19629"/>
                </a:lnTo>
                <a:cubicBezTo>
                  <a:pt x="14680" y="19637"/>
                  <a:pt x="14761" y="19648"/>
                  <a:pt x="14766" y="19651"/>
                </a:cubicBezTo>
                <a:cubicBezTo>
                  <a:pt x="14771" y="19655"/>
                  <a:pt x="14775" y="19578"/>
                  <a:pt x="14775" y="19479"/>
                </a:cubicBezTo>
                <a:lnTo>
                  <a:pt x="14775" y="19299"/>
                </a:lnTo>
                <a:lnTo>
                  <a:pt x="14595" y="19299"/>
                </a:lnTo>
                <a:lnTo>
                  <a:pt x="14415" y="19299"/>
                </a:lnTo>
                <a:close/>
                <a:moveTo>
                  <a:pt x="15388" y="19299"/>
                </a:moveTo>
                <a:lnTo>
                  <a:pt x="15388" y="19457"/>
                </a:lnTo>
                <a:lnTo>
                  <a:pt x="15388" y="19614"/>
                </a:lnTo>
                <a:lnTo>
                  <a:pt x="15560" y="19629"/>
                </a:lnTo>
                <a:cubicBezTo>
                  <a:pt x="15654" y="19637"/>
                  <a:pt x="15735" y="19648"/>
                  <a:pt x="15740" y="19651"/>
                </a:cubicBezTo>
                <a:cubicBezTo>
                  <a:pt x="15745" y="19655"/>
                  <a:pt x="15749" y="19578"/>
                  <a:pt x="15749" y="19479"/>
                </a:cubicBezTo>
                <a:lnTo>
                  <a:pt x="15749" y="19299"/>
                </a:lnTo>
                <a:lnTo>
                  <a:pt x="15569" y="19299"/>
                </a:lnTo>
                <a:lnTo>
                  <a:pt x="15550" y="19299"/>
                </a:lnTo>
                <a:lnTo>
                  <a:pt x="15388" y="19299"/>
                </a:lnTo>
                <a:close/>
                <a:moveTo>
                  <a:pt x="3640" y="19852"/>
                </a:moveTo>
                <a:lnTo>
                  <a:pt x="3468" y="19865"/>
                </a:lnTo>
                <a:lnTo>
                  <a:pt x="3298" y="19878"/>
                </a:lnTo>
                <a:lnTo>
                  <a:pt x="3287" y="20067"/>
                </a:lnTo>
                <a:lnTo>
                  <a:pt x="3279" y="20188"/>
                </a:lnTo>
                <a:lnTo>
                  <a:pt x="3279" y="20256"/>
                </a:lnTo>
                <a:lnTo>
                  <a:pt x="3457" y="20256"/>
                </a:lnTo>
                <a:lnTo>
                  <a:pt x="3459" y="20256"/>
                </a:lnTo>
                <a:lnTo>
                  <a:pt x="3640" y="20256"/>
                </a:lnTo>
                <a:lnTo>
                  <a:pt x="3640" y="20054"/>
                </a:lnTo>
                <a:lnTo>
                  <a:pt x="3640" y="20037"/>
                </a:lnTo>
                <a:lnTo>
                  <a:pt x="3640" y="19852"/>
                </a:lnTo>
                <a:close/>
                <a:moveTo>
                  <a:pt x="4613" y="19852"/>
                </a:moveTo>
                <a:lnTo>
                  <a:pt x="4442" y="19865"/>
                </a:lnTo>
                <a:lnTo>
                  <a:pt x="4270" y="19878"/>
                </a:lnTo>
                <a:lnTo>
                  <a:pt x="4259" y="20067"/>
                </a:lnTo>
                <a:lnTo>
                  <a:pt x="4248" y="20256"/>
                </a:lnTo>
                <a:lnTo>
                  <a:pt x="4414" y="20256"/>
                </a:lnTo>
                <a:lnTo>
                  <a:pt x="4431" y="20256"/>
                </a:lnTo>
                <a:lnTo>
                  <a:pt x="4613" y="20256"/>
                </a:lnTo>
                <a:lnTo>
                  <a:pt x="4613" y="20054"/>
                </a:lnTo>
                <a:lnTo>
                  <a:pt x="4613" y="20037"/>
                </a:lnTo>
                <a:lnTo>
                  <a:pt x="4613" y="19852"/>
                </a:lnTo>
                <a:close/>
                <a:moveTo>
                  <a:pt x="5586" y="19852"/>
                </a:moveTo>
                <a:lnTo>
                  <a:pt x="5414" y="19865"/>
                </a:lnTo>
                <a:lnTo>
                  <a:pt x="5243" y="19878"/>
                </a:lnTo>
                <a:lnTo>
                  <a:pt x="5233" y="20067"/>
                </a:lnTo>
                <a:lnTo>
                  <a:pt x="5222" y="20256"/>
                </a:lnTo>
                <a:lnTo>
                  <a:pt x="5388" y="20256"/>
                </a:lnTo>
                <a:lnTo>
                  <a:pt x="5403" y="20256"/>
                </a:lnTo>
                <a:lnTo>
                  <a:pt x="5586" y="20256"/>
                </a:lnTo>
                <a:lnTo>
                  <a:pt x="5586" y="20054"/>
                </a:lnTo>
                <a:lnTo>
                  <a:pt x="5586" y="20037"/>
                </a:lnTo>
                <a:lnTo>
                  <a:pt x="5586" y="19852"/>
                </a:lnTo>
                <a:close/>
                <a:moveTo>
                  <a:pt x="11388" y="19852"/>
                </a:moveTo>
                <a:lnTo>
                  <a:pt x="11217" y="19865"/>
                </a:lnTo>
                <a:lnTo>
                  <a:pt x="11045" y="19878"/>
                </a:lnTo>
                <a:lnTo>
                  <a:pt x="11035" y="20067"/>
                </a:lnTo>
                <a:lnTo>
                  <a:pt x="11028" y="20181"/>
                </a:lnTo>
                <a:lnTo>
                  <a:pt x="11028" y="20256"/>
                </a:lnTo>
                <a:lnTo>
                  <a:pt x="11205" y="20256"/>
                </a:lnTo>
                <a:lnTo>
                  <a:pt x="11208" y="20256"/>
                </a:lnTo>
                <a:lnTo>
                  <a:pt x="11388" y="20256"/>
                </a:lnTo>
                <a:lnTo>
                  <a:pt x="11388" y="20054"/>
                </a:lnTo>
                <a:lnTo>
                  <a:pt x="11388" y="20037"/>
                </a:lnTo>
                <a:lnTo>
                  <a:pt x="11388" y="19852"/>
                </a:lnTo>
                <a:close/>
                <a:moveTo>
                  <a:pt x="12361" y="19852"/>
                </a:moveTo>
                <a:lnTo>
                  <a:pt x="12190" y="19865"/>
                </a:lnTo>
                <a:lnTo>
                  <a:pt x="12019" y="19878"/>
                </a:lnTo>
                <a:lnTo>
                  <a:pt x="12007" y="20067"/>
                </a:lnTo>
                <a:lnTo>
                  <a:pt x="11997" y="20256"/>
                </a:lnTo>
                <a:lnTo>
                  <a:pt x="12162" y="20256"/>
                </a:lnTo>
                <a:lnTo>
                  <a:pt x="12179" y="20256"/>
                </a:lnTo>
                <a:lnTo>
                  <a:pt x="12361" y="20256"/>
                </a:lnTo>
                <a:lnTo>
                  <a:pt x="12361" y="20054"/>
                </a:lnTo>
                <a:lnTo>
                  <a:pt x="12361" y="20037"/>
                </a:lnTo>
                <a:lnTo>
                  <a:pt x="12361" y="19852"/>
                </a:lnTo>
                <a:close/>
                <a:moveTo>
                  <a:pt x="13334" y="19852"/>
                </a:moveTo>
                <a:lnTo>
                  <a:pt x="13162" y="19865"/>
                </a:lnTo>
                <a:lnTo>
                  <a:pt x="12992" y="19878"/>
                </a:lnTo>
                <a:lnTo>
                  <a:pt x="12981" y="20067"/>
                </a:lnTo>
                <a:lnTo>
                  <a:pt x="12970" y="20256"/>
                </a:lnTo>
                <a:lnTo>
                  <a:pt x="13136" y="20256"/>
                </a:lnTo>
                <a:lnTo>
                  <a:pt x="13152" y="20256"/>
                </a:lnTo>
                <a:lnTo>
                  <a:pt x="13334" y="20256"/>
                </a:lnTo>
                <a:lnTo>
                  <a:pt x="13334" y="20054"/>
                </a:lnTo>
                <a:lnTo>
                  <a:pt x="13334" y="20037"/>
                </a:lnTo>
                <a:lnTo>
                  <a:pt x="13334" y="19852"/>
                </a:lnTo>
                <a:close/>
                <a:moveTo>
                  <a:pt x="6417" y="19858"/>
                </a:moveTo>
                <a:cubicBezTo>
                  <a:pt x="6192" y="19858"/>
                  <a:pt x="6162" y="19884"/>
                  <a:pt x="6162" y="20081"/>
                </a:cubicBezTo>
                <a:lnTo>
                  <a:pt x="6162" y="20256"/>
                </a:lnTo>
                <a:lnTo>
                  <a:pt x="6360" y="20256"/>
                </a:lnTo>
                <a:lnTo>
                  <a:pt x="6559" y="20256"/>
                </a:lnTo>
                <a:lnTo>
                  <a:pt x="6559" y="20057"/>
                </a:lnTo>
                <a:lnTo>
                  <a:pt x="6559" y="20037"/>
                </a:lnTo>
                <a:lnTo>
                  <a:pt x="6559" y="19858"/>
                </a:lnTo>
                <a:lnTo>
                  <a:pt x="6417" y="19858"/>
                </a:lnTo>
                <a:close/>
                <a:moveTo>
                  <a:pt x="14165" y="19858"/>
                </a:moveTo>
                <a:cubicBezTo>
                  <a:pt x="13941" y="19858"/>
                  <a:pt x="13911" y="19884"/>
                  <a:pt x="13911" y="20081"/>
                </a:cubicBezTo>
                <a:lnTo>
                  <a:pt x="13911" y="20256"/>
                </a:lnTo>
                <a:lnTo>
                  <a:pt x="14109" y="20256"/>
                </a:lnTo>
                <a:lnTo>
                  <a:pt x="14308" y="20256"/>
                </a:lnTo>
                <a:lnTo>
                  <a:pt x="14308" y="20057"/>
                </a:lnTo>
                <a:lnTo>
                  <a:pt x="14308" y="20037"/>
                </a:lnTo>
                <a:lnTo>
                  <a:pt x="14308" y="19858"/>
                </a:lnTo>
                <a:lnTo>
                  <a:pt x="14165" y="19858"/>
                </a:lnTo>
                <a:close/>
                <a:moveTo>
                  <a:pt x="360" y="19918"/>
                </a:moveTo>
                <a:lnTo>
                  <a:pt x="360" y="20037"/>
                </a:lnTo>
                <a:lnTo>
                  <a:pt x="360" y="20087"/>
                </a:lnTo>
                <a:lnTo>
                  <a:pt x="360" y="20256"/>
                </a:lnTo>
                <a:lnTo>
                  <a:pt x="559" y="20256"/>
                </a:lnTo>
                <a:lnTo>
                  <a:pt x="757" y="20256"/>
                </a:lnTo>
                <a:lnTo>
                  <a:pt x="757" y="20101"/>
                </a:lnTo>
                <a:lnTo>
                  <a:pt x="757" y="19945"/>
                </a:lnTo>
                <a:lnTo>
                  <a:pt x="559" y="19931"/>
                </a:lnTo>
                <a:lnTo>
                  <a:pt x="360" y="19918"/>
                </a:lnTo>
                <a:close/>
                <a:moveTo>
                  <a:pt x="1333" y="19918"/>
                </a:moveTo>
                <a:lnTo>
                  <a:pt x="1333" y="20087"/>
                </a:lnTo>
                <a:lnTo>
                  <a:pt x="1333" y="20256"/>
                </a:lnTo>
                <a:lnTo>
                  <a:pt x="1532" y="20256"/>
                </a:lnTo>
                <a:lnTo>
                  <a:pt x="1693" y="20256"/>
                </a:lnTo>
                <a:lnTo>
                  <a:pt x="1693" y="20101"/>
                </a:lnTo>
                <a:lnTo>
                  <a:pt x="1693" y="19945"/>
                </a:lnTo>
                <a:lnTo>
                  <a:pt x="1513" y="19931"/>
                </a:lnTo>
                <a:lnTo>
                  <a:pt x="1333" y="19918"/>
                </a:lnTo>
                <a:close/>
                <a:moveTo>
                  <a:pt x="2307" y="19918"/>
                </a:moveTo>
                <a:lnTo>
                  <a:pt x="2307" y="20037"/>
                </a:lnTo>
                <a:lnTo>
                  <a:pt x="2307" y="20087"/>
                </a:lnTo>
                <a:lnTo>
                  <a:pt x="2307" y="20256"/>
                </a:lnTo>
                <a:lnTo>
                  <a:pt x="2487" y="20256"/>
                </a:lnTo>
                <a:lnTo>
                  <a:pt x="2667" y="20256"/>
                </a:lnTo>
                <a:lnTo>
                  <a:pt x="2667" y="20101"/>
                </a:lnTo>
                <a:lnTo>
                  <a:pt x="2667" y="19945"/>
                </a:lnTo>
                <a:lnTo>
                  <a:pt x="2487" y="19931"/>
                </a:lnTo>
                <a:lnTo>
                  <a:pt x="2307" y="19918"/>
                </a:lnTo>
                <a:close/>
                <a:moveTo>
                  <a:pt x="7135" y="19918"/>
                </a:moveTo>
                <a:lnTo>
                  <a:pt x="7135" y="20037"/>
                </a:lnTo>
                <a:lnTo>
                  <a:pt x="7135" y="20087"/>
                </a:lnTo>
                <a:lnTo>
                  <a:pt x="7135" y="20256"/>
                </a:lnTo>
                <a:lnTo>
                  <a:pt x="7334" y="20256"/>
                </a:lnTo>
                <a:lnTo>
                  <a:pt x="7532" y="20256"/>
                </a:lnTo>
                <a:lnTo>
                  <a:pt x="7532" y="20101"/>
                </a:lnTo>
                <a:lnTo>
                  <a:pt x="7532" y="19945"/>
                </a:lnTo>
                <a:lnTo>
                  <a:pt x="7334" y="19931"/>
                </a:lnTo>
                <a:lnTo>
                  <a:pt x="7135" y="19918"/>
                </a:lnTo>
                <a:close/>
                <a:moveTo>
                  <a:pt x="8109" y="19918"/>
                </a:moveTo>
                <a:lnTo>
                  <a:pt x="8109" y="20087"/>
                </a:lnTo>
                <a:lnTo>
                  <a:pt x="8109" y="20256"/>
                </a:lnTo>
                <a:lnTo>
                  <a:pt x="8307" y="20256"/>
                </a:lnTo>
                <a:lnTo>
                  <a:pt x="8469" y="20256"/>
                </a:lnTo>
                <a:lnTo>
                  <a:pt x="8469" y="20101"/>
                </a:lnTo>
                <a:lnTo>
                  <a:pt x="8469" y="19945"/>
                </a:lnTo>
                <a:lnTo>
                  <a:pt x="8289" y="19931"/>
                </a:lnTo>
                <a:lnTo>
                  <a:pt x="8109" y="19918"/>
                </a:lnTo>
                <a:close/>
                <a:moveTo>
                  <a:pt x="9081" y="19918"/>
                </a:moveTo>
                <a:lnTo>
                  <a:pt x="9081" y="20037"/>
                </a:lnTo>
                <a:lnTo>
                  <a:pt x="9081" y="20087"/>
                </a:lnTo>
                <a:lnTo>
                  <a:pt x="9081" y="20256"/>
                </a:lnTo>
                <a:lnTo>
                  <a:pt x="9280" y="20256"/>
                </a:lnTo>
                <a:lnTo>
                  <a:pt x="9442" y="20256"/>
                </a:lnTo>
                <a:lnTo>
                  <a:pt x="9442" y="20101"/>
                </a:lnTo>
                <a:lnTo>
                  <a:pt x="9442" y="19945"/>
                </a:lnTo>
                <a:lnTo>
                  <a:pt x="9261" y="19931"/>
                </a:lnTo>
                <a:lnTo>
                  <a:pt x="9081" y="19918"/>
                </a:lnTo>
                <a:close/>
                <a:moveTo>
                  <a:pt x="10054" y="19918"/>
                </a:moveTo>
                <a:lnTo>
                  <a:pt x="10054" y="20037"/>
                </a:lnTo>
                <a:lnTo>
                  <a:pt x="10054" y="20087"/>
                </a:lnTo>
                <a:lnTo>
                  <a:pt x="10054" y="20256"/>
                </a:lnTo>
                <a:lnTo>
                  <a:pt x="10235" y="20256"/>
                </a:lnTo>
                <a:lnTo>
                  <a:pt x="10415" y="20256"/>
                </a:lnTo>
                <a:lnTo>
                  <a:pt x="10415" y="20101"/>
                </a:lnTo>
                <a:lnTo>
                  <a:pt x="10415" y="19945"/>
                </a:lnTo>
                <a:lnTo>
                  <a:pt x="10235" y="19931"/>
                </a:lnTo>
                <a:lnTo>
                  <a:pt x="10054" y="19918"/>
                </a:lnTo>
                <a:close/>
                <a:moveTo>
                  <a:pt x="14883" y="19918"/>
                </a:moveTo>
                <a:lnTo>
                  <a:pt x="14883" y="20037"/>
                </a:lnTo>
                <a:lnTo>
                  <a:pt x="14883" y="20087"/>
                </a:lnTo>
                <a:lnTo>
                  <a:pt x="14883" y="20256"/>
                </a:lnTo>
                <a:lnTo>
                  <a:pt x="15082" y="20256"/>
                </a:lnTo>
                <a:lnTo>
                  <a:pt x="15280" y="20256"/>
                </a:lnTo>
                <a:lnTo>
                  <a:pt x="15280" y="20101"/>
                </a:lnTo>
                <a:lnTo>
                  <a:pt x="15280" y="19945"/>
                </a:lnTo>
                <a:lnTo>
                  <a:pt x="15082" y="19931"/>
                </a:lnTo>
                <a:lnTo>
                  <a:pt x="14883" y="19918"/>
                </a:lnTo>
                <a:close/>
                <a:moveTo>
                  <a:pt x="15856" y="19918"/>
                </a:moveTo>
                <a:lnTo>
                  <a:pt x="15856" y="20087"/>
                </a:lnTo>
                <a:lnTo>
                  <a:pt x="15856" y="20256"/>
                </a:lnTo>
                <a:lnTo>
                  <a:pt x="16054" y="20256"/>
                </a:lnTo>
                <a:lnTo>
                  <a:pt x="16218" y="20256"/>
                </a:lnTo>
                <a:lnTo>
                  <a:pt x="16218" y="20101"/>
                </a:lnTo>
                <a:lnTo>
                  <a:pt x="16218" y="19945"/>
                </a:lnTo>
                <a:lnTo>
                  <a:pt x="16037" y="19931"/>
                </a:lnTo>
                <a:lnTo>
                  <a:pt x="15856" y="19918"/>
                </a:lnTo>
                <a:close/>
                <a:moveTo>
                  <a:pt x="16829" y="19918"/>
                </a:moveTo>
                <a:lnTo>
                  <a:pt x="16829" y="20037"/>
                </a:lnTo>
                <a:lnTo>
                  <a:pt x="16829" y="20087"/>
                </a:lnTo>
                <a:lnTo>
                  <a:pt x="16829" y="20256"/>
                </a:lnTo>
                <a:lnTo>
                  <a:pt x="17028" y="20256"/>
                </a:lnTo>
                <a:lnTo>
                  <a:pt x="17190" y="20256"/>
                </a:lnTo>
                <a:lnTo>
                  <a:pt x="17190" y="20101"/>
                </a:lnTo>
                <a:lnTo>
                  <a:pt x="17190" y="19945"/>
                </a:lnTo>
                <a:lnTo>
                  <a:pt x="17010" y="19931"/>
                </a:lnTo>
                <a:lnTo>
                  <a:pt x="16829" y="19918"/>
                </a:lnTo>
                <a:close/>
                <a:moveTo>
                  <a:pt x="0" y="20376"/>
                </a:moveTo>
                <a:lnTo>
                  <a:pt x="0" y="20767"/>
                </a:lnTo>
                <a:lnTo>
                  <a:pt x="27" y="20766"/>
                </a:lnTo>
                <a:lnTo>
                  <a:pt x="234" y="20754"/>
                </a:lnTo>
                <a:lnTo>
                  <a:pt x="245" y="20565"/>
                </a:lnTo>
                <a:lnTo>
                  <a:pt x="252" y="20444"/>
                </a:lnTo>
                <a:lnTo>
                  <a:pt x="252" y="20376"/>
                </a:lnTo>
                <a:lnTo>
                  <a:pt x="38" y="20376"/>
                </a:lnTo>
                <a:lnTo>
                  <a:pt x="36" y="20376"/>
                </a:lnTo>
                <a:lnTo>
                  <a:pt x="0" y="20376"/>
                </a:lnTo>
                <a:close/>
                <a:moveTo>
                  <a:pt x="865" y="20376"/>
                </a:moveTo>
                <a:lnTo>
                  <a:pt x="865" y="20533"/>
                </a:lnTo>
                <a:lnTo>
                  <a:pt x="865" y="20690"/>
                </a:lnTo>
                <a:lnTo>
                  <a:pt x="1036" y="20705"/>
                </a:lnTo>
                <a:cubicBezTo>
                  <a:pt x="1130" y="20713"/>
                  <a:pt x="1212" y="20723"/>
                  <a:pt x="1216" y="20727"/>
                </a:cubicBezTo>
                <a:cubicBezTo>
                  <a:pt x="1221" y="20731"/>
                  <a:pt x="1225" y="20653"/>
                  <a:pt x="1225" y="20555"/>
                </a:cubicBezTo>
                <a:lnTo>
                  <a:pt x="1225" y="20376"/>
                </a:lnTo>
                <a:lnTo>
                  <a:pt x="1045" y="20376"/>
                </a:lnTo>
                <a:lnTo>
                  <a:pt x="1027" y="20376"/>
                </a:lnTo>
                <a:lnTo>
                  <a:pt x="865" y="20376"/>
                </a:lnTo>
                <a:close/>
                <a:moveTo>
                  <a:pt x="1802" y="20376"/>
                </a:moveTo>
                <a:lnTo>
                  <a:pt x="1802" y="20533"/>
                </a:lnTo>
                <a:lnTo>
                  <a:pt x="1802" y="20595"/>
                </a:lnTo>
                <a:lnTo>
                  <a:pt x="1802" y="20691"/>
                </a:lnTo>
                <a:lnTo>
                  <a:pt x="1991" y="20705"/>
                </a:lnTo>
                <a:cubicBezTo>
                  <a:pt x="2095" y="20713"/>
                  <a:pt x="2185" y="20723"/>
                  <a:pt x="2190" y="20727"/>
                </a:cubicBezTo>
                <a:cubicBezTo>
                  <a:pt x="2195" y="20731"/>
                  <a:pt x="2199" y="20653"/>
                  <a:pt x="2199" y="20555"/>
                </a:cubicBezTo>
                <a:lnTo>
                  <a:pt x="2199" y="20376"/>
                </a:lnTo>
                <a:lnTo>
                  <a:pt x="2000" y="20376"/>
                </a:lnTo>
                <a:lnTo>
                  <a:pt x="1802" y="20376"/>
                </a:lnTo>
                <a:close/>
                <a:moveTo>
                  <a:pt x="2775" y="20376"/>
                </a:moveTo>
                <a:lnTo>
                  <a:pt x="2775" y="20533"/>
                </a:lnTo>
                <a:lnTo>
                  <a:pt x="2775" y="20595"/>
                </a:lnTo>
                <a:lnTo>
                  <a:pt x="2775" y="20691"/>
                </a:lnTo>
                <a:lnTo>
                  <a:pt x="2964" y="20705"/>
                </a:lnTo>
                <a:cubicBezTo>
                  <a:pt x="3068" y="20713"/>
                  <a:pt x="3157" y="20723"/>
                  <a:pt x="3162" y="20727"/>
                </a:cubicBezTo>
                <a:cubicBezTo>
                  <a:pt x="3167" y="20731"/>
                  <a:pt x="3171" y="20653"/>
                  <a:pt x="3171" y="20555"/>
                </a:cubicBezTo>
                <a:lnTo>
                  <a:pt x="3171" y="20376"/>
                </a:lnTo>
                <a:lnTo>
                  <a:pt x="2973" y="20376"/>
                </a:lnTo>
                <a:lnTo>
                  <a:pt x="2775" y="20376"/>
                </a:lnTo>
                <a:close/>
                <a:moveTo>
                  <a:pt x="3748" y="20376"/>
                </a:moveTo>
                <a:lnTo>
                  <a:pt x="3748" y="20577"/>
                </a:lnTo>
                <a:lnTo>
                  <a:pt x="3748" y="20595"/>
                </a:lnTo>
                <a:lnTo>
                  <a:pt x="3748" y="20778"/>
                </a:lnTo>
                <a:lnTo>
                  <a:pt x="3919" y="20766"/>
                </a:lnTo>
                <a:lnTo>
                  <a:pt x="4090" y="20754"/>
                </a:lnTo>
                <a:lnTo>
                  <a:pt x="4101" y="20565"/>
                </a:lnTo>
                <a:lnTo>
                  <a:pt x="4113" y="20376"/>
                </a:lnTo>
                <a:lnTo>
                  <a:pt x="3946" y="20376"/>
                </a:lnTo>
                <a:lnTo>
                  <a:pt x="3930" y="20376"/>
                </a:lnTo>
                <a:lnTo>
                  <a:pt x="3748" y="20376"/>
                </a:lnTo>
                <a:close/>
                <a:moveTo>
                  <a:pt x="4721" y="20376"/>
                </a:moveTo>
                <a:lnTo>
                  <a:pt x="4721" y="20577"/>
                </a:lnTo>
                <a:lnTo>
                  <a:pt x="4721" y="20595"/>
                </a:lnTo>
                <a:lnTo>
                  <a:pt x="4721" y="20778"/>
                </a:lnTo>
                <a:lnTo>
                  <a:pt x="4892" y="20766"/>
                </a:lnTo>
                <a:lnTo>
                  <a:pt x="5063" y="20754"/>
                </a:lnTo>
                <a:lnTo>
                  <a:pt x="5074" y="20565"/>
                </a:lnTo>
                <a:lnTo>
                  <a:pt x="5085" y="20376"/>
                </a:lnTo>
                <a:lnTo>
                  <a:pt x="4919" y="20376"/>
                </a:lnTo>
                <a:lnTo>
                  <a:pt x="4903" y="20376"/>
                </a:lnTo>
                <a:lnTo>
                  <a:pt x="4721" y="20376"/>
                </a:lnTo>
                <a:close/>
                <a:moveTo>
                  <a:pt x="5694" y="20376"/>
                </a:moveTo>
                <a:lnTo>
                  <a:pt x="5694" y="20577"/>
                </a:lnTo>
                <a:lnTo>
                  <a:pt x="5694" y="20595"/>
                </a:lnTo>
                <a:lnTo>
                  <a:pt x="5694" y="20778"/>
                </a:lnTo>
                <a:lnTo>
                  <a:pt x="5865" y="20766"/>
                </a:lnTo>
                <a:lnTo>
                  <a:pt x="6036" y="20754"/>
                </a:lnTo>
                <a:lnTo>
                  <a:pt x="6047" y="20565"/>
                </a:lnTo>
                <a:lnTo>
                  <a:pt x="6058" y="20376"/>
                </a:lnTo>
                <a:lnTo>
                  <a:pt x="5894" y="20376"/>
                </a:lnTo>
                <a:lnTo>
                  <a:pt x="5876" y="20376"/>
                </a:lnTo>
                <a:lnTo>
                  <a:pt x="5694" y="20376"/>
                </a:lnTo>
                <a:close/>
                <a:moveTo>
                  <a:pt x="6668" y="20376"/>
                </a:moveTo>
                <a:lnTo>
                  <a:pt x="6668" y="20577"/>
                </a:lnTo>
                <a:lnTo>
                  <a:pt x="6668" y="20595"/>
                </a:lnTo>
                <a:lnTo>
                  <a:pt x="6668" y="20778"/>
                </a:lnTo>
                <a:lnTo>
                  <a:pt x="6838" y="20766"/>
                </a:lnTo>
                <a:lnTo>
                  <a:pt x="7010" y="20754"/>
                </a:lnTo>
                <a:lnTo>
                  <a:pt x="7020" y="20565"/>
                </a:lnTo>
                <a:lnTo>
                  <a:pt x="7027" y="20439"/>
                </a:lnTo>
                <a:lnTo>
                  <a:pt x="7027" y="20376"/>
                </a:lnTo>
                <a:lnTo>
                  <a:pt x="6849" y="20376"/>
                </a:lnTo>
                <a:lnTo>
                  <a:pt x="6847" y="20376"/>
                </a:lnTo>
                <a:lnTo>
                  <a:pt x="6668" y="20376"/>
                </a:lnTo>
                <a:close/>
                <a:moveTo>
                  <a:pt x="7640" y="20376"/>
                </a:moveTo>
                <a:lnTo>
                  <a:pt x="7640" y="20533"/>
                </a:lnTo>
                <a:lnTo>
                  <a:pt x="7640" y="20690"/>
                </a:lnTo>
                <a:lnTo>
                  <a:pt x="7811" y="20705"/>
                </a:lnTo>
                <a:cubicBezTo>
                  <a:pt x="7905" y="20713"/>
                  <a:pt x="7987" y="20723"/>
                  <a:pt x="7992" y="20727"/>
                </a:cubicBezTo>
                <a:cubicBezTo>
                  <a:pt x="7997" y="20731"/>
                  <a:pt x="8000" y="20653"/>
                  <a:pt x="8000" y="20555"/>
                </a:cubicBezTo>
                <a:lnTo>
                  <a:pt x="8000" y="20376"/>
                </a:lnTo>
                <a:lnTo>
                  <a:pt x="7820" y="20376"/>
                </a:lnTo>
                <a:lnTo>
                  <a:pt x="7802" y="20376"/>
                </a:lnTo>
                <a:lnTo>
                  <a:pt x="7640" y="20376"/>
                </a:lnTo>
                <a:close/>
                <a:moveTo>
                  <a:pt x="8613" y="20376"/>
                </a:moveTo>
                <a:lnTo>
                  <a:pt x="8613" y="20533"/>
                </a:lnTo>
                <a:lnTo>
                  <a:pt x="8613" y="20690"/>
                </a:lnTo>
                <a:lnTo>
                  <a:pt x="8784" y="20705"/>
                </a:lnTo>
                <a:cubicBezTo>
                  <a:pt x="8878" y="20713"/>
                  <a:pt x="8959" y="20723"/>
                  <a:pt x="8964" y="20727"/>
                </a:cubicBezTo>
                <a:cubicBezTo>
                  <a:pt x="8969" y="20731"/>
                  <a:pt x="8973" y="20653"/>
                  <a:pt x="8973" y="20555"/>
                </a:cubicBezTo>
                <a:lnTo>
                  <a:pt x="8973" y="20376"/>
                </a:lnTo>
                <a:lnTo>
                  <a:pt x="8793" y="20376"/>
                </a:lnTo>
                <a:lnTo>
                  <a:pt x="8775" y="20376"/>
                </a:lnTo>
                <a:lnTo>
                  <a:pt x="8613" y="20376"/>
                </a:lnTo>
                <a:close/>
                <a:moveTo>
                  <a:pt x="9550" y="20376"/>
                </a:moveTo>
                <a:lnTo>
                  <a:pt x="9550" y="20533"/>
                </a:lnTo>
                <a:lnTo>
                  <a:pt x="9550" y="20595"/>
                </a:lnTo>
                <a:lnTo>
                  <a:pt x="9550" y="20691"/>
                </a:lnTo>
                <a:lnTo>
                  <a:pt x="9739" y="20705"/>
                </a:lnTo>
                <a:cubicBezTo>
                  <a:pt x="9843" y="20713"/>
                  <a:pt x="9933" y="20723"/>
                  <a:pt x="9938" y="20727"/>
                </a:cubicBezTo>
                <a:cubicBezTo>
                  <a:pt x="9943" y="20731"/>
                  <a:pt x="9947" y="20653"/>
                  <a:pt x="9947" y="20555"/>
                </a:cubicBezTo>
                <a:lnTo>
                  <a:pt x="9947" y="20376"/>
                </a:lnTo>
                <a:lnTo>
                  <a:pt x="9748" y="20376"/>
                </a:lnTo>
                <a:lnTo>
                  <a:pt x="9550" y="20376"/>
                </a:lnTo>
                <a:close/>
                <a:moveTo>
                  <a:pt x="10523" y="20376"/>
                </a:moveTo>
                <a:lnTo>
                  <a:pt x="10523" y="20533"/>
                </a:lnTo>
                <a:lnTo>
                  <a:pt x="10523" y="20595"/>
                </a:lnTo>
                <a:lnTo>
                  <a:pt x="10523" y="20691"/>
                </a:lnTo>
                <a:lnTo>
                  <a:pt x="10712" y="20705"/>
                </a:lnTo>
                <a:cubicBezTo>
                  <a:pt x="10816" y="20713"/>
                  <a:pt x="10905" y="20723"/>
                  <a:pt x="10910" y="20727"/>
                </a:cubicBezTo>
                <a:cubicBezTo>
                  <a:pt x="10915" y="20731"/>
                  <a:pt x="10919" y="20653"/>
                  <a:pt x="10919" y="20555"/>
                </a:cubicBezTo>
                <a:lnTo>
                  <a:pt x="10919" y="20376"/>
                </a:lnTo>
                <a:lnTo>
                  <a:pt x="10721" y="20376"/>
                </a:lnTo>
                <a:lnTo>
                  <a:pt x="10523" y="20376"/>
                </a:lnTo>
                <a:close/>
                <a:moveTo>
                  <a:pt x="11496" y="20376"/>
                </a:moveTo>
                <a:lnTo>
                  <a:pt x="11496" y="20577"/>
                </a:lnTo>
                <a:lnTo>
                  <a:pt x="11496" y="20595"/>
                </a:lnTo>
                <a:lnTo>
                  <a:pt x="11496" y="20778"/>
                </a:lnTo>
                <a:lnTo>
                  <a:pt x="11668" y="20766"/>
                </a:lnTo>
                <a:lnTo>
                  <a:pt x="11838" y="20754"/>
                </a:lnTo>
                <a:lnTo>
                  <a:pt x="11849" y="20565"/>
                </a:lnTo>
                <a:lnTo>
                  <a:pt x="11860" y="20376"/>
                </a:lnTo>
                <a:lnTo>
                  <a:pt x="11694" y="20376"/>
                </a:lnTo>
                <a:lnTo>
                  <a:pt x="11678" y="20376"/>
                </a:lnTo>
                <a:lnTo>
                  <a:pt x="11496" y="20376"/>
                </a:lnTo>
                <a:close/>
                <a:moveTo>
                  <a:pt x="12469" y="20376"/>
                </a:moveTo>
                <a:lnTo>
                  <a:pt x="12469" y="20577"/>
                </a:lnTo>
                <a:lnTo>
                  <a:pt x="12469" y="20595"/>
                </a:lnTo>
                <a:lnTo>
                  <a:pt x="12469" y="20778"/>
                </a:lnTo>
                <a:lnTo>
                  <a:pt x="12640" y="20766"/>
                </a:lnTo>
                <a:lnTo>
                  <a:pt x="12811" y="20754"/>
                </a:lnTo>
                <a:lnTo>
                  <a:pt x="12823" y="20565"/>
                </a:lnTo>
                <a:lnTo>
                  <a:pt x="12833" y="20376"/>
                </a:lnTo>
                <a:lnTo>
                  <a:pt x="12668" y="20376"/>
                </a:lnTo>
                <a:lnTo>
                  <a:pt x="12651" y="20376"/>
                </a:lnTo>
                <a:lnTo>
                  <a:pt x="12469" y="20376"/>
                </a:lnTo>
                <a:close/>
                <a:moveTo>
                  <a:pt x="13442" y="20376"/>
                </a:moveTo>
                <a:lnTo>
                  <a:pt x="13442" y="20577"/>
                </a:lnTo>
                <a:lnTo>
                  <a:pt x="13442" y="20595"/>
                </a:lnTo>
                <a:lnTo>
                  <a:pt x="13442" y="20778"/>
                </a:lnTo>
                <a:lnTo>
                  <a:pt x="13613" y="20766"/>
                </a:lnTo>
                <a:lnTo>
                  <a:pt x="13784" y="20754"/>
                </a:lnTo>
                <a:lnTo>
                  <a:pt x="13795" y="20565"/>
                </a:lnTo>
                <a:lnTo>
                  <a:pt x="13806" y="20376"/>
                </a:lnTo>
                <a:lnTo>
                  <a:pt x="13642" y="20376"/>
                </a:lnTo>
                <a:lnTo>
                  <a:pt x="13625" y="20376"/>
                </a:lnTo>
                <a:lnTo>
                  <a:pt x="13442" y="20376"/>
                </a:lnTo>
                <a:close/>
                <a:moveTo>
                  <a:pt x="14415" y="20376"/>
                </a:moveTo>
                <a:lnTo>
                  <a:pt x="14415" y="20533"/>
                </a:lnTo>
                <a:lnTo>
                  <a:pt x="14415" y="20595"/>
                </a:lnTo>
                <a:lnTo>
                  <a:pt x="14415" y="20690"/>
                </a:lnTo>
                <a:lnTo>
                  <a:pt x="14586" y="20705"/>
                </a:lnTo>
                <a:cubicBezTo>
                  <a:pt x="14680" y="20713"/>
                  <a:pt x="14761" y="20723"/>
                  <a:pt x="14766" y="20727"/>
                </a:cubicBezTo>
                <a:cubicBezTo>
                  <a:pt x="14771" y="20731"/>
                  <a:pt x="14775" y="20653"/>
                  <a:pt x="14775" y="20555"/>
                </a:cubicBezTo>
                <a:lnTo>
                  <a:pt x="14775" y="20376"/>
                </a:lnTo>
                <a:lnTo>
                  <a:pt x="14595" y="20376"/>
                </a:lnTo>
                <a:lnTo>
                  <a:pt x="14415" y="20376"/>
                </a:lnTo>
                <a:close/>
                <a:moveTo>
                  <a:pt x="15388" y="20376"/>
                </a:moveTo>
                <a:lnTo>
                  <a:pt x="15388" y="20533"/>
                </a:lnTo>
                <a:lnTo>
                  <a:pt x="15388" y="20690"/>
                </a:lnTo>
                <a:lnTo>
                  <a:pt x="15560" y="20705"/>
                </a:lnTo>
                <a:cubicBezTo>
                  <a:pt x="15654" y="20713"/>
                  <a:pt x="15735" y="20723"/>
                  <a:pt x="15740" y="20727"/>
                </a:cubicBezTo>
                <a:cubicBezTo>
                  <a:pt x="15745" y="20731"/>
                  <a:pt x="15749" y="20653"/>
                  <a:pt x="15749" y="20555"/>
                </a:cubicBezTo>
                <a:lnTo>
                  <a:pt x="15749" y="20376"/>
                </a:lnTo>
                <a:lnTo>
                  <a:pt x="15569" y="20376"/>
                </a:lnTo>
                <a:lnTo>
                  <a:pt x="15550" y="20376"/>
                </a:lnTo>
                <a:lnTo>
                  <a:pt x="15388" y="20376"/>
                </a:lnTo>
                <a:close/>
                <a:moveTo>
                  <a:pt x="16361" y="20376"/>
                </a:moveTo>
                <a:lnTo>
                  <a:pt x="16361" y="20533"/>
                </a:lnTo>
                <a:lnTo>
                  <a:pt x="16361" y="20690"/>
                </a:lnTo>
                <a:lnTo>
                  <a:pt x="16532" y="20705"/>
                </a:lnTo>
                <a:cubicBezTo>
                  <a:pt x="16626" y="20713"/>
                  <a:pt x="16707" y="20723"/>
                  <a:pt x="16712" y="20727"/>
                </a:cubicBezTo>
                <a:cubicBezTo>
                  <a:pt x="16717" y="20731"/>
                  <a:pt x="16721" y="20653"/>
                  <a:pt x="16721" y="20555"/>
                </a:cubicBezTo>
                <a:lnTo>
                  <a:pt x="16721" y="20376"/>
                </a:lnTo>
                <a:lnTo>
                  <a:pt x="16541" y="20376"/>
                </a:lnTo>
                <a:lnTo>
                  <a:pt x="16523" y="20376"/>
                </a:lnTo>
                <a:lnTo>
                  <a:pt x="16361" y="20376"/>
                </a:lnTo>
                <a:close/>
                <a:moveTo>
                  <a:pt x="17298" y="20376"/>
                </a:moveTo>
                <a:lnTo>
                  <a:pt x="17298" y="20533"/>
                </a:lnTo>
                <a:lnTo>
                  <a:pt x="17298" y="20595"/>
                </a:lnTo>
                <a:lnTo>
                  <a:pt x="17298" y="20691"/>
                </a:lnTo>
                <a:lnTo>
                  <a:pt x="17487" y="20705"/>
                </a:lnTo>
                <a:cubicBezTo>
                  <a:pt x="17591" y="20713"/>
                  <a:pt x="17680" y="20723"/>
                  <a:pt x="17685" y="20727"/>
                </a:cubicBezTo>
                <a:cubicBezTo>
                  <a:pt x="17690" y="20731"/>
                  <a:pt x="17694" y="20653"/>
                  <a:pt x="17694" y="20555"/>
                </a:cubicBezTo>
                <a:lnTo>
                  <a:pt x="17694" y="20376"/>
                </a:lnTo>
                <a:lnTo>
                  <a:pt x="17495" y="20376"/>
                </a:lnTo>
                <a:lnTo>
                  <a:pt x="17298" y="20376"/>
                </a:lnTo>
                <a:close/>
                <a:moveTo>
                  <a:pt x="3640" y="20929"/>
                </a:moveTo>
                <a:lnTo>
                  <a:pt x="3468" y="20942"/>
                </a:lnTo>
                <a:lnTo>
                  <a:pt x="3298" y="20953"/>
                </a:lnTo>
                <a:lnTo>
                  <a:pt x="3287" y="21143"/>
                </a:lnTo>
                <a:lnTo>
                  <a:pt x="3279" y="21264"/>
                </a:lnTo>
                <a:lnTo>
                  <a:pt x="3279" y="21332"/>
                </a:lnTo>
                <a:lnTo>
                  <a:pt x="3457" y="21332"/>
                </a:lnTo>
                <a:lnTo>
                  <a:pt x="3459" y="21332"/>
                </a:lnTo>
                <a:lnTo>
                  <a:pt x="3640" y="21332"/>
                </a:lnTo>
                <a:lnTo>
                  <a:pt x="3640" y="21131"/>
                </a:lnTo>
                <a:lnTo>
                  <a:pt x="3640" y="21113"/>
                </a:lnTo>
                <a:lnTo>
                  <a:pt x="3640" y="20929"/>
                </a:lnTo>
                <a:close/>
                <a:moveTo>
                  <a:pt x="4613" y="20929"/>
                </a:moveTo>
                <a:lnTo>
                  <a:pt x="4442" y="20942"/>
                </a:lnTo>
                <a:lnTo>
                  <a:pt x="4270" y="20953"/>
                </a:lnTo>
                <a:lnTo>
                  <a:pt x="4259" y="21143"/>
                </a:lnTo>
                <a:lnTo>
                  <a:pt x="4248" y="21332"/>
                </a:lnTo>
                <a:lnTo>
                  <a:pt x="4414" y="21332"/>
                </a:lnTo>
                <a:lnTo>
                  <a:pt x="4431" y="21332"/>
                </a:lnTo>
                <a:lnTo>
                  <a:pt x="4613" y="21332"/>
                </a:lnTo>
                <a:lnTo>
                  <a:pt x="4613" y="21131"/>
                </a:lnTo>
                <a:lnTo>
                  <a:pt x="4613" y="21113"/>
                </a:lnTo>
                <a:lnTo>
                  <a:pt x="4613" y="20929"/>
                </a:lnTo>
                <a:close/>
                <a:moveTo>
                  <a:pt x="5586" y="20929"/>
                </a:moveTo>
                <a:lnTo>
                  <a:pt x="5414" y="20942"/>
                </a:lnTo>
                <a:lnTo>
                  <a:pt x="5243" y="20953"/>
                </a:lnTo>
                <a:lnTo>
                  <a:pt x="5233" y="21143"/>
                </a:lnTo>
                <a:lnTo>
                  <a:pt x="5222" y="21332"/>
                </a:lnTo>
                <a:lnTo>
                  <a:pt x="5388" y="21332"/>
                </a:lnTo>
                <a:lnTo>
                  <a:pt x="5403" y="21332"/>
                </a:lnTo>
                <a:lnTo>
                  <a:pt x="5586" y="21332"/>
                </a:lnTo>
                <a:lnTo>
                  <a:pt x="5586" y="21131"/>
                </a:lnTo>
                <a:lnTo>
                  <a:pt x="5586" y="21113"/>
                </a:lnTo>
                <a:lnTo>
                  <a:pt x="5586" y="20929"/>
                </a:lnTo>
                <a:close/>
                <a:moveTo>
                  <a:pt x="11388" y="20929"/>
                </a:moveTo>
                <a:lnTo>
                  <a:pt x="11217" y="20942"/>
                </a:lnTo>
                <a:lnTo>
                  <a:pt x="11045" y="20953"/>
                </a:lnTo>
                <a:lnTo>
                  <a:pt x="11035" y="21143"/>
                </a:lnTo>
                <a:lnTo>
                  <a:pt x="11028" y="21256"/>
                </a:lnTo>
                <a:lnTo>
                  <a:pt x="11028" y="21332"/>
                </a:lnTo>
                <a:lnTo>
                  <a:pt x="11205" y="21332"/>
                </a:lnTo>
                <a:lnTo>
                  <a:pt x="11208" y="21332"/>
                </a:lnTo>
                <a:lnTo>
                  <a:pt x="11388" y="21332"/>
                </a:lnTo>
                <a:lnTo>
                  <a:pt x="11388" y="21131"/>
                </a:lnTo>
                <a:lnTo>
                  <a:pt x="11388" y="21113"/>
                </a:lnTo>
                <a:lnTo>
                  <a:pt x="11388" y="20929"/>
                </a:lnTo>
                <a:close/>
                <a:moveTo>
                  <a:pt x="12361" y="20929"/>
                </a:moveTo>
                <a:lnTo>
                  <a:pt x="12190" y="20942"/>
                </a:lnTo>
                <a:lnTo>
                  <a:pt x="12019" y="20953"/>
                </a:lnTo>
                <a:lnTo>
                  <a:pt x="12007" y="21143"/>
                </a:lnTo>
                <a:lnTo>
                  <a:pt x="11997" y="21332"/>
                </a:lnTo>
                <a:lnTo>
                  <a:pt x="12162" y="21332"/>
                </a:lnTo>
                <a:lnTo>
                  <a:pt x="12179" y="21332"/>
                </a:lnTo>
                <a:lnTo>
                  <a:pt x="12361" y="21332"/>
                </a:lnTo>
                <a:lnTo>
                  <a:pt x="12361" y="21131"/>
                </a:lnTo>
                <a:lnTo>
                  <a:pt x="12361" y="21113"/>
                </a:lnTo>
                <a:lnTo>
                  <a:pt x="12361" y="20929"/>
                </a:lnTo>
                <a:close/>
                <a:moveTo>
                  <a:pt x="13334" y="20929"/>
                </a:moveTo>
                <a:lnTo>
                  <a:pt x="13162" y="20942"/>
                </a:lnTo>
                <a:lnTo>
                  <a:pt x="12992" y="20953"/>
                </a:lnTo>
                <a:lnTo>
                  <a:pt x="12981" y="21143"/>
                </a:lnTo>
                <a:lnTo>
                  <a:pt x="12970" y="21332"/>
                </a:lnTo>
                <a:lnTo>
                  <a:pt x="13136" y="21332"/>
                </a:lnTo>
                <a:lnTo>
                  <a:pt x="13152" y="21332"/>
                </a:lnTo>
                <a:lnTo>
                  <a:pt x="13334" y="21332"/>
                </a:lnTo>
                <a:lnTo>
                  <a:pt x="13334" y="21131"/>
                </a:lnTo>
                <a:lnTo>
                  <a:pt x="13334" y="21113"/>
                </a:lnTo>
                <a:lnTo>
                  <a:pt x="13334" y="20929"/>
                </a:lnTo>
                <a:close/>
                <a:moveTo>
                  <a:pt x="6417" y="20934"/>
                </a:moveTo>
                <a:cubicBezTo>
                  <a:pt x="6192" y="20934"/>
                  <a:pt x="6162" y="20960"/>
                  <a:pt x="6162" y="21157"/>
                </a:cubicBezTo>
                <a:lnTo>
                  <a:pt x="6162" y="21332"/>
                </a:lnTo>
                <a:lnTo>
                  <a:pt x="6360" y="21332"/>
                </a:lnTo>
                <a:lnTo>
                  <a:pt x="6559" y="21332"/>
                </a:lnTo>
                <a:lnTo>
                  <a:pt x="6559" y="21133"/>
                </a:lnTo>
                <a:lnTo>
                  <a:pt x="6559" y="21113"/>
                </a:lnTo>
                <a:lnTo>
                  <a:pt x="6559" y="20934"/>
                </a:lnTo>
                <a:lnTo>
                  <a:pt x="6417" y="20934"/>
                </a:lnTo>
                <a:close/>
                <a:moveTo>
                  <a:pt x="14165" y="20934"/>
                </a:moveTo>
                <a:cubicBezTo>
                  <a:pt x="13941" y="20934"/>
                  <a:pt x="13911" y="20960"/>
                  <a:pt x="13911" y="21157"/>
                </a:cubicBezTo>
                <a:lnTo>
                  <a:pt x="13911" y="21332"/>
                </a:lnTo>
                <a:lnTo>
                  <a:pt x="14109" y="21332"/>
                </a:lnTo>
                <a:lnTo>
                  <a:pt x="14308" y="21332"/>
                </a:lnTo>
                <a:lnTo>
                  <a:pt x="14308" y="21133"/>
                </a:lnTo>
                <a:lnTo>
                  <a:pt x="14308" y="21113"/>
                </a:lnTo>
                <a:lnTo>
                  <a:pt x="14308" y="20934"/>
                </a:lnTo>
                <a:lnTo>
                  <a:pt x="14165" y="20934"/>
                </a:lnTo>
                <a:close/>
                <a:moveTo>
                  <a:pt x="360" y="20993"/>
                </a:moveTo>
                <a:lnTo>
                  <a:pt x="360" y="21113"/>
                </a:lnTo>
                <a:lnTo>
                  <a:pt x="360" y="21162"/>
                </a:lnTo>
                <a:lnTo>
                  <a:pt x="360" y="21332"/>
                </a:lnTo>
                <a:lnTo>
                  <a:pt x="559" y="21332"/>
                </a:lnTo>
                <a:lnTo>
                  <a:pt x="757" y="21332"/>
                </a:lnTo>
                <a:lnTo>
                  <a:pt x="757" y="21177"/>
                </a:lnTo>
                <a:lnTo>
                  <a:pt x="757" y="21020"/>
                </a:lnTo>
                <a:lnTo>
                  <a:pt x="559" y="21007"/>
                </a:lnTo>
                <a:lnTo>
                  <a:pt x="360" y="20993"/>
                </a:lnTo>
                <a:close/>
                <a:moveTo>
                  <a:pt x="1333" y="20993"/>
                </a:moveTo>
                <a:lnTo>
                  <a:pt x="1333" y="21162"/>
                </a:lnTo>
                <a:lnTo>
                  <a:pt x="1333" y="21332"/>
                </a:lnTo>
                <a:lnTo>
                  <a:pt x="1532" y="21332"/>
                </a:lnTo>
                <a:lnTo>
                  <a:pt x="1693" y="21332"/>
                </a:lnTo>
                <a:lnTo>
                  <a:pt x="1693" y="21177"/>
                </a:lnTo>
                <a:lnTo>
                  <a:pt x="1693" y="21021"/>
                </a:lnTo>
                <a:lnTo>
                  <a:pt x="1513" y="21007"/>
                </a:lnTo>
                <a:lnTo>
                  <a:pt x="1333" y="20993"/>
                </a:lnTo>
                <a:close/>
                <a:moveTo>
                  <a:pt x="2307" y="20993"/>
                </a:moveTo>
                <a:lnTo>
                  <a:pt x="2307" y="21113"/>
                </a:lnTo>
                <a:lnTo>
                  <a:pt x="2307" y="21162"/>
                </a:lnTo>
                <a:lnTo>
                  <a:pt x="2307" y="21332"/>
                </a:lnTo>
                <a:lnTo>
                  <a:pt x="2487" y="21332"/>
                </a:lnTo>
                <a:lnTo>
                  <a:pt x="2667" y="21332"/>
                </a:lnTo>
                <a:lnTo>
                  <a:pt x="2667" y="21177"/>
                </a:lnTo>
                <a:lnTo>
                  <a:pt x="2667" y="21021"/>
                </a:lnTo>
                <a:lnTo>
                  <a:pt x="2487" y="21007"/>
                </a:lnTo>
                <a:lnTo>
                  <a:pt x="2307" y="20993"/>
                </a:lnTo>
                <a:close/>
                <a:moveTo>
                  <a:pt x="7135" y="20993"/>
                </a:moveTo>
                <a:lnTo>
                  <a:pt x="7135" y="21113"/>
                </a:lnTo>
                <a:lnTo>
                  <a:pt x="7135" y="21162"/>
                </a:lnTo>
                <a:lnTo>
                  <a:pt x="7135" y="21332"/>
                </a:lnTo>
                <a:lnTo>
                  <a:pt x="7334" y="21332"/>
                </a:lnTo>
                <a:lnTo>
                  <a:pt x="7532" y="21332"/>
                </a:lnTo>
                <a:lnTo>
                  <a:pt x="7532" y="21177"/>
                </a:lnTo>
                <a:lnTo>
                  <a:pt x="7532" y="21020"/>
                </a:lnTo>
                <a:lnTo>
                  <a:pt x="7334" y="21007"/>
                </a:lnTo>
                <a:lnTo>
                  <a:pt x="7135" y="20993"/>
                </a:lnTo>
                <a:close/>
                <a:moveTo>
                  <a:pt x="8109" y="20993"/>
                </a:moveTo>
                <a:lnTo>
                  <a:pt x="8109" y="21162"/>
                </a:lnTo>
                <a:lnTo>
                  <a:pt x="8109" y="21332"/>
                </a:lnTo>
                <a:lnTo>
                  <a:pt x="8307" y="21332"/>
                </a:lnTo>
                <a:lnTo>
                  <a:pt x="8469" y="21332"/>
                </a:lnTo>
                <a:lnTo>
                  <a:pt x="8469" y="21177"/>
                </a:lnTo>
                <a:lnTo>
                  <a:pt x="8469" y="21021"/>
                </a:lnTo>
                <a:lnTo>
                  <a:pt x="8289" y="21007"/>
                </a:lnTo>
                <a:lnTo>
                  <a:pt x="8109" y="20993"/>
                </a:lnTo>
                <a:close/>
                <a:moveTo>
                  <a:pt x="9081" y="20993"/>
                </a:moveTo>
                <a:lnTo>
                  <a:pt x="9081" y="21113"/>
                </a:lnTo>
                <a:lnTo>
                  <a:pt x="9081" y="21162"/>
                </a:lnTo>
                <a:lnTo>
                  <a:pt x="9081" y="21332"/>
                </a:lnTo>
                <a:lnTo>
                  <a:pt x="9280" y="21332"/>
                </a:lnTo>
                <a:lnTo>
                  <a:pt x="9442" y="21332"/>
                </a:lnTo>
                <a:lnTo>
                  <a:pt x="9442" y="21177"/>
                </a:lnTo>
                <a:lnTo>
                  <a:pt x="9442" y="21021"/>
                </a:lnTo>
                <a:lnTo>
                  <a:pt x="9261" y="21007"/>
                </a:lnTo>
                <a:lnTo>
                  <a:pt x="9081" y="20993"/>
                </a:lnTo>
                <a:close/>
                <a:moveTo>
                  <a:pt x="10054" y="20993"/>
                </a:moveTo>
                <a:lnTo>
                  <a:pt x="10054" y="21113"/>
                </a:lnTo>
                <a:lnTo>
                  <a:pt x="10054" y="21162"/>
                </a:lnTo>
                <a:lnTo>
                  <a:pt x="10054" y="21332"/>
                </a:lnTo>
                <a:lnTo>
                  <a:pt x="10235" y="21332"/>
                </a:lnTo>
                <a:lnTo>
                  <a:pt x="10415" y="21332"/>
                </a:lnTo>
                <a:lnTo>
                  <a:pt x="10415" y="21177"/>
                </a:lnTo>
                <a:lnTo>
                  <a:pt x="10415" y="21021"/>
                </a:lnTo>
                <a:lnTo>
                  <a:pt x="10235" y="21007"/>
                </a:lnTo>
                <a:lnTo>
                  <a:pt x="10054" y="20993"/>
                </a:lnTo>
                <a:close/>
                <a:moveTo>
                  <a:pt x="14883" y="20993"/>
                </a:moveTo>
                <a:lnTo>
                  <a:pt x="14883" y="21113"/>
                </a:lnTo>
                <a:lnTo>
                  <a:pt x="14883" y="21162"/>
                </a:lnTo>
                <a:lnTo>
                  <a:pt x="14883" y="21332"/>
                </a:lnTo>
                <a:lnTo>
                  <a:pt x="15082" y="21332"/>
                </a:lnTo>
                <a:lnTo>
                  <a:pt x="15280" y="21332"/>
                </a:lnTo>
                <a:lnTo>
                  <a:pt x="15280" y="21177"/>
                </a:lnTo>
                <a:lnTo>
                  <a:pt x="15280" y="21020"/>
                </a:lnTo>
                <a:lnTo>
                  <a:pt x="15082" y="21007"/>
                </a:lnTo>
                <a:lnTo>
                  <a:pt x="14883" y="20993"/>
                </a:lnTo>
                <a:close/>
                <a:moveTo>
                  <a:pt x="15856" y="20993"/>
                </a:moveTo>
                <a:lnTo>
                  <a:pt x="15856" y="21162"/>
                </a:lnTo>
                <a:lnTo>
                  <a:pt x="15856" y="21332"/>
                </a:lnTo>
                <a:lnTo>
                  <a:pt x="16054" y="21332"/>
                </a:lnTo>
                <a:lnTo>
                  <a:pt x="16218" y="21332"/>
                </a:lnTo>
                <a:lnTo>
                  <a:pt x="16218" y="21177"/>
                </a:lnTo>
                <a:lnTo>
                  <a:pt x="16218" y="21021"/>
                </a:lnTo>
                <a:lnTo>
                  <a:pt x="16037" y="21007"/>
                </a:lnTo>
                <a:lnTo>
                  <a:pt x="15856" y="20993"/>
                </a:lnTo>
                <a:close/>
                <a:moveTo>
                  <a:pt x="16829" y="20993"/>
                </a:moveTo>
                <a:lnTo>
                  <a:pt x="16829" y="21113"/>
                </a:lnTo>
                <a:lnTo>
                  <a:pt x="16829" y="21162"/>
                </a:lnTo>
                <a:lnTo>
                  <a:pt x="16829" y="21332"/>
                </a:lnTo>
                <a:lnTo>
                  <a:pt x="17028" y="21332"/>
                </a:lnTo>
                <a:lnTo>
                  <a:pt x="17190" y="21332"/>
                </a:lnTo>
                <a:lnTo>
                  <a:pt x="17190" y="21177"/>
                </a:lnTo>
                <a:lnTo>
                  <a:pt x="17190" y="21021"/>
                </a:lnTo>
                <a:lnTo>
                  <a:pt x="17010" y="21007"/>
                </a:lnTo>
                <a:lnTo>
                  <a:pt x="16829" y="20993"/>
                </a:lnTo>
                <a:close/>
                <a:moveTo>
                  <a:pt x="17803" y="20993"/>
                </a:moveTo>
                <a:lnTo>
                  <a:pt x="17803" y="21113"/>
                </a:lnTo>
                <a:lnTo>
                  <a:pt x="17803" y="21162"/>
                </a:lnTo>
                <a:lnTo>
                  <a:pt x="17803" y="21332"/>
                </a:lnTo>
                <a:lnTo>
                  <a:pt x="17983" y="21332"/>
                </a:lnTo>
                <a:lnTo>
                  <a:pt x="18163" y="21332"/>
                </a:lnTo>
                <a:lnTo>
                  <a:pt x="18163" y="21177"/>
                </a:lnTo>
                <a:lnTo>
                  <a:pt x="18163" y="21021"/>
                </a:lnTo>
                <a:lnTo>
                  <a:pt x="17983" y="21007"/>
                </a:lnTo>
                <a:lnTo>
                  <a:pt x="17803" y="20993"/>
                </a:lnTo>
                <a:close/>
                <a:moveTo>
                  <a:pt x="0" y="21452"/>
                </a:moveTo>
                <a:lnTo>
                  <a:pt x="0" y="21600"/>
                </a:lnTo>
                <a:lnTo>
                  <a:pt x="180" y="21600"/>
                </a:lnTo>
                <a:lnTo>
                  <a:pt x="180" y="21452"/>
                </a:lnTo>
                <a:lnTo>
                  <a:pt x="36" y="21452"/>
                </a:lnTo>
                <a:lnTo>
                  <a:pt x="0" y="21452"/>
                </a:lnTo>
                <a:close/>
                <a:moveTo>
                  <a:pt x="865" y="21452"/>
                </a:moveTo>
                <a:lnTo>
                  <a:pt x="865" y="21600"/>
                </a:lnTo>
                <a:lnTo>
                  <a:pt x="1225" y="21600"/>
                </a:lnTo>
                <a:lnTo>
                  <a:pt x="1225" y="21452"/>
                </a:lnTo>
                <a:lnTo>
                  <a:pt x="1045" y="21452"/>
                </a:lnTo>
                <a:lnTo>
                  <a:pt x="1027" y="21452"/>
                </a:lnTo>
                <a:lnTo>
                  <a:pt x="865" y="21452"/>
                </a:lnTo>
                <a:close/>
                <a:moveTo>
                  <a:pt x="1802" y="21452"/>
                </a:moveTo>
                <a:lnTo>
                  <a:pt x="1802" y="21600"/>
                </a:lnTo>
                <a:lnTo>
                  <a:pt x="2199" y="21600"/>
                </a:lnTo>
                <a:lnTo>
                  <a:pt x="2199" y="21452"/>
                </a:lnTo>
                <a:lnTo>
                  <a:pt x="2000" y="21452"/>
                </a:lnTo>
                <a:lnTo>
                  <a:pt x="1802" y="21452"/>
                </a:lnTo>
                <a:close/>
                <a:moveTo>
                  <a:pt x="2775" y="21452"/>
                </a:moveTo>
                <a:lnTo>
                  <a:pt x="2775" y="21600"/>
                </a:lnTo>
                <a:lnTo>
                  <a:pt x="3171" y="21600"/>
                </a:lnTo>
                <a:lnTo>
                  <a:pt x="3171" y="21452"/>
                </a:lnTo>
                <a:lnTo>
                  <a:pt x="2973" y="21452"/>
                </a:lnTo>
                <a:lnTo>
                  <a:pt x="2775" y="21452"/>
                </a:lnTo>
                <a:close/>
                <a:moveTo>
                  <a:pt x="3892" y="21452"/>
                </a:moveTo>
                <a:cubicBezTo>
                  <a:pt x="3752" y="21452"/>
                  <a:pt x="3748" y="21454"/>
                  <a:pt x="3748" y="21600"/>
                </a:cubicBezTo>
                <a:lnTo>
                  <a:pt x="4037" y="21600"/>
                </a:lnTo>
                <a:cubicBezTo>
                  <a:pt x="4036" y="21454"/>
                  <a:pt x="4032" y="21452"/>
                  <a:pt x="3892" y="21452"/>
                </a:cubicBezTo>
                <a:close/>
                <a:moveTo>
                  <a:pt x="4864" y="21452"/>
                </a:moveTo>
                <a:cubicBezTo>
                  <a:pt x="4724" y="21452"/>
                  <a:pt x="4721" y="21454"/>
                  <a:pt x="4721" y="21600"/>
                </a:cubicBezTo>
                <a:lnTo>
                  <a:pt x="5009" y="21600"/>
                </a:lnTo>
                <a:cubicBezTo>
                  <a:pt x="5009" y="21454"/>
                  <a:pt x="5004" y="21452"/>
                  <a:pt x="4864" y="21452"/>
                </a:cubicBezTo>
                <a:close/>
                <a:moveTo>
                  <a:pt x="5838" y="21452"/>
                </a:moveTo>
                <a:cubicBezTo>
                  <a:pt x="5698" y="21452"/>
                  <a:pt x="5694" y="21454"/>
                  <a:pt x="5694" y="21600"/>
                </a:cubicBezTo>
                <a:lnTo>
                  <a:pt x="5982" y="21600"/>
                </a:lnTo>
                <a:cubicBezTo>
                  <a:pt x="5982" y="21454"/>
                  <a:pt x="5978" y="21452"/>
                  <a:pt x="5838" y="21452"/>
                </a:cubicBezTo>
                <a:close/>
                <a:moveTo>
                  <a:pt x="6811" y="21452"/>
                </a:moveTo>
                <a:cubicBezTo>
                  <a:pt x="6671" y="21452"/>
                  <a:pt x="6668" y="21454"/>
                  <a:pt x="6668" y="21600"/>
                </a:cubicBezTo>
                <a:lnTo>
                  <a:pt x="6955" y="21600"/>
                </a:lnTo>
                <a:cubicBezTo>
                  <a:pt x="6954" y="21454"/>
                  <a:pt x="6951" y="21452"/>
                  <a:pt x="6811" y="21452"/>
                </a:cubicBezTo>
                <a:close/>
                <a:moveTo>
                  <a:pt x="7784" y="21452"/>
                </a:moveTo>
                <a:cubicBezTo>
                  <a:pt x="7644" y="21452"/>
                  <a:pt x="7640" y="21454"/>
                  <a:pt x="7640" y="21600"/>
                </a:cubicBezTo>
                <a:lnTo>
                  <a:pt x="7929" y="21600"/>
                </a:lnTo>
                <a:cubicBezTo>
                  <a:pt x="7928" y="21454"/>
                  <a:pt x="7924" y="21452"/>
                  <a:pt x="7784" y="21452"/>
                </a:cubicBezTo>
                <a:close/>
                <a:moveTo>
                  <a:pt x="8613" y="21452"/>
                </a:moveTo>
                <a:lnTo>
                  <a:pt x="8613" y="21600"/>
                </a:lnTo>
                <a:lnTo>
                  <a:pt x="8973" y="21600"/>
                </a:lnTo>
                <a:lnTo>
                  <a:pt x="8973" y="21452"/>
                </a:lnTo>
                <a:lnTo>
                  <a:pt x="8793" y="21452"/>
                </a:lnTo>
                <a:lnTo>
                  <a:pt x="8775" y="21452"/>
                </a:lnTo>
                <a:lnTo>
                  <a:pt x="8613" y="21452"/>
                </a:lnTo>
                <a:close/>
                <a:moveTo>
                  <a:pt x="9550" y="21452"/>
                </a:moveTo>
                <a:lnTo>
                  <a:pt x="9550" y="21600"/>
                </a:lnTo>
                <a:lnTo>
                  <a:pt x="9947" y="21600"/>
                </a:lnTo>
                <a:lnTo>
                  <a:pt x="9947" y="21452"/>
                </a:lnTo>
                <a:lnTo>
                  <a:pt x="9748" y="21452"/>
                </a:lnTo>
                <a:lnTo>
                  <a:pt x="9550" y="21452"/>
                </a:lnTo>
                <a:close/>
                <a:moveTo>
                  <a:pt x="10523" y="21452"/>
                </a:moveTo>
                <a:lnTo>
                  <a:pt x="10523" y="21600"/>
                </a:lnTo>
                <a:lnTo>
                  <a:pt x="10919" y="21600"/>
                </a:lnTo>
                <a:lnTo>
                  <a:pt x="10919" y="21452"/>
                </a:lnTo>
                <a:lnTo>
                  <a:pt x="10721" y="21452"/>
                </a:lnTo>
                <a:lnTo>
                  <a:pt x="10523" y="21452"/>
                </a:lnTo>
                <a:close/>
                <a:moveTo>
                  <a:pt x="11640" y="21452"/>
                </a:moveTo>
                <a:cubicBezTo>
                  <a:pt x="11500" y="21452"/>
                  <a:pt x="11496" y="21454"/>
                  <a:pt x="11496" y="21600"/>
                </a:cubicBezTo>
                <a:lnTo>
                  <a:pt x="11784" y="21600"/>
                </a:lnTo>
                <a:cubicBezTo>
                  <a:pt x="11784" y="21454"/>
                  <a:pt x="11780" y="21452"/>
                  <a:pt x="11640" y="21452"/>
                </a:cubicBezTo>
                <a:close/>
                <a:moveTo>
                  <a:pt x="12613" y="21452"/>
                </a:moveTo>
                <a:cubicBezTo>
                  <a:pt x="12473" y="21452"/>
                  <a:pt x="12469" y="21454"/>
                  <a:pt x="12469" y="21600"/>
                </a:cubicBezTo>
                <a:lnTo>
                  <a:pt x="12757" y="21600"/>
                </a:lnTo>
                <a:cubicBezTo>
                  <a:pt x="12757" y="21454"/>
                  <a:pt x="12753" y="21452"/>
                  <a:pt x="12613" y="21452"/>
                </a:cubicBezTo>
                <a:close/>
                <a:moveTo>
                  <a:pt x="13586" y="21452"/>
                </a:moveTo>
                <a:cubicBezTo>
                  <a:pt x="13446" y="21452"/>
                  <a:pt x="13442" y="21454"/>
                  <a:pt x="13442" y="21600"/>
                </a:cubicBezTo>
                <a:lnTo>
                  <a:pt x="13730" y="21600"/>
                </a:lnTo>
                <a:cubicBezTo>
                  <a:pt x="13730" y="21454"/>
                  <a:pt x="13726" y="21452"/>
                  <a:pt x="13586" y="21452"/>
                </a:cubicBezTo>
                <a:close/>
                <a:moveTo>
                  <a:pt x="14559" y="21452"/>
                </a:moveTo>
                <a:cubicBezTo>
                  <a:pt x="14419" y="21452"/>
                  <a:pt x="14415" y="21454"/>
                  <a:pt x="14415" y="21600"/>
                </a:cubicBezTo>
                <a:lnTo>
                  <a:pt x="14703" y="21600"/>
                </a:lnTo>
                <a:cubicBezTo>
                  <a:pt x="14703" y="21454"/>
                  <a:pt x="14699" y="21452"/>
                  <a:pt x="14559" y="21452"/>
                </a:cubicBezTo>
                <a:close/>
                <a:moveTo>
                  <a:pt x="15532" y="21452"/>
                </a:moveTo>
                <a:cubicBezTo>
                  <a:pt x="15392" y="21452"/>
                  <a:pt x="15388" y="21454"/>
                  <a:pt x="15388" y="21600"/>
                </a:cubicBezTo>
                <a:lnTo>
                  <a:pt x="15676" y="21600"/>
                </a:lnTo>
                <a:cubicBezTo>
                  <a:pt x="15676" y="21454"/>
                  <a:pt x="15672" y="21452"/>
                  <a:pt x="15532" y="21452"/>
                </a:cubicBezTo>
                <a:close/>
                <a:moveTo>
                  <a:pt x="16361" y="21452"/>
                </a:moveTo>
                <a:lnTo>
                  <a:pt x="16361" y="21600"/>
                </a:lnTo>
                <a:lnTo>
                  <a:pt x="16721" y="21600"/>
                </a:lnTo>
                <a:lnTo>
                  <a:pt x="16721" y="21452"/>
                </a:lnTo>
                <a:lnTo>
                  <a:pt x="16541" y="21452"/>
                </a:lnTo>
                <a:lnTo>
                  <a:pt x="16523" y="21452"/>
                </a:lnTo>
                <a:lnTo>
                  <a:pt x="16361" y="21452"/>
                </a:lnTo>
                <a:close/>
                <a:moveTo>
                  <a:pt x="17298" y="21452"/>
                </a:moveTo>
                <a:lnTo>
                  <a:pt x="17298" y="21600"/>
                </a:lnTo>
                <a:lnTo>
                  <a:pt x="17694" y="21600"/>
                </a:lnTo>
                <a:lnTo>
                  <a:pt x="17694" y="21452"/>
                </a:lnTo>
                <a:lnTo>
                  <a:pt x="17495" y="21452"/>
                </a:lnTo>
                <a:lnTo>
                  <a:pt x="17298" y="21452"/>
                </a:lnTo>
                <a:close/>
                <a:moveTo>
                  <a:pt x="18271" y="21452"/>
                </a:moveTo>
                <a:lnTo>
                  <a:pt x="18271" y="21600"/>
                </a:lnTo>
                <a:lnTo>
                  <a:pt x="18668" y="21600"/>
                </a:lnTo>
                <a:lnTo>
                  <a:pt x="18668" y="21452"/>
                </a:lnTo>
                <a:lnTo>
                  <a:pt x="18469" y="21452"/>
                </a:lnTo>
                <a:lnTo>
                  <a:pt x="18271" y="21452"/>
                </a:lnTo>
                <a:close/>
              </a:path>
            </a:pathLst>
          </a:custGeom>
          <a:ln w="12700">
            <a:miter lim="400000"/>
          </a:ln>
        </p:spPr>
      </p:pic>
      <p:pic>
        <p:nvPicPr>
          <p:cNvPr id="748" name="Steeve.png" descr="Steeve.png"/>
          <p:cNvPicPr>
            <a:picLocks/>
          </p:cNvPicPr>
          <p:nvPr/>
        </p:nvPicPr>
        <p:blipFill>
          <a:blip r:embed="rId4">
            <a:extLst/>
          </a:blip>
          <a:srcRect l="39336" t="2655" r="23899" b="32794"/>
          <a:stretch>
            <a:fillRect/>
          </a:stretch>
        </p:blipFill>
        <p:spPr>
          <a:xfrm rot="21540000">
            <a:off x="8143381" y="2168052"/>
            <a:ext cx="2745759" cy="2644297"/>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6"/>
                  <a:pt x="2882" y="3017"/>
                </a:cubicBezTo>
                <a:cubicBezTo>
                  <a:pt x="-961" y="7038"/>
                  <a:pt x="-961" y="13557"/>
                  <a:pt x="2882" y="17578"/>
                </a:cubicBezTo>
                <a:cubicBezTo>
                  <a:pt x="6724" y="21600"/>
                  <a:pt x="12954" y="21600"/>
                  <a:pt x="16796" y="17578"/>
                </a:cubicBezTo>
                <a:cubicBezTo>
                  <a:pt x="20639" y="13557"/>
                  <a:pt x="20639" y="7038"/>
                  <a:pt x="16796" y="3017"/>
                </a:cubicBezTo>
                <a:cubicBezTo>
                  <a:pt x="14875" y="1006"/>
                  <a:pt x="12357" y="0"/>
                  <a:pt x="9839" y="0"/>
                </a:cubicBezTo>
                <a:close/>
              </a:path>
            </a:pathLst>
          </a:custGeom>
          <a:ln w="12700">
            <a:miter lim="400000"/>
          </a:ln>
        </p:spPr>
      </p:pic>
      <p:sp>
        <p:nvSpPr>
          <p:cNvPr id="749" name="Oval"/>
          <p:cNvSpPr/>
          <p:nvPr/>
        </p:nvSpPr>
        <p:spPr>
          <a:xfrm>
            <a:off x="4796163" y="2135116"/>
            <a:ext cx="614159" cy="640101"/>
          </a:xfrm>
          <a:prstGeom prst="ellipse">
            <a:avLst/>
          </a:prstGeom>
          <a:solidFill>
            <a:srgbClr val="FFFFFF"/>
          </a:solidFill>
          <a:ln w="12700">
            <a:miter lim="400000"/>
          </a:ln>
        </p:spPr>
        <p:txBody>
          <a:bodyPr lIns="38100" tIns="38100" rIns="38100" bIns="38100" anchor="ctr"/>
          <a:lstStyle/>
          <a:p>
            <a:endParaRPr/>
          </a:p>
        </p:txBody>
      </p:sp>
      <p:sp>
        <p:nvSpPr>
          <p:cNvPr id="750" name="Oval"/>
          <p:cNvSpPr/>
          <p:nvPr/>
        </p:nvSpPr>
        <p:spPr>
          <a:xfrm>
            <a:off x="5776145" y="2135116"/>
            <a:ext cx="614159" cy="640101"/>
          </a:xfrm>
          <a:prstGeom prst="ellipse">
            <a:avLst/>
          </a:prstGeom>
          <a:solidFill>
            <a:srgbClr val="FFFFFF"/>
          </a:solidFill>
          <a:ln w="12700">
            <a:miter lim="400000"/>
          </a:ln>
        </p:spPr>
        <p:txBody>
          <a:bodyPr lIns="38100" tIns="38100" rIns="38100" bIns="38100" anchor="ctr"/>
          <a:lstStyle/>
          <a:p>
            <a:endParaRPr/>
          </a:p>
        </p:txBody>
      </p:sp>
      <p:sp>
        <p:nvSpPr>
          <p:cNvPr id="751" name="Oval"/>
          <p:cNvSpPr/>
          <p:nvPr/>
        </p:nvSpPr>
        <p:spPr>
          <a:xfrm>
            <a:off x="5974238" y="2457194"/>
            <a:ext cx="217974" cy="249945"/>
          </a:xfrm>
          <a:prstGeom prst="ellipse">
            <a:avLst/>
          </a:prstGeom>
          <a:solidFill>
            <a:srgbClr val="000000"/>
          </a:solidFill>
          <a:ln w="12700">
            <a:miter lim="400000"/>
          </a:ln>
        </p:spPr>
        <p:txBody>
          <a:bodyPr lIns="38100" tIns="38100" rIns="38100" bIns="38100" anchor="ctr"/>
          <a:lstStyle/>
          <a:p>
            <a:endParaRPr/>
          </a:p>
        </p:txBody>
      </p:sp>
      <p:sp>
        <p:nvSpPr>
          <p:cNvPr id="752" name="Oval"/>
          <p:cNvSpPr/>
          <p:nvPr/>
        </p:nvSpPr>
        <p:spPr>
          <a:xfrm>
            <a:off x="6588509" y="5877136"/>
            <a:ext cx="614160" cy="640101"/>
          </a:xfrm>
          <a:prstGeom prst="ellipse">
            <a:avLst/>
          </a:prstGeom>
          <a:solidFill>
            <a:srgbClr val="FFFFFF"/>
          </a:solidFill>
          <a:ln w="12700">
            <a:miter lim="400000"/>
          </a:ln>
        </p:spPr>
        <p:txBody>
          <a:bodyPr lIns="38100" tIns="38100" rIns="38100" bIns="38100" anchor="ctr"/>
          <a:lstStyle/>
          <a:p>
            <a:endParaRPr/>
          </a:p>
        </p:txBody>
      </p:sp>
      <p:sp>
        <p:nvSpPr>
          <p:cNvPr id="753" name="Oval"/>
          <p:cNvSpPr/>
          <p:nvPr/>
        </p:nvSpPr>
        <p:spPr>
          <a:xfrm>
            <a:off x="4994256" y="2457194"/>
            <a:ext cx="217973" cy="249945"/>
          </a:xfrm>
          <a:prstGeom prst="ellipse">
            <a:avLst/>
          </a:prstGeom>
          <a:solidFill>
            <a:srgbClr val="000000"/>
          </a:solidFill>
          <a:ln w="12700">
            <a:miter lim="400000"/>
          </a:ln>
        </p:spPr>
        <p:txBody>
          <a:bodyPr lIns="38100" tIns="38100" rIns="38100" bIns="38100" anchor="ctr"/>
          <a:lstStyle/>
          <a:p>
            <a:endParaRPr/>
          </a:p>
        </p:txBody>
      </p:sp>
      <p:sp>
        <p:nvSpPr>
          <p:cNvPr id="754" name="Triangle"/>
          <p:cNvSpPr/>
          <p:nvPr/>
        </p:nvSpPr>
        <p:spPr>
          <a:xfrm rot="2880000" flipH="1">
            <a:off x="5287026" y="2488834"/>
            <a:ext cx="762001" cy="762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000000"/>
          </a:solidFill>
          <a:ln w="12700">
            <a:miter lim="400000"/>
          </a:ln>
        </p:spPr>
        <p:txBody>
          <a:bodyPr lIns="38100" tIns="38100" rIns="38100" bIns="38100" anchor="ctr"/>
          <a:lstStyle/>
          <a:p>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8" name="Steeve.png"/>
          <p:cNvGrpSpPr/>
          <p:nvPr/>
        </p:nvGrpSpPr>
        <p:grpSpPr>
          <a:xfrm>
            <a:off x="8057126" y="3378414"/>
            <a:ext cx="4155907" cy="3597876"/>
            <a:chOff x="0" y="0"/>
            <a:chExt cx="4155906" cy="3597874"/>
          </a:xfrm>
        </p:grpSpPr>
        <p:pic>
          <p:nvPicPr>
            <p:cNvPr id="756" name="Steeve.png" descr="Steeve.png"/>
            <p:cNvPicPr>
              <a:picLocks noChangeAspect="1"/>
            </p:cNvPicPr>
            <p:nvPr/>
          </p:nvPicPr>
          <p:blipFill>
            <a:blip r:embed="rId3">
              <a:extLst/>
            </a:blip>
            <a:srcRect l="11453" r="3"/>
            <a:stretch>
              <a:fillRect/>
            </a:stretch>
          </p:blipFill>
          <p:spPr>
            <a:xfrm>
              <a:off x="89114" y="50800"/>
              <a:ext cx="3977736" cy="3369276"/>
            </a:xfrm>
            <a:custGeom>
              <a:avLst/>
              <a:gdLst/>
              <a:ahLst/>
              <a:cxnLst>
                <a:cxn ang="0">
                  <a:pos x="wd2" y="hd2"/>
                </a:cxn>
                <a:cxn ang="5400000">
                  <a:pos x="wd2" y="hd2"/>
                </a:cxn>
                <a:cxn ang="10800000">
                  <a:pos x="wd2" y="hd2"/>
                </a:cxn>
                <a:cxn ang="16200000">
                  <a:pos x="wd2" y="hd2"/>
                </a:cxn>
              </a:cxnLst>
              <a:rect l="0" t="0" r="r" b="b"/>
              <a:pathLst>
                <a:path w="21514" h="21600" extrusionOk="0">
                  <a:moveTo>
                    <a:pt x="21452" y="0"/>
                  </a:moveTo>
                  <a:cubicBezTo>
                    <a:pt x="21416" y="0"/>
                    <a:pt x="21403" y="32"/>
                    <a:pt x="21424" y="71"/>
                  </a:cubicBezTo>
                  <a:cubicBezTo>
                    <a:pt x="21444" y="111"/>
                    <a:pt x="21471" y="145"/>
                    <a:pt x="21486" y="145"/>
                  </a:cubicBezTo>
                  <a:cubicBezTo>
                    <a:pt x="21501" y="145"/>
                    <a:pt x="21514" y="111"/>
                    <a:pt x="21514" y="71"/>
                  </a:cubicBezTo>
                  <a:cubicBezTo>
                    <a:pt x="21514" y="32"/>
                    <a:pt x="21487" y="0"/>
                    <a:pt x="21452" y="0"/>
                  </a:cubicBezTo>
                  <a:close/>
                  <a:moveTo>
                    <a:pt x="10850" y="445"/>
                  </a:moveTo>
                  <a:cubicBezTo>
                    <a:pt x="10667" y="454"/>
                    <a:pt x="10513" y="472"/>
                    <a:pt x="10408" y="499"/>
                  </a:cubicBezTo>
                  <a:cubicBezTo>
                    <a:pt x="9918" y="624"/>
                    <a:pt x="9032" y="1155"/>
                    <a:pt x="8589" y="1590"/>
                  </a:cubicBezTo>
                  <a:cubicBezTo>
                    <a:pt x="7625" y="2535"/>
                    <a:pt x="6851" y="4251"/>
                    <a:pt x="6593" y="6012"/>
                  </a:cubicBezTo>
                  <a:cubicBezTo>
                    <a:pt x="6460" y="6915"/>
                    <a:pt x="6510" y="8797"/>
                    <a:pt x="6688" y="9635"/>
                  </a:cubicBezTo>
                  <a:cubicBezTo>
                    <a:pt x="6984" y="11027"/>
                    <a:pt x="7595" y="12325"/>
                    <a:pt x="8373" y="13225"/>
                  </a:cubicBezTo>
                  <a:cubicBezTo>
                    <a:pt x="8734" y="13641"/>
                    <a:pt x="8817" y="13783"/>
                    <a:pt x="8817" y="13957"/>
                  </a:cubicBezTo>
                  <a:cubicBezTo>
                    <a:pt x="8817" y="14161"/>
                    <a:pt x="8774" y="14202"/>
                    <a:pt x="8044" y="14654"/>
                  </a:cubicBezTo>
                  <a:cubicBezTo>
                    <a:pt x="7618" y="14918"/>
                    <a:pt x="6956" y="15355"/>
                    <a:pt x="6572" y="15624"/>
                  </a:cubicBezTo>
                  <a:cubicBezTo>
                    <a:pt x="6188" y="15893"/>
                    <a:pt x="5669" y="16235"/>
                    <a:pt x="5419" y="16382"/>
                  </a:cubicBezTo>
                  <a:cubicBezTo>
                    <a:pt x="4829" y="16729"/>
                    <a:pt x="3968" y="17331"/>
                    <a:pt x="3496" y="17728"/>
                  </a:cubicBezTo>
                  <a:cubicBezTo>
                    <a:pt x="3128" y="18036"/>
                    <a:pt x="2474" y="18876"/>
                    <a:pt x="2540" y="18954"/>
                  </a:cubicBezTo>
                  <a:cubicBezTo>
                    <a:pt x="2559" y="18976"/>
                    <a:pt x="2522" y="19029"/>
                    <a:pt x="2459" y="19069"/>
                  </a:cubicBezTo>
                  <a:cubicBezTo>
                    <a:pt x="2332" y="19149"/>
                    <a:pt x="1775" y="20467"/>
                    <a:pt x="1750" y="20748"/>
                  </a:cubicBezTo>
                  <a:cubicBezTo>
                    <a:pt x="1741" y="20846"/>
                    <a:pt x="1676" y="21025"/>
                    <a:pt x="1604" y="21145"/>
                  </a:cubicBezTo>
                  <a:cubicBezTo>
                    <a:pt x="1500" y="21317"/>
                    <a:pt x="1398" y="21382"/>
                    <a:pt x="1106" y="21455"/>
                  </a:cubicBezTo>
                  <a:cubicBezTo>
                    <a:pt x="839" y="21522"/>
                    <a:pt x="343" y="21526"/>
                    <a:pt x="50" y="21483"/>
                  </a:cubicBezTo>
                  <a:cubicBezTo>
                    <a:pt x="35" y="21496"/>
                    <a:pt x="24" y="21508"/>
                    <a:pt x="1" y="21519"/>
                  </a:cubicBezTo>
                  <a:cubicBezTo>
                    <a:pt x="-86" y="21561"/>
                    <a:pt x="3962" y="21592"/>
                    <a:pt x="10687" y="21595"/>
                  </a:cubicBezTo>
                  <a:lnTo>
                    <a:pt x="21514" y="21600"/>
                  </a:lnTo>
                  <a:lnTo>
                    <a:pt x="21514" y="18550"/>
                  </a:lnTo>
                  <a:lnTo>
                    <a:pt x="21514" y="15499"/>
                  </a:lnTo>
                  <a:lnTo>
                    <a:pt x="20924" y="15461"/>
                  </a:lnTo>
                  <a:cubicBezTo>
                    <a:pt x="20440" y="15429"/>
                    <a:pt x="20172" y="15360"/>
                    <a:pt x="19470" y="15087"/>
                  </a:cubicBezTo>
                  <a:cubicBezTo>
                    <a:pt x="18997" y="14904"/>
                    <a:pt x="18300" y="14580"/>
                    <a:pt x="17921" y="14367"/>
                  </a:cubicBezTo>
                  <a:cubicBezTo>
                    <a:pt x="17542" y="14154"/>
                    <a:pt x="16813" y="13802"/>
                    <a:pt x="16302" y="13583"/>
                  </a:cubicBezTo>
                  <a:cubicBezTo>
                    <a:pt x="15262" y="13139"/>
                    <a:pt x="15151" y="13070"/>
                    <a:pt x="14918" y="12708"/>
                  </a:cubicBezTo>
                  <a:lnTo>
                    <a:pt x="14754" y="12454"/>
                  </a:lnTo>
                  <a:lnTo>
                    <a:pt x="14911" y="12179"/>
                  </a:lnTo>
                  <a:cubicBezTo>
                    <a:pt x="15181" y="11695"/>
                    <a:pt x="15541" y="10781"/>
                    <a:pt x="15697" y="10187"/>
                  </a:cubicBezTo>
                  <a:cubicBezTo>
                    <a:pt x="15957" y="9205"/>
                    <a:pt x="16001" y="8720"/>
                    <a:pt x="15969" y="7236"/>
                  </a:cubicBezTo>
                  <a:cubicBezTo>
                    <a:pt x="15943" y="6040"/>
                    <a:pt x="15922" y="5781"/>
                    <a:pt x="15780" y="5190"/>
                  </a:cubicBezTo>
                  <a:cubicBezTo>
                    <a:pt x="15255" y="2982"/>
                    <a:pt x="14118" y="1362"/>
                    <a:pt x="12608" y="672"/>
                  </a:cubicBezTo>
                  <a:cubicBezTo>
                    <a:pt x="12267" y="516"/>
                    <a:pt x="12057" y="476"/>
                    <a:pt x="11468" y="448"/>
                  </a:cubicBezTo>
                  <a:cubicBezTo>
                    <a:pt x="11244" y="437"/>
                    <a:pt x="11033" y="436"/>
                    <a:pt x="10850" y="445"/>
                  </a:cubicBezTo>
                  <a:close/>
                </a:path>
              </a:pathLst>
            </a:custGeom>
            <a:ln w="12700" cap="flat">
              <a:noFill/>
              <a:miter lim="400000"/>
            </a:ln>
            <a:effectLst/>
          </p:spPr>
        </p:pic>
        <p:pic>
          <p:nvPicPr>
            <p:cNvPr id="757" name="Steeve.png" descr="Steeve.png"/>
            <p:cNvPicPr>
              <a:picLocks noChangeAspect="1"/>
            </p:cNvPicPr>
            <p:nvPr/>
          </p:nvPicPr>
          <p:blipFill>
            <a:blip r:embed="rId4">
              <a:extLst/>
            </a:blip>
            <a:stretch>
              <a:fillRect/>
            </a:stretch>
          </p:blipFill>
          <p:spPr>
            <a:xfrm>
              <a:off x="-1" y="0"/>
              <a:ext cx="4155907" cy="3597876"/>
            </a:xfrm>
            <a:prstGeom prst="rect">
              <a:avLst/>
            </a:prstGeom>
            <a:ln w="12700" cap="flat">
              <a:noFill/>
              <a:miter lim="400000"/>
            </a:ln>
            <a:effectLst/>
          </p:spPr>
        </p:pic>
      </p:grpSp>
      <p:sp>
        <p:nvSpPr>
          <p:cNvPr id="759" name="Future"/>
          <p:cNvSpPr txBox="1">
            <a:spLocks noGrp="1"/>
          </p:cNvSpPr>
          <p:nvPr>
            <p:ph type="title"/>
          </p:nvPr>
        </p:nvSpPr>
        <p:spPr>
          <a:xfrm>
            <a:off x="2006598" y="2042167"/>
            <a:ext cx="8991604" cy="3259691"/>
          </a:xfrm>
          <a:prstGeom prst="rect">
            <a:avLst/>
          </a:prstGeom>
        </p:spPr>
        <p:txBody>
          <a:bodyPr/>
          <a:lstStyle>
            <a:lvl1pPr defTabSz="303783">
              <a:defRPr sz="17600">
                <a:latin typeface="HanziPen TC Regular"/>
                <a:ea typeface="HanziPen TC Regular"/>
                <a:cs typeface="HanziPen TC Regular"/>
                <a:sym typeface="HanziPen TC Regular"/>
              </a:defRPr>
            </a:lvl1pPr>
          </a:lstStyle>
          <a:p>
            <a:r>
              <a:t>Q&amp;A</a:t>
            </a:r>
          </a:p>
        </p:txBody>
      </p: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 name="Backend structure"/>
          <p:cNvSpPr txBox="1"/>
          <p:nvPr/>
        </p:nvSpPr>
        <p:spPr>
          <a:xfrm>
            <a:off x="2006598" y="4162423"/>
            <a:ext cx="8991604" cy="142875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normAutofit/>
          </a:bodyPr>
          <a:lstStyle>
            <a:lvl1pPr>
              <a:lnSpc>
                <a:spcPct val="90000"/>
              </a:lnSpc>
              <a:defRPr sz="6400" cap="all">
                <a:latin typeface="Kohinoor Devanagari Bold"/>
                <a:ea typeface="Kohinoor Devanagari Bold"/>
                <a:cs typeface="Kohinoor Devanagari Bold"/>
                <a:sym typeface="Kohinoor Devanagari Bold"/>
              </a:defRPr>
            </a:lvl1pPr>
          </a:lstStyle>
          <a:p>
            <a:r>
              <a:t>Backend structure</a:t>
            </a:r>
          </a:p>
        </p:txBody>
      </p:sp>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7" name="Group"/>
          <p:cNvGrpSpPr/>
          <p:nvPr/>
        </p:nvGrpSpPr>
        <p:grpSpPr>
          <a:xfrm>
            <a:off x="3290969" y="4277505"/>
            <a:ext cx="1677060" cy="1984527"/>
            <a:chOff x="0" y="0"/>
            <a:chExt cx="1677059" cy="1984525"/>
          </a:xfrm>
        </p:grpSpPr>
        <p:pic>
          <p:nvPicPr>
            <p:cNvPr id="765" name="image23.png" descr="image23.png"/>
            <p:cNvPicPr>
              <a:picLocks noChangeAspect="1"/>
            </p:cNvPicPr>
            <p:nvPr/>
          </p:nvPicPr>
          <p:blipFill>
            <a:blip r:embed="rId2">
              <a:extLst/>
            </a:blip>
            <a:stretch>
              <a:fillRect/>
            </a:stretch>
          </p:blipFill>
          <p:spPr>
            <a:xfrm>
              <a:off x="46371" y="0"/>
              <a:ext cx="1584317" cy="1584316"/>
            </a:xfrm>
            <a:prstGeom prst="rect">
              <a:avLst/>
            </a:prstGeom>
            <a:ln w="12700" cap="flat">
              <a:noFill/>
              <a:miter lim="400000"/>
            </a:ln>
            <a:effectLst/>
          </p:spPr>
        </p:pic>
        <p:sp>
          <p:nvSpPr>
            <p:cNvPr id="766" name="Web API"/>
            <p:cNvSpPr txBox="1"/>
            <p:nvPr/>
          </p:nvSpPr>
          <p:spPr>
            <a:xfrm>
              <a:off x="0" y="1431193"/>
              <a:ext cx="1677060" cy="5533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Web API</a:t>
              </a:r>
            </a:p>
          </p:txBody>
        </p:sp>
      </p:grpSp>
      <p:grpSp>
        <p:nvGrpSpPr>
          <p:cNvPr id="770" name="Group"/>
          <p:cNvGrpSpPr/>
          <p:nvPr/>
        </p:nvGrpSpPr>
        <p:grpSpPr>
          <a:xfrm>
            <a:off x="162327" y="4428037"/>
            <a:ext cx="2678355" cy="2055845"/>
            <a:chOff x="0" y="0"/>
            <a:chExt cx="2678354" cy="2055843"/>
          </a:xfrm>
        </p:grpSpPr>
        <p:pic>
          <p:nvPicPr>
            <p:cNvPr id="768" name="image24.png" descr="image24.png"/>
            <p:cNvPicPr>
              <a:picLocks noChangeAspect="1"/>
            </p:cNvPicPr>
            <p:nvPr/>
          </p:nvPicPr>
          <p:blipFill>
            <a:blip r:embed="rId3">
              <a:extLst/>
            </a:blip>
            <a:stretch>
              <a:fillRect/>
            </a:stretch>
          </p:blipFill>
          <p:spPr>
            <a:xfrm>
              <a:off x="547019" y="0"/>
              <a:ext cx="1584317" cy="1235120"/>
            </a:xfrm>
            <a:prstGeom prst="rect">
              <a:avLst/>
            </a:prstGeom>
            <a:ln w="12700" cap="flat">
              <a:noFill/>
              <a:miter lim="400000"/>
            </a:ln>
            <a:effectLst/>
          </p:spPr>
        </p:pic>
        <p:sp>
          <p:nvSpPr>
            <p:cNvPr id="769" name="Steeve Application"/>
            <p:cNvSpPr txBox="1"/>
            <p:nvPr/>
          </p:nvSpPr>
          <p:spPr>
            <a:xfrm>
              <a:off x="0" y="1058812"/>
              <a:ext cx="2678355" cy="9970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Steeve Application</a:t>
              </a:r>
            </a:p>
          </p:txBody>
        </p:sp>
      </p:grpSp>
      <p:grpSp>
        <p:nvGrpSpPr>
          <p:cNvPr id="773" name="Group"/>
          <p:cNvGrpSpPr/>
          <p:nvPr/>
        </p:nvGrpSpPr>
        <p:grpSpPr>
          <a:xfrm>
            <a:off x="2144163" y="4365943"/>
            <a:ext cx="1420827" cy="814559"/>
            <a:chOff x="0" y="0"/>
            <a:chExt cx="1420826" cy="814557"/>
          </a:xfrm>
        </p:grpSpPr>
        <p:sp>
          <p:nvSpPr>
            <p:cNvPr id="771" name="Arrow"/>
            <p:cNvSpPr/>
            <p:nvPr/>
          </p:nvSpPr>
          <p:spPr>
            <a:xfrm>
              <a:off x="397358" y="592882"/>
              <a:ext cx="669987" cy="221676"/>
            </a:xfrm>
            <a:prstGeom prst="rightArrow">
              <a:avLst>
                <a:gd name="adj1" fmla="val 32000"/>
                <a:gd name="adj2" fmla="val 65054"/>
              </a:avLst>
            </a:prstGeom>
            <a:solidFill>
              <a:srgbClr val="000000"/>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772" name="HTTP"/>
            <p:cNvSpPr txBox="1"/>
            <p:nvPr/>
          </p:nvSpPr>
          <p:spPr>
            <a:xfrm>
              <a:off x="0" y="0"/>
              <a:ext cx="1420827" cy="7268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HTTP</a:t>
              </a:r>
            </a:p>
          </p:txBody>
        </p:sp>
      </p:grpSp>
      <p:sp>
        <p:nvSpPr>
          <p:cNvPr id="774" name="Arrow"/>
          <p:cNvSpPr/>
          <p:nvPr/>
        </p:nvSpPr>
        <p:spPr>
          <a:xfrm rot="10800000">
            <a:off x="6944109" y="6714128"/>
            <a:ext cx="945086" cy="119287"/>
          </a:xfrm>
          <a:prstGeom prst="rightArrow">
            <a:avLst>
              <a:gd name="adj1" fmla="val 32000"/>
              <a:gd name="adj2" fmla="val 65054"/>
            </a:avLst>
          </a:prstGeom>
          <a:solidFill>
            <a:srgbClr val="000000"/>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grpSp>
        <p:nvGrpSpPr>
          <p:cNvPr id="782" name="Group"/>
          <p:cNvGrpSpPr/>
          <p:nvPr/>
        </p:nvGrpSpPr>
        <p:grpSpPr>
          <a:xfrm>
            <a:off x="10287045" y="3682793"/>
            <a:ext cx="2184603" cy="4079393"/>
            <a:chOff x="0" y="0"/>
            <a:chExt cx="2184601" cy="4079392"/>
          </a:xfrm>
        </p:grpSpPr>
        <p:sp>
          <p:nvSpPr>
            <p:cNvPr id="775" name="Rounded Rectangle"/>
            <p:cNvSpPr/>
            <p:nvPr/>
          </p:nvSpPr>
          <p:spPr>
            <a:xfrm rot="5400000">
              <a:off x="-947396" y="947395"/>
              <a:ext cx="4079394" cy="2184603"/>
            </a:xfrm>
            <a:prstGeom prst="roundRect">
              <a:avLst>
                <a:gd name="adj" fmla="val 15000"/>
              </a:avLst>
            </a:prstGeom>
            <a:noFill/>
            <a:ln w="50800" cap="flat">
              <a:solidFill>
                <a:srgbClr val="000000"/>
              </a:solidFill>
              <a:prstDash val="solid"/>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grpSp>
          <p:nvGrpSpPr>
            <p:cNvPr id="778" name="Group"/>
            <p:cNvGrpSpPr/>
            <p:nvPr/>
          </p:nvGrpSpPr>
          <p:grpSpPr>
            <a:xfrm>
              <a:off x="438326" y="250236"/>
              <a:ext cx="1307949" cy="1690526"/>
              <a:chOff x="0" y="0"/>
              <a:chExt cx="1307948" cy="1690525"/>
            </a:xfrm>
          </p:grpSpPr>
          <p:pic>
            <p:nvPicPr>
              <p:cNvPr id="776" name="tor.png" descr="tor.png"/>
              <p:cNvPicPr>
                <a:picLocks noChangeAspect="1"/>
              </p:cNvPicPr>
              <p:nvPr/>
            </p:nvPicPr>
            <p:blipFill>
              <a:blip r:embed="rId4">
                <a:extLst/>
              </a:blip>
              <a:stretch>
                <a:fillRect/>
              </a:stretch>
            </p:blipFill>
            <p:spPr>
              <a:xfrm>
                <a:off x="0" y="0"/>
                <a:ext cx="1307949" cy="1307948"/>
              </a:xfrm>
              <a:prstGeom prst="rect">
                <a:avLst/>
              </a:prstGeom>
              <a:ln w="12700" cap="flat">
                <a:noFill/>
                <a:miter lim="400000"/>
              </a:ln>
              <a:effectLst/>
            </p:spPr>
          </p:pic>
          <p:sp>
            <p:nvSpPr>
              <p:cNvPr id="777" name="Tor"/>
              <p:cNvSpPr txBox="1"/>
              <p:nvPr/>
            </p:nvSpPr>
            <p:spPr>
              <a:xfrm>
                <a:off x="196181" y="1267561"/>
                <a:ext cx="915587" cy="4229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Tor</a:t>
                </a:r>
              </a:p>
            </p:txBody>
          </p:sp>
        </p:grpSp>
        <p:grpSp>
          <p:nvGrpSpPr>
            <p:cNvPr id="781" name="Group"/>
            <p:cNvGrpSpPr/>
            <p:nvPr/>
          </p:nvGrpSpPr>
          <p:grpSpPr>
            <a:xfrm>
              <a:off x="47170" y="2001705"/>
              <a:ext cx="2090262" cy="1827451"/>
              <a:chOff x="0" y="0"/>
              <a:chExt cx="2090261" cy="1827450"/>
            </a:xfrm>
          </p:grpSpPr>
          <p:pic>
            <p:nvPicPr>
              <p:cNvPr id="779" name="parallel.png" descr="parallel.png"/>
              <p:cNvPicPr>
                <a:picLocks noChangeAspect="1"/>
              </p:cNvPicPr>
              <p:nvPr/>
            </p:nvPicPr>
            <p:blipFill>
              <a:blip r:embed="rId5">
                <a:extLst/>
              </a:blip>
              <a:stretch>
                <a:fillRect/>
              </a:stretch>
            </p:blipFill>
            <p:spPr>
              <a:xfrm>
                <a:off x="257400" y="0"/>
                <a:ext cx="1445147" cy="1445147"/>
              </a:xfrm>
              <a:prstGeom prst="rect">
                <a:avLst/>
              </a:prstGeom>
              <a:ln w="12700" cap="flat">
                <a:noFill/>
                <a:miter lim="400000"/>
              </a:ln>
              <a:effectLst/>
            </p:spPr>
          </p:pic>
          <p:sp>
            <p:nvSpPr>
              <p:cNvPr id="780" name="Multiprocessing"/>
              <p:cNvSpPr txBox="1"/>
              <p:nvPr/>
            </p:nvSpPr>
            <p:spPr>
              <a:xfrm>
                <a:off x="0" y="1404486"/>
                <a:ext cx="2090262" cy="4229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Multiprocessing</a:t>
                </a:r>
              </a:p>
            </p:txBody>
          </p:sp>
        </p:grpSp>
      </p:grpSp>
      <p:sp>
        <p:nvSpPr>
          <p:cNvPr id="783" name="Arrow"/>
          <p:cNvSpPr/>
          <p:nvPr/>
        </p:nvSpPr>
        <p:spPr>
          <a:xfrm rot="18900000">
            <a:off x="4896630" y="4176250"/>
            <a:ext cx="426564" cy="119287"/>
          </a:xfrm>
          <a:prstGeom prst="rightArrow">
            <a:avLst>
              <a:gd name="adj1" fmla="val 32000"/>
              <a:gd name="adj2" fmla="val 65054"/>
            </a:avLst>
          </a:prstGeom>
          <a:solidFill>
            <a:srgbClr val="000000"/>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grpSp>
        <p:nvGrpSpPr>
          <p:cNvPr id="786" name="Group"/>
          <p:cNvGrpSpPr/>
          <p:nvPr/>
        </p:nvGrpSpPr>
        <p:grpSpPr>
          <a:xfrm>
            <a:off x="5058307" y="5554636"/>
            <a:ext cx="2044925" cy="1835755"/>
            <a:chOff x="0" y="0"/>
            <a:chExt cx="2044924" cy="1835753"/>
          </a:xfrm>
        </p:grpSpPr>
        <p:pic>
          <p:nvPicPr>
            <p:cNvPr id="784" name="image19.png" descr="image19.png"/>
            <p:cNvPicPr>
              <a:picLocks noChangeAspect="1"/>
            </p:cNvPicPr>
            <p:nvPr/>
          </p:nvPicPr>
          <p:blipFill>
            <a:blip r:embed="rId6">
              <a:extLst/>
            </a:blip>
            <a:stretch>
              <a:fillRect/>
            </a:stretch>
          </p:blipFill>
          <p:spPr>
            <a:xfrm>
              <a:off x="390135" y="0"/>
              <a:ext cx="1264654" cy="1264653"/>
            </a:xfrm>
            <a:prstGeom prst="rect">
              <a:avLst/>
            </a:prstGeom>
            <a:ln w="12700" cap="flat">
              <a:noFill/>
              <a:miter lim="400000"/>
            </a:ln>
            <a:effectLst/>
          </p:spPr>
        </p:pic>
        <p:sp>
          <p:nvSpPr>
            <p:cNvPr id="785" name="PostgreSQL"/>
            <p:cNvSpPr txBox="1"/>
            <p:nvPr/>
          </p:nvSpPr>
          <p:spPr>
            <a:xfrm>
              <a:off x="0" y="1174488"/>
              <a:ext cx="2044925" cy="6612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PostgreSQL</a:t>
              </a:r>
            </a:p>
          </p:txBody>
        </p:sp>
      </p:grpSp>
      <p:grpSp>
        <p:nvGrpSpPr>
          <p:cNvPr id="789" name="Group"/>
          <p:cNvGrpSpPr/>
          <p:nvPr/>
        </p:nvGrpSpPr>
        <p:grpSpPr>
          <a:xfrm>
            <a:off x="5189749" y="3149300"/>
            <a:ext cx="1825337" cy="1304823"/>
            <a:chOff x="0" y="0"/>
            <a:chExt cx="1825336" cy="1304821"/>
          </a:xfrm>
        </p:grpSpPr>
        <p:pic>
          <p:nvPicPr>
            <p:cNvPr id="787" name="intelligence.png" descr="intelligence.png"/>
            <p:cNvPicPr>
              <a:picLocks noChangeAspect="1"/>
            </p:cNvPicPr>
            <p:nvPr/>
          </p:nvPicPr>
          <p:blipFill>
            <a:blip r:embed="rId7">
              <a:extLst/>
            </a:blip>
            <a:stretch>
              <a:fillRect/>
            </a:stretch>
          </p:blipFill>
          <p:spPr>
            <a:xfrm>
              <a:off x="454875" y="0"/>
              <a:ext cx="915587" cy="915586"/>
            </a:xfrm>
            <a:prstGeom prst="rect">
              <a:avLst/>
            </a:prstGeom>
            <a:ln w="12700" cap="flat">
              <a:noFill/>
              <a:miter lim="400000"/>
            </a:ln>
            <a:effectLst/>
          </p:spPr>
        </p:pic>
        <p:sp>
          <p:nvSpPr>
            <p:cNvPr id="788" name="NLP model"/>
            <p:cNvSpPr txBox="1"/>
            <p:nvPr/>
          </p:nvSpPr>
          <p:spPr>
            <a:xfrm>
              <a:off x="0" y="881858"/>
              <a:ext cx="1825337" cy="42296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NLP model</a:t>
              </a:r>
            </a:p>
          </p:txBody>
        </p:sp>
      </p:grpSp>
      <p:sp>
        <p:nvSpPr>
          <p:cNvPr id="790" name="Arrow"/>
          <p:cNvSpPr/>
          <p:nvPr/>
        </p:nvSpPr>
        <p:spPr>
          <a:xfrm rot="16200000">
            <a:off x="5771784" y="4862150"/>
            <a:ext cx="661266" cy="119287"/>
          </a:xfrm>
          <a:prstGeom prst="rightArrow">
            <a:avLst>
              <a:gd name="adj1" fmla="val 32000"/>
              <a:gd name="adj2" fmla="val 65054"/>
            </a:avLst>
          </a:prstGeom>
          <a:solidFill>
            <a:srgbClr val="000000"/>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791" name="Arrow"/>
          <p:cNvSpPr/>
          <p:nvPr/>
        </p:nvSpPr>
        <p:spPr>
          <a:xfrm>
            <a:off x="9352643" y="6714128"/>
            <a:ext cx="815463" cy="119287"/>
          </a:xfrm>
          <a:prstGeom prst="rightArrow">
            <a:avLst>
              <a:gd name="adj1" fmla="val 32000"/>
              <a:gd name="adj2" fmla="val 65054"/>
            </a:avLst>
          </a:prstGeom>
          <a:solidFill>
            <a:srgbClr val="000000"/>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grpSp>
        <p:nvGrpSpPr>
          <p:cNvPr id="806" name="Group"/>
          <p:cNvGrpSpPr/>
          <p:nvPr/>
        </p:nvGrpSpPr>
        <p:grpSpPr>
          <a:xfrm>
            <a:off x="7375404" y="2548878"/>
            <a:ext cx="2533337" cy="5815158"/>
            <a:chOff x="0" y="0"/>
            <a:chExt cx="2533336" cy="5815157"/>
          </a:xfrm>
        </p:grpSpPr>
        <p:sp>
          <p:nvSpPr>
            <p:cNvPr id="792" name="Periodic Crawler"/>
            <p:cNvSpPr txBox="1"/>
            <p:nvPr/>
          </p:nvSpPr>
          <p:spPr>
            <a:xfrm>
              <a:off x="0" y="5153891"/>
              <a:ext cx="2533337" cy="6612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Periodic Crawler</a:t>
              </a:r>
            </a:p>
          </p:txBody>
        </p:sp>
        <p:grpSp>
          <p:nvGrpSpPr>
            <p:cNvPr id="805" name="Group"/>
            <p:cNvGrpSpPr/>
            <p:nvPr/>
          </p:nvGrpSpPr>
          <p:grpSpPr>
            <a:xfrm>
              <a:off x="148966" y="0"/>
              <a:ext cx="2235403" cy="5210225"/>
              <a:chOff x="0" y="0"/>
              <a:chExt cx="2235401" cy="5210224"/>
            </a:xfrm>
          </p:grpSpPr>
          <p:grpSp>
            <p:nvGrpSpPr>
              <p:cNvPr id="795" name="Group"/>
              <p:cNvGrpSpPr/>
              <p:nvPr/>
            </p:nvGrpSpPr>
            <p:grpSpPr>
              <a:xfrm>
                <a:off x="0" y="220076"/>
                <a:ext cx="2235402" cy="1452794"/>
                <a:chOff x="0" y="0"/>
                <a:chExt cx="2235401" cy="1452792"/>
              </a:xfrm>
            </p:grpSpPr>
            <p:pic>
              <p:nvPicPr>
                <p:cNvPr id="793" name="image20.png" descr="image20.png"/>
                <p:cNvPicPr>
                  <a:picLocks noChangeAspect="1"/>
                </p:cNvPicPr>
                <p:nvPr/>
              </p:nvPicPr>
              <p:blipFill>
                <a:blip r:embed="rId8">
                  <a:extLst/>
                </a:blip>
                <a:stretch>
                  <a:fillRect/>
                </a:stretch>
              </p:blipFill>
              <p:spPr>
                <a:xfrm>
                  <a:off x="638531" y="0"/>
                  <a:ext cx="958341" cy="958340"/>
                </a:xfrm>
                <a:prstGeom prst="rect">
                  <a:avLst/>
                </a:prstGeom>
                <a:ln w="12700" cap="flat">
                  <a:noFill/>
                  <a:miter lim="400000"/>
                </a:ln>
                <a:effectLst/>
              </p:spPr>
            </p:pic>
            <p:sp>
              <p:nvSpPr>
                <p:cNvPr id="794" name="Celery Beat"/>
                <p:cNvSpPr txBox="1"/>
                <p:nvPr/>
              </p:nvSpPr>
              <p:spPr>
                <a:xfrm>
                  <a:off x="0" y="791526"/>
                  <a:ext cx="2235402" cy="6612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Celery Beat</a:t>
                  </a:r>
                </a:p>
              </p:txBody>
            </p:sp>
          </p:grpSp>
          <p:grpSp>
            <p:nvGrpSpPr>
              <p:cNvPr id="798" name="Group"/>
              <p:cNvGrpSpPr/>
              <p:nvPr/>
            </p:nvGrpSpPr>
            <p:grpSpPr>
              <a:xfrm>
                <a:off x="407287" y="3816629"/>
                <a:ext cx="1420827" cy="1356347"/>
                <a:chOff x="0" y="0"/>
                <a:chExt cx="1420826" cy="1356345"/>
              </a:xfrm>
            </p:grpSpPr>
            <p:pic>
              <p:nvPicPr>
                <p:cNvPr id="796" name="image21.png" descr="image21.png"/>
                <p:cNvPicPr>
                  <a:picLocks noChangeAspect="1"/>
                </p:cNvPicPr>
                <p:nvPr/>
              </p:nvPicPr>
              <p:blipFill>
                <a:blip r:embed="rId9">
                  <a:extLst/>
                </a:blip>
                <a:stretch>
                  <a:fillRect/>
                </a:stretch>
              </p:blipFill>
              <p:spPr>
                <a:xfrm>
                  <a:off x="233408" y="0"/>
                  <a:ext cx="954013" cy="954013"/>
                </a:xfrm>
                <a:prstGeom prst="rect">
                  <a:avLst/>
                </a:prstGeom>
                <a:ln w="12700" cap="flat">
                  <a:noFill/>
                  <a:miter lim="400000"/>
                </a:ln>
                <a:effectLst/>
              </p:spPr>
            </p:pic>
            <p:sp>
              <p:nvSpPr>
                <p:cNvPr id="797" name="Crawler"/>
                <p:cNvSpPr txBox="1"/>
                <p:nvPr/>
              </p:nvSpPr>
              <p:spPr>
                <a:xfrm>
                  <a:off x="0" y="803013"/>
                  <a:ext cx="1420827" cy="5533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Crawler</a:t>
                  </a:r>
                </a:p>
              </p:txBody>
            </p:sp>
          </p:grpSp>
          <p:grpSp>
            <p:nvGrpSpPr>
              <p:cNvPr id="801" name="Group"/>
              <p:cNvGrpSpPr/>
              <p:nvPr/>
            </p:nvGrpSpPr>
            <p:grpSpPr>
              <a:xfrm>
                <a:off x="325542" y="2044330"/>
                <a:ext cx="1584317" cy="1256453"/>
                <a:chOff x="0" y="0"/>
                <a:chExt cx="1584315" cy="1256452"/>
              </a:xfrm>
            </p:grpSpPr>
            <p:pic>
              <p:nvPicPr>
                <p:cNvPr id="799" name="image22.png" descr="image22.png"/>
                <p:cNvPicPr>
                  <a:picLocks noChangeAspect="1"/>
                </p:cNvPicPr>
                <p:nvPr/>
              </p:nvPicPr>
              <p:blipFill>
                <a:blip r:embed="rId10">
                  <a:extLst/>
                </a:blip>
                <a:stretch>
                  <a:fillRect/>
                </a:stretch>
              </p:blipFill>
              <p:spPr>
                <a:xfrm>
                  <a:off x="382956" y="0"/>
                  <a:ext cx="818406" cy="865147"/>
                </a:xfrm>
                <a:prstGeom prst="rect">
                  <a:avLst/>
                </a:prstGeom>
                <a:ln w="12700" cap="flat">
                  <a:noFill/>
                  <a:miter lim="400000"/>
                </a:ln>
                <a:effectLst/>
              </p:spPr>
            </p:pic>
            <p:sp>
              <p:nvSpPr>
                <p:cNvPr id="800" name="RabbitMQ"/>
                <p:cNvSpPr txBox="1"/>
                <p:nvPr/>
              </p:nvSpPr>
              <p:spPr>
                <a:xfrm>
                  <a:off x="0" y="833488"/>
                  <a:ext cx="1584316" cy="4229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RabbitMQ</a:t>
                  </a:r>
                </a:p>
              </p:txBody>
            </p:sp>
          </p:grpSp>
          <p:sp>
            <p:nvSpPr>
              <p:cNvPr id="802" name="Arrow"/>
              <p:cNvSpPr/>
              <p:nvPr/>
            </p:nvSpPr>
            <p:spPr>
              <a:xfrm rot="5400000">
                <a:off x="941532" y="1722652"/>
                <a:ext cx="352337" cy="119287"/>
              </a:xfrm>
              <a:prstGeom prst="rightArrow">
                <a:avLst>
                  <a:gd name="adj1" fmla="val 32000"/>
                  <a:gd name="adj2" fmla="val 65054"/>
                </a:avLst>
              </a:prstGeom>
              <a:solidFill>
                <a:srgbClr val="000000"/>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803" name="Arrow"/>
              <p:cNvSpPr/>
              <p:nvPr/>
            </p:nvSpPr>
            <p:spPr>
              <a:xfrm rot="5400000">
                <a:off x="941532" y="3499063"/>
                <a:ext cx="352337" cy="119287"/>
              </a:xfrm>
              <a:prstGeom prst="rightArrow">
                <a:avLst>
                  <a:gd name="adj1" fmla="val 32000"/>
                  <a:gd name="adj2" fmla="val 65054"/>
                </a:avLst>
              </a:prstGeom>
              <a:solidFill>
                <a:srgbClr val="000000"/>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804" name="Rounded Rectangle"/>
              <p:cNvSpPr/>
              <p:nvPr/>
            </p:nvSpPr>
            <p:spPr>
              <a:xfrm rot="5400000">
                <a:off x="-1487412" y="1512811"/>
                <a:ext cx="5210226" cy="2184603"/>
              </a:xfrm>
              <a:prstGeom prst="roundRect">
                <a:avLst>
                  <a:gd name="adj" fmla="val 15000"/>
                </a:avLst>
              </a:prstGeom>
              <a:noFill/>
              <a:ln w="50800" cap="flat">
                <a:solidFill>
                  <a:srgbClr val="000000"/>
                </a:solidFill>
                <a:prstDash val="solid"/>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grpSp>
      </p:grpSp>
      <p:sp>
        <p:nvSpPr>
          <p:cNvPr id="807" name="Arrow"/>
          <p:cNvSpPr/>
          <p:nvPr/>
        </p:nvSpPr>
        <p:spPr>
          <a:xfrm rot="2700000">
            <a:off x="4896630" y="5847479"/>
            <a:ext cx="426564" cy="119287"/>
          </a:xfrm>
          <a:prstGeom prst="rightArrow">
            <a:avLst>
              <a:gd name="adj1" fmla="val 32000"/>
              <a:gd name="adj2" fmla="val 65054"/>
            </a:avLst>
          </a:prstGeom>
          <a:solidFill>
            <a:srgbClr val="000000"/>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808" name="Overview"/>
          <p:cNvSpPr txBox="1"/>
          <p:nvPr/>
        </p:nvSpPr>
        <p:spPr>
          <a:xfrm>
            <a:off x="2006598" y="835024"/>
            <a:ext cx="8991604" cy="142875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normAutofit/>
          </a:bodyPr>
          <a:lstStyle>
            <a:lvl1pPr>
              <a:lnSpc>
                <a:spcPct val="90000"/>
              </a:lnSpc>
              <a:defRPr sz="6400" cap="all">
                <a:latin typeface="Kohinoor Devanagari Bold"/>
                <a:ea typeface="Kohinoor Devanagari Bold"/>
                <a:cs typeface="Kohinoor Devanagari Bold"/>
                <a:sym typeface="Kohinoor Devanagari Bold"/>
              </a:defRPr>
            </a:lvl1pPr>
          </a:lstStyle>
          <a:p>
            <a:r>
              <a:t>Overview</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Outline 大綱"/>
          <p:cNvSpPr txBox="1">
            <a:spLocks noGrp="1"/>
          </p:cNvSpPr>
          <p:nvPr>
            <p:ph type="title"/>
          </p:nvPr>
        </p:nvSpPr>
        <p:spPr>
          <a:xfrm>
            <a:off x="2006598" y="4162423"/>
            <a:ext cx="8991604" cy="1428753"/>
          </a:xfrm>
          <a:prstGeom prst="rect">
            <a:avLst/>
          </a:prstGeom>
        </p:spPr>
        <p:txBody>
          <a:bodyPr/>
          <a:lstStyle>
            <a:lvl1pPr algn="ctr">
              <a:defRPr>
                <a:latin typeface="Kohinoor Devanagari Bold"/>
                <a:ea typeface="Kohinoor Devanagari Bold"/>
                <a:cs typeface="Kohinoor Devanagari Bold"/>
                <a:sym typeface="Kohinoor Devanagari Bold"/>
              </a:defRPr>
            </a:lvl1pPr>
          </a:lstStyle>
          <a:p>
            <a:r>
              <a:t>Take a look</a:t>
            </a:r>
          </a:p>
        </p:txBody>
      </p:sp>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0" name="Better handling static files…"/>
          <p:cNvSpPr txBox="1">
            <a:spLocks noGrp="1"/>
          </p:cNvSpPr>
          <p:nvPr>
            <p:ph type="body" sz="half" idx="1"/>
          </p:nvPr>
        </p:nvSpPr>
        <p:spPr>
          <a:xfrm>
            <a:off x="2006599" y="4003673"/>
            <a:ext cx="8991603" cy="4295778"/>
          </a:xfrm>
          <a:prstGeom prst="rect">
            <a:avLst/>
          </a:prstGeom>
        </p:spPr>
        <p:txBody>
          <a:bodyPr/>
          <a:lstStyle/>
          <a:p>
            <a:pPr>
              <a:buBlip>
                <a:blip r:embed="rId2"/>
              </a:buBlip>
            </a:pPr>
            <a:r>
              <a:t>Better handling static files</a:t>
            </a:r>
          </a:p>
          <a:p>
            <a:pPr>
              <a:buBlip>
                <a:blip r:embed="rId2"/>
              </a:buBlip>
            </a:pPr>
            <a:r>
              <a:t>High Performance (Load Balancing)</a:t>
            </a:r>
          </a:p>
          <a:p>
            <a:pPr>
              <a:buBlip>
                <a:blip r:embed="rId2"/>
              </a:buBlip>
            </a:pPr>
            <a:r>
              <a:t>Safer</a:t>
            </a:r>
          </a:p>
        </p:txBody>
      </p:sp>
      <p:grpSp>
        <p:nvGrpSpPr>
          <p:cNvPr id="814" name="Group"/>
          <p:cNvGrpSpPr/>
          <p:nvPr/>
        </p:nvGrpSpPr>
        <p:grpSpPr>
          <a:xfrm>
            <a:off x="780577" y="2628401"/>
            <a:ext cx="11443646" cy="1462018"/>
            <a:chOff x="0" y="0"/>
            <a:chExt cx="11443645" cy="1462017"/>
          </a:xfrm>
        </p:grpSpPr>
        <p:pic>
          <p:nvPicPr>
            <p:cNvPr id="811" name="django-logo-negative.png" descr="django-logo-negative.png"/>
            <p:cNvPicPr>
              <a:picLocks noChangeAspect="1"/>
            </p:cNvPicPr>
            <p:nvPr/>
          </p:nvPicPr>
          <p:blipFill>
            <a:blip r:embed="rId3">
              <a:extLst/>
            </a:blip>
            <a:stretch>
              <a:fillRect/>
            </a:stretch>
          </p:blipFill>
          <p:spPr>
            <a:xfrm>
              <a:off x="0" y="0"/>
              <a:ext cx="3213227" cy="1462018"/>
            </a:xfrm>
            <a:prstGeom prst="rect">
              <a:avLst/>
            </a:prstGeom>
            <a:ln w="12700" cap="flat">
              <a:noFill/>
              <a:miter lim="400000"/>
            </a:ln>
            <a:effectLst/>
          </p:spPr>
        </p:pic>
        <p:pic>
          <p:nvPicPr>
            <p:cNvPr id="812" name="Nginx_logo.png" descr="Nginx_logo.png"/>
            <p:cNvPicPr>
              <a:picLocks noChangeAspect="1"/>
            </p:cNvPicPr>
            <p:nvPr/>
          </p:nvPicPr>
          <p:blipFill>
            <a:blip r:embed="rId4">
              <a:extLst/>
            </a:blip>
            <a:stretch>
              <a:fillRect/>
            </a:stretch>
          </p:blipFill>
          <p:spPr>
            <a:xfrm>
              <a:off x="7947334" y="338124"/>
              <a:ext cx="3496312" cy="785770"/>
            </a:xfrm>
            <a:prstGeom prst="rect">
              <a:avLst/>
            </a:prstGeom>
            <a:ln w="12700" cap="flat">
              <a:noFill/>
              <a:miter lim="400000"/>
            </a:ln>
            <a:effectLst/>
          </p:spPr>
        </p:pic>
        <p:pic>
          <p:nvPicPr>
            <p:cNvPr id="813" name="uwsgi.png" descr="uwsgi.png"/>
            <p:cNvPicPr>
              <a:picLocks noChangeAspect="1"/>
            </p:cNvPicPr>
            <p:nvPr/>
          </p:nvPicPr>
          <p:blipFill>
            <a:blip r:embed="rId5">
              <a:extLst/>
            </a:blip>
            <a:stretch>
              <a:fillRect/>
            </a:stretch>
          </p:blipFill>
          <p:spPr>
            <a:xfrm>
              <a:off x="3832124" y="109594"/>
              <a:ext cx="3496313" cy="1242830"/>
            </a:xfrm>
            <a:prstGeom prst="rect">
              <a:avLst/>
            </a:prstGeom>
            <a:ln w="12700" cap="flat">
              <a:noFill/>
              <a:miter lim="400000"/>
            </a:ln>
            <a:effectLst/>
          </p:spPr>
        </p:pic>
      </p:grpSp>
      <p:sp>
        <p:nvSpPr>
          <p:cNvPr id="815" name="How to deploy"/>
          <p:cNvSpPr txBox="1"/>
          <p:nvPr/>
        </p:nvSpPr>
        <p:spPr>
          <a:xfrm>
            <a:off x="2006598" y="835024"/>
            <a:ext cx="8991604" cy="142875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normAutofit/>
          </a:bodyPr>
          <a:lstStyle>
            <a:lvl1pPr>
              <a:lnSpc>
                <a:spcPct val="90000"/>
              </a:lnSpc>
              <a:defRPr sz="6400" cap="all">
                <a:latin typeface="Kohinoor Devanagari Bold"/>
                <a:ea typeface="Kohinoor Devanagari Bold"/>
                <a:cs typeface="Kohinoor Devanagari Bold"/>
                <a:sym typeface="Kohinoor Devanagari Bold"/>
              </a:defRPr>
            </a:lvl1pPr>
          </a:lstStyle>
          <a:p>
            <a:r>
              <a:t>How to deploy</a:t>
            </a:r>
          </a:p>
        </p:txBody>
      </p:sp>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 name="Use Multiprocessing (70 workers) could shorten the time from 6-7 hours to only 30 mins.…"/>
          <p:cNvSpPr txBox="1">
            <a:spLocks noGrp="1"/>
          </p:cNvSpPr>
          <p:nvPr>
            <p:ph type="body" sz="half" idx="1"/>
          </p:nvPr>
        </p:nvSpPr>
        <p:spPr>
          <a:prstGeom prst="rect">
            <a:avLst/>
          </a:prstGeom>
        </p:spPr>
        <p:txBody>
          <a:bodyPr/>
          <a:lstStyle/>
          <a:p>
            <a:pPr marL="388937" indent="-388937">
              <a:spcBef>
                <a:spcPts val="3200"/>
              </a:spcBef>
              <a:buSzPct val="145000"/>
              <a:buChar char="•"/>
            </a:pPr>
            <a:r>
              <a:t>Use Multiprocessing (70 workers) could shorten the time from 6-7 hours to only 30 mins.</a:t>
            </a:r>
          </a:p>
          <a:p>
            <a:pPr marL="388937" indent="-388937">
              <a:spcBef>
                <a:spcPts val="3200"/>
              </a:spcBef>
              <a:buSzPct val="145000"/>
              <a:buChar char="•"/>
            </a:pPr>
            <a:r>
              <a:t>But such intensive HTTP request might be considered attacking their server.</a:t>
            </a:r>
          </a:p>
          <a:p>
            <a:pPr marL="388937" indent="-388937">
              <a:spcBef>
                <a:spcPts val="3200"/>
              </a:spcBef>
              <a:buSzPct val="145000"/>
              <a:buChar char="•"/>
            </a:pPr>
            <a:r>
              <a:t>Use fake IP address</a:t>
            </a:r>
          </a:p>
          <a:p>
            <a:pPr marL="388937" indent="-388937">
              <a:spcBef>
                <a:spcPts val="3200"/>
              </a:spcBef>
              <a:buSzPct val="145000"/>
              <a:buChar char="•"/>
            </a:pPr>
            <a:r>
              <a:t>Prevent from being blacklisted</a:t>
            </a:r>
          </a:p>
        </p:txBody>
      </p:sp>
      <p:sp>
        <p:nvSpPr>
          <p:cNvPr id="818" name="why use tor(the onion router)"/>
          <p:cNvSpPr txBox="1"/>
          <p:nvPr/>
        </p:nvSpPr>
        <p:spPr>
          <a:xfrm>
            <a:off x="2006598" y="835024"/>
            <a:ext cx="8991604" cy="142875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normAutofit/>
          </a:bodyPr>
          <a:lstStyle>
            <a:lvl1pPr defTabSz="385572">
              <a:lnSpc>
                <a:spcPct val="90000"/>
              </a:lnSpc>
              <a:defRPr sz="4224" cap="all">
                <a:latin typeface="Kohinoor Devanagari Bold"/>
                <a:ea typeface="Kohinoor Devanagari Bold"/>
                <a:cs typeface="Kohinoor Devanagari Bold"/>
                <a:sym typeface="Kohinoor Devanagari Bold"/>
              </a:defRPr>
            </a:lvl1pPr>
          </a:lstStyle>
          <a:p>
            <a:r>
              <a:t>why use tor(the onion router)</a:t>
            </a:r>
          </a:p>
        </p:txBody>
      </p:sp>
    </p:spTree>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 name="Message-Driven Processing…"/>
          <p:cNvSpPr txBox="1">
            <a:spLocks noGrp="1"/>
          </p:cNvSpPr>
          <p:nvPr>
            <p:ph type="body" sz="half" idx="1"/>
          </p:nvPr>
        </p:nvSpPr>
        <p:spPr>
          <a:prstGeom prst="rect">
            <a:avLst/>
          </a:prstGeom>
        </p:spPr>
        <p:txBody>
          <a:bodyPr/>
          <a:lstStyle/>
          <a:p>
            <a:pPr marL="388937" indent="-388937">
              <a:spcBef>
                <a:spcPts val="3200"/>
              </a:spcBef>
              <a:buSzPct val="145000"/>
              <a:buChar char="•"/>
            </a:pPr>
            <a:r>
              <a:t>Message-Driven Processing</a:t>
            </a:r>
          </a:p>
          <a:p>
            <a:pPr marL="388937" indent="-388937">
              <a:spcBef>
                <a:spcPts val="3200"/>
              </a:spcBef>
              <a:buSzPct val="145000"/>
              <a:buChar char="•"/>
            </a:pPr>
            <a:r>
              <a:t>Since worker may crash, putting it with API may cause the other functionalities to crash altogether.</a:t>
            </a:r>
          </a:p>
          <a:p>
            <a:pPr marL="388937" indent="-388937">
              <a:spcBef>
                <a:spcPts val="3200"/>
              </a:spcBef>
              <a:buSzPct val="145000"/>
              <a:buChar char="•"/>
            </a:pPr>
            <a:r>
              <a:t>Microservices</a:t>
            </a:r>
          </a:p>
        </p:txBody>
      </p:sp>
      <p:sp>
        <p:nvSpPr>
          <p:cNvPr id="821" name="why use rabbitmq"/>
          <p:cNvSpPr txBox="1"/>
          <p:nvPr/>
        </p:nvSpPr>
        <p:spPr>
          <a:xfrm>
            <a:off x="2006598" y="835024"/>
            <a:ext cx="8991604" cy="142875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normAutofit/>
          </a:bodyPr>
          <a:lstStyle>
            <a:lvl1pPr>
              <a:lnSpc>
                <a:spcPct val="90000"/>
              </a:lnSpc>
              <a:defRPr sz="6400" cap="all">
                <a:latin typeface="Kohinoor Devanagari Bold"/>
                <a:ea typeface="Kohinoor Devanagari Bold"/>
                <a:cs typeface="Kohinoor Devanagari Bold"/>
                <a:sym typeface="Kohinoor Devanagari Bold"/>
              </a:defRPr>
            </a:lvl1pPr>
          </a:lstStyle>
          <a:p>
            <a:r>
              <a:t>why use rabbitmq</a:t>
            </a:r>
          </a:p>
        </p:txBody>
      </p:sp>
    </p:spTree>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 name="nlp model"/>
          <p:cNvSpPr txBox="1"/>
          <p:nvPr/>
        </p:nvSpPr>
        <p:spPr>
          <a:xfrm>
            <a:off x="2006598" y="4162423"/>
            <a:ext cx="8991604" cy="142875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normAutofit/>
          </a:bodyPr>
          <a:lstStyle>
            <a:lvl1pPr>
              <a:lnSpc>
                <a:spcPct val="90000"/>
              </a:lnSpc>
              <a:defRPr sz="6400" cap="all">
                <a:latin typeface="Kohinoor Devanagari Bold"/>
                <a:ea typeface="Kohinoor Devanagari Bold"/>
                <a:cs typeface="Kohinoor Devanagari Bold"/>
                <a:sym typeface="Kohinoor Devanagari Bold"/>
              </a:defRPr>
            </a:lvl1pPr>
          </a:lstStyle>
          <a:p>
            <a:r>
              <a:t>nlp model</a:t>
            </a:r>
          </a:p>
        </p:txBody>
      </p:sp>
    </p:spTree>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 name="feature"/>
          <p:cNvSpPr txBox="1"/>
          <p:nvPr/>
        </p:nvSpPr>
        <p:spPr>
          <a:xfrm>
            <a:off x="2006598" y="835024"/>
            <a:ext cx="8991604" cy="142875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normAutofit/>
          </a:bodyPr>
          <a:lstStyle>
            <a:lvl1pPr>
              <a:lnSpc>
                <a:spcPct val="90000"/>
              </a:lnSpc>
              <a:defRPr sz="6400" cap="all">
                <a:latin typeface="Kohinoor Devanagari Bold"/>
                <a:ea typeface="Kohinoor Devanagari Bold"/>
                <a:cs typeface="Kohinoor Devanagari Bold"/>
                <a:sym typeface="Kohinoor Devanagari Bold"/>
              </a:defRPr>
            </a:lvl1pPr>
          </a:lstStyle>
          <a:p>
            <a:r>
              <a:t>feature</a:t>
            </a:r>
          </a:p>
        </p:txBody>
      </p:sp>
      <p:sp>
        <p:nvSpPr>
          <p:cNvPr id="826" name="Use Programming Language as feature…"/>
          <p:cNvSpPr txBox="1">
            <a:spLocks noGrp="1"/>
          </p:cNvSpPr>
          <p:nvPr>
            <p:ph type="body" sz="half" idx="1"/>
          </p:nvPr>
        </p:nvSpPr>
        <p:spPr>
          <a:xfrm>
            <a:off x="2006599" y="3495673"/>
            <a:ext cx="8991603" cy="4295778"/>
          </a:xfrm>
          <a:prstGeom prst="rect">
            <a:avLst/>
          </a:prstGeom>
        </p:spPr>
        <p:txBody>
          <a:bodyPr/>
          <a:lstStyle/>
          <a:p>
            <a:pPr marL="388937" indent="-388937">
              <a:buSzPct val="145000"/>
              <a:buChar char="•"/>
              <a:defRPr sz="3200"/>
            </a:pPr>
            <a:r>
              <a:t>Use Programming Language as feature</a:t>
            </a:r>
          </a:p>
          <a:p>
            <a:pPr marL="388937" indent="-388937">
              <a:buSzPct val="145000"/>
              <a:buChar char="•"/>
              <a:defRPr sz="3200"/>
            </a:pPr>
            <a:r>
              <a:t>Extract PL by the filter</a:t>
            </a:r>
          </a:p>
          <a:p>
            <a:pPr marL="388937" indent="-388937">
              <a:buSzPct val="145000"/>
              <a:buChar char="•"/>
              <a:defRPr sz="3200"/>
            </a:pPr>
            <a:r>
              <a:t>Convert each PL into 300 dimension vector</a:t>
            </a:r>
          </a:p>
          <a:p>
            <a:pPr marL="388937" indent="-388937">
              <a:buSzPct val="145000"/>
              <a:buChar char="•"/>
              <a:defRPr sz="3200"/>
            </a:pPr>
            <a:r>
              <a:t>Utilize Fasttext to predict unknown words</a:t>
            </a:r>
          </a:p>
        </p:txBody>
      </p:sp>
      <p:sp>
        <p:nvSpPr>
          <p:cNvPr id="827" name="JavaScript…"/>
          <p:cNvSpPr txBox="1"/>
          <p:nvPr/>
        </p:nvSpPr>
        <p:spPr>
          <a:xfrm>
            <a:off x="3380823" y="7590047"/>
            <a:ext cx="1897861" cy="145796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p>
            <a:pPr marL="340894" indent="-340894" algn="l">
              <a:lnSpc>
                <a:spcPct val="120000"/>
              </a:lnSpc>
              <a:buSzPct val="100000"/>
              <a:buChar char="•"/>
              <a:defRPr sz="2800"/>
            </a:pPr>
            <a:r>
              <a:t>JavaScript</a:t>
            </a:r>
          </a:p>
          <a:p>
            <a:pPr marL="340894" indent="-340894" algn="l">
              <a:lnSpc>
                <a:spcPct val="120000"/>
              </a:lnSpc>
              <a:buSzPct val="100000"/>
              <a:buChar char="•"/>
              <a:defRPr sz="2800"/>
            </a:pPr>
            <a:r>
              <a:t>HTML</a:t>
            </a:r>
          </a:p>
          <a:p>
            <a:pPr marL="340894" indent="-340894" algn="l">
              <a:lnSpc>
                <a:spcPct val="120000"/>
              </a:lnSpc>
              <a:buSzPct val="100000"/>
              <a:buChar char="•"/>
              <a:defRPr sz="2800"/>
            </a:pPr>
            <a:r>
              <a:t>Java</a:t>
            </a:r>
          </a:p>
        </p:txBody>
      </p:sp>
      <p:sp>
        <p:nvSpPr>
          <p:cNvPr id="828" name="[0.31, 0.24, …, 0.8]…"/>
          <p:cNvSpPr txBox="1"/>
          <p:nvPr/>
        </p:nvSpPr>
        <p:spPr>
          <a:xfrm>
            <a:off x="6764070" y="7590047"/>
            <a:ext cx="2859907" cy="145796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p>
            <a:pPr algn="l">
              <a:lnSpc>
                <a:spcPct val="120000"/>
              </a:lnSpc>
              <a:defRPr sz="2800"/>
            </a:pPr>
            <a:r>
              <a:t>[0.31, 0.24, …, 0.8]</a:t>
            </a:r>
          </a:p>
          <a:p>
            <a:pPr algn="l">
              <a:lnSpc>
                <a:spcPct val="120000"/>
              </a:lnSpc>
              <a:defRPr sz="2800"/>
            </a:pPr>
            <a:r>
              <a:t>[0.17, 0.33, …, 0.7]</a:t>
            </a:r>
          </a:p>
          <a:p>
            <a:pPr algn="l">
              <a:lnSpc>
                <a:spcPct val="120000"/>
              </a:lnSpc>
              <a:defRPr sz="2800"/>
            </a:pPr>
            <a:r>
              <a:t>[0.62, 0.55, …, 0.3]</a:t>
            </a:r>
          </a:p>
        </p:txBody>
      </p:sp>
      <p:sp>
        <p:nvSpPr>
          <p:cNvPr id="829" name="300d"/>
          <p:cNvSpPr txBox="1"/>
          <p:nvPr/>
        </p:nvSpPr>
        <p:spPr>
          <a:xfrm>
            <a:off x="7843285" y="9023348"/>
            <a:ext cx="701478" cy="4318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defRPr sz="2400"/>
            </a:lvl1pPr>
          </a:lstStyle>
          <a:p>
            <a:r>
              <a:t>300d</a:t>
            </a:r>
          </a:p>
        </p:txBody>
      </p:sp>
      <p:sp>
        <p:nvSpPr>
          <p:cNvPr id="830" name="Arrow"/>
          <p:cNvSpPr/>
          <p:nvPr/>
        </p:nvSpPr>
        <p:spPr>
          <a:xfrm>
            <a:off x="5386377" y="7912649"/>
            <a:ext cx="1270001" cy="812756"/>
          </a:xfrm>
          <a:prstGeom prst="rightArrow">
            <a:avLst>
              <a:gd name="adj1" fmla="val 29989"/>
              <a:gd name="adj2" fmla="val 74332"/>
            </a:avLst>
          </a:prstGeom>
          <a:solidFill>
            <a:schemeClr val="accent4">
              <a:lumOff val="20784"/>
            </a:schemeClr>
          </a:solidFill>
          <a:ln w="12700">
            <a:miter lim="400000"/>
          </a:ln>
        </p:spPr>
        <p:txBody>
          <a:bodyPr lIns="38100" tIns="38100" rIns="38100" bIns="38100" anchor="ctr"/>
          <a:lstStyle/>
          <a:p>
            <a:endParaRPr/>
          </a:p>
        </p:txBody>
      </p:sp>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tfidf"/>
          <p:cNvSpPr txBox="1"/>
          <p:nvPr/>
        </p:nvSpPr>
        <p:spPr>
          <a:xfrm>
            <a:off x="2006598" y="835024"/>
            <a:ext cx="8991604" cy="142875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normAutofit/>
          </a:bodyPr>
          <a:lstStyle>
            <a:lvl1pPr>
              <a:lnSpc>
                <a:spcPct val="90000"/>
              </a:lnSpc>
              <a:defRPr sz="6400" cap="all">
                <a:latin typeface="Kohinoor Devanagari Bold"/>
                <a:ea typeface="Kohinoor Devanagari Bold"/>
                <a:cs typeface="Kohinoor Devanagari Bold"/>
                <a:sym typeface="Kohinoor Devanagari Bold"/>
              </a:defRPr>
            </a:lvl1pPr>
          </a:lstStyle>
          <a:p>
            <a:r>
              <a:t>tfidf</a:t>
            </a:r>
          </a:p>
        </p:txBody>
      </p:sp>
      <p:sp>
        <p:nvSpPr>
          <p:cNvPr id="833" name="To highlight the influence of each PL in each field…"/>
          <p:cNvSpPr txBox="1">
            <a:spLocks noGrp="1"/>
          </p:cNvSpPr>
          <p:nvPr>
            <p:ph type="body" sz="half" idx="1"/>
          </p:nvPr>
        </p:nvSpPr>
        <p:spPr>
          <a:xfrm>
            <a:off x="2006599" y="3495673"/>
            <a:ext cx="8991603" cy="4295778"/>
          </a:xfrm>
          <a:prstGeom prst="rect">
            <a:avLst/>
          </a:prstGeom>
        </p:spPr>
        <p:txBody>
          <a:bodyPr/>
          <a:lstStyle/>
          <a:p>
            <a:pPr marL="388937" indent="-388937">
              <a:buSzPct val="145000"/>
              <a:buChar char="•"/>
              <a:defRPr sz="3200"/>
            </a:pPr>
            <a:r>
              <a:t>To highlight the influence of each PL in each field</a:t>
            </a:r>
          </a:p>
          <a:p>
            <a:pPr marL="388937" indent="-388937">
              <a:buSzPct val="145000"/>
              <a:buChar char="•"/>
              <a:defRPr sz="3200"/>
            </a:pPr>
            <a:r>
              <a:t>Calculation is based on the frequency of words</a:t>
            </a:r>
          </a:p>
          <a:p>
            <a:pPr marL="388937" indent="-388937">
              <a:buSzPct val="145000"/>
              <a:buChar char="•"/>
              <a:defRPr sz="3200"/>
            </a:pPr>
            <a:r>
              <a:t>Concatenate all PLs in one field as a document</a:t>
            </a:r>
          </a:p>
          <a:p>
            <a:pPr marL="388937" indent="-388937">
              <a:buSzPct val="145000"/>
              <a:buChar char="•"/>
              <a:defRPr sz="3200"/>
            </a:pPr>
            <a:r>
              <a:t>5 fields =&gt; 5 documents</a:t>
            </a:r>
          </a:p>
          <a:p>
            <a:pPr marL="388937" indent="-388937">
              <a:buSzPct val="145000"/>
              <a:buChar char="•"/>
              <a:defRPr sz="3200"/>
            </a:pPr>
            <a:r>
              <a:t>Every PL has different scores in these 5 fields</a:t>
            </a:r>
          </a:p>
        </p:txBody>
      </p:sp>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 name="first label"/>
          <p:cNvSpPr txBox="1"/>
          <p:nvPr/>
        </p:nvSpPr>
        <p:spPr>
          <a:xfrm>
            <a:off x="2006598" y="835024"/>
            <a:ext cx="8991604" cy="142875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normAutofit/>
          </a:bodyPr>
          <a:lstStyle>
            <a:lvl1pPr>
              <a:lnSpc>
                <a:spcPct val="90000"/>
              </a:lnSpc>
              <a:defRPr sz="6400" cap="all">
                <a:latin typeface="Kohinoor Devanagari Bold"/>
                <a:ea typeface="Kohinoor Devanagari Bold"/>
                <a:cs typeface="Kohinoor Devanagari Bold"/>
                <a:sym typeface="Kohinoor Devanagari Bold"/>
              </a:defRPr>
            </a:lvl1pPr>
          </a:lstStyle>
          <a:p>
            <a:r>
              <a:t>first label</a:t>
            </a:r>
          </a:p>
        </p:txBody>
      </p:sp>
      <p:sp>
        <p:nvSpPr>
          <p:cNvPr id="836" name="Get a user’s PLs…"/>
          <p:cNvSpPr txBox="1">
            <a:spLocks noGrp="1"/>
          </p:cNvSpPr>
          <p:nvPr>
            <p:ph type="body" sz="half" idx="1"/>
          </p:nvPr>
        </p:nvSpPr>
        <p:spPr>
          <a:xfrm>
            <a:off x="2006599" y="3495673"/>
            <a:ext cx="8991603" cy="4295778"/>
          </a:xfrm>
          <a:prstGeom prst="rect">
            <a:avLst/>
          </a:prstGeom>
        </p:spPr>
        <p:txBody>
          <a:bodyPr/>
          <a:lstStyle/>
          <a:p>
            <a:pPr marL="388937" indent="-388937">
              <a:buSzPct val="145000"/>
              <a:buChar char="•"/>
              <a:defRPr sz="3200"/>
            </a:pPr>
            <a:r>
              <a:t>Get a user’s PLs</a:t>
            </a:r>
          </a:p>
          <a:p>
            <a:pPr marL="388937" indent="-388937">
              <a:buSzPct val="145000"/>
              <a:buChar char="•"/>
              <a:defRPr sz="3200"/>
            </a:pPr>
            <a:r>
              <a:t>Calculate total score in each field</a:t>
            </a:r>
          </a:p>
          <a:p>
            <a:pPr marL="388937" indent="-388937">
              <a:buSzPct val="145000"/>
              <a:buChar char="•"/>
              <a:defRPr sz="3200"/>
            </a:pPr>
            <a:r>
              <a:t>Use the highest score field as our first label</a:t>
            </a:r>
          </a:p>
        </p:txBody>
      </p:sp>
    </p:spTree>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 name="Tf-idf score"/>
          <p:cNvSpPr txBox="1">
            <a:spLocks noGrp="1"/>
          </p:cNvSpPr>
          <p:nvPr>
            <p:ph type="title"/>
          </p:nvPr>
        </p:nvSpPr>
        <p:spPr>
          <a:xfrm>
            <a:off x="2006598" y="290242"/>
            <a:ext cx="8991604" cy="1524003"/>
          </a:xfrm>
          <a:prstGeom prst="rect">
            <a:avLst/>
          </a:prstGeom>
        </p:spPr>
        <p:txBody>
          <a:bodyPr/>
          <a:lstStyle>
            <a:lvl1pPr algn="ctr">
              <a:lnSpc>
                <a:spcPct val="100000"/>
              </a:lnSpc>
              <a:defRPr sz="3400" cap="none">
                <a:latin typeface="Gill Sans"/>
                <a:ea typeface="Gill Sans"/>
                <a:cs typeface="Gill Sans"/>
                <a:sym typeface="Gill Sans"/>
              </a:defRPr>
            </a:lvl1pPr>
          </a:lstStyle>
          <a:p>
            <a:r>
              <a:t>Tf-idf score</a:t>
            </a:r>
          </a:p>
        </p:txBody>
      </p:sp>
      <p:graphicFrame>
        <p:nvGraphicFramePr>
          <p:cNvPr id="839" name="Table"/>
          <p:cNvGraphicFramePr/>
          <p:nvPr/>
        </p:nvGraphicFramePr>
        <p:xfrm>
          <a:off x="2668256" y="2123779"/>
          <a:ext cx="7668284" cy="2084152"/>
        </p:xfrm>
        <a:graphic>
          <a:graphicData uri="http://schemas.openxmlformats.org/drawingml/2006/table">
            <a:tbl>
              <a:tblPr bandRow="1">
                <a:tableStyleId>{4C3C2611-4C71-4FC5-86AE-919BDF0F9419}</a:tableStyleId>
              </a:tblPr>
              <a:tblGrid>
                <a:gridCol w="1917071"/>
                <a:gridCol w="1917071"/>
                <a:gridCol w="1917071"/>
                <a:gridCol w="1917071"/>
              </a:tblGrid>
              <a:tr h="521038">
                <a:tc>
                  <a:txBody>
                    <a:bodyPr/>
                    <a:lstStyle/>
                    <a:p>
                      <a:pPr algn="r">
                        <a:lnSpc>
                          <a:spcPct val="120000"/>
                        </a:lnSpc>
                        <a:defRPr sz="2200" b="1">
                          <a:latin typeface="Gill Sans"/>
                          <a:ea typeface="Gill Sans"/>
                          <a:cs typeface="Gill Sans"/>
                        </a:defRPr>
                      </a:pPr>
                      <a:endParaRPr/>
                    </a:p>
                  </a:txBody>
                  <a:tcPr marL="0" marR="0" marT="0" marB="0" horzOverflow="overflow"/>
                </a:tc>
                <a:tc>
                  <a:txBody>
                    <a:bodyPr/>
                    <a:lstStyle/>
                    <a:p>
                      <a:pPr indent="228600">
                        <a:defRPr sz="1800">
                          <a:solidFill>
                            <a:srgbClr val="000000"/>
                          </a:solidFill>
                        </a:defRPr>
                      </a:pPr>
                      <a:r>
                        <a:rPr sz="2800">
                          <a:solidFill>
                            <a:srgbClr val="606060"/>
                          </a:solidFill>
                          <a:sym typeface="Gill Sans Light"/>
                        </a:rPr>
                        <a:t>Front-end</a:t>
                      </a:r>
                    </a:p>
                  </a:txBody>
                  <a:tcPr marL="0" marR="0" marT="0" marB="0" horzOverflow="overflow"/>
                </a:tc>
                <a:tc>
                  <a:txBody>
                    <a:bodyPr/>
                    <a:lstStyle/>
                    <a:p>
                      <a:pPr indent="228600">
                        <a:defRPr sz="1800">
                          <a:solidFill>
                            <a:srgbClr val="000000"/>
                          </a:solidFill>
                        </a:defRPr>
                      </a:pPr>
                      <a:r>
                        <a:rPr sz="2800">
                          <a:solidFill>
                            <a:srgbClr val="606060"/>
                          </a:solidFill>
                          <a:sym typeface="Gill Sans Light"/>
                        </a:rPr>
                        <a:t>Back-end</a:t>
                      </a:r>
                    </a:p>
                  </a:txBody>
                  <a:tcPr marL="0" marR="0" marT="0" marB="0" horzOverflow="overflow"/>
                </a:tc>
                <a:tc>
                  <a:txBody>
                    <a:bodyPr/>
                    <a:lstStyle/>
                    <a:p>
                      <a:pPr indent="228600">
                        <a:defRPr sz="1800">
                          <a:solidFill>
                            <a:srgbClr val="000000"/>
                          </a:solidFill>
                        </a:defRPr>
                      </a:pPr>
                      <a:r>
                        <a:rPr sz="2800">
                          <a:solidFill>
                            <a:srgbClr val="606060"/>
                          </a:solidFill>
                          <a:sym typeface="Gill Sans Light"/>
                        </a:rPr>
                        <a:t>Security </a:t>
                      </a:r>
                    </a:p>
                  </a:txBody>
                  <a:tcPr marL="0" marR="0" marT="0" marB="0" horzOverflow="overflow"/>
                </a:tc>
              </a:tr>
              <a:tr h="521038">
                <a:tc>
                  <a:txBody>
                    <a:bodyPr/>
                    <a:lstStyle/>
                    <a:p>
                      <a:pPr algn="r">
                        <a:lnSpc>
                          <a:spcPct val="120000"/>
                        </a:lnSpc>
                        <a:defRPr sz="1800">
                          <a:solidFill>
                            <a:srgbClr val="000000"/>
                          </a:solidFill>
                        </a:defRPr>
                      </a:pPr>
                      <a:r>
                        <a:rPr sz="2200" b="1">
                          <a:solidFill>
                            <a:srgbClr val="606060"/>
                          </a:solidFill>
                          <a:latin typeface="Gill Sans"/>
                          <a:ea typeface="Gill Sans"/>
                          <a:cs typeface="Gill Sans"/>
                        </a:rPr>
                        <a:t>Javascript</a:t>
                      </a:r>
                    </a:p>
                  </a:txBody>
                  <a:tcPr marL="0" marR="0" marT="0" marB="0" anchor="ctr" horzOverflow="overflow"/>
                </a:tc>
                <a:tc>
                  <a:txBody>
                    <a:bodyPr/>
                    <a:lstStyle/>
                    <a:p>
                      <a:pPr indent="228600">
                        <a:defRPr sz="1800">
                          <a:solidFill>
                            <a:srgbClr val="000000"/>
                          </a:solidFill>
                        </a:defRPr>
                      </a:pPr>
                      <a:r>
                        <a:rPr sz="2400">
                          <a:solidFill>
                            <a:srgbClr val="606060"/>
                          </a:solidFill>
                          <a:sym typeface="Gill Sans Light"/>
                        </a:rPr>
                        <a:t>0.7</a:t>
                      </a:r>
                    </a:p>
                  </a:txBody>
                  <a:tcPr marL="0" marR="0" marT="0" marB="0" anchor="ctr" horzOverflow="overflow"/>
                </a:tc>
                <a:tc>
                  <a:txBody>
                    <a:bodyPr/>
                    <a:lstStyle/>
                    <a:p>
                      <a:pPr indent="228600">
                        <a:defRPr sz="1800">
                          <a:solidFill>
                            <a:srgbClr val="000000"/>
                          </a:solidFill>
                        </a:defRPr>
                      </a:pPr>
                      <a:r>
                        <a:rPr sz="2400">
                          <a:solidFill>
                            <a:srgbClr val="606060"/>
                          </a:solidFill>
                          <a:sym typeface="Gill Sans Light"/>
                        </a:rPr>
                        <a:t>0.3</a:t>
                      </a:r>
                    </a:p>
                  </a:txBody>
                  <a:tcPr marL="0" marR="0" marT="0" marB="0" anchor="ctr" horzOverflow="overflow"/>
                </a:tc>
                <a:tc>
                  <a:txBody>
                    <a:bodyPr/>
                    <a:lstStyle/>
                    <a:p>
                      <a:pPr indent="228600">
                        <a:defRPr sz="1800">
                          <a:solidFill>
                            <a:srgbClr val="000000"/>
                          </a:solidFill>
                        </a:defRPr>
                      </a:pPr>
                      <a:r>
                        <a:rPr sz="2400">
                          <a:solidFill>
                            <a:srgbClr val="606060"/>
                          </a:solidFill>
                          <a:sym typeface="Gill Sans Light"/>
                        </a:rPr>
                        <a:t>0.2</a:t>
                      </a:r>
                    </a:p>
                  </a:txBody>
                  <a:tcPr marL="0" marR="0" marT="0" marB="0" anchor="ctr" horzOverflow="overflow"/>
                </a:tc>
              </a:tr>
              <a:tr h="521038">
                <a:tc>
                  <a:txBody>
                    <a:bodyPr/>
                    <a:lstStyle/>
                    <a:p>
                      <a:pPr algn="r">
                        <a:lnSpc>
                          <a:spcPct val="120000"/>
                        </a:lnSpc>
                        <a:defRPr sz="1800">
                          <a:solidFill>
                            <a:srgbClr val="000000"/>
                          </a:solidFill>
                        </a:defRPr>
                      </a:pPr>
                      <a:r>
                        <a:rPr sz="2200" b="1">
                          <a:solidFill>
                            <a:srgbClr val="606060"/>
                          </a:solidFill>
                          <a:latin typeface="Gill Sans"/>
                          <a:ea typeface="Gill Sans"/>
                          <a:cs typeface="Gill Sans"/>
                        </a:rPr>
                        <a:t>Html </a:t>
                      </a:r>
                    </a:p>
                  </a:txBody>
                  <a:tcPr marL="0" marR="0" marT="0" marB="0" anchor="ctr" horzOverflow="overflow"/>
                </a:tc>
                <a:tc>
                  <a:txBody>
                    <a:bodyPr/>
                    <a:lstStyle/>
                    <a:p>
                      <a:pPr indent="228600">
                        <a:defRPr sz="1800">
                          <a:solidFill>
                            <a:srgbClr val="000000"/>
                          </a:solidFill>
                        </a:defRPr>
                      </a:pPr>
                      <a:r>
                        <a:rPr sz="2400">
                          <a:solidFill>
                            <a:srgbClr val="606060"/>
                          </a:solidFill>
                          <a:sym typeface="Gill Sans Light"/>
                        </a:rPr>
                        <a:t>0.8</a:t>
                      </a:r>
                    </a:p>
                  </a:txBody>
                  <a:tcPr marL="0" marR="0" marT="0" marB="0" anchor="ctr" horzOverflow="overflow"/>
                </a:tc>
                <a:tc>
                  <a:txBody>
                    <a:bodyPr/>
                    <a:lstStyle/>
                    <a:p>
                      <a:pPr indent="228600">
                        <a:defRPr sz="1800">
                          <a:solidFill>
                            <a:srgbClr val="000000"/>
                          </a:solidFill>
                        </a:defRPr>
                      </a:pPr>
                      <a:r>
                        <a:rPr sz="2400">
                          <a:solidFill>
                            <a:srgbClr val="606060"/>
                          </a:solidFill>
                          <a:sym typeface="Gill Sans Light"/>
                        </a:rPr>
                        <a:t>0.1</a:t>
                      </a:r>
                    </a:p>
                  </a:txBody>
                  <a:tcPr marL="0" marR="0" marT="0" marB="0" anchor="ctr" horzOverflow="overflow"/>
                </a:tc>
                <a:tc>
                  <a:txBody>
                    <a:bodyPr/>
                    <a:lstStyle/>
                    <a:p>
                      <a:pPr indent="228600">
                        <a:defRPr sz="1800">
                          <a:solidFill>
                            <a:srgbClr val="000000"/>
                          </a:solidFill>
                        </a:defRPr>
                      </a:pPr>
                      <a:r>
                        <a:rPr sz="2400">
                          <a:solidFill>
                            <a:srgbClr val="606060"/>
                          </a:solidFill>
                          <a:sym typeface="Gill Sans Light"/>
                        </a:rPr>
                        <a:t>0.2</a:t>
                      </a:r>
                    </a:p>
                  </a:txBody>
                  <a:tcPr marL="0" marR="0" marT="0" marB="0" anchor="ctr" horzOverflow="overflow"/>
                </a:tc>
              </a:tr>
              <a:tr h="521038">
                <a:tc>
                  <a:txBody>
                    <a:bodyPr/>
                    <a:lstStyle/>
                    <a:p>
                      <a:pPr algn="r">
                        <a:lnSpc>
                          <a:spcPct val="120000"/>
                        </a:lnSpc>
                        <a:defRPr sz="1800">
                          <a:solidFill>
                            <a:srgbClr val="000000"/>
                          </a:solidFill>
                        </a:defRPr>
                      </a:pPr>
                      <a:r>
                        <a:rPr sz="2200" b="1">
                          <a:solidFill>
                            <a:srgbClr val="606060"/>
                          </a:solidFill>
                          <a:latin typeface="Gill Sans"/>
                          <a:ea typeface="Gill Sans"/>
                          <a:cs typeface="Gill Sans"/>
                        </a:rPr>
                        <a:t>C</a:t>
                      </a:r>
                    </a:p>
                  </a:txBody>
                  <a:tcPr marL="0" marR="0" marT="0" marB="0" anchor="ctr" horzOverflow="overflow"/>
                </a:tc>
                <a:tc>
                  <a:txBody>
                    <a:bodyPr/>
                    <a:lstStyle/>
                    <a:p>
                      <a:pPr indent="228600">
                        <a:defRPr sz="1800">
                          <a:solidFill>
                            <a:srgbClr val="000000"/>
                          </a:solidFill>
                        </a:defRPr>
                      </a:pPr>
                      <a:r>
                        <a:rPr sz="2400">
                          <a:solidFill>
                            <a:srgbClr val="606060"/>
                          </a:solidFill>
                          <a:sym typeface="Gill Sans Light"/>
                        </a:rPr>
                        <a:t>0.3</a:t>
                      </a:r>
                    </a:p>
                  </a:txBody>
                  <a:tcPr marL="0" marR="0" marT="0" marB="0" anchor="ctr" horzOverflow="overflow"/>
                </a:tc>
                <a:tc>
                  <a:txBody>
                    <a:bodyPr/>
                    <a:lstStyle/>
                    <a:p>
                      <a:pPr indent="228600">
                        <a:defRPr sz="1800">
                          <a:solidFill>
                            <a:srgbClr val="000000"/>
                          </a:solidFill>
                        </a:defRPr>
                      </a:pPr>
                      <a:r>
                        <a:rPr sz="2400">
                          <a:solidFill>
                            <a:srgbClr val="606060"/>
                          </a:solidFill>
                          <a:sym typeface="Gill Sans Light"/>
                        </a:rPr>
                        <a:t>0.8</a:t>
                      </a:r>
                    </a:p>
                  </a:txBody>
                  <a:tcPr marL="0" marR="0" marT="0" marB="0" anchor="ctr" horzOverflow="overflow"/>
                </a:tc>
                <a:tc>
                  <a:txBody>
                    <a:bodyPr/>
                    <a:lstStyle/>
                    <a:p>
                      <a:pPr indent="228600">
                        <a:defRPr sz="1800">
                          <a:solidFill>
                            <a:srgbClr val="000000"/>
                          </a:solidFill>
                        </a:defRPr>
                      </a:pPr>
                      <a:r>
                        <a:rPr sz="2400">
                          <a:solidFill>
                            <a:srgbClr val="606060"/>
                          </a:solidFill>
                          <a:sym typeface="Gill Sans Light"/>
                        </a:rPr>
                        <a:t>0.9</a:t>
                      </a:r>
                    </a:p>
                  </a:txBody>
                  <a:tcPr marL="0" marR="0" marT="0" marB="0" anchor="ctr" horzOverflow="overflow"/>
                </a:tc>
              </a:tr>
            </a:tbl>
          </a:graphicData>
        </a:graphic>
      </p:graphicFrame>
      <p:sp>
        <p:nvSpPr>
          <p:cNvPr id="840" name="User PL : javascript, html"/>
          <p:cNvSpPr txBox="1"/>
          <p:nvPr/>
        </p:nvSpPr>
        <p:spPr>
          <a:xfrm>
            <a:off x="3866919" y="4774408"/>
            <a:ext cx="5270962" cy="853563"/>
          </a:xfrm>
          <a:prstGeom prst="rect">
            <a:avLst/>
          </a:prstGeom>
          <a:ln w="25400">
            <a:solidFill>
              <a:schemeClr val="accent1"/>
            </a:solidFill>
          </a:ln>
          <a:extLst>
            <a:ext uri="{C572A759-6A51-4108-AA02-DFA0A04FC94B}">
              <ma14:wrappingTextBoxFlag xmlns:ma14="http://schemas.microsoft.com/office/mac/drawingml/2011/main" val="1"/>
            </a:ext>
          </a:extLst>
        </p:spPr>
        <p:txBody>
          <a:bodyPr lIns="38100" tIns="38100" rIns="38100" bIns="38100" anchor="ctr">
            <a:normAutofit/>
          </a:bodyPr>
          <a:lstStyle/>
          <a:p>
            <a:r>
              <a:t>User PL : javascript, html </a:t>
            </a:r>
          </a:p>
        </p:txBody>
      </p:sp>
      <p:graphicFrame>
        <p:nvGraphicFramePr>
          <p:cNvPr id="841" name="Table"/>
          <p:cNvGraphicFramePr/>
          <p:nvPr/>
        </p:nvGraphicFramePr>
        <p:xfrm>
          <a:off x="2318384" y="6277288"/>
          <a:ext cx="8368032" cy="1290650"/>
        </p:xfrm>
        <a:graphic>
          <a:graphicData uri="http://schemas.openxmlformats.org/drawingml/2006/table">
            <a:tbl>
              <a:tblPr bandRow="1">
                <a:tableStyleId>{4C3C2611-4C71-4FC5-86AE-919BDF0F9419}</a:tableStyleId>
              </a:tblPr>
              <a:tblGrid>
                <a:gridCol w="2092008"/>
                <a:gridCol w="2092008"/>
                <a:gridCol w="2092008"/>
                <a:gridCol w="2092008"/>
              </a:tblGrid>
              <a:tr h="645325">
                <a:tc>
                  <a:txBody>
                    <a:bodyPr/>
                    <a:lstStyle/>
                    <a:p>
                      <a:pPr algn="r">
                        <a:lnSpc>
                          <a:spcPct val="120000"/>
                        </a:lnSpc>
                        <a:defRPr sz="2200" b="1">
                          <a:latin typeface="Gill Sans"/>
                          <a:ea typeface="Gill Sans"/>
                          <a:cs typeface="Gill Sans"/>
                        </a:defRPr>
                      </a:pPr>
                      <a:endParaRPr/>
                    </a:p>
                  </a:txBody>
                  <a:tcPr marL="0" marR="0" marT="0" marB="0" horzOverflow="overflow"/>
                </a:tc>
                <a:tc>
                  <a:txBody>
                    <a:bodyPr/>
                    <a:lstStyle/>
                    <a:p>
                      <a:pPr indent="228600">
                        <a:defRPr sz="1800">
                          <a:solidFill>
                            <a:srgbClr val="000000"/>
                          </a:solidFill>
                        </a:defRPr>
                      </a:pPr>
                      <a:r>
                        <a:rPr sz="2800">
                          <a:solidFill>
                            <a:srgbClr val="606060"/>
                          </a:solidFill>
                          <a:sym typeface="Gill Sans Light"/>
                        </a:rPr>
                        <a:t>Front-end</a:t>
                      </a:r>
                    </a:p>
                  </a:txBody>
                  <a:tcPr marL="0" marR="0" marT="0" marB="0" horzOverflow="overflow">
                    <a:lnB w="63500">
                      <a:solidFill>
                        <a:srgbClr val="778291"/>
                      </a:solidFill>
                      <a:miter lim="400000"/>
                    </a:lnB>
                  </a:tcPr>
                </a:tc>
                <a:tc>
                  <a:txBody>
                    <a:bodyPr/>
                    <a:lstStyle/>
                    <a:p>
                      <a:pPr indent="228600">
                        <a:defRPr sz="1800">
                          <a:solidFill>
                            <a:srgbClr val="000000"/>
                          </a:solidFill>
                        </a:defRPr>
                      </a:pPr>
                      <a:r>
                        <a:rPr sz="2800">
                          <a:solidFill>
                            <a:srgbClr val="606060"/>
                          </a:solidFill>
                          <a:sym typeface="Gill Sans Light"/>
                        </a:rPr>
                        <a:t>Back-end</a:t>
                      </a:r>
                    </a:p>
                  </a:txBody>
                  <a:tcPr marL="0" marR="0" marT="0" marB="0" horzOverflow="overflow"/>
                </a:tc>
                <a:tc>
                  <a:txBody>
                    <a:bodyPr/>
                    <a:lstStyle/>
                    <a:p>
                      <a:pPr indent="228600">
                        <a:defRPr sz="1800">
                          <a:solidFill>
                            <a:srgbClr val="000000"/>
                          </a:solidFill>
                        </a:defRPr>
                      </a:pPr>
                      <a:r>
                        <a:rPr sz="2800">
                          <a:solidFill>
                            <a:srgbClr val="606060"/>
                          </a:solidFill>
                          <a:sym typeface="Gill Sans Light"/>
                        </a:rPr>
                        <a:t>Security </a:t>
                      </a:r>
                    </a:p>
                  </a:txBody>
                  <a:tcPr marL="0" marR="0" marT="0" marB="0" horzOverflow="overflow"/>
                </a:tc>
              </a:tr>
              <a:tr h="645325">
                <a:tc>
                  <a:txBody>
                    <a:bodyPr/>
                    <a:lstStyle/>
                    <a:p>
                      <a:pPr algn="r">
                        <a:lnSpc>
                          <a:spcPct val="120000"/>
                        </a:lnSpc>
                        <a:defRPr sz="1800">
                          <a:solidFill>
                            <a:srgbClr val="000000"/>
                          </a:solidFill>
                        </a:defRPr>
                      </a:pPr>
                      <a:r>
                        <a:rPr sz="2200" b="1" dirty="0">
                          <a:solidFill>
                            <a:srgbClr val="606060"/>
                          </a:solidFill>
                          <a:latin typeface="Gill Sans"/>
                          <a:ea typeface="Gill Sans"/>
                          <a:cs typeface="Gill Sans"/>
                        </a:rPr>
                        <a:t>Score</a:t>
                      </a:r>
                    </a:p>
                  </a:txBody>
                  <a:tcPr marL="0" marR="0" marT="0" marB="0" anchor="ctr" horzOverflow="overflow">
                    <a:lnR w="63500">
                      <a:solidFill>
                        <a:srgbClr val="778291"/>
                      </a:solidFill>
                      <a:miter lim="400000"/>
                    </a:lnR>
                  </a:tcPr>
                </a:tc>
                <a:tc>
                  <a:txBody>
                    <a:bodyPr/>
                    <a:lstStyle/>
                    <a:p>
                      <a:pPr indent="228600">
                        <a:defRPr sz="1800">
                          <a:solidFill>
                            <a:srgbClr val="000000"/>
                          </a:solidFill>
                        </a:defRPr>
                      </a:pPr>
                      <a:r>
                        <a:rPr sz="2400">
                          <a:solidFill>
                            <a:srgbClr val="606060"/>
                          </a:solidFill>
                          <a:sym typeface="Gill Sans Light"/>
                        </a:rPr>
                        <a:t>1.5</a:t>
                      </a:r>
                    </a:p>
                  </a:txBody>
                  <a:tcPr marL="0" marR="0" marT="0" marB="0" anchor="ctr" horzOverflow="overflow">
                    <a:lnL w="63500">
                      <a:solidFill>
                        <a:srgbClr val="778291"/>
                      </a:solidFill>
                      <a:miter lim="400000"/>
                    </a:lnL>
                    <a:lnR w="63500">
                      <a:solidFill>
                        <a:srgbClr val="778291"/>
                      </a:solidFill>
                      <a:miter lim="400000"/>
                    </a:lnR>
                    <a:lnT w="63500">
                      <a:solidFill>
                        <a:srgbClr val="778291"/>
                      </a:solidFill>
                      <a:miter lim="400000"/>
                    </a:lnT>
                    <a:lnB w="63500">
                      <a:solidFill>
                        <a:srgbClr val="778291"/>
                      </a:solidFill>
                      <a:miter lim="400000"/>
                    </a:lnB>
                  </a:tcPr>
                </a:tc>
                <a:tc>
                  <a:txBody>
                    <a:bodyPr/>
                    <a:lstStyle/>
                    <a:p>
                      <a:pPr indent="228600">
                        <a:defRPr sz="1800">
                          <a:solidFill>
                            <a:srgbClr val="000000"/>
                          </a:solidFill>
                        </a:defRPr>
                      </a:pPr>
                      <a:r>
                        <a:rPr sz="2400">
                          <a:solidFill>
                            <a:srgbClr val="606060"/>
                          </a:solidFill>
                          <a:sym typeface="Gill Sans Light"/>
                        </a:rPr>
                        <a:t>0.4</a:t>
                      </a:r>
                    </a:p>
                  </a:txBody>
                  <a:tcPr marL="0" marR="0" marT="0" marB="0" anchor="ctr" horzOverflow="overflow">
                    <a:lnL w="63500">
                      <a:solidFill>
                        <a:srgbClr val="778291"/>
                      </a:solidFill>
                      <a:miter lim="400000"/>
                    </a:lnL>
                  </a:tcPr>
                </a:tc>
                <a:tc>
                  <a:txBody>
                    <a:bodyPr/>
                    <a:lstStyle/>
                    <a:p>
                      <a:pPr indent="228600">
                        <a:defRPr sz="1800">
                          <a:solidFill>
                            <a:srgbClr val="000000"/>
                          </a:solidFill>
                        </a:defRPr>
                      </a:pPr>
                      <a:r>
                        <a:rPr sz="2400" dirty="0">
                          <a:solidFill>
                            <a:srgbClr val="606060"/>
                          </a:solidFill>
                          <a:sym typeface="Gill Sans Light"/>
                        </a:rPr>
                        <a:t>0.4</a:t>
                      </a:r>
                    </a:p>
                  </a:txBody>
                  <a:tcPr marL="0" marR="0" marT="0" marB="0" anchor="ctr" horzOverflow="overflow"/>
                </a:tc>
              </a:tr>
            </a:tbl>
          </a:graphicData>
        </a:graphic>
      </p:graphicFrame>
      <p:sp>
        <p:nvSpPr>
          <p:cNvPr id="842" name="First label : Front-end"/>
          <p:cNvSpPr txBox="1"/>
          <p:nvPr/>
        </p:nvSpPr>
        <p:spPr>
          <a:xfrm>
            <a:off x="6515451" y="8393897"/>
            <a:ext cx="3818026" cy="5715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defRPr>
                <a:solidFill>
                  <a:srgbClr val="A63121"/>
                </a:solidFill>
              </a:defRPr>
            </a:lvl1pPr>
          </a:lstStyle>
          <a:p>
            <a:r>
              <a:t>First label : Front-end</a:t>
            </a:r>
          </a:p>
        </p:txBody>
      </p:sp>
      <p:sp>
        <p:nvSpPr>
          <p:cNvPr id="844" name="Connection Line"/>
          <p:cNvSpPr/>
          <p:nvPr/>
        </p:nvSpPr>
        <p:spPr>
          <a:xfrm>
            <a:off x="5426709" y="7631430"/>
            <a:ext cx="1088391" cy="104775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ln w="25400">
            <a:solidFill>
              <a:schemeClr val="accent1"/>
            </a:solidFill>
          </a:ln>
        </p:spPr>
        <p:txBody>
          <a:bodyPr/>
          <a:lstStyle/>
          <a:p>
            <a:endParaRPr/>
          </a:p>
        </p:txBody>
      </p:sp>
    </p:spTree>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 name="SVM training"/>
          <p:cNvSpPr txBox="1"/>
          <p:nvPr/>
        </p:nvSpPr>
        <p:spPr>
          <a:xfrm>
            <a:off x="2006598" y="835024"/>
            <a:ext cx="8991604" cy="142875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normAutofit/>
          </a:bodyPr>
          <a:lstStyle>
            <a:lvl1pPr>
              <a:lnSpc>
                <a:spcPct val="90000"/>
              </a:lnSpc>
              <a:defRPr sz="6400" cap="all">
                <a:latin typeface="Kohinoor Devanagari Bold"/>
                <a:ea typeface="Kohinoor Devanagari Bold"/>
                <a:cs typeface="Kohinoor Devanagari Bold"/>
                <a:sym typeface="Kohinoor Devanagari Bold"/>
              </a:defRPr>
            </a:lvl1pPr>
          </a:lstStyle>
          <a:p>
            <a:r>
              <a:t>SVM training</a:t>
            </a:r>
          </a:p>
        </p:txBody>
      </p:sp>
      <p:sp>
        <p:nvSpPr>
          <p:cNvPr id="847" name="Convert to 300-dim vector…"/>
          <p:cNvSpPr txBox="1">
            <a:spLocks noGrp="1"/>
          </p:cNvSpPr>
          <p:nvPr>
            <p:ph type="body" sz="half" idx="1"/>
          </p:nvPr>
        </p:nvSpPr>
        <p:spPr>
          <a:xfrm>
            <a:off x="2006599" y="3495673"/>
            <a:ext cx="8991603" cy="4295778"/>
          </a:xfrm>
          <a:prstGeom prst="rect">
            <a:avLst/>
          </a:prstGeom>
        </p:spPr>
        <p:txBody>
          <a:bodyPr/>
          <a:lstStyle/>
          <a:p>
            <a:pPr marL="388937" indent="-388937">
              <a:buSzPct val="145000"/>
              <a:buChar char="•"/>
              <a:defRPr sz="3200"/>
            </a:pPr>
            <a:r>
              <a:t>Convert to 300-dim vector</a:t>
            </a:r>
          </a:p>
          <a:p>
            <a:pPr marL="388937" indent="-388937">
              <a:buSzPct val="145000"/>
              <a:buChar char="•"/>
              <a:defRPr sz="3200"/>
            </a:pPr>
            <a:r>
              <a:t>Multiply by weight (TFIDF score)</a:t>
            </a:r>
          </a:p>
          <a:p>
            <a:pPr marL="388937" indent="-388937">
              <a:buSzPct val="145000"/>
              <a:buChar char="•"/>
              <a:defRPr sz="3200"/>
            </a:pPr>
            <a:r>
              <a:t>Sum all user’s PLs (300-dim)</a:t>
            </a:r>
          </a:p>
          <a:p>
            <a:pPr marL="388937" indent="-388937">
              <a:buSzPct val="145000"/>
              <a:buChar char="•"/>
              <a:defRPr sz="3200"/>
            </a:pPr>
            <a:r>
              <a:t>Put into SVM with label (field)</a:t>
            </a:r>
          </a:p>
        </p:txBody>
      </p:sp>
    </p:spTree>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 name="rank"/>
          <p:cNvSpPr txBox="1"/>
          <p:nvPr/>
        </p:nvSpPr>
        <p:spPr>
          <a:xfrm>
            <a:off x="2006598" y="835024"/>
            <a:ext cx="8991604" cy="142875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normAutofit/>
          </a:bodyPr>
          <a:lstStyle>
            <a:lvl1pPr>
              <a:lnSpc>
                <a:spcPct val="90000"/>
              </a:lnSpc>
              <a:defRPr sz="6400" cap="all">
                <a:latin typeface="Kohinoor Devanagari Bold"/>
                <a:ea typeface="Kohinoor Devanagari Bold"/>
                <a:cs typeface="Kohinoor Devanagari Bold"/>
                <a:sym typeface="Kohinoor Devanagari Bold"/>
              </a:defRPr>
            </a:lvl1pPr>
          </a:lstStyle>
          <a:p>
            <a:r>
              <a:t>rank</a:t>
            </a:r>
          </a:p>
        </p:txBody>
      </p:sp>
      <p:sp>
        <p:nvSpPr>
          <p:cNvPr id="850" name="Get higher accuracy…"/>
          <p:cNvSpPr txBox="1">
            <a:spLocks noGrp="1"/>
          </p:cNvSpPr>
          <p:nvPr>
            <p:ph type="body" sz="half" idx="1"/>
          </p:nvPr>
        </p:nvSpPr>
        <p:spPr>
          <a:xfrm>
            <a:off x="2006599" y="3495673"/>
            <a:ext cx="8991603" cy="4295778"/>
          </a:xfrm>
          <a:prstGeom prst="rect">
            <a:avLst/>
          </a:prstGeom>
        </p:spPr>
        <p:txBody>
          <a:bodyPr/>
          <a:lstStyle/>
          <a:p>
            <a:pPr marL="388937" indent="-388937">
              <a:buSzPct val="145000"/>
              <a:buChar char="•"/>
              <a:defRPr sz="3200"/>
            </a:pPr>
            <a:r>
              <a:t>Get higher accuracy</a:t>
            </a:r>
          </a:p>
          <a:p>
            <a:pPr marL="388937" indent="-388937">
              <a:buSzPct val="145000"/>
              <a:buChar char="•"/>
              <a:defRPr sz="3200"/>
            </a:pPr>
            <a:r>
              <a:t>Match the PLs between user’s and requirement’s</a:t>
            </a:r>
          </a:p>
          <a:p>
            <a:pPr marL="388937" indent="-388937">
              <a:buSzPct val="145000"/>
              <a:buChar char="•"/>
              <a:defRPr sz="3200"/>
            </a:pPr>
            <a:r>
              <a:t>Sort jobs in order of the number of matched PLs</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TEEVE’s CV"/>
          <p:cNvSpPr txBox="1">
            <a:spLocks noGrp="1"/>
          </p:cNvSpPr>
          <p:nvPr>
            <p:ph type="title"/>
          </p:nvPr>
        </p:nvSpPr>
        <p:spPr>
          <a:xfrm rot="21420000">
            <a:off x="1402161" y="1536184"/>
            <a:ext cx="8991601" cy="1428752"/>
          </a:xfrm>
          <a:prstGeom prst="rect">
            <a:avLst/>
          </a:prstGeom>
        </p:spPr>
        <p:txBody>
          <a:bodyPr/>
          <a:lstStyle>
            <a:lvl1pPr>
              <a:defRPr cap="none">
                <a:latin typeface="Kohinoor Devanagari Bold"/>
                <a:ea typeface="Kohinoor Devanagari Bold"/>
                <a:cs typeface="Kohinoor Devanagari Bold"/>
                <a:sym typeface="Kohinoor Devanagari Bold"/>
              </a:defRPr>
            </a:lvl1pPr>
          </a:lstStyle>
          <a:p>
            <a:r>
              <a:t>STEEVE’s CV</a:t>
            </a:r>
          </a:p>
        </p:txBody>
      </p:sp>
      <p:sp>
        <p:nvSpPr>
          <p:cNvPr id="147" name="Search suitable jobs for you…"/>
          <p:cNvSpPr txBox="1">
            <a:spLocks noGrp="1"/>
          </p:cNvSpPr>
          <p:nvPr>
            <p:ph type="body" sz="half" idx="1"/>
          </p:nvPr>
        </p:nvSpPr>
        <p:spPr>
          <a:xfrm rot="21420000">
            <a:off x="1402161" y="2376341"/>
            <a:ext cx="8991601" cy="5474029"/>
          </a:xfrm>
          <a:prstGeom prst="rect">
            <a:avLst/>
          </a:prstGeom>
        </p:spPr>
        <p:txBody>
          <a:bodyPr/>
          <a:lstStyle/>
          <a:p>
            <a:pPr marL="347837" indent="-347837">
              <a:buBlip>
                <a:blip r:embed="rId3"/>
              </a:buBlip>
              <a:defRPr sz="3400"/>
            </a:pPr>
            <a:r>
              <a:t>Search suitable </a:t>
            </a:r>
            <a:r>
              <a:rPr b="1"/>
              <a:t>jobs</a:t>
            </a:r>
            <a:r>
              <a:t> for you</a:t>
            </a:r>
          </a:p>
          <a:p>
            <a:pPr marL="347837" lvl="5" indent="-347837">
              <a:lnSpc>
                <a:spcPct val="100000"/>
              </a:lnSpc>
              <a:spcBef>
                <a:spcPts val="3200"/>
              </a:spcBef>
              <a:buSzPct val="30000"/>
              <a:buBlip>
                <a:blip r:embed="rId3"/>
              </a:buBlip>
              <a:defRPr sz="3400"/>
            </a:pPr>
            <a:r>
              <a:t>Select excellent </a:t>
            </a:r>
            <a:r>
              <a:rPr b="1"/>
              <a:t>applicants</a:t>
            </a:r>
            <a:r>
              <a:t> for your company</a:t>
            </a:r>
          </a:p>
        </p:txBody>
      </p:sp>
      <p:grpSp>
        <p:nvGrpSpPr>
          <p:cNvPr id="150" name="Steeve.png"/>
          <p:cNvGrpSpPr/>
          <p:nvPr/>
        </p:nvGrpSpPr>
        <p:grpSpPr>
          <a:xfrm>
            <a:off x="8465881" y="1069348"/>
            <a:ext cx="3357973" cy="2956418"/>
            <a:chOff x="0" y="0"/>
            <a:chExt cx="3357971" cy="2956417"/>
          </a:xfrm>
        </p:grpSpPr>
        <p:pic>
          <p:nvPicPr>
            <p:cNvPr id="148" name="Steeve.png" descr="Steeve.png"/>
            <p:cNvPicPr>
              <a:picLocks noChangeAspect="1"/>
            </p:cNvPicPr>
            <p:nvPr/>
          </p:nvPicPr>
          <p:blipFill>
            <a:blip r:embed="rId4">
              <a:extLst/>
            </a:blip>
            <a:srcRect l="11445" b="7"/>
            <a:stretch>
              <a:fillRect/>
            </a:stretch>
          </p:blipFill>
          <p:spPr>
            <a:xfrm rot="21420000">
              <a:off x="145220" y="126537"/>
              <a:ext cx="3061603" cy="2592785"/>
            </a:xfrm>
            <a:custGeom>
              <a:avLst/>
              <a:gdLst/>
              <a:ahLst/>
              <a:cxnLst>
                <a:cxn ang="0">
                  <a:pos x="wd2" y="hd2"/>
                </a:cxn>
                <a:cxn ang="5400000">
                  <a:pos x="wd2" y="hd2"/>
                </a:cxn>
                <a:cxn ang="10800000">
                  <a:pos x="wd2" y="hd2"/>
                </a:cxn>
                <a:cxn ang="16200000">
                  <a:pos x="wd2" y="hd2"/>
                </a:cxn>
              </a:cxnLst>
              <a:rect l="0" t="0" r="r" b="b"/>
              <a:pathLst>
                <a:path w="21514" h="21600" extrusionOk="0">
                  <a:moveTo>
                    <a:pt x="21450" y="0"/>
                  </a:moveTo>
                  <a:cubicBezTo>
                    <a:pt x="21415" y="0"/>
                    <a:pt x="21402" y="33"/>
                    <a:pt x="21422" y="73"/>
                  </a:cubicBezTo>
                  <a:cubicBezTo>
                    <a:pt x="21443" y="113"/>
                    <a:pt x="21472" y="145"/>
                    <a:pt x="21486" y="145"/>
                  </a:cubicBezTo>
                  <a:cubicBezTo>
                    <a:pt x="21501" y="145"/>
                    <a:pt x="21514" y="113"/>
                    <a:pt x="21514" y="73"/>
                  </a:cubicBezTo>
                  <a:cubicBezTo>
                    <a:pt x="21514" y="33"/>
                    <a:pt x="21485" y="0"/>
                    <a:pt x="21450" y="0"/>
                  </a:cubicBezTo>
                  <a:close/>
                  <a:moveTo>
                    <a:pt x="10850" y="446"/>
                  </a:moveTo>
                  <a:cubicBezTo>
                    <a:pt x="10666" y="455"/>
                    <a:pt x="10512" y="476"/>
                    <a:pt x="10406" y="503"/>
                  </a:cubicBezTo>
                  <a:cubicBezTo>
                    <a:pt x="9916" y="628"/>
                    <a:pt x="9034" y="1155"/>
                    <a:pt x="8591" y="1590"/>
                  </a:cubicBezTo>
                  <a:cubicBezTo>
                    <a:pt x="7627" y="2535"/>
                    <a:pt x="6852" y="4253"/>
                    <a:pt x="6594" y="6014"/>
                  </a:cubicBezTo>
                  <a:cubicBezTo>
                    <a:pt x="6461" y="6917"/>
                    <a:pt x="6511" y="8796"/>
                    <a:pt x="6689" y="9635"/>
                  </a:cubicBezTo>
                  <a:cubicBezTo>
                    <a:pt x="6985" y="11027"/>
                    <a:pt x="7592" y="12326"/>
                    <a:pt x="8370" y="13225"/>
                  </a:cubicBezTo>
                  <a:cubicBezTo>
                    <a:pt x="8731" y="13642"/>
                    <a:pt x="8819" y="13785"/>
                    <a:pt x="8819" y="13959"/>
                  </a:cubicBezTo>
                  <a:cubicBezTo>
                    <a:pt x="8819" y="14163"/>
                    <a:pt x="8775" y="14204"/>
                    <a:pt x="8044" y="14657"/>
                  </a:cubicBezTo>
                  <a:cubicBezTo>
                    <a:pt x="7618" y="14921"/>
                    <a:pt x="6955" y="15357"/>
                    <a:pt x="6571" y="15626"/>
                  </a:cubicBezTo>
                  <a:cubicBezTo>
                    <a:pt x="6188" y="15895"/>
                    <a:pt x="5670" y="16236"/>
                    <a:pt x="5420" y="16383"/>
                  </a:cubicBezTo>
                  <a:cubicBezTo>
                    <a:pt x="4830" y="16730"/>
                    <a:pt x="3968" y="17331"/>
                    <a:pt x="3495" y="17728"/>
                  </a:cubicBezTo>
                  <a:cubicBezTo>
                    <a:pt x="3128" y="18036"/>
                    <a:pt x="2476" y="18880"/>
                    <a:pt x="2542" y="18958"/>
                  </a:cubicBezTo>
                  <a:cubicBezTo>
                    <a:pt x="2561" y="18980"/>
                    <a:pt x="2520" y="19032"/>
                    <a:pt x="2458" y="19071"/>
                  </a:cubicBezTo>
                  <a:cubicBezTo>
                    <a:pt x="2331" y="19152"/>
                    <a:pt x="1778" y="20470"/>
                    <a:pt x="1752" y="20750"/>
                  </a:cubicBezTo>
                  <a:cubicBezTo>
                    <a:pt x="1743" y="20849"/>
                    <a:pt x="1677" y="21028"/>
                    <a:pt x="1605" y="21147"/>
                  </a:cubicBezTo>
                  <a:cubicBezTo>
                    <a:pt x="1502" y="21320"/>
                    <a:pt x="1399" y="21385"/>
                    <a:pt x="1108" y="21458"/>
                  </a:cubicBezTo>
                  <a:cubicBezTo>
                    <a:pt x="841" y="21525"/>
                    <a:pt x="344" y="21531"/>
                    <a:pt x="51" y="21488"/>
                  </a:cubicBezTo>
                  <a:cubicBezTo>
                    <a:pt x="36" y="21501"/>
                    <a:pt x="24" y="21514"/>
                    <a:pt x="1" y="21524"/>
                  </a:cubicBezTo>
                  <a:cubicBezTo>
                    <a:pt x="-86" y="21566"/>
                    <a:pt x="3965" y="21594"/>
                    <a:pt x="10688" y="21597"/>
                  </a:cubicBezTo>
                  <a:lnTo>
                    <a:pt x="21514" y="21600"/>
                  </a:lnTo>
                  <a:lnTo>
                    <a:pt x="21514" y="18552"/>
                  </a:lnTo>
                  <a:lnTo>
                    <a:pt x="21514" y="15503"/>
                  </a:lnTo>
                  <a:lnTo>
                    <a:pt x="20920" y="15464"/>
                  </a:lnTo>
                  <a:cubicBezTo>
                    <a:pt x="20436" y="15432"/>
                    <a:pt x="20172" y="15362"/>
                    <a:pt x="19470" y="15090"/>
                  </a:cubicBezTo>
                  <a:cubicBezTo>
                    <a:pt x="18997" y="14906"/>
                    <a:pt x="18301" y="14583"/>
                    <a:pt x="17922" y="14369"/>
                  </a:cubicBezTo>
                  <a:cubicBezTo>
                    <a:pt x="17543" y="14156"/>
                    <a:pt x="16814" y="13801"/>
                    <a:pt x="16302" y="13582"/>
                  </a:cubicBezTo>
                  <a:cubicBezTo>
                    <a:pt x="15262" y="13138"/>
                    <a:pt x="15153" y="13071"/>
                    <a:pt x="14921" y="12709"/>
                  </a:cubicBezTo>
                  <a:lnTo>
                    <a:pt x="14757" y="12455"/>
                  </a:lnTo>
                  <a:lnTo>
                    <a:pt x="14913" y="12180"/>
                  </a:lnTo>
                  <a:cubicBezTo>
                    <a:pt x="15183" y="11696"/>
                    <a:pt x="15541" y="10781"/>
                    <a:pt x="15697" y="10187"/>
                  </a:cubicBezTo>
                  <a:cubicBezTo>
                    <a:pt x="15956" y="9205"/>
                    <a:pt x="16005" y="8718"/>
                    <a:pt x="15973" y="7234"/>
                  </a:cubicBezTo>
                  <a:cubicBezTo>
                    <a:pt x="15947" y="6039"/>
                    <a:pt x="15924" y="5782"/>
                    <a:pt x="15783" y="5191"/>
                  </a:cubicBezTo>
                  <a:cubicBezTo>
                    <a:pt x="15258" y="2983"/>
                    <a:pt x="14117" y="1366"/>
                    <a:pt x="12606" y="674"/>
                  </a:cubicBezTo>
                  <a:cubicBezTo>
                    <a:pt x="12267" y="519"/>
                    <a:pt x="12058" y="478"/>
                    <a:pt x="11469" y="450"/>
                  </a:cubicBezTo>
                  <a:cubicBezTo>
                    <a:pt x="11245" y="439"/>
                    <a:pt x="11033" y="437"/>
                    <a:pt x="10850" y="446"/>
                  </a:cubicBezTo>
                  <a:close/>
                </a:path>
              </a:pathLst>
            </a:custGeom>
            <a:ln w="12700" cap="flat">
              <a:noFill/>
              <a:miter lim="400000"/>
            </a:ln>
            <a:effectLst/>
          </p:spPr>
        </p:pic>
        <p:pic>
          <p:nvPicPr>
            <p:cNvPr id="149" name="Steeve.png" descr="Steeve.png"/>
            <p:cNvPicPr>
              <a:picLocks noChangeAspect="1"/>
            </p:cNvPicPr>
            <p:nvPr/>
          </p:nvPicPr>
          <p:blipFill>
            <a:blip r:embed="rId5">
              <a:extLst/>
            </a:blip>
            <a:stretch>
              <a:fillRect/>
            </a:stretch>
          </p:blipFill>
          <p:spPr>
            <a:xfrm rot="21420000">
              <a:off x="70854" y="82249"/>
              <a:ext cx="3216263" cy="2791919"/>
            </a:xfrm>
            <a:prstGeom prst="rect">
              <a:avLst/>
            </a:prstGeom>
            <a:ln w="12700" cap="flat">
              <a:noFill/>
              <a:miter lim="400000"/>
            </a:ln>
            <a:effectLst/>
          </p:spPr>
        </p:pic>
      </p:grpSp>
      <p:sp>
        <p:nvSpPr>
          <p:cNvPr id="151" name="You have to start with the customer experience, and work backwards to the Technology."/>
          <p:cNvSpPr txBox="1"/>
          <p:nvPr/>
        </p:nvSpPr>
        <p:spPr>
          <a:xfrm>
            <a:off x="2604228" y="7630583"/>
            <a:ext cx="8088667" cy="13335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spAutoFit/>
          </a:bodyPr>
          <a:lstStyle>
            <a:lvl1pPr algn="l">
              <a:lnSpc>
                <a:spcPct val="120000"/>
              </a:lnSpc>
              <a:defRPr sz="3200">
                <a:latin typeface="HanziPen TC Regular"/>
                <a:ea typeface="HanziPen TC Regular"/>
                <a:cs typeface="HanziPen TC Regular"/>
                <a:sym typeface="HanziPen TC Regular"/>
              </a:defRPr>
            </a:lvl1pPr>
          </a:lstStyle>
          <a:p>
            <a:r>
              <a:t>You have to start with the customer experience, and work backwards to the technology.</a:t>
            </a:r>
          </a:p>
        </p:txBody>
      </p:sp>
      <p:sp>
        <p:nvSpPr>
          <p:cNvPr id="152" name="Rectangle"/>
          <p:cNvSpPr/>
          <p:nvPr/>
        </p:nvSpPr>
        <p:spPr>
          <a:xfrm>
            <a:off x="129988" y="126690"/>
            <a:ext cx="12744824" cy="9500220"/>
          </a:xfrm>
          <a:prstGeom prst="rect">
            <a:avLst/>
          </a:prstGeom>
          <a:solidFill>
            <a:srgbClr val="F7EBC7">
              <a:alpha val="76037"/>
            </a:srgbClr>
          </a:solidFill>
          <a:ln w="25400">
            <a:solidFill>
              <a:schemeClr val="accent1">
                <a:alpha val="76037"/>
              </a:schemeClr>
            </a:solidFill>
          </a:ln>
        </p:spPr>
        <p:txBody>
          <a:bodyPr lIns="38100" tIns="38100" rIns="38100" bIns="38100" anchor="ctr"/>
          <a:lstStyle/>
          <a:p>
            <a:endParaRPr/>
          </a:p>
        </p:txBody>
      </p:sp>
      <p:sp>
        <p:nvSpPr>
          <p:cNvPr id="153" name="Rectangle"/>
          <p:cNvSpPr/>
          <p:nvPr/>
        </p:nvSpPr>
        <p:spPr>
          <a:xfrm rot="21420000">
            <a:off x="554599" y="628964"/>
            <a:ext cx="11895602" cy="10469832"/>
          </a:xfrm>
          <a:prstGeom prst="rect">
            <a:avLst/>
          </a:prstGeom>
          <a:solidFill>
            <a:srgbClr val="EDCE97">
              <a:alpha val="25141"/>
            </a:srgbClr>
          </a:solidFill>
          <a:ln w="12700">
            <a:miter lim="400000"/>
          </a:ln>
          <a:effectLst>
            <a:outerShdw blurRad="25400" dist="63500" dir="2700000" rotWithShape="0">
              <a:srgbClr val="000000">
                <a:alpha val="16707"/>
              </a:srgbClr>
            </a:outerShdw>
            <a:reflection stA="50000" endPos="40000" dir="5400000" sy="-100000" algn="bl" rotWithShape="0"/>
          </a:effectLst>
        </p:spPr>
        <p:txBody>
          <a:bodyPr lIns="38100" tIns="38100" rIns="38100" bIns="38100" anchor="ctr"/>
          <a:lstStyle/>
          <a:p>
            <a:pPr>
              <a:defRPr sz="2800">
                <a:solidFill>
                  <a:srgbClr val="FFFFFF"/>
                </a:solidFill>
                <a:effectLst>
                  <a:outerShdw blurRad="25400" dist="12700" dir="5400000" rotWithShape="0">
                    <a:srgbClr val="000000">
                      <a:alpha val="50000"/>
                    </a:srgbClr>
                  </a:outerShdw>
                </a:effectLst>
              </a:defRPr>
            </a:pPr>
            <a:endParaRPr/>
          </a:p>
        </p:txBody>
      </p:sp>
      <p:pic>
        <p:nvPicPr>
          <p:cNvPr id="154" name="Image" descr="Image"/>
          <p:cNvPicPr>
            <a:picLocks noChangeAspect="1"/>
          </p:cNvPicPr>
          <p:nvPr/>
        </p:nvPicPr>
        <p:blipFill>
          <a:blip r:embed="rId6">
            <a:extLst/>
          </a:blip>
          <a:srcRect l="7962" t="12665" r="7963" b="5007"/>
          <a:stretch>
            <a:fillRect/>
          </a:stretch>
        </p:blipFill>
        <p:spPr>
          <a:xfrm rot="240000">
            <a:off x="1625800" y="3121990"/>
            <a:ext cx="9753204" cy="48902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18084" y="652"/>
                </a:moveTo>
                <a:cubicBezTo>
                  <a:pt x="18177" y="652"/>
                  <a:pt x="18267" y="698"/>
                  <a:pt x="18284" y="754"/>
                </a:cubicBezTo>
                <a:cubicBezTo>
                  <a:pt x="18301" y="809"/>
                  <a:pt x="18340" y="824"/>
                  <a:pt x="18371" y="785"/>
                </a:cubicBezTo>
                <a:cubicBezTo>
                  <a:pt x="18452" y="685"/>
                  <a:pt x="18660" y="681"/>
                  <a:pt x="18691" y="778"/>
                </a:cubicBezTo>
                <a:cubicBezTo>
                  <a:pt x="18705" y="824"/>
                  <a:pt x="18749" y="807"/>
                  <a:pt x="18788" y="742"/>
                </a:cubicBezTo>
                <a:cubicBezTo>
                  <a:pt x="18845" y="647"/>
                  <a:pt x="18882" y="664"/>
                  <a:pt x="18970" y="824"/>
                </a:cubicBezTo>
                <a:cubicBezTo>
                  <a:pt x="19031" y="934"/>
                  <a:pt x="19145" y="1054"/>
                  <a:pt x="19222" y="1090"/>
                </a:cubicBezTo>
                <a:cubicBezTo>
                  <a:pt x="19348" y="1150"/>
                  <a:pt x="19360" y="1134"/>
                  <a:pt x="19331" y="954"/>
                </a:cubicBezTo>
                <a:cubicBezTo>
                  <a:pt x="19294" y="720"/>
                  <a:pt x="19427" y="560"/>
                  <a:pt x="19514" y="733"/>
                </a:cubicBezTo>
                <a:cubicBezTo>
                  <a:pt x="19548" y="800"/>
                  <a:pt x="19610" y="805"/>
                  <a:pt x="19685" y="749"/>
                </a:cubicBezTo>
                <a:cubicBezTo>
                  <a:pt x="19759" y="692"/>
                  <a:pt x="19813" y="698"/>
                  <a:pt x="19833" y="763"/>
                </a:cubicBezTo>
                <a:cubicBezTo>
                  <a:pt x="19851" y="819"/>
                  <a:pt x="19901" y="832"/>
                  <a:pt x="19947" y="794"/>
                </a:cubicBezTo>
                <a:cubicBezTo>
                  <a:pt x="20080" y="681"/>
                  <a:pt x="20524" y="661"/>
                  <a:pt x="20587" y="764"/>
                </a:cubicBezTo>
                <a:cubicBezTo>
                  <a:pt x="20624" y="826"/>
                  <a:pt x="20656" y="823"/>
                  <a:pt x="20677" y="756"/>
                </a:cubicBezTo>
                <a:cubicBezTo>
                  <a:pt x="20730" y="584"/>
                  <a:pt x="20947" y="637"/>
                  <a:pt x="21096" y="857"/>
                </a:cubicBezTo>
                <a:lnTo>
                  <a:pt x="21236" y="1064"/>
                </a:lnTo>
                <a:lnTo>
                  <a:pt x="21232" y="3587"/>
                </a:lnTo>
                <a:cubicBezTo>
                  <a:pt x="21228" y="5461"/>
                  <a:pt x="21210" y="6139"/>
                  <a:pt x="21164" y="6232"/>
                </a:cubicBezTo>
                <a:cubicBezTo>
                  <a:pt x="21085" y="6390"/>
                  <a:pt x="21085" y="6542"/>
                  <a:pt x="21164" y="6700"/>
                </a:cubicBezTo>
                <a:cubicBezTo>
                  <a:pt x="21238" y="6846"/>
                  <a:pt x="21262" y="7883"/>
                  <a:pt x="21194" y="7967"/>
                </a:cubicBezTo>
                <a:cubicBezTo>
                  <a:pt x="21165" y="8003"/>
                  <a:pt x="21165" y="8067"/>
                  <a:pt x="21194" y="8139"/>
                </a:cubicBezTo>
                <a:cubicBezTo>
                  <a:pt x="21260" y="8301"/>
                  <a:pt x="21239" y="8694"/>
                  <a:pt x="21160" y="8791"/>
                </a:cubicBezTo>
                <a:cubicBezTo>
                  <a:pt x="21105" y="8858"/>
                  <a:pt x="21106" y="8885"/>
                  <a:pt x="21165" y="8930"/>
                </a:cubicBezTo>
                <a:cubicBezTo>
                  <a:pt x="21275" y="9014"/>
                  <a:pt x="21262" y="18900"/>
                  <a:pt x="21152" y="19037"/>
                </a:cubicBezTo>
                <a:cubicBezTo>
                  <a:pt x="21089" y="19115"/>
                  <a:pt x="21087" y="19164"/>
                  <a:pt x="21142" y="19340"/>
                </a:cubicBezTo>
                <a:cubicBezTo>
                  <a:pt x="21187" y="19486"/>
                  <a:pt x="21192" y="19588"/>
                  <a:pt x="21156" y="19673"/>
                </a:cubicBezTo>
                <a:cubicBezTo>
                  <a:pt x="21120" y="19760"/>
                  <a:pt x="21126" y="19859"/>
                  <a:pt x="21176" y="20001"/>
                </a:cubicBezTo>
                <a:cubicBezTo>
                  <a:pt x="21216" y="20113"/>
                  <a:pt x="21233" y="20235"/>
                  <a:pt x="21213" y="20273"/>
                </a:cubicBezTo>
                <a:cubicBezTo>
                  <a:pt x="21194" y="20311"/>
                  <a:pt x="21178" y="20420"/>
                  <a:pt x="21177" y="20511"/>
                </a:cubicBezTo>
                <a:cubicBezTo>
                  <a:pt x="21177" y="20667"/>
                  <a:pt x="20811" y="20678"/>
                  <a:pt x="15995" y="20690"/>
                </a:cubicBezTo>
                <a:cubicBezTo>
                  <a:pt x="11122" y="20702"/>
                  <a:pt x="10811" y="20692"/>
                  <a:pt x="10790" y="20531"/>
                </a:cubicBezTo>
                <a:cubicBezTo>
                  <a:pt x="10762" y="20321"/>
                  <a:pt x="10456" y="20014"/>
                  <a:pt x="10353" y="20092"/>
                </a:cubicBezTo>
                <a:cubicBezTo>
                  <a:pt x="10298" y="20135"/>
                  <a:pt x="10291" y="20200"/>
                  <a:pt x="10326" y="20331"/>
                </a:cubicBezTo>
                <a:cubicBezTo>
                  <a:pt x="10359" y="20455"/>
                  <a:pt x="10355" y="20541"/>
                  <a:pt x="10310" y="20615"/>
                </a:cubicBezTo>
                <a:cubicBezTo>
                  <a:pt x="10228" y="20750"/>
                  <a:pt x="8992" y="20751"/>
                  <a:pt x="8950" y="20617"/>
                </a:cubicBezTo>
                <a:cubicBezTo>
                  <a:pt x="8931" y="20555"/>
                  <a:pt x="8899" y="20554"/>
                  <a:pt x="8862" y="20615"/>
                </a:cubicBezTo>
                <a:cubicBezTo>
                  <a:pt x="8796" y="20723"/>
                  <a:pt x="502" y="20753"/>
                  <a:pt x="492" y="20645"/>
                </a:cubicBezTo>
                <a:cubicBezTo>
                  <a:pt x="489" y="20608"/>
                  <a:pt x="490" y="20539"/>
                  <a:pt x="494" y="20492"/>
                </a:cubicBezTo>
                <a:cubicBezTo>
                  <a:pt x="498" y="20445"/>
                  <a:pt x="476" y="20346"/>
                  <a:pt x="444" y="20270"/>
                </a:cubicBezTo>
                <a:cubicBezTo>
                  <a:pt x="400" y="20164"/>
                  <a:pt x="401" y="20097"/>
                  <a:pt x="446" y="19991"/>
                </a:cubicBezTo>
                <a:cubicBezTo>
                  <a:pt x="486" y="19895"/>
                  <a:pt x="488" y="19830"/>
                  <a:pt x="452" y="19786"/>
                </a:cubicBezTo>
                <a:cubicBezTo>
                  <a:pt x="384" y="19702"/>
                  <a:pt x="384" y="19268"/>
                  <a:pt x="452" y="19184"/>
                </a:cubicBezTo>
                <a:cubicBezTo>
                  <a:pt x="485" y="19144"/>
                  <a:pt x="485" y="19078"/>
                  <a:pt x="456" y="19006"/>
                </a:cubicBezTo>
                <a:cubicBezTo>
                  <a:pt x="397" y="18859"/>
                  <a:pt x="396" y="9113"/>
                  <a:pt x="455" y="9040"/>
                </a:cubicBezTo>
                <a:cubicBezTo>
                  <a:pt x="479" y="9011"/>
                  <a:pt x="479" y="8911"/>
                  <a:pt x="454" y="8817"/>
                </a:cubicBezTo>
                <a:cubicBezTo>
                  <a:pt x="428" y="8722"/>
                  <a:pt x="408" y="6952"/>
                  <a:pt x="409" y="4801"/>
                </a:cubicBezTo>
                <a:cubicBezTo>
                  <a:pt x="410" y="1710"/>
                  <a:pt x="423" y="934"/>
                  <a:pt x="476" y="845"/>
                </a:cubicBezTo>
                <a:cubicBezTo>
                  <a:pt x="513" y="784"/>
                  <a:pt x="566" y="761"/>
                  <a:pt x="592" y="794"/>
                </a:cubicBezTo>
                <a:cubicBezTo>
                  <a:pt x="619" y="827"/>
                  <a:pt x="655" y="809"/>
                  <a:pt x="672" y="754"/>
                </a:cubicBezTo>
                <a:cubicBezTo>
                  <a:pt x="714" y="621"/>
                  <a:pt x="932" y="622"/>
                  <a:pt x="973" y="756"/>
                </a:cubicBezTo>
                <a:cubicBezTo>
                  <a:pt x="993" y="820"/>
                  <a:pt x="1027" y="825"/>
                  <a:pt x="1064" y="768"/>
                </a:cubicBezTo>
                <a:cubicBezTo>
                  <a:pt x="1095" y="717"/>
                  <a:pt x="1353" y="671"/>
                  <a:pt x="1635" y="663"/>
                </a:cubicBezTo>
                <a:cubicBezTo>
                  <a:pt x="2059" y="650"/>
                  <a:pt x="2152" y="674"/>
                  <a:pt x="2177" y="803"/>
                </a:cubicBezTo>
                <a:cubicBezTo>
                  <a:pt x="2203" y="938"/>
                  <a:pt x="2217" y="940"/>
                  <a:pt x="2288" y="817"/>
                </a:cubicBezTo>
                <a:cubicBezTo>
                  <a:pt x="2351" y="707"/>
                  <a:pt x="2534" y="678"/>
                  <a:pt x="3118" y="689"/>
                </a:cubicBezTo>
                <a:cubicBezTo>
                  <a:pt x="3529" y="697"/>
                  <a:pt x="3890" y="736"/>
                  <a:pt x="3921" y="775"/>
                </a:cubicBezTo>
                <a:cubicBezTo>
                  <a:pt x="3951" y="814"/>
                  <a:pt x="3992" y="816"/>
                  <a:pt x="4010" y="780"/>
                </a:cubicBezTo>
                <a:cubicBezTo>
                  <a:pt x="4059" y="683"/>
                  <a:pt x="5099" y="666"/>
                  <a:pt x="5192" y="761"/>
                </a:cubicBezTo>
                <a:cubicBezTo>
                  <a:pt x="5240" y="810"/>
                  <a:pt x="5296" y="794"/>
                  <a:pt x="5331" y="724"/>
                </a:cubicBezTo>
                <a:cubicBezTo>
                  <a:pt x="5376" y="634"/>
                  <a:pt x="5412" y="635"/>
                  <a:pt x="5488" y="729"/>
                </a:cubicBezTo>
                <a:cubicBezTo>
                  <a:pt x="5566" y="827"/>
                  <a:pt x="5608" y="826"/>
                  <a:pt x="5687" y="727"/>
                </a:cubicBezTo>
                <a:cubicBezTo>
                  <a:pt x="5767" y="628"/>
                  <a:pt x="5806" y="631"/>
                  <a:pt x="5888" y="733"/>
                </a:cubicBezTo>
                <a:cubicBezTo>
                  <a:pt x="5944" y="802"/>
                  <a:pt x="6017" y="824"/>
                  <a:pt x="6050" y="782"/>
                </a:cubicBezTo>
                <a:cubicBezTo>
                  <a:pt x="6138" y="670"/>
                  <a:pt x="7078" y="651"/>
                  <a:pt x="7112" y="761"/>
                </a:cubicBezTo>
                <a:cubicBezTo>
                  <a:pt x="7127" y="812"/>
                  <a:pt x="7166" y="820"/>
                  <a:pt x="7199" y="780"/>
                </a:cubicBezTo>
                <a:cubicBezTo>
                  <a:pt x="7315" y="634"/>
                  <a:pt x="7706" y="690"/>
                  <a:pt x="7840" y="871"/>
                </a:cubicBezTo>
                <a:cubicBezTo>
                  <a:pt x="8010" y="1101"/>
                  <a:pt x="8065" y="1098"/>
                  <a:pt x="8132" y="848"/>
                </a:cubicBezTo>
                <a:cubicBezTo>
                  <a:pt x="8178" y="679"/>
                  <a:pt x="8221" y="653"/>
                  <a:pt x="8398" y="694"/>
                </a:cubicBezTo>
                <a:cubicBezTo>
                  <a:pt x="8515" y="721"/>
                  <a:pt x="8649" y="774"/>
                  <a:pt x="8695" y="810"/>
                </a:cubicBezTo>
                <a:cubicBezTo>
                  <a:pt x="8742" y="846"/>
                  <a:pt x="8808" y="828"/>
                  <a:pt x="8842" y="773"/>
                </a:cubicBezTo>
                <a:cubicBezTo>
                  <a:pt x="8912" y="660"/>
                  <a:pt x="9322" y="664"/>
                  <a:pt x="9412" y="778"/>
                </a:cubicBezTo>
                <a:cubicBezTo>
                  <a:pt x="9444" y="820"/>
                  <a:pt x="9486" y="809"/>
                  <a:pt x="9503" y="754"/>
                </a:cubicBezTo>
                <a:cubicBezTo>
                  <a:pt x="9544" y="621"/>
                  <a:pt x="9812" y="622"/>
                  <a:pt x="9854" y="756"/>
                </a:cubicBezTo>
                <a:cubicBezTo>
                  <a:pt x="9874" y="820"/>
                  <a:pt x="9908" y="825"/>
                  <a:pt x="9944" y="768"/>
                </a:cubicBezTo>
                <a:cubicBezTo>
                  <a:pt x="10011" y="663"/>
                  <a:pt x="10323" y="671"/>
                  <a:pt x="10410" y="780"/>
                </a:cubicBezTo>
                <a:cubicBezTo>
                  <a:pt x="10443" y="820"/>
                  <a:pt x="10480" y="818"/>
                  <a:pt x="10495" y="771"/>
                </a:cubicBezTo>
                <a:cubicBezTo>
                  <a:pt x="10535" y="641"/>
                  <a:pt x="10728" y="698"/>
                  <a:pt x="10778" y="857"/>
                </a:cubicBezTo>
                <a:cubicBezTo>
                  <a:pt x="10803" y="935"/>
                  <a:pt x="10824" y="961"/>
                  <a:pt x="10824" y="913"/>
                </a:cubicBezTo>
                <a:cubicBezTo>
                  <a:pt x="10825" y="866"/>
                  <a:pt x="10861" y="885"/>
                  <a:pt x="10904" y="957"/>
                </a:cubicBezTo>
                <a:cubicBezTo>
                  <a:pt x="10972" y="1070"/>
                  <a:pt x="10981" y="1061"/>
                  <a:pt x="10967" y="898"/>
                </a:cubicBezTo>
                <a:cubicBezTo>
                  <a:pt x="10944" y="650"/>
                  <a:pt x="11121" y="571"/>
                  <a:pt x="11202" y="792"/>
                </a:cubicBezTo>
                <a:cubicBezTo>
                  <a:pt x="11255" y="936"/>
                  <a:pt x="11266" y="939"/>
                  <a:pt x="11292" y="805"/>
                </a:cubicBezTo>
                <a:cubicBezTo>
                  <a:pt x="11326" y="629"/>
                  <a:pt x="11534" y="604"/>
                  <a:pt x="11679" y="759"/>
                </a:cubicBezTo>
                <a:cubicBezTo>
                  <a:pt x="11741" y="825"/>
                  <a:pt x="11802" y="830"/>
                  <a:pt x="11838" y="773"/>
                </a:cubicBezTo>
                <a:cubicBezTo>
                  <a:pt x="11871" y="723"/>
                  <a:pt x="12205" y="674"/>
                  <a:pt x="12581" y="666"/>
                </a:cubicBezTo>
                <a:cubicBezTo>
                  <a:pt x="13185" y="653"/>
                  <a:pt x="13271" y="672"/>
                  <a:pt x="13314" y="826"/>
                </a:cubicBezTo>
                <a:cubicBezTo>
                  <a:pt x="13361" y="990"/>
                  <a:pt x="13368" y="991"/>
                  <a:pt x="13434" y="813"/>
                </a:cubicBezTo>
                <a:cubicBezTo>
                  <a:pt x="13493" y="653"/>
                  <a:pt x="13542" y="632"/>
                  <a:pt x="13772" y="689"/>
                </a:cubicBezTo>
                <a:cubicBezTo>
                  <a:pt x="13921" y="725"/>
                  <a:pt x="14066" y="753"/>
                  <a:pt x="14093" y="750"/>
                </a:cubicBezTo>
                <a:cubicBezTo>
                  <a:pt x="14546" y="697"/>
                  <a:pt x="16266" y="705"/>
                  <a:pt x="16344" y="761"/>
                </a:cubicBezTo>
                <a:cubicBezTo>
                  <a:pt x="16405" y="804"/>
                  <a:pt x="16473" y="790"/>
                  <a:pt x="16504" y="727"/>
                </a:cubicBezTo>
                <a:cubicBezTo>
                  <a:pt x="16543" y="650"/>
                  <a:pt x="16580" y="658"/>
                  <a:pt x="16637" y="752"/>
                </a:cubicBezTo>
                <a:cubicBezTo>
                  <a:pt x="16696" y="851"/>
                  <a:pt x="16729" y="853"/>
                  <a:pt x="16773" y="766"/>
                </a:cubicBezTo>
                <a:cubicBezTo>
                  <a:pt x="16854" y="604"/>
                  <a:pt x="17037" y="625"/>
                  <a:pt x="17111" y="803"/>
                </a:cubicBezTo>
                <a:cubicBezTo>
                  <a:pt x="17167" y="936"/>
                  <a:pt x="17180" y="935"/>
                  <a:pt x="17229" y="805"/>
                </a:cubicBezTo>
                <a:cubicBezTo>
                  <a:pt x="17286" y="653"/>
                  <a:pt x="17677" y="640"/>
                  <a:pt x="17795" y="785"/>
                </a:cubicBezTo>
                <a:cubicBezTo>
                  <a:pt x="17827" y="824"/>
                  <a:pt x="17867" y="809"/>
                  <a:pt x="17884" y="754"/>
                </a:cubicBezTo>
                <a:cubicBezTo>
                  <a:pt x="17901" y="698"/>
                  <a:pt x="17991" y="652"/>
                  <a:pt x="18084" y="652"/>
                </a:cubicBezTo>
                <a:close/>
                <a:moveTo>
                  <a:pt x="9587" y="1155"/>
                </a:moveTo>
                <a:cubicBezTo>
                  <a:pt x="9584" y="1163"/>
                  <a:pt x="9598" y="1221"/>
                  <a:pt x="9626" y="1332"/>
                </a:cubicBezTo>
                <a:cubicBezTo>
                  <a:pt x="9659" y="1460"/>
                  <a:pt x="9700" y="1536"/>
                  <a:pt x="9717" y="1502"/>
                </a:cubicBezTo>
                <a:cubicBezTo>
                  <a:pt x="9733" y="1469"/>
                  <a:pt x="9706" y="1365"/>
                  <a:pt x="9656" y="1271"/>
                </a:cubicBezTo>
                <a:cubicBezTo>
                  <a:pt x="9613" y="1189"/>
                  <a:pt x="9591" y="1147"/>
                  <a:pt x="9587" y="1155"/>
                </a:cubicBezTo>
                <a:close/>
                <a:moveTo>
                  <a:pt x="20763" y="1194"/>
                </a:moveTo>
                <a:cubicBezTo>
                  <a:pt x="20750" y="1221"/>
                  <a:pt x="20768" y="1312"/>
                  <a:pt x="20803" y="1397"/>
                </a:cubicBezTo>
                <a:cubicBezTo>
                  <a:pt x="20838" y="1482"/>
                  <a:pt x="20878" y="1528"/>
                  <a:pt x="20892" y="1501"/>
                </a:cubicBezTo>
                <a:cubicBezTo>
                  <a:pt x="20905" y="1473"/>
                  <a:pt x="20888" y="1384"/>
                  <a:pt x="20853" y="1299"/>
                </a:cubicBezTo>
                <a:cubicBezTo>
                  <a:pt x="20818" y="1214"/>
                  <a:pt x="20777" y="1166"/>
                  <a:pt x="20763" y="1194"/>
                </a:cubicBezTo>
                <a:close/>
                <a:moveTo>
                  <a:pt x="12022" y="1744"/>
                </a:moveTo>
                <a:cubicBezTo>
                  <a:pt x="12020" y="1749"/>
                  <a:pt x="12035" y="1792"/>
                  <a:pt x="12066" y="1870"/>
                </a:cubicBezTo>
                <a:cubicBezTo>
                  <a:pt x="12104" y="1966"/>
                  <a:pt x="12143" y="2042"/>
                  <a:pt x="12153" y="2042"/>
                </a:cubicBezTo>
                <a:cubicBezTo>
                  <a:pt x="12194" y="2042"/>
                  <a:pt x="12168" y="1962"/>
                  <a:pt x="12085" y="1832"/>
                </a:cubicBezTo>
                <a:cubicBezTo>
                  <a:pt x="12045" y="1770"/>
                  <a:pt x="12025" y="1739"/>
                  <a:pt x="12022" y="1744"/>
                </a:cubicBezTo>
                <a:close/>
                <a:moveTo>
                  <a:pt x="13263" y="1744"/>
                </a:moveTo>
                <a:cubicBezTo>
                  <a:pt x="13236" y="1744"/>
                  <a:pt x="13227" y="1789"/>
                  <a:pt x="13244" y="1844"/>
                </a:cubicBezTo>
                <a:cubicBezTo>
                  <a:pt x="13261" y="1899"/>
                  <a:pt x="13298" y="1944"/>
                  <a:pt x="13326" y="1944"/>
                </a:cubicBezTo>
                <a:cubicBezTo>
                  <a:pt x="13353" y="1944"/>
                  <a:pt x="13361" y="1899"/>
                  <a:pt x="13344" y="1844"/>
                </a:cubicBezTo>
                <a:cubicBezTo>
                  <a:pt x="13327" y="1789"/>
                  <a:pt x="13291" y="1744"/>
                  <a:pt x="13263" y="1744"/>
                </a:cubicBezTo>
                <a:close/>
                <a:moveTo>
                  <a:pt x="912" y="2281"/>
                </a:moveTo>
                <a:cubicBezTo>
                  <a:pt x="903" y="2289"/>
                  <a:pt x="897" y="2306"/>
                  <a:pt x="897" y="2335"/>
                </a:cubicBezTo>
                <a:cubicBezTo>
                  <a:pt x="897" y="2393"/>
                  <a:pt x="920" y="2440"/>
                  <a:pt x="947" y="2440"/>
                </a:cubicBezTo>
                <a:cubicBezTo>
                  <a:pt x="975" y="2440"/>
                  <a:pt x="998" y="2422"/>
                  <a:pt x="998" y="2398"/>
                </a:cubicBezTo>
                <a:cubicBezTo>
                  <a:pt x="998" y="2374"/>
                  <a:pt x="975" y="2327"/>
                  <a:pt x="947" y="2293"/>
                </a:cubicBezTo>
                <a:cubicBezTo>
                  <a:pt x="934" y="2276"/>
                  <a:pt x="921" y="2273"/>
                  <a:pt x="912" y="2281"/>
                </a:cubicBezTo>
                <a:close/>
                <a:moveTo>
                  <a:pt x="10503" y="2466"/>
                </a:moveTo>
                <a:cubicBezTo>
                  <a:pt x="10489" y="2460"/>
                  <a:pt x="10469" y="2462"/>
                  <a:pt x="10447" y="2479"/>
                </a:cubicBezTo>
                <a:cubicBezTo>
                  <a:pt x="10404" y="2512"/>
                  <a:pt x="10347" y="2540"/>
                  <a:pt x="10321" y="2540"/>
                </a:cubicBezTo>
                <a:cubicBezTo>
                  <a:pt x="10296" y="2540"/>
                  <a:pt x="10276" y="2579"/>
                  <a:pt x="10276" y="2626"/>
                </a:cubicBezTo>
                <a:cubicBezTo>
                  <a:pt x="10276" y="2673"/>
                  <a:pt x="10333" y="2691"/>
                  <a:pt x="10401" y="2665"/>
                </a:cubicBezTo>
                <a:cubicBezTo>
                  <a:pt x="10470" y="2638"/>
                  <a:pt x="10525" y="2571"/>
                  <a:pt x="10525" y="2517"/>
                </a:cubicBezTo>
                <a:cubicBezTo>
                  <a:pt x="10525" y="2490"/>
                  <a:pt x="10518" y="2473"/>
                  <a:pt x="10503" y="2466"/>
                </a:cubicBezTo>
                <a:close/>
                <a:moveTo>
                  <a:pt x="7175" y="2640"/>
                </a:moveTo>
                <a:cubicBezTo>
                  <a:pt x="7142" y="2640"/>
                  <a:pt x="7145" y="2698"/>
                  <a:pt x="7184" y="2792"/>
                </a:cubicBezTo>
                <a:cubicBezTo>
                  <a:pt x="7219" y="2876"/>
                  <a:pt x="7257" y="2923"/>
                  <a:pt x="7270" y="2898"/>
                </a:cubicBezTo>
                <a:cubicBezTo>
                  <a:pt x="7304" y="2829"/>
                  <a:pt x="7235" y="2640"/>
                  <a:pt x="7175" y="2640"/>
                </a:cubicBezTo>
                <a:close/>
                <a:moveTo>
                  <a:pt x="18323" y="2682"/>
                </a:moveTo>
                <a:cubicBezTo>
                  <a:pt x="18306" y="2692"/>
                  <a:pt x="18304" y="2746"/>
                  <a:pt x="18331" y="2833"/>
                </a:cubicBezTo>
                <a:cubicBezTo>
                  <a:pt x="18349" y="2891"/>
                  <a:pt x="18387" y="2938"/>
                  <a:pt x="18416" y="2938"/>
                </a:cubicBezTo>
                <a:cubicBezTo>
                  <a:pt x="18450" y="2938"/>
                  <a:pt x="18446" y="2880"/>
                  <a:pt x="18407" y="2785"/>
                </a:cubicBezTo>
                <a:cubicBezTo>
                  <a:pt x="18373" y="2703"/>
                  <a:pt x="18340" y="2672"/>
                  <a:pt x="18323" y="2682"/>
                </a:cubicBezTo>
                <a:close/>
                <a:moveTo>
                  <a:pt x="5062" y="3383"/>
                </a:moveTo>
                <a:cubicBezTo>
                  <a:pt x="5053" y="3376"/>
                  <a:pt x="5038" y="3380"/>
                  <a:pt x="5016" y="3397"/>
                </a:cubicBezTo>
                <a:cubicBezTo>
                  <a:pt x="4974" y="3430"/>
                  <a:pt x="4939" y="3474"/>
                  <a:pt x="4939" y="3495"/>
                </a:cubicBezTo>
                <a:cubicBezTo>
                  <a:pt x="4939" y="3576"/>
                  <a:pt x="5033" y="3532"/>
                  <a:pt x="5063" y="3438"/>
                </a:cubicBezTo>
                <a:cubicBezTo>
                  <a:pt x="5071" y="3409"/>
                  <a:pt x="5070" y="3390"/>
                  <a:pt x="5062" y="3383"/>
                </a:cubicBezTo>
                <a:close/>
                <a:moveTo>
                  <a:pt x="16165" y="3406"/>
                </a:moveTo>
                <a:cubicBezTo>
                  <a:pt x="16159" y="3407"/>
                  <a:pt x="16153" y="3414"/>
                  <a:pt x="16146" y="3427"/>
                </a:cubicBezTo>
                <a:cubicBezTo>
                  <a:pt x="16122" y="3476"/>
                  <a:pt x="16117" y="3566"/>
                  <a:pt x="16136" y="3625"/>
                </a:cubicBezTo>
                <a:cubicBezTo>
                  <a:pt x="16183" y="3776"/>
                  <a:pt x="16191" y="3762"/>
                  <a:pt x="16191" y="3536"/>
                </a:cubicBezTo>
                <a:cubicBezTo>
                  <a:pt x="16191" y="3448"/>
                  <a:pt x="16181" y="3402"/>
                  <a:pt x="16165" y="3406"/>
                </a:cubicBezTo>
                <a:close/>
                <a:moveTo>
                  <a:pt x="10426" y="3487"/>
                </a:moveTo>
                <a:cubicBezTo>
                  <a:pt x="10399" y="3520"/>
                  <a:pt x="10376" y="3589"/>
                  <a:pt x="10376" y="3641"/>
                </a:cubicBezTo>
                <a:cubicBezTo>
                  <a:pt x="10376" y="3784"/>
                  <a:pt x="10412" y="3752"/>
                  <a:pt x="10445" y="3580"/>
                </a:cubicBezTo>
                <a:cubicBezTo>
                  <a:pt x="10462" y="3491"/>
                  <a:pt x="10454" y="3452"/>
                  <a:pt x="10426" y="3487"/>
                </a:cubicBezTo>
                <a:close/>
                <a:moveTo>
                  <a:pt x="12761" y="3699"/>
                </a:moveTo>
                <a:cubicBezTo>
                  <a:pt x="12741" y="3710"/>
                  <a:pt x="12720" y="3777"/>
                  <a:pt x="12720" y="3888"/>
                </a:cubicBezTo>
                <a:cubicBezTo>
                  <a:pt x="12720" y="3967"/>
                  <a:pt x="12742" y="4032"/>
                  <a:pt x="12768" y="4032"/>
                </a:cubicBezTo>
                <a:cubicBezTo>
                  <a:pt x="12793" y="4032"/>
                  <a:pt x="12811" y="3945"/>
                  <a:pt x="12807" y="3839"/>
                </a:cubicBezTo>
                <a:cubicBezTo>
                  <a:pt x="12803" y="3731"/>
                  <a:pt x="12782" y="3687"/>
                  <a:pt x="12761" y="3699"/>
                </a:cubicBezTo>
                <a:close/>
                <a:moveTo>
                  <a:pt x="19690" y="3736"/>
                </a:moveTo>
                <a:cubicBezTo>
                  <a:pt x="19654" y="3736"/>
                  <a:pt x="19660" y="3776"/>
                  <a:pt x="19705" y="3834"/>
                </a:cubicBezTo>
                <a:cubicBezTo>
                  <a:pt x="19801" y="3957"/>
                  <a:pt x="19819" y="3957"/>
                  <a:pt x="19781" y="3834"/>
                </a:cubicBezTo>
                <a:cubicBezTo>
                  <a:pt x="19764" y="3779"/>
                  <a:pt x="19723" y="3735"/>
                  <a:pt x="19690" y="3736"/>
                </a:cubicBezTo>
                <a:close/>
                <a:moveTo>
                  <a:pt x="1634" y="3774"/>
                </a:moveTo>
                <a:cubicBezTo>
                  <a:pt x="1620" y="3768"/>
                  <a:pt x="1605" y="3772"/>
                  <a:pt x="1592" y="3788"/>
                </a:cubicBezTo>
                <a:cubicBezTo>
                  <a:pt x="1566" y="3820"/>
                  <a:pt x="1557" y="3889"/>
                  <a:pt x="1573" y="3941"/>
                </a:cubicBezTo>
                <a:cubicBezTo>
                  <a:pt x="1589" y="3992"/>
                  <a:pt x="1624" y="4009"/>
                  <a:pt x="1650" y="3977"/>
                </a:cubicBezTo>
                <a:cubicBezTo>
                  <a:pt x="1676" y="3945"/>
                  <a:pt x="1684" y="3877"/>
                  <a:pt x="1668" y="3825"/>
                </a:cubicBezTo>
                <a:cubicBezTo>
                  <a:pt x="1660" y="3799"/>
                  <a:pt x="1648" y="3781"/>
                  <a:pt x="1634" y="3774"/>
                </a:cubicBezTo>
                <a:close/>
                <a:moveTo>
                  <a:pt x="8556" y="3779"/>
                </a:moveTo>
                <a:cubicBezTo>
                  <a:pt x="8547" y="3786"/>
                  <a:pt x="8547" y="3806"/>
                  <a:pt x="8556" y="3834"/>
                </a:cubicBezTo>
                <a:cubicBezTo>
                  <a:pt x="8572" y="3888"/>
                  <a:pt x="8607" y="3932"/>
                  <a:pt x="8633" y="3932"/>
                </a:cubicBezTo>
                <a:cubicBezTo>
                  <a:pt x="8705" y="3932"/>
                  <a:pt x="8689" y="3861"/>
                  <a:pt x="8602" y="3795"/>
                </a:cubicBezTo>
                <a:cubicBezTo>
                  <a:pt x="8580" y="3778"/>
                  <a:pt x="8564" y="3772"/>
                  <a:pt x="8556" y="3779"/>
                </a:cubicBezTo>
                <a:close/>
                <a:moveTo>
                  <a:pt x="4091" y="3834"/>
                </a:moveTo>
                <a:cubicBezTo>
                  <a:pt x="4059" y="3834"/>
                  <a:pt x="4062" y="3905"/>
                  <a:pt x="4100" y="4028"/>
                </a:cubicBezTo>
                <a:cubicBezTo>
                  <a:pt x="4169" y="4248"/>
                  <a:pt x="4217" y="4218"/>
                  <a:pt x="4172" y="3984"/>
                </a:cubicBezTo>
                <a:cubicBezTo>
                  <a:pt x="4156" y="3900"/>
                  <a:pt x="4120" y="3834"/>
                  <a:pt x="4091" y="3834"/>
                </a:cubicBezTo>
                <a:close/>
                <a:moveTo>
                  <a:pt x="9752" y="3834"/>
                </a:moveTo>
                <a:cubicBezTo>
                  <a:pt x="9707" y="3834"/>
                  <a:pt x="9685" y="3877"/>
                  <a:pt x="9702" y="3932"/>
                </a:cubicBezTo>
                <a:cubicBezTo>
                  <a:pt x="9719" y="3987"/>
                  <a:pt x="9741" y="4032"/>
                  <a:pt x="9752" y="4032"/>
                </a:cubicBezTo>
                <a:cubicBezTo>
                  <a:pt x="9762" y="4032"/>
                  <a:pt x="9785" y="3987"/>
                  <a:pt x="9802" y="3932"/>
                </a:cubicBezTo>
                <a:cubicBezTo>
                  <a:pt x="9819" y="3877"/>
                  <a:pt x="9796" y="3834"/>
                  <a:pt x="9752" y="3834"/>
                </a:cubicBezTo>
                <a:close/>
                <a:moveTo>
                  <a:pt x="9157" y="5024"/>
                </a:moveTo>
                <a:cubicBezTo>
                  <a:pt x="9145" y="5024"/>
                  <a:pt x="9121" y="5069"/>
                  <a:pt x="9104" y="5124"/>
                </a:cubicBezTo>
                <a:cubicBezTo>
                  <a:pt x="9087" y="5179"/>
                  <a:pt x="9097" y="5224"/>
                  <a:pt x="9126" y="5224"/>
                </a:cubicBezTo>
                <a:cubicBezTo>
                  <a:pt x="9155" y="5224"/>
                  <a:pt x="9179" y="5179"/>
                  <a:pt x="9179" y="5124"/>
                </a:cubicBezTo>
                <a:cubicBezTo>
                  <a:pt x="9179" y="5069"/>
                  <a:pt x="9169" y="5024"/>
                  <a:pt x="9157" y="5024"/>
                </a:cubicBezTo>
                <a:close/>
                <a:moveTo>
                  <a:pt x="1570" y="5469"/>
                </a:moveTo>
                <a:cubicBezTo>
                  <a:pt x="1552" y="5466"/>
                  <a:pt x="1542" y="5500"/>
                  <a:pt x="1529" y="5567"/>
                </a:cubicBezTo>
                <a:cubicBezTo>
                  <a:pt x="1494" y="5752"/>
                  <a:pt x="1194" y="5776"/>
                  <a:pt x="1107" y="5601"/>
                </a:cubicBezTo>
                <a:cubicBezTo>
                  <a:pt x="1031" y="5451"/>
                  <a:pt x="1035" y="5371"/>
                  <a:pt x="1041" y="7289"/>
                </a:cubicBezTo>
                <a:cubicBezTo>
                  <a:pt x="1046" y="8877"/>
                  <a:pt x="1043" y="8909"/>
                  <a:pt x="933" y="8991"/>
                </a:cubicBezTo>
                <a:cubicBezTo>
                  <a:pt x="872" y="9037"/>
                  <a:pt x="800" y="9055"/>
                  <a:pt x="773" y="9030"/>
                </a:cubicBezTo>
                <a:cubicBezTo>
                  <a:pt x="745" y="9004"/>
                  <a:pt x="797" y="9113"/>
                  <a:pt x="889" y="9270"/>
                </a:cubicBezTo>
                <a:cubicBezTo>
                  <a:pt x="1050" y="9547"/>
                  <a:pt x="1054" y="9572"/>
                  <a:pt x="1042" y="10246"/>
                </a:cubicBezTo>
                <a:cubicBezTo>
                  <a:pt x="1035" y="10627"/>
                  <a:pt x="1009" y="10991"/>
                  <a:pt x="985" y="11054"/>
                </a:cubicBezTo>
                <a:cubicBezTo>
                  <a:pt x="960" y="11122"/>
                  <a:pt x="964" y="11197"/>
                  <a:pt x="995" y="11235"/>
                </a:cubicBezTo>
                <a:cubicBezTo>
                  <a:pt x="1024" y="11270"/>
                  <a:pt x="1048" y="11427"/>
                  <a:pt x="1048" y="11584"/>
                </a:cubicBezTo>
                <a:cubicBezTo>
                  <a:pt x="1048" y="11804"/>
                  <a:pt x="1073" y="11876"/>
                  <a:pt x="1159" y="11901"/>
                </a:cubicBezTo>
                <a:cubicBezTo>
                  <a:pt x="1221" y="11918"/>
                  <a:pt x="1342" y="11916"/>
                  <a:pt x="1429" y="11897"/>
                </a:cubicBezTo>
                <a:cubicBezTo>
                  <a:pt x="1579" y="11864"/>
                  <a:pt x="1588" y="11837"/>
                  <a:pt x="1615" y="11350"/>
                </a:cubicBezTo>
                <a:cubicBezTo>
                  <a:pt x="1651" y="10718"/>
                  <a:pt x="1651" y="10646"/>
                  <a:pt x="1623" y="10113"/>
                </a:cubicBezTo>
                <a:cubicBezTo>
                  <a:pt x="1611" y="9877"/>
                  <a:pt x="1622" y="9578"/>
                  <a:pt x="1646" y="9450"/>
                </a:cubicBezTo>
                <a:cubicBezTo>
                  <a:pt x="1689" y="9228"/>
                  <a:pt x="1701" y="9222"/>
                  <a:pt x="1917" y="9333"/>
                </a:cubicBezTo>
                <a:cubicBezTo>
                  <a:pt x="2048" y="9400"/>
                  <a:pt x="2176" y="9542"/>
                  <a:pt x="2222" y="9673"/>
                </a:cubicBezTo>
                <a:cubicBezTo>
                  <a:pt x="2265" y="9797"/>
                  <a:pt x="2320" y="9876"/>
                  <a:pt x="2342" y="9848"/>
                </a:cubicBezTo>
                <a:cubicBezTo>
                  <a:pt x="2390" y="9790"/>
                  <a:pt x="2479" y="9980"/>
                  <a:pt x="2503" y="10192"/>
                </a:cubicBezTo>
                <a:cubicBezTo>
                  <a:pt x="2512" y="10272"/>
                  <a:pt x="2569" y="10419"/>
                  <a:pt x="2631" y="10520"/>
                </a:cubicBezTo>
                <a:cubicBezTo>
                  <a:pt x="2692" y="10620"/>
                  <a:pt x="2743" y="10760"/>
                  <a:pt x="2743" y="10830"/>
                </a:cubicBezTo>
                <a:cubicBezTo>
                  <a:pt x="2743" y="10899"/>
                  <a:pt x="2788" y="11038"/>
                  <a:pt x="2842" y="11137"/>
                </a:cubicBezTo>
                <a:cubicBezTo>
                  <a:pt x="2897" y="11236"/>
                  <a:pt x="2944" y="11431"/>
                  <a:pt x="2944" y="11568"/>
                </a:cubicBezTo>
                <a:cubicBezTo>
                  <a:pt x="2944" y="11705"/>
                  <a:pt x="2958" y="11786"/>
                  <a:pt x="2976" y="11750"/>
                </a:cubicBezTo>
                <a:cubicBezTo>
                  <a:pt x="2994" y="11714"/>
                  <a:pt x="3038" y="11733"/>
                  <a:pt x="3074" y="11792"/>
                </a:cubicBezTo>
                <a:cubicBezTo>
                  <a:pt x="3149" y="11916"/>
                  <a:pt x="3574" y="11983"/>
                  <a:pt x="3706" y="11890"/>
                </a:cubicBezTo>
                <a:cubicBezTo>
                  <a:pt x="3783" y="11836"/>
                  <a:pt x="3757" y="11704"/>
                  <a:pt x="3494" y="10868"/>
                </a:cubicBezTo>
                <a:cubicBezTo>
                  <a:pt x="3309" y="10280"/>
                  <a:pt x="3204" y="9852"/>
                  <a:pt x="3222" y="9755"/>
                </a:cubicBezTo>
                <a:cubicBezTo>
                  <a:pt x="3245" y="9637"/>
                  <a:pt x="3222" y="9596"/>
                  <a:pt x="3129" y="9596"/>
                </a:cubicBezTo>
                <a:cubicBezTo>
                  <a:pt x="3061" y="9596"/>
                  <a:pt x="2978" y="9530"/>
                  <a:pt x="2944" y="9448"/>
                </a:cubicBezTo>
                <a:cubicBezTo>
                  <a:pt x="2846" y="9214"/>
                  <a:pt x="2970" y="8974"/>
                  <a:pt x="3150" y="9052"/>
                </a:cubicBezTo>
                <a:cubicBezTo>
                  <a:pt x="3264" y="9102"/>
                  <a:pt x="3293" y="9081"/>
                  <a:pt x="3293" y="8942"/>
                </a:cubicBezTo>
                <a:cubicBezTo>
                  <a:pt x="3293" y="8846"/>
                  <a:pt x="3327" y="8690"/>
                  <a:pt x="3370" y="8597"/>
                </a:cubicBezTo>
                <a:cubicBezTo>
                  <a:pt x="3413" y="8503"/>
                  <a:pt x="3488" y="8208"/>
                  <a:pt x="3539" y="7943"/>
                </a:cubicBezTo>
                <a:cubicBezTo>
                  <a:pt x="3610" y="7578"/>
                  <a:pt x="3657" y="7462"/>
                  <a:pt x="3734" y="7468"/>
                </a:cubicBezTo>
                <a:cubicBezTo>
                  <a:pt x="3790" y="7472"/>
                  <a:pt x="3824" y="7437"/>
                  <a:pt x="3810" y="7392"/>
                </a:cubicBezTo>
                <a:cubicBezTo>
                  <a:pt x="3796" y="7347"/>
                  <a:pt x="3752" y="7312"/>
                  <a:pt x="3712" y="7312"/>
                </a:cubicBezTo>
                <a:cubicBezTo>
                  <a:pt x="3670" y="7312"/>
                  <a:pt x="3582" y="7058"/>
                  <a:pt x="3509" y="6719"/>
                </a:cubicBezTo>
                <a:cubicBezTo>
                  <a:pt x="3334" y="5915"/>
                  <a:pt x="3141" y="5720"/>
                  <a:pt x="2513" y="5720"/>
                </a:cubicBezTo>
                <a:cubicBezTo>
                  <a:pt x="2258" y="5720"/>
                  <a:pt x="2042" y="5674"/>
                  <a:pt x="2011" y="5613"/>
                </a:cubicBezTo>
                <a:cubicBezTo>
                  <a:pt x="1972" y="5536"/>
                  <a:pt x="1927" y="5540"/>
                  <a:pt x="1854" y="5632"/>
                </a:cubicBezTo>
                <a:cubicBezTo>
                  <a:pt x="1767" y="5741"/>
                  <a:pt x="1737" y="5735"/>
                  <a:pt x="1655" y="5588"/>
                </a:cubicBezTo>
                <a:cubicBezTo>
                  <a:pt x="1613" y="5512"/>
                  <a:pt x="1587" y="5472"/>
                  <a:pt x="1570" y="5469"/>
                </a:cubicBezTo>
                <a:close/>
                <a:moveTo>
                  <a:pt x="13752" y="5562"/>
                </a:moveTo>
                <a:cubicBezTo>
                  <a:pt x="13736" y="5563"/>
                  <a:pt x="13716" y="5584"/>
                  <a:pt x="13691" y="5625"/>
                </a:cubicBezTo>
                <a:cubicBezTo>
                  <a:pt x="13654" y="5687"/>
                  <a:pt x="13603" y="5713"/>
                  <a:pt x="13577" y="5681"/>
                </a:cubicBezTo>
                <a:cubicBezTo>
                  <a:pt x="13513" y="5603"/>
                  <a:pt x="13481" y="5897"/>
                  <a:pt x="13507" y="6333"/>
                </a:cubicBezTo>
                <a:cubicBezTo>
                  <a:pt x="13528" y="6684"/>
                  <a:pt x="13535" y="6696"/>
                  <a:pt x="13692" y="6645"/>
                </a:cubicBezTo>
                <a:cubicBezTo>
                  <a:pt x="13792" y="6613"/>
                  <a:pt x="13870" y="6639"/>
                  <a:pt x="13893" y="6712"/>
                </a:cubicBezTo>
                <a:cubicBezTo>
                  <a:pt x="13960" y="6930"/>
                  <a:pt x="14072" y="6576"/>
                  <a:pt x="14082" y="6111"/>
                </a:cubicBezTo>
                <a:cubicBezTo>
                  <a:pt x="14092" y="5691"/>
                  <a:pt x="14088" y="5673"/>
                  <a:pt x="13961" y="5702"/>
                </a:cubicBezTo>
                <a:cubicBezTo>
                  <a:pt x="13888" y="5719"/>
                  <a:pt x="13813" y="5684"/>
                  <a:pt x="13794" y="5624"/>
                </a:cubicBezTo>
                <a:cubicBezTo>
                  <a:pt x="13782" y="5583"/>
                  <a:pt x="13768" y="5562"/>
                  <a:pt x="13752" y="5562"/>
                </a:cubicBezTo>
                <a:close/>
                <a:moveTo>
                  <a:pt x="9572" y="5678"/>
                </a:moveTo>
                <a:cubicBezTo>
                  <a:pt x="9433" y="5692"/>
                  <a:pt x="9311" y="5723"/>
                  <a:pt x="9298" y="5748"/>
                </a:cubicBezTo>
                <a:cubicBezTo>
                  <a:pt x="9286" y="5773"/>
                  <a:pt x="9275" y="6380"/>
                  <a:pt x="9273" y="7098"/>
                </a:cubicBezTo>
                <a:cubicBezTo>
                  <a:pt x="9271" y="7816"/>
                  <a:pt x="9248" y="8429"/>
                  <a:pt x="9222" y="8462"/>
                </a:cubicBezTo>
                <a:cubicBezTo>
                  <a:pt x="9192" y="8498"/>
                  <a:pt x="9192" y="8565"/>
                  <a:pt x="9221" y="8637"/>
                </a:cubicBezTo>
                <a:cubicBezTo>
                  <a:pt x="9247" y="8700"/>
                  <a:pt x="9267" y="9442"/>
                  <a:pt x="9266" y="10285"/>
                </a:cubicBezTo>
                <a:cubicBezTo>
                  <a:pt x="9264" y="11742"/>
                  <a:pt x="9268" y="11820"/>
                  <a:pt x="9365" y="11892"/>
                </a:cubicBezTo>
                <a:cubicBezTo>
                  <a:pt x="9421" y="11934"/>
                  <a:pt x="9484" y="12019"/>
                  <a:pt x="9503" y="12081"/>
                </a:cubicBezTo>
                <a:cubicBezTo>
                  <a:pt x="9528" y="12163"/>
                  <a:pt x="9562" y="12152"/>
                  <a:pt x="9621" y="12050"/>
                </a:cubicBezTo>
                <a:cubicBezTo>
                  <a:pt x="9666" y="11971"/>
                  <a:pt x="9731" y="11929"/>
                  <a:pt x="9765" y="11953"/>
                </a:cubicBezTo>
                <a:cubicBezTo>
                  <a:pt x="9838" y="12006"/>
                  <a:pt x="9845" y="11892"/>
                  <a:pt x="9833" y="10886"/>
                </a:cubicBezTo>
                <a:cubicBezTo>
                  <a:pt x="9824" y="10160"/>
                  <a:pt x="9827" y="10130"/>
                  <a:pt x="9972" y="9917"/>
                </a:cubicBezTo>
                <a:cubicBezTo>
                  <a:pt x="10153" y="9651"/>
                  <a:pt x="10269" y="9636"/>
                  <a:pt x="10312" y="9871"/>
                </a:cubicBezTo>
                <a:cubicBezTo>
                  <a:pt x="10329" y="9967"/>
                  <a:pt x="10393" y="10169"/>
                  <a:pt x="10456" y="10320"/>
                </a:cubicBezTo>
                <a:cubicBezTo>
                  <a:pt x="10559" y="10569"/>
                  <a:pt x="10575" y="10577"/>
                  <a:pt x="10619" y="10418"/>
                </a:cubicBezTo>
                <a:cubicBezTo>
                  <a:pt x="10652" y="10302"/>
                  <a:pt x="10733" y="10240"/>
                  <a:pt x="10859" y="10234"/>
                </a:cubicBezTo>
                <a:cubicBezTo>
                  <a:pt x="10964" y="10229"/>
                  <a:pt x="11164" y="10218"/>
                  <a:pt x="11305" y="10209"/>
                </a:cubicBezTo>
                <a:lnTo>
                  <a:pt x="11560" y="10193"/>
                </a:lnTo>
                <a:lnTo>
                  <a:pt x="11591" y="9804"/>
                </a:lnTo>
                <a:cubicBezTo>
                  <a:pt x="11609" y="9590"/>
                  <a:pt x="11611" y="9355"/>
                  <a:pt x="11597" y="9282"/>
                </a:cubicBezTo>
                <a:cubicBezTo>
                  <a:pt x="11558" y="9081"/>
                  <a:pt x="11314" y="8880"/>
                  <a:pt x="11254" y="9000"/>
                </a:cubicBezTo>
                <a:cubicBezTo>
                  <a:pt x="11187" y="9133"/>
                  <a:pt x="10939" y="9127"/>
                  <a:pt x="10897" y="8991"/>
                </a:cubicBezTo>
                <a:cubicBezTo>
                  <a:pt x="10873" y="8913"/>
                  <a:pt x="10848" y="8913"/>
                  <a:pt x="10809" y="8991"/>
                </a:cubicBezTo>
                <a:cubicBezTo>
                  <a:pt x="10730" y="9148"/>
                  <a:pt x="10578" y="9125"/>
                  <a:pt x="10544" y="8949"/>
                </a:cubicBezTo>
                <a:cubicBezTo>
                  <a:pt x="10521" y="8832"/>
                  <a:pt x="10499" y="8822"/>
                  <a:pt x="10445" y="8910"/>
                </a:cubicBezTo>
                <a:cubicBezTo>
                  <a:pt x="10407" y="8973"/>
                  <a:pt x="10376" y="8999"/>
                  <a:pt x="10376" y="8968"/>
                </a:cubicBezTo>
                <a:cubicBezTo>
                  <a:pt x="10376" y="8937"/>
                  <a:pt x="10309" y="8958"/>
                  <a:pt x="10226" y="9015"/>
                </a:cubicBezTo>
                <a:cubicBezTo>
                  <a:pt x="10097" y="9106"/>
                  <a:pt x="10059" y="9088"/>
                  <a:pt x="9952" y="8886"/>
                </a:cubicBezTo>
                <a:cubicBezTo>
                  <a:pt x="9841" y="8676"/>
                  <a:pt x="9829" y="8573"/>
                  <a:pt x="9828" y="7866"/>
                </a:cubicBezTo>
                <a:cubicBezTo>
                  <a:pt x="9828" y="7312"/>
                  <a:pt x="9849" y="7030"/>
                  <a:pt x="9900" y="6917"/>
                </a:cubicBezTo>
                <a:cubicBezTo>
                  <a:pt x="9965" y="6776"/>
                  <a:pt x="9964" y="6721"/>
                  <a:pt x="9899" y="6468"/>
                </a:cubicBezTo>
                <a:cubicBezTo>
                  <a:pt x="9857" y="6310"/>
                  <a:pt x="9835" y="6123"/>
                  <a:pt x="9849" y="6051"/>
                </a:cubicBezTo>
                <a:cubicBezTo>
                  <a:pt x="9905" y="5760"/>
                  <a:pt x="9826" y="5652"/>
                  <a:pt x="9572" y="5678"/>
                </a:cubicBezTo>
                <a:close/>
                <a:moveTo>
                  <a:pt x="12598" y="5830"/>
                </a:moveTo>
                <a:lnTo>
                  <a:pt x="12348" y="6118"/>
                </a:lnTo>
                <a:cubicBezTo>
                  <a:pt x="12178" y="6313"/>
                  <a:pt x="12092" y="6477"/>
                  <a:pt x="12082" y="6633"/>
                </a:cubicBezTo>
                <a:cubicBezTo>
                  <a:pt x="12074" y="6759"/>
                  <a:pt x="12053" y="6932"/>
                  <a:pt x="12036" y="7014"/>
                </a:cubicBezTo>
                <a:cubicBezTo>
                  <a:pt x="12019" y="7096"/>
                  <a:pt x="12004" y="7205"/>
                  <a:pt x="12002" y="7257"/>
                </a:cubicBezTo>
                <a:cubicBezTo>
                  <a:pt x="12000" y="7309"/>
                  <a:pt x="11942" y="7377"/>
                  <a:pt x="11875" y="7408"/>
                </a:cubicBezTo>
                <a:cubicBezTo>
                  <a:pt x="11758" y="7463"/>
                  <a:pt x="11740" y="7607"/>
                  <a:pt x="11769" y="8199"/>
                </a:cubicBezTo>
                <a:cubicBezTo>
                  <a:pt x="11772" y="8250"/>
                  <a:pt x="11835" y="8304"/>
                  <a:pt x="11911" y="8321"/>
                </a:cubicBezTo>
                <a:cubicBezTo>
                  <a:pt x="12029" y="8348"/>
                  <a:pt x="12046" y="8395"/>
                  <a:pt x="12037" y="8653"/>
                </a:cubicBezTo>
                <a:cubicBezTo>
                  <a:pt x="12022" y="9097"/>
                  <a:pt x="12023" y="9285"/>
                  <a:pt x="12042" y="9994"/>
                </a:cubicBezTo>
                <a:cubicBezTo>
                  <a:pt x="12086" y="11592"/>
                  <a:pt x="12087" y="11592"/>
                  <a:pt x="12214" y="11790"/>
                </a:cubicBezTo>
                <a:cubicBezTo>
                  <a:pt x="12304" y="11932"/>
                  <a:pt x="12414" y="11983"/>
                  <a:pt x="12640" y="11981"/>
                </a:cubicBezTo>
                <a:cubicBezTo>
                  <a:pt x="12966" y="11980"/>
                  <a:pt x="13053" y="11920"/>
                  <a:pt x="13073" y="11683"/>
                </a:cubicBezTo>
                <a:cubicBezTo>
                  <a:pt x="13093" y="11453"/>
                  <a:pt x="12981" y="10989"/>
                  <a:pt x="12905" y="10989"/>
                </a:cubicBezTo>
                <a:cubicBezTo>
                  <a:pt x="12797" y="10989"/>
                  <a:pt x="12566" y="10277"/>
                  <a:pt x="12626" y="10132"/>
                </a:cubicBezTo>
                <a:cubicBezTo>
                  <a:pt x="12660" y="10050"/>
                  <a:pt x="12658" y="9992"/>
                  <a:pt x="12624" y="9950"/>
                </a:cubicBezTo>
                <a:cubicBezTo>
                  <a:pt x="12595" y="9914"/>
                  <a:pt x="12579" y="9558"/>
                  <a:pt x="12585" y="9122"/>
                </a:cubicBezTo>
                <a:lnTo>
                  <a:pt x="12596" y="8355"/>
                </a:lnTo>
                <a:lnTo>
                  <a:pt x="12808" y="8325"/>
                </a:lnTo>
                <a:lnTo>
                  <a:pt x="13021" y="8293"/>
                </a:lnTo>
                <a:lnTo>
                  <a:pt x="13021" y="7852"/>
                </a:lnTo>
                <a:lnTo>
                  <a:pt x="13021" y="7412"/>
                </a:lnTo>
                <a:lnTo>
                  <a:pt x="12819" y="7412"/>
                </a:lnTo>
                <a:cubicBezTo>
                  <a:pt x="12608" y="7412"/>
                  <a:pt x="12507" y="7202"/>
                  <a:pt x="12614" y="6989"/>
                </a:cubicBezTo>
                <a:cubicBezTo>
                  <a:pt x="12653" y="6910"/>
                  <a:pt x="12653" y="6842"/>
                  <a:pt x="12615" y="6749"/>
                </a:cubicBezTo>
                <a:cubicBezTo>
                  <a:pt x="12585" y="6678"/>
                  <a:pt x="12568" y="6440"/>
                  <a:pt x="12579" y="6223"/>
                </a:cubicBezTo>
                <a:lnTo>
                  <a:pt x="12598" y="5830"/>
                </a:lnTo>
                <a:close/>
                <a:moveTo>
                  <a:pt x="19648" y="7254"/>
                </a:moveTo>
                <a:cubicBezTo>
                  <a:pt x="19523" y="7244"/>
                  <a:pt x="19289" y="7386"/>
                  <a:pt x="19094" y="7610"/>
                </a:cubicBezTo>
                <a:cubicBezTo>
                  <a:pt x="19046" y="7664"/>
                  <a:pt x="18973" y="7710"/>
                  <a:pt x="18930" y="7710"/>
                </a:cubicBezTo>
                <a:cubicBezTo>
                  <a:pt x="18887" y="7710"/>
                  <a:pt x="18863" y="7745"/>
                  <a:pt x="18877" y="7790"/>
                </a:cubicBezTo>
                <a:cubicBezTo>
                  <a:pt x="18891" y="7835"/>
                  <a:pt x="18834" y="8038"/>
                  <a:pt x="18750" y="8241"/>
                </a:cubicBezTo>
                <a:cubicBezTo>
                  <a:pt x="18663" y="8452"/>
                  <a:pt x="18610" y="8672"/>
                  <a:pt x="18627" y="8758"/>
                </a:cubicBezTo>
                <a:cubicBezTo>
                  <a:pt x="18643" y="8842"/>
                  <a:pt x="18623" y="8932"/>
                  <a:pt x="18581" y="8965"/>
                </a:cubicBezTo>
                <a:cubicBezTo>
                  <a:pt x="18520" y="9011"/>
                  <a:pt x="18517" y="9052"/>
                  <a:pt x="18566" y="9170"/>
                </a:cubicBezTo>
                <a:cubicBezTo>
                  <a:pt x="18616" y="9290"/>
                  <a:pt x="18606" y="9351"/>
                  <a:pt x="18510" y="9496"/>
                </a:cubicBezTo>
                <a:cubicBezTo>
                  <a:pt x="18393" y="9671"/>
                  <a:pt x="18392" y="9673"/>
                  <a:pt x="18493" y="9780"/>
                </a:cubicBezTo>
                <a:cubicBezTo>
                  <a:pt x="18570" y="9862"/>
                  <a:pt x="18590" y="9965"/>
                  <a:pt x="18576" y="10204"/>
                </a:cubicBezTo>
                <a:cubicBezTo>
                  <a:pt x="18566" y="10378"/>
                  <a:pt x="18532" y="10581"/>
                  <a:pt x="18501" y="10656"/>
                </a:cubicBezTo>
                <a:cubicBezTo>
                  <a:pt x="18424" y="10841"/>
                  <a:pt x="18487" y="10947"/>
                  <a:pt x="18581" y="10791"/>
                </a:cubicBezTo>
                <a:cubicBezTo>
                  <a:pt x="18644" y="10687"/>
                  <a:pt x="18665" y="10714"/>
                  <a:pt x="18714" y="10953"/>
                </a:cubicBezTo>
                <a:cubicBezTo>
                  <a:pt x="18747" y="11109"/>
                  <a:pt x="18768" y="11293"/>
                  <a:pt x="18763" y="11361"/>
                </a:cubicBezTo>
                <a:cubicBezTo>
                  <a:pt x="18757" y="11429"/>
                  <a:pt x="18778" y="11484"/>
                  <a:pt x="18809" y="11484"/>
                </a:cubicBezTo>
                <a:cubicBezTo>
                  <a:pt x="18898" y="11484"/>
                  <a:pt x="19161" y="11889"/>
                  <a:pt x="19132" y="11981"/>
                </a:cubicBezTo>
                <a:cubicBezTo>
                  <a:pt x="19118" y="12027"/>
                  <a:pt x="19120" y="12132"/>
                  <a:pt x="19135" y="12215"/>
                </a:cubicBezTo>
                <a:cubicBezTo>
                  <a:pt x="19160" y="12342"/>
                  <a:pt x="19179" y="12333"/>
                  <a:pt x="19262" y="12167"/>
                </a:cubicBezTo>
                <a:cubicBezTo>
                  <a:pt x="19343" y="12005"/>
                  <a:pt x="19412" y="11978"/>
                  <a:pt x="19659" y="12011"/>
                </a:cubicBezTo>
                <a:cubicBezTo>
                  <a:pt x="19824" y="12033"/>
                  <a:pt x="19969" y="12017"/>
                  <a:pt x="19982" y="11974"/>
                </a:cubicBezTo>
                <a:cubicBezTo>
                  <a:pt x="19995" y="11932"/>
                  <a:pt x="20073" y="11868"/>
                  <a:pt x="20155" y="11832"/>
                </a:cubicBezTo>
                <a:cubicBezTo>
                  <a:pt x="20284" y="11776"/>
                  <a:pt x="20653" y="11055"/>
                  <a:pt x="20653" y="10860"/>
                </a:cubicBezTo>
                <a:cubicBezTo>
                  <a:pt x="20652" y="10827"/>
                  <a:pt x="20569" y="10771"/>
                  <a:pt x="20466" y="10739"/>
                </a:cubicBezTo>
                <a:cubicBezTo>
                  <a:pt x="20166" y="10643"/>
                  <a:pt x="19945" y="10413"/>
                  <a:pt x="19964" y="10216"/>
                </a:cubicBezTo>
                <a:cubicBezTo>
                  <a:pt x="19978" y="10074"/>
                  <a:pt x="20042" y="10042"/>
                  <a:pt x="20323" y="10032"/>
                </a:cubicBezTo>
                <a:lnTo>
                  <a:pt x="20663" y="10020"/>
                </a:lnTo>
                <a:lnTo>
                  <a:pt x="20673" y="9554"/>
                </a:lnTo>
                <a:cubicBezTo>
                  <a:pt x="20678" y="9297"/>
                  <a:pt x="20664" y="9063"/>
                  <a:pt x="20642" y="9037"/>
                </a:cubicBezTo>
                <a:cubicBezTo>
                  <a:pt x="20620" y="9010"/>
                  <a:pt x="20602" y="8924"/>
                  <a:pt x="20602" y="8845"/>
                </a:cubicBezTo>
                <a:cubicBezTo>
                  <a:pt x="20602" y="8433"/>
                  <a:pt x="20422" y="7905"/>
                  <a:pt x="20198" y="7662"/>
                </a:cubicBezTo>
                <a:cubicBezTo>
                  <a:pt x="20070" y="7523"/>
                  <a:pt x="19920" y="7412"/>
                  <a:pt x="19864" y="7412"/>
                </a:cubicBezTo>
                <a:cubicBezTo>
                  <a:pt x="19808" y="7412"/>
                  <a:pt x="19747" y="7368"/>
                  <a:pt x="19731" y="7317"/>
                </a:cubicBezTo>
                <a:cubicBezTo>
                  <a:pt x="19719" y="7278"/>
                  <a:pt x="19690" y="7257"/>
                  <a:pt x="19648" y="7254"/>
                </a:cubicBezTo>
                <a:close/>
                <a:moveTo>
                  <a:pt x="5378" y="7273"/>
                </a:moveTo>
                <a:cubicBezTo>
                  <a:pt x="5352" y="7306"/>
                  <a:pt x="5214" y="7348"/>
                  <a:pt x="5072" y="7368"/>
                </a:cubicBezTo>
                <a:cubicBezTo>
                  <a:pt x="4690" y="7422"/>
                  <a:pt x="4701" y="7413"/>
                  <a:pt x="4469" y="7818"/>
                </a:cubicBezTo>
                <a:cubicBezTo>
                  <a:pt x="4058" y="8540"/>
                  <a:pt x="3964" y="9889"/>
                  <a:pt x="4247" y="11010"/>
                </a:cubicBezTo>
                <a:cubicBezTo>
                  <a:pt x="4298" y="11214"/>
                  <a:pt x="4407" y="11478"/>
                  <a:pt x="4488" y="11598"/>
                </a:cubicBezTo>
                <a:cubicBezTo>
                  <a:pt x="4569" y="11717"/>
                  <a:pt x="4623" y="11854"/>
                  <a:pt x="4608" y="11903"/>
                </a:cubicBezTo>
                <a:cubicBezTo>
                  <a:pt x="4593" y="11951"/>
                  <a:pt x="4636" y="11963"/>
                  <a:pt x="4704" y="11929"/>
                </a:cubicBezTo>
                <a:cubicBezTo>
                  <a:pt x="4772" y="11895"/>
                  <a:pt x="4842" y="11913"/>
                  <a:pt x="4860" y="11969"/>
                </a:cubicBezTo>
                <a:cubicBezTo>
                  <a:pt x="4877" y="12026"/>
                  <a:pt x="4922" y="12049"/>
                  <a:pt x="4960" y="12020"/>
                </a:cubicBezTo>
                <a:cubicBezTo>
                  <a:pt x="4997" y="11991"/>
                  <a:pt x="5043" y="12016"/>
                  <a:pt x="5061" y="12074"/>
                </a:cubicBezTo>
                <a:cubicBezTo>
                  <a:pt x="5098" y="12194"/>
                  <a:pt x="5204" y="12216"/>
                  <a:pt x="5255" y="12113"/>
                </a:cubicBezTo>
                <a:cubicBezTo>
                  <a:pt x="5274" y="12075"/>
                  <a:pt x="5334" y="12030"/>
                  <a:pt x="5389" y="12013"/>
                </a:cubicBezTo>
                <a:cubicBezTo>
                  <a:pt x="5443" y="11996"/>
                  <a:pt x="5535" y="11966"/>
                  <a:pt x="5594" y="11948"/>
                </a:cubicBezTo>
                <a:cubicBezTo>
                  <a:pt x="5755" y="11899"/>
                  <a:pt x="6143" y="11100"/>
                  <a:pt x="6125" y="10856"/>
                </a:cubicBezTo>
                <a:cubicBezTo>
                  <a:pt x="6112" y="10682"/>
                  <a:pt x="6074" y="10652"/>
                  <a:pt x="5852" y="10646"/>
                </a:cubicBezTo>
                <a:cubicBezTo>
                  <a:pt x="5633" y="10640"/>
                  <a:pt x="5584" y="10672"/>
                  <a:pt x="5543" y="10853"/>
                </a:cubicBezTo>
                <a:cubicBezTo>
                  <a:pt x="5477" y="11140"/>
                  <a:pt x="5195" y="11323"/>
                  <a:pt x="5021" y="11191"/>
                </a:cubicBezTo>
                <a:cubicBezTo>
                  <a:pt x="4948" y="11136"/>
                  <a:pt x="4893" y="11034"/>
                  <a:pt x="4900" y="10965"/>
                </a:cubicBezTo>
                <a:cubicBezTo>
                  <a:pt x="4907" y="10895"/>
                  <a:pt x="4886" y="10850"/>
                  <a:pt x="4853" y="10863"/>
                </a:cubicBezTo>
                <a:cubicBezTo>
                  <a:pt x="4772" y="10895"/>
                  <a:pt x="4700" y="10602"/>
                  <a:pt x="4712" y="10293"/>
                </a:cubicBezTo>
                <a:cubicBezTo>
                  <a:pt x="4720" y="10091"/>
                  <a:pt x="4751" y="10039"/>
                  <a:pt x="4883" y="10013"/>
                </a:cubicBezTo>
                <a:cubicBezTo>
                  <a:pt x="4971" y="9996"/>
                  <a:pt x="5075" y="10031"/>
                  <a:pt x="5112" y="10092"/>
                </a:cubicBezTo>
                <a:cubicBezTo>
                  <a:pt x="5157" y="10166"/>
                  <a:pt x="5189" y="10169"/>
                  <a:pt x="5210" y="10101"/>
                </a:cubicBezTo>
                <a:cubicBezTo>
                  <a:pt x="5248" y="9979"/>
                  <a:pt x="5686" y="9992"/>
                  <a:pt x="5769" y="10116"/>
                </a:cubicBezTo>
                <a:cubicBezTo>
                  <a:pt x="5804" y="10168"/>
                  <a:pt x="5841" y="10159"/>
                  <a:pt x="5860" y="10097"/>
                </a:cubicBezTo>
                <a:cubicBezTo>
                  <a:pt x="5903" y="9958"/>
                  <a:pt x="6151" y="9965"/>
                  <a:pt x="6222" y="10106"/>
                </a:cubicBezTo>
                <a:cubicBezTo>
                  <a:pt x="6264" y="10189"/>
                  <a:pt x="6274" y="10156"/>
                  <a:pt x="6262" y="9981"/>
                </a:cubicBezTo>
                <a:cubicBezTo>
                  <a:pt x="6254" y="9852"/>
                  <a:pt x="6232" y="9672"/>
                  <a:pt x="6213" y="9582"/>
                </a:cubicBezTo>
                <a:cubicBezTo>
                  <a:pt x="6194" y="9492"/>
                  <a:pt x="6204" y="9387"/>
                  <a:pt x="6235" y="9349"/>
                </a:cubicBezTo>
                <a:cubicBezTo>
                  <a:pt x="6275" y="9299"/>
                  <a:pt x="6272" y="9246"/>
                  <a:pt x="6222" y="9164"/>
                </a:cubicBezTo>
                <a:cubicBezTo>
                  <a:pt x="6184" y="9101"/>
                  <a:pt x="6125" y="8848"/>
                  <a:pt x="6091" y="8602"/>
                </a:cubicBezTo>
                <a:cubicBezTo>
                  <a:pt x="6031" y="8163"/>
                  <a:pt x="5672" y="7356"/>
                  <a:pt x="5586" y="7462"/>
                </a:cubicBezTo>
                <a:cubicBezTo>
                  <a:pt x="5565" y="7488"/>
                  <a:pt x="5521" y="7441"/>
                  <a:pt x="5487" y="7361"/>
                </a:cubicBezTo>
                <a:cubicBezTo>
                  <a:pt x="5454" y="7280"/>
                  <a:pt x="5405" y="7241"/>
                  <a:pt x="5378" y="7273"/>
                </a:cubicBezTo>
                <a:close/>
                <a:moveTo>
                  <a:pt x="17215" y="7278"/>
                </a:moveTo>
                <a:cubicBezTo>
                  <a:pt x="17165" y="7285"/>
                  <a:pt x="17127" y="7316"/>
                  <a:pt x="17088" y="7369"/>
                </a:cubicBezTo>
                <a:cubicBezTo>
                  <a:pt x="17033" y="7446"/>
                  <a:pt x="16960" y="7510"/>
                  <a:pt x="16923" y="7510"/>
                </a:cubicBezTo>
                <a:cubicBezTo>
                  <a:pt x="16887" y="7510"/>
                  <a:pt x="16803" y="7631"/>
                  <a:pt x="16738" y="7781"/>
                </a:cubicBezTo>
                <a:lnTo>
                  <a:pt x="16617" y="8057"/>
                </a:lnTo>
                <a:lnTo>
                  <a:pt x="16478" y="7736"/>
                </a:lnTo>
                <a:cubicBezTo>
                  <a:pt x="16303" y="7334"/>
                  <a:pt x="15918" y="7165"/>
                  <a:pt x="15710" y="7399"/>
                </a:cubicBezTo>
                <a:cubicBezTo>
                  <a:pt x="15630" y="7489"/>
                  <a:pt x="15545" y="7515"/>
                  <a:pt x="15485" y="7466"/>
                </a:cubicBezTo>
                <a:cubicBezTo>
                  <a:pt x="15390" y="7388"/>
                  <a:pt x="14836" y="7325"/>
                  <a:pt x="14742" y="7382"/>
                </a:cubicBezTo>
                <a:cubicBezTo>
                  <a:pt x="14710" y="7401"/>
                  <a:pt x="14695" y="8130"/>
                  <a:pt x="14701" y="9364"/>
                </a:cubicBezTo>
                <a:cubicBezTo>
                  <a:pt x="14707" y="10439"/>
                  <a:pt x="14692" y="11390"/>
                  <a:pt x="14668" y="11477"/>
                </a:cubicBezTo>
                <a:cubicBezTo>
                  <a:pt x="14637" y="11587"/>
                  <a:pt x="14654" y="11701"/>
                  <a:pt x="14728" y="11857"/>
                </a:cubicBezTo>
                <a:cubicBezTo>
                  <a:pt x="14794" y="11999"/>
                  <a:pt x="14852" y="12046"/>
                  <a:pt x="14887" y="11989"/>
                </a:cubicBezTo>
                <a:cubicBezTo>
                  <a:pt x="14917" y="11939"/>
                  <a:pt x="15018" y="11884"/>
                  <a:pt x="15112" y="11866"/>
                </a:cubicBezTo>
                <a:lnTo>
                  <a:pt x="15282" y="11832"/>
                </a:lnTo>
                <a:lnTo>
                  <a:pt x="15276" y="10302"/>
                </a:lnTo>
                <a:lnTo>
                  <a:pt x="15269" y="8772"/>
                </a:lnTo>
                <a:lnTo>
                  <a:pt x="15437" y="8441"/>
                </a:lnTo>
                <a:cubicBezTo>
                  <a:pt x="15643" y="8030"/>
                  <a:pt x="15801" y="8015"/>
                  <a:pt x="15981" y="8390"/>
                </a:cubicBezTo>
                <a:cubicBezTo>
                  <a:pt x="16110" y="8657"/>
                  <a:pt x="16116" y="8716"/>
                  <a:pt x="16107" y="9555"/>
                </a:cubicBezTo>
                <a:cubicBezTo>
                  <a:pt x="16101" y="10202"/>
                  <a:pt x="16078" y="10491"/>
                  <a:pt x="16020" y="10623"/>
                </a:cubicBezTo>
                <a:cubicBezTo>
                  <a:pt x="15958" y="10766"/>
                  <a:pt x="15955" y="10797"/>
                  <a:pt x="16011" y="10772"/>
                </a:cubicBezTo>
                <a:cubicBezTo>
                  <a:pt x="16090" y="10736"/>
                  <a:pt x="16136" y="11247"/>
                  <a:pt x="16062" y="11338"/>
                </a:cubicBezTo>
                <a:cubicBezTo>
                  <a:pt x="16005" y="11408"/>
                  <a:pt x="16108" y="11879"/>
                  <a:pt x="16183" y="11894"/>
                </a:cubicBezTo>
                <a:cubicBezTo>
                  <a:pt x="16213" y="11900"/>
                  <a:pt x="16333" y="11910"/>
                  <a:pt x="16449" y="11918"/>
                </a:cubicBezTo>
                <a:cubicBezTo>
                  <a:pt x="16690" y="11935"/>
                  <a:pt x="16670" y="12047"/>
                  <a:pt x="16669" y="10667"/>
                </a:cubicBezTo>
                <a:cubicBezTo>
                  <a:pt x="16669" y="10189"/>
                  <a:pt x="16691" y="9773"/>
                  <a:pt x="16717" y="9739"/>
                </a:cubicBezTo>
                <a:cubicBezTo>
                  <a:pt x="16748" y="9701"/>
                  <a:pt x="16744" y="9628"/>
                  <a:pt x="16708" y="9540"/>
                </a:cubicBezTo>
                <a:cubicBezTo>
                  <a:pt x="16627" y="9346"/>
                  <a:pt x="16692" y="8760"/>
                  <a:pt x="16826" y="8455"/>
                </a:cubicBezTo>
                <a:cubicBezTo>
                  <a:pt x="16992" y="8080"/>
                  <a:pt x="17207" y="8035"/>
                  <a:pt x="17372" y="8341"/>
                </a:cubicBezTo>
                <a:cubicBezTo>
                  <a:pt x="17493" y="8564"/>
                  <a:pt x="17507" y="8653"/>
                  <a:pt x="17501" y="9217"/>
                </a:cubicBezTo>
                <a:cubicBezTo>
                  <a:pt x="17497" y="9563"/>
                  <a:pt x="17474" y="9897"/>
                  <a:pt x="17450" y="9960"/>
                </a:cubicBezTo>
                <a:cubicBezTo>
                  <a:pt x="17423" y="10030"/>
                  <a:pt x="17427" y="10102"/>
                  <a:pt x="17460" y="10143"/>
                </a:cubicBezTo>
                <a:cubicBezTo>
                  <a:pt x="17494" y="10184"/>
                  <a:pt x="17510" y="10510"/>
                  <a:pt x="17503" y="10995"/>
                </a:cubicBezTo>
                <a:cubicBezTo>
                  <a:pt x="17497" y="11426"/>
                  <a:pt x="17501" y="11797"/>
                  <a:pt x="17513" y="11820"/>
                </a:cubicBezTo>
                <a:cubicBezTo>
                  <a:pt x="17525" y="11844"/>
                  <a:pt x="17640" y="11885"/>
                  <a:pt x="17768" y="11911"/>
                </a:cubicBezTo>
                <a:cubicBezTo>
                  <a:pt x="17896" y="11938"/>
                  <a:pt x="18019" y="11983"/>
                  <a:pt x="18042" y="12011"/>
                </a:cubicBezTo>
                <a:cubicBezTo>
                  <a:pt x="18065" y="12039"/>
                  <a:pt x="18076" y="11594"/>
                  <a:pt x="18068" y="11021"/>
                </a:cubicBezTo>
                <a:cubicBezTo>
                  <a:pt x="18057" y="10321"/>
                  <a:pt x="18072" y="9933"/>
                  <a:pt x="18111" y="9838"/>
                </a:cubicBezTo>
                <a:cubicBezTo>
                  <a:pt x="18152" y="9739"/>
                  <a:pt x="18155" y="9659"/>
                  <a:pt x="18119" y="9573"/>
                </a:cubicBezTo>
                <a:cubicBezTo>
                  <a:pt x="18091" y="9505"/>
                  <a:pt x="18059" y="9157"/>
                  <a:pt x="18049" y="8802"/>
                </a:cubicBezTo>
                <a:cubicBezTo>
                  <a:pt x="18030" y="8126"/>
                  <a:pt x="17871" y="7486"/>
                  <a:pt x="17710" y="7440"/>
                </a:cubicBezTo>
                <a:cubicBezTo>
                  <a:pt x="17669" y="7428"/>
                  <a:pt x="17535" y="7375"/>
                  <a:pt x="17413" y="7324"/>
                </a:cubicBezTo>
                <a:cubicBezTo>
                  <a:pt x="17327" y="7288"/>
                  <a:pt x="17265" y="7271"/>
                  <a:pt x="17215" y="7278"/>
                </a:cubicBezTo>
                <a:close/>
                <a:moveTo>
                  <a:pt x="7661" y="7352"/>
                </a:moveTo>
                <a:cubicBezTo>
                  <a:pt x="7114" y="7386"/>
                  <a:pt x="6909" y="7591"/>
                  <a:pt x="6731" y="8279"/>
                </a:cubicBezTo>
                <a:cubicBezTo>
                  <a:pt x="6641" y="8628"/>
                  <a:pt x="6617" y="8802"/>
                  <a:pt x="6660" y="8802"/>
                </a:cubicBezTo>
                <a:cubicBezTo>
                  <a:pt x="6695" y="8802"/>
                  <a:pt x="6736" y="8740"/>
                  <a:pt x="6750" y="8665"/>
                </a:cubicBezTo>
                <a:cubicBezTo>
                  <a:pt x="6781" y="8507"/>
                  <a:pt x="7015" y="8560"/>
                  <a:pt x="7133" y="8751"/>
                </a:cubicBezTo>
                <a:cubicBezTo>
                  <a:pt x="7175" y="8817"/>
                  <a:pt x="7246" y="8897"/>
                  <a:pt x="7292" y="8930"/>
                </a:cubicBezTo>
                <a:cubicBezTo>
                  <a:pt x="7452" y="9043"/>
                  <a:pt x="7358" y="9331"/>
                  <a:pt x="7104" y="9499"/>
                </a:cubicBezTo>
                <a:cubicBezTo>
                  <a:pt x="6680" y="9781"/>
                  <a:pt x="6499" y="10603"/>
                  <a:pt x="6697" y="11343"/>
                </a:cubicBezTo>
                <a:cubicBezTo>
                  <a:pt x="6817" y="11794"/>
                  <a:pt x="6905" y="11901"/>
                  <a:pt x="7221" y="11981"/>
                </a:cubicBezTo>
                <a:cubicBezTo>
                  <a:pt x="7379" y="12022"/>
                  <a:pt x="7523" y="12062"/>
                  <a:pt x="7542" y="12069"/>
                </a:cubicBezTo>
                <a:cubicBezTo>
                  <a:pt x="7561" y="12076"/>
                  <a:pt x="7592" y="12032"/>
                  <a:pt x="7610" y="11973"/>
                </a:cubicBezTo>
                <a:cubicBezTo>
                  <a:pt x="7628" y="11914"/>
                  <a:pt x="7697" y="11894"/>
                  <a:pt x="7763" y="11927"/>
                </a:cubicBezTo>
                <a:cubicBezTo>
                  <a:pt x="7838" y="11965"/>
                  <a:pt x="7877" y="11946"/>
                  <a:pt x="7869" y="11876"/>
                </a:cubicBezTo>
                <a:cubicBezTo>
                  <a:pt x="7862" y="11815"/>
                  <a:pt x="7897" y="11713"/>
                  <a:pt x="7947" y="11650"/>
                </a:cubicBezTo>
                <a:cubicBezTo>
                  <a:pt x="8021" y="11556"/>
                  <a:pt x="8054" y="11573"/>
                  <a:pt x="8126" y="11748"/>
                </a:cubicBezTo>
                <a:cubicBezTo>
                  <a:pt x="8199" y="11927"/>
                  <a:pt x="8251" y="11952"/>
                  <a:pt x="8440" y="11910"/>
                </a:cubicBezTo>
                <a:cubicBezTo>
                  <a:pt x="8664" y="11859"/>
                  <a:pt x="8665" y="11858"/>
                  <a:pt x="8656" y="11492"/>
                </a:cubicBezTo>
                <a:cubicBezTo>
                  <a:pt x="8651" y="11290"/>
                  <a:pt x="8634" y="11083"/>
                  <a:pt x="8618" y="11031"/>
                </a:cubicBezTo>
                <a:cubicBezTo>
                  <a:pt x="8572" y="10882"/>
                  <a:pt x="8586" y="10197"/>
                  <a:pt x="8636" y="10136"/>
                </a:cubicBezTo>
                <a:cubicBezTo>
                  <a:pt x="8661" y="10105"/>
                  <a:pt x="8668" y="10035"/>
                  <a:pt x="8651" y="9981"/>
                </a:cubicBezTo>
                <a:cubicBezTo>
                  <a:pt x="8635" y="9928"/>
                  <a:pt x="8648" y="9825"/>
                  <a:pt x="8679" y="9750"/>
                </a:cubicBezTo>
                <a:cubicBezTo>
                  <a:pt x="8720" y="9650"/>
                  <a:pt x="8720" y="9597"/>
                  <a:pt x="8679" y="9547"/>
                </a:cubicBezTo>
                <a:cubicBezTo>
                  <a:pt x="8648" y="9509"/>
                  <a:pt x="8634" y="9416"/>
                  <a:pt x="8649" y="9342"/>
                </a:cubicBezTo>
                <a:cubicBezTo>
                  <a:pt x="8663" y="9267"/>
                  <a:pt x="8654" y="9178"/>
                  <a:pt x="8628" y="9145"/>
                </a:cubicBezTo>
                <a:cubicBezTo>
                  <a:pt x="8601" y="9113"/>
                  <a:pt x="8580" y="8901"/>
                  <a:pt x="8579" y="8672"/>
                </a:cubicBezTo>
                <a:cubicBezTo>
                  <a:pt x="8578" y="7726"/>
                  <a:pt x="8290" y="7312"/>
                  <a:pt x="7661" y="7352"/>
                </a:cubicBezTo>
                <a:close/>
                <a:moveTo>
                  <a:pt x="14067" y="7401"/>
                </a:moveTo>
                <a:lnTo>
                  <a:pt x="13784" y="7431"/>
                </a:lnTo>
                <a:lnTo>
                  <a:pt x="13499" y="7459"/>
                </a:lnTo>
                <a:lnTo>
                  <a:pt x="13497" y="8553"/>
                </a:lnTo>
                <a:cubicBezTo>
                  <a:pt x="13495" y="9583"/>
                  <a:pt x="13488" y="9645"/>
                  <a:pt x="13394" y="9631"/>
                </a:cubicBezTo>
                <a:cubicBezTo>
                  <a:pt x="13301" y="9616"/>
                  <a:pt x="13303" y="9626"/>
                  <a:pt x="13407" y="9768"/>
                </a:cubicBezTo>
                <a:cubicBezTo>
                  <a:pt x="13511" y="9908"/>
                  <a:pt x="13519" y="9994"/>
                  <a:pt x="13519" y="10926"/>
                </a:cubicBezTo>
                <a:lnTo>
                  <a:pt x="13519" y="11932"/>
                </a:lnTo>
                <a:lnTo>
                  <a:pt x="13814" y="11897"/>
                </a:lnTo>
                <a:cubicBezTo>
                  <a:pt x="14008" y="11876"/>
                  <a:pt x="14120" y="11817"/>
                  <a:pt x="14137" y="11727"/>
                </a:cubicBezTo>
                <a:cubicBezTo>
                  <a:pt x="14151" y="11652"/>
                  <a:pt x="14142" y="11565"/>
                  <a:pt x="14116" y="11533"/>
                </a:cubicBezTo>
                <a:cubicBezTo>
                  <a:pt x="14052" y="11454"/>
                  <a:pt x="14054" y="10322"/>
                  <a:pt x="14118" y="10243"/>
                </a:cubicBezTo>
                <a:cubicBezTo>
                  <a:pt x="14174" y="10174"/>
                  <a:pt x="14164" y="9821"/>
                  <a:pt x="14100" y="9619"/>
                </a:cubicBezTo>
                <a:cubicBezTo>
                  <a:pt x="14078" y="9549"/>
                  <a:pt x="14066" y="9214"/>
                  <a:pt x="14072" y="8873"/>
                </a:cubicBezTo>
                <a:cubicBezTo>
                  <a:pt x="14078" y="8533"/>
                  <a:pt x="14078" y="8062"/>
                  <a:pt x="14074" y="7827"/>
                </a:cubicBezTo>
                <a:lnTo>
                  <a:pt x="14067" y="7401"/>
                </a:lnTo>
                <a:close/>
                <a:moveTo>
                  <a:pt x="15938" y="8453"/>
                </a:moveTo>
                <a:cubicBezTo>
                  <a:pt x="15929" y="8446"/>
                  <a:pt x="15913" y="8450"/>
                  <a:pt x="15891" y="8467"/>
                </a:cubicBezTo>
                <a:cubicBezTo>
                  <a:pt x="15849" y="8499"/>
                  <a:pt x="15814" y="8542"/>
                  <a:pt x="15814" y="8563"/>
                </a:cubicBezTo>
                <a:cubicBezTo>
                  <a:pt x="15814" y="8644"/>
                  <a:pt x="15909" y="8600"/>
                  <a:pt x="15938" y="8505"/>
                </a:cubicBezTo>
                <a:cubicBezTo>
                  <a:pt x="15947" y="8477"/>
                  <a:pt x="15946" y="8460"/>
                  <a:pt x="15938" y="8453"/>
                </a:cubicBezTo>
                <a:close/>
                <a:moveTo>
                  <a:pt x="10065" y="9142"/>
                </a:moveTo>
                <a:cubicBezTo>
                  <a:pt x="10079" y="9148"/>
                  <a:pt x="10091" y="9165"/>
                  <a:pt x="10099" y="9191"/>
                </a:cubicBezTo>
                <a:cubicBezTo>
                  <a:pt x="10115" y="9243"/>
                  <a:pt x="10107" y="9311"/>
                  <a:pt x="10081" y="9343"/>
                </a:cubicBezTo>
                <a:cubicBezTo>
                  <a:pt x="10055" y="9375"/>
                  <a:pt x="10020" y="9358"/>
                  <a:pt x="10004" y="9306"/>
                </a:cubicBezTo>
                <a:cubicBezTo>
                  <a:pt x="9988" y="9255"/>
                  <a:pt x="9997" y="9186"/>
                  <a:pt x="10023" y="9154"/>
                </a:cubicBezTo>
                <a:cubicBezTo>
                  <a:pt x="10036" y="9138"/>
                  <a:pt x="10051" y="9135"/>
                  <a:pt x="10065" y="9142"/>
                </a:cubicBezTo>
                <a:close/>
                <a:moveTo>
                  <a:pt x="21037" y="9543"/>
                </a:moveTo>
                <a:cubicBezTo>
                  <a:pt x="21028" y="9530"/>
                  <a:pt x="21011" y="9535"/>
                  <a:pt x="20984" y="9555"/>
                </a:cubicBezTo>
                <a:cubicBezTo>
                  <a:pt x="20913" y="9610"/>
                  <a:pt x="20913" y="9639"/>
                  <a:pt x="20986" y="9859"/>
                </a:cubicBezTo>
                <a:cubicBezTo>
                  <a:pt x="21029" y="9992"/>
                  <a:pt x="21078" y="10074"/>
                  <a:pt x="21093" y="10044"/>
                </a:cubicBezTo>
                <a:cubicBezTo>
                  <a:pt x="21108" y="10015"/>
                  <a:pt x="21096" y="9942"/>
                  <a:pt x="21066" y="9881"/>
                </a:cubicBezTo>
                <a:cubicBezTo>
                  <a:pt x="21035" y="9821"/>
                  <a:pt x="21021" y="9708"/>
                  <a:pt x="21036" y="9633"/>
                </a:cubicBezTo>
                <a:cubicBezTo>
                  <a:pt x="21045" y="9586"/>
                  <a:pt x="21045" y="9556"/>
                  <a:pt x="21037" y="9543"/>
                </a:cubicBezTo>
                <a:close/>
                <a:moveTo>
                  <a:pt x="17001" y="9575"/>
                </a:moveTo>
                <a:cubicBezTo>
                  <a:pt x="16940" y="9602"/>
                  <a:pt x="16917" y="9740"/>
                  <a:pt x="16974" y="9876"/>
                </a:cubicBezTo>
                <a:cubicBezTo>
                  <a:pt x="17022" y="9990"/>
                  <a:pt x="17042" y="9983"/>
                  <a:pt x="17097" y="9832"/>
                </a:cubicBezTo>
                <a:cubicBezTo>
                  <a:pt x="17154" y="9677"/>
                  <a:pt x="17150" y="9643"/>
                  <a:pt x="17074" y="9589"/>
                </a:cubicBezTo>
                <a:cubicBezTo>
                  <a:pt x="17046" y="9569"/>
                  <a:pt x="17022" y="9566"/>
                  <a:pt x="17001" y="9575"/>
                </a:cubicBezTo>
                <a:close/>
                <a:moveTo>
                  <a:pt x="9076" y="9696"/>
                </a:moveTo>
                <a:cubicBezTo>
                  <a:pt x="9047" y="9696"/>
                  <a:pt x="9037" y="9741"/>
                  <a:pt x="9054" y="9796"/>
                </a:cubicBezTo>
                <a:cubicBezTo>
                  <a:pt x="9071" y="9850"/>
                  <a:pt x="9095" y="9895"/>
                  <a:pt x="9107" y="9895"/>
                </a:cubicBezTo>
                <a:cubicBezTo>
                  <a:pt x="9119" y="9895"/>
                  <a:pt x="9130" y="9850"/>
                  <a:pt x="9130" y="9796"/>
                </a:cubicBezTo>
                <a:cubicBezTo>
                  <a:pt x="9130" y="9741"/>
                  <a:pt x="9105" y="9696"/>
                  <a:pt x="9076" y="9696"/>
                </a:cubicBezTo>
                <a:close/>
                <a:moveTo>
                  <a:pt x="10517" y="11352"/>
                </a:moveTo>
                <a:cubicBezTo>
                  <a:pt x="10496" y="11364"/>
                  <a:pt x="10475" y="11431"/>
                  <a:pt x="10475" y="11542"/>
                </a:cubicBezTo>
                <a:cubicBezTo>
                  <a:pt x="10475" y="11620"/>
                  <a:pt x="10497" y="11683"/>
                  <a:pt x="10523" y="11683"/>
                </a:cubicBezTo>
                <a:cubicBezTo>
                  <a:pt x="10548" y="11683"/>
                  <a:pt x="10566" y="11598"/>
                  <a:pt x="10562" y="11492"/>
                </a:cubicBezTo>
                <a:cubicBezTo>
                  <a:pt x="10558" y="11384"/>
                  <a:pt x="10537" y="11341"/>
                  <a:pt x="10517" y="11352"/>
                </a:cubicBezTo>
                <a:close/>
                <a:moveTo>
                  <a:pt x="6164" y="11387"/>
                </a:moveTo>
                <a:cubicBezTo>
                  <a:pt x="6152" y="11387"/>
                  <a:pt x="6128" y="11429"/>
                  <a:pt x="6111" y="11484"/>
                </a:cubicBezTo>
                <a:cubicBezTo>
                  <a:pt x="6094" y="11538"/>
                  <a:pt x="6103" y="11584"/>
                  <a:pt x="6132" y="11584"/>
                </a:cubicBezTo>
                <a:cubicBezTo>
                  <a:pt x="6161" y="11584"/>
                  <a:pt x="6185" y="11538"/>
                  <a:pt x="6185" y="11484"/>
                </a:cubicBezTo>
                <a:cubicBezTo>
                  <a:pt x="6185" y="11429"/>
                  <a:pt x="6176" y="11387"/>
                  <a:pt x="6164" y="11387"/>
                </a:cubicBezTo>
                <a:close/>
                <a:moveTo>
                  <a:pt x="16013" y="12379"/>
                </a:moveTo>
                <a:cubicBezTo>
                  <a:pt x="15986" y="12379"/>
                  <a:pt x="15963" y="12468"/>
                  <a:pt x="15963" y="12578"/>
                </a:cubicBezTo>
                <a:cubicBezTo>
                  <a:pt x="15963" y="12687"/>
                  <a:pt x="15986" y="12777"/>
                  <a:pt x="16013" y="12777"/>
                </a:cubicBezTo>
                <a:cubicBezTo>
                  <a:pt x="16041" y="12777"/>
                  <a:pt x="16063" y="12687"/>
                  <a:pt x="16063" y="12578"/>
                </a:cubicBezTo>
                <a:cubicBezTo>
                  <a:pt x="16063" y="12468"/>
                  <a:pt x="16041" y="12379"/>
                  <a:pt x="16013" y="12379"/>
                </a:cubicBezTo>
                <a:close/>
                <a:moveTo>
                  <a:pt x="3750" y="12439"/>
                </a:moveTo>
                <a:cubicBezTo>
                  <a:pt x="3727" y="12411"/>
                  <a:pt x="3707" y="12454"/>
                  <a:pt x="3707" y="12534"/>
                </a:cubicBezTo>
                <a:cubicBezTo>
                  <a:pt x="3707" y="12613"/>
                  <a:pt x="3727" y="12677"/>
                  <a:pt x="3750" y="12677"/>
                </a:cubicBezTo>
                <a:cubicBezTo>
                  <a:pt x="3772" y="12677"/>
                  <a:pt x="3791" y="12636"/>
                  <a:pt x="3791" y="12585"/>
                </a:cubicBezTo>
                <a:cubicBezTo>
                  <a:pt x="3791" y="12533"/>
                  <a:pt x="3772" y="12467"/>
                  <a:pt x="3750" y="12439"/>
                </a:cubicBezTo>
                <a:close/>
                <a:moveTo>
                  <a:pt x="18355" y="12478"/>
                </a:moveTo>
                <a:cubicBezTo>
                  <a:pt x="18326" y="12478"/>
                  <a:pt x="18316" y="12523"/>
                  <a:pt x="18333" y="12578"/>
                </a:cubicBezTo>
                <a:cubicBezTo>
                  <a:pt x="18350" y="12632"/>
                  <a:pt x="18374" y="12677"/>
                  <a:pt x="18387" y="12677"/>
                </a:cubicBezTo>
                <a:cubicBezTo>
                  <a:pt x="18399" y="12677"/>
                  <a:pt x="18408" y="12632"/>
                  <a:pt x="18408" y="12578"/>
                </a:cubicBezTo>
                <a:cubicBezTo>
                  <a:pt x="18408" y="12523"/>
                  <a:pt x="18384" y="12478"/>
                  <a:pt x="18355" y="12478"/>
                </a:cubicBezTo>
                <a:close/>
                <a:moveTo>
                  <a:pt x="9136" y="12833"/>
                </a:moveTo>
                <a:cubicBezTo>
                  <a:pt x="9111" y="12803"/>
                  <a:pt x="9077" y="12845"/>
                  <a:pt x="9061" y="12926"/>
                </a:cubicBezTo>
                <a:cubicBezTo>
                  <a:pt x="9045" y="13008"/>
                  <a:pt x="9053" y="13075"/>
                  <a:pt x="9078" y="13075"/>
                </a:cubicBezTo>
                <a:cubicBezTo>
                  <a:pt x="9145" y="13075"/>
                  <a:pt x="9188" y="12898"/>
                  <a:pt x="9136" y="12833"/>
                </a:cubicBezTo>
                <a:close/>
                <a:moveTo>
                  <a:pt x="14531" y="12986"/>
                </a:moveTo>
                <a:cubicBezTo>
                  <a:pt x="14526" y="12994"/>
                  <a:pt x="14531" y="13033"/>
                  <a:pt x="14545" y="13103"/>
                </a:cubicBezTo>
                <a:cubicBezTo>
                  <a:pt x="14563" y="13201"/>
                  <a:pt x="14592" y="13258"/>
                  <a:pt x="14607" y="13228"/>
                </a:cubicBezTo>
                <a:cubicBezTo>
                  <a:pt x="14622" y="13197"/>
                  <a:pt x="14606" y="13116"/>
                  <a:pt x="14572" y="13049"/>
                </a:cubicBezTo>
                <a:cubicBezTo>
                  <a:pt x="14547" y="13000"/>
                  <a:pt x="14535" y="12978"/>
                  <a:pt x="14531" y="12986"/>
                </a:cubicBezTo>
                <a:close/>
                <a:moveTo>
                  <a:pt x="8443" y="13014"/>
                </a:moveTo>
                <a:cubicBezTo>
                  <a:pt x="8430" y="13019"/>
                  <a:pt x="8418" y="13033"/>
                  <a:pt x="8411" y="13056"/>
                </a:cubicBezTo>
                <a:cubicBezTo>
                  <a:pt x="8396" y="13103"/>
                  <a:pt x="8418" y="13142"/>
                  <a:pt x="8458" y="13142"/>
                </a:cubicBezTo>
                <a:cubicBezTo>
                  <a:pt x="8542" y="13142"/>
                  <a:pt x="8550" y="13110"/>
                  <a:pt x="8484" y="13030"/>
                </a:cubicBezTo>
                <a:cubicBezTo>
                  <a:pt x="8472" y="13014"/>
                  <a:pt x="8456" y="13009"/>
                  <a:pt x="8443" y="13014"/>
                </a:cubicBezTo>
                <a:close/>
                <a:moveTo>
                  <a:pt x="1146" y="13324"/>
                </a:moveTo>
                <a:cubicBezTo>
                  <a:pt x="1119" y="13358"/>
                  <a:pt x="1098" y="13427"/>
                  <a:pt x="1098" y="13479"/>
                </a:cubicBezTo>
                <a:cubicBezTo>
                  <a:pt x="1098" y="13621"/>
                  <a:pt x="1132" y="13589"/>
                  <a:pt x="1165" y="13417"/>
                </a:cubicBezTo>
                <a:cubicBezTo>
                  <a:pt x="1183" y="13329"/>
                  <a:pt x="1174" y="13289"/>
                  <a:pt x="1146" y="13324"/>
                </a:cubicBezTo>
                <a:close/>
                <a:moveTo>
                  <a:pt x="9949" y="13373"/>
                </a:moveTo>
                <a:cubicBezTo>
                  <a:pt x="9935" y="13373"/>
                  <a:pt x="9948" y="13462"/>
                  <a:pt x="9977" y="13571"/>
                </a:cubicBezTo>
                <a:cubicBezTo>
                  <a:pt x="10006" y="13681"/>
                  <a:pt x="10041" y="13771"/>
                  <a:pt x="10055" y="13771"/>
                </a:cubicBezTo>
                <a:cubicBezTo>
                  <a:pt x="10069" y="13771"/>
                  <a:pt x="10056" y="13681"/>
                  <a:pt x="10027" y="13571"/>
                </a:cubicBezTo>
                <a:cubicBezTo>
                  <a:pt x="9998" y="13462"/>
                  <a:pt x="9962" y="13373"/>
                  <a:pt x="9949" y="13373"/>
                </a:cubicBezTo>
                <a:close/>
                <a:moveTo>
                  <a:pt x="1000" y="13473"/>
                </a:moveTo>
                <a:cubicBezTo>
                  <a:pt x="971" y="13473"/>
                  <a:pt x="947" y="13517"/>
                  <a:pt x="947" y="13571"/>
                </a:cubicBezTo>
                <a:cubicBezTo>
                  <a:pt x="947" y="13626"/>
                  <a:pt x="957" y="13671"/>
                  <a:pt x="969" y="13671"/>
                </a:cubicBezTo>
                <a:cubicBezTo>
                  <a:pt x="982" y="13671"/>
                  <a:pt x="1005" y="13626"/>
                  <a:pt x="1022" y="13571"/>
                </a:cubicBezTo>
                <a:cubicBezTo>
                  <a:pt x="1039" y="13517"/>
                  <a:pt x="1029" y="13473"/>
                  <a:pt x="1000" y="13473"/>
                </a:cubicBezTo>
                <a:close/>
                <a:moveTo>
                  <a:pt x="19957" y="13473"/>
                </a:moveTo>
                <a:cubicBezTo>
                  <a:pt x="19928" y="13473"/>
                  <a:pt x="19905" y="13517"/>
                  <a:pt x="19905" y="13571"/>
                </a:cubicBezTo>
                <a:cubicBezTo>
                  <a:pt x="19905" y="13626"/>
                  <a:pt x="19914" y="13671"/>
                  <a:pt x="19926" y="13671"/>
                </a:cubicBezTo>
                <a:cubicBezTo>
                  <a:pt x="19939" y="13671"/>
                  <a:pt x="19963" y="13626"/>
                  <a:pt x="19980" y="13571"/>
                </a:cubicBezTo>
                <a:cubicBezTo>
                  <a:pt x="19997" y="13517"/>
                  <a:pt x="19986" y="13473"/>
                  <a:pt x="19957" y="13473"/>
                </a:cubicBezTo>
                <a:close/>
                <a:moveTo>
                  <a:pt x="2958" y="13510"/>
                </a:moveTo>
                <a:cubicBezTo>
                  <a:pt x="2949" y="13518"/>
                  <a:pt x="2944" y="13537"/>
                  <a:pt x="2944" y="13566"/>
                </a:cubicBezTo>
                <a:cubicBezTo>
                  <a:pt x="2944" y="13624"/>
                  <a:pt x="2966" y="13671"/>
                  <a:pt x="2994" y="13671"/>
                </a:cubicBezTo>
                <a:cubicBezTo>
                  <a:pt x="3021" y="13671"/>
                  <a:pt x="3043" y="13652"/>
                  <a:pt x="3043" y="13628"/>
                </a:cubicBezTo>
                <a:cubicBezTo>
                  <a:pt x="3043" y="13603"/>
                  <a:pt x="3021" y="13556"/>
                  <a:pt x="2994" y="13522"/>
                </a:cubicBezTo>
                <a:cubicBezTo>
                  <a:pt x="2980" y="13505"/>
                  <a:pt x="2967" y="13502"/>
                  <a:pt x="2958" y="13510"/>
                </a:cubicBezTo>
                <a:close/>
                <a:moveTo>
                  <a:pt x="19306" y="13571"/>
                </a:moveTo>
                <a:cubicBezTo>
                  <a:pt x="19303" y="13566"/>
                  <a:pt x="19283" y="13597"/>
                  <a:pt x="19244" y="13659"/>
                </a:cubicBezTo>
                <a:cubicBezTo>
                  <a:pt x="19196" y="13734"/>
                  <a:pt x="19157" y="13812"/>
                  <a:pt x="19157" y="13833"/>
                </a:cubicBezTo>
                <a:cubicBezTo>
                  <a:pt x="19157" y="13914"/>
                  <a:pt x="19197" y="13861"/>
                  <a:pt x="19262" y="13696"/>
                </a:cubicBezTo>
                <a:cubicBezTo>
                  <a:pt x="19293" y="13617"/>
                  <a:pt x="19309" y="13577"/>
                  <a:pt x="19306" y="13571"/>
                </a:cubicBezTo>
                <a:close/>
                <a:moveTo>
                  <a:pt x="20762" y="13976"/>
                </a:moveTo>
                <a:cubicBezTo>
                  <a:pt x="20758" y="13984"/>
                  <a:pt x="20772" y="14042"/>
                  <a:pt x="20801" y="14153"/>
                </a:cubicBezTo>
                <a:cubicBezTo>
                  <a:pt x="20834" y="14281"/>
                  <a:pt x="20874" y="14357"/>
                  <a:pt x="20891" y="14323"/>
                </a:cubicBezTo>
                <a:cubicBezTo>
                  <a:pt x="20907" y="14290"/>
                  <a:pt x="20881" y="14186"/>
                  <a:pt x="20832" y="14092"/>
                </a:cubicBezTo>
                <a:cubicBezTo>
                  <a:pt x="20789" y="14010"/>
                  <a:pt x="20766" y="13968"/>
                  <a:pt x="20762" y="13976"/>
                </a:cubicBezTo>
                <a:close/>
                <a:moveTo>
                  <a:pt x="2489" y="13982"/>
                </a:moveTo>
                <a:cubicBezTo>
                  <a:pt x="2472" y="13980"/>
                  <a:pt x="2453" y="13987"/>
                  <a:pt x="2435" y="14001"/>
                </a:cubicBezTo>
                <a:cubicBezTo>
                  <a:pt x="2395" y="14033"/>
                  <a:pt x="2407" y="14056"/>
                  <a:pt x="2465" y="14061"/>
                </a:cubicBezTo>
                <a:cubicBezTo>
                  <a:pt x="2518" y="14065"/>
                  <a:pt x="2547" y="14041"/>
                  <a:pt x="2530" y="14008"/>
                </a:cubicBezTo>
                <a:cubicBezTo>
                  <a:pt x="2522" y="13991"/>
                  <a:pt x="2506" y="13983"/>
                  <a:pt x="2489" y="13982"/>
                </a:cubicBezTo>
                <a:close/>
                <a:moveTo>
                  <a:pt x="10291" y="14106"/>
                </a:moveTo>
                <a:cubicBezTo>
                  <a:pt x="10285" y="14117"/>
                  <a:pt x="10281" y="14152"/>
                  <a:pt x="10280" y="14210"/>
                </a:cubicBezTo>
                <a:cubicBezTo>
                  <a:pt x="10278" y="14314"/>
                  <a:pt x="10290" y="14372"/>
                  <a:pt x="10306" y="14339"/>
                </a:cubicBezTo>
                <a:cubicBezTo>
                  <a:pt x="10323" y="14306"/>
                  <a:pt x="10325" y="14220"/>
                  <a:pt x="10311" y="14148"/>
                </a:cubicBezTo>
                <a:cubicBezTo>
                  <a:pt x="10303" y="14109"/>
                  <a:pt x="10296" y="14096"/>
                  <a:pt x="10291" y="14106"/>
                </a:cubicBezTo>
                <a:close/>
                <a:moveTo>
                  <a:pt x="13783" y="14106"/>
                </a:moveTo>
                <a:cubicBezTo>
                  <a:pt x="13774" y="14114"/>
                  <a:pt x="13769" y="14133"/>
                  <a:pt x="13769" y="14162"/>
                </a:cubicBezTo>
                <a:cubicBezTo>
                  <a:pt x="13769" y="14220"/>
                  <a:pt x="13790" y="14269"/>
                  <a:pt x="13818" y="14269"/>
                </a:cubicBezTo>
                <a:cubicBezTo>
                  <a:pt x="13845" y="14269"/>
                  <a:pt x="13868" y="14248"/>
                  <a:pt x="13868" y="14224"/>
                </a:cubicBezTo>
                <a:cubicBezTo>
                  <a:pt x="13868" y="14199"/>
                  <a:pt x="13845" y="14152"/>
                  <a:pt x="13818" y="14118"/>
                </a:cubicBezTo>
                <a:cubicBezTo>
                  <a:pt x="13804" y="14101"/>
                  <a:pt x="13792" y="14098"/>
                  <a:pt x="13783" y="14106"/>
                </a:cubicBezTo>
                <a:close/>
                <a:moveTo>
                  <a:pt x="1294" y="14169"/>
                </a:moveTo>
                <a:cubicBezTo>
                  <a:pt x="1291" y="14197"/>
                  <a:pt x="1280" y="14318"/>
                  <a:pt x="1268" y="14439"/>
                </a:cubicBezTo>
                <a:cubicBezTo>
                  <a:pt x="1253" y="14602"/>
                  <a:pt x="1268" y="14642"/>
                  <a:pt x="1323" y="14600"/>
                </a:cubicBezTo>
                <a:cubicBezTo>
                  <a:pt x="1364" y="14569"/>
                  <a:pt x="1396" y="14516"/>
                  <a:pt x="1396" y="14481"/>
                </a:cubicBezTo>
                <a:cubicBezTo>
                  <a:pt x="1395" y="14397"/>
                  <a:pt x="1300" y="14105"/>
                  <a:pt x="1294" y="14169"/>
                </a:cubicBezTo>
                <a:close/>
                <a:moveTo>
                  <a:pt x="18234" y="14215"/>
                </a:moveTo>
                <a:cubicBezTo>
                  <a:pt x="18225" y="14222"/>
                  <a:pt x="18225" y="14241"/>
                  <a:pt x="18234" y="14269"/>
                </a:cubicBezTo>
                <a:cubicBezTo>
                  <a:pt x="18250" y="14323"/>
                  <a:pt x="18285" y="14367"/>
                  <a:pt x="18311" y="14367"/>
                </a:cubicBezTo>
                <a:cubicBezTo>
                  <a:pt x="18383" y="14367"/>
                  <a:pt x="18367" y="14297"/>
                  <a:pt x="18280" y="14231"/>
                </a:cubicBezTo>
                <a:cubicBezTo>
                  <a:pt x="18258" y="14214"/>
                  <a:pt x="18242" y="14208"/>
                  <a:pt x="18234" y="14215"/>
                </a:cubicBezTo>
                <a:close/>
                <a:moveTo>
                  <a:pt x="10443" y="14297"/>
                </a:moveTo>
                <a:cubicBezTo>
                  <a:pt x="10431" y="14308"/>
                  <a:pt x="10426" y="14363"/>
                  <a:pt x="10426" y="14467"/>
                </a:cubicBezTo>
                <a:cubicBezTo>
                  <a:pt x="10426" y="14653"/>
                  <a:pt x="10439" y="14677"/>
                  <a:pt x="10486" y="14585"/>
                </a:cubicBezTo>
                <a:cubicBezTo>
                  <a:pt x="10532" y="14492"/>
                  <a:pt x="10532" y="14441"/>
                  <a:pt x="10486" y="14348"/>
                </a:cubicBezTo>
                <a:cubicBezTo>
                  <a:pt x="10474" y="14325"/>
                  <a:pt x="10465" y="14308"/>
                  <a:pt x="10457" y="14301"/>
                </a:cubicBezTo>
                <a:cubicBezTo>
                  <a:pt x="10451" y="14295"/>
                  <a:pt x="10447" y="14294"/>
                  <a:pt x="10443" y="14297"/>
                </a:cubicBezTo>
                <a:close/>
                <a:moveTo>
                  <a:pt x="13267" y="14567"/>
                </a:moveTo>
                <a:cubicBezTo>
                  <a:pt x="13238" y="14567"/>
                  <a:pt x="13227" y="14611"/>
                  <a:pt x="13244" y="14665"/>
                </a:cubicBezTo>
                <a:cubicBezTo>
                  <a:pt x="13261" y="14720"/>
                  <a:pt x="13285" y="14763"/>
                  <a:pt x="13298" y="14763"/>
                </a:cubicBezTo>
                <a:cubicBezTo>
                  <a:pt x="13310" y="14763"/>
                  <a:pt x="13319" y="14720"/>
                  <a:pt x="13319" y="14665"/>
                </a:cubicBezTo>
                <a:cubicBezTo>
                  <a:pt x="13319" y="14611"/>
                  <a:pt x="13296" y="14567"/>
                  <a:pt x="13267" y="14567"/>
                </a:cubicBezTo>
                <a:close/>
                <a:moveTo>
                  <a:pt x="10938" y="14842"/>
                </a:moveTo>
                <a:cubicBezTo>
                  <a:pt x="10922" y="14859"/>
                  <a:pt x="10898" y="14926"/>
                  <a:pt x="10861" y="15051"/>
                </a:cubicBezTo>
                <a:cubicBezTo>
                  <a:pt x="10777" y="15335"/>
                  <a:pt x="10777" y="15340"/>
                  <a:pt x="10875" y="15289"/>
                </a:cubicBezTo>
                <a:cubicBezTo>
                  <a:pt x="11001" y="15224"/>
                  <a:pt x="11021" y="15158"/>
                  <a:pt x="10981" y="14935"/>
                </a:cubicBezTo>
                <a:cubicBezTo>
                  <a:pt x="10967" y="14860"/>
                  <a:pt x="10955" y="14826"/>
                  <a:pt x="10938" y="14842"/>
                </a:cubicBezTo>
                <a:close/>
                <a:moveTo>
                  <a:pt x="9376" y="14863"/>
                </a:moveTo>
                <a:cubicBezTo>
                  <a:pt x="9347" y="14863"/>
                  <a:pt x="9336" y="14909"/>
                  <a:pt x="9353" y="14963"/>
                </a:cubicBezTo>
                <a:cubicBezTo>
                  <a:pt x="9370" y="15018"/>
                  <a:pt x="9394" y="15061"/>
                  <a:pt x="9406" y="15061"/>
                </a:cubicBezTo>
                <a:cubicBezTo>
                  <a:pt x="9419" y="15061"/>
                  <a:pt x="9428" y="15018"/>
                  <a:pt x="9428" y="14963"/>
                </a:cubicBezTo>
                <a:cubicBezTo>
                  <a:pt x="9428" y="14909"/>
                  <a:pt x="9405" y="14863"/>
                  <a:pt x="9376" y="14863"/>
                </a:cubicBezTo>
                <a:close/>
                <a:moveTo>
                  <a:pt x="4172" y="14916"/>
                </a:moveTo>
                <a:cubicBezTo>
                  <a:pt x="4163" y="14901"/>
                  <a:pt x="4140" y="14925"/>
                  <a:pt x="4097" y="14979"/>
                </a:cubicBezTo>
                <a:cubicBezTo>
                  <a:pt x="4044" y="15045"/>
                  <a:pt x="3989" y="15238"/>
                  <a:pt x="3976" y="15405"/>
                </a:cubicBezTo>
                <a:cubicBezTo>
                  <a:pt x="3950" y="15750"/>
                  <a:pt x="3980" y="17227"/>
                  <a:pt x="4018" y="17437"/>
                </a:cubicBezTo>
                <a:cubicBezTo>
                  <a:pt x="4038" y="17549"/>
                  <a:pt x="4060" y="17542"/>
                  <a:pt x="4137" y="17403"/>
                </a:cubicBezTo>
                <a:cubicBezTo>
                  <a:pt x="4211" y="17270"/>
                  <a:pt x="4254" y="17256"/>
                  <a:pt x="4332" y="17340"/>
                </a:cubicBezTo>
                <a:cubicBezTo>
                  <a:pt x="4560" y="17583"/>
                  <a:pt x="4762" y="17190"/>
                  <a:pt x="4804" y="16420"/>
                </a:cubicBezTo>
                <a:cubicBezTo>
                  <a:pt x="4820" y="16136"/>
                  <a:pt x="4799" y="16056"/>
                  <a:pt x="4654" y="15857"/>
                </a:cubicBezTo>
                <a:cubicBezTo>
                  <a:pt x="4561" y="15730"/>
                  <a:pt x="4446" y="15628"/>
                  <a:pt x="4400" y="15629"/>
                </a:cubicBezTo>
                <a:cubicBezTo>
                  <a:pt x="4258" y="15635"/>
                  <a:pt x="4131" y="15346"/>
                  <a:pt x="4164" y="15089"/>
                </a:cubicBezTo>
                <a:cubicBezTo>
                  <a:pt x="4177" y="14986"/>
                  <a:pt x="4182" y="14931"/>
                  <a:pt x="4172" y="14916"/>
                </a:cubicBezTo>
                <a:close/>
                <a:moveTo>
                  <a:pt x="9787" y="14928"/>
                </a:moveTo>
                <a:cubicBezTo>
                  <a:pt x="9722" y="14969"/>
                  <a:pt x="9706" y="15314"/>
                  <a:pt x="9704" y="16260"/>
                </a:cubicBezTo>
                <a:cubicBezTo>
                  <a:pt x="9703" y="17290"/>
                  <a:pt x="9711" y="17409"/>
                  <a:pt x="9789" y="17398"/>
                </a:cubicBezTo>
                <a:cubicBezTo>
                  <a:pt x="9923" y="17379"/>
                  <a:pt x="9942" y="17292"/>
                  <a:pt x="9939" y="16704"/>
                </a:cubicBezTo>
                <a:cubicBezTo>
                  <a:pt x="9937" y="16171"/>
                  <a:pt x="9985" y="15941"/>
                  <a:pt x="10053" y="16161"/>
                </a:cubicBezTo>
                <a:cubicBezTo>
                  <a:pt x="10076" y="16232"/>
                  <a:pt x="10118" y="16212"/>
                  <a:pt x="10181" y="16099"/>
                </a:cubicBezTo>
                <a:cubicBezTo>
                  <a:pt x="10304" y="15877"/>
                  <a:pt x="10332" y="16026"/>
                  <a:pt x="10308" y="16753"/>
                </a:cubicBezTo>
                <a:cubicBezTo>
                  <a:pt x="10298" y="17054"/>
                  <a:pt x="10312" y="17355"/>
                  <a:pt x="10339" y="17423"/>
                </a:cubicBezTo>
                <a:cubicBezTo>
                  <a:pt x="10406" y="17593"/>
                  <a:pt x="10475" y="17482"/>
                  <a:pt x="10475" y="17205"/>
                </a:cubicBezTo>
                <a:cubicBezTo>
                  <a:pt x="10475" y="17079"/>
                  <a:pt x="10509" y="16918"/>
                  <a:pt x="10551" y="16849"/>
                </a:cubicBezTo>
                <a:cubicBezTo>
                  <a:pt x="10609" y="16753"/>
                  <a:pt x="10614" y="16695"/>
                  <a:pt x="10569" y="16588"/>
                </a:cubicBezTo>
                <a:cubicBezTo>
                  <a:pt x="10538" y="16512"/>
                  <a:pt x="10525" y="16422"/>
                  <a:pt x="10542" y="16388"/>
                </a:cubicBezTo>
                <a:cubicBezTo>
                  <a:pt x="10559" y="16355"/>
                  <a:pt x="10550" y="16248"/>
                  <a:pt x="10524" y="16148"/>
                </a:cubicBezTo>
                <a:cubicBezTo>
                  <a:pt x="10487" y="16012"/>
                  <a:pt x="10497" y="15943"/>
                  <a:pt x="10563" y="15864"/>
                </a:cubicBezTo>
                <a:cubicBezTo>
                  <a:pt x="10646" y="15765"/>
                  <a:pt x="10646" y="15754"/>
                  <a:pt x="10561" y="15652"/>
                </a:cubicBezTo>
                <a:cubicBezTo>
                  <a:pt x="10508" y="15588"/>
                  <a:pt x="10483" y="15477"/>
                  <a:pt x="10499" y="15375"/>
                </a:cubicBezTo>
                <a:cubicBezTo>
                  <a:pt x="10518" y="15257"/>
                  <a:pt x="10497" y="15200"/>
                  <a:pt x="10429" y="15189"/>
                </a:cubicBezTo>
                <a:cubicBezTo>
                  <a:pt x="10372" y="15181"/>
                  <a:pt x="10318" y="15256"/>
                  <a:pt x="10300" y="15368"/>
                </a:cubicBezTo>
                <a:cubicBezTo>
                  <a:pt x="10262" y="15606"/>
                  <a:pt x="10095" y="15794"/>
                  <a:pt x="9992" y="15715"/>
                </a:cubicBezTo>
                <a:cubicBezTo>
                  <a:pt x="9940" y="15676"/>
                  <a:pt x="9923" y="15565"/>
                  <a:pt x="9937" y="15372"/>
                </a:cubicBezTo>
                <a:cubicBezTo>
                  <a:pt x="9952" y="15175"/>
                  <a:pt x="9930" y="15053"/>
                  <a:pt x="9870" y="14977"/>
                </a:cubicBezTo>
                <a:cubicBezTo>
                  <a:pt x="9835" y="14934"/>
                  <a:pt x="9809" y="14915"/>
                  <a:pt x="9787" y="14928"/>
                </a:cubicBezTo>
                <a:close/>
                <a:moveTo>
                  <a:pt x="17706" y="14981"/>
                </a:moveTo>
                <a:cubicBezTo>
                  <a:pt x="17644" y="14999"/>
                  <a:pt x="17583" y="15073"/>
                  <a:pt x="17571" y="15146"/>
                </a:cubicBezTo>
                <a:cubicBezTo>
                  <a:pt x="17556" y="15236"/>
                  <a:pt x="17585" y="15266"/>
                  <a:pt x="17662" y="15244"/>
                </a:cubicBezTo>
                <a:cubicBezTo>
                  <a:pt x="17725" y="15225"/>
                  <a:pt x="17786" y="15154"/>
                  <a:pt x="17798" y="15081"/>
                </a:cubicBezTo>
                <a:cubicBezTo>
                  <a:pt x="17813" y="14991"/>
                  <a:pt x="17784" y="14958"/>
                  <a:pt x="17706" y="14981"/>
                </a:cubicBezTo>
                <a:close/>
                <a:moveTo>
                  <a:pt x="2494" y="14991"/>
                </a:moveTo>
                <a:cubicBezTo>
                  <a:pt x="2371" y="14973"/>
                  <a:pt x="2360" y="15230"/>
                  <a:pt x="2481" y="15293"/>
                </a:cubicBezTo>
                <a:cubicBezTo>
                  <a:pt x="2529" y="15318"/>
                  <a:pt x="2575" y="15344"/>
                  <a:pt x="2581" y="15351"/>
                </a:cubicBezTo>
                <a:cubicBezTo>
                  <a:pt x="2588" y="15357"/>
                  <a:pt x="2594" y="15282"/>
                  <a:pt x="2594" y="15184"/>
                </a:cubicBezTo>
                <a:cubicBezTo>
                  <a:pt x="2594" y="15078"/>
                  <a:pt x="2553" y="15000"/>
                  <a:pt x="2494" y="14991"/>
                </a:cubicBezTo>
                <a:close/>
                <a:moveTo>
                  <a:pt x="8272" y="15172"/>
                </a:moveTo>
                <a:cubicBezTo>
                  <a:pt x="8241" y="15180"/>
                  <a:pt x="8217" y="15235"/>
                  <a:pt x="8201" y="15337"/>
                </a:cubicBezTo>
                <a:cubicBezTo>
                  <a:pt x="8187" y="15432"/>
                  <a:pt x="8152" y="15591"/>
                  <a:pt x="8125" y="15691"/>
                </a:cubicBezTo>
                <a:cubicBezTo>
                  <a:pt x="8092" y="15814"/>
                  <a:pt x="8093" y="15917"/>
                  <a:pt x="8131" y="16008"/>
                </a:cubicBezTo>
                <a:cubicBezTo>
                  <a:pt x="8162" y="16082"/>
                  <a:pt x="8183" y="16200"/>
                  <a:pt x="8178" y="16273"/>
                </a:cubicBezTo>
                <a:cubicBezTo>
                  <a:pt x="8151" y="16665"/>
                  <a:pt x="8191" y="17156"/>
                  <a:pt x="8259" y="17293"/>
                </a:cubicBezTo>
                <a:cubicBezTo>
                  <a:pt x="8403" y="17579"/>
                  <a:pt x="8605" y="17398"/>
                  <a:pt x="8479" y="17097"/>
                </a:cubicBezTo>
                <a:cubicBezTo>
                  <a:pt x="8446" y="17018"/>
                  <a:pt x="8409" y="16792"/>
                  <a:pt x="8396" y="16595"/>
                </a:cubicBezTo>
                <a:cubicBezTo>
                  <a:pt x="8377" y="16319"/>
                  <a:pt x="8395" y="16193"/>
                  <a:pt x="8475" y="16045"/>
                </a:cubicBezTo>
                <a:lnTo>
                  <a:pt x="8578" y="15852"/>
                </a:lnTo>
                <a:lnTo>
                  <a:pt x="8468" y="15508"/>
                </a:lnTo>
                <a:cubicBezTo>
                  <a:pt x="8407" y="15320"/>
                  <a:pt x="8350" y="15209"/>
                  <a:pt x="8304" y="15179"/>
                </a:cubicBezTo>
                <a:cubicBezTo>
                  <a:pt x="8293" y="15171"/>
                  <a:pt x="8282" y="15169"/>
                  <a:pt x="8272" y="15172"/>
                </a:cubicBezTo>
                <a:close/>
                <a:moveTo>
                  <a:pt x="6830" y="15461"/>
                </a:moveTo>
                <a:cubicBezTo>
                  <a:pt x="6825" y="15459"/>
                  <a:pt x="6810" y="15481"/>
                  <a:pt x="6782" y="15526"/>
                </a:cubicBezTo>
                <a:cubicBezTo>
                  <a:pt x="6702" y="15653"/>
                  <a:pt x="6339" y="15820"/>
                  <a:pt x="6261" y="15764"/>
                </a:cubicBezTo>
                <a:cubicBezTo>
                  <a:pt x="6233" y="15745"/>
                  <a:pt x="6076" y="15718"/>
                  <a:pt x="5912" y="15705"/>
                </a:cubicBezTo>
                <a:lnTo>
                  <a:pt x="5611" y="15684"/>
                </a:lnTo>
                <a:lnTo>
                  <a:pt x="5621" y="16341"/>
                </a:lnTo>
                <a:cubicBezTo>
                  <a:pt x="5625" y="16704"/>
                  <a:pt x="5631" y="17078"/>
                  <a:pt x="5633" y="17174"/>
                </a:cubicBezTo>
                <a:cubicBezTo>
                  <a:pt x="5635" y="17269"/>
                  <a:pt x="5670" y="17349"/>
                  <a:pt x="5711" y="17349"/>
                </a:cubicBezTo>
                <a:cubicBezTo>
                  <a:pt x="5781" y="17349"/>
                  <a:pt x="5818" y="16911"/>
                  <a:pt x="5796" y="16343"/>
                </a:cubicBezTo>
                <a:cubicBezTo>
                  <a:pt x="5792" y="16254"/>
                  <a:pt x="5834" y="16100"/>
                  <a:pt x="5889" y="16001"/>
                </a:cubicBezTo>
                <a:cubicBezTo>
                  <a:pt x="5983" y="15831"/>
                  <a:pt x="5993" y="15829"/>
                  <a:pt x="6074" y="15991"/>
                </a:cubicBezTo>
                <a:cubicBezTo>
                  <a:pt x="6136" y="16114"/>
                  <a:pt x="6160" y="16321"/>
                  <a:pt x="6158" y="16730"/>
                </a:cubicBezTo>
                <a:cubicBezTo>
                  <a:pt x="6157" y="17043"/>
                  <a:pt x="6179" y="17331"/>
                  <a:pt x="6208" y="17370"/>
                </a:cubicBezTo>
                <a:cubicBezTo>
                  <a:pt x="6299" y="17493"/>
                  <a:pt x="6351" y="17271"/>
                  <a:pt x="6347" y="16783"/>
                </a:cubicBezTo>
                <a:cubicBezTo>
                  <a:pt x="6342" y="16209"/>
                  <a:pt x="6397" y="15983"/>
                  <a:pt x="6531" y="16003"/>
                </a:cubicBezTo>
                <a:cubicBezTo>
                  <a:pt x="6686" y="16025"/>
                  <a:pt x="6710" y="16125"/>
                  <a:pt x="6710" y="16736"/>
                </a:cubicBezTo>
                <a:cubicBezTo>
                  <a:pt x="6710" y="17226"/>
                  <a:pt x="6722" y="17301"/>
                  <a:pt x="6811" y="17326"/>
                </a:cubicBezTo>
                <a:cubicBezTo>
                  <a:pt x="6906" y="17353"/>
                  <a:pt x="6912" y="17312"/>
                  <a:pt x="6898" y="16641"/>
                </a:cubicBezTo>
                <a:cubicBezTo>
                  <a:pt x="6890" y="16247"/>
                  <a:pt x="6859" y="15867"/>
                  <a:pt x="6829" y="15796"/>
                </a:cubicBezTo>
                <a:cubicBezTo>
                  <a:pt x="6800" y="15725"/>
                  <a:pt x="6793" y="15609"/>
                  <a:pt x="6814" y="15538"/>
                </a:cubicBezTo>
                <a:cubicBezTo>
                  <a:pt x="6830" y="15488"/>
                  <a:pt x="6835" y="15463"/>
                  <a:pt x="6830" y="15461"/>
                </a:cubicBezTo>
                <a:close/>
                <a:moveTo>
                  <a:pt x="9024" y="15558"/>
                </a:moveTo>
                <a:cubicBezTo>
                  <a:pt x="8981" y="15570"/>
                  <a:pt x="8945" y="15636"/>
                  <a:pt x="8874" y="15770"/>
                </a:cubicBezTo>
                <a:cubicBezTo>
                  <a:pt x="8795" y="15917"/>
                  <a:pt x="8730" y="16100"/>
                  <a:pt x="8730" y="16176"/>
                </a:cubicBezTo>
                <a:cubicBezTo>
                  <a:pt x="8730" y="16253"/>
                  <a:pt x="8705" y="16363"/>
                  <a:pt x="8675" y="16424"/>
                </a:cubicBezTo>
                <a:cubicBezTo>
                  <a:pt x="8635" y="16503"/>
                  <a:pt x="8656" y="16653"/>
                  <a:pt x="8750" y="16974"/>
                </a:cubicBezTo>
                <a:cubicBezTo>
                  <a:pt x="8890" y="17449"/>
                  <a:pt x="8946" y="17490"/>
                  <a:pt x="9255" y="17335"/>
                </a:cubicBezTo>
                <a:cubicBezTo>
                  <a:pt x="9399" y="17263"/>
                  <a:pt x="9460" y="17179"/>
                  <a:pt x="9465" y="17042"/>
                </a:cubicBezTo>
                <a:cubicBezTo>
                  <a:pt x="9473" y="16827"/>
                  <a:pt x="9380" y="16791"/>
                  <a:pt x="9289" y="16972"/>
                </a:cubicBezTo>
                <a:cubicBezTo>
                  <a:pt x="9256" y="17038"/>
                  <a:pt x="9229" y="17054"/>
                  <a:pt x="9229" y="17009"/>
                </a:cubicBezTo>
                <a:cubicBezTo>
                  <a:pt x="9229" y="16964"/>
                  <a:pt x="9193" y="16985"/>
                  <a:pt x="9149" y="17058"/>
                </a:cubicBezTo>
                <a:cubicBezTo>
                  <a:pt x="9080" y="17172"/>
                  <a:pt x="9055" y="17160"/>
                  <a:pt x="8974" y="16962"/>
                </a:cubicBezTo>
                <a:cubicBezTo>
                  <a:pt x="8837" y="16625"/>
                  <a:pt x="8854" y="16304"/>
                  <a:pt x="9023" y="16064"/>
                </a:cubicBezTo>
                <a:cubicBezTo>
                  <a:pt x="9149" y="15885"/>
                  <a:pt x="9175" y="15879"/>
                  <a:pt x="9229" y="16008"/>
                </a:cubicBezTo>
                <a:cubicBezTo>
                  <a:pt x="9263" y="16089"/>
                  <a:pt x="9332" y="16155"/>
                  <a:pt x="9383" y="16155"/>
                </a:cubicBezTo>
                <a:cubicBezTo>
                  <a:pt x="9537" y="16155"/>
                  <a:pt x="9434" y="15853"/>
                  <a:pt x="9216" y="15668"/>
                </a:cubicBezTo>
                <a:cubicBezTo>
                  <a:pt x="9117" y="15584"/>
                  <a:pt x="9067" y="15545"/>
                  <a:pt x="9024" y="15558"/>
                </a:cubicBezTo>
                <a:close/>
                <a:moveTo>
                  <a:pt x="14552" y="15572"/>
                </a:moveTo>
                <a:cubicBezTo>
                  <a:pt x="14543" y="15565"/>
                  <a:pt x="14525" y="15569"/>
                  <a:pt x="14496" y="15591"/>
                </a:cubicBezTo>
                <a:cubicBezTo>
                  <a:pt x="14448" y="15627"/>
                  <a:pt x="14333" y="15659"/>
                  <a:pt x="14239" y="15659"/>
                </a:cubicBezTo>
                <a:cubicBezTo>
                  <a:pt x="14074" y="15659"/>
                  <a:pt x="13868" y="15934"/>
                  <a:pt x="13868" y="16155"/>
                </a:cubicBezTo>
                <a:cubicBezTo>
                  <a:pt x="13868" y="16340"/>
                  <a:pt x="14067" y="16653"/>
                  <a:pt x="14184" y="16653"/>
                </a:cubicBezTo>
                <a:cubicBezTo>
                  <a:pt x="14325" y="16653"/>
                  <a:pt x="14502" y="16995"/>
                  <a:pt x="14416" y="17100"/>
                </a:cubicBezTo>
                <a:cubicBezTo>
                  <a:pt x="14385" y="17138"/>
                  <a:pt x="14347" y="17145"/>
                  <a:pt x="14331" y="17112"/>
                </a:cubicBezTo>
                <a:cubicBezTo>
                  <a:pt x="14315" y="17080"/>
                  <a:pt x="14275" y="17098"/>
                  <a:pt x="14241" y="17153"/>
                </a:cubicBezTo>
                <a:cubicBezTo>
                  <a:pt x="14200" y="17222"/>
                  <a:pt x="14162" y="17206"/>
                  <a:pt x="14118" y="17102"/>
                </a:cubicBezTo>
                <a:cubicBezTo>
                  <a:pt x="14051" y="16941"/>
                  <a:pt x="13868" y="16894"/>
                  <a:pt x="13868" y="17039"/>
                </a:cubicBezTo>
                <a:cubicBezTo>
                  <a:pt x="13868" y="17159"/>
                  <a:pt x="13974" y="17318"/>
                  <a:pt x="14093" y="17377"/>
                </a:cubicBezTo>
                <a:cubicBezTo>
                  <a:pt x="14188" y="17424"/>
                  <a:pt x="14398" y="17384"/>
                  <a:pt x="14572" y="17288"/>
                </a:cubicBezTo>
                <a:cubicBezTo>
                  <a:pt x="14691" y="17222"/>
                  <a:pt x="14634" y="16750"/>
                  <a:pt x="14475" y="16483"/>
                </a:cubicBezTo>
                <a:cubicBezTo>
                  <a:pt x="14374" y="16313"/>
                  <a:pt x="14358" y="16234"/>
                  <a:pt x="14403" y="16143"/>
                </a:cubicBezTo>
                <a:cubicBezTo>
                  <a:pt x="14449" y="16052"/>
                  <a:pt x="14480" y="16055"/>
                  <a:pt x="14540" y="16155"/>
                </a:cubicBezTo>
                <a:cubicBezTo>
                  <a:pt x="14610" y="16271"/>
                  <a:pt x="14615" y="16255"/>
                  <a:pt x="14568" y="16013"/>
                </a:cubicBezTo>
                <a:cubicBezTo>
                  <a:pt x="14540" y="15864"/>
                  <a:pt x="14532" y="15694"/>
                  <a:pt x="14550" y="15635"/>
                </a:cubicBezTo>
                <a:cubicBezTo>
                  <a:pt x="14561" y="15600"/>
                  <a:pt x="14561" y="15579"/>
                  <a:pt x="14552" y="15572"/>
                </a:cubicBezTo>
                <a:close/>
                <a:moveTo>
                  <a:pt x="18396" y="15603"/>
                </a:moveTo>
                <a:cubicBezTo>
                  <a:pt x="18218" y="15575"/>
                  <a:pt x="18011" y="15956"/>
                  <a:pt x="18003" y="16324"/>
                </a:cubicBezTo>
                <a:cubicBezTo>
                  <a:pt x="17990" y="16981"/>
                  <a:pt x="18030" y="17153"/>
                  <a:pt x="18252" y="17388"/>
                </a:cubicBezTo>
                <a:cubicBezTo>
                  <a:pt x="18324" y="17463"/>
                  <a:pt x="18389" y="17531"/>
                  <a:pt x="18397" y="17537"/>
                </a:cubicBezTo>
                <a:cubicBezTo>
                  <a:pt x="18405" y="17542"/>
                  <a:pt x="18472" y="17470"/>
                  <a:pt x="18547" y="17375"/>
                </a:cubicBezTo>
                <a:cubicBezTo>
                  <a:pt x="18787" y="17071"/>
                  <a:pt x="18823" y="16851"/>
                  <a:pt x="18633" y="16851"/>
                </a:cubicBezTo>
                <a:cubicBezTo>
                  <a:pt x="18563" y="16851"/>
                  <a:pt x="18513" y="16904"/>
                  <a:pt x="18520" y="16970"/>
                </a:cubicBezTo>
                <a:cubicBezTo>
                  <a:pt x="18541" y="17164"/>
                  <a:pt x="18358" y="17180"/>
                  <a:pt x="18255" y="16993"/>
                </a:cubicBezTo>
                <a:cubicBezTo>
                  <a:pt x="18122" y="16754"/>
                  <a:pt x="18133" y="16338"/>
                  <a:pt x="18280" y="16062"/>
                </a:cubicBezTo>
                <a:lnTo>
                  <a:pt x="18402" y="15835"/>
                </a:lnTo>
                <a:lnTo>
                  <a:pt x="18536" y="16045"/>
                </a:lnTo>
                <a:cubicBezTo>
                  <a:pt x="18670" y="16255"/>
                  <a:pt x="18758" y="16245"/>
                  <a:pt x="18758" y="16024"/>
                </a:cubicBezTo>
                <a:cubicBezTo>
                  <a:pt x="18757" y="15859"/>
                  <a:pt x="18560" y="15629"/>
                  <a:pt x="18396" y="15603"/>
                </a:cubicBezTo>
                <a:close/>
                <a:moveTo>
                  <a:pt x="7484" y="15615"/>
                </a:moveTo>
                <a:cubicBezTo>
                  <a:pt x="7408" y="15611"/>
                  <a:pt x="7347" y="15661"/>
                  <a:pt x="7291" y="15766"/>
                </a:cubicBezTo>
                <a:cubicBezTo>
                  <a:pt x="7141" y="16044"/>
                  <a:pt x="7205" y="16200"/>
                  <a:pt x="7383" y="15991"/>
                </a:cubicBezTo>
                <a:cubicBezTo>
                  <a:pt x="7501" y="15852"/>
                  <a:pt x="7539" y="15845"/>
                  <a:pt x="7603" y="15950"/>
                </a:cubicBezTo>
                <a:cubicBezTo>
                  <a:pt x="7707" y="16123"/>
                  <a:pt x="7618" y="16453"/>
                  <a:pt x="7467" y="16453"/>
                </a:cubicBezTo>
                <a:cubicBezTo>
                  <a:pt x="7321" y="16453"/>
                  <a:pt x="7133" y="16718"/>
                  <a:pt x="7133" y="16923"/>
                </a:cubicBezTo>
                <a:cubicBezTo>
                  <a:pt x="7133" y="17011"/>
                  <a:pt x="7172" y="17170"/>
                  <a:pt x="7220" y="17274"/>
                </a:cubicBezTo>
                <a:cubicBezTo>
                  <a:pt x="7281" y="17409"/>
                  <a:pt x="7340" y="17445"/>
                  <a:pt x="7431" y="17398"/>
                </a:cubicBezTo>
                <a:cubicBezTo>
                  <a:pt x="7500" y="17362"/>
                  <a:pt x="7636" y="17335"/>
                  <a:pt x="7732" y="17340"/>
                </a:cubicBezTo>
                <a:lnTo>
                  <a:pt x="7907" y="17349"/>
                </a:lnTo>
                <a:lnTo>
                  <a:pt x="7900" y="16629"/>
                </a:lnTo>
                <a:cubicBezTo>
                  <a:pt x="7894" y="15974"/>
                  <a:pt x="7882" y="15896"/>
                  <a:pt x="7775" y="15794"/>
                </a:cubicBezTo>
                <a:cubicBezTo>
                  <a:pt x="7653" y="15678"/>
                  <a:pt x="7561" y="15620"/>
                  <a:pt x="7484" y="15615"/>
                </a:cubicBezTo>
                <a:close/>
                <a:moveTo>
                  <a:pt x="12759" y="15629"/>
                </a:moveTo>
                <a:cubicBezTo>
                  <a:pt x="12718" y="15615"/>
                  <a:pt x="12655" y="15652"/>
                  <a:pt x="12570" y="15736"/>
                </a:cubicBezTo>
                <a:cubicBezTo>
                  <a:pt x="12348" y="15957"/>
                  <a:pt x="12255" y="16447"/>
                  <a:pt x="12349" y="16895"/>
                </a:cubicBezTo>
                <a:cubicBezTo>
                  <a:pt x="12392" y="17097"/>
                  <a:pt x="12397" y="17255"/>
                  <a:pt x="12365" y="17374"/>
                </a:cubicBezTo>
                <a:cubicBezTo>
                  <a:pt x="12302" y="17610"/>
                  <a:pt x="12421" y="18104"/>
                  <a:pt x="12532" y="18066"/>
                </a:cubicBezTo>
                <a:cubicBezTo>
                  <a:pt x="12577" y="18051"/>
                  <a:pt x="12628" y="18085"/>
                  <a:pt x="12645" y="18141"/>
                </a:cubicBezTo>
                <a:cubicBezTo>
                  <a:pt x="12685" y="18269"/>
                  <a:pt x="12756" y="18273"/>
                  <a:pt x="12795" y="18148"/>
                </a:cubicBezTo>
                <a:cubicBezTo>
                  <a:pt x="12811" y="18096"/>
                  <a:pt x="12851" y="18072"/>
                  <a:pt x="12884" y="18096"/>
                </a:cubicBezTo>
                <a:cubicBezTo>
                  <a:pt x="12918" y="18119"/>
                  <a:pt x="12982" y="18082"/>
                  <a:pt x="13028" y="18013"/>
                </a:cubicBezTo>
                <a:cubicBezTo>
                  <a:pt x="13091" y="17918"/>
                  <a:pt x="13115" y="17668"/>
                  <a:pt x="13132" y="16948"/>
                </a:cubicBezTo>
                <a:cubicBezTo>
                  <a:pt x="13145" y="16430"/>
                  <a:pt x="13145" y="15950"/>
                  <a:pt x="13133" y="15882"/>
                </a:cubicBezTo>
                <a:cubicBezTo>
                  <a:pt x="13121" y="15814"/>
                  <a:pt x="13050" y="15757"/>
                  <a:pt x="12976" y="15757"/>
                </a:cubicBezTo>
                <a:cubicBezTo>
                  <a:pt x="12901" y="15757"/>
                  <a:pt x="12818" y="15715"/>
                  <a:pt x="12791" y="15661"/>
                </a:cubicBezTo>
                <a:cubicBezTo>
                  <a:pt x="12783" y="15645"/>
                  <a:pt x="12772" y="15634"/>
                  <a:pt x="12759" y="15629"/>
                </a:cubicBezTo>
                <a:close/>
                <a:moveTo>
                  <a:pt x="3243" y="15654"/>
                </a:moveTo>
                <a:cubicBezTo>
                  <a:pt x="3162" y="15665"/>
                  <a:pt x="3081" y="15734"/>
                  <a:pt x="2995" y="15856"/>
                </a:cubicBezTo>
                <a:cubicBezTo>
                  <a:pt x="2876" y="16024"/>
                  <a:pt x="2858" y="16112"/>
                  <a:pt x="2866" y="16499"/>
                </a:cubicBezTo>
                <a:cubicBezTo>
                  <a:pt x="2876" y="16986"/>
                  <a:pt x="2985" y="17311"/>
                  <a:pt x="3160" y="17379"/>
                </a:cubicBezTo>
                <a:cubicBezTo>
                  <a:pt x="3219" y="17402"/>
                  <a:pt x="3290" y="17424"/>
                  <a:pt x="3317" y="17430"/>
                </a:cubicBezTo>
                <a:cubicBezTo>
                  <a:pt x="3417" y="17450"/>
                  <a:pt x="3587" y="17191"/>
                  <a:pt x="3708" y="16834"/>
                </a:cubicBezTo>
                <a:lnTo>
                  <a:pt x="3833" y="16471"/>
                </a:lnTo>
                <a:lnTo>
                  <a:pt x="3644" y="16064"/>
                </a:lnTo>
                <a:cubicBezTo>
                  <a:pt x="3508" y="15772"/>
                  <a:pt x="3378" y="15635"/>
                  <a:pt x="3243" y="15654"/>
                </a:cubicBezTo>
                <a:close/>
                <a:moveTo>
                  <a:pt x="19365" y="15661"/>
                </a:moveTo>
                <a:cubicBezTo>
                  <a:pt x="19079" y="15666"/>
                  <a:pt x="18957" y="15964"/>
                  <a:pt x="18957" y="16650"/>
                </a:cubicBezTo>
                <a:cubicBezTo>
                  <a:pt x="18957" y="16956"/>
                  <a:pt x="18987" y="17084"/>
                  <a:pt x="19110" y="17289"/>
                </a:cubicBezTo>
                <a:cubicBezTo>
                  <a:pt x="19275" y="17566"/>
                  <a:pt x="19333" y="17602"/>
                  <a:pt x="19379" y="17452"/>
                </a:cubicBezTo>
                <a:cubicBezTo>
                  <a:pt x="19395" y="17400"/>
                  <a:pt x="19438" y="17381"/>
                  <a:pt x="19474" y="17409"/>
                </a:cubicBezTo>
                <a:cubicBezTo>
                  <a:pt x="19510" y="17436"/>
                  <a:pt x="19570" y="17384"/>
                  <a:pt x="19607" y="17295"/>
                </a:cubicBezTo>
                <a:cubicBezTo>
                  <a:pt x="19660" y="17165"/>
                  <a:pt x="19662" y="17095"/>
                  <a:pt x="19614" y="16939"/>
                </a:cubicBezTo>
                <a:cubicBezTo>
                  <a:pt x="19544" y="16717"/>
                  <a:pt x="19583" y="16515"/>
                  <a:pt x="19681" y="16590"/>
                </a:cubicBezTo>
                <a:cubicBezTo>
                  <a:pt x="19728" y="16625"/>
                  <a:pt x="19743" y="16564"/>
                  <a:pt x="19733" y="16381"/>
                </a:cubicBezTo>
                <a:cubicBezTo>
                  <a:pt x="19718" y="16093"/>
                  <a:pt x="19496" y="15659"/>
                  <a:pt x="19365" y="15661"/>
                </a:cubicBezTo>
                <a:close/>
                <a:moveTo>
                  <a:pt x="15187" y="15673"/>
                </a:moveTo>
                <a:cubicBezTo>
                  <a:pt x="15098" y="15683"/>
                  <a:pt x="15045" y="15739"/>
                  <a:pt x="14982" y="15875"/>
                </a:cubicBezTo>
                <a:cubicBezTo>
                  <a:pt x="14836" y="16191"/>
                  <a:pt x="14752" y="16818"/>
                  <a:pt x="14846" y="16890"/>
                </a:cubicBezTo>
                <a:cubicBezTo>
                  <a:pt x="14885" y="16919"/>
                  <a:pt x="14917" y="17015"/>
                  <a:pt x="14917" y="17100"/>
                </a:cubicBezTo>
                <a:cubicBezTo>
                  <a:pt x="14917" y="17186"/>
                  <a:pt x="14966" y="17296"/>
                  <a:pt x="15028" y="17346"/>
                </a:cubicBezTo>
                <a:cubicBezTo>
                  <a:pt x="15090" y="17395"/>
                  <a:pt x="15166" y="17439"/>
                  <a:pt x="15199" y="17442"/>
                </a:cubicBezTo>
                <a:cubicBezTo>
                  <a:pt x="15303" y="17453"/>
                  <a:pt x="15530" y="17247"/>
                  <a:pt x="15589" y="17086"/>
                </a:cubicBezTo>
                <a:cubicBezTo>
                  <a:pt x="15654" y="16910"/>
                  <a:pt x="15836" y="16939"/>
                  <a:pt x="15846" y="17126"/>
                </a:cubicBezTo>
                <a:cubicBezTo>
                  <a:pt x="15849" y="17194"/>
                  <a:pt x="15854" y="17293"/>
                  <a:pt x="15858" y="17346"/>
                </a:cubicBezTo>
                <a:cubicBezTo>
                  <a:pt x="15862" y="17403"/>
                  <a:pt x="15909" y="17409"/>
                  <a:pt x="15976" y="17360"/>
                </a:cubicBezTo>
                <a:cubicBezTo>
                  <a:pt x="16068" y="17292"/>
                  <a:pt x="16084" y="17212"/>
                  <a:pt x="16071" y="16916"/>
                </a:cubicBezTo>
                <a:cubicBezTo>
                  <a:pt x="16052" y="16465"/>
                  <a:pt x="16095" y="16302"/>
                  <a:pt x="16192" y="16462"/>
                </a:cubicBezTo>
                <a:cubicBezTo>
                  <a:pt x="16238" y="16539"/>
                  <a:pt x="16284" y="16546"/>
                  <a:pt x="16325" y="16483"/>
                </a:cubicBezTo>
                <a:cubicBezTo>
                  <a:pt x="16481" y="16243"/>
                  <a:pt x="16557" y="16265"/>
                  <a:pt x="16635" y="16574"/>
                </a:cubicBezTo>
                <a:cubicBezTo>
                  <a:pt x="16677" y="16744"/>
                  <a:pt x="16712" y="16932"/>
                  <a:pt x="16713" y="16991"/>
                </a:cubicBezTo>
                <a:cubicBezTo>
                  <a:pt x="16716" y="17197"/>
                  <a:pt x="16849" y="17450"/>
                  <a:pt x="16923" y="17393"/>
                </a:cubicBezTo>
                <a:cubicBezTo>
                  <a:pt x="16993" y="17339"/>
                  <a:pt x="17113" y="16945"/>
                  <a:pt x="17139" y="16681"/>
                </a:cubicBezTo>
                <a:cubicBezTo>
                  <a:pt x="17146" y="16615"/>
                  <a:pt x="17187" y="16419"/>
                  <a:pt x="17231" y="16245"/>
                </a:cubicBezTo>
                <a:cubicBezTo>
                  <a:pt x="17275" y="16070"/>
                  <a:pt x="17311" y="15885"/>
                  <a:pt x="17311" y="15835"/>
                </a:cubicBezTo>
                <a:cubicBezTo>
                  <a:pt x="17311" y="15681"/>
                  <a:pt x="17096" y="15798"/>
                  <a:pt x="17084" y="15957"/>
                </a:cubicBezTo>
                <a:cubicBezTo>
                  <a:pt x="17061" y="16268"/>
                  <a:pt x="16911" y="16863"/>
                  <a:pt x="16869" y="16811"/>
                </a:cubicBezTo>
                <a:cubicBezTo>
                  <a:pt x="16844" y="16781"/>
                  <a:pt x="16797" y="16555"/>
                  <a:pt x="16762" y="16306"/>
                </a:cubicBezTo>
                <a:cubicBezTo>
                  <a:pt x="16727" y="16057"/>
                  <a:pt x="16682" y="15833"/>
                  <a:pt x="16662" y="15808"/>
                </a:cubicBezTo>
                <a:cubicBezTo>
                  <a:pt x="16642" y="15784"/>
                  <a:pt x="16467" y="15741"/>
                  <a:pt x="16272" y="15712"/>
                </a:cubicBezTo>
                <a:cubicBezTo>
                  <a:pt x="15879" y="15653"/>
                  <a:pt x="15817" y="15734"/>
                  <a:pt x="15844" y="16280"/>
                </a:cubicBezTo>
                <a:cubicBezTo>
                  <a:pt x="15853" y="16461"/>
                  <a:pt x="15828" y="16586"/>
                  <a:pt x="15768" y="16650"/>
                </a:cubicBezTo>
                <a:cubicBezTo>
                  <a:pt x="15659" y="16766"/>
                  <a:pt x="15614" y="16693"/>
                  <a:pt x="15614" y="16399"/>
                </a:cubicBezTo>
                <a:cubicBezTo>
                  <a:pt x="15614" y="15957"/>
                  <a:pt x="15502" y="15710"/>
                  <a:pt x="15288" y="15677"/>
                </a:cubicBezTo>
                <a:cubicBezTo>
                  <a:pt x="15249" y="15671"/>
                  <a:pt x="15217" y="15670"/>
                  <a:pt x="15187" y="15673"/>
                </a:cubicBezTo>
                <a:close/>
                <a:moveTo>
                  <a:pt x="2454" y="15678"/>
                </a:moveTo>
                <a:cubicBezTo>
                  <a:pt x="2383" y="15706"/>
                  <a:pt x="2371" y="15858"/>
                  <a:pt x="2371" y="16704"/>
                </a:cubicBezTo>
                <a:cubicBezTo>
                  <a:pt x="2370" y="17561"/>
                  <a:pt x="2358" y="17692"/>
                  <a:pt x="2289" y="17670"/>
                </a:cubicBezTo>
                <a:cubicBezTo>
                  <a:pt x="2228" y="17650"/>
                  <a:pt x="2214" y="17703"/>
                  <a:pt x="2233" y="17892"/>
                </a:cubicBezTo>
                <a:cubicBezTo>
                  <a:pt x="2248" y="18050"/>
                  <a:pt x="2289" y="18143"/>
                  <a:pt x="2346" y="18143"/>
                </a:cubicBezTo>
                <a:cubicBezTo>
                  <a:pt x="2446" y="18143"/>
                  <a:pt x="2592" y="17895"/>
                  <a:pt x="2597" y="17714"/>
                </a:cubicBezTo>
                <a:cubicBezTo>
                  <a:pt x="2622" y="16821"/>
                  <a:pt x="2614" y="15971"/>
                  <a:pt x="2580" y="15827"/>
                </a:cubicBezTo>
                <a:cubicBezTo>
                  <a:pt x="2556" y="15729"/>
                  <a:pt x="2500" y="15661"/>
                  <a:pt x="2454" y="15678"/>
                </a:cubicBezTo>
                <a:close/>
                <a:moveTo>
                  <a:pt x="11646" y="15731"/>
                </a:moveTo>
                <a:cubicBezTo>
                  <a:pt x="11498" y="15731"/>
                  <a:pt x="11365" y="15744"/>
                  <a:pt x="11353" y="15766"/>
                </a:cubicBezTo>
                <a:cubicBezTo>
                  <a:pt x="11322" y="15829"/>
                  <a:pt x="11308" y="16233"/>
                  <a:pt x="11316" y="16827"/>
                </a:cubicBezTo>
                <a:cubicBezTo>
                  <a:pt x="11322" y="17217"/>
                  <a:pt x="11342" y="17349"/>
                  <a:pt x="11398" y="17349"/>
                </a:cubicBezTo>
                <a:cubicBezTo>
                  <a:pt x="11470" y="17349"/>
                  <a:pt x="11500" y="16993"/>
                  <a:pt x="11477" y="16399"/>
                </a:cubicBezTo>
                <a:cubicBezTo>
                  <a:pt x="11466" y="16100"/>
                  <a:pt x="11655" y="15786"/>
                  <a:pt x="11764" y="15924"/>
                </a:cubicBezTo>
                <a:cubicBezTo>
                  <a:pt x="11829" y="16007"/>
                  <a:pt x="11848" y="16180"/>
                  <a:pt x="11848" y="16690"/>
                </a:cubicBezTo>
                <a:cubicBezTo>
                  <a:pt x="11848" y="17307"/>
                  <a:pt x="11855" y="17349"/>
                  <a:pt x="11960" y="17349"/>
                </a:cubicBezTo>
                <a:cubicBezTo>
                  <a:pt x="12058" y="17349"/>
                  <a:pt x="12073" y="17295"/>
                  <a:pt x="12078" y="16927"/>
                </a:cubicBezTo>
                <a:cubicBezTo>
                  <a:pt x="12080" y="16694"/>
                  <a:pt x="12090" y="16344"/>
                  <a:pt x="12099" y="16148"/>
                </a:cubicBezTo>
                <a:cubicBezTo>
                  <a:pt x="12111" y="15875"/>
                  <a:pt x="12095" y="15786"/>
                  <a:pt x="12031" y="15766"/>
                </a:cubicBezTo>
                <a:cubicBezTo>
                  <a:pt x="11957" y="15744"/>
                  <a:pt x="11794" y="15731"/>
                  <a:pt x="11646" y="15731"/>
                </a:cubicBezTo>
                <a:close/>
                <a:moveTo>
                  <a:pt x="17630" y="15757"/>
                </a:moveTo>
                <a:cubicBezTo>
                  <a:pt x="17591" y="15757"/>
                  <a:pt x="17559" y="15792"/>
                  <a:pt x="17557" y="15833"/>
                </a:cubicBezTo>
                <a:cubicBezTo>
                  <a:pt x="17555" y="15874"/>
                  <a:pt x="17549" y="16232"/>
                  <a:pt x="17544" y="16629"/>
                </a:cubicBezTo>
                <a:cubicBezTo>
                  <a:pt x="17536" y="17244"/>
                  <a:pt x="17548" y="17349"/>
                  <a:pt x="17619" y="17349"/>
                </a:cubicBezTo>
                <a:cubicBezTo>
                  <a:pt x="17723" y="17349"/>
                  <a:pt x="17739" y="17194"/>
                  <a:pt x="17718" y="16394"/>
                </a:cubicBezTo>
                <a:cubicBezTo>
                  <a:pt x="17705" y="15929"/>
                  <a:pt x="17682" y="15757"/>
                  <a:pt x="17630" y="15757"/>
                </a:cubicBezTo>
                <a:close/>
                <a:moveTo>
                  <a:pt x="10892" y="15777"/>
                </a:moveTo>
                <a:cubicBezTo>
                  <a:pt x="10823" y="15803"/>
                  <a:pt x="10810" y="15933"/>
                  <a:pt x="10814" y="16529"/>
                </a:cubicBezTo>
                <a:cubicBezTo>
                  <a:pt x="10816" y="16925"/>
                  <a:pt x="10819" y="17271"/>
                  <a:pt x="10822" y="17298"/>
                </a:cubicBezTo>
                <a:cubicBezTo>
                  <a:pt x="10829" y="17392"/>
                  <a:pt x="11018" y="17349"/>
                  <a:pt x="11050" y="17246"/>
                </a:cubicBezTo>
                <a:cubicBezTo>
                  <a:pt x="11068" y="17189"/>
                  <a:pt x="11057" y="17079"/>
                  <a:pt x="11025" y="17002"/>
                </a:cubicBezTo>
                <a:cubicBezTo>
                  <a:pt x="10993" y="16925"/>
                  <a:pt x="10971" y="16714"/>
                  <a:pt x="10976" y="16534"/>
                </a:cubicBezTo>
                <a:cubicBezTo>
                  <a:pt x="10994" y="15883"/>
                  <a:pt x="10978" y="15743"/>
                  <a:pt x="10892" y="15777"/>
                </a:cubicBezTo>
                <a:close/>
                <a:moveTo>
                  <a:pt x="5338" y="16327"/>
                </a:moveTo>
                <a:cubicBezTo>
                  <a:pt x="5309" y="16327"/>
                  <a:pt x="5271" y="16330"/>
                  <a:pt x="5223" y="16338"/>
                </a:cubicBezTo>
                <a:cubicBezTo>
                  <a:pt x="5035" y="16367"/>
                  <a:pt x="5008" y="16400"/>
                  <a:pt x="5008" y="16606"/>
                </a:cubicBezTo>
                <a:cubicBezTo>
                  <a:pt x="5008" y="16788"/>
                  <a:pt x="5023" y="16819"/>
                  <a:pt x="5073" y="16736"/>
                </a:cubicBezTo>
                <a:cubicBezTo>
                  <a:pt x="5109" y="16676"/>
                  <a:pt x="5205" y="16655"/>
                  <a:pt x="5288" y="16688"/>
                </a:cubicBezTo>
                <a:cubicBezTo>
                  <a:pt x="5418" y="16740"/>
                  <a:pt x="5437" y="16719"/>
                  <a:pt x="5437" y="16525"/>
                </a:cubicBezTo>
                <a:cubicBezTo>
                  <a:pt x="5437" y="16375"/>
                  <a:pt x="5425" y="16329"/>
                  <a:pt x="5338" y="16327"/>
                </a:cubicBezTo>
                <a:close/>
                <a:moveTo>
                  <a:pt x="13365" y="16367"/>
                </a:moveTo>
                <a:cubicBezTo>
                  <a:pt x="13348" y="16366"/>
                  <a:pt x="13329" y="16372"/>
                  <a:pt x="13311" y="16387"/>
                </a:cubicBezTo>
                <a:cubicBezTo>
                  <a:pt x="13271" y="16418"/>
                  <a:pt x="13282" y="16442"/>
                  <a:pt x="13340" y="16446"/>
                </a:cubicBezTo>
                <a:cubicBezTo>
                  <a:pt x="13392" y="16451"/>
                  <a:pt x="13423" y="16427"/>
                  <a:pt x="13407" y="16394"/>
                </a:cubicBezTo>
                <a:cubicBezTo>
                  <a:pt x="13398" y="16377"/>
                  <a:pt x="13383" y="16369"/>
                  <a:pt x="13365" y="16367"/>
                </a:cubicBezTo>
                <a:close/>
                <a:moveTo>
                  <a:pt x="10927" y="17647"/>
                </a:moveTo>
                <a:cubicBezTo>
                  <a:pt x="10898" y="17647"/>
                  <a:pt x="10875" y="17692"/>
                  <a:pt x="10875" y="17747"/>
                </a:cubicBezTo>
                <a:cubicBezTo>
                  <a:pt x="10875" y="17802"/>
                  <a:pt x="10885" y="17847"/>
                  <a:pt x="10897" y="17847"/>
                </a:cubicBezTo>
                <a:cubicBezTo>
                  <a:pt x="10909" y="17847"/>
                  <a:pt x="10933" y="17802"/>
                  <a:pt x="10950" y="17747"/>
                </a:cubicBezTo>
                <a:cubicBezTo>
                  <a:pt x="10967" y="17692"/>
                  <a:pt x="10956" y="17647"/>
                  <a:pt x="10927" y="17647"/>
                </a:cubicBezTo>
                <a:close/>
                <a:moveTo>
                  <a:pt x="10329" y="18341"/>
                </a:moveTo>
                <a:cubicBezTo>
                  <a:pt x="10300" y="18341"/>
                  <a:pt x="10276" y="18387"/>
                  <a:pt x="10276" y="18441"/>
                </a:cubicBezTo>
                <a:cubicBezTo>
                  <a:pt x="10276" y="18496"/>
                  <a:pt x="10286" y="18541"/>
                  <a:pt x="10299" y="18541"/>
                </a:cubicBezTo>
                <a:cubicBezTo>
                  <a:pt x="10311" y="18541"/>
                  <a:pt x="10334" y="18496"/>
                  <a:pt x="10351" y="18441"/>
                </a:cubicBezTo>
                <a:cubicBezTo>
                  <a:pt x="10368" y="18386"/>
                  <a:pt x="10358" y="18341"/>
                  <a:pt x="10329" y="18341"/>
                </a:cubicBezTo>
                <a:close/>
                <a:moveTo>
                  <a:pt x="8285" y="18460"/>
                </a:moveTo>
                <a:cubicBezTo>
                  <a:pt x="8255" y="18441"/>
                  <a:pt x="8230" y="18501"/>
                  <a:pt x="8230" y="18592"/>
                </a:cubicBezTo>
                <a:cubicBezTo>
                  <a:pt x="8230" y="18683"/>
                  <a:pt x="8255" y="18741"/>
                  <a:pt x="8285" y="18722"/>
                </a:cubicBezTo>
                <a:cubicBezTo>
                  <a:pt x="8314" y="18702"/>
                  <a:pt x="8339" y="18644"/>
                  <a:pt x="8339" y="18592"/>
                </a:cubicBezTo>
                <a:cubicBezTo>
                  <a:pt x="8339" y="18540"/>
                  <a:pt x="8314" y="18480"/>
                  <a:pt x="8285" y="18460"/>
                </a:cubicBezTo>
                <a:close/>
                <a:moveTo>
                  <a:pt x="4000" y="19444"/>
                </a:moveTo>
                <a:cubicBezTo>
                  <a:pt x="3931" y="19450"/>
                  <a:pt x="3935" y="19465"/>
                  <a:pt x="4016" y="19535"/>
                </a:cubicBezTo>
                <a:cubicBezTo>
                  <a:pt x="4149" y="19649"/>
                  <a:pt x="4152" y="19649"/>
                  <a:pt x="4116" y="19535"/>
                </a:cubicBezTo>
                <a:cubicBezTo>
                  <a:pt x="4099" y="19480"/>
                  <a:pt x="4046" y="19440"/>
                  <a:pt x="4000" y="19444"/>
                </a:cubicBezTo>
                <a:close/>
              </a:path>
            </a:pathLst>
          </a:cu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152"/>
                                        </p:tgtEl>
                                        <p:attrNameLst>
                                          <p:attrName>style.visibility</p:attrName>
                                        </p:attrNameLst>
                                      </p:cBhvr>
                                      <p:to>
                                        <p:strVal val="visible"/>
                                      </p:to>
                                    </p:set>
                                    <p:animEffect transition="in" filter="dissolve">
                                      <p:cBhvr>
                                        <p:cTn id="7" dur="100"/>
                                        <p:tgtEl>
                                          <p:spTgt spid="152"/>
                                        </p:tgtEl>
                                      </p:cBhvr>
                                    </p:animEffect>
                                  </p:childTnLst>
                                </p:cTn>
                              </p:par>
                            </p:childTnLst>
                          </p:cTn>
                        </p:par>
                        <p:par>
                          <p:cTn id="8" fill="hold">
                            <p:stCondLst>
                              <p:cond delay="100"/>
                            </p:stCondLst>
                            <p:childTnLst>
                              <p:par>
                                <p:cTn id="9" presetID="23" presetClass="entr" presetSubtype="32" fill="hold" grpId="2" nodeType="afterEffect">
                                  <p:stCondLst>
                                    <p:cond delay="0"/>
                                  </p:stCondLst>
                                  <p:iterate>
                                    <p:tmAbs val="0"/>
                                  </p:iterate>
                                  <p:childTnLst>
                                    <p:set>
                                      <p:cBhvr>
                                        <p:cTn id="10" fill="hold"/>
                                        <p:tgtEl>
                                          <p:spTgt spid="154"/>
                                        </p:tgtEl>
                                        <p:attrNameLst>
                                          <p:attrName>style.visibility</p:attrName>
                                        </p:attrNameLst>
                                      </p:cBhvr>
                                      <p:to>
                                        <p:strVal val="visible"/>
                                      </p:to>
                                    </p:set>
                                    <p:anim calcmode="lin" valueType="num">
                                      <p:cBhvr>
                                        <p:cTn id="11" dur="199" fill="hold"/>
                                        <p:tgtEl>
                                          <p:spTgt spid="154"/>
                                        </p:tgtEl>
                                        <p:attrNameLst>
                                          <p:attrName>ppt_w</p:attrName>
                                        </p:attrNameLst>
                                      </p:cBhvr>
                                      <p:tavLst>
                                        <p:tav tm="0">
                                          <p:val>
                                            <p:strVal val="4*#ppt_w"/>
                                          </p:val>
                                        </p:tav>
                                        <p:tav tm="100000">
                                          <p:val>
                                            <p:strVal val="#ppt_w"/>
                                          </p:val>
                                        </p:tav>
                                      </p:tavLst>
                                    </p:anim>
                                    <p:anim calcmode="lin" valueType="num">
                                      <p:cBhvr>
                                        <p:cTn id="12" dur="199" fill="hold"/>
                                        <p:tgtEl>
                                          <p:spTgt spid="15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1" animBg="1" advAuto="0"/>
      <p:bldP spid="154" grpId="2" animBg="1" advAuto="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 name="Reached the approximately same performance…"/>
          <p:cNvSpPr txBox="1">
            <a:spLocks noGrp="1"/>
          </p:cNvSpPr>
          <p:nvPr>
            <p:ph type="body" sz="half" idx="1"/>
          </p:nvPr>
        </p:nvSpPr>
        <p:spPr>
          <a:prstGeom prst="rect">
            <a:avLst/>
          </a:prstGeom>
        </p:spPr>
        <p:txBody>
          <a:bodyPr/>
          <a:lstStyle/>
          <a:p>
            <a:pPr>
              <a:buBlip>
                <a:blip r:embed="rId3"/>
              </a:buBlip>
            </a:pPr>
            <a:r>
              <a:t>Reached the approximately same performance</a:t>
            </a:r>
          </a:p>
          <a:p>
            <a:pPr>
              <a:buBlip>
                <a:blip r:embed="rId3"/>
              </a:buBlip>
            </a:pPr>
            <a:r>
              <a:t>Pick a more efficient model</a:t>
            </a:r>
          </a:p>
        </p:txBody>
      </p:sp>
      <p:sp>
        <p:nvSpPr>
          <p:cNvPr id="853" name="SVM vs DNN"/>
          <p:cNvSpPr txBox="1"/>
          <p:nvPr/>
        </p:nvSpPr>
        <p:spPr>
          <a:xfrm>
            <a:off x="2006598" y="835024"/>
            <a:ext cx="8991604" cy="142875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normAutofit/>
          </a:bodyPr>
          <a:lstStyle>
            <a:lvl1pPr>
              <a:lnSpc>
                <a:spcPct val="90000"/>
              </a:lnSpc>
              <a:defRPr sz="6400" cap="all">
                <a:latin typeface="Kohinoor Devanagari Bold"/>
                <a:ea typeface="Kohinoor Devanagari Bold"/>
                <a:cs typeface="Kohinoor Devanagari Bold"/>
                <a:sym typeface="Kohinoor Devanagari Bold"/>
              </a:defRPr>
            </a:lvl1pPr>
          </a:lstStyle>
          <a:p>
            <a:r>
              <a:t>SVM vs DNN</a:t>
            </a:r>
          </a:p>
        </p:txBody>
      </p:sp>
    </p:spTree>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 name="100 posts in each fields…"/>
          <p:cNvSpPr txBox="1">
            <a:spLocks noGrp="1"/>
          </p:cNvSpPr>
          <p:nvPr>
            <p:ph type="body" sz="half" idx="1"/>
          </p:nvPr>
        </p:nvSpPr>
        <p:spPr>
          <a:prstGeom prst="rect">
            <a:avLst/>
          </a:prstGeom>
        </p:spPr>
        <p:txBody>
          <a:bodyPr/>
          <a:lstStyle/>
          <a:p>
            <a:pPr>
              <a:buBlip>
                <a:blip r:embed="rId3"/>
              </a:buBlip>
            </a:pPr>
            <a:r>
              <a:t>100 posts in each fields</a:t>
            </a:r>
          </a:p>
          <a:p>
            <a:pPr>
              <a:buBlip>
                <a:blip r:embed="rId3"/>
              </a:buBlip>
            </a:pPr>
            <a:r>
              <a:t>Get: 0.77</a:t>
            </a:r>
          </a:p>
        </p:txBody>
      </p:sp>
      <p:sp>
        <p:nvSpPr>
          <p:cNvPr id="858" name="Accuracy"/>
          <p:cNvSpPr txBox="1"/>
          <p:nvPr/>
        </p:nvSpPr>
        <p:spPr>
          <a:xfrm>
            <a:off x="2006598" y="835024"/>
            <a:ext cx="8991604" cy="142875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normAutofit/>
          </a:bodyPr>
          <a:lstStyle>
            <a:lvl1pPr>
              <a:lnSpc>
                <a:spcPct val="90000"/>
              </a:lnSpc>
              <a:defRPr sz="6400" cap="all">
                <a:latin typeface="Kohinoor Devanagari Bold"/>
                <a:ea typeface="Kohinoor Devanagari Bold"/>
                <a:cs typeface="Kohinoor Devanagari Bold"/>
                <a:sym typeface="Kohinoor Devanagari Bold"/>
              </a:defRPr>
            </a:lvl1pPr>
          </a:lstStyle>
          <a:p>
            <a:r>
              <a:t>Accuracy</a:t>
            </a:r>
          </a:p>
        </p:txBody>
      </p:sp>
    </p:spTree>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Future architecture"/>
          <p:cNvSpPr txBox="1"/>
          <p:nvPr/>
        </p:nvSpPr>
        <p:spPr>
          <a:xfrm>
            <a:off x="2006598" y="835024"/>
            <a:ext cx="8991604" cy="142875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normAutofit/>
          </a:bodyPr>
          <a:lstStyle>
            <a:lvl1pPr>
              <a:lnSpc>
                <a:spcPct val="90000"/>
              </a:lnSpc>
              <a:defRPr sz="6400" cap="all">
                <a:latin typeface="Kohinoor Devanagari Bold"/>
                <a:ea typeface="Kohinoor Devanagari Bold"/>
                <a:cs typeface="Kohinoor Devanagari Bold"/>
                <a:sym typeface="Kohinoor Devanagari Bold"/>
              </a:defRPr>
            </a:lvl1pPr>
          </a:lstStyle>
          <a:p>
            <a:r>
              <a:t>Future architecture</a:t>
            </a:r>
          </a:p>
        </p:txBody>
      </p:sp>
      <p:grpSp>
        <p:nvGrpSpPr>
          <p:cNvPr id="865" name="Group"/>
          <p:cNvGrpSpPr/>
          <p:nvPr/>
        </p:nvGrpSpPr>
        <p:grpSpPr>
          <a:xfrm>
            <a:off x="3290969" y="4277505"/>
            <a:ext cx="1677060" cy="1984527"/>
            <a:chOff x="0" y="0"/>
            <a:chExt cx="1677059" cy="1984525"/>
          </a:xfrm>
        </p:grpSpPr>
        <p:pic>
          <p:nvPicPr>
            <p:cNvPr id="863" name="image23.png" descr="image23.png"/>
            <p:cNvPicPr>
              <a:picLocks noChangeAspect="1"/>
            </p:cNvPicPr>
            <p:nvPr/>
          </p:nvPicPr>
          <p:blipFill>
            <a:blip r:embed="rId3">
              <a:extLst/>
            </a:blip>
            <a:stretch>
              <a:fillRect/>
            </a:stretch>
          </p:blipFill>
          <p:spPr>
            <a:xfrm>
              <a:off x="46371" y="0"/>
              <a:ext cx="1584317" cy="1584316"/>
            </a:xfrm>
            <a:prstGeom prst="rect">
              <a:avLst/>
            </a:prstGeom>
            <a:ln w="12700" cap="flat">
              <a:noFill/>
              <a:miter lim="400000"/>
            </a:ln>
            <a:effectLst/>
          </p:spPr>
        </p:pic>
        <p:sp>
          <p:nvSpPr>
            <p:cNvPr id="864" name="Web API"/>
            <p:cNvSpPr txBox="1"/>
            <p:nvPr/>
          </p:nvSpPr>
          <p:spPr>
            <a:xfrm>
              <a:off x="0" y="1431193"/>
              <a:ext cx="1677060" cy="5533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Web API</a:t>
              </a:r>
            </a:p>
          </p:txBody>
        </p:sp>
      </p:grpSp>
      <p:grpSp>
        <p:nvGrpSpPr>
          <p:cNvPr id="868" name="Group"/>
          <p:cNvGrpSpPr/>
          <p:nvPr/>
        </p:nvGrpSpPr>
        <p:grpSpPr>
          <a:xfrm>
            <a:off x="162327" y="4428037"/>
            <a:ext cx="2678355" cy="2055845"/>
            <a:chOff x="0" y="0"/>
            <a:chExt cx="2678354" cy="2055843"/>
          </a:xfrm>
        </p:grpSpPr>
        <p:pic>
          <p:nvPicPr>
            <p:cNvPr id="866" name="image24.png" descr="image24.png"/>
            <p:cNvPicPr>
              <a:picLocks noChangeAspect="1"/>
            </p:cNvPicPr>
            <p:nvPr/>
          </p:nvPicPr>
          <p:blipFill>
            <a:blip r:embed="rId4">
              <a:extLst/>
            </a:blip>
            <a:stretch>
              <a:fillRect/>
            </a:stretch>
          </p:blipFill>
          <p:spPr>
            <a:xfrm>
              <a:off x="547019" y="0"/>
              <a:ext cx="1584317" cy="1235120"/>
            </a:xfrm>
            <a:prstGeom prst="rect">
              <a:avLst/>
            </a:prstGeom>
            <a:ln w="12700" cap="flat">
              <a:noFill/>
              <a:miter lim="400000"/>
            </a:ln>
            <a:effectLst/>
          </p:spPr>
        </p:pic>
        <p:sp>
          <p:nvSpPr>
            <p:cNvPr id="867" name="Steeve Application"/>
            <p:cNvSpPr txBox="1"/>
            <p:nvPr/>
          </p:nvSpPr>
          <p:spPr>
            <a:xfrm>
              <a:off x="0" y="1058812"/>
              <a:ext cx="2678355" cy="9970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Steeve Application</a:t>
              </a:r>
            </a:p>
          </p:txBody>
        </p:sp>
      </p:grpSp>
      <p:grpSp>
        <p:nvGrpSpPr>
          <p:cNvPr id="871" name="Group"/>
          <p:cNvGrpSpPr/>
          <p:nvPr/>
        </p:nvGrpSpPr>
        <p:grpSpPr>
          <a:xfrm>
            <a:off x="2144163" y="4365943"/>
            <a:ext cx="1420827" cy="814559"/>
            <a:chOff x="0" y="0"/>
            <a:chExt cx="1420826" cy="814557"/>
          </a:xfrm>
        </p:grpSpPr>
        <p:sp>
          <p:nvSpPr>
            <p:cNvPr id="869" name="Arrow"/>
            <p:cNvSpPr/>
            <p:nvPr/>
          </p:nvSpPr>
          <p:spPr>
            <a:xfrm>
              <a:off x="397358" y="592882"/>
              <a:ext cx="669987" cy="221676"/>
            </a:xfrm>
            <a:prstGeom prst="rightArrow">
              <a:avLst>
                <a:gd name="adj1" fmla="val 32000"/>
                <a:gd name="adj2" fmla="val 65054"/>
              </a:avLst>
            </a:prstGeom>
            <a:solidFill>
              <a:srgbClr val="000000"/>
            </a:solidFill>
            <a:ln w="12700" cap="flat">
              <a:noFill/>
              <a:miter lim="400000"/>
            </a:ln>
            <a:effectLst/>
          </p:spPr>
          <p:txBody>
            <a:bodyPr wrap="square" lIns="71437" tIns="71437" rIns="71437" bIns="71437" numCol="1" anchor="ctr">
              <a:noAutofit/>
            </a:bodyP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870" name="HTTP"/>
            <p:cNvSpPr txBox="1"/>
            <p:nvPr/>
          </p:nvSpPr>
          <p:spPr>
            <a:xfrm>
              <a:off x="0" y="0"/>
              <a:ext cx="1420827" cy="7268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HTTP</a:t>
              </a:r>
            </a:p>
          </p:txBody>
        </p:sp>
      </p:grpSp>
      <p:sp>
        <p:nvSpPr>
          <p:cNvPr id="872" name="Arrow"/>
          <p:cNvSpPr/>
          <p:nvPr/>
        </p:nvSpPr>
        <p:spPr>
          <a:xfrm rot="18900000">
            <a:off x="4896630" y="4176250"/>
            <a:ext cx="426564" cy="119287"/>
          </a:xfrm>
          <a:prstGeom prst="rightArrow">
            <a:avLst>
              <a:gd name="adj1" fmla="val 32000"/>
              <a:gd name="adj2" fmla="val 65054"/>
            </a:avLst>
          </a:prstGeom>
          <a:solidFill>
            <a:srgbClr val="000000"/>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grpSp>
        <p:nvGrpSpPr>
          <p:cNvPr id="875" name="Group"/>
          <p:cNvGrpSpPr/>
          <p:nvPr/>
        </p:nvGrpSpPr>
        <p:grpSpPr>
          <a:xfrm>
            <a:off x="5058307" y="5554636"/>
            <a:ext cx="2044925" cy="1835755"/>
            <a:chOff x="0" y="0"/>
            <a:chExt cx="2044924" cy="1835753"/>
          </a:xfrm>
        </p:grpSpPr>
        <p:pic>
          <p:nvPicPr>
            <p:cNvPr id="873" name="image19.png" descr="image19.png"/>
            <p:cNvPicPr>
              <a:picLocks noChangeAspect="1"/>
            </p:cNvPicPr>
            <p:nvPr/>
          </p:nvPicPr>
          <p:blipFill>
            <a:blip r:embed="rId5">
              <a:extLst/>
            </a:blip>
            <a:stretch>
              <a:fillRect/>
            </a:stretch>
          </p:blipFill>
          <p:spPr>
            <a:xfrm>
              <a:off x="390135" y="0"/>
              <a:ext cx="1264654" cy="1264653"/>
            </a:xfrm>
            <a:prstGeom prst="rect">
              <a:avLst/>
            </a:prstGeom>
            <a:ln w="12700" cap="flat">
              <a:noFill/>
              <a:miter lim="400000"/>
            </a:ln>
            <a:effectLst/>
          </p:spPr>
        </p:pic>
        <p:sp>
          <p:nvSpPr>
            <p:cNvPr id="874" name="PostgreSQL"/>
            <p:cNvSpPr txBox="1"/>
            <p:nvPr/>
          </p:nvSpPr>
          <p:spPr>
            <a:xfrm>
              <a:off x="0" y="1174488"/>
              <a:ext cx="2044925" cy="6612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PostgreSQL</a:t>
              </a:r>
            </a:p>
          </p:txBody>
        </p:sp>
      </p:grpSp>
      <p:grpSp>
        <p:nvGrpSpPr>
          <p:cNvPr id="878" name="Group"/>
          <p:cNvGrpSpPr/>
          <p:nvPr/>
        </p:nvGrpSpPr>
        <p:grpSpPr>
          <a:xfrm>
            <a:off x="5189749" y="3149300"/>
            <a:ext cx="1825337" cy="1304823"/>
            <a:chOff x="0" y="0"/>
            <a:chExt cx="1825336" cy="1304821"/>
          </a:xfrm>
        </p:grpSpPr>
        <p:pic>
          <p:nvPicPr>
            <p:cNvPr id="876" name="intelligence.png" descr="intelligence.png"/>
            <p:cNvPicPr>
              <a:picLocks noChangeAspect="1"/>
            </p:cNvPicPr>
            <p:nvPr/>
          </p:nvPicPr>
          <p:blipFill>
            <a:blip r:embed="rId6">
              <a:extLst/>
            </a:blip>
            <a:stretch>
              <a:fillRect/>
            </a:stretch>
          </p:blipFill>
          <p:spPr>
            <a:xfrm>
              <a:off x="454875" y="0"/>
              <a:ext cx="915587" cy="915586"/>
            </a:xfrm>
            <a:prstGeom prst="rect">
              <a:avLst/>
            </a:prstGeom>
            <a:ln w="12700" cap="flat">
              <a:noFill/>
              <a:miter lim="400000"/>
            </a:ln>
            <a:effectLst/>
          </p:spPr>
        </p:pic>
        <p:sp>
          <p:nvSpPr>
            <p:cNvPr id="877" name="NLP model"/>
            <p:cNvSpPr txBox="1"/>
            <p:nvPr/>
          </p:nvSpPr>
          <p:spPr>
            <a:xfrm>
              <a:off x="0" y="881858"/>
              <a:ext cx="1825337" cy="42296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defTabSz="821531">
                <a:defRPr sz="1800" b="1">
                  <a:solidFill>
                    <a:srgbClr val="000000"/>
                  </a:solidFill>
                  <a:latin typeface="+mj-lt"/>
                  <a:ea typeface="+mj-ea"/>
                  <a:cs typeface="+mj-cs"/>
                  <a:sym typeface="Helvetica Neue"/>
                </a:defRPr>
              </a:lvl1pPr>
            </a:lstStyle>
            <a:p>
              <a:r>
                <a:t>NLP model</a:t>
              </a:r>
            </a:p>
          </p:txBody>
        </p:sp>
      </p:grpSp>
      <p:sp>
        <p:nvSpPr>
          <p:cNvPr id="879" name="Arrow"/>
          <p:cNvSpPr/>
          <p:nvPr/>
        </p:nvSpPr>
        <p:spPr>
          <a:xfrm rot="16200000">
            <a:off x="5771784" y="4862150"/>
            <a:ext cx="661266" cy="119287"/>
          </a:xfrm>
          <a:prstGeom prst="rightArrow">
            <a:avLst>
              <a:gd name="adj1" fmla="val 32000"/>
              <a:gd name="adj2" fmla="val 65054"/>
            </a:avLst>
          </a:prstGeom>
          <a:solidFill>
            <a:srgbClr val="000000"/>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sp>
        <p:nvSpPr>
          <p:cNvPr id="880" name="Arrow"/>
          <p:cNvSpPr/>
          <p:nvPr/>
        </p:nvSpPr>
        <p:spPr>
          <a:xfrm rot="2700000">
            <a:off x="4896630" y="5847479"/>
            <a:ext cx="426564" cy="119287"/>
          </a:xfrm>
          <a:prstGeom prst="rightArrow">
            <a:avLst>
              <a:gd name="adj1" fmla="val 32000"/>
              <a:gd name="adj2" fmla="val 65054"/>
            </a:avLst>
          </a:prstGeom>
          <a:solidFill>
            <a:srgbClr val="000000"/>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8" name="Image" descr="Image"/>
          <p:cNvPicPr>
            <a:picLocks noChangeAspect="1"/>
          </p:cNvPicPr>
          <p:nvPr/>
        </p:nvPicPr>
        <p:blipFill>
          <a:blip r:embed="rId2">
            <a:extLst/>
          </a:blip>
          <a:srcRect l="7962" t="12665" r="7962" b="5006"/>
          <a:stretch>
            <a:fillRect/>
          </a:stretch>
        </p:blipFill>
        <p:spPr>
          <a:xfrm>
            <a:off x="1433540" y="4327400"/>
            <a:ext cx="8799252" cy="4411978"/>
          </a:xfrm>
          <a:prstGeom prst="rect">
            <a:avLst/>
          </a:prstGeom>
          <a:ln w="12700">
            <a:miter lim="400000"/>
          </a:ln>
        </p:spPr>
      </p:pic>
      <p:grpSp>
        <p:nvGrpSpPr>
          <p:cNvPr id="178" name="Group"/>
          <p:cNvGrpSpPr/>
          <p:nvPr/>
        </p:nvGrpSpPr>
        <p:grpSpPr>
          <a:xfrm>
            <a:off x="1383867" y="162885"/>
            <a:ext cx="11323892" cy="3186052"/>
            <a:chOff x="0" y="0"/>
            <a:chExt cx="11323890" cy="3186050"/>
          </a:xfrm>
        </p:grpSpPr>
        <p:sp>
          <p:nvSpPr>
            <p:cNvPr id="159" name="Rectangle"/>
            <p:cNvSpPr/>
            <p:nvPr/>
          </p:nvSpPr>
          <p:spPr>
            <a:xfrm rot="300000">
              <a:off x="75516" y="482664"/>
              <a:ext cx="11172859" cy="2220723"/>
            </a:xfrm>
            <a:prstGeom prst="rect">
              <a:avLst/>
            </a:prstGeom>
            <a:noFill/>
            <a:ln w="25400" cap="flat">
              <a:solidFill>
                <a:srgbClr val="A63121"/>
              </a:solidFill>
              <a:prstDash val="solid"/>
              <a:round/>
            </a:ln>
            <a:effectLst/>
          </p:spPr>
          <p:txBody>
            <a:bodyPr wrap="square" lIns="38100" tIns="38100" rIns="38100" bIns="38100" numCol="1" anchor="ctr">
              <a:noAutofit/>
            </a:bodyPr>
            <a:lstStyle/>
            <a:p>
              <a:endParaRPr/>
            </a:p>
          </p:txBody>
        </p:sp>
        <p:grpSp>
          <p:nvGrpSpPr>
            <p:cNvPr id="165" name="Group"/>
            <p:cNvGrpSpPr/>
            <p:nvPr/>
          </p:nvGrpSpPr>
          <p:grpSpPr>
            <a:xfrm>
              <a:off x="94527" y="95275"/>
              <a:ext cx="11134837" cy="2995501"/>
              <a:chOff x="0" y="0"/>
              <a:chExt cx="11134836" cy="2995500"/>
            </a:xfrm>
          </p:grpSpPr>
          <p:sp>
            <p:nvSpPr>
              <p:cNvPr id="160" name="real-time job-matching service"/>
              <p:cNvSpPr txBox="1"/>
              <p:nvPr/>
            </p:nvSpPr>
            <p:spPr>
              <a:xfrm rot="300000">
                <a:off x="68177" y="475400"/>
                <a:ext cx="10998483" cy="2044701"/>
              </a:xfrm>
              <a:prstGeom prst="rect">
                <a:avLst/>
              </a:prstGeom>
              <a:noFill/>
              <a:ln w="25400" cap="flat">
                <a:solidFill>
                  <a:srgbClr val="A63121"/>
                </a:solidFill>
                <a:prstDash val="solid"/>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p>
                <a:pPr>
                  <a:spcBef>
                    <a:spcPts val="3200"/>
                  </a:spcBef>
                  <a:defRPr sz="200" b="1" spc="-2">
                    <a:ln w="254">
                      <a:solidFill>
                        <a:srgbClr val="A63121"/>
                      </a:solidFill>
                    </a:ln>
                    <a:noFill/>
                    <a:effectLst>
                      <a:outerShdw dist="12700" dir="20100000" rotWithShape="0">
                        <a:srgbClr val="A63121"/>
                      </a:outerShdw>
                    </a:effectLst>
                    <a:latin typeface="Baskerville"/>
                    <a:ea typeface="Baskerville"/>
                    <a:cs typeface="Baskerville"/>
                    <a:sym typeface="Baskerville"/>
                  </a:defRPr>
                </a:pPr>
                <a:endParaRPr/>
              </a:p>
              <a:p>
                <a:pPr>
                  <a:spcBef>
                    <a:spcPts val="3200"/>
                  </a:spcBef>
                  <a:defRPr sz="6400" b="1" spc="-64">
                    <a:ln w="8128">
                      <a:solidFill>
                        <a:srgbClr val="A63121"/>
                      </a:solidFill>
                    </a:ln>
                    <a:noFill/>
                    <a:effectLst>
                      <a:outerShdw dist="12700" dir="20100000" rotWithShape="0">
                        <a:srgbClr val="A63121"/>
                      </a:outerShdw>
                    </a:effectLst>
                    <a:latin typeface="Baskerville"/>
                    <a:ea typeface="Baskerville"/>
                    <a:cs typeface="Baskerville"/>
                    <a:sym typeface="Baskerville"/>
                  </a:defRPr>
                </a:pPr>
                <a:r>
                  <a:rPr sz="7200" spc="-72">
                    <a:ln w="9144">
                      <a:solidFill>
                        <a:srgbClr val="A63121"/>
                      </a:solidFill>
                    </a:ln>
                  </a:rPr>
                  <a:t>real-time</a:t>
                </a:r>
                <a:r>
                  <a:t> </a:t>
                </a:r>
                <a:r>
                  <a:rPr sz="5200" spc="-52">
                    <a:ln w="6604">
                      <a:solidFill>
                        <a:srgbClr val="A63121"/>
                      </a:solidFill>
                    </a:ln>
                  </a:rPr>
                  <a:t>job-matching service</a:t>
                </a:r>
                <a:r>
                  <a:rPr sz="5600" spc="-56">
                    <a:ln w="7112">
                      <a:solidFill>
                        <a:srgbClr val="A63121"/>
                      </a:solidFill>
                    </a:ln>
                  </a:rPr>
                  <a:t> </a:t>
                </a:r>
              </a:p>
              <a:p>
                <a:pPr>
                  <a:spcBef>
                    <a:spcPts val="3200"/>
                  </a:spcBef>
                  <a:defRPr sz="200" b="1" spc="-2">
                    <a:ln w="254">
                      <a:solidFill>
                        <a:srgbClr val="A63121"/>
                      </a:solidFill>
                    </a:ln>
                    <a:noFill/>
                    <a:effectLst>
                      <a:outerShdw dist="12700" dir="20100000" rotWithShape="0">
                        <a:srgbClr val="A63121"/>
                      </a:outerShdw>
                    </a:effectLst>
                    <a:latin typeface="Baskerville"/>
                    <a:ea typeface="Baskerville"/>
                    <a:cs typeface="Baskerville"/>
                    <a:sym typeface="Baskerville"/>
                  </a:defRPr>
                </a:pPr>
                <a:r>
                  <a:t> </a:t>
                </a:r>
              </a:p>
            </p:txBody>
          </p:sp>
          <p:sp>
            <p:nvSpPr>
              <p:cNvPr id="161" name="real-time job-matching service"/>
              <p:cNvSpPr txBox="1"/>
              <p:nvPr/>
            </p:nvSpPr>
            <p:spPr>
              <a:xfrm rot="300000">
                <a:off x="80877" y="488100"/>
                <a:ext cx="10973083" cy="2019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p>
                <a:pPr>
                  <a:spcBef>
                    <a:spcPts val="3200"/>
                  </a:spcBef>
                  <a:defRPr sz="200" b="1" spc="-2">
                    <a:ln w="254">
                      <a:solidFill>
                        <a:srgbClr val="A63121"/>
                      </a:solidFill>
                    </a:ln>
                    <a:noFill/>
                    <a:effectLst>
                      <a:outerShdw dist="25400" dir="20100000" rotWithShape="0">
                        <a:srgbClr val="A63121"/>
                      </a:outerShdw>
                    </a:effectLst>
                    <a:latin typeface="Baskerville"/>
                    <a:ea typeface="Baskerville"/>
                    <a:cs typeface="Baskerville"/>
                    <a:sym typeface="Baskerville"/>
                  </a:defRPr>
                </a:pPr>
                <a:endParaRPr/>
              </a:p>
              <a:p>
                <a:pPr>
                  <a:spcBef>
                    <a:spcPts val="3200"/>
                  </a:spcBef>
                  <a:defRPr sz="6400" b="1" spc="-64">
                    <a:ln w="8128">
                      <a:solidFill>
                        <a:srgbClr val="A63121"/>
                      </a:solidFill>
                    </a:ln>
                    <a:noFill/>
                    <a:effectLst>
                      <a:outerShdw dist="25400" dir="20100000" rotWithShape="0">
                        <a:srgbClr val="A63121"/>
                      </a:outerShdw>
                    </a:effectLst>
                    <a:latin typeface="Baskerville"/>
                    <a:ea typeface="Baskerville"/>
                    <a:cs typeface="Baskerville"/>
                    <a:sym typeface="Baskerville"/>
                  </a:defRPr>
                </a:pPr>
                <a:r>
                  <a:rPr sz="7200" spc="-72">
                    <a:ln w="9144">
                      <a:solidFill>
                        <a:srgbClr val="A63121"/>
                      </a:solidFill>
                    </a:ln>
                  </a:rPr>
                  <a:t>real-time</a:t>
                </a:r>
                <a:r>
                  <a:t> </a:t>
                </a:r>
                <a:r>
                  <a:rPr sz="5200" spc="-52">
                    <a:ln w="6604">
                      <a:solidFill>
                        <a:srgbClr val="A63121"/>
                      </a:solidFill>
                    </a:ln>
                  </a:rPr>
                  <a:t>job-matching service</a:t>
                </a:r>
                <a:r>
                  <a:rPr sz="5600" spc="-56">
                    <a:ln w="7112">
                      <a:solidFill>
                        <a:srgbClr val="A63121"/>
                      </a:solidFill>
                    </a:ln>
                  </a:rPr>
                  <a:t> </a:t>
                </a:r>
              </a:p>
              <a:p>
                <a:pPr>
                  <a:spcBef>
                    <a:spcPts val="3200"/>
                  </a:spcBef>
                  <a:defRPr sz="200" b="1" spc="-2">
                    <a:ln w="254">
                      <a:solidFill>
                        <a:srgbClr val="A63121"/>
                      </a:solidFill>
                    </a:ln>
                    <a:noFill/>
                    <a:effectLst>
                      <a:outerShdw dist="25400" dir="20100000" rotWithShape="0">
                        <a:srgbClr val="A63121"/>
                      </a:outerShdw>
                    </a:effectLst>
                    <a:latin typeface="Baskerville"/>
                    <a:ea typeface="Baskerville"/>
                    <a:cs typeface="Baskerville"/>
                    <a:sym typeface="Baskerville"/>
                  </a:defRPr>
                </a:pPr>
                <a:r>
                  <a:t> </a:t>
                </a:r>
              </a:p>
            </p:txBody>
          </p:sp>
          <p:sp>
            <p:nvSpPr>
              <p:cNvPr id="162" name="real-time job-matching service"/>
              <p:cNvSpPr txBox="1"/>
              <p:nvPr/>
            </p:nvSpPr>
            <p:spPr>
              <a:xfrm rot="300000">
                <a:off x="80877" y="488100"/>
                <a:ext cx="10973083" cy="2019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p>
                <a:pPr>
                  <a:spcBef>
                    <a:spcPts val="3200"/>
                  </a:spcBef>
                  <a:defRPr sz="200" b="1" spc="-2">
                    <a:ln w="254">
                      <a:solidFill>
                        <a:srgbClr val="A63121"/>
                      </a:solidFill>
                    </a:ln>
                    <a:noFill/>
                    <a:effectLst>
                      <a:outerShdw dist="25400" dir="20100000" rotWithShape="0">
                        <a:srgbClr val="A63121"/>
                      </a:outerShdw>
                    </a:effectLst>
                    <a:latin typeface="Baskerville"/>
                    <a:ea typeface="Baskerville"/>
                    <a:cs typeface="Baskerville"/>
                    <a:sym typeface="Baskerville"/>
                  </a:defRPr>
                </a:pPr>
                <a:endParaRPr/>
              </a:p>
              <a:p>
                <a:pPr>
                  <a:spcBef>
                    <a:spcPts val="3200"/>
                  </a:spcBef>
                  <a:defRPr sz="6400" b="1" spc="-64">
                    <a:ln w="8128">
                      <a:solidFill>
                        <a:srgbClr val="A63121"/>
                      </a:solidFill>
                    </a:ln>
                    <a:noFill/>
                    <a:effectLst>
                      <a:outerShdw dist="25400" dir="20100000" rotWithShape="0">
                        <a:srgbClr val="A63121"/>
                      </a:outerShdw>
                    </a:effectLst>
                    <a:latin typeface="Baskerville"/>
                    <a:ea typeface="Baskerville"/>
                    <a:cs typeface="Baskerville"/>
                    <a:sym typeface="Baskerville"/>
                  </a:defRPr>
                </a:pPr>
                <a:r>
                  <a:rPr sz="7200" spc="-72">
                    <a:ln w="9144">
                      <a:solidFill>
                        <a:srgbClr val="A63121"/>
                      </a:solidFill>
                    </a:ln>
                  </a:rPr>
                  <a:t>real-time</a:t>
                </a:r>
                <a:r>
                  <a:t> </a:t>
                </a:r>
                <a:r>
                  <a:rPr sz="5200" spc="-52">
                    <a:ln w="6604">
                      <a:solidFill>
                        <a:srgbClr val="A63121"/>
                      </a:solidFill>
                    </a:ln>
                  </a:rPr>
                  <a:t>job-matching service</a:t>
                </a:r>
                <a:r>
                  <a:rPr sz="5600" spc="-56">
                    <a:ln w="7112">
                      <a:solidFill>
                        <a:srgbClr val="A63121"/>
                      </a:solidFill>
                    </a:ln>
                  </a:rPr>
                  <a:t> </a:t>
                </a:r>
              </a:p>
              <a:p>
                <a:pPr>
                  <a:spcBef>
                    <a:spcPts val="3200"/>
                  </a:spcBef>
                  <a:defRPr sz="200" b="1" spc="-2">
                    <a:ln w="254">
                      <a:solidFill>
                        <a:srgbClr val="A63121"/>
                      </a:solidFill>
                    </a:ln>
                    <a:noFill/>
                    <a:effectLst>
                      <a:outerShdw dist="25400" dir="20100000" rotWithShape="0">
                        <a:srgbClr val="A63121"/>
                      </a:outerShdw>
                    </a:effectLst>
                    <a:latin typeface="Baskerville"/>
                    <a:ea typeface="Baskerville"/>
                    <a:cs typeface="Baskerville"/>
                    <a:sym typeface="Baskerville"/>
                  </a:defRPr>
                </a:pPr>
                <a:r>
                  <a:t> </a:t>
                </a:r>
              </a:p>
            </p:txBody>
          </p:sp>
          <p:sp>
            <p:nvSpPr>
              <p:cNvPr id="163" name="real-time job-matching service"/>
              <p:cNvSpPr txBox="1"/>
              <p:nvPr/>
            </p:nvSpPr>
            <p:spPr>
              <a:xfrm rot="300000">
                <a:off x="80877" y="488100"/>
                <a:ext cx="10973083" cy="2019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p>
                <a:pPr>
                  <a:spcBef>
                    <a:spcPts val="3200"/>
                  </a:spcBef>
                  <a:defRPr sz="200" b="1" spc="-2">
                    <a:ln w="254">
                      <a:solidFill>
                        <a:srgbClr val="A63121"/>
                      </a:solidFill>
                    </a:ln>
                    <a:noFill/>
                    <a:effectLst>
                      <a:outerShdw dist="25400" dir="20100000" rotWithShape="0">
                        <a:srgbClr val="A63121"/>
                      </a:outerShdw>
                    </a:effectLst>
                    <a:latin typeface="Baskerville"/>
                    <a:ea typeface="Baskerville"/>
                    <a:cs typeface="Baskerville"/>
                    <a:sym typeface="Baskerville"/>
                  </a:defRPr>
                </a:pPr>
                <a:endParaRPr/>
              </a:p>
              <a:p>
                <a:pPr>
                  <a:spcBef>
                    <a:spcPts val="3200"/>
                  </a:spcBef>
                  <a:defRPr sz="6400" b="1" spc="-64">
                    <a:ln w="8128">
                      <a:solidFill>
                        <a:srgbClr val="A63121"/>
                      </a:solidFill>
                    </a:ln>
                    <a:noFill/>
                    <a:effectLst>
                      <a:outerShdw dist="25400" dir="20100000" rotWithShape="0">
                        <a:srgbClr val="A63121"/>
                      </a:outerShdw>
                    </a:effectLst>
                    <a:latin typeface="Baskerville"/>
                    <a:ea typeface="Baskerville"/>
                    <a:cs typeface="Baskerville"/>
                    <a:sym typeface="Baskerville"/>
                  </a:defRPr>
                </a:pPr>
                <a:r>
                  <a:rPr sz="7200" spc="-72">
                    <a:ln w="9144">
                      <a:solidFill>
                        <a:srgbClr val="A63121"/>
                      </a:solidFill>
                    </a:ln>
                  </a:rPr>
                  <a:t>real-time</a:t>
                </a:r>
                <a:r>
                  <a:t> </a:t>
                </a:r>
                <a:r>
                  <a:rPr sz="5200" spc="-52">
                    <a:ln w="6604">
                      <a:solidFill>
                        <a:srgbClr val="A63121"/>
                      </a:solidFill>
                    </a:ln>
                  </a:rPr>
                  <a:t>job-matching service</a:t>
                </a:r>
                <a:r>
                  <a:rPr sz="5600" spc="-56">
                    <a:ln w="7112">
                      <a:solidFill>
                        <a:srgbClr val="A63121"/>
                      </a:solidFill>
                    </a:ln>
                  </a:rPr>
                  <a:t> </a:t>
                </a:r>
              </a:p>
              <a:p>
                <a:pPr>
                  <a:spcBef>
                    <a:spcPts val="3200"/>
                  </a:spcBef>
                  <a:defRPr sz="200" b="1" spc="-2">
                    <a:ln w="254">
                      <a:solidFill>
                        <a:srgbClr val="A63121"/>
                      </a:solidFill>
                    </a:ln>
                    <a:noFill/>
                    <a:effectLst>
                      <a:outerShdw dist="25400" dir="20100000" rotWithShape="0">
                        <a:srgbClr val="A63121"/>
                      </a:outerShdw>
                    </a:effectLst>
                    <a:latin typeface="Baskerville"/>
                    <a:ea typeface="Baskerville"/>
                    <a:cs typeface="Baskerville"/>
                    <a:sym typeface="Baskerville"/>
                  </a:defRPr>
                </a:pPr>
                <a:r>
                  <a:t> </a:t>
                </a:r>
              </a:p>
            </p:txBody>
          </p:sp>
          <p:sp>
            <p:nvSpPr>
              <p:cNvPr id="164" name="real-time job-matching service"/>
              <p:cNvSpPr txBox="1"/>
              <p:nvPr/>
            </p:nvSpPr>
            <p:spPr>
              <a:xfrm rot="300000">
                <a:off x="80877" y="488100"/>
                <a:ext cx="10973083" cy="2019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p>
                <a:pPr>
                  <a:spcBef>
                    <a:spcPts val="3200"/>
                  </a:spcBef>
                  <a:defRPr sz="200" b="1" spc="-2">
                    <a:ln w="254">
                      <a:solidFill>
                        <a:srgbClr val="A63121"/>
                      </a:solidFill>
                    </a:ln>
                    <a:noFill/>
                    <a:effectLst>
                      <a:outerShdw dist="12700" dir="20100000" rotWithShape="0">
                        <a:srgbClr val="A63121"/>
                      </a:outerShdw>
                    </a:effectLst>
                    <a:latin typeface="Baskerville"/>
                    <a:ea typeface="Baskerville"/>
                    <a:cs typeface="Baskerville"/>
                    <a:sym typeface="Baskerville"/>
                  </a:defRPr>
                </a:pPr>
                <a:endParaRPr/>
              </a:p>
              <a:p>
                <a:pPr>
                  <a:spcBef>
                    <a:spcPts val="3200"/>
                  </a:spcBef>
                  <a:defRPr sz="6400" b="1" spc="-64">
                    <a:ln w="8128">
                      <a:solidFill>
                        <a:srgbClr val="A63121"/>
                      </a:solidFill>
                    </a:ln>
                    <a:noFill/>
                    <a:effectLst>
                      <a:outerShdw dist="12700" dir="20100000" rotWithShape="0">
                        <a:srgbClr val="A63121"/>
                      </a:outerShdw>
                    </a:effectLst>
                    <a:latin typeface="Baskerville"/>
                    <a:ea typeface="Baskerville"/>
                    <a:cs typeface="Baskerville"/>
                    <a:sym typeface="Baskerville"/>
                  </a:defRPr>
                </a:pPr>
                <a:r>
                  <a:rPr sz="7200" spc="-72">
                    <a:ln w="9144">
                      <a:solidFill>
                        <a:srgbClr val="A63121"/>
                      </a:solidFill>
                    </a:ln>
                  </a:rPr>
                  <a:t>real-time</a:t>
                </a:r>
                <a:r>
                  <a:t> </a:t>
                </a:r>
                <a:r>
                  <a:rPr sz="5200" spc="-52">
                    <a:ln w="6604">
                      <a:solidFill>
                        <a:srgbClr val="A63121"/>
                      </a:solidFill>
                    </a:ln>
                  </a:rPr>
                  <a:t>job-matching service</a:t>
                </a:r>
                <a:r>
                  <a:rPr sz="5600" spc="-56">
                    <a:ln w="7112">
                      <a:solidFill>
                        <a:srgbClr val="A63121"/>
                      </a:solidFill>
                    </a:ln>
                  </a:rPr>
                  <a:t> </a:t>
                </a:r>
              </a:p>
              <a:p>
                <a:pPr>
                  <a:spcBef>
                    <a:spcPts val="3200"/>
                  </a:spcBef>
                  <a:defRPr sz="200" b="1" spc="-2">
                    <a:ln w="254">
                      <a:solidFill>
                        <a:srgbClr val="A63121"/>
                      </a:solidFill>
                    </a:ln>
                    <a:noFill/>
                    <a:effectLst>
                      <a:outerShdw dist="12700" dir="20100000" rotWithShape="0">
                        <a:srgbClr val="A63121"/>
                      </a:outerShdw>
                    </a:effectLst>
                    <a:latin typeface="Baskerville"/>
                    <a:ea typeface="Baskerville"/>
                    <a:cs typeface="Baskerville"/>
                    <a:sym typeface="Baskerville"/>
                  </a:defRPr>
                </a:pPr>
                <a:r>
                  <a:t> </a:t>
                </a:r>
              </a:p>
            </p:txBody>
          </p:sp>
        </p:grpSp>
        <p:sp>
          <p:nvSpPr>
            <p:cNvPr id="166" name="Rectangle"/>
            <p:cNvSpPr/>
            <p:nvPr/>
          </p:nvSpPr>
          <p:spPr>
            <a:xfrm rot="300000">
              <a:off x="75516" y="482664"/>
              <a:ext cx="11172859" cy="2220723"/>
            </a:xfrm>
            <a:prstGeom prst="rect">
              <a:avLst/>
            </a:prstGeom>
            <a:noFill/>
            <a:ln w="25400" cap="flat">
              <a:solidFill>
                <a:srgbClr val="A63121"/>
              </a:solidFill>
              <a:prstDash val="solid"/>
              <a:round/>
            </a:ln>
            <a:effectLst/>
          </p:spPr>
          <p:txBody>
            <a:bodyPr wrap="square" lIns="38100" tIns="38100" rIns="38100" bIns="38100" numCol="1" anchor="ctr">
              <a:noAutofit/>
            </a:bodyPr>
            <a:lstStyle/>
            <a:p>
              <a:endParaRPr/>
            </a:p>
          </p:txBody>
        </p:sp>
        <p:grpSp>
          <p:nvGrpSpPr>
            <p:cNvPr id="172" name="Group"/>
            <p:cNvGrpSpPr/>
            <p:nvPr/>
          </p:nvGrpSpPr>
          <p:grpSpPr>
            <a:xfrm>
              <a:off x="94527" y="95275"/>
              <a:ext cx="11134837" cy="2995501"/>
              <a:chOff x="0" y="0"/>
              <a:chExt cx="11134836" cy="2995500"/>
            </a:xfrm>
          </p:grpSpPr>
          <p:sp>
            <p:nvSpPr>
              <p:cNvPr id="167" name="real-time job-matching service"/>
              <p:cNvSpPr txBox="1"/>
              <p:nvPr/>
            </p:nvSpPr>
            <p:spPr>
              <a:xfrm rot="300000">
                <a:off x="68177" y="475400"/>
                <a:ext cx="10998483" cy="2044701"/>
              </a:xfrm>
              <a:prstGeom prst="rect">
                <a:avLst/>
              </a:prstGeom>
              <a:noFill/>
              <a:ln w="25400" cap="flat">
                <a:solidFill>
                  <a:srgbClr val="A63121"/>
                </a:solidFill>
                <a:prstDash val="solid"/>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p>
                <a:pPr>
                  <a:spcBef>
                    <a:spcPts val="3200"/>
                  </a:spcBef>
                  <a:defRPr sz="200" b="1" spc="-2">
                    <a:ln w="254">
                      <a:solidFill>
                        <a:srgbClr val="A63121"/>
                      </a:solidFill>
                    </a:ln>
                    <a:noFill/>
                    <a:effectLst>
                      <a:outerShdw dist="12700" dir="20100000" rotWithShape="0">
                        <a:srgbClr val="A63121"/>
                      </a:outerShdw>
                    </a:effectLst>
                    <a:latin typeface="Baskerville"/>
                    <a:ea typeface="Baskerville"/>
                    <a:cs typeface="Baskerville"/>
                    <a:sym typeface="Baskerville"/>
                  </a:defRPr>
                </a:pPr>
                <a:endParaRPr/>
              </a:p>
              <a:p>
                <a:pPr>
                  <a:spcBef>
                    <a:spcPts val="3200"/>
                  </a:spcBef>
                  <a:defRPr sz="6400" b="1" spc="-64">
                    <a:ln w="8128">
                      <a:solidFill>
                        <a:srgbClr val="A63121"/>
                      </a:solidFill>
                    </a:ln>
                    <a:noFill/>
                    <a:effectLst>
                      <a:outerShdw dist="12700" dir="20100000" rotWithShape="0">
                        <a:srgbClr val="A63121"/>
                      </a:outerShdw>
                    </a:effectLst>
                    <a:latin typeface="Baskerville"/>
                    <a:ea typeface="Baskerville"/>
                    <a:cs typeface="Baskerville"/>
                    <a:sym typeface="Baskerville"/>
                  </a:defRPr>
                </a:pPr>
                <a:r>
                  <a:rPr sz="7200" spc="-72">
                    <a:ln w="9144">
                      <a:solidFill>
                        <a:srgbClr val="A63121"/>
                      </a:solidFill>
                    </a:ln>
                  </a:rPr>
                  <a:t>real-time</a:t>
                </a:r>
                <a:r>
                  <a:t> </a:t>
                </a:r>
                <a:r>
                  <a:rPr sz="5200" spc="-52">
                    <a:ln w="6604">
                      <a:solidFill>
                        <a:srgbClr val="A63121"/>
                      </a:solidFill>
                    </a:ln>
                  </a:rPr>
                  <a:t>job-matching service</a:t>
                </a:r>
                <a:r>
                  <a:rPr sz="5600" spc="-56">
                    <a:ln w="7112">
                      <a:solidFill>
                        <a:srgbClr val="A63121"/>
                      </a:solidFill>
                    </a:ln>
                  </a:rPr>
                  <a:t> </a:t>
                </a:r>
              </a:p>
              <a:p>
                <a:pPr>
                  <a:spcBef>
                    <a:spcPts val="3200"/>
                  </a:spcBef>
                  <a:defRPr sz="200" b="1" spc="-2">
                    <a:ln w="254">
                      <a:solidFill>
                        <a:srgbClr val="A63121"/>
                      </a:solidFill>
                    </a:ln>
                    <a:noFill/>
                    <a:effectLst>
                      <a:outerShdw dist="12700" dir="20100000" rotWithShape="0">
                        <a:srgbClr val="A63121"/>
                      </a:outerShdw>
                    </a:effectLst>
                    <a:latin typeface="Baskerville"/>
                    <a:ea typeface="Baskerville"/>
                    <a:cs typeface="Baskerville"/>
                    <a:sym typeface="Baskerville"/>
                  </a:defRPr>
                </a:pPr>
                <a:r>
                  <a:t> </a:t>
                </a:r>
              </a:p>
            </p:txBody>
          </p:sp>
          <p:sp>
            <p:nvSpPr>
              <p:cNvPr id="168" name="real-time job-matching service"/>
              <p:cNvSpPr txBox="1"/>
              <p:nvPr/>
            </p:nvSpPr>
            <p:spPr>
              <a:xfrm rot="300000">
                <a:off x="80877" y="488100"/>
                <a:ext cx="10973083" cy="2019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p>
                <a:pPr>
                  <a:spcBef>
                    <a:spcPts val="3200"/>
                  </a:spcBef>
                  <a:defRPr sz="200" b="1" spc="-2">
                    <a:ln w="254">
                      <a:solidFill>
                        <a:srgbClr val="A63121"/>
                      </a:solidFill>
                    </a:ln>
                    <a:noFill/>
                    <a:effectLst>
                      <a:outerShdw dist="25400" dir="20100000" rotWithShape="0">
                        <a:srgbClr val="A63121"/>
                      </a:outerShdw>
                    </a:effectLst>
                    <a:latin typeface="Baskerville"/>
                    <a:ea typeface="Baskerville"/>
                    <a:cs typeface="Baskerville"/>
                    <a:sym typeface="Baskerville"/>
                  </a:defRPr>
                </a:pPr>
                <a:endParaRPr/>
              </a:p>
              <a:p>
                <a:pPr>
                  <a:spcBef>
                    <a:spcPts val="3200"/>
                  </a:spcBef>
                  <a:defRPr sz="6400" b="1" spc="-64">
                    <a:ln w="8128">
                      <a:solidFill>
                        <a:srgbClr val="A63121"/>
                      </a:solidFill>
                    </a:ln>
                    <a:noFill/>
                    <a:effectLst>
                      <a:outerShdw dist="25400" dir="20100000" rotWithShape="0">
                        <a:srgbClr val="A63121"/>
                      </a:outerShdw>
                    </a:effectLst>
                    <a:latin typeface="Baskerville"/>
                    <a:ea typeface="Baskerville"/>
                    <a:cs typeface="Baskerville"/>
                    <a:sym typeface="Baskerville"/>
                  </a:defRPr>
                </a:pPr>
                <a:r>
                  <a:rPr sz="7200" spc="-72">
                    <a:ln w="9144">
                      <a:solidFill>
                        <a:srgbClr val="A63121"/>
                      </a:solidFill>
                    </a:ln>
                  </a:rPr>
                  <a:t>real-time</a:t>
                </a:r>
                <a:r>
                  <a:t> </a:t>
                </a:r>
                <a:r>
                  <a:rPr sz="5200" spc="-52">
                    <a:ln w="6604">
                      <a:solidFill>
                        <a:srgbClr val="A63121"/>
                      </a:solidFill>
                    </a:ln>
                  </a:rPr>
                  <a:t>job-matching service</a:t>
                </a:r>
                <a:r>
                  <a:rPr sz="5600" spc="-56">
                    <a:ln w="7112">
                      <a:solidFill>
                        <a:srgbClr val="A63121"/>
                      </a:solidFill>
                    </a:ln>
                  </a:rPr>
                  <a:t> </a:t>
                </a:r>
              </a:p>
              <a:p>
                <a:pPr>
                  <a:spcBef>
                    <a:spcPts val="3200"/>
                  </a:spcBef>
                  <a:defRPr sz="200" b="1" spc="-2">
                    <a:ln w="254">
                      <a:solidFill>
                        <a:srgbClr val="A63121"/>
                      </a:solidFill>
                    </a:ln>
                    <a:noFill/>
                    <a:effectLst>
                      <a:outerShdw dist="25400" dir="20100000" rotWithShape="0">
                        <a:srgbClr val="A63121"/>
                      </a:outerShdw>
                    </a:effectLst>
                    <a:latin typeface="Baskerville"/>
                    <a:ea typeface="Baskerville"/>
                    <a:cs typeface="Baskerville"/>
                    <a:sym typeface="Baskerville"/>
                  </a:defRPr>
                </a:pPr>
                <a:r>
                  <a:t> </a:t>
                </a:r>
              </a:p>
            </p:txBody>
          </p:sp>
          <p:sp>
            <p:nvSpPr>
              <p:cNvPr id="169" name="real-time job-matching service"/>
              <p:cNvSpPr txBox="1"/>
              <p:nvPr/>
            </p:nvSpPr>
            <p:spPr>
              <a:xfrm rot="300000">
                <a:off x="80877" y="488100"/>
                <a:ext cx="10973083" cy="2019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p>
                <a:pPr>
                  <a:spcBef>
                    <a:spcPts val="3200"/>
                  </a:spcBef>
                  <a:defRPr sz="200" b="1" spc="-2">
                    <a:ln w="254">
                      <a:solidFill>
                        <a:srgbClr val="A63121"/>
                      </a:solidFill>
                    </a:ln>
                    <a:noFill/>
                    <a:effectLst>
                      <a:outerShdw dist="25400" dir="20100000" rotWithShape="0">
                        <a:srgbClr val="A63121"/>
                      </a:outerShdw>
                    </a:effectLst>
                    <a:latin typeface="Baskerville"/>
                    <a:ea typeface="Baskerville"/>
                    <a:cs typeface="Baskerville"/>
                    <a:sym typeface="Baskerville"/>
                  </a:defRPr>
                </a:pPr>
                <a:endParaRPr/>
              </a:p>
              <a:p>
                <a:pPr>
                  <a:spcBef>
                    <a:spcPts val="3200"/>
                  </a:spcBef>
                  <a:defRPr sz="6400" b="1" spc="-64">
                    <a:ln w="8128">
                      <a:solidFill>
                        <a:srgbClr val="A63121"/>
                      </a:solidFill>
                    </a:ln>
                    <a:noFill/>
                    <a:effectLst>
                      <a:outerShdw dist="25400" dir="20100000" rotWithShape="0">
                        <a:srgbClr val="A63121"/>
                      </a:outerShdw>
                    </a:effectLst>
                    <a:latin typeface="Baskerville"/>
                    <a:ea typeface="Baskerville"/>
                    <a:cs typeface="Baskerville"/>
                    <a:sym typeface="Baskerville"/>
                  </a:defRPr>
                </a:pPr>
                <a:r>
                  <a:rPr sz="7200" spc="-72">
                    <a:ln w="9144">
                      <a:solidFill>
                        <a:srgbClr val="A63121"/>
                      </a:solidFill>
                    </a:ln>
                  </a:rPr>
                  <a:t>real-time</a:t>
                </a:r>
                <a:r>
                  <a:t> </a:t>
                </a:r>
                <a:r>
                  <a:rPr sz="5200" spc="-52">
                    <a:ln w="6604">
                      <a:solidFill>
                        <a:srgbClr val="A63121"/>
                      </a:solidFill>
                    </a:ln>
                  </a:rPr>
                  <a:t>job-matching service</a:t>
                </a:r>
                <a:r>
                  <a:rPr sz="5600" spc="-56">
                    <a:ln w="7112">
                      <a:solidFill>
                        <a:srgbClr val="A63121"/>
                      </a:solidFill>
                    </a:ln>
                  </a:rPr>
                  <a:t> </a:t>
                </a:r>
              </a:p>
              <a:p>
                <a:pPr>
                  <a:spcBef>
                    <a:spcPts val="3200"/>
                  </a:spcBef>
                  <a:defRPr sz="200" b="1" spc="-2">
                    <a:ln w="254">
                      <a:solidFill>
                        <a:srgbClr val="A63121"/>
                      </a:solidFill>
                    </a:ln>
                    <a:noFill/>
                    <a:effectLst>
                      <a:outerShdw dist="25400" dir="20100000" rotWithShape="0">
                        <a:srgbClr val="A63121"/>
                      </a:outerShdw>
                    </a:effectLst>
                    <a:latin typeface="Baskerville"/>
                    <a:ea typeface="Baskerville"/>
                    <a:cs typeface="Baskerville"/>
                    <a:sym typeface="Baskerville"/>
                  </a:defRPr>
                </a:pPr>
                <a:r>
                  <a:t> </a:t>
                </a:r>
              </a:p>
            </p:txBody>
          </p:sp>
          <p:sp>
            <p:nvSpPr>
              <p:cNvPr id="170" name="real-time job-matching service"/>
              <p:cNvSpPr txBox="1"/>
              <p:nvPr/>
            </p:nvSpPr>
            <p:spPr>
              <a:xfrm rot="300000">
                <a:off x="80877" y="488100"/>
                <a:ext cx="10973083" cy="2019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p>
                <a:pPr>
                  <a:spcBef>
                    <a:spcPts val="3200"/>
                  </a:spcBef>
                  <a:defRPr sz="200" b="1" spc="-2">
                    <a:ln w="254">
                      <a:solidFill>
                        <a:srgbClr val="A63121"/>
                      </a:solidFill>
                    </a:ln>
                    <a:noFill/>
                    <a:effectLst>
                      <a:outerShdw dist="25400" dir="20100000" rotWithShape="0">
                        <a:srgbClr val="A63121"/>
                      </a:outerShdw>
                    </a:effectLst>
                    <a:latin typeface="Baskerville"/>
                    <a:ea typeface="Baskerville"/>
                    <a:cs typeface="Baskerville"/>
                    <a:sym typeface="Baskerville"/>
                  </a:defRPr>
                </a:pPr>
                <a:endParaRPr/>
              </a:p>
              <a:p>
                <a:pPr>
                  <a:spcBef>
                    <a:spcPts val="3200"/>
                  </a:spcBef>
                  <a:defRPr sz="6400" b="1" spc="-64">
                    <a:ln w="8128">
                      <a:solidFill>
                        <a:srgbClr val="A63121"/>
                      </a:solidFill>
                    </a:ln>
                    <a:noFill/>
                    <a:effectLst>
                      <a:outerShdw dist="25400" dir="20100000" rotWithShape="0">
                        <a:srgbClr val="A63121"/>
                      </a:outerShdw>
                    </a:effectLst>
                    <a:latin typeface="Baskerville"/>
                    <a:ea typeface="Baskerville"/>
                    <a:cs typeface="Baskerville"/>
                    <a:sym typeface="Baskerville"/>
                  </a:defRPr>
                </a:pPr>
                <a:r>
                  <a:rPr sz="7200" spc="-72">
                    <a:ln w="9144">
                      <a:solidFill>
                        <a:srgbClr val="A63121"/>
                      </a:solidFill>
                    </a:ln>
                  </a:rPr>
                  <a:t>real-time</a:t>
                </a:r>
                <a:r>
                  <a:t> </a:t>
                </a:r>
                <a:r>
                  <a:rPr sz="5200" spc="-52">
                    <a:ln w="6604">
                      <a:solidFill>
                        <a:srgbClr val="A63121"/>
                      </a:solidFill>
                    </a:ln>
                  </a:rPr>
                  <a:t>job-matching service</a:t>
                </a:r>
                <a:r>
                  <a:rPr sz="5600" spc="-56">
                    <a:ln w="7112">
                      <a:solidFill>
                        <a:srgbClr val="A63121"/>
                      </a:solidFill>
                    </a:ln>
                  </a:rPr>
                  <a:t> </a:t>
                </a:r>
              </a:p>
              <a:p>
                <a:pPr>
                  <a:spcBef>
                    <a:spcPts val="3200"/>
                  </a:spcBef>
                  <a:defRPr sz="200" b="1" spc="-2">
                    <a:ln w="254">
                      <a:solidFill>
                        <a:srgbClr val="A63121"/>
                      </a:solidFill>
                    </a:ln>
                    <a:noFill/>
                    <a:effectLst>
                      <a:outerShdw dist="25400" dir="20100000" rotWithShape="0">
                        <a:srgbClr val="A63121"/>
                      </a:outerShdw>
                    </a:effectLst>
                    <a:latin typeface="Baskerville"/>
                    <a:ea typeface="Baskerville"/>
                    <a:cs typeface="Baskerville"/>
                    <a:sym typeface="Baskerville"/>
                  </a:defRPr>
                </a:pPr>
                <a:r>
                  <a:t> </a:t>
                </a:r>
              </a:p>
            </p:txBody>
          </p:sp>
          <p:sp>
            <p:nvSpPr>
              <p:cNvPr id="171" name="real-time job-matching service"/>
              <p:cNvSpPr txBox="1"/>
              <p:nvPr/>
            </p:nvSpPr>
            <p:spPr>
              <a:xfrm rot="300000">
                <a:off x="80877" y="488100"/>
                <a:ext cx="10973083" cy="2019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p>
                <a:pPr>
                  <a:spcBef>
                    <a:spcPts val="3200"/>
                  </a:spcBef>
                  <a:defRPr sz="200" b="1" spc="-2">
                    <a:ln w="254">
                      <a:solidFill>
                        <a:srgbClr val="A63121"/>
                      </a:solidFill>
                    </a:ln>
                    <a:noFill/>
                    <a:effectLst>
                      <a:outerShdw dist="12700" dir="20100000" rotWithShape="0">
                        <a:srgbClr val="A63121"/>
                      </a:outerShdw>
                    </a:effectLst>
                    <a:latin typeface="Baskerville"/>
                    <a:ea typeface="Baskerville"/>
                    <a:cs typeface="Baskerville"/>
                    <a:sym typeface="Baskerville"/>
                  </a:defRPr>
                </a:pPr>
                <a:endParaRPr/>
              </a:p>
              <a:p>
                <a:pPr>
                  <a:spcBef>
                    <a:spcPts val="3200"/>
                  </a:spcBef>
                  <a:defRPr sz="6400" b="1" spc="-64">
                    <a:ln w="8128">
                      <a:solidFill>
                        <a:srgbClr val="A63121"/>
                      </a:solidFill>
                    </a:ln>
                    <a:noFill/>
                    <a:effectLst>
                      <a:outerShdw dist="12700" dir="20100000" rotWithShape="0">
                        <a:srgbClr val="A63121"/>
                      </a:outerShdw>
                    </a:effectLst>
                    <a:latin typeface="Baskerville"/>
                    <a:ea typeface="Baskerville"/>
                    <a:cs typeface="Baskerville"/>
                    <a:sym typeface="Baskerville"/>
                  </a:defRPr>
                </a:pPr>
                <a:r>
                  <a:rPr sz="7200" spc="-72">
                    <a:ln w="9144">
                      <a:solidFill>
                        <a:srgbClr val="A63121"/>
                      </a:solidFill>
                    </a:ln>
                  </a:rPr>
                  <a:t>real-time</a:t>
                </a:r>
                <a:r>
                  <a:t> </a:t>
                </a:r>
                <a:r>
                  <a:rPr sz="5200" spc="-52">
                    <a:ln w="6604">
                      <a:solidFill>
                        <a:srgbClr val="A63121"/>
                      </a:solidFill>
                    </a:ln>
                  </a:rPr>
                  <a:t>job-matching service</a:t>
                </a:r>
                <a:r>
                  <a:rPr sz="5600" spc="-56">
                    <a:ln w="7112">
                      <a:solidFill>
                        <a:srgbClr val="A63121"/>
                      </a:solidFill>
                    </a:ln>
                  </a:rPr>
                  <a:t> </a:t>
                </a:r>
              </a:p>
              <a:p>
                <a:pPr>
                  <a:spcBef>
                    <a:spcPts val="3200"/>
                  </a:spcBef>
                  <a:defRPr sz="200" b="1" spc="-2">
                    <a:ln w="254">
                      <a:solidFill>
                        <a:srgbClr val="A63121"/>
                      </a:solidFill>
                    </a:ln>
                    <a:noFill/>
                    <a:effectLst>
                      <a:outerShdw dist="12700" dir="20100000" rotWithShape="0">
                        <a:srgbClr val="A63121"/>
                      </a:outerShdw>
                    </a:effectLst>
                    <a:latin typeface="Baskerville"/>
                    <a:ea typeface="Baskerville"/>
                    <a:cs typeface="Baskerville"/>
                    <a:sym typeface="Baskerville"/>
                  </a:defRPr>
                </a:pPr>
                <a:r>
                  <a:t> </a:t>
                </a:r>
              </a:p>
            </p:txBody>
          </p:sp>
        </p:grpSp>
        <p:grpSp>
          <p:nvGrpSpPr>
            <p:cNvPr id="177" name="Group"/>
            <p:cNvGrpSpPr/>
            <p:nvPr/>
          </p:nvGrpSpPr>
          <p:grpSpPr>
            <a:xfrm>
              <a:off x="89235" y="89983"/>
              <a:ext cx="11120021" cy="2980684"/>
              <a:chOff x="0" y="0"/>
              <a:chExt cx="11120019" cy="2980682"/>
            </a:xfrm>
          </p:grpSpPr>
          <p:sp>
            <p:nvSpPr>
              <p:cNvPr id="173" name="real-time job-matching service"/>
              <p:cNvSpPr txBox="1"/>
              <p:nvPr/>
            </p:nvSpPr>
            <p:spPr>
              <a:xfrm rot="300000">
                <a:off x="79818" y="474341"/>
                <a:ext cx="10973083" cy="2019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p>
                <a:pPr>
                  <a:spcBef>
                    <a:spcPts val="3200"/>
                  </a:spcBef>
                  <a:defRPr sz="200" b="1" spc="-2">
                    <a:ln w="254">
                      <a:solidFill>
                        <a:srgbClr val="A63121"/>
                      </a:solidFill>
                    </a:ln>
                    <a:noFill/>
                    <a:effectLst>
                      <a:outerShdw dist="25400" dir="20100000" rotWithShape="0">
                        <a:srgbClr val="A63121"/>
                      </a:outerShdw>
                    </a:effectLst>
                    <a:latin typeface="Baskerville"/>
                    <a:ea typeface="Baskerville"/>
                    <a:cs typeface="Baskerville"/>
                    <a:sym typeface="Baskerville"/>
                  </a:defRPr>
                </a:pPr>
                <a:endParaRPr/>
              </a:p>
              <a:p>
                <a:pPr>
                  <a:spcBef>
                    <a:spcPts val="3200"/>
                  </a:spcBef>
                  <a:defRPr sz="6400" b="1" spc="-64">
                    <a:ln w="8128">
                      <a:solidFill>
                        <a:srgbClr val="A63121"/>
                      </a:solidFill>
                    </a:ln>
                    <a:noFill/>
                    <a:effectLst>
                      <a:outerShdw dist="25400" dir="20100000" rotWithShape="0">
                        <a:srgbClr val="A63121"/>
                      </a:outerShdw>
                    </a:effectLst>
                    <a:latin typeface="Baskerville"/>
                    <a:ea typeface="Baskerville"/>
                    <a:cs typeface="Baskerville"/>
                    <a:sym typeface="Baskerville"/>
                  </a:defRPr>
                </a:pPr>
                <a:r>
                  <a:rPr sz="7200" spc="-72">
                    <a:ln w="9144">
                      <a:solidFill>
                        <a:srgbClr val="A63121"/>
                      </a:solidFill>
                    </a:ln>
                  </a:rPr>
                  <a:t>real-time</a:t>
                </a:r>
                <a:r>
                  <a:t> </a:t>
                </a:r>
                <a:r>
                  <a:rPr sz="5200" spc="-52">
                    <a:ln w="6604">
                      <a:solidFill>
                        <a:srgbClr val="A63121"/>
                      </a:solidFill>
                    </a:ln>
                  </a:rPr>
                  <a:t>job-matching service</a:t>
                </a:r>
                <a:r>
                  <a:rPr sz="5600" spc="-56">
                    <a:ln w="7112">
                      <a:solidFill>
                        <a:srgbClr val="A63121"/>
                      </a:solidFill>
                    </a:ln>
                  </a:rPr>
                  <a:t> </a:t>
                </a:r>
              </a:p>
              <a:p>
                <a:pPr>
                  <a:spcBef>
                    <a:spcPts val="3200"/>
                  </a:spcBef>
                  <a:defRPr sz="200" b="1" spc="-2">
                    <a:ln w="254">
                      <a:solidFill>
                        <a:srgbClr val="A63121"/>
                      </a:solidFill>
                    </a:ln>
                    <a:noFill/>
                    <a:effectLst>
                      <a:outerShdw dist="25400" dir="20100000" rotWithShape="0">
                        <a:srgbClr val="A63121"/>
                      </a:outerShdw>
                    </a:effectLst>
                    <a:latin typeface="Baskerville"/>
                    <a:ea typeface="Baskerville"/>
                    <a:cs typeface="Baskerville"/>
                    <a:sym typeface="Baskerville"/>
                  </a:defRPr>
                </a:pPr>
                <a:r>
                  <a:t> </a:t>
                </a:r>
              </a:p>
            </p:txBody>
          </p:sp>
          <p:sp>
            <p:nvSpPr>
              <p:cNvPr id="174" name="real-time job-matching service"/>
              <p:cNvSpPr txBox="1"/>
              <p:nvPr/>
            </p:nvSpPr>
            <p:spPr>
              <a:xfrm rot="300000">
                <a:off x="67118" y="487041"/>
                <a:ext cx="10973083" cy="2019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p>
                <a:pPr>
                  <a:spcBef>
                    <a:spcPts val="3200"/>
                  </a:spcBef>
                  <a:defRPr sz="200" b="1" spc="-2">
                    <a:ln w="254">
                      <a:solidFill>
                        <a:srgbClr val="A63121"/>
                      </a:solidFill>
                    </a:ln>
                    <a:noFill/>
                    <a:effectLst>
                      <a:outerShdw dist="25400" dir="20100000" rotWithShape="0">
                        <a:srgbClr val="A63121"/>
                      </a:outerShdw>
                    </a:effectLst>
                    <a:latin typeface="Baskerville"/>
                    <a:ea typeface="Baskerville"/>
                    <a:cs typeface="Baskerville"/>
                    <a:sym typeface="Baskerville"/>
                  </a:defRPr>
                </a:pPr>
                <a:endParaRPr/>
              </a:p>
              <a:p>
                <a:pPr>
                  <a:spcBef>
                    <a:spcPts val="3200"/>
                  </a:spcBef>
                  <a:defRPr sz="6400" b="1" spc="-64">
                    <a:ln w="8128">
                      <a:solidFill>
                        <a:srgbClr val="A63121"/>
                      </a:solidFill>
                    </a:ln>
                    <a:noFill/>
                    <a:effectLst>
                      <a:outerShdw dist="25400" dir="20100000" rotWithShape="0">
                        <a:srgbClr val="A63121"/>
                      </a:outerShdw>
                    </a:effectLst>
                    <a:latin typeface="Baskerville"/>
                    <a:ea typeface="Baskerville"/>
                    <a:cs typeface="Baskerville"/>
                    <a:sym typeface="Baskerville"/>
                  </a:defRPr>
                </a:pPr>
                <a:r>
                  <a:rPr sz="7200" spc="-72">
                    <a:ln w="9144">
                      <a:solidFill>
                        <a:srgbClr val="A63121"/>
                      </a:solidFill>
                    </a:ln>
                  </a:rPr>
                  <a:t>real-time</a:t>
                </a:r>
                <a:r>
                  <a:t> </a:t>
                </a:r>
                <a:r>
                  <a:rPr sz="5200" spc="-52">
                    <a:ln w="6604">
                      <a:solidFill>
                        <a:srgbClr val="A63121"/>
                      </a:solidFill>
                    </a:ln>
                  </a:rPr>
                  <a:t>job-matching service</a:t>
                </a:r>
                <a:r>
                  <a:rPr sz="5600" spc="-56">
                    <a:ln w="7112">
                      <a:solidFill>
                        <a:srgbClr val="A63121"/>
                      </a:solidFill>
                    </a:ln>
                  </a:rPr>
                  <a:t> </a:t>
                </a:r>
              </a:p>
              <a:p>
                <a:pPr>
                  <a:spcBef>
                    <a:spcPts val="3200"/>
                  </a:spcBef>
                  <a:defRPr sz="200" b="1" spc="-2">
                    <a:ln w="254">
                      <a:solidFill>
                        <a:srgbClr val="A63121"/>
                      </a:solidFill>
                    </a:ln>
                    <a:noFill/>
                    <a:effectLst>
                      <a:outerShdw dist="25400" dir="20100000" rotWithShape="0">
                        <a:srgbClr val="A63121"/>
                      </a:outerShdw>
                    </a:effectLst>
                    <a:latin typeface="Baskerville"/>
                    <a:ea typeface="Baskerville"/>
                    <a:cs typeface="Baskerville"/>
                    <a:sym typeface="Baskerville"/>
                  </a:defRPr>
                </a:pPr>
                <a:r>
                  <a:t> </a:t>
                </a:r>
              </a:p>
            </p:txBody>
          </p:sp>
          <p:sp>
            <p:nvSpPr>
              <p:cNvPr id="175" name="real-time job-matching service"/>
              <p:cNvSpPr txBox="1"/>
              <p:nvPr/>
            </p:nvSpPr>
            <p:spPr>
              <a:xfrm rot="300000">
                <a:off x="67118" y="487041"/>
                <a:ext cx="10973083" cy="2019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p>
                <a:pPr>
                  <a:spcBef>
                    <a:spcPts val="3200"/>
                  </a:spcBef>
                  <a:defRPr sz="200" b="1" spc="-2">
                    <a:ln w="254">
                      <a:solidFill>
                        <a:srgbClr val="A63121"/>
                      </a:solidFill>
                    </a:ln>
                    <a:noFill/>
                    <a:effectLst>
                      <a:outerShdw dist="25400" dir="20100000" rotWithShape="0">
                        <a:srgbClr val="A63121"/>
                      </a:outerShdw>
                    </a:effectLst>
                    <a:latin typeface="Baskerville"/>
                    <a:ea typeface="Baskerville"/>
                    <a:cs typeface="Baskerville"/>
                    <a:sym typeface="Baskerville"/>
                  </a:defRPr>
                </a:pPr>
                <a:endParaRPr/>
              </a:p>
              <a:p>
                <a:pPr>
                  <a:spcBef>
                    <a:spcPts val="3200"/>
                  </a:spcBef>
                  <a:defRPr sz="6400" b="1" spc="-64">
                    <a:ln w="8128">
                      <a:solidFill>
                        <a:srgbClr val="A63121"/>
                      </a:solidFill>
                    </a:ln>
                    <a:noFill/>
                    <a:effectLst>
                      <a:outerShdw dist="25400" dir="20100000" rotWithShape="0">
                        <a:srgbClr val="A63121"/>
                      </a:outerShdw>
                    </a:effectLst>
                    <a:latin typeface="Baskerville"/>
                    <a:ea typeface="Baskerville"/>
                    <a:cs typeface="Baskerville"/>
                    <a:sym typeface="Baskerville"/>
                  </a:defRPr>
                </a:pPr>
                <a:r>
                  <a:rPr sz="7200" spc="-72">
                    <a:ln w="9144">
                      <a:solidFill>
                        <a:srgbClr val="A63121"/>
                      </a:solidFill>
                    </a:ln>
                  </a:rPr>
                  <a:t>real-time</a:t>
                </a:r>
                <a:r>
                  <a:t> </a:t>
                </a:r>
                <a:r>
                  <a:rPr sz="5200" spc="-52">
                    <a:ln w="6604">
                      <a:solidFill>
                        <a:srgbClr val="A63121"/>
                      </a:solidFill>
                    </a:ln>
                  </a:rPr>
                  <a:t>job-matching service</a:t>
                </a:r>
                <a:r>
                  <a:rPr sz="5600" spc="-56">
                    <a:ln w="7112">
                      <a:solidFill>
                        <a:srgbClr val="A63121"/>
                      </a:solidFill>
                    </a:ln>
                  </a:rPr>
                  <a:t> </a:t>
                </a:r>
              </a:p>
              <a:p>
                <a:pPr>
                  <a:spcBef>
                    <a:spcPts val="3200"/>
                  </a:spcBef>
                  <a:defRPr sz="200" b="1" spc="-2">
                    <a:ln w="254">
                      <a:solidFill>
                        <a:srgbClr val="A63121"/>
                      </a:solidFill>
                    </a:ln>
                    <a:noFill/>
                    <a:effectLst>
                      <a:outerShdw dist="25400" dir="20100000" rotWithShape="0">
                        <a:srgbClr val="A63121"/>
                      </a:outerShdw>
                    </a:effectLst>
                    <a:latin typeface="Baskerville"/>
                    <a:ea typeface="Baskerville"/>
                    <a:cs typeface="Baskerville"/>
                    <a:sym typeface="Baskerville"/>
                  </a:defRPr>
                </a:pPr>
                <a:r>
                  <a:t> </a:t>
                </a:r>
              </a:p>
            </p:txBody>
          </p:sp>
          <p:sp>
            <p:nvSpPr>
              <p:cNvPr id="176" name="real-time job-matching service"/>
              <p:cNvSpPr txBox="1"/>
              <p:nvPr/>
            </p:nvSpPr>
            <p:spPr>
              <a:xfrm rot="300000">
                <a:off x="67118" y="487041"/>
                <a:ext cx="10973083" cy="2019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p>
                <a:pPr>
                  <a:spcBef>
                    <a:spcPts val="3200"/>
                  </a:spcBef>
                  <a:defRPr sz="200" b="1" spc="-2">
                    <a:ln w="254">
                      <a:solidFill>
                        <a:srgbClr val="A63121"/>
                      </a:solidFill>
                    </a:ln>
                    <a:noFill/>
                    <a:effectLst>
                      <a:outerShdw dist="12700" dir="20100000" rotWithShape="0">
                        <a:srgbClr val="A63121"/>
                      </a:outerShdw>
                    </a:effectLst>
                    <a:latin typeface="Baskerville"/>
                    <a:ea typeface="Baskerville"/>
                    <a:cs typeface="Baskerville"/>
                    <a:sym typeface="Baskerville"/>
                  </a:defRPr>
                </a:pPr>
                <a:endParaRPr/>
              </a:p>
              <a:p>
                <a:pPr>
                  <a:spcBef>
                    <a:spcPts val="3200"/>
                  </a:spcBef>
                  <a:defRPr sz="6400" b="1" spc="-64">
                    <a:ln w="8128">
                      <a:solidFill>
                        <a:srgbClr val="A63121"/>
                      </a:solidFill>
                    </a:ln>
                    <a:noFill/>
                    <a:effectLst>
                      <a:outerShdw dist="12700" dir="20100000" rotWithShape="0">
                        <a:srgbClr val="A63121"/>
                      </a:outerShdw>
                    </a:effectLst>
                    <a:latin typeface="Baskerville"/>
                    <a:ea typeface="Baskerville"/>
                    <a:cs typeface="Baskerville"/>
                    <a:sym typeface="Baskerville"/>
                  </a:defRPr>
                </a:pPr>
                <a:r>
                  <a:rPr sz="7200" spc="-72">
                    <a:ln w="9144">
                      <a:solidFill>
                        <a:srgbClr val="A63121"/>
                      </a:solidFill>
                    </a:ln>
                  </a:rPr>
                  <a:t>real-time</a:t>
                </a:r>
                <a:r>
                  <a:t> </a:t>
                </a:r>
                <a:r>
                  <a:rPr sz="5200" spc="-52">
                    <a:ln w="6604">
                      <a:solidFill>
                        <a:srgbClr val="A63121"/>
                      </a:solidFill>
                    </a:ln>
                  </a:rPr>
                  <a:t>job-matching service</a:t>
                </a:r>
                <a:r>
                  <a:rPr sz="5600" spc="-56">
                    <a:ln w="7112">
                      <a:solidFill>
                        <a:srgbClr val="A63121"/>
                      </a:solidFill>
                    </a:ln>
                  </a:rPr>
                  <a:t> </a:t>
                </a:r>
              </a:p>
              <a:p>
                <a:pPr>
                  <a:spcBef>
                    <a:spcPts val="3200"/>
                  </a:spcBef>
                  <a:defRPr sz="200" b="1" spc="-2">
                    <a:ln w="254">
                      <a:solidFill>
                        <a:srgbClr val="A63121"/>
                      </a:solidFill>
                    </a:ln>
                    <a:noFill/>
                    <a:effectLst>
                      <a:outerShdw dist="12700" dir="20100000" rotWithShape="0">
                        <a:srgbClr val="A63121"/>
                      </a:outerShdw>
                    </a:effectLst>
                    <a:latin typeface="Baskerville"/>
                    <a:ea typeface="Baskerville"/>
                    <a:cs typeface="Baskerville"/>
                    <a:sym typeface="Baskerville"/>
                  </a:defRPr>
                </a:pPr>
                <a:r>
                  <a:t> </a:t>
                </a:r>
              </a:p>
            </p:txBody>
          </p:sp>
        </p:grpSp>
      </p:gr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olution 解決方案"/>
          <p:cNvSpPr txBox="1">
            <a:spLocks noGrp="1"/>
          </p:cNvSpPr>
          <p:nvPr>
            <p:ph type="title"/>
          </p:nvPr>
        </p:nvSpPr>
        <p:spPr>
          <a:xfrm>
            <a:off x="2006598" y="835024"/>
            <a:ext cx="8991604" cy="1428753"/>
          </a:xfrm>
          <a:prstGeom prst="rect">
            <a:avLst/>
          </a:prstGeom>
        </p:spPr>
        <p:txBody>
          <a:bodyPr/>
          <a:lstStyle>
            <a:lvl1pPr algn="ctr">
              <a:defRPr>
                <a:latin typeface="Kohinoor Devanagari Bold"/>
                <a:ea typeface="Kohinoor Devanagari Bold"/>
                <a:cs typeface="Kohinoor Devanagari Bold"/>
                <a:sym typeface="Kohinoor Devanagari Bold"/>
              </a:defRPr>
            </a:lvl1pPr>
          </a:lstStyle>
          <a:p>
            <a:r>
              <a:t>Solution</a:t>
            </a:r>
          </a:p>
        </p:txBody>
      </p:sp>
      <p:sp>
        <p:nvSpPr>
          <p:cNvPr id="181" name="Interactive…"/>
          <p:cNvSpPr txBox="1"/>
          <p:nvPr/>
        </p:nvSpPr>
        <p:spPr>
          <a:xfrm>
            <a:off x="896869" y="5495737"/>
            <a:ext cx="4247937" cy="9525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spAutoFit/>
          </a:bodyPr>
          <a:lstStyle>
            <a:lvl1pPr>
              <a:defRPr sz="6000">
                <a:solidFill>
                  <a:srgbClr val="A63121"/>
                </a:solidFill>
              </a:defRPr>
            </a:lvl1pPr>
          </a:lstStyle>
          <a:p>
            <a:r>
              <a:t>Active</a:t>
            </a:r>
          </a:p>
        </p:txBody>
      </p:sp>
      <p:sp>
        <p:nvSpPr>
          <p:cNvPr id="182" name="You can apply a job just when taking a bus!"/>
          <p:cNvSpPr txBox="1"/>
          <p:nvPr/>
        </p:nvSpPr>
        <p:spPr>
          <a:xfrm>
            <a:off x="2846070" y="8591550"/>
            <a:ext cx="7312660" cy="647702"/>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lstStyle>
            <a:lvl1pPr algn="l">
              <a:lnSpc>
                <a:spcPct val="120000"/>
              </a:lnSpc>
              <a:defRPr sz="3200">
                <a:latin typeface="HanziPen TC Regular"/>
                <a:ea typeface="HanziPen TC Regular"/>
                <a:cs typeface="HanziPen TC Regular"/>
                <a:sym typeface="HanziPen TC Regular"/>
              </a:defRPr>
            </a:lvl1pPr>
          </a:lstStyle>
          <a:p>
            <a:r>
              <a:t>You can apply a job just when taking a bus!</a:t>
            </a:r>
          </a:p>
        </p:txBody>
      </p:sp>
      <p:sp>
        <p:nvSpPr>
          <p:cNvPr id="183" name="Save Time as Fuck"/>
          <p:cNvSpPr txBox="1"/>
          <p:nvPr/>
        </p:nvSpPr>
        <p:spPr>
          <a:xfrm>
            <a:off x="9944391" y="3923746"/>
            <a:ext cx="2813349" cy="8636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defRPr sz="5400">
                <a:solidFill>
                  <a:srgbClr val="FD9A3F"/>
                </a:solidFill>
                <a:effectLst>
                  <a:outerShdw blurRad="12700" dist="63500" dir="18900000" rotWithShape="0">
                    <a:srgbClr val="FEE4A7"/>
                  </a:outerShdw>
                </a:effectLst>
              </a:defRPr>
            </a:lvl1pPr>
          </a:lstStyle>
          <a:p>
            <a:r>
              <a:t>Save Time</a:t>
            </a:r>
          </a:p>
        </p:txBody>
      </p:sp>
      <p:sp>
        <p:nvSpPr>
          <p:cNvPr id="184" name="Arrow"/>
          <p:cNvSpPr/>
          <p:nvPr/>
        </p:nvSpPr>
        <p:spPr>
          <a:xfrm rot="20410258">
            <a:off x="2090217" y="6204500"/>
            <a:ext cx="7748235" cy="763530"/>
          </a:xfrm>
          <a:prstGeom prst="rightArrow">
            <a:avLst>
              <a:gd name="adj1" fmla="val 36981"/>
              <a:gd name="adj2" fmla="val 82564"/>
            </a:avLst>
          </a:prstGeom>
          <a:gradFill>
            <a:gsLst>
              <a:gs pos="0">
                <a:srgbClr val="F9A23E"/>
              </a:gs>
              <a:gs pos="136">
                <a:srgbClr val="FFA054"/>
              </a:gs>
              <a:gs pos="49675">
                <a:srgbClr val="FFE0C4"/>
              </a:gs>
              <a:gs pos="100000">
                <a:srgbClr val="FAF0D1"/>
              </a:gs>
            </a:gsLst>
            <a:lin ang="10819691"/>
          </a:gradFill>
          <a:ln w="12700">
            <a:miter lim="400000"/>
          </a:ln>
        </p:spPr>
        <p:txBody>
          <a:bodyPr lIns="38100" tIns="38100" rIns="38100" bIns="38100" anchor="ctr"/>
          <a:lstStyle/>
          <a:p>
            <a:endParaRPr/>
          </a:p>
        </p:txBody>
      </p:sp>
      <p:pic>
        <p:nvPicPr>
          <p:cNvPr id="185" name="Steeve.png" descr="Steeve.png"/>
          <p:cNvPicPr>
            <a:picLocks noChangeAspect="1"/>
          </p:cNvPicPr>
          <p:nvPr/>
        </p:nvPicPr>
        <p:blipFill>
          <a:blip r:embed="rId3">
            <a:extLst/>
          </a:blip>
          <a:srcRect l="27692" t="1545" r="7029" b="13"/>
          <a:stretch>
            <a:fillRect/>
          </a:stretch>
        </p:blipFill>
        <p:spPr>
          <a:xfrm>
            <a:off x="577301" y="6771682"/>
            <a:ext cx="1262461" cy="1427878"/>
          </a:xfrm>
          <a:custGeom>
            <a:avLst/>
            <a:gdLst/>
            <a:ahLst/>
            <a:cxnLst>
              <a:cxn ang="0">
                <a:pos x="wd2" y="hd2"/>
              </a:cxn>
              <a:cxn ang="5400000">
                <a:pos x="wd2" y="hd2"/>
              </a:cxn>
              <a:cxn ang="10800000">
                <a:pos x="wd2" y="hd2"/>
              </a:cxn>
              <a:cxn ang="16200000">
                <a:pos x="wd2" y="hd2"/>
              </a:cxn>
            </a:cxnLst>
            <a:rect l="0" t="0" r="r" b="b"/>
            <a:pathLst>
              <a:path w="21600" h="21582" extrusionOk="0">
                <a:moveTo>
                  <a:pt x="10138" y="11"/>
                </a:moveTo>
                <a:cubicBezTo>
                  <a:pt x="9231" y="-18"/>
                  <a:pt x="9025" y="2"/>
                  <a:pt x="8393" y="185"/>
                </a:cubicBezTo>
                <a:cubicBezTo>
                  <a:pt x="7513" y="440"/>
                  <a:pt x="7200" y="583"/>
                  <a:pt x="6777" y="911"/>
                </a:cubicBezTo>
                <a:cubicBezTo>
                  <a:pt x="6596" y="1050"/>
                  <a:pt x="6444" y="1132"/>
                  <a:pt x="6444" y="1097"/>
                </a:cubicBezTo>
                <a:cubicBezTo>
                  <a:pt x="6444" y="1061"/>
                  <a:pt x="6203" y="1250"/>
                  <a:pt x="5908" y="1517"/>
                </a:cubicBezTo>
                <a:cubicBezTo>
                  <a:pt x="5612" y="1783"/>
                  <a:pt x="5371" y="2025"/>
                  <a:pt x="5371" y="2050"/>
                </a:cubicBezTo>
                <a:cubicBezTo>
                  <a:pt x="5371" y="2076"/>
                  <a:pt x="5211" y="2269"/>
                  <a:pt x="5018" y="2476"/>
                </a:cubicBezTo>
                <a:cubicBezTo>
                  <a:pt x="4825" y="2684"/>
                  <a:pt x="4672" y="2908"/>
                  <a:pt x="4672" y="2980"/>
                </a:cubicBezTo>
                <a:cubicBezTo>
                  <a:pt x="4672" y="3052"/>
                  <a:pt x="4626" y="3136"/>
                  <a:pt x="4570" y="3166"/>
                </a:cubicBezTo>
                <a:cubicBezTo>
                  <a:pt x="4403" y="3257"/>
                  <a:pt x="3932" y="4220"/>
                  <a:pt x="3864" y="4612"/>
                </a:cubicBezTo>
                <a:cubicBezTo>
                  <a:pt x="3829" y="4812"/>
                  <a:pt x="3767" y="5022"/>
                  <a:pt x="3721" y="5074"/>
                </a:cubicBezTo>
                <a:cubicBezTo>
                  <a:pt x="3552" y="5263"/>
                  <a:pt x="3361" y="6459"/>
                  <a:pt x="3361" y="7335"/>
                </a:cubicBezTo>
                <a:cubicBezTo>
                  <a:pt x="3361" y="8176"/>
                  <a:pt x="3565" y="9399"/>
                  <a:pt x="3735" y="9591"/>
                </a:cubicBezTo>
                <a:cubicBezTo>
                  <a:pt x="3775" y="9636"/>
                  <a:pt x="3834" y="9824"/>
                  <a:pt x="3870" y="10005"/>
                </a:cubicBezTo>
                <a:cubicBezTo>
                  <a:pt x="3907" y="10185"/>
                  <a:pt x="3989" y="10405"/>
                  <a:pt x="4047" y="10496"/>
                </a:cubicBezTo>
                <a:cubicBezTo>
                  <a:pt x="4105" y="10588"/>
                  <a:pt x="4140" y="10690"/>
                  <a:pt x="4129" y="10724"/>
                </a:cubicBezTo>
                <a:cubicBezTo>
                  <a:pt x="4117" y="10759"/>
                  <a:pt x="4206" y="10927"/>
                  <a:pt x="4325" y="11096"/>
                </a:cubicBezTo>
                <a:cubicBezTo>
                  <a:pt x="4445" y="11266"/>
                  <a:pt x="4636" y="11582"/>
                  <a:pt x="4753" y="11798"/>
                </a:cubicBezTo>
                <a:cubicBezTo>
                  <a:pt x="4870" y="12014"/>
                  <a:pt x="5049" y="12232"/>
                  <a:pt x="5147" y="12278"/>
                </a:cubicBezTo>
                <a:cubicBezTo>
                  <a:pt x="5245" y="12324"/>
                  <a:pt x="5324" y="12407"/>
                  <a:pt x="5324" y="12464"/>
                </a:cubicBezTo>
                <a:cubicBezTo>
                  <a:pt x="5324" y="12521"/>
                  <a:pt x="5478" y="12697"/>
                  <a:pt x="5663" y="12854"/>
                </a:cubicBezTo>
                <a:cubicBezTo>
                  <a:pt x="6718" y="13746"/>
                  <a:pt x="6804" y="13884"/>
                  <a:pt x="6417" y="14108"/>
                </a:cubicBezTo>
                <a:cubicBezTo>
                  <a:pt x="6296" y="14177"/>
                  <a:pt x="5589" y="14521"/>
                  <a:pt x="4848" y="14870"/>
                </a:cubicBezTo>
                <a:cubicBezTo>
                  <a:pt x="4108" y="15218"/>
                  <a:pt x="3438" y="15550"/>
                  <a:pt x="3361" y="15607"/>
                </a:cubicBezTo>
                <a:cubicBezTo>
                  <a:pt x="3284" y="15664"/>
                  <a:pt x="2715" y="15941"/>
                  <a:pt x="2098" y="16225"/>
                </a:cubicBezTo>
                <a:cubicBezTo>
                  <a:pt x="1057" y="16705"/>
                  <a:pt x="596" y="16948"/>
                  <a:pt x="0" y="17293"/>
                </a:cubicBezTo>
                <a:cubicBezTo>
                  <a:pt x="332" y="17666"/>
                  <a:pt x="685" y="18031"/>
                  <a:pt x="1080" y="18373"/>
                </a:cubicBezTo>
                <a:cubicBezTo>
                  <a:pt x="3553" y="20513"/>
                  <a:pt x="6795" y="21582"/>
                  <a:pt x="10036" y="21582"/>
                </a:cubicBezTo>
                <a:cubicBezTo>
                  <a:pt x="13277" y="21582"/>
                  <a:pt x="16519" y="20513"/>
                  <a:pt x="18993" y="18373"/>
                </a:cubicBezTo>
                <a:cubicBezTo>
                  <a:pt x="20124" y="17393"/>
                  <a:pt x="20986" y="16274"/>
                  <a:pt x="21600" y="15079"/>
                </a:cubicBezTo>
                <a:cubicBezTo>
                  <a:pt x="20726" y="14860"/>
                  <a:pt x="19748" y="14545"/>
                  <a:pt x="18972" y="14204"/>
                </a:cubicBezTo>
                <a:cubicBezTo>
                  <a:pt x="18214" y="13870"/>
                  <a:pt x="16892" y="13410"/>
                  <a:pt x="16079" y="13196"/>
                </a:cubicBezTo>
                <a:cubicBezTo>
                  <a:pt x="15738" y="13106"/>
                  <a:pt x="15435" y="12952"/>
                  <a:pt x="15156" y="12716"/>
                </a:cubicBezTo>
                <a:lnTo>
                  <a:pt x="14742" y="12362"/>
                </a:lnTo>
                <a:lnTo>
                  <a:pt x="14939" y="12140"/>
                </a:lnTo>
                <a:cubicBezTo>
                  <a:pt x="15048" y="12018"/>
                  <a:pt x="15142" y="11889"/>
                  <a:pt x="15142" y="11852"/>
                </a:cubicBezTo>
                <a:cubicBezTo>
                  <a:pt x="15142" y="11815"/>
                  <a:pt x="15245" y="11646"/>
                  <a:pt x="15373" y="11480"/>
                </a:cubicBezTo>
                <a:cubicBezTo>
                  <a:pt x="15501" y="11314"/>
                  <a:pt x="15578" y="11149"/>
                  <a:pt x="15550" y="11108"/>
                </a:cubicBezTo>
                <a:cubicBezTo>
                  <a:pt x="15522" y="11068"/>
                  <a:pt x="15570" y="11010"/>
                  <a:pt x="15652" y="10982"/>
                </a:cubicBezTo>
                <a:cubicBezTo>
                  <a:pt x="15733" y="10955"/>
                  <a:pt x="15790" y="10890"/>
                  <a:pt x="15781" y="10838"/>
                </a:cubicBezTo>
                <a:cubicBezTo>
                  <a:pt x="15772" y="10787"/>
                  <a:pt x="15789" y="10690"/>
                  <a:pt x="15821" y="10622"/>
                </a:cubicBezTo>
                <a:cubicBezTo>
                  <a:pt x="16080" y="10079"/>
                  <a:pt x="16453" y="8909"/>
                  <a:pt x="16419" y="8751"/>
                </a:cubicBezTo>
                <a:cubicBezTo>
                  <a:pt x="16396" y="8644"/>
                  <a:pt x="16415" y="8541"/>
                  <a:pt x="16460" y="8517"/>
                </a:cubicBezTo>
                <a:cubicBezTo>
                  <a:pt x="16550" y="8468"/>
                  <a:pt x="16576" y="6148"/>
                  <a:pt x="16487" y="6069"/>
                </a:cubicBezTo>
                <a:cubicBezTo>
                  <a:pt x="16456" y="6042"/>
                  <a:pt x="16410" y="5848"/>
                  <a:pt x="16392" y="5644"/>
                </a:cubicBezTo>
                <a:cubicBezTo>
                  <a:pt x="16374" y="5439"/>
                  <a:pt x="16288" y="5132"/>
                  <a:pt x="16202" y="4960"/>
                </a:cubicBezTo>
                <a:cubicBezTo>
                  <a:pt x="16008" y="4574"/>
                  <a:pt x="16001" y="4541"/>
                  <a:pt x="15930" y="4234"/>
                </a:cubicBezTo>
                <a:cubicBezTo>
                  <a:pt x="15849" y="3884"/>
                  <a:pt x="15515" y="3256"/>
                  <a:pt x="15373" y="3184"/>
                </a:cubicBezTo>
                <a:cubicBezTo>
                  <a:pt x="15308" y="3151"/>
                  <a:pt x="15226" y="3021"/>
                  <a:pt x="15190" y="2896"/>
                </a:cubicBezTo>
                <a:cubicBezTo>
                  <a:pt x="15094" y="2561"/>
                  <a:pt x="13879" y="1311"/>
                  <a:pt x="13350" y="1001"/>
                </a:cubicBezTo>
                <a:cubicBezTo>
                  <a:pt x="13216" y="922"/>
                  <a:pt x="12928" y="750"/>
                  <a:pt x="12711" y="623"/>
                </a:cubicBezTo>
                <a:cubicBezTo>
                  <a:pt x="12495" y="495"/>
                  <a:pt x="12225" y="383"/>
                  <a:pt x="12114" y="371"/>
                </a:cubicBezTo>
                <a:cubicBezTo>
                  <a:pt x="12003" y="359"/>
                  <a:pt x="11749" y="281"/>
                  <a:pt x="11544" y="197"/>
                </a:cubicBezTo>
                <a:cubicBezTo>
                  <a:pt x="11273" y="86"/>
                  <a:pt x="10882" y="35"/>
                  <a:pt x="10138" y="11"/>
                </a:cubicBezTo>
                <a:close/>
              </a:path>
            </a:pathLst>
          </a:custGeom>
          <a:ln w="12700">
            <a:miter lim="400000"/>
          </a:ln>
        </p:spPr>
      </p:pic>
      <p:pic>
        <p:nvPicPr>
          <p:cNvPr id="186" name="noun_23392_cc.png" descr="noun_23392_cc.png"/>
          <p:cNvPicPr>
            <a:picLocks noChangeAspect="1"/>
          </p:cNvPicPr>
          <p:nvPr/>
        </p:nvPicPr>
        <p:blipFill>
          <a:blip r:embed="rId4">
            <a:extLst/>
          </a:blip>
          <a:srcRect r="7570" b="14644"/>
          <a:stretch>
            <a:fillRect/>
          </a:stretch>
        </p:blipFill>
        <p:spPr>
          <a:xfrm>
            <a:off x="10577555" y="2379386"/>
            <a:ext cx="1546956" cy="1428560"/>
          </a:xfrm>
          <a:prstGeom prst="rect">
            <a:avLst/>
          </a:prstGeom>
          <a:ln w="12700">
            <a:miter lim="400000"/>
          </a:ln>
        </p:spPr>
      </p:pic>
      <p:sp>
        <p:nvSpPr>
          <p:cNvPr id="187" name="Interactive"/>
          <p:cNvSpPr txBox="1"/>
          <p:nvPr/>
        </p:nvSpPr>
        <p:spPr>
          <a:xfrm>
            <a:off x="3659162" y="4680508"/>
            <a:ext cx="3344144" cy="9525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defRPr sz="6000">
                <a:solidFill>
                  <a:srgbClr val="A63121"/>
                </a:solidFill>
              </a:defRPr>
            </a:lvl1pPr>
          </a:lstStyle>
          <a:p>
            <a:r>
              <a:t>Interactive</a:t>
            </a:r>
          </a:p>
        </p:txBody>
      </p:sp>
      <p:sp>
        <p:nvSpPr>
          <p:cNvPr id="188" name="Quick"/>
          <p:cNvSpPr txBox="1"/>
          <p:nvPr/>
        </p:nvSpPr>
        <p:spPr>
          <a:xfrm>
            <a:off x="6684798" y="3879296"/>
            <a:ext cx="1963020" cy="952501"/>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a:defRPr sz="6000">
                <a:solidFill>
                  <a:srgbClr val="A63121"/>
                </a:solidFill>
              </a:defRPr>
            </a:lvl1pPr>
          </a:lstStyle>
          <a:p>
            <a:r>
              <a:t>Quick</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 name="Steeve.png" descr="Steeve.png"/>
          <p:cNvPicPr>
            <a:picLocks noChangeAspect="1"/>
          </p:cNvPicPr>
          <p:nvPr/>
        </p:nvPicPr>
        <p:blipFill>
          <a:blip r:embed="rId3">
            <a:extLst/>
          </a:blip>
          <a:srcRect l="27693" t="1537" r="7038" b="9"/>
          <a:stretch>
            <a:fillRect/>
          </a:stretch>
        </p:blipFill>
        <p:spPr>
          <a:xfrm>
            <a:off x="5036343" y="3873805"/>
            <a:ext cx="2932114" cy="3317152"/>
          </a:xfrm>
          <a:custGeom>
            <a:avLst/>
            <a:gdLst/>
            <a:ahLst/>
            <a:cxnLst>
              <a:cxn ang="0">
                <a:pos x="wd2" y="hd2"/>
              </a:cxn>
              <a:cxn ang="5400000">
                <a:pos x="wd2" y="hd2"/>
              </a:cxn>
              <a:cxn ang="10800000">
                <a:pos x="wd2" y="hd2"/>
              </a:cxn>
              <a:cxn ang="16200000">
                <a:pos x="wd2" y="hd2"/>
              </a:cxn>
            </a:cxnLst>
            <a:rect l="0" t="0" r="r" b="b"/>
            <a:pathLst>
              <a:path w="21600" h="20563" extrusionOk="0">
                <a:moveTo>
                  <a:pt x="10139" y="10"/>
                </a:moveTo>
                <a:cubicBezTo>
                  <a:pt x="9232" y="-17"/>
                  <a:pt x="9026" y="3"/>
                  <a:pt x="8394" y="178"/>
                </a:cubicBezTo>
                <a:cubicBezTo>
                  <a:pt x="7514" y="421"/>
                  <a:pt x="7200" y="555"/>
                  <a:pt x="6777" y="867"/>
                </a:cubicBezTo>
                <a:cubicBezTo>
                  <a:pt x="6596" y="1000"/>
                  <a:pt x="6447" y="1082"/>
                  <a:pt x="6447" y="1049"/>
                </a:cubicBezTo>
                <a:cubicBezTo>
                  <a:pt x="6447" y="1015"/>
                  <a:pt x="6204" y="1195"/>
                  <a:pt x="5909" y="1450"/>
                </a:cubicBezTo>
                <a:cubicBezTo>
                  <a:pt x="5613" y="1704"/>
                  <a:pt x="5374" y="1932"/>
                  <a:pt x="5374" y="1957"/>
                </a:cubicBezTo>
                <a:cubicBezTo>
                  <a:pt x="5374" y="1981"/>
                  <a:pt x="5216" y="2162"/>
                  <a:pt x="5023" y="2360"/>
                </a:cubicBezTo>
                <a:cubicBezTo>
                  <a:pt x="4830" y="2558"/>
                  <a:pt x="4672" y="2774"/>
                  <a:pt x="4672" y="2842"/>
                </a:cubicBezTo>
                <a:cubicBezTo>
                  <a:pt x="4672" y="2911"/>
                  <a:pt x="4625" y="2990"/>
                  <a:pt x="4570" y="3019"/>
                </a:cubicBezTo>
                <a:cubicBezTo>
                  <a:pt x="4403" y="3106"/>
                  <a:pt x="3936" y="4024"/>
                  <a:pt x="3868" y="4397"/>
                </a:cubicBezTo>
                <a:cubicBezTo>
                  <a:pt x="3833" y="4588"/>
                  <a:pt x="3768" y="4784"/>
                  <a:pt x="3722" y="4833"/>
                </a:cubicBezTo>
                <a:cubicBezTo>
                  <a:pt x="3553" y="5013"/>
                  <a:pt x="3362" y="6158"/>
                  <a:pt x="3362" y="6993"/>
                </a:cubicBezTo>
                <a:cubicBezTo>
                  <a:pt x="3362" y="7794"/>
                  <a:pt x="3564" y="8958"/>
                  <a:pt x="3734" y="9140"/>
                </a:cubicBezTo>
                <a:cubicBezTo>
                  <a:pt x="3774" y="9184"/>
                  <a:pt x="3837" y="9360"/>
                  <a:pt x="3874" y="9532"/>
                </a:cubicBezTo>
                <a:cubicBezTo>
                  <a:pt x="3911" y="9704"/>
                  <a:pt x="3986" y="9917"/>
                  <a:pt x="4043" y="10004"/>
                </a:cubicBezTo>
                <a:cubicBezTo>
                  <a:pt x="4101" y="10091"/>
                  <a:pt x="4139" y="10188"/>
                  <a:pt x="4128" y="10221"/>
                </a:cubicBezTo>
                <a:cubicBezTo>
                  <a:pt x="4117" y="10253"/>
                  <a:pt x="4207" y="10413"/>
                  <a:pt x="4327" y="10575"/>
                </a:cubicBezTo>
                <a:cubicBezTo>
                  <a:pt x="4447" y="10736"/>
                  <a:pt x="4640" y="11036"/>
                  <a:pt x="4757" y="11242"/>
                </a:cubicBezTo>
                <a:cubicBezTo>
                  <a:pt x="4874" y="11447"/>
                  <a:pt x="5051" y="11653"/>
                  <a:pt x="5149" y="11697"/>
                </a:cubicBezTo>
                <a:cubicBezTo>
                  <a:pt x="5246" y="11741"/>
                  <a:pt x="5327" y="11822"/>
                  <a:pt x="5327" y="11876"/>
                </a:cubicBezTo>
                <a:cubicBezTo>
                  <a:pt x="5327" y="11931"/>
                  <a:pt x="5478" y="12096"/>
                  <a:pt x="5663" y="12245"/>
                </a:cubicBezTo>
                <a:cubicBezTo>
                  <a:pt x="6718" y="13095"/>
                  <a:pt x="6802" y="13230"/>
                  <a:pt x="6415" y="13443"/>
                </a:cubicBezTo>
                <a:cubicBezTo>
                  <a:pt x="6294" y="13510"/>
                  <a:pt x="5591" y="13837"/>
                  <a:pt x="4850" y="14169"/>
                </a:cubicBezTo>
                <a:cubicBezTo>
                  <a:pt x="4110" y="14501"/>
                  <a:pt x="3439" y="14816"/>
                  <a:pt x="3362" y="14870"/>
                </a:cubicBezTo>
                <a:cubicBezTo>
                  <a:pt x="3285" y="14925"/>
                  <a:pt x="2716" y="15190"/>
                  <a:pt x="2099" y="15461"/>
                </a:cubicBezTo>
                <a:cubicBezTo>
                  <a:pt x="1075" y="15910"/>
                  <a:pt x="582" y="16154"/>
                  <a:pt x="0" y="16474"/>
                </a:cubicBezTo>
                <a:cubicBezTo>
                  <a:pt x="333" y="16831"/>
                  <a:pt x="685" y="17178"/>
                  <a:pt x="1082" y="17505"/>
                </a:cubicBezTo>
                <a:cubicBezTo>
                  <a:pt x="6029" y="21583"/>
                  <a:pt x="14048" y="21583"/>
                  <a:pt x="18995" y="17505"/>
                </a:cubicBezTo>
                <a:cubicBezTo>
                  <a:pt x="20126" y="16573"/>
                  <a:pt x="20986" y="15505"/>
                  <a:pt x="21600" y="14368"/>
                </a:cubicBezTo>
                <a:cubicBezTo>
                  <a:pt x="20726" y="14159"/>
                  <a:pt x="19749" y="13859"/>
                  <a:pt x="18975" y="13534"/>
                </a:cubicBezTo>
                <a:cubicBezTo>
                  <a:pt x="18216" y="13217"/>
                  <a:pt x="16896" y="12779"/>
                  <a:pt x="16083" y="12575"/>
                </a:cubicBezTo>
                <a:cubicBezTo>
                  <a:pt x="15741" y="12489"/>
                  <a:pt x="15438" y="12340"/>
                  <a:pt x="15159" y="12115"/>
                </a:cubicBezTo>
                <a:lnTo>
                  <a:pt x="14747" y="11780"/>
                </a:lnTo>
                <a:lnTo>
                  <a:pt x="14943" y="11569"/>
                </a:lnTo>
                <a:cubicBezTo>
                  <a:pt x="15052" y="11452"/>
                  <a:pt x="15142" y="11329"/>
                  <a:pt x="15142" y="11293"/>
                </a:cubicBezTo>
                <a:cubicBezTo>
                  <a:pt x="15142" y="11258"/>
                  <a:pt x="15245" y="11100"/>
                  <a:pt x="15373" y="10941"/>
                </a:cubicBezTo>
                <a:cubicBezTo>
                  <a:pt x="15500" y="10783"/>
                  <a:pt x="15582" y="10623"/>
                  <a:pt x="15554" y="10585"/>
                </a:cubicBezTo>
                <a:cubicBezTo>
                  <a:pt x="15526" y="10546"/>
                  <a:pt x="15569" y="10493"/>
                  <a:pt x="15650" y="10467"/>
                </a:cubicBezTo>
                <a:cubicBezTo>
                  <a:pt x="15732" y="10440"/>
                  <a:pt x="15791" y="10378"/>
                  <a:pt x="15782" y="10329"/>
                </a:cubicBezTo>
                <a:cubicBezTo>
                  <a:pt x="15773" y="10280"/>
                  <a:pt x="15793" y="10187"/>
                  <a:pt x="15826" y="10122"/>
                </a:cubicBezTo>
                <a:cubicBezTo>
                  <a:pt x="16085" y="9605"/>
                  <a:pt x="16459" y="8491"/>
                  <a:pt x="16425" y="8341"/>
                </a:cubicBezTo>
                <a:cubicBezTo>
                  <a:pt x="16402" y="8239"/>
                  <a:pt x="16419" y="8138"/>
                  <a:pt x="16463" y="8115"/>
                </a:cubicBezTo>
                <a:cubicBezTo>
                  <a:pt x="16554" y="8067"/>
                  <a:pt x="16576" y="5857"/>
                  <a:pt x="16487" y="5782"/>
                </a:cubicBezTo>
                <a:cubicBezTo>
                  <a:pt x="16455" y="5756"/>
                  <a:pt x="16414" y="5576"/>
                  <a:pt x="16396" y="5381"/>
                </a:cubicBezTo>
                <a:cubicBezTo>
                  <a:pt x="16378" y="5187"/>
                  <a:pt x="16292" y="4893"/>
                  <a:pt x="16206" y="4729"/>
                </a:cubicBezTo>
                <a:cubicBezTo>
                  <a:pt x="16012" y="4361"/>
                  <a:pt x="15999" y="4330"/>
                  <a:pt x="15928" y="4038"/>
                </a:cubicBezTo>
                <a:cubicBezTo>
                  <a:pt x="15847" y="3705"/>
                  <a:pt x="15517" y="3105"/>
                  <a:pt x="15376" y="3037"/>
                </a:cubicBezTo>
                <a:cubicBezTo>
                  <a:pt x="15310" y="3005"/>
                  <a:pt x="15227" y="2883"/>
                  <a:pt x="15191" y="2764"/>
                </a:cubicBezTo>
                <a:cubicBezTo>
                  <a:pt x="15096" y="2444"/>
                  <a:pt x="13881" y="1248"/>
                  <a:pt x="13352" y="953"/>
                </a:cubicBezTo>
                <a:cubicBezTo>
                  <a:pt x="13218" y="878"/>
                  <a:pt x="12932" y="718"/>
                  <a:pt x="12715" y="596"/>
                </a:cubicBezTo>
                <a:cubicBezTo>
                  <a:pt x="12498" y="474"/>
                  <a:pt x="12230" y="366"/>
                  <a:pt x="12119" y="355"/>
                </a:cubicBezTo>
                <a:cubicBezTo>
                  <a:pt x="12007" y="343"/>
                  <a:pt x="11748" y="268"/>
                  <a:pt x="11543" y="188"/>
                </a:cubicBezTo>
                <a:cubicBezTo>
                  <a:pt x="11272" y="82"/>
                  <a:pt x="10883" y="33"/>
                  <a:pt x="10139" y="10"/>
                </a:cubicBezTo>
                <a:close/>
              </a:path>
            </a:pathLst>
          </a:custGeom>
          <a:ln w="12700">
            <a:miter lim="400000"/>
          </a:ln>
        </p:spPr>
      </p:pic>
      <p:grpSp>
        <p:nvGrpSpPr>
          <p:cNvPr id="195" name="Group"/>
          <p:cNvGrpSpPr/>
          <p:nvPr/>
        </p:nvGrpSpPr>
        <p:grpSpPr>
          <a:xfrm>
            <a:off x="2264171" y="5291490"/>
            <a:ext cx="1625602" cy="2166384"/>
            <a:chOff x="0" y="0"/>
            <a:chExt cx="1625600" cy="2166383"/>
          </a:xfrm>
        </p:grpSpPr>
        <p:pic>
          <p:nvPicPr>
            <p:cNvPr id="193" name="shopping-list.png" descr="shopping-list.png"/>
            <p:cNvPicPr>
              <a:picLocks noChangeAspect="1"/>
            </p:cNvPicPr>
            <p:nvPr/>
          </p:nvPicPr>
          <p:blipFill>
            <a:blip r:embed="rId4">
              <a:extLst/>
            </a:blip>
            <a:stretch>
              <a:fillRect/>
            </a:stretch>
          </p:blipFill>
          <p:spPr>
            <a:xfrm>
              <a:off x="0" y="0"/>
              <a:ext cx="1625601" cy="1625601"/>
            </a:xfrm>
            <a:prstGeom prst="rect">
              <a:avLst/>
            </a:prstGeom>
            <a:ln w="12700" cap="flat">
              <a:noFill/>
              <a:miter lim="400000"/>
            </a:ln>
            <a:effectLst/>
          </p:spPr>
        </p:pic>
        <p:sp>
          <p:nvSpPr>
            <p:cNvPr id="194" name="Post"/>
            <p:cNvSpPr txBox="1"/>
            <p:nvPr/>
          </p:nvSpPr>
          <p:spPr>
            <a:xfrm>
              <a:off x="389576" y="1594883"/>
              <a:ext cx="846449" cy="571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p>
              <a:r>
                <a:t>Post</a:t>
              </a:r>
            </a:p>
          </p:txBody>
        </p:sp>
      </p:grpSp>
      <p:grpSp>
        <p:nvGrpSpPr>
          <p:cNvPr id="198" name="Group"/>
          <p:cNvGrpSpPr/>
          <p:nvPr/>
        </p:nvGrpSpPr>
        <p:grpSpPr>
          <a:xfrm>
            <a:off x="1243590" y="3784069"/>
            <a:ext cx="1625602" cy="2185462"/>
            <a:chOff x="0" y="0"/>
            <a:chExt cx="1625600" cy="2185460"/>
          </a:xfrm>
        </p:grpSpPr>
        <p:pic>
          <p:nvPicPr>
            <p:cNvPr id="196" name="contract.png" descr="contract.png"/>
            <p:cNvPicPr>
              <a:picLocks noChangeAspect="1"/>
            </p:cNvPicPr>
            <p:nvPr/>
          </p:nvPicPr>
          <p:blipFill>
            <a:blip r:embed="rId5">
              <a:extLst/>
            </a:blip>
            <a:srcRect/>
            <a:stretch>
              <a:fillRect/>
            </a:stretch>
          </p:blipFill>
          <p:spPr>
            <a:xfrm>
              <a:off x="0" y="0"/>
              <a:ext cx="1625601" cy="1625601"/>
            </a:xfrm>
            <a:prstGeom prst="rect">
              <a:avLst/>
            </a:prstGeom>
            <a:ln w="12700" cap="flat">
              <a:noFill/>
              <a:miter lim="400000"/>
            </a:ln>
            <a:effectLst/>
          </p:spPr>
        </p:pic>
        <p:sp>
          <p:nvSpPr>
            <p:cNvPr id="197" name="CV"/>
            <p:cNvSpPr txBox="1"/>
            <p:nvPr/>
          </p:nvSpPr>
          <p:spPr>
            <a:xfrm>
              <a:off x="283599" y="1613960"/>
              <a:ext cx="655427" cy="571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p>
              <a:r>
                <a:t>CV</a:t>
              </a:r>
            </a:p>
          </p:txBody>
        </p:sp>
      </p:grpSp>
      <p:grpSp>
        <p:nvGrpSpPr>
          <p:cNvPr id="201" name="Group"/>
          <p:cNvGrpSpPr/>
          <p:nvPr/>
        </p:nvGrpSpPr>
        <p:grpSpPr>
          <a:xfrm>
            <a:off x="8934405" y="3693839"/>
            <a:ext cx="1625603" cy="2073437"/>
            <a:chOff x="0" y="0"/>
            <a:chExt cx="1625601" cy="2073435"/>
          </a:xfrm>
        </p:grpSpPr>
        <p:pic>
          <p:nvPicPr>
            <p:cNvPr id="199" name="responsive.png" descr="responsive.png"/>
            <p:cNvPicPr>
              <a:picLocks noChangeAspect="1"/>
            </p:cNvPicPr>
            <p:nvPr/>
          </p:nvPicPr>
          <p:blipFill>
            <a:blip r:embed="rId6">
              <a:extLst/>
            </a:blip>
            <a:stretch>
              <a:fillRect/>
            </a:stretch>
          </p:blipFill>
          <p:spPr>
            <a:xfrm>
              <a:off x="0" y="0"/>
              <a:ext cx="1625602" cy="1625601"/>
            </a:xfrm>
            <a:prstGeom prst="rect">
              <a:avLst/>
            </a:prstGeom>
            <a:ln w="12700" cap="flat">
              <a:noFill/>
              <a:miter lim="400000"/>
            </a:ln>
            <a:effectLst/>
          </p:spPr>
        </p:pic>
        <p:sp>
          <p:nvSpPr>
            <p:cNvPr id="200" name="Jobs"/>
            <p:cNvSpPr txBox="1"/>
            <p:nvPr/>
          </p:nvSpPr>
          <p:spPr>
            <a:xfrm>
              <a:off x="408552" y="1501935"/>
              <a:ext cx="808497" cy="571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p>
              <a:r>
                <a:t>Jobs</a:t>
              </a:r>
            </a:p>
          </p:txBody>
        </p:sp>
      </p:grpSp>
      <p:grpSp>
        <p:nvGrpSpPr>
          <p:cNvPr id="204" name="Group"/>
          <p:cNvGrpSpPr/>
          <p:nvPr/>
        </p:nvGrpSpPr>
        <p:grpSpPr>
          <a:xfrm>
            <a:off x="10135608" y="5147387"/>
            <a:ext cx="2030736" cy="1994824"/>
            <a:chOff x="0" y="0"/>
            <a:chExt cx="2030734" cy="1994823"/>
          </a:xfrm>
        </p:grpSpPr>
        <p:pic>
          <p:nvPicPr>
            <p:cNvPr id="202" name="group.png" descr="group.png"/>
            <p:cNvPicPr>
              <a:picLocks noChangeAspect="1"/>
            </p:cNvPicPr>
            <p:nvPr/>
          </p:nvPicPr>
          <p:blipFill>
            <a:blip r:embed="rId7">
              <a:extLst/>
            </a:blip>
            <a:stretch>
              <a:fillRect/>
            </a:stretch>
          </p:blipFill>
          <p:spPr>
            <a:xfrm>
              <a:off x="95576" y="0"/>
              <a:ext cx="1839584" cy="1839583"/>
            </a:xfrm>
            <a:prstGeom prst="rect">
              <a:avLst/>
            </a:prstGeom>
            <a:ln w="12700" cap="flat">
              <a:noFill/>
              <a:miter lim="400000"/>
            </a:ln>
            <a:effectLst/>
          </p:spPr>
        </p:pic>
        <p:sp>
          <p:nvSpPr>
            <p:cNvPr id="203" name="Candidates"/>
            <p:cNvSpPr txBox="1"/>
            <p:nvPr/>
          </p:nvSpPr>
          <p:spPr>
            <a:xfrm>
              <a:off x="-1" y="1423323"/>
              <a:ext cx="2030736" cy="571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38100" tIns="38100" rIns="38100" bIns="38100" numCol="1" anchor="ctr">
              <a:spAutoFit/>
            </a:bodyPr>
            <a:lstStyle/>
            <a:p>
              <a:r>
                <a:t>Candidates</a:t>
              </a:r>
            </a:p>
          </p:txBody>
        </p:sp>
      </p:grpSp>
      <p:sp>
        <p:nvSpPr>
          <p:cNvPr id="205" name="Description 描述"/>
          <p:cNvSpPr txBox="1">
            <a:spLocks noGrp="1"/>
          </p:cNvSpPr>
          <p:nvPr>
            <p:ph type="title"/>
          </p:nvPr>
        </p:nvSpPr>
        <p:spPr>
          <a:xfrm>
            <a:off x="2006598" y="835024"/>
            <a:ext cx="8991604" cy="1428753"/>
          </a:xfrm>
          <a:prstGeom prst="rect">
            <a:avLst/>
          </a:prstGeom>
        </p:spPr>
        <p:txBody>
          <a:bodyPr/>
          <a:lstStyle>
            <a:lvl1pPr algn="ctr">
              <a:defRPr>
                <a:latin typeface="Kohinoor Devanagari Bold"/>
                <a:ea typeface="Kohinoor Devanagari Bold"/>
                <a:cs typeface="Kohinoor Devanagari Bold"/>
                <a:sym typeface="Kohinoor Devanagari Bold"/>
              </a:defRPr>
            </a:lvl1pPr>
          </a:lstStyle>
          <a:p>
            <a:r>
              <a:t>Description</a:t>
            </a: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New_Template3">
  <a:themeElements>
    <a:clrScheme name="New_Template3">
      <a:dk1>
        <a:srgbClr val="606060"/>
      </a:dk1>
      <a:lt1>
        <a:srgbClr val="FCF0CD"/>
      </a:lt1>
      <a:dk2>
        <a:srgbClr val="A7A7A7"/>
      </a:dk2>
      <a:lt2>
        <a:srgbClr val="535353"/>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fontScheme name="New_Template3">
      <a:majorFont>
        <a:latin typeface="Helvetica Neue"/>
        <a:ea typeface="Helvetica Neue"/>
        <a:cs typeface="Helvetica Neue"/>
      </a:majorFont>
      <a:minorFont>
        <a:latin typeface="Helvetica"/>
        <a:ea typeface="Helvetica"/>
        <a:cs typeface="Helvetica"/>
      </a:minorFont>
    </a:fontScheme>
    <a:fmtScheme name="New_Template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6060"/>
        </a:solidFill>
        <a:ln w="25400" cap="flat">
          <a:solidFill>
            <a:schemeClr val="accent1"/>
          </a:solidFill>
          <a:prstDash val="solid"/>
          <a:round/>
        </a:ln>
        <a:effectLst/>
        <a:sp3d/>
      </a:spPr>
      <a:bodyPr rot="0" spcFirstLastPara="1" vertOverflow="overflow" horzOverflow="overflow" vert="horz" wrap="square" lIns="38100" tIns="38100" rIns="38100" bIns="381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60606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60606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3">
  <a:themeElements>
    <a:clrScheme name="New_Template3">
      <a:dk1>
        <a:srgbClr val="000000"/>
      </a:dk1>
      <a:lt1>
        <a:srgbClr val="FFFFFF"/>
      </a:lt1>
      <a:dk2>
        <a:srgbClr val="A7A7A7"/>
      </a:dk2>
      <a:lt2>
        <a:srgbClr val="535353"/>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fontScheme name="New_Template3">
      <a:majorFont>
        <a:latin typeface="Helvetica Neue"/>
        <a:ea typeface="Helvetica Neue"/>
        <a:cs typeface="Helvetica Neue"/>
      </a:majorFont>
      <a:minorFont>
        <a:latin typeface="Helvetica"/>
        <a:ea typeface="Helvetica"/>
        <a:cs typeface="Helvetica"/>
      </a:minorFont>
    </a:fontScheme>
    <a:fmtScheme name="New_Template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6060"/>
        </a:solidFill>
        <a:ln w="25400" cap="flat">
          <a:solidFill>
            <a:schemeClr val="accent1"/>
          </a:solidFill>
          <a:prstDash val="solid"/>
          <a:round/>
        </a:ln>
        <a:effectLst/>
        <a:sp3d/>
      </a:spPr>
      <a:bodyPr rot="0" spcFirstLastPara="1" vertOverflow="overflow" horzOverflow="overflow" vert="horz" wrap="square" lIns="38100" tIns="38100" rIns="38100" bIns="381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60606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60606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TotalTime>
  <Words>3219</Words>
  <Application>Microsoft Macintosh PowerPoint</Application>
  <PresentationFormat>Custom</PresentationFormat>
  <Paragraphs>667</Paragraphs>
  <Slides>62</Slides>
  <Notes>45</Notes>
  <HiddenSlides>8</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62</vt:i4>
      </vt:variant>
    </vt:vector>
  </HeadingPairs>
  <TitlesOfParts>
    <vt:vector size="77" baseType="lpstr">
      <vt:lpstr>Apple Chancery</vt:lpstr>
      <vt:lpstr>Bangla MN</vt:lpstr>
      <vt:lpstr>Baskerville</vt:lpstr>
      <vt:lpstr>Gill Sans</vt:lpstr>
      <vt:lpstr>Gill Sans Light</vt:lpstr>
      <vt:lpstr>HanziPen TC Bold</vt:lpstr>
      <vt:lpstr>HanziPen TC Regular</vt:lpstr>
      <vt:lpstr>Helvetica Neue</vt:lpstr>
      <vt:lpstr>Helvetica Neue Light</vt:lpstr>
      <vt:lpstr>Helvetica Neue Medium</vt:lpstr>
      <vt:lpstr>Kohinoor Devanagari Bold</vt:lpstr>
      <vt:lpstr>Kohinoor Devanagari Regular</vt:lpstr>
      <vt:lpstr>PT Sans Caption</vt:lpstr>
      <vt:lpstr>ヒラギノ角ゴシック W0</vt:lpstr>
      <vt:lpstr>New_Template3</vt:lpstr>
      <vt:lpstr>Steeve</vt:lpstr>
      <vt:lpstr>Outline</vt:lpstr>
      <vt:lpstr>Challenge</vt:lpstr>
      <vt:lpstr>Here Comes</vt:lpstr>
      <vt:lpstr>Take a look</vt:lpstr>
      <vt:lpstr>STEEVE’s CV</vt:lpstr>
      <vt:lpstr>PowerPoint Presentation</vt:lpstr>
      <vt:lpstr>Solution</vt:lpstr>
      <vt:lpstr>Description</vt:lpstr>
      <vt:lpstr>Profit</vt:lpstr>
      <vt:lpstr>Short-term Strategy</vt:lpstr>
      <vt:lpstr>Partnership</vt:lpstr>
      <vt:lpstr>long-term strategy</vt:lpstr>
      <vt:lpstr>Charge</vt:lpstr>
      <vt:lpstr>PowerPoint Presentation</vt:lpstr>
      <vt:lpstr>PowerPoint Presentation</vt:lpstr>
      <vt:lpstr>Customer</vt:lpstr>
      <vt:lpstr>Customer</vt:lpstr>
      <vt:lpstr>PowerPoint Presentation</vt:lpstr>
      <vt:lpstr>Financial Forecast</vt:lpstr>
      <vt:lpstr>Financial Forecast</vt:lpstr>
      <vt:lpstr>Financial Forecast</vt:lpstr>
      <vt:lpstr>PowerPoint Presentation</vt:lpstr>
      <vt:lpstr>PowerPoint Presentation</vt:lpstr>
      <vt:lpstr>PowerPoint Presentation</vt:lpstr>
      <vt:lpstr>進入市場策略</vt:lpstr>
      <vt:lpstr>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Gloria’s CV</vt:lpstr>
      <vt:lpstr>PowerPoint Presentation</vt:lpstr>
      <vt:lpstr>PowerPoint Presentation</vt:lpstr>
      <vt:lpstr>PowerPoint Presentation</vt:lpstr>
      <vt:lpstr>Future</vt:lpstr>
      <vt:lpstr>future</vt:lpstr>
      <vt:lpstr>PowerPoint Presentation</vt:lpstr>
      <vt:lpstr>PowerPoint Presentation</vt:lpstr>
      <vt:lpstr>Q&amp;A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Tf-idf score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Steeve</dc:title>
  <cp:lastModifiedBy>斌 韓</cp:lastModifiedBy>
  <cp:revision>3</cp:revision>
  <dcterms:modified xsi:type="dcterms:W3CDTF">2018-05-27T15:57:39Z</dcterms:modified>
</cp:coreProperties>
</file>