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114" r:id="rId2"/>
    <p:sldId id="2103" r:id="rId3"/>
    <p:sldId id="2104" r:id="rId4"/>
    <p:sldId id="2038" r:id="rId5"/>
    <p:sldId id="2092" r:id="rId6"/>
    <p:sldId id="2110" r:id="rId7"/>
    <p:sldId id="2107" r:id="rId8"/>
    <p:sldId id="2005" r:id="rId9"/>
    <p:sldId id="2093" r:id="rId10"/>
    <p:sldId id="271" r:id="rId11"/>
    <p:sldId id="2108" r:id="rId12"/>
    <p:sldId id="2109" r:id="rId13"/>
    <p:sldId id="2094" r:id="rId14"/>
    <p:sldId id="2112" r:id="rId15"/>
    <p:sldId id="2095" r:id="rId16"/>
    <p:sldId id="2070" r:id="rId17"/>
    <p:sldId id="2096" r:id="rId18"/>
    <p:sldId id="2111" r:id="rId19"/>
    <p:sldId id="2097" r:id="rId20"/>
    <p:sldId id="2120" r:id="rId21"/>
    <p:sldId id="2080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AE3F78-0EB0-5F49-B929-ECAD86DB0504}">
          <p14:sldIdLst>
            <p14:sldId id="2114"/>
            <p14:sldId id="2103"/>
            <p14:sldId id="2104"/>
            <p14:sldId id="2038"/>
            <p14:sldId id="2092"/>
            <p14:sldId id="2110"/>
            <p14:sldId id="2107"/>
            <p14:sldId id="2005"/>
            <p14:sldId id="2093"/>
            <p14:sldId id="271"/>
            <p14:sldId id="2108"/>
            <p14:sldId id="2109"/>
            <p14:sldId id="2094"/>
            <p14:sldId id="2112"/>
            <p14:sldId id="2095"/>
            <p14:sldId id="2070"/>
            <p14:sldId id="2096"/>
            <p14:sldId id="2111"/>
            <p14:sldId id="2097"/>
            <p14:sldId id="2120"/>
            <p14:sldId id="20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1C15F"/>
    <a:srgbClr val="3D89C9"/>
    <a:srgbClr val="59C4CD"/>
    <a:srgbClr val="FF9E6F"/>
    <a:srgbClr val="2C6697"/>
    <a:srgbClr val="000000"/>
    <a:srgbClr val="3B1F4D"/>
    <a:srgbClr val="00B8DB"/>
    <a:srgbClr val="EC72A5"/>
    <a:srgbClr val="2D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4695" autoAdjust="0"/>
  </p:normalViewPr>
  <p:slideViewPr>
    <p:cSldViewPr snapToGrid="0" snapToObjects="1">
      <p:cViewPr varScale="1">
        <p:scale>
          <a:sx n="67" d="100"/>
          <a:sy n="67" d="100"/>
        </p:scale>
        <p:origin x="280" y="18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5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80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12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24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2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735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17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75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9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5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4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9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81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433683" y="3094762"/>
            <a:ext cx="6550131" cy="75159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2529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4703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2409572" y="-15850"/>
            <a:ext cx="0" cy="13732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/>
          <p:nvPr/>
        </p:nvSpPr>
        <p:spPr>
          <a:xfrm>
            <a:off x="2155838" y="6667800"/>
            <a:ext cx="507068" cy="380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26852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31751" y="2020119"/>
            <a:ext cx="9894477" cy="9822476"/>
          </a:xfrm>
          <a:custGeom>
            <a:avLst/>
            <a:gdLst>
              <a:gd name="connsiteX0" fmla="*/ 0 w 10184408"/>
              <a:gd name="connsiteY0" fmla="*/ 4822029 h 9644057"/>
              <a:gd name="connsiteX1" fmla="*/ 5092204 w 10184408"/>
              <a:gd name="connsiteY1" fmla="*/ 0 h 9644057"/>
              <a:gd name="connsiteX2" fmla="*/ 10184408 w 10184408"/>
              <a:gd name="connsiteY2" fmla="*/ 4822029 h 9644057"/>
              <a:gd name="connsiteX3" fmla="*/ 5092204 w 10184408"/>
              <a:gd name="connsiteY3" fmla="*/ 9644057 h 9644057"/>
              <a:gd name="connsiteX4" fmla="*/ 0 w 10184408"/>
              <a:gd name="connsiteY4" fmla="*/ 4822029 h 9644057"/>
              <a:gd name="connsiteX0" fmla="*/ 0 w 10184408"/>
              <a:gd name="connsiteY0" fmla="*/ 4822029 h 9867081"/>
              <a:gd name="connsiteX1" fmla="*/ 5092204 w 10184408"/>
              <a:gd name="connsiteY1" fmla="*/ 0 h 9867081"/>
              <a:gd name="connsiteX2" fmla="*/ 10184408 w 10184408"/>
              <a:gd name="connsiteY2" fmla="*/ 4822029 h 9867081"/>
              <a:gd name="connsiteX3" fmla="*/ 4891482 w 10184408"/>
              <a:gd name="connsiteY3" fmla="*/ 9867081 h 9867081"/>
              <a:gd name="connsiteX4" fmla="*/ 0 w 10184408"/>
              <a:gd name="connsiteY4" fmla="*/ 4822029 h 9867081"/>
              <a:gd name="connsiteX0" fmla="*/ 0 w 10206711"/>
              <a:gd name="connsiteY0" fmla="*/ 4866634 h 9867081"/>
              <a:gd name="connsiteX1" fmla="*/ 5114507 w 10206711"/>
              <a:gd name="connsiteY1" fmla="*/ 0 h 9867081"/>
              <a:gd name="connsiteX2" fmla="*/ 10206711 w 10206711"/>
              <a:gd name="connsiteY2" fmla="*/ 4822029 h 9867081"/>
              <a:gd name="connsiteX3" fmla="*/ 4913785 w 10206711"/>
              <a:gd name="connsiteY3" fmla="*/ 9867081 h 9867081"/>
              <a:gd name="connsiteX4" fmla="*/ 0 w 10206711"/>
              <a:gd name="connsiteY4" fmla="*/ 4866634 h 9867081"/>
              <a:gd name="connsiteX0" fmla="*/ 0 w 9626848"/>
              <a:gd name="connsiteY0" fmla="*/ 4866634 h 9867081"/>
              <a:gd name="connsiteX1" fmla="*/ 5114507 w 9626848"/>
              <a:gd name="connsiteY1" fmla="*/ 0 h 9867081"/>
              <a:gd name="connsiteX2" fmla="*/ 9626848 w 9626848"/>
              <a:gd name="connsiteY2" fmla="*/ 4822029 h 9867081"/>
              <a:gd name="connsiteX3" fmla="*/ 4913785 w 9626848"/>
              <a:gd name="connsiteY3" fmla="*/ 9867081 h 9867081"/>
              <a:gd name="connsiteX4" fmla="*/ 0 w 9626848"/>
              <a:gd name="connsiteY4" fmla="*/ 4866634 h 9867081"/>
              <a:gd name="connsiteX0" fmla="*/ 0 w 9894477"/>
              <a:gd name="connsiteY0" fmla="*/ 4866634 h 9867081"/>
              <a:gd name="connsiteX1" fmla="*/ 5114507 w 9894477"/>
              <a:gd name="connsiteY1" fmla="*/ 0 h 9867081"/>
              <a:gd name="connsiteX2" fmla="*/ 9894477 w 9894477"/>
              <a:gd name="connsiteY2" fmla="*/ 5022751 h 9867081"/>
              <a:gd name="connsiteX3" fmla="*/ 4913785 w 9894477"/>
              <a:gd name="connsiteY3" fmla="*/ 9867081 h 9867081"/>
              <a:gd name="connsiteX4" fmla="*/ 0 w 9894477"/>
              <a:gd name="connsiteY4" fmla="*/ 4866634 h 9867081"/>
              <a:gd name="connsiteX0" fmla="*/ 0 w 9894477"/>
              <a:gd name="connsiteY0" fmla="*/ 4665912 h 9666359"/>
              <a:gd name="connsiteX1" fmla="*/ 5025298 w 9894477"/>
              <a:gd name="connsiteY1" fmla="*/ 0 h 9666359"/>
              <a:gd name="connsiteX2" fmla="*/ 9894477 w 9894477"/>
              <a:gd name="connsiteY2" fmla="*/ 4822029 h 9666359"/>
              <a:gd name="connsiteX3" fmla="*/ 4913785 w 9894477"/>
              <a:gd name="connsiteY3" fmla="*/ 9666359 h 9666359"/>
              <a:gd name="connsiteX4" fmla="*/ 0 w 9894477"/>
              <a:gd name="connsiteY4" fmla="*/ 4665912 h 9666359"/>
              <a:gd name="connsiteX0" fmla="*/ 0 w 9894477"/>
              <a:gd name="connsiteY0" fmla="*/ 4822029 h 9822476"/>
              <a:gd name="connsiteX1" fmla="*/ 5025298 w 9894477"/>
              <a:gd name="connsiteY1" fmla="*/ 0 h 9822476"/>
              <a:gd name="connsiteX2" fmla="*/ 9894477 w 9894477"/>
              <a:gd name="connsiteY2" fmla="*/ 4978146 h 9822476"/>
              <a:gd name="connsiteX3" fmla="*/ 4913785 w 9894477"/>
              <a:gd name="connsiteY3" fmla="*/ 9822476 h 9822476"/>
              <a:gd name="connsiteX4" fmla="*/ 0 w 9894477"/>
              <a:gd name="connsiteY4" fmla="*/ 4822029 h 9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4477" h="9822476">
                <a:moveTo>
                  <a:pt x="0" y="4822029"/>
                </a:moveTo>
                <a:lnTo>
                  <a:pt x="5025298" y="0"/>
                </a:lnTo>
                <a:lnTo>
                  <a:pt x="9894477" y="4978146"/>
                </a:lnTo>
                <a:lnTo>
                  <a:pt x="4913785" y="9822476"/>
                </a:lnTo>
                <a:lnTo>
                  <a:pt x="0" y="48220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039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  <p:sldLayoutId id="2147483966" r:id="rId9"/>
    <p:sldLayoutId id="2147483967" r:id="rId10"/>
    <p:sldLayoutId id="2147483968" r:id="rId11"/>
    <p:sldLayoutId id="214748396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2616454" y="4989946"/>
            <a:ext cx="19189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spc="3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Using Deep Learning and Word2vec</a:t>
            </a:r>
          </a:p>
          <a:p>
            <a:pPr algn="ctr"/>
            <a:r>
              <a:rPr lang="en-US" sz="9600" spc="3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to generate spelling candidate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0095309" y="8361755"/>
            <a:ext cx="4187045" cy="132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600" dirty="0">
                <a:latin typeface="Nunito Light" panose="02000503030000020003" pitchFamily="2" charset="0"/>
                <a:ea typeface="Noto Sans Mono CJK TC" panose="020B0500000000000000" pitchFamily="34" charset="-128"/>
                <a:cs typeface="Nunito" charset="0"/>
              </a:rPr>
              <a:t>106065503 </a:t>
            </a:r>
            <a:r>
              <a:rPr lang="zh-CN" altLang="en-US" sz="2800" spc="600" dirty="0">
                <a:latin typeface="Noto Sans Mono CJK TC" panose="020B0500000000000000" pitchFamily="34" charset="-128"/>
                <a:ea typeface="Noto Sans Mono CJK TC" panose="020B0500000000000000" pitchFamily="34" charset="-128"/>
                <a:cs typeface="Nunito" charset="0"/>
              </a:rPr>
              <a:t>蔡仲庭</a:t>
            </a:r>
            <a:endParaRPr lang="en-US" altLang="zh-CN" sz="2800" spc="600" dirty="0">
              <a:latin typeface="Noto Sans Mono CJK TC" panose="020B0500000000000000" pitchFamily="34" charset="-128"/>
              <a:ea typeface="Noto Sans Mono CJK TC" panose="020B0500000000000000" pitchFamily="34" charset="-128"/>
              <a:cs typeface="Nunito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spc="600" dirty="0">
                <a:latin typeface="Nunito Light" panose="02000503030000020003" pitchFamily="2" charset="0"/>
                <a:ea typeface="Noto Sans Mono CJK TC" panose="020B0500000000000000" pitchFamily="34" charset="-128"/>
                <a:cs typeface="Nunito" charset="0"/>
              </a:rPr>
              <a:t>106065523 </a:t>
            </a:r>
            <a:r>
              <a:rPr lang="zh-CN" altLang="en-US" sz="2800" spc="600" dirty="0">
                <a:latin typeface="Noto Sans Mono CJK TC" panose="020B0500000000000000" pitchFamily="34" charset="-128"/>
                <a:ea typeface="Noto Sans Mono CJK TC" panose="020B0500000000000000" pitchFamily="34" charset="-128"/>
                <a:cs typeface="Nunito" charset="0"/>
              </a:rPr>
              <a:t>謝毅霖</a:t>
            </a:r>
            <a:endParaRPr lang="en-US" altLang="zh-TW" sz="2800" spc="600" dirty="0">
              <a:latin typeface="Noto Sans Mono CJK TC" panose="020B0500000000000000" pitchFamily="34" charset="-128"/>
              <a:ea typeface="Noto Sans Mono CJK TC" panose="020B0500000000000000" pitchFamily="34" charset="-128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88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6646DD1-5A5C-B546-BA47-53676569E98C}"/>
              </a:ext>
            </a:extLst>
          </p:cNvPr>
          <p:cNvCxnSpPr/>
          <p:nvPr/>
        </p:nvCxnSpPr>
        <p:spPr>
          <a:xfrm flipH="1">
            <a:off x="2406946" y="-239481"/>
            <a:ext cx="10970" cy="14347371"/>
          </a:xfrm>
          <a:prstGeom prst="line">
            <a:avLst/>
          </a:prstGeom>
          <a:ln w="31750">
            <a:solidFill>
              <a:srgbClr val="59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607722" y="3780387"/>
            <a:ext cx="18996246" cy="143256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r>
              <a:rPr lang="mr-IN" altLang="zh-TW" sz="7200" dirty="0">
                <a:latin typeface="Nunito Light" panose="02000503030000020003" pitchFamily="2" charset="0"/>
              </a:rPr>
              <a:t>V('</a:t>
            </a:r>
            <a:r>
              <a:rPr lang="mr-IN" altLang="zh-TW" sz="7200" dirty="0" err="1">
                <a:latin typeface="Nunito Light" panose="02000503030000020003" pitchFamily="2" charset="0"/>
              </a:rPr>
              <a:t>king</a:t>
            </a:r>
            <a:r>
              <a:rPr lang="mr-IN" altLang="zh-TW" sz="7200" dirty="0">
                <a:latin typeface="Nunito Light" panose="02000503030000020003" pitchFamily="2" charset="0"/>
              </a:rPr>
              <a:t>')</a:t>
            </a:r>
            <a:r>
              <a:rPr lang="en-US" altLang="zh-TW" sz="72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mr-IN" altLang="zh-TW" sz="7200" dirty="0">
                <a:latin typeface="Nunito Light" panose="02000503030000020003" pitchFamily="2" charset="0"/>
              </a:rPr>
              <a:t>-</a:t>
            </a:r>
            <a:r>
              <a:rPr lang="en-US" altLang="zh-TW" sz="72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mr-IN" altLang="zh-TW" sz="7200" dirty="0">
                <a:latin typeface="Nunito Light" panose="02000503030000020003" pitchFamily="2" charset="0"/>
              </a:rPr>
              <a:t>V('</a:t>
            </a:r>
            <a:r>
              <a:rPr lang="mr-IN" altLang="zh-TW" sz="7200" dirty="0" err="1">
                <a:latin typeface="Nunito Light" panose="02000503030000020003" pitchFamily="2" charset="0"/>
              </a:rPr>
              <a:t>man</a:t>
            </a:r>
            <a:r>
              <a:rPr lang="mr-IN" altLang="zh-TW" sz="7200" dirty="0">
                <a:latin typeface="Nunito Light" panose="02000503030000020003" pitchFamily="2" charset="0"/>
              </a:rPr>
              <a:t>') + V('</a:t>
            </a:r>
            <a:r>
              <a:rPr lang="mr-IN" altLang="zh-TW" sz="7200" dirty="0" err="1">
                <a:latin typeface="Nunito Light" panose="02000503030000020003" pitchFamily="2" charset="0"/>
              </a:rPr>
              <a:t>woman</a:t>
            </a:r>
            <a:r>
              <a:rPr lang="mr-IN" altLang="zh-TW" sz="7200" dirty="0">
                <a:latin typeface="Nunito Light" panose="02000503030000020003" pitchFamily="2" charset="0"/>
              </a:rPr>
              <a:t>') = V('</a:t>
            </a:r>
            <a:r>
              <a:rPr lang="mr-IN" altLang="zh-TW" sz="7200" dirty="0" err="1">
                <a:latin typeface="Nunito Light" panose="02000503030000020003" pitchFamily="2" charset="0"/>
              </a:rPr>
              <a:t>queen</a:t>
            </a:r>
            <a:r>
              <a:rPr lang="mr-IN" altLang="zh-TW" sz="7200" dirty="0">
                <a:latin typeface="Nunito Light" panose="02000503030000020003" pitchFamily="2" charset="0"/>
              </a:rPr>
              <a:t>')</a:t>
            </a:r>
          </a:p>
        </p:txBody>
      </p:sp>
      <p:sp>
        <p:nvSpPr>
          <p:cNvPr id="24" name="Shape 196">
            <a:extLst>
              <a:ext uri="{FF2B5EF4-FFF2-40B4-BE49-F238E27FC236}">
                <a16:creationId xmlns:a16="http://schemas.microsoft.com/office/drawing/2014/main" id="{313DE5D6-C8CD-F24C-866C-EB563B28C39C}"/>
              </a:ext>
            </a:extLst>
          </p:cNvPr>
          <p:cNvSpPr/>
          <p:nvPr/>
        </p:nvSpPr>
        <p:spPr>
          <a:xfrm>
            <a:off x="2139294" y="6657790"/>
            <a:ext cx="550810" cy="404186"/>
          </a:xfrm>
          <a:prstGeom prst="ellipse">
            <a:avLst/>
          </a:prstGeom>
          <a:solidFill>
            <a:srgbClr val="59C4C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200" dirty="0"/>
          </a:p>
        </p:txBody>
      </p:sp>
      <p:sp>
        <p:nvSpPr>
          <p:cNvPr id="25" name="Shape 196">
            <a:extLst>
              <a:ext uri="{FF2B5EF4-FFF2-40B4-BE49-F238E27FC236}">
                <a16:creationId xmlns:a16="http://schemas.microsoft.com/office/drawing/2014/main" id="{DF5DCDDC-2A27-F445-A0F1-4333A27B0187}"/>
              </a:ext>
            </a:extLst>
          </p:cNvPr>
          <p:cNvSpPr/>
          <p:nvPr/>
        </p:nvSpPr>
        <p:spPr>
          <a:xfrm>
            <a:off x="2131541" y="9205921"/>
            <a:ext cx="550810" cy="404186"/>
          </a:xfrm>
          <a:prstGeom prst="ellipse">
            <a:avLst/>
          </a:prstGeom>
          <a:solidFill>
            <a:srgbClr val="59C4C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200" dirty="0"/>
          </a:p>
        </p:txBody>
      </p:sp>
      <p:sp>
        <p:nvSpPr>
          <p:cNvPr id="26" name="Shape 196">
            <a:extLst>
              <a:ext uri="{FF2B5EF4-FFF2-40B4-BE49-F238E27FC236}">
                <a16:creationId xmlns:a16="http://schemas.microsoft.com/office/drawing/2014/main" id="{028892A5-69B9-214B-BDBD-DE68858131C3}"/>
              </a:ext>
            </a:extLst>
          </p:cNvPr>
          <p:cNvSpPr/>
          <p:nvPr/>
        </p:nvSpPr>
        <p:spPr>
          <a:xfrm>
            <a:off x="2139294" y="4250621"/>
            <a:ext cx="550810" cy="404186"/>
          </a:xfrm>
          <a:prstGeom prst="ellipse">
            <a:avLst/>
          </a:prstGeom>
          <a:solidFill>
            <a:srgbClr val="59C4C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200" dirty="0"/>
          </a:p>
        </p:txBody>
      </p:sp>
      <p:sp>
        <p:nvSpPr>
          <p:cNvPr id="28" name="Shape 189">
            <a:extLst>
              <a:ext uri="{FF2B5EF4-FFF2-40B4-BE49-F238E27FC236}">
                <a16:creationId xmlns:a16="http://schemas.microsoft.com/office/drawing/2014/main" id="{3777766C-8F8B-584E-BB04-32DBD10D2E12}"/>
              </a:ext>
            </a:extLst>
          </p:cNvPr>
          <p:cNvSpPr txBox="1">
            <a:spLocks/>
          </p:cNvSpPr>
          <p:nvPr/>
        </p:nvSpPr>
        <p:spPr>
          <a:xfrm>
            <a:off x="3607721" y="8448943"/>
            <a:ext cx="19762641" cy="1696196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" altLang="zh-TW" sz="7200" dirty="0">
                <a:latin typeface="Nunito Light" panose="02000503030000020003" pitchFamily="2" charset="0"/>
              </a:rPr>
              <a:t>V('</a:t>
            </a:r>
            <a:r>
              <a:rPr lang="en" altLang="zh-TW" sz="7200" dirty="0" err="1">
                <a:latin typeface="Nunito Light" panose="02000503030000020003" pitchFamily="2" charset="0"/>
              </a:rPr>
              <a:t>spelll</a:t>
            </a:r>
            <a:r>
              <a:rPr lang="en" altLang="zh-TW" sz="7200" dirty="0">
                <a:latin typeface="Nunito Light" panose="02000503030000020003" pitchFamily="2" charset="0"/>
              </a:rPr>
              <a:t>')</a:t>
            </a:r>
            <a:r>
              <a:rPr lang="en" altLang="zh-TW" sz="7200" dirty="0">
                <a:latin typeface="Nunito Light" panose="02000503030000020003" pitchFamily="2" charset="0"/>
                <a:cs typeface="Calibri" panose="020F0502020204030204" pitchFamily="34" charset="0"/>
              </a:rPr>
              <a:t> - transformation vector </a:t>
            </a:r>
            <a:r>
              <a:rPr lang="en" altLang="zh-TW" sz="7200" dirty="0">
                <a:latin typeface="Nunito Light" panose="02000503030000020003" pitchFamily="2" charset="0"/>
              </a:rPr>
              <a:t>= V('spell')</a:t>
            </a:r>
          </a:p>
        </p:txBody>
      </p:sp>
      <p:sp>
        <p:nvSpPr>
          <p:cNvPr id="29" name="Shape 189">
            <a:extLst>
              <a:ext uri="{FF2B5EF4-FFF2-40B4-BE49-F238E27FC236}">
                <a16:creationId xmlns:a16="http://schemas.microsoft.com/office/drawing/2014/main" id="{C130624A-B446-8440-A4B4-FEA83FA891F7}"/>
              </a:ext>
            </a:extLst>
          </p:cNvPr>
          <p:cNvSpPr txBox="1">
            <a:spLocks/>
          </p:cNvSpPr>
          <p:nvPr/>
        </p:nvSpPr>
        <p:spPr>
          <a:xfrm>
            <a:off x="3607722" y="6053328"/>
            <a:ext cx="17405190" cy="1555234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" altLang="zh-TW" sz="7200" dirty="0">
                <a:latin typeface="Nunito Light" panose="02000503030000020003" pitchFamily="2" charset="0"/>
              </a:rPr>
              <a:t>V('</a:t>
            </a:r>
            <a:r>
              <a:rPr lang="en" altLang="zh-TW" sz="7200" dirty="0" err="1">
                <a:latin typeface="Nunito Light" panose="02000503030000020003" pitchFamily="2" charset="0"/>
              </a:rPr>
              <a:t>catt</a:t>
            </a:r>
            <a:r>
              <a:rPr lang="en" altLang="zh-TW" sz="7200" dirty="0">
                <a:latin typeface="Nunito Light" panose="02000503030000020003" pitchFamily="2" charset="0"/>
              </a:rPr>
              <a:t>')</a:t>
            </a:r>
            <a:r>
              <a:rPr lang="en" altLang="zh-TW" sz="72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en" altLang="zh-TW" sz="7200" dirty="0">
                <a:latin typeface="Nunito Light" panose="02000503030000020003" pitchFamily="2" charset="0"/>
              </a:rPr>
              <a:t>-</a:t>
            </a:r>
            <a:r>
              <a:rPr lang="en" altLang="zh-TW" sz="72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en" altLang="zh-TW" sz="7200" dirty="0">
                <a:latin typeface="Nunito Light" panose="02000503030000020003" pitchFamily="2" charset="0"/>
              </a:rPr>
              <a:t>V('cat') = transformation vector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576CDD16-E831-C848-8F0E-C6D5F7E18450}"/>
              </a:ext>
            </a:extLst>
          </p:cNvPr>
          <p:cNvSpPr txBox="1"/>
          <p:nvPr/>
        </p:nvSpPr>
        <p:spPr>
          <a:xfrm>
            <a:off x="3607722" y="1005707"/>
            <a:ext cx="6068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300" dirty="0">
                <a:solidFill>
                  <a:schemeClr val="tx2"/>
                </a:solidFill>
                <a:latin typeface="Nunito Light" panose="02000503030000020003" pitchFamily="2" charset="0"/>
                <a:ea typeface="League Gothic" charset="0"/>
                <a:cs typeface="Calibri" panose="020F050202020403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08410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71071" y="4229815"/>
            <a:ext cx="10636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719,667 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1127" y="5767365"/>
            <a:ext cx="5776133" cy="55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2"/>
                </a:solidFill>
                <a:latin typeface="Nunito" panose="02000503030000020003" pitchFamily="2" charset="0"/>
                <a:ea typeface="Open Sans" charset="0"/>
                <a:cs typeface="Calibri" panose="020F0502020204030204" pitchFamily="34" charset="0"/>
              </a:rPr>
              <a:t>EFCAMDAT</a:t>
            </a:r>
          </a:p>
        </p:txBody>
      </p:sp>
      <p:sp>
        <p:nvSpPr>
          <p:cNvPr id="7" name="Shape 2546"/>
          <p:cNvSpPr/>
          <p:nvPr/>
        </p:nvSpPr>
        <p:spPr>
          <a:xfrm>
            <a:off x="5823004" y="3611174"/>
            <a:ext cx="3856296" cy="315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3B0F84B-0BEB-DF44-9595-49C5A4DF8C9A}"/>
              </a:ext>
            </a:extLst>
          </p:cNvPr>
          <p:cNvSpPr txBox="1"/>
          <p:nvPr/>
        </p:nvSpPr>
        <p:spPr>
          <a:xfrm>
            <a:off x="3641883" y="1241274"/>
            <a:ext cx="17129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Training Data and Vector Model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549C253-94F3-A044-8DD4-C303D6E0FB55}"/>
              </a:ext>
            </a:extLst>
          </p:cNvPr>
          <p:cNvSpPr txBox="1"/>
          <p:nvPr/>
        </p:nvSpPr>
        <p:spPr>
          <a:xfrm>
            <a:off x="13821303" y="9133490"/>
            <a:ext cx="3335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spc="300" dirty="0" err="1">
                <a:solidFill>
                  <a:schemeClr val="tx2"/>
                </a:solidFill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GloVe</a:t>
            </a:r>
            <a:endParaRPr lang="en-US" sz="9600" spc="300" dirty="0">
              <a:solidFill>
                <a:schemeClr val="tx2"/>
              </a:solidFill>
              <a:latin typeface="Calibri" panose="020F0502020204030204" pitchFamily="34" charset="0"/>
              <a:ea typeface="Hei" pitchFamily="2" charset="-122"/>
              <a:cs typeface="Calibri" panose="020F0502020204030204" pitchFamily="34" charset="0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CF36E5B-D1A3-1842-B0FA-79971306C78E}"/>
              </a:ext>
            </a:extLst>
          </p:cNvPr>
          <p:cNvSpPr txBox="1"/>
          <p:nvPr/>
        </p:nvSpPr>
        <p:spPr>
          <a:xfrm>
            <a:off x="10789524" y="10629998"/>
            <a:ext cx="9399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3000" dirty="0">
                <a:latin typeface="Nunito" panose="02000503030000020003" pitchFamily="2" charset="0"/>
              </a:rPr>
              <a:t>using Common Crawl</a:t>
            </a:r>
          </a:p>
          <a:p>
            <a:pPr algn="ctr"/>
            <a:r>
              <a:rPr lang="en" altLang="zh-TW" sz="3000" dirty="0">
                <a:latin typeface="Nunito" panose="02000503030000020003" pitchFamily="2" charset="0"/>
              </a:rPr>
              <a:t>(840B tokens, 2.2M vocab, cased, 300d vectors)</a:t>
            </a:r>
            <a:endParaRPr lang="en-US" sz="3000" dirty="0">
              <a:solidFill>
                <a:schemeClr val="tx2"/>
              </a:solidFill>
              <a:latin typeface="Nunito" panose="02000503030000020003" pitchFamily="2" charset="0"/>
              <a:ea typeface="Open Sans" charset="0"/>
              <a:cs typeface="Calibri" panose="020F0502020204030204" pitchFamily="34" charset="0"/>
            </a:endParaRPr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E511D6AD-8E93-F64F-88DE-927A33C6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876" y="8420230"/>
            <a:ext cx="4227195" cy="4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D0F7989D-A839-F34B-9400-FDC6B988F61C}"/>
              </a:ext>
            </a:extLst>
          </p:cNvPr>
          <p:cNvSpPr txBox="1"/>
          <p:nvPr/>
        </p:nvSpPr>
        <p:spPr>
          <a:xfrm>
            <a:off x="2763528" y="5728138"/>
            <a:ext cx="10416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TW" sz="5000" dirty="0">
                <a:latin typeface="Nunito Light" panose="02000503030000020003" pitchFamily="2" charset="0"/>
              </a:rPr>
              <a:t>V(</a:t>
            </a:r>
            <a:r>
              <a:rPr lang="mr-IN" altLang="zh-TW" sz="5400" dirty="0">
                <a:latin typeface="Nunito Light" panose="02000503030000020003" pitchFamily="2" charset="0"/>
              </a:rPr>
              <a:t>'</a:t>
            </a:r>
            <a:r>
              <a:rPr lang="en-US" altLang="zh-TW" sz="5000" dirty="0" err="1">
                <a:latin typeface="Nunito Light" panose="02000503030000020003" pitchFamily="2" charset="0"/>
              </a:rPr>
              <a:t>catt</a:t>
            </a:r>
            <a:r>
              <a:rPr lang="mr-IN" altLang="zh-TW" sz="5400" dirty="0">
                <a:latin typeface="Nunito Light" panose="02000503030000020003" pitchFamily="2" charset="0"/>
              </a:rPr>
              <a:t>'</a:t>
            </a:r>
            <a:r>
              <a:rPr lang="mr-IN" altLang="zh-TW" sz="5000" dirty="0">
                <a:latin typeface="Nunito Light" panose="02000503030000020003" pitchFamily="2" charset="0"/>
              </a:rPr>
              <a:t>)</a:t>
            </a:r>
            <a:r>
              <a:rPr lang="en-US" altLang="zh-TW" sz="50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mr-IN" altLang="zh-TW" sz="5000" dirty="0">
                <a:latin typeface="Nunito Light" panose="02000503030000020003" pitchFamily="2" charset="0"/>
              </a:rPr>
              <a:t>-</a:t>
            </a:r>
            <a:r>
              <a:rPr lang="en-US" altLang="zh-TW" sz="50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en-US" altLang="zh-TW" sz="5000" dirty="0">
                <a:latin typeface="Nunito Light" panose="02000503030000020003" pitchFamily="2" charset="0"/>
              </a:rPr>
              <a:t>transformation vector = Vi</a:t>
            </a:r>
            <a:endParaRPr lang="en-US" sz="5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3528" y="1714511"/>
            <a:ext cx="11847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300" dirty="0">
                <a:solidFill>
                  <a:schemeClr val="tx2"/>
                </a:solidFill>
                <a:latin typeface="Nunito Light" panose="02000503030000020003" pitchFamily="2" charset="0"/>
                <a:ea typeface="League Gothic" charset="0"/>
                <a:cs typeface="Calibri" panose="020F0502020204030204" pitchFamily="34" charset="0"/>
              </a:rPr>
              <a:t>Word2vec -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3528" y="4345856"/>
            <a:ext cx="20027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TW" sz="5000" dirty="0">
                <a:latin typeface="Nunito Light" panose="02000503030000020003" pitchFamily="2" charset="0"/>
              </a:rPr>
              <a:t>V(</a:t>
            </a:r>
            <a:r>
              <a:rPr lang="en-US" altLang="zh-TW" sz="5000" dirty="0">
                <a:latin typeface="Nunito Light" panose="02000503030000020003" pitchFamily="2" charset="0"/>
              </a:rPr>
              <a:t>misspelling</a:t>
            </a:r>
            <a:r>
              <a:rPr lang="mr-IN" altLang="zh-TW" sz="5000" dirty="0">
                <a:latin typeface="Nunito Light" panose="02000503030000020003" pitchFamily="2" charset="0"/>
              </a:rPr>
              <a:t>)</a:t>
            </a:r>
            <a:r>
              <a:rPr lang="en-US" altLang="zh-TW" sz="50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mr-IN" altLang="zh-TW" sz="5000" dirty="0">
                <a:latin typeface="Nunito Light" panose="02000503030000020003" pitchFamily="2" charset="0"/>
              </a:rPr>
              <a:t>-</a:t>
            </a:r>
            <a:r>
              <a:rPr lang="en-US" altLang="zh-TW" sz="5000" dirty="0">
                <a:latin typeface="Nunito Light" panose="02000503030000020003" pitchFamily="2" charset="0"/>
                <a:cs typeface="Calibri" panose="020F0502020204030204" pitchFamily="34" charset="0"/>
              </a:rPr>
              <a:t> </a:t>
            </a:r>
            <a:r>
              <a:rPr lang="mr-IN" altLang="zh-TW" sz="5000" dirty="0">
                <a:latin typeface="Nunito Light" panose="02000503030000020003" pitchFamily="2" charset="0"/>
              </a:rPr>
              <a:t>V(</a:t>
            </a:r>
            <a:r>
              <a:rPr lang="en-US" altLang="zh-TW" sz="5000" dirty="0">
                <a:latin typeface="Nunito Light" panose="02000503030000020003" pitchFamily="2" charset="0"/>
              </a:rPr>
              <a:t>correct word</a:t>
            </a:r>
            <a:r>
              <a:rPr lang="mr-IN" altLang="zh-TW" sz="5000" dirty="0">
                <a:latin typeface="Nunito Light" panose="02000503030000020003" pitchFamily="2" charset="0"/>
              </a:rPr>
              <a:t>)</a:t>
            </a:r>
            <a:r>
              <a:rPr lang="en-US" altLang="zh-TW" sz="5000" dirty="0">
                <a:latin typeface="Nunito Light" panose="02000503030000020003" pitchFamily="2" charset="0"/>
              </a:rPr>
              <a:t> / </a:t>
            </a:r>
            <a:r>
              <a:rPr lang="en-US" altLang="zh-TW" sz="5000" dirty="0" err="1">
                <a:latin typeface="Nunito Light" panose="02000503030000020003" pitchFamily="2" charset="0"/>
              </a:rPr>
              <a:t>len</a:t>
            </a:r>
            <a:r>
              <a:rPr lang="en-US" altLang="zh-TW" sz="5000" dirty="0">
                <a:latin typeface="Nunito Light" panose="02000503030000020003" pitchFamily="2" charset="0"/>
              </a:rPr>
              <a:t>(corpus) = transformation vector</a:t>
            </a:r>
            <a:endParaRPr lang="en-US" sz="5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11" name="Shape 2540"/>
          <p:cNvSpPr/>
          <p:nvPr/>
        </p:nvSpPr>
        <p:spPr>
          <a:xfrm>
            <a:off x="1454424" y="449741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3" name="Shape 2540"/>
          <p:cNvSpPr/>
          <p:nvPr/>
        </p:nvSpPr>
        <p:spPr>
          <a:xfrm>
            <a:off x="1454424" y="58744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6" name="Shape 2540">
            <a:extLst>
              <a:ext uri="{FF2B5EF4-FFF2-40B4-BE49-F238E27FC236}">
                <a16:creationId xmlns:a16="http://schemas.microsoft.com/office/drawing/2014/main" id="{BBCB313C-A3B2-C34B-BC0A-AD845D345817}"/>
              </a:ext>
            </a:extLst>
          </p:cNvPr>
          <p:cNvSpPr/>
          <p:nvPr/>
        </p:nvSpPr>
        <p:spPr>
          <a:xfrm>
            <a:off x="1454424" y="58796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B1AC547-0B9B-9E4D-8B71-FA36AAC0A5B6}"/>
              </a:ext>
            </a:extLst>
          </p:cNvPr>
          <p:cNvSpPr txBox="1"/>
          <p:nvPr/>
        </p:nvSpPr>
        <p:spPr>
          <a:xfrm>
            <a:off x="2763528" y="7251564"/>
            <a:ext cx="78350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dirty="0">
                <a:latin typeface="Nunito Light" panose="02000503030000020003" pitchFamily="2" charset="0"/>
              </a:rPr>
              <a:t>Find 100 neighbors near Vi</a:t>
            </a:r>
            <a:endParaRPr lang="en-US" sz="5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18" name="Shape 2540">
            <a:extLst>
              <a:ext uri="{FF2B5EF4-FFF2-40B4-BE49-F238E27FC236}">
                <a16:creationId xmlns:a16="http://schemas.microsoft.com/office/drawing/2014/main" id="{533BB3BA-B266-7842-8A42-054501777EC3}"/>
              </a:ext>
            </a:extLst>
          </p:cNvPr>
          <p:cNvSpPr/>
          <p:nvPr/>
        </p:nvSpPr>
        <p:spPr>
          <a:xfrm>
            <a:off x="1454424" y="739791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2" name="Shape 2540">
            <a:extLst>
              <a:ext uri="{FF2B5EF4-FFF2-40B4-BE49-F238E27FC236}">
                <a16:creationId xmlns:a16="http://schemas.microsoft.com/office/drawing/2014/main" id="{E739B404-C052-7F46-B5D9-57BAF53CE24C}"/>
              </a:ext>
            </a:extLst>
          </p:cNvPr>
          <p:cNvSpPr/>
          <p:nvPr/>
        </p:nvSpPr>
        <p:spPr>
          <a:xfrm>
            <a:off x="1454424" y="740312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AD077DB-346A-884C-9F7B-8CC9048FD2F8}"/>
              </a:ext>
            </a:extLst>
          </p:cNvPr>
          <p:cNvSpPr txBox="1"/>
          <p:nvPr/>
        </p:nvSpPr>
        <p:spPr>
          <a:xfrm>
            <a:off x="2763528" y="8713434"/>
            <a:ext cx="10848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dirty="0">
                <a:latin typeface="Nunito Light" panose="02000503030000020003" pitchFamily="2" charset="0"/>
              </a:rPr>
              <a:t>Use edit distance to filter noise word</a:t>
            </a:r>
            <a:endParaRPr lang="en-US" sz="5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24" name="Shape 2540">
            <a:extLst>
              <a:ext uri="{FF2B5EF4-FFF2-40B4-BE49-F238E27FC236}">
                <a16:creationId xmlns:a16="http://schemas.microsoft.com/office/drawing/2014/main" id="{1FE2A797-50F0-7944-A519-B39501985AC4}"/>
              </a:ext>
            </a:extLst>
          </p:cNvPr>
          <p:cNvSpPr/>
          <p:nvPr/>
        </p:nvSpPr>
        <p:spPr>
          <a:xfrm>
            <a:off x="1454424" y="885978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5" name="Shape 2540">
            <a:extLst>
              <a:ext uri="{FF2B5EF4-FFF2-40B4-BE49-F238E27FC236}">
                <a16:creationId xmlns:a16="http://schemas.microsoft.com/office/drawing/2014/main" id="{8D5EAAD1-A74A-1041-8FCA-80C15FDF5A58}"/>
              </a:ext>
            </a:extLst>
          </p:cNvPr>
          <p:cNvSpPr/>
          <p:nvPr/>
        </p:nvSpPr>
        <p:spPr>
          <a:xfrm>
            <a:off x="1454424" y="886499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52709782-8A15-2343-AB2B-1F92F1D773A7}"/>
              </a:ext>
            </a:extLst>
          </p:cNvPr>
          <p:cNvSpPr txBox="1"/>
          <p:nvPr/>
        </p:nvSpPr>
        <p:spPr>
          <a:xfrm>
            <a:off x="2763528" y="10316448"/>
            <a:ext cx="50642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dirty="0">
                <a:latin typeface="Nunito Light" panose="02000503030000020003" pitchFamily="2" charset="0"/>
              </a:rPr>
              <a:t>Sorted candidate</a:t>
            </a:r>
            <a:endParaRPr lang="en-US" sz="5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27" name="Shape 2540">
            <a:extLst>
              <a:ext uri="{FF2B5EF4-FFF2-40B4-BE49-F238E27FC236}">
                <a16:creationId xmlns:a16="http://schemas.microsoft.com/office/drawing/2014/main" id="{87433372-665A-4F48-BE2E-112F907C265A}"/>
              </a:ext>
            </a:extLst>
          </p:cNvPr>
          <p:cNvSpPr/>
          <p:nvPr/>
        </p:nvSpPr>
        <p:spPr>
          <a:xfrm>
            <a:off x="1454424" y="104628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8" name="Shape 2540">
            <a:extLst>
              <a:ext uri="{FF2B5EF4-FFF2-40B4-BE49-F238E27FC236}">
                <a16:creationId xmlns:a16="http://schemas.microsoft.com/office/drawing/2014/main" id="{028FEBB9-C9D3-7441-9867-579B271A2BF8}"/>
              </a:ext>
            </a:extLst>
          </p:cNvPr>
          <p:cNvSpPr/>
          <p:nvPr/>
        </p:nvSpPr>
        <p:spPr>
          <a:xfrm>
            <a:off x="1454424" y="1046800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91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10613290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Test Dataset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6640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3204890" y="5775591"/>
            <a:ext cx="3782166" cy="3782166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Regular" charset="0"/>
              </a:rPr>
              <a:t>270</a:t>
            </a:r>
            <a:endParaRPr lang="en-US" altLang="zh-TW" dirty="0">
              <a:latin typeface="Roboto Regular" charset="0"/>
            </a:endParaRPr>
          </a:p>
          <a:p>
            <a:pPr algn="ctr"/>
            <a:r>
              <a:rPr lang="en-US" altLang="zh-TW" dirty="0">
                <a:latin typeface="Roboto Regular" charset="0"/>
              </a:rPr>
              <a:t>words</a:t>
            </a:r>
            <a:endParaRPr lang="en-US" dirty="0">
              <a:latin typeface="Roboto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40176" y="9929984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 err="1">
                <a:solidFill>
                  <a:schemeClr val="tx2"/>
                </a:solidFill>
                <a:latin typeface="League Gothic" charset="0"/>
                <a:ea typeface="League Gothic" charset="0"/>
                <a:cs typeface="League Gothic" charset="0"/>
              </a:rPr>
              <a:t>Aspell</a:t>
            </a:r>
            <a:endParaRPr lang="en-US" sz="4000" spc="300" dirty="0">
              <a:solidFill>
                <a:schemeClr val="tx2"/>
              </a:solidFill>
              <a:latin typeface="League Gothic" charset="0"/>
              <a:ea typeface="League Gothic" charset="0"/>
              <a:cs typeface="League 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7931" y="9899903"/>
            <a:ext cx="161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2"/>
                </a:solidFill>
                <a:latin typeface="League Gothic" charset="0"/>
                <a:ea typeface="League Gothic" charset="0"/>
                <a:cs typeface="League Gothic" charset="0"/>
              </a:rPr>
              <a:t>Test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78000" y="9929984"/>
            <a:ext cx="161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2"/>
                </a:solidFill>
                <a:latin typeface="League Gothic" charset="0"/>
                <a:ea typeface="League Gothic" charset="0"/>
                <a:cs typeface="League Gothic" charset="0"/>
              </a:rPr>
              <a:t>Test 2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3F64C420-77A7-024F-87AB-4EA97CEB8F5E}"/>
              </a:ext>
            </a:extLst>
          </p:cNvPr>
          <p:cNvSpPr txBox="1"/>
          <p:nvPr/>
        </p:nvSpPr>
        <p:spPr>
          <a:xfrm>
            <a:off x="17960565" y="9899903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2"/>
                </a:solidFill>
                <a:latin typeface="League Gothic" charset="0"/>
                <a:ea typeface="League Gothic" charset="0"/>
                <a:cs typeface="League Gothic" charset="0"/>
              </a:rPr>
              <a:t>Wikipedia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23E0E9A-40DE-AE4C-9B7D-0F5531F0C772}"/>
              </a:ext>
            </a:extLst>
          </p:cNvPr>
          <p:cNvSpPr txBox="1"/>
          <p:nvPr/>
        </p:nvSpPr>
        <p:spPr>
          <a:xfrm>
            <a:off x="6866381" y="2115918"/>
            <a:ext cx="10684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Test Dataset - word</a:t>
            </a: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3D978544-EB9C-E640-855A-BA47A04548D9}"/>
              </a:ext>
            </a:extLst>
          </p:cNvPr>
          <p:cNvSpPr>
            <a:spLocks noChangeAspect="1"/>
          </p:cNvSpPr>
          <p:nvPr/>
        </p:nvSpPr>
        <p:spPr>
          <a:xfrm>
            <a:off x="7894959" y="5775591"/>
            <a:ext cx="3782166" cy="3782166"/>
          </a:xfrm>
          <a:prstGeom prst="ellipse">
            <a:avLst/>
          </a:prstGeom>
          <a:solidFill>
            <a:srgbClr val="3D89C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Regular" charset="0"/>
              </a:rPr>
              <a:t>400</a:t>
            </a:r>
            <a:endParaRPr lang="en-US" altLang="zh-TW" dirty="0">
              <a:latin typeface="Roboto Regular" charset="0"/>
            </a:endParaRPr>
          </a:p>
          <a:p>
            <a:pPr algn="ctr"/>
            <a:r>
              <a:rPr lang="en-US" altLang="zh-TW" dirty="0">
                <a:latin typeface="Roboto Regular" charset="0"/>
              </a:rPr>
              <a:t>words</a:t>
            </a:r>
            <a:endParaRPr lang="en-US" dirty="0">
              <a:latin typeface="Roboto Regular" charset="0"/>
            </a:endParaRP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BD25984B-9A22-2545-8056-EF16B315336F}"/>
              </a:ext>
            </a:extLst>
          </p:cNvPr>
          <p:cNvSpPr>
            <a:spLocks noChangeAspect="1"/>
          </p:cNvSpPr>
          <p:nvPr/>
        </p:nvSpPr>
        <p:spPr>
          <a:xfrm>
            <a:off x="12684418" y="5732149"/>
            <a:ext cx="3782166" cy="3782166"/>
          </a:xfrm>
          <a:prstGeom prst="ellipse">
            <a:avLst/>
          </a:prstGeom>
          <a:solidFill>
            <a:srgbClr val="59C4C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boto Regular" charset="0"/>
              </a:rPr>
              <a:t>2455</a:t>
            </a:r>
          </a:p>
          <a:p>
            <a:pPr algn="ctr"/>
            <a:r>
              <a:rPr lang="en-US" altLang="zh-TW" dirty="0">
                <a:latin typeface="Roboto Regular" charset="0"/>
              </a:rPr>
              <a:t>words</a:t>
            </a:r>
            <a:endParaRPr lang="en-US" dirty="0">
              <a:latin typeface="Roboto Regular" charset="0"/>
            </a:endParaRP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39C46499-257A-5749-AF6F-61C8C1C3BE62}"/>
              </a:ext>
            </a:extLst>
          </p:cNvPr>
          <p:cNvSpPr>
            <a:spLocks noChangeAspect="1"/>
          </p:cNvSpPr>
          <p:nvPr/>
        </p:nvSpPr>
        <p:spPr>
          <a:xfrm>
            <a:off x="17374487" y="5732149"/>
            <a:ext cx="3782166" cy="3782166"/>
          </a:xfrm>
          <a:prstGeom prst="ellipse">
            <a:avLst/>
          </a:prstGeom>
          <a:solidFill>
            <a:srgbClr val="81C15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boto Regular" charset="0"/>
              </a:rPr>
              <a:t>2455</a:t>
            </a:r>
          </a:p>
          <a:p>
            <a:pPr algn="ctr"/>
            <a:r>
              <a:rPr lang="en-US" altLang="zh-TW" dirty="0">
                <a:latin typeface="Roboto Regular" charset="0"/>
              </a:rPr>
              <a:t>words</a:t>
            </a:r>
            <a:endParaRPr lang="en-US" dirty="0">
              <a:latin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53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9075241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Evaluation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7796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7419"/>
              </p:ext>
            </p:extLst>
          </p:nvPr>
        </p:nvGraphicFramePr>
        <p:xfrm>
          <a:off x="4238615" y="4102367"/>
          <a:ext cx="15945093" cy="5372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1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590">
                <a:tc>
                  <a:txBody>
                    <a:bodyPr/>
                    <a:lstStyle/>
                    <a:p>
                      <a:pPr algn="ctr"/>
                      <a:endParaRPr lang="en-US" sz="4600" dirty="0">
                        <a:solidFill>
                          <a:schemeClr val="bg1"/>
                        </a:solidFill>
                        <a:latin typeface="Nunito" charset="0"/>
                        <a:ea typeface="Nunito" charset="0"/>
                        <a:cs typeface="Nunito" charset="0"/>
                      </a:endParaRPr>
                    </a:p>
                  </a:txBody>
                  <a:tcPr marL="0" marR="0" marT="174057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i="0" dirty="0">
                          <a:solidFill>
                            <a:schemeClr val="bg1"/>
                          </a:solidFill>
                          <a:latin typeface="Nunito Light" panose="02000503030000020003" pitchFamily="2" charset="0"/>
                          <a:ea typeface="Nunito" charset="0"/>
                          <a:cs typeface="Nunito" charset="0"/>
                        </a:rPr>
                        <a:t>enchant</a:t>
                      </a:r>
                    </a:p>
                  </a:txBody>
                  <a:tcPr marL="0" marR="75239" marT="144016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i="0" dirty="0">
                          <a:solidFill>
                            <a:schemeClr val="bg1"/>
                          </a:solidFill>
                          <a:latin typeface="Nunito Light" panose="02000503030000020003" pitchFamily="2" charset="0"/>
                          <a:ea typeface="Nunito" charset="0"/>
                          <a:cs typeface="Nunito" charset="0"/>
                        </a:rPr>
                        <a:t>Seq2Seq</a:t>
                      </a:r>
                    </a:p>
                  </a:txBody>
                  <a:tcPr marL="0" marR="75239" marT="144016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i="0" dirty="0">
                          <a:solidFill>
                            <a:schemeClr val="bg1"/>
                          </a:solidFill>
                          <a:latin typeface="Nunito Light" panose="02000503030000020003" pitchFamily="2" charset="0"/>
                          <a:ea typeface="Nunito" charset="0"/>
                          <a:cs typeface="Nunito" charset="0"/>
                        </a:rPr>
                        <a:t>Word2vec</a:t>
                      </a:r>
                    </a:p>
                  </a:txBody>
                  <a:tcPr marL="0" marR="75239" marT="144016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90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Test 1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0.66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0.737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0.733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90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Test 2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0.67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0.69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90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 err="1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Aspell</a:t>
                      </a:r>
                      <a:endParaRPr lang="en-US" sz="3500" b="0" dirty="0">
                        <a:solidFill>
                          <a:schemeClr val="tx2"/>
                        </a:solidFill>
                        <a:latin typeface="Nunito" charset="0"/>
                        <a:ea typeface="Nunito" charset="0"/>
                        <a:cs typeface="Nunito" charset="0"/>
                      </a:endParaRP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0.72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0.683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90"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Wikipedia</a:t>
                      </a:r>
                    </a:p>
                  </a:txBody>
                  <a:tcPr marL="174057" marR="0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0.693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chemeClr val="tx2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0.683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FF0000"/>
                          </a:solidFill>
                          <a:latin typeface="Nunito" charset="0"/>
                          <a:ea typeface="Nunito" charset="0"/>
                          <a:cs typeface="Nunito" charset="0"/>
                        </a:rPr>
                        <a:t>0.73</a:t>
                      </a:r>
                    </a:p>
                  </a:txBody>
                  <a:tcPr marL="192021" marR="75239" marT="348113" marB="3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72397" y="1241274"/>
            <a:ext cx="12868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Evaluation - misspelling</a:t>
            </a:r>
          </a:p>
        </p:txBody>
      </p:sp>
    </p:spTree>
    <p:extLst>
      <p:ext uri="{BB962C8B-B14F-4D97-AF65-F5344CB8AC3E}">
        <p14:creationId xmlns:p14="http://schemas.microsoft.com/office/powerpoint/2010/main" val="383890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6206956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8461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F4892C5-8CEC-A441-BCB0-FABEEAB74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438119" cy="122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73237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5795433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Future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5887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1351942" cy="137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2117" y="8164286"/>
            <a:ext cx="52100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300" dirty="0">
                <a:solidFill>
                  <a:schemeClr val="bg1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16" name="Shape 2540">
            <a:extLst>
              <a:ext uri="{FF2B5EF4-FFF2-40B4-BE49-F238E27FC236}">
                <a16:creationId xmlns:a16="http://schemas.microsoft.com/office/drawing/2014/main" id="{A9CCE551-AE48-2E49-ACED-8C7797A43D34}"/>
              </a:ext>
            </a:extLst>
          </p:cNvPr>
          <p:cNvSpPr/>
          <p:nvPr/>
        </p:nvSpPr>
        <p:spPr>
          <a:xfrm>
            <a:off x="15343589" y="5156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" name="Shape 2540">
            <a:extLst>
              <a:ext uri="{FF2B5EF4-FFF2-40B4-BE49-F238E27FC236}">
                <a16:creationId xmlns:a16="http://schemas.microsoft.com/office/drawing/2014/main" id="{09222152-ADA1-664F-BED9-19F169288E0D}"/>
              </a:ext>
            </a:extLst>
          </p:cNvPr>
          <p:cNvSpPr/>
          <p:nvPr/>
        </p:nvSpPr>
        <p:spPr>
          <a:xfrm>
            <a:off x="15343589" y="238748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A4B63882-A202-2A42-BAC2-47C15352B768}"/>
              </a:ext>
            </a:extLst>
          </p:cNvPr>
          <p:cNvSpPr/>
          <p:nvPr/>
        </p:nvSpPr>
        <p:spPr>
          <a:xfrm>
            <a:off x="15343589" y="37717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2" name="Shape 2540">
            <a:extLst>
              <a:ext uri="{FF2B5EF4-FFF2-40B4-BE49-F238E27FC236}">
                <a16:creationId xmlns:a16="http://schemas.microsoft.com/office/drawing/2014/main" id="{13D74F93-ADD5-D549-A551-7AA012F57970}"/>
              </a:ext>
            </a:extLst>
          </p:cNvPr>
          <p:cNvSpPr/>
          <p:nvPr/>
        </p:nvSpPr>
        <p:spPr>
          <a:xfrm>
            <a:off x="15343589" y="935020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4" name="Shape 2540">
            <a:extLst>
              <a:ext uri="{FF2B5EF4-FFF2-40B4-BE49-F238E27FC236}">
                <a16:creationId xmlns:a16="http://schemas.microsoft.com/office/drawing/2014/main" id="{BB8D14F2-BB90-064D-A617-04A07315041C}"/>
              </a:ext>
            </a:extLst>
          </p:cNvPr>
          <p:cNvSpPr/>
          <p:nvPr/>
        </p:nvSpPr>
        <p:spPr>
          <a:xfrm>
            <a:off x="15343589" y="654255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6" name="Shape 2540">
            <a:extLst>
              <a:ext uri="{FF2B5EF4-FFF2-40B4-BE49-F238E27FC236}">
                <a16:creationId xmlns:a16="http://schemas.microsoft.com/office/drawing/2014/main" id="{2EBC0C81-066A-F745-84FA-84CF2362861C}"/>
              </a:ext>
            </a:extLst>
          </p:cNvPr>
          <p:cNvSpPr/>
          <p:nvPr/>
        </p:nvSpPr>
        <p:spPr>
          <a:xfrm>
            <a:off x="15343589" y="796589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6210A2F-1CBB-5F45-B02D-7C229F10930E}"/>
              </a:ext>
            </a:extLst>
          </p:cNvPr>
          <p:cNvSpPr txBox="1"/>
          <p:nvPr/>
        </p:nvSpPr>
        <p:spPr>
          <a:xfrm>
            <a:off x="16546097" y="2195569"/>
            <a:ext cx="33477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Purpose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B8A81B91-E3BF-704A-AD50-CC0F7ED33BC3}"/>
              </a:ext>
            </a:extLst>
          </p:cNvPr>
          <p:cNvSpPr txBox="1"/>
          <p:nvPr/>
        </p:nvSpPr>
        <p:spPr>
          <a:xfrm>
            <a:off x="16549641" y="3585669"/>
            <a:ext cx="34725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Seq2Seq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1E969AC-A404-CC44-A368-28B6647866BA}"/>
              </a:ext>
            </a:extLst>
          </p:cNvPr>
          <p:cNvSpPr txBox="1"/>
          <p:nvPr/>
        </p:nvSpPr>
        <p:spPr>
          <a:xfrm>
            <a:off x="16553187" y="4975769"/>
            <a:ext cx="41195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Word2vec</a:t>
            </a: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30B7A9C2-8F80-624E-8696-486926EF2FF8}"/>
              </a:ext>
            </a:extLst>
          </p:cNvPr>
          <p:cNvSpPr txBox="1"/>
          <p:nvPr/>
        </p:nvSpPr>
        <p:spPr>
          <a:xfrm>
            <a:off x="16556732" y="6365869"/>
            <a:ext cx="37214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Test Dataset</a:t>
            </a: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EB12EA98-0D5A-664A-A921-9ABD24B6C349}"/>
              </a:ext>
            </a:extLst>
          </p:cNvPr>
          <p:cNvSpPr txBox="1"/>
          <p:nvPr/>
        </p:nvSpPr>
        <p:spPr>
          <a:xfrm>
            <a:off x="16560277" y="7793494"/>
            <a:ext cx="41522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D92171C-D9A9-6347-B2BC-7B4B0A0E9845}"/>
              </a:ext>
            </a:extLst>
          </p:cNvPr>
          <p:cNvSpPr txBox="1"/>
          <p:nvPr/>
        </p:nvSpPr>
        <p:spPr>
          <a:xfrm>
            <a:off x="16560276" y="9179880"/>
            <a:ext cx="29483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41" name="Shape 2540">
            <a:extLst>
              <a:ext uri="{FF2B5EF4-FFF2-40B4-BE49-F238E27FC236}">
                <a16:creationId xmlns:a16="http://schemas.microsoft.com/office/drawing/2014/main" id="{EB8B36E6-9FF4-6643-A625-50414950CFD2}"/>
              </a:ext>
            </a:extLst>
          </p:cNvPr>
          <p:cNvSpPr/>
          <p:nvPr/>
        </p:nvSpPr>
        <p:spPr>
          <a:xfrm>
            <a:off x="15347134" y="1083056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B1D6F19E-AB05-8F4F-9D70-708B27C3400E}"/>
              </a:ext>
            </a:extLst>
          </p:cNvPr>
          <p:cNvSpPr txBox="1"/>
          <p:nvPr/>
        </p:nvSpPr>
        <p:spPr>
          <a:xfrm>
            <a:off x="16560277" y="10653887"/>
            <a:ext cx="27548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9495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9112" y="2734461"/>
            <a:ext cx="3938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300" dirty="0">
                <a:solidFill>
                  <a:schemeClr val="tx2"/>
                </a:solidFill>
                <a:latin typeface="Nunito Light" panose="02000503030000020003" pitchFamily="2" charset="0"/>
                <a:ea typeface="League Gothic" charset="0"/>
                <a:cs typeface="Calibri" panose="020F0502020204030204" pitchFamily="34" charset="0"/>
              </a:rPr>
              <a:t>Future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5545" y="5441236"/>
            <a:ext cx="1552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Nunito Light" panose="02000503030000020003" pitchFamily="2" charset="0"/>
              </a:rPr>
              <a:t>Seq2Seq  +  NER (Name Entity Recognition)</a:t>
            </a:r>
            <a:endParaRPr lang="en-US" altLang="zh-TW" sz="6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11" name="Shape 2540"/>
          <p:cNvSpPr/>
          <p:nvPr/>
        </p:nvSpPr>
        <p:spPr>
          <a:xfrm>
            <a:off x="1776441" y="565952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5545" y="7424425"/>
            <a:ext cx="9152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Nunito Light" panose="02000503030000020003" pitchFamily="2" charset="0"/>
              </a:rPr>
              <a:t>RNN LM  </a:t>
            </a:r>
            <a:r>
              <a:rPr lang="en-US" altLang="zh-TW" sz="6000" dirty="0" err="1">
                <a:latin typeface="Nunito Light" panose="02000503030000020003" pitchFamily="2" charset="0"/>
              </a:rPr>
              <a:t>v.s</a:t>
            </a:r>
            <a:r>
              <a:rPr lang="en-US" altLang="zh-TW" sz="6000" dirty="0">
                <a:latin typeface="Nunito Light" panose="02000503030000020003" pitchFamily="2" charset="0"/>
              </a:rPr>
              <a:t>.  </a:t>
            </a:r>
            <a:r>
              <a:rPr lang="en-US" altLang="zh-TW" sz="6000" dirty="0" err="1">
                <a:latin typeface="Nunito Light" panose="02000503030000020003" pitchFamily="2" charset="0"/>
              </a:rPr>
              <a:t>Linggle</a:t>
            </a:r>
            <a:r>
              <a:rPr lang="en-US" altLang="zh-TW" sz="6000" dirty="0">
                <a:latin typeface="Nunito Light" panose="02000503030000020003" pitchFamily="2" charset="0"/>
              </a:rPr>
              <a:t> LM</a:t>
            </a:r>
            <a:endParaRPr lang="en-US" altLang="zh-TW" sz="6000" dirty="0">
              <a:solidFill>
                <a:schemeClr val="tx2"/>
              </a:solidFill>
              <a:latin typeface="Nunito Light" panose="02000503030000020003" pitchFamily="2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13" name="Shape 2540"/>
          <p:cNvSpPr/>
          <p:nvPr/>
        </p:nvSpPr>
        <p:spPr>
          <a:xfrm>
            <a:off x="1776441" y="764271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B13E56-8816-3842-A0B5-F3DE96AD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398" y="3112455"/>
            <a:ext cx="3445820" cy="72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50175" y="6236212"/>
            <a:ext cx="9677329" cy="3157146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spc="300" dirty="0">
                <a:solidFill>
                  <a:schemeClr val="tx2"/>
                </a:solidFill>
                <a:latin typeface="Nunito" panose="02000503030000020003" pitchFamily="2" charset="0"/>
                <a:ea typeface="Nunito" charset="0"/>
                <a:cs typeface="Nunito" charset="0"/>
              </a:rPr>
              <a:t>Thanks!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3354137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617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7130478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Purpose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3905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1465" y="3056223"/>
            <a:ext cx="11391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300" dirty="0">
                <a:solidFill>
                  <a:schemeClr val="tx2"/>
                </a:solidFill>
                <a:latin typeface="Nunito Light" panose="02000503030000020003" pitchFamily="2" charset="0"/>
                <a:ea typeface="League Gothic" charset="0"/>
                <a:cs typeface="Calibri" panose="020F0502020204030204" pitchFamily="34" charset="0"/>
              </a:rPr>
              <a:t>Find new way to…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7898" y="5762998"/>
            <a:ext cx="1383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unito Light" panose="02000503030000020003" pitchFamily="2" charset="0"/>
                <a:ea typeface="Open Sans Light" charset="0"/>
                <a:cs typeface="Calibri" panose="020F0502020204030204" pitchFamily="34" charset="0"/>
              </a:rPr>
              <a:t>Correct non-words and real-word errors</a:t>
            </a:r>
          </a:p>
        </p:txBody>
      </p:sp>
      <p:sp>
        <p:nvSpPr>
          <p:cNvPr id="11" name="Shape 2540"/>
          <p:cNvSpPr/>
          <p:nvPr/>
        </p:nvSpPr>
        <p:spPr>
          <a:xfrm>
            <a:off x="3328794" y="598128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7898" y="7746187"/>
            <a:ext cx="8297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unito Light" panose="02000503030000020003" pitchFamily="2" charset="0"/>
                <a:ea typeface="Open Sans Light" charset="0"/>
                <a:cs typeface="Calibri" panose="020F0502020204030204" pitchFamily="34" charset="0"/>
              </a:rPr>
              <a:t>Create word candidate</a:t>
            </a:r>
          </a:p>
        </p:txBody>
      </p:sp>
      <p:sp>
        <p:nvSpPr>
          <p:cNvPr id="13" name="Shape 2540"/>
          <p:cNvSpPr/>
          <p:nvPr/>
        </p:nvSpPr>
        <p:spPr>
          <a:xfrm>
            <a:off x="3328794" y="796447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9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7516801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Seq2Seq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6039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>
            <a:extLst>
              <a:ext uri="{FF2B5EF4-FFF2-40B4-BE49-F238E27FC236}">
                <a16:creationId xmlns:a16="http://schemas.microsoft.com/office/drawing/2014/main" id="{F48D8D14-2D75-F045-B7F9-83803CEECB8F}"/>
              </a:ext>
            </a:extLst>
          </p:cNvPr>
          <p:cNvSpPr txBox="1"/>
          <p:nvPr/>
        </p:nvSpPr>
        <p:spPr>
          <a:xfrm>
            <a:off x="5298455" y="1241274"/>
            <a:ext cx="13816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Calibri" panose="020F0502020204030204" pitchFamily="34" charset="0"/>
              </a:rPr>
              <a:t>Character-based Seq2Seq</a:t>
            </a:r>
          </a:p>
        </p:txBody>
      </p: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8CD18280-085C-BD42-BAF5-D5B553C1E03B}"/>
              </a:ext>
            </a:extLst>
          </p:cNvPr>
          <p:cNvGrpSpPr/>
          <p:nvPr/>
        </p:nvGrpSpPr>
        <p:grpSpPr>
          <a:xfrm>
            <a:off x="2007705" y="5029873"/>
            <a:ext cx="21253172" cy="7109840"/>
            <a:chOff x="2007705" y="5029873"/>
            <a:chExt cx="21253172" cy="7109840"/>
          </a:xfrm>
        </p:grpSpPr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692FD216-4FB5-6343-B004-80C078C46202}"/>
                </a:ext>
              </a:extLst>
            </p:cNvPr>
            <p:cNvGrpSpPr/>
            <p:nvPr/>
          </p:nvGrpSpPr>
          <p:grpSpPr>
            <a:xfrm>
              <a:off x="2007705" y="5029873"/>
              <a:ext cx="21253172" cy="5672588"/>
              <a:chOff x="2007705" y="4801913"/>
              <a:chExt cx="21253172" cy="5672588"/>
            </a:xfrm>
          </p:grpSpPr>
          <p:sp>
            <p:nvSpPr>
              <p:cNvPr id="2" name="圓角矩形 1">
                <a:extLst>
                  <a:ext uri="{FF2B5EF4-FFF2-40B4-BE49-F238E27FC236}">
                    <a16:creationId xmlns:a16="http://schemas.microsoft.com/office/drawing/2014/main" id="{A219247E-44DE-E44B-B764-659B4C34DBCD}"/>
                  </a:ext>
                </a:extLst>
              </p:cNvPr>
              <p:cNvSpPr/>
              <p:nvPr/>
            </p:nvSpPr>
            <p:spPr>
              <a:xfrm>
                <a:off x="2007705" y="7076661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5" name="圓角矩形 24">
                <a:extLst>
                  <a:ext uri="{FF2B5EF4-FFF2-40B4-BE49-F238E27FC236}">
                    <a16:creationId xmlns:a16="http://schemas.microsoft.com/office/drawing/2014/main" id="{1A0732BE-FBE4-224C-A51C-AA75E1C08CFE}"/>
                  </a:ext>
                </a:extLst>
              </p:cNvPr>
              <p:cNvSpPr/>
              <p:nvPr/>
            </p:nvSpPr>
            <p:spPr>
              <a:xfrm>
                <a:off x="3650974" y="7076661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DE26EC8D-F649-9E47-87E8-4C336409E956}"/>
                  </a:ext>
                </a:extLst>
              </p:cNvPr>
              <p:cNvSpPr/>
              <p:nvPr/>
            </p:nvSpPr>
            <p:spPr>
              <a:xfrm>
                <a:off x="5294243" y="7076661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7D37526D-F11A-8144-B4EF-01855B1E12A1}"/>
                  </a:ext>
                </a:extLst>
              </p:cNvPr>
              <p:cNvSpPr/>
              <p:nvPr/>
            </p:nvSpPr>
            <p:spPr>
              <a:xfrm>
                <a:off x="6937512" y="7076660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F867F623-3B40-EA46-9B46-979320986D3E}"/>
                  </a:ext>
                </a:extLst>
              </p:cNvPr>
              <p:cNvSpPr/>
              <p:nvPr/>
            </p:nvSpPr>
            <p:spPr>
              <a:xfrm>
                <a:off x="8580781" y="7076659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5AE82235-CD1F-4C41-AB20-8A9F768F43C9}"/>
                  </a:ext>
                </a:extLst>
              </p:cNvPr>
              <p:cNvSpPr/>
              <p:nvPr/>
            </p:nvSpPr>
            <p:spPr>
              <a:xfrm>
                <a:off x="10224050" y="7076658"/>
                <a:ext cx="1228957" cy="1152939"/>
              </a:xfrm>
              <a:prstGeom prst="roundRect">
                <a:avLst/>
              </a:prstGeom>
              <a:solidFill>
                <a:srgbClr val="3D8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6" name="TextBox 12">
                <a:extLst>
                  <a:ext uri="{FF2B5EF4-FFF2-40B4-BE49-F238E27FC236}">
                    <a16:creationId xmlns:a16="http://schemas.microsoft.com/office/drawing/2014/main" id="{23E828AF-98F2-E149-8DE9-78782897D25F}"/>
                  </a:ext>
                </a:extLst>
              </p:cNvPr>
              <p:cNvSpPr txBox="1"/>
              <p:nvPr/>
            </p:nvSpPr>
            <p:spPr>
              <a:xfrm>
                <a:off x="2348765" y="9729115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42" name="TextBox 12">
                <a:extLst>
                  <a:ext uri="{FF2B5EF4-FFF2-40B4-BE49-F238E27FC236}">
                    <a16:creationId xmlns:a16="http://schemas.microsoft.com/office/drawing/2014/main" id="{8E43F301-F673-1E48-98A5-D2C601B13F3D}"/>
                  </a:ext>
                </a:extLst>
              </p:cNvPr>
              <p:cNvSpPr txBox="1"/>
              <p:nvPr/>
            </p:nvSpPr>
            <p:spPr>
              <a:xfrm>
                <a:off x="3992034" y="9729115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p</a:t>
                </a:r>
              </a:p>
            </p:txBody>
          </p:sp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2C6CB8B5-EA6B-C141-BF49-86780AF0ABAC}"/>
                  </a:ext>
                </a:extLst>
              </p:cNvPr>
              <p:cNvSpPr txBox="1"/>
              <p:nvPr/>
            </p:nvSpPr>
            <p:spPr>
              <a:xfrm>
                <a:off x="5635303" y="9733894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p</a:t>
                </a:r>
              </a:p>
            </p:txBody>
          </p:sp>
          <p:sp>
            <p:nvSpPr>
              <p:cNvPr id="44" name="TextBox 12">
                <a:extLst>
                  <a:ext uri="{FF2B5EF4-FFF2-40B4-BE49-F238E27FC236}">
                    <a16:creationId xmlns:a16="http://schemas.microsoft.com/office/drawing/2014/main" id="{35F6678D-2925-5E41-8259-856C2D8CA75B}"/>
                  </a:ext>
                </a:extLst>
              </p:cNvPr>
              <p:cNvSpPr txBox="1"/>
              <p:nvPr/>
            </p:nvSpPr>
            <p:spPr>
              <a:xfrm>
                <a:off x="7278572" y="9766615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1206BD02-5F86-5145-BB1B-56B78023F84D}"/>
                  </a:ext>
                </a:extLst>
              </p:cNvPr>
              <p:cNvSpPr txBox="1"/>
              <p:nvPr/>
            </p:nvSpPr>
            <p:spPr>
              <a:xfrm>
                <a:off x="8921841" y="9729115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46" name="TextBox 12">
                <a:extLst>
                  <a:ext uri="{FF2B5EF4-FFF2-40B4-BE49-F238E27FC236}">
                    <a16:creationId xmlns:a16="http://schemas.microsoft.com/office/drawing/2014/main" id="{0733C259-7013-FD4D-ADA2-2BBCF3BDB16C}"/>
                  </a:ext>
                </a:extLst>
              </p:cNvPr>
              <p:cNvSpPr txBox="1"/>
              <p:nvPr/>
            </p:nvSpPr>
            <p:spPr>
              <a:xfrm>
                <a:off x="9203449" y="9797393"/>
                <a:ext cx="3270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&lt;End&gt;</a:t>
                </a:r>
              </a:p>
            </p:txBody>
          </p:sp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BBB1DF50-4F7A-CD4B-AF65-66C1E3B00CA6}"/>
                  </a:ext>
                </a:extLst>
              </p:cNvPr>
              <p:cNvSpPr/>
              <p:nvPr/>
            </p:nvSpPr>
            <p:spPr>
              <a:xfrm>
                <a:off x="12794975" y="7076658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8" name="圓角矩形 47">
                <a:extLst>
                  <a:ext uri="{FF2B5EF4-FFF2-40B4-BE49-F238E27FC236}">
                    <a16:creationId xmlns:a16="http://schemas.microsoft.com/office/drawing/2014/main" id="{AC9C093C-F0D2-804E-8ED8-6278617CB675}"/>
                  </a:ext>
                </a:extLst>
              </p:cNvPr>
              <p:cNvSpPr/>
              <p:nvPr/>
            </p:nvSpPr>
            <p:spPr>
              <a:xfrm>
                <a:off x="14438244" y="7076658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9" name="圓角矩形 48">
                <a:extLst>
                  <a:ext uri="{FF2B5EF4-FFF2-40B4-BE49-F238E27FC236}">
                    <a16:creationId xmlns:a16="http://schemas.microsoft.com/office/drawing/2014/main" id="{84715BA8-1B5B-F945-B490-22BC33B9216F}"/>
                  </a:ext>
                </a:extLst>
              </p:cNvPr>
              <p:cNvSpPr/>
              <p:nvPr/>
            </p:nvSpPr>
            <p:spPr>
              <a:xfrm>
                <a:off x="16081513" y="7076658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0" name="圓角矩形 49">
                <a:extLst>
                  <a:ext uri="{FF2B5EF4-FFF2-40B4-BE49-F238E27FC236}">
                    <a16:creationId xmlns:a16="http://schemas.microsoft.com/office/drawing/2014/main" id="{72910404-DD24-1C44-920A-052ACB19D238}"/>
                  </a:ext>
                </a:extLst>
              </p:cNvPr>
              <p:cNvSpPr/>
              <p:nvPr/>
            </p:nvSpPr>
            <p:spPr>
              <a:xfrm>
                <a:off x="17724782" y="7076657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A96D27A5-2E41-984E-90EA-B6272D9C51D4}"/>
                  </a:ext>
                </a:extLst>
              </p:cNvPr>
              <p:cNvSpPr/>
              <p:nvPr/>
            </p:nvSpPr>
            <p:spPr>
              <a:xfrm>
                <a:off x="19368051" y="7076656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2" name="圓角矩形 51">
                <a:extLst>
                  <a:ext uri="{FF2B5EF4-FFF2-40B4-BE49-F238E27FC236}">
                    <a16:creationId xmlns:a16="http://schemas.microsoft.com/office/drawing/2014/main" id="{B70ABF2A-29C1-414C-AEDB-D98993AE1ABF}"/>
                  </a:ext>
                </a:extLst>
              </p:cNvPr>
              <p:cNvSpPr/>
              <p:nvPr/>
            </p:nvSpPr>
            <p:spPr>
              <a:xfrm>
                <a:off x="21011320" y="7076655"/>
                <a:ext cx="1228957" cy="1152939"/>
              </a:xfrm>
              <a:prstGeom prst="roundRect">
                <a:avLst/>
              </a:prstGeom>
              <a:solidFill>
                <a:srgbClr val="81C1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3" name="TextBox 12">
                <a:extLst>
                  <a:ext uri="{FF2B5EF4-FFF2-40B4-BE49-F238E27FC236}">
                    <a16:creationId xmlns:a16="http://schemas.microsoft.com/office/drawing/2014/main" id="{1001F654-7015-7F42-9789-68370A79B364}"/>
                  </a:ext>
                </a:extLst>
              </p:cNvPr>
              <p:cNvSpPr txBox="1"/>
              <p:nvPr/>
            </p:nvSpPr>
            <p:spPr>
              <a:xfrm>
                <a:off x="13155913" y="4801913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54" name="TextBox 12">
                <a:extLst>
                  <a:ext uri="{FF2B5EF4-FFF2-40B4-BE49-F238E27FC236}">
                    <a16:creationId xmlns:a16="http://schemas.microsoft.com/office/drawing/2014/main" id="{521A2E63-3F28-044F-98AA-9F04CCC17F62}"/>
                  </a:ext>
                </a:extLst>
              </p:cNvPr>
              <p:cNvSpPr txBox="1"/>
              <p:nvPr/>
            </p:nvSpPr>
            <p:spPr>
              <a:xfrm>
                <a:off x="14779304" y="4801913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p</a:t>
                </a:r>
              </a:p>
            </p:txBody>
          </p:sp>
          <p:sp>
            <p:nvSpPr>
              <p:cNvPr id="55" name="TextBox 12">
                <a:extLst>
                  <a:ext uri="{FF2B5EF4-FFF2-40B4-BE49-F238E27FC236}">
                    <a16:creationId xmlns:a16="http://schemas.microsoft.com/office/drawing/2014/main" id="{3CC568FC-28B5-234A-A078-9F954C40B37A}"/>
                  </a:ext>
                </a:extLst>
              </p:cNvPr>
              <p:cNvSpPr txBox="1"/>
              <p:nvPr/>
            </p:nvSpPr>
            <p:spPr>
              <a:xfrm>
                <a:off x="16422574" y="4801913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p</a:t>
                </a:r>
              </a:p>
            </p:txBody>
          </p:sp>
          <p:sp>
            <p:nvSpPr>
              <p:cNvPr id="56" name="TextBox 12">
                <a:extLst>
                  <a:ext uri="{FF2B5EF4-FFF2-40B4-BE49-F238E27FC236}">
                    <a16:creationId xmlns:a16="http://schemas.microsoft.com/office/drawing/2014/main" id="{202A4077-9CC8-0F4C-803C-C8536DABF01D}"/>
                  </a:ext>
                </a:extLst>
              </p:cNvPr>
              <p:cNvSpPr txBox="1"/>
              <p:nvPr/>
            </p:nvSpPr>
            <p:spPr>
              <a:xfrm>
                <a:off x="18065842" y="4801913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7" name="TextBox 12">
                <a:extLst>
                  <a:ext uri="{FF2B5EF4-FFF2-40B4-BE49-F238E27FC236}">
                    <a16:creationId xmlns:a16="http://schemas.microsoft.com/office/drawing/2014/main" id="{50CC8FD4-A90E-9044-8077-9A2FCF24115D}"/>
                  </a:ext>
                </a:extLst>
              </p:cNvPr>
              <p:cNvSpPr txBox="1"/>
              <p:nvPr/>
            </p:nvSpPr>
            <p:spPr>
              <a:xfrm>
                <a:off x="19709111" y="4801913"/>
                <a:ext cx="54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58" name="TextBox 12">
                <a:extLst>
                  <a:ext uri="{FF2B5EF4-FFF2-40B4-BE49-F238E27FC236}">
                    <a16:creationId xmlns:a16="http://schemas.microsoft.com/office/drawing/2014/main" id="{4DD00A86-6C95-5140-99C8-307C957E39B1}"/>
                  </a:ext>
                </a:extLst>
              </p:cNvPr>
              <p:cNvSpPr txBox="1"/>
              <p:nvPr/>
            </p:nvSpPr>
            <p:spPr>
              <a:xfrm>
                <a:off x="19990719" y="4832690"/>
                <a:ext cx="3270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Nunito" panose="02000503030000020003" pitchFamily="2" charset="0"/>
                    <a:ea typeface="Open Sans" charset="0"/>
                    <a:cs typeface="Calibri" panose="020F0502020204030204" pitchFamily="34" charset="0"/>
                  </a:rPr>
                  <a:t>&lt;End&gt;</a:t>
                </a:r>
              </a:p>
            </p:txBody>
          </p: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471C549-6D51-A448-8B62-D765978F6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306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箭頭接點 59">
                <a:extLst>
                  <a:ext uri="{FF2B5EF4-FFF2-40B4-BE49-F238E27FC236}">
                    <a16:creationId xmlns:a16="http://schemas.microsoft.com/office/drawing/2014/main" id="{486C6B0B-AA60-A349-8BF0-75BE4CDD7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0576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箭頭接點 60">
                <a:extLst>
                  <a:ext uri="{FF2B5EF4-FFF2-40B4-BE49-F238E27FC236}">
                    <a16:creationId xmlns:a16="http://schemas.microsoft.com/office/drawing/2014/main" id="{30DBE0F6-0953-7648-B0DE-E7BEF45A8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0593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箭頭接點 61">
                <a:extLst>
                  <a:ext uri="{FF2B5EF4-FFF2-40B4-BE49-F238E27FC236}">
                    <a16:creationId xmlns:a16="http://schemas.microsoft.com/office/drawing/2014/main" id="{B26CF005-349F-8640-BED3-955A5E379C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863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箭頭接點 62">
                <a:extLst>
                  <a:ext uri="{FF2B5EF4-FFF2-40B4-BE49-F238E27FC236}">
                    <a16:creationId xmlns:a16="http://schemas.microsoft.com/office/drawing/2014/main" id="{8D83F533-DFC2-7B49-A69E-6B31925E5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758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箭頭接點 63">
                <a:extLst>
                  <a:ext uri="{FF2B5EF4-FFF2-40B4-BE49-F238E27FC236}">
                    <a16:creationId xmlns:a16="http://schemas.microsoft.com/office/drawing/2014/main" id="{BBD20FD4-22D3-E040-B5B3-53649F0CB2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028" y="8220724"/>
                <a:ext cx="0" cy="149959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箭頭接點 64">
                <a:extLst>
                  <a:ext uri="{FF2B5EF4-FFF2-40B4-BE49-F238E27FC236}">
                    <a16:creationId xmlns:a16="http://schemas.microsoft.com/office/drawing/2014/main" id="{9A9A3F5A-C2E4-5441-B568-AC106A35D3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04576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箭頭接點 65">
                <a:extLst>
                  <a:ext uri="{FF2B5EF4-FFF2-40B4-BE49-F238E27FC236}">
                    <a16:creationId xmlns:a16="http://schemas.microsoft.com/office/drawing/2014/main" id="{9224B29E-B4CB-9846-84A2-8C64C89C64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47846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箭頭接點 66">
                <a:extLst>
                  <a:ext uri="{FF2B5EF4-FFF2-40B4-BE49-F238E27FC236}">
                    <a16:creationId xmlns:a16="http://schemas.microsoft.com/office/drawing/2014/main" id="{C0381CA1-D0BF-214D-83DB-D10E25D36B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7863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箭頭接點 67">
                <a:extLst>
                  <a:ext uri="{FF2B5EF4-FFF2-40B4-BE49-F238E27FC236}">
                    <a16:creationId xmlns:a16="http://schemas.microsoft.com/office/drawing/2014/main" id="{D645C296-BFE8-5E41-A421-A046E42CA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21133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箭頭接點 68">
                <a:extLst>
                  <a:ext uri="{FF2B5EF4-FFF2-40B4-BE49-F238E27FC236}">
                    <a16:creationId xmlns:a16="http://schemas.microsoft.com/office/drawing/2014/main" id="{D3F2EB8E-A863-2041-9227-607A471FE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71028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箭頭接點 69">
                <a:extLst>
                  <a:ext uri="{FF2B5EF4-FFF2-40B4-BE49-F238E27FC236}">
                    <a16:creationId xmlns:a16="http://schemas.microsoft.com/office/drawing/2014/main" id="{55E8EB59-4D33-FA40-A7FF-3C66B04822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14298" y="5704824"/>
                <a:ext cx="0" cy="1371831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箭頭接點 70">
                <a:extLst>
                  <a:ext uri="{FF2B5EF4-FFF2-40B4-BE49-F238E27FC236}">
                    <a16:creationId xmlns:a16="http://schemas.microsoft.com/office/drawing/2014/main" id="{8813B1A2-AE1C-BE4D-B9DE-80C06F76F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976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箭頭接點 75">
                <a:extLst>
                  <a:ext uri="{FF2B5EF4-FFF2-40B4-BE49-F238E27FC236}">
                    <a16:creationId xmlns:a16="http://schemas.microsoft.com/office/drawing/2014/main" id="{369D216B-DB4D-AA40-9E1B-91E8B36E6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625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箭頭接點 76">
                <a:extLst>
                  <a:ext uri="{FF2B5EF4-FFF2-40B4-BE49-F238E27FC236}">
                    <a16:creationId xmlns:a16="http://schemas.microsoft.com/office/drawing/2014/main" id="{919B38B3-87C1-0244-A89B-0C17B3225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0257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箭頭接點 77">
                <a:extLst>
                  <a:ext uri="{FF2B5EF4-FFF2-40B4-BE49-F238E27FC236}">
                    <a16:creationId xmlns:a16="http://schemas.microsoft.com/office/drawing/2014/main" id="{957D0BB6-6C01-5A43-AD1F-0B7F9DA9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5285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箭頭接點 78">
                <a:extLst>
                  <a:ext uri="{FF2B5EF4-FFF2-40B4-BE49-F238E27FC236}">
                    <a16:creationId xmlns:a16="http://schemas.microsoft.com/office/drawing/2014/main" id="{F078019C-5F1E-964C-94AA-13824F14E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8432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箭頭接點 119">
                <a:extLst>
                  <a:ext uri="{FF2B5EF4-FFF2-40B4-BE49-F238E27FC236}">
                    <a16:creationId xmlns:a16="http://schemas.microsoft.com/office/drawing/2014/main" id="{9CABD153-C1ED-504C-9021-60EC24A97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47846" y="8229594"/>
                <a:ext cx="0" cy="70922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箭頭接點 121">
                <a:extLst>
                  <a:ext uri="{FF2B5EF4-FFF2-40B4-BE49-F238E27FC236}">
                    <a16:creationId xmlns:a16="http://schemas.microsoft.com/office/drawing/2014/main" id="{23431514-6F9B-3345-8864-8A1A56E6D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7863" y="8230936"/>
                <a:ext cx="0" cy="70922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箭頭接點 122">
                <a:extLst>
                  <a:ext uri="{FF2B5EF4-FFF2-40B4-BE49-F238E27FC236}">
                    <a16:creationId xmlns:a16="http://schemas.microsoft.com/office/drawing/2014/main" id="{AFBBCBDD-A81C-3341-A227-EA9B4CAB4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21133" y="8230937"/>
                <a:ext cx="0" cy="70922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箭頭接點 123">
                <a:extLst>
                  <a:ext uri="{FF2B5EF4-FFF2-40B4-BE49-F238E27FC236}">
                    <a16:creationId xmlns:a16="http://schemas.microsoft.com/office/drawing/2014/main" id="{4CAEAAA3-7427-204D-BCF7-9D8FA3E1C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71028" y="8230936"/>
                <a:ext cx="0" cy="70922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箭頭接點 125">
                <a:extLst>
                  <a:ext uri="{FF2B5EF4-FFF2-40B4-BE49-F238E27FC236}">
                    <a16:creationId xmlns:a16="http://schemas.microsoft.com/office/drawing/2014/main" id="{E82F26BD-96F5-4D4C-8EBB-4B464057A9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14298" y="8229594"/>
                <a:ext cx="0" cy="709229"/>
              </a:xfrm>
              <a:prstGeom prst="straightConnector1">
                <a:avLst/>
              </a:prstGeom>
              <a:ln w="63500">
                <a:solidFill>
                  <a:srgbClr val="59C4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群組 169">
                <a:extLst>
                  <a:ext uri="{FF2B5EF4-FFF2-40B4-BE49-F238E27FC236}">
                    <a16:creationId xmlns:a16="http://schemas.microsoft.com/office/drawing/2014/main" id="{4A9AE4B3-07DA-774E-A5E6-A03EF8E88500}"/>
                  </a:ext>
                </a:extLst>
              </p:cNvPr>
              <p:cNvGrpSpPr/>
              <p:nvPr/>
            </p:nvGrpSpPr>
            <p:grpSpPr>
              <a:xfrm>
                <a:off x="13404576" y="6538207"/>
                <a:ext cx="1673499" cy="2400616"/>
                <a:chOff x="13404576" y="6538207"/>
                <a:chExt cx="1673499" cy="2400616"/>
              </a:xfrm>
            </p:grpSpPr>
            <p:grpSp>
              <p:nvGrpSpPr>
                <p:cNvPr id="169" name="群組 168">
                  <a:extLst>
                    <a:ext uri="{FF2B5EF4-FFF2-40B4-BE49-F238E27FC236}">
                      <a16:creationId xmlns:a16="http://schemas.microsoft.com/office/drawing/2014/main" id="{E845F8A8-2989-9B45-B782-2084B9EEA75A}"/>
                    </a:ext>
                  </a:extLst>
                </p:cNvPr>
                <p:cNvGrpSpPr/>
                <p:nvPr/>
              </p:nvGrpSpPr>
              <p:grpSpPr>
                <a:xfrm>
                  <a:off x="14164890" y="6538207"/>
                  <a:ext cx="913185" cy="2400616"/>
                  <a:chOff x="14164890" y="6538207"/>
                  <a:chExt cx="913185" cy="2400616"/>
                </a:xfrm>
              </p:grpSpPr>
              <p:cxnSp>
                <p:nvCxnSpPr>
                  <p:cNvPr id="152" name="直線接點 151">
                    <a:extLst>
                      <a:ext uri="{FF2B5EF4-FFF2-40B4-BE49-F238E27FC236}">
                        <a16:creationId xmlns:a16="http://schemas.microsoft.com/office/drawing/2014/main" id="{06DFCF13-A978-ED4B-ABCE-D9A56C98E4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93969" y="6538207"/>
                    <a:ext cx="14030" cy="2400616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接點 156">
                    <a:extLst>
                      <a:ext uri="{FF2B5EF4-FFF2-40B4-BE49-F238E27FC236}">
                        <a16:creationId xmlns:a16="http://schemas.microsoft.com/office/drawing/2014/main" id="{2B7DB1D8-5A8C-A84B-AD16-9620E639A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64890" y="8909348"/>
                    <a:ext cx="913185" cy="0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6" name="直線接點 165">
                  <a:extLst>
                    <a:ext uri="{FF2B5EF4-FFF2-40B4-BE49-F238E27FC236}">
                      <a16:creationId xmlns:a16="http://schemas.microsoft.com/office/drawing/2014/main" id="{DC761A1A-723C-A243-95F8-DED377E30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04576" y="6568814"/>
                  <a:ext cx="774919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F6C90B67-5875-124C-8852-1AC8C3A71D95}"/>
                  </a:ext>
                </a:extLst>
              </p:cNvPr>
              <p:cNvGrpSpPr/>
              <p:nvPr/>
            </p:nvGrpSpPr>
            <p:grpSpPr>
              <a:xfrm>
                <a:off x="15027208" y="6538207"/>
                <a:ext cx="1673499" cy="2400616"/>
                <a:chOff x="13404576" y="6538207"/>
                <a:chExt cx="1673499" cy="2400616"/>
              </a:xfrm>
            </p:grpSpPr>
            <p:grpSp>
              <p:nvGrpSpPr>
                <p:cNvPr id="172" name="群組 171">
                  <a:extLst>
                    <a:ext uri="{FF2B5EF4-FFF2-40B4-BE49-F238E27FC236}">
                      <a16:creationId xmlns:a16="http://schemas.microsoft.com/office/drawing/2014/main" id="{B691EE59-CBA2-5842-AC93-1794A5FD1A9D}"/>
                    </a:ext>
                  </a:extLst>
                </p:cNvPr>
                <p:cNvGrpSpPr/>
                <p:nvPr/>
              </p:nvGrpSpPr>
              <p:grpSpPr>
                <a:xfrm>
                  <a:off x="14164890" y="6538207"/>
                  <a:ext cx="913185" cy="2400616"/>
                  <a:chOff x="14164890" y="6538207"/>
                  <a:chExt cx="913185" cy="2400616"/>
                </a:xfrm>
              </p:grpSpPr>
              <p:cxnSp>
                <p:nvCxnSpPr>
                  <p:cNvPr id="174" name="直線接點 173">
                    <a:extLst>
                      <a:ext uri="{FF2B5EF4-FFF2-40B4-BE49-F238E27FC236}">
                        <a16:creationId xmlns:a16="http://schemas.microsoft.com/office/drawing/2014/main" id="{77E3C562-42FC-644C-90BA-F2014C6D2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93969" y="6538207"/>
                    <a:ext cx="14030" cy="2400616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線接點 174">
                    <a:extLst>
                      <a:ext uri="{FF2B5EF4-FFF2-40B4-BE49-F238E27FC236}">
                        <a16:creationId xmlns:a16="http://schemas.microsoft.com/office/drawing/2014/main" id="{B3DBFFC9-0921-D94D-B595-540FA92F6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64890" y="8909348"/>
                    <a:ext cx="913185" cy="0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442DB486-70E3-CD44-9668-B3BA478BA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04576" y="6568814"/>
                  <a:ext cx="774919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群組 175">
                <a:extLst>
                  <a:ext uri="{FF2B5EF4-FFF2-40B4-BE49-F238E27FC236}">
                    <a16:creationId xmlns:a16="http://schemas.microsoft.com/office/drawing/2014/main" id="{14C1A25F-BC4D-6B47-8D7D-254360535530}"/>
                  </a:ext>
                </a:extLst>
              </p:cNvPr>
              <p:cNvGrpSpPr/>
              <p:nvPr/>
            </p:nvGrpSpPr>
            <p:grpSpPr>
              <a:xfrm>
                <a:off x="16649548" y="6538207"/>
                <a:ext cx="1673499" cy="2400616"/>
                <a:chOff x="13404576" y="6538207"/>
                <a:chExt cx="1673499" cy="2400616"/>
              </a:xfrm>
            </p:grpSpPr>
            <p:grpSp>
              <p:nvGrpSpPr>
                <p:cNvPr id="177" name="群組 176">
                  <a:extLst>
                    <a:ext uri="{FF2B5EF4-FFF2-40B4-BE49-F238E27FC236}">
                      <a16:creationId xmlns:a16="http://schemas.microsoft.com/office/drawing/2014/main" id="{210C5E01-1D6C-B948-B417-0926994BBF5F}"/>
                    </a:ext>
                  </a:extLst>
                </p:cNvPr>
                <p:cNvGrpSpPr/>
                <p:nvPr/>
              </p:nvGrpSpPr>
              <p:grpSpPr>
                <a:xfrm>
                  <a:off x="14164890" y="6538207"/>
                  <a:ext cx="913185" cy="2400616"/>
                  <a:chOff x="14164890" y="6538207"/>
                  <a:chExt cx="913185" cy="2400616"/>
                </a:xfrm>
              </p:grpSpPr>
              <p:cxnSp>
                <p:nvCxnSpPr>
                  <p:cNvPr id="179" name="直線接點 178">
                    <a:extLst>
                      <a:ext uri="{FF2B5EF4-FFF2-40B4-BE49-F238E27FC236}">
                        <a16:creationId xmlns:a16="http://schemas.microsoft.com/office/drawing/2014/main" id="{BBCF4A24-6984-5A4B-8874-05E8AFCDA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93969" y="6538207"/>
                    <a:ext cx="14030" cy="2400616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接點 179">
                    <a:extLst>
                      <a:ext uri="{FF2B5EF4-FFF2-40B4-BE49-F238E27FC236}">
                        <a16:creationId xmlns:a16="http://schemas.microsoft.com/office/drawing/2014/main" id="{0F70A40D-F260-7A4E-8CA6-DF4EDCAD7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64890" y="8909348"/>
                    <a:ext cx="913185" cy="0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569CF3C8-E2F7-DE44-8AD1-445DD4F01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04576" y="6568814"/>
                  <a:ext cx="774919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群組 180">
                <a:extLst>
                  <a:ext uri="{FF2B5EF4-FFF2-40B4-BE49-F238E27FC236}">
                    <a16:creationId xmlns:a16="http://schemas.microsoft.com/office/drawing/2014/main" id="{2823EECA-FF69-244A-976F-32885E8B1442}"/>
                  </a:ext>
                </a:extLst>
              </p:cNvPr>
              <p:cNvGrpSpPr/>
              <p:nvPr/>
            </p:nvGrpSpPr>
            <p:grpSpPr>
              <a:xfrm>
                <a:off x="18311052" y="6538207"/>
                <a:ext cx="1673499" cy="2400616"/>
                <a:chOff x="13404576" y="6538207"/>
                <a:chExt cx="1673499" cy="2400616"/>
              </a:xfrm>
            </p:grpSpPr>
            <p:grpSp>
              <p:nvGrpSpPr>
                <p:cNvPr id="182" name="群組 181">
                  <a:extLst>
                    <a:ext uri="{FF2B5EF4-FFF2-40B4-BE49-F238E27FC236}">
                      <a16:creationId xmlns:a16="http://schemas.microsoft.com/office/drawing/2014/main" id="{FF8940F2-662A-234B-865E-9DC82588660D}"/>
                    </a:ext>
                  </a:extLst>
                </p:cNvPr>
                <p:cNvGrpSpPr/>
                <p:nvPr/>
              </p:nvGrpSpPr>
              <p:grpSpPr>
                <a:xfrm>
                  <a:off x="14164890" y="6538207"/>
                  <a:ext cx="913185" cy="2400616"/>
                  <a:chOff x="14164890" y="6538207"/>
                  <a:chExt cx="913185" cy="2400616"/>
                </a:xfrm>
              </p:grpSpPr>
              <p:cxnSp>
                <p:nvCxnSpPr>
                  <p:cNvPr id="184" name="直線接點 183">
                    <a:extLst>
                      <a:ext uri="{FF2B5EF4-FFF2-40B4-BE49-F238E27FC236}">
                        <a16:creationId xmlns:a16="http://schemas.microsoft.com/office/drawing/2014/main" id="{EFB6954A-1E05-6E43-9C55-39F0ACB80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93969" y="6538207"/>
                    <a:ext cx="14030" cy="2400616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線接點 184">
                    <a:extLst>
                      <a:ext uri="{FF2B5EF4-FFF2-40B4-BE49-F238E27FC236}">
                        <a16:creationId xmlns:a16="http://schemas.microsoft.com/office/drawing/2014/main" id="{B18AF16F-39B2-C04F-A0E1-132224123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64890" y="8909348"/>
                    <a:ext cx="913185" cy="0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B3848BF8-ABAB-0A4B-BFF6-937E41BCE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04576" y="6568814"/>
                  <a:ext cx="774919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E99A9235-22C2-094E-A2F4-DDBA97788BB4}"/>
                  </a:ext>
                </a:extLst>
              </p:cNvPr>
              <p:cNvGrpSpPr/>
              <p:nvPr/>
            </p:nvGrpSpPr>
            <p:grpSpPr>
              <a:xfrm>
                <a:off x="19954248" y="6538207"/>
                <a:ext cx="1673499" cy="2400616"/>
                <a:chOff x="13404576" y="6538207"/>
                <a:chExt cx="1673499" cy="2400616"/>
              </a:xfrm>
            </p:grpSpPr>
            <p:grpSp>
              <p:nvGrpSpPr>
                <p:cNvPr id="187" name="群組 186">
                  <a:extLst>
                    <a:ext uri="{FF2B5EF4-FFF2-40B4-BE49-F238E27FC236}">
                      <a16:creationId xmlns:a16="http://schemas.microsoft.com/office/drawing/2014/main" id="{32CDE21D-7E5A-034E-AACC-05CAD83F92E7}"/>
                    </a:ext>
                  </a:extLst>
                </p:cNvPr>
                <p:cNvGrpSpPr/>
                <p:nvPr/>
              </p:nvGrpSpPr>
              <p:grpSpPr>
                <a:xfrm>
                  <a:off x="14164890" y="6538207"/>
                  <a:ext cx="913185" cy="2400616"/>
                  <a:chOff x="14164890" y="6538207"/>
                  <a:chExt cx="913185" cy="2400616"/>
                </a:xfrm>
              </p:grpSpPr>
              <p:cxnSp>
                <p:nvCxnSpPr>
                  <p:cNvPr id="189" name="直線接點 188">
                    <a:extLst>
                      <a:ext uri="{FF2B5EF4-FFF2-40B4-BE49-F238E27FC236}">
                        <a16:creationId xmlns:a16="http://schemas.microsoft.com/office/drawing/2014/main" id="{EF9ABEC8-3A66-4F49-BE17-D10F245B6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93969" y="6538207"/>
                    <a:ext cx="14030" cy="2400616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線接點 189">
                    <a:extLst>
                      <a:ext uri="{FF2B5EF4-FFF2-40B4-BE49-F238E27FC236}">
                        <a16:creationId xmlns:a16="http://schemas.microsoft.com/office/drawing/2014/main" id="{EC97FA76-D5EA-EE4E-8776-33E4FEFF69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164890" y="8909348"/>
                    <a:ext cx="913185" cy="0"/>
                  </a:xfrm>
                  <a:prstGeom prst="line">
                    <a:avLst/>
                  </a:prstGeom>
                  <a:ln w="63500">
                    <a:solidFill>
                      <a:srgbClr val="59C4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8" name="直線接點 187">
                  <a:extLst>
                    <a:ext uri="{FF2B5EF4-FFF2-40B4-BE49-F238E27FC236}">
                      <a16:creationId xmlns:a16="http://schemas.microsoft.com/office/drawing/2014/main" id="{5BA56D07-5D82-E949-BC02-6B3A1423A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04576" y="6568814"/>
                  <a:ext cx="774919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直線箭頭接點 79">
                <a:extLst>
                  <a:ext uri="{FF2B5EF4-FFF2-40B4-BE49-F238E27FC236}">
                    <a16:creationId xmlns:a16="http://schemas.microsoft.com/office/drawing/2014/main" id="{DF101DCD-FCA4-8240-BDAF-F2D8FD65A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22902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箭頭接點 80">
                <a:extLst>
                  <a:ext uri="{FF2B5EF4-FFF2-40B4-BE49-F238E27FC236}">
                    <a16:creationId xmlns:a16="http://schemas.microsoft.com/office/drawing/2014/main" id="{C10178B4-C393-7441-9759-5474385A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8551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箭頭接點 81">
                <a:extLst>
                  <a:ext uri="{FF2B5EF4-FFF2-40B4-BE49-F238E27FC236}">
                    <a16:creationId xmlns:a16="http://schemas.microsoft.com/office/drawing/2014/main" id="{DEF025B8-2F63-A54D-9A3D-F1EE273E8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10183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箭頭接點 82">
                <a:extLst>
                  <a:ext uri="{FF2B5EF4-FFF2-40B4-BE49-F238E27FC236}">
                    <a16:creationId xmlns:a16="http://schemas.microsoft.com/office/drawing/2014/main" id="{1A3CFC71-8B70-2748-B40E-F41FB4423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35211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箭頭接點 83">
                <a:extLst>
                  <a:ext uri="{FF2B5EF4-FFF2-40B4-BE49-F238E27FC236}">
                    <a16:creationId xmlns:a16="http://schemas.microsoft.com/office/drawing/2014/main" id="{CD695695-4F82-DC45-825B-B83F8DEA6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98358" y="7672769"/>
                <a:ext cx="1038437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>
                <a:extLst>
                  <a:ext uri="{FF2B5EF4-FFF2-40B4-BE49-F238E27FC236}">
                    <a16:creationId xmlns:a16="http://schemas.microsoft.com/office/drawing/2014/main" id="{ECE6D584-18D3-4B49-9BBD-63DA38F42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7028" y="6568814"/>
                <a:ext cx="1208221" cy="0"/>
              </a:xfrm>
              <a:prstGeom prst="line">
                <a:avLst/>
              </a:prstGeom>
              <a:ln w="63500">
                <a:solidFill>
                  <a:srgbClr val="59C4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09EE3E7F-46B0-A348-AD30-94771F264E51}"/>
                  </a:ext>
                </a:extLst>
              </p:cNvPr>
              <p:cNvGrpSpPr/>
              <p:nvPr/>
            </p:nvGrpSpPr>
            <p:grpSpPr>
              <a:xfrm>
                <a:off x="10827708" y="6538207"/>
                <a:ext cx="2576868" cy="2400616"/>
                <a:chOff x="10827708" y="6538207"/>
                <a:chExt cx="2576868" cy="2400616"/>
              </a:xfrm>
            </p:grpSpPr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FAF88C85-AE2C-4743-AE28-D5D68BE47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49722" y="6538207"/>
                  <a:ext cx="14030" cy="2400616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>
                  <a:extLst>
                    <a:ext uri="{FF2B5EF4-FFF2-40B4-BE49-F238E27FC236}">
                      <a16:creationId xmlns:a16="http://schemas.microsoft.com/office/drawing/2014/main" id="{AEA2E82D-BD51-5D4F-A998-56F558798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20644" y="8909348"/>
                  <a:ext cx="1383932" cy="0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箭頭接點 203">
                  <a:extLst>
                    <a:ext uri="{FF2B5EF4-FFF2-40B4-BE49-F238E27FC236}">
                      <a16:creationId xmlns:a16="http://schemas.microsoft.com/office/drawing/2014/main" id="{A14B7498-11D5-7C49-B3AC-75BF82A3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04576" y="8229594"/>
                  <a:ext cx="0" cy="709229"/>
                </a:xfrm>
                <a:prstGeom prst="straightConnector1">
                  <a:avLst/>
                </a:prstGeom>
                <a:ln w="63500">
                  <a:solidFill>
                    <a:srgbClr val="59C4C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>
                  <a:extLst>
                    <a:ext uri="{FF2B5EF4-FFF2-40B4-BE49-F238E27FC236}">
                      <a16:creationId xmlns:a16="http://schemas.microsoft.com/office/drawing/2014/main" id="{CDB9F06B-EA47-8F49-996B-A7BD31D5C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27708" y="6538207"/>
                  <a:ext cx="0" cy="538448"/>
                </a:xfrm>
                <a:prstGeom prst="line">
                  <a:avLst/>
                </a:prstGeom>
                <a:ln w="63500">
                  <a:solidFill>
                    <a:srgbClr val="59C4C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直線箭頭接點 84">
                <a:extLst>
                  <a:ext uri="{FF2B5EF4-FFF2-40B4-BE49-F238E27FC236}">
                    <a16:creationId xmlns:a16="http://schemas.microsoft.com/office/drawing/2014/main" id="{6F9EAC0D-CDA5-754F-AF2F-BB3AF79B5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1705" y="7672769"/>
                <a:ext cx="1961049" cy="0"/>
              </a:xfrm>
              <a:prstGeom prst="straightConnector1">
                <a:avLst/>
              </a:prstGeom>
              <a:ln w="127000">
                <a:solidFill>
                  <a:srgbClr val="FF9E6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TextBox 12">
              <a:extLst>
                <a:ext uri="{FF2B5EF4-FFF2-40B4-BE49-F238E27FC236}">
                  <a16:creationId xmlns:a16="http://schemas.microsoft.com/office/drawing/2014/main" id="{46015EE0-AC1A-8F4B-BF02-715B78AAE185}"/>
                </a:ext>
              </a:extLst>
            </p:cNvPr>
            <p:cNvSpPr txBox="1"/>
            <p:nvPr/>
          </p:nvSpPr>
          <p:spPr>
            <a:xfrm>
              <a:off x="3848355" y="11308716"/>
              <a:ext cx="57761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3D89C9"/>
                  </a:solidFill>
                  <a:latin typeface="Nunito" panose="02000503030000020003" pitchFamily="2" charset="0"/>
                  <a:ea typeface="Open Sans" charset="0"/>
                  <a:cs typeface="Calibri" panose="020F0502020204030204" pitchFamily="34" charset="0"/>
                </a:rPr>
                <a:t>Encoder</a:t>
              </a:r>
            </a:p>
          </p:txBody>
        </p:sp>
        <p:sp>
          <p:nvSpPr>
            <p:cNvPr id="215" name="TextBox 12">
              <a:extLst>
                <a:ext uri="{FF2B5EF4-FFF2-40B4-BE49-F238E27FC236}">
                  <a16:creationId xmlns:a16="http://schemas.microsoft.com/office/drawing/2014/main" id="{D0415DE1-6FC6-8A4E-AA65-AD51148A9261}"/>
                </a:ext>
              </a:extLst>
            </p:cNvPr>
            <p:cNvSpPr txBox="1"/>
            <p:nvPr/>
          </p:nvSpPr>
          <p:spPr>
            <a:xfrm>
              <a:off x="14557889" y="11308716"/>
              <a:ext cx="57761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1C15F"/>
                  </a:solidFill>
                  <a:latin typeface="Nunito" panose="02000503030000020003" pitchFamily="2" charset="0"/>
                  <a:ea typeface="Open Sans" charset="0"/>
                  <a:cs typeface="Calibri" panose="020F0502020204030204" pitchFamily="34" charset="0"/>
                </a:rPr>
                <a:t>Decoder</a:t>
              </a:r>
            </a:p>
          </p:txBody>
        </p:sp>
      </p:grpSp>
      <p:sp>
        <p:nvSpPr>
          <p:cNvPr id="219" name="TextBox 12">
            <a:extLst>
              <a:ext uri="{FF2B5EF4-FFF2-40B4-BE49-F238E27FC236}">
                <a16:creationId xmlns:a16="http://schemas.microsoft.com/office/drawing/2014/main" id="{CAF3613F-64EA-D543-9481-E18620EFE292}"/>
              </a:ext>
            </a:extLst>
          </p:cNvPr>
          <p:cNvSpPr txBox="1"/>
          <p:nvPr/>
        </p:nvSpPr>
        <p:spPr>
          <a:xfrm>
            <a:off x="8581889" y="3175558"/>
            <a:ext cx="2449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trike="sngStrike" dirty="0" err="1">
                <a:solidFill>
                  <a:srgbClr val="FF0000"/>
                </a:solidFill>
                <a:latin typeface="Nunito" panose="02000503030000020003" pitchFamily="2" charset="0"/>
                <a:ea typeface="Open Sans" charset="0"/>
                <a:cs typeface="Calibri" panose="020F0502020204030204" pitchFamily="34" charset="0"/>
              </a:rPr>
              <a:t>appla</a:t>
            </a:r>
            <a:endParaRPr lang="en-US" sz="4800" strike="sngStrike" dirty="0">
              <a:solidFill>
                <a:srgbClr val="FF0000"/>
              </a:solidFill>
              <a:latin typeface="Nunito" panose="02000503030000020003" pitchFamily="2" charset="0"/>
              <a:ea typeface="Open Sans" charset="0"/>
              <a:cs typeface="Calibri" panose="020F0502020204030204" pitchFamily="34" charset="0"/>
            </a:endParaRPr>
          </a:p>
        </p:txBody>
      </p:sp>
      <p:sp>
        <p:nvSpPr>
          <p:cNvPr id="220" name="TextBox 12">
            <a:extLst>
              <a:ext uri="{FF2B5EF4-FFF2-40B4-BE49-F238E27FC236}">
                <a16:creationId xmlns:a16="http://schemas.microsoft.com/office/drawing/2014/main" id="{C59EA516-B5AC-FC49-94B6-D4E7070CA8F7}"/>
              </a:ext>
            </a:extLst>
          </p:cNvPr>
          <p:cNvSpPr txBox="1"/>
          <p:nvPr/>
        </p:nvSpPr>
        <p:spPr>
          <a:xfrm>
            <a:off x="13095712" y="3175558"/>
            <a:ext cx="222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81C15F"/>
                </a:solidFill>
                <a:latin typeface="Nunito" panose="02000503030000020003" pitchFamily="2" charset="0"/>
                <a:ea typeface="Open Sans" charset="0"/>
                <a:cs typeface="Calibri" panose="020F0502020204030204" pitchFamily="34" charset="0"/>
              </a:rPr>
              <a:t>apple</a:t>
            </a:r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F8FE098B-E47B-6246-98BB-1B84578B322A}"/>
              </a:ext>
            </a:extLst>
          </p:cNvPr>
          <p:cNvCxnSpPr/>
          <p:nvPr/>
        </p:nvCxnSpPr>
        <p:spPr>
          <a:xfrm>
            <a:off x="11103072" y="3605535"/>
            <a:ext cx="19267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171071" y="4229815"/>
            <a:ext cx="10636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720 thousands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33251" y="5767365"/>
            <a:ext cx="669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2"/>
                </a:solidFill>
                <a:latin typeface="Nunito" panose="02000503030000020003" pitchFamily="2" charset="0"/>
                <a:ea typeface="Open Sans" charset="0"/>
                <a:cs typeface="Calibri" panose="020F0502020204030204" pitchFamily="34" charset="0"/>
              </a:rPr>
              <a:t>EFCAMDAT +  Wiki  +  Birkbeck</a:t>
            </a:r>
          </a:p>
        </p:txBody>
      </p:sp>
      <p:sp>
        <p:nvSpPr>
          <p:cNvPr id="7" name="Shape 2546"/>
          <p:cNvSpPr/>
          <p:nvPr/>
        </p:nvSpPr>
        <p:spPr>
          <a:xfrm>
            <a:off x="5823004" y="3611174"/>
            <a:ext cx="3856296" cy="315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3B0F84B-0BEB-DF44-9595-49C5A4DF8C9A}"/>
              </a:ext>
            </a:extLst>
          </p:cNvPr>
          <p:cNvSpPr txBox="1"/>
          <p:nvPr/>
        </p:nvSpPr>
        <p:spPr>
          <a:xfrm>
            <a:off x="4540106" y="1241274"/>
            <a:ext cx="15332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Training Data and Parameter</a:t>
            </a:r>
          </a:p>
        </p:txBody>
      </p:sp>
      <p:pic>
        <p:nvPicPr>
          <p:cNvPr id="16" name="圖形 15">
            <a:extLst>
              <a:ext uri="{FF2B5EF4-FFF2-40B4-BE49-F238E27FC236}">
                <a16:creationId xmlns:a16="http://schemas.microsoft.com/office/drawing/2014/main" id="{B6E40127-E443-F24D-99E9-067B7ACC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506" y="8249127"/>
            <a:ext cx="4716565" cy="4126994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F549C253-94F3-A044-8DD4-C303D6E0FB55}"/>
              </a:ext>
            </a:extLst>
          </p:cNvPr>
          <p:cNvSpPr txBox="1"/>
          <p:nvPr/>
        </p:nvSpPr>
        <p:spPr>
          <a:xfrm>
            <a:off x="13561423" y="9133490"/>
            <a:ext cx="3855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60 dim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CF36E5B-D1A3-1842-B0FA-79971306C78E}"/>
              </a:ext>
            </a:extLst>
          </p:cNvPr>
          <p:cNvSpPr txBox="1"/>
          <p:nvPr/>
        </p:nvSpPr>
        <p:spPr>
          <a:xfrm>
            <a:off x="12601127" y="10703150"/>
            <a:ext cx="5776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2"/>
                </a:solidFill>
                <a:latin typeface="Nunito" panose="02000503030000020003" pitchFamily="2" charset="0"/>
                <a:ea typeface="Open Sans" charset="0"/>
                <a:cs typeface="Calibri" panose="020F0502020204030204" pitchFamily="34" charset="0"/>
              </a:rPr>
              <a:t>Word vector size</a:t>
            </a:r>
          </a:p>
        </p:txBody>
      </p:sp>
    </p:spTree>
    <p:extLst>
      <p:ext uri="{BB962C8B-B14F-4D97-AF65-F5344CB8AC3E}">
        <p14:creationId xmlns:p14="http://schemas.microsoft.com/office/powerpoint/2010/main" val="12181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>
            <a:extLst>
              <a:ext uri="{FF2B5EF4-FFF2-40B4-BE49-F238E27FC236}">
                <a16:creationId xmlns:a16="http://schemas.microsoft.com/office/drawing/2014/main" id="{0D475F51-8C21-8D48-B112-560648A3A14E}"/>
              </a:ext>
            </a:extLst>
          </p:cNvPr>
          <p:cNvSpPr txBox="1"/>
          <p:nvPr/>
        </p:nvSpPr>
        <p:spPr>
          <a:xfrm>
            <a:off x="10898349" y="1241274"/>
            <a:ext cx="2616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RNN</a:t>
            </a:r>
          </a:p>
        </p:txBody>
      </p:sp>
      <p:sp>
        <p:nvSpPr>
          <p:cNvPr id="20" name="Shape 3929">
            <a:extLst>
              <a:ext uri="{FF2B5EF4-FFF2-40B4-BE49-F238E27FC236}">
                <a16:creationId xmlns:a16="http://schemas.microsoft.com/office/drawing/2014/main" id="{331A9BA6-623A-764B-895F-64972F1A2779}"/>
              </a:ext>
            </a:extLst>
          </p:cNvPr>
          <p:cNvSpPr/>
          <p:nvPr/>
        </p:nvSpPr>
        <p:spPr>
          <a:xfrm>
            <a:off x="9301079" y="4739535"/>
            <a:ext cx="5686519" cy="5686519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37" tIns="243737" rIns="243737" bIns="243737" anchor="ctr" anchorCtr="0">
            <a:noAutofit/>
          </a:bodyPr>
          <a:lstStyle/>
          <a:p>
            <a:pPr algn="ctr"/>
            <a:r>
              <a:rPr lang="en" sz="4799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 Layers</a:t>
            </a:r>
            <a:endParaRPr sz="4799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Shape 3930">
            <a:extLst>
              <a:ext uri="{FF2B5EF4-FFF2-40B4-BE49-F238E27FC236}">
                <a16:creationId xmlns:a16="http://schemas.microsoft.com/office/drawing/2014/main" id="{C8E2A15E-5DB8-C24E-B286-7C5665CE7BEA}"/>
              </a:ext>
            </a:extLst>
          </p:cNvPr>
          <p:cNvSpPr/>
          <p:nvPr/>
        </p:nvSpPr>
        <p:spPr>
          <a:xfrm>
            <a:off x="4443344" y="4739535"/>
            <a:ext cx="5686519" cy="5686519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37" tIns="243737" rIns="243737" bIns="243737" anchor="ctr" anchorCtr="0">
            <a:noAutofit/>
          </a:bodyPr>
          <a:lstStyle/>
          <a:p>
            <a:pPr algn="ctr"/>
            <a:r>
              <a:rPr lang="en" sz="4799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LSTM</a:t>
            </a:r>
          </a:p>
          <a:p>
            <a:pPr algn="ctr"/>
            <a:r>
              <a:rPr lang="en" altLang="zh-TW" sz="4799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(BRNN)</a:t>
            </a:r>
            <a:endParaRPr sz="4799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Shape 3931">
            <a:extLst>
              <a:ext uri="{FF2B5EF4-FFF2-40B4-BE49-F238E27FC236}">
                <a16:creationId xmlns:a16="http://schemas.microsoft.com/office/drawing/2014/main" id="{6C51A827-E98D-A248-AEF3-90F80DB956E4}"/>
              </a:ext>
            </a:extLst>
          </p:cNvPr>
          <p:cNvSpPr/>
          <p:nvPr/>
        </p:nvSpPr>
        <p:spPr>
          <a:xfrm>
            <a:off x="14158813" y="4739535"/>
            <a:ext cx="5686519" cy="5686519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37" tIns="243737" rIns="243737" bIns="243737" anchor="ctr" anchorCtr="0">
            <a:noAutofit/>
          </a:bodyPr>
          <a:lstStyle/>
          <a:p>
            <a:pPr algn="ctr"/>
            <a:r>
              <a:rPr lang="en" sz="4799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Attention</a:t>
            </a:r>
            <a:endParaRPr sz="4799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866767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52136" y="6398258"/>
            <a:ext cx="8694175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spc="6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Word2vec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525507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5284511"/>
            <a:ext cx="16802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8646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29368</TotalTime>
  <Words>275</Words>
  <Application>Microsoft Macintosh PowerPoint</Application>
  <PresentationFormat>自訂</PresentationFormat>
  <Paragraphs>110</Paragraphs>
  <Slides>21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6" baseType="lpstr">
      <vt:lpstr>新細明體</vt:lpstr>
      <vt:lpstr>Hei</vt:lpstr>
      <vt:lpstr>Lato Light</vt:lpstr>
      <vt:lpstr>League Gothic</vt:lpstr>
      <vt:lpstr>Noto Sans Mono CJK TC</vt:lpstr>
      <vt:lpstr>Open Sans</vt:lpstr>
      <vt:lpstr>Open Sans Light</vt:lpstr>
      <vt:lpstr>Roboto Regular</vt:lpstr>
      <vt:lpstr>Titillium Web Light</vt:lpstr>
      <vt:lpstr>Arial</vt:lpstr>
      <vt:lpstr>Calibri</vt:lpstr>
      <vt:lpstr>Gill Sans</vt:lpstr>
      <vt:lpstr>Nunito</vt:lpstr>
      <vt:lpstr>Nunito Light</vt:lpstr>
      <vt:lpstr>Default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V('king') - V('man') + V('woman') = V('queen')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Microsoft Office User</cp:lastModifiedBy>
  <cp:revision>5954</cp:revision>
  <cp:lastPrinted>2018-06-19T09:06:46Z</cp:lastPrinted>
  <dcterms:created xsi:type="dcterms:W3CDTF">2014-11-12T21:47:38Z</dcterms:created>
  <dcterms:modified xsi:type="dcterms:W3CDTF">2018-06-19T10:10:51Z</dcterms:modified>
  <cp:category/>
</cp:coreProperties>
</file>