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52" r:id="rId1"/>
  </p:sldMasterIdLst>
  <p:notesMasterIdLst>
    <p:notesMasterId r:id="rId63"/>
  </p:notesMasterIdLst>
  <p:sldIdLst>
    <p:sldId id="256" r:id="rId2"/>
    <p:sldId id="257" r:id="rId3"/>
    <p:sldId id="258" r:id="rId4"/>
    <p:sldId id="280" r:id="rId5"/>
    <p:sldId id="259" r:id="rId6"/>
    <p:sldId id="282" r:id="rId7"/>
    <p:sldId id="309" r:id="rId8"/>
    <p:sldId id="308" r:id="rId9"/>
    <p:sldId id="310" r:id="rId10"/>
    <p:sldId id="307" r:id="rId11"/>
    <p:sldId id="314" r:id="rId12"/>
    <p:sldId id="311" r:id="rId13"/>
    <p:sldId id="312" r:id="rId14"/>
    <p:sldId id="315" r:id="rId15"/>
    <p:sldId id="317" r:id="rId16"/>
    <p:sldId id="316" r:id="rId17"/>
    <p:sldId id="318" r:id="rId18"/>
    <p:sldId id="319" r:id="rId19"/>
    <p:sldId id="321" r:id="rId20"/>
    <p:sldId id="320" r:id="rId21"/>
    <p:sldId id="322" r:id="rId22"/>
    <p:sldId id="323" r:id="rId23"/>
    <p:sldId id="283" r:id="rId24"/>
    <p:sldId id="281" r:id="rId25"/>
    <p:sldId id="324" r:id="rId26"/>
    <p:sldId id="326" r:id="rId27"/>
    <p:sldId id="325" r:id="rId28"/>
    <p:sldId id="327" r:id="rId29"/>
    <p:sldId id="328" r:id="rId30"/>
    <p:sldId id="330" r:id="rId31"/>
    <p:sldId id="331" r:id="rId32"/>
    <p:sldId id="333" r:id="rId33"/>
    <p:sldId id="335" r:id="rId34"/>
    <p:sldId id="336" r:id="rId35"/>
    <p:sldId id="338" r:id="rId36"/>
    <p:sldId id="337" r:id="rId37"/>
    <p:sldId id="339" r:id="rId38"/>
    <p:sldId id="341" r:id="rId39"/>
    <p:sldId id="340" r:id="rId40"/>
    <p:sldId id="342" r:id="rId41"/>
    <p:sldId id="343" r:id="rId42"/>
    <p:sldId id="345" r:id="rId43"/>
    <p:sldId id="347" r:id="rId44"/>
    <p:sldId id="348" r:id="rId45"/>
    <p:sldId id="284" r:id="rId46"/>
    <p:sldId id="349" r:id="rId47"/>
    <p:sldId id="351" r:id="rId48"/>
    <p:sldId id="352" r:id="rId49"/>
    <p:sldId id="353" r:id="rId50"/>
    <p:sldId id="354" r:id="rId51"/>
    <p:sldId id="355" r:id="rId52"/>
    <p:sldId id="358" r:id="rId53"/>
    <p:sldId id="359" r:id="rId54"/>
    <p:sldId id="360" r:id="rId55"/>
    <p:sldId id="361" r:id="rId56"/>
    <p:sldId id="362" r:id="rId57"/>
    <p:sldId id="363" r:id="rId58"/>
    <p:sldId id="364" r:id="rId59"/>
    <p:sldId id="285" r:id="rId60"/>
    <p:sldId id="365" r:id="rId61"/>
    <p:sldId id="286" r:id="rId62"/>
  </p:sldIdLst>
  <p:sldSz cx="9144000" cy="6858000" type="screen4x3"/>
  <p:notesSz cx="6858000" cy="9144000"/>
  <p:embeddedFontLst>
    <p:embeddedFont>
      <p:font typeface="Open Sans Light" panose="020B0306030504020204" pitchFamily="34" charset="0"/>
      <p:regular r:id="rId64"/>
      <p:italic r:id="rId65"/>
    </p:embeddedFont>
    <p:embeddedFont>
      <p:font typeface="Consolas" panose="020B0609020204030204" pitchFamily="49" charset="0"/>
      <p:regular r:id="rId66"/>
      <p:bold r:id="rId67"/>
      <p:italic r:id="rId68"/>
      <p:boldItalic r:id="rId69"/>
    </p:embeddedFont>
    <p:embeddedFont>
      <p:font typeface="맑은 고딕" panose="020B0503020000020004" pitchFamily="50" charset="-127"/>
      <p:regular r:id="rId70"/>
      <p:bold r:id="rId71"/>
    </p:embeddedFont>
    <p:embeddedFont>
      <p:font typeface="Open Sans" panose="020B0606030504020204" pitchFamily="34" charset="0"/>
      <p:regular r:id="rId72"/>
      <p:bold r:id="rId73"/>
      <p:italic r:id="rId74"/>
      <p:boldItalic r:id="rId75"/>
    </p:embeddedFont>
    <p:embeddedFont>
      <p:font typeface="Calibri" panose="020F0502020204030204" pitchFamily="34" charset="0"/>
      <p:regular r:id="rId76"/>
      <p:bold r:id="rId77"/>
      <p:italic r:id="rId78"/>
      <p:boldItalic r:id="rId79"/>
    </p:embeddedFont>
    <p:embeddedFont>
      <p:font typeface="Calibri Light" panose="020F0302020204030204" pitchFamily="34" charset="0"/>
      <p:regular r:id="rId80"/>
      <p:italic r:id="rId8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SeungHyun" initials="LS" lastIdx="1" clrIdx="0">
    <p:extLst>
      <p:ext uri="{19B8F6BF-5375-455C-9EA6-DF929625EA0E}">
        <p15:presenceInfo xmlns:p15="http://schemas.microsoft.com/office/powerpoint/2012/main" userId="f54672f896f550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2" autoAdjust="0"/>
    <p:restoredTop sz="90548" autoAdjust="0"/>
  </p:normalViewPr>
  <p:slideViewPr>
    <p:cSldViewPr snapToGrid="0">
      <p:cViewPr varScale="1">
        <p:scale>
          <a:sx n="153" d="100"/>
          <a:sy n="153" d="100"/>
        </p:scale>
        <p:origin x="22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5.fntdata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1.fntdata"/><Relationship Id="rId79" Type="http://schemas.openxmlformats.org/officeDocument/2006/relationships/font" Target="fonts/font16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77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9.fntdata"/><Relationship Id="rId80" Type="http://schemas.openxmlformats.org/officeDocument/2006/relationships/font" Target="fonts/font17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7.fntdata"/><Relationship Id="rId75" Type="http://schemas.openxmlformats.org/officeDocument/2006/relationships/font" Target="fonts/font12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2.fntdata"/><Relationship Id="rId73" Type="http://schemas.openxmlformats.org/officeDocument/2006/relationships/font" Target="fonts/font10.fntdata"/><Relationship Id="rId78" Type="http://schemas.openxmlformats.org/officeDocument/2006/relationships/font" Target="fonts/font15.fntdata"/><Relationship Id="rId81" Type="http://schemas.openxmlformats.org/officeDocument/2006/relationships/font" Target="fonts/font18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3.fntdata"/><Relationship Id="rId7" Type="http://schemas.openxmlformats.org/officeDocument/2006/relationships/slide" Target="slides/slide6.xml"/><Relationship Id="rId71" Type="http://schemas.openxmlformats.org/officeDocument/2006/relationships/font" Target="fonts/font8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3.fntdata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440C3-A451-4C58-85D1-8CF810D39568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9AFF6-8D21-4BAD-BE5F-2C17EB4C2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156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Test1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766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636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034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Q. </a:t>
            </a:r>
            <a:r>
              <a:rPr lang="en-US" altLang="ko-KR" dirty="0" err="1" smtClean="0"/>
              <a:t>esp</a:t>
            </a:r>
            <a:r>
              <a:rPr lang="ko-KR" altLang="en-US" dirty="0" smtClean="0"/>
              <a:t>를 왜 저장할까요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어셈 보면 답 나옴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A. except/finally</a:t>
            </a:r>
            <a:r>
              <a:rPr lang="ko-KR" altLang="en-US" dirty="0" smtClean="0"/>
              <a:t>로 들어가게 된</a:t>
            </a:r>
            <a:r>
              <a:rPr lang="ko-KR" altLang="en-US" baseline="0" dirty="0" smtClean="0"/>
              <a:t> 경우 </a:t>
            </a:r>
            <a:r>
              <a:rPr lang="en-US" altLang="ko-KR" baseline="0" dirty="0" err="1" smtClean="0"/>
              <a:t>esp</a:t>
            </a:r>
            <a:r>
              <a:rPr lang="ko-KR" altLang="en-US" baseline="0" dirty="0" smtClean="0"/>
              <a:t>를 해당 함수의 값으로 복구시켜줘야 해당 함수의 스택 상태가 복원됨</a:t>
            </a:r>
            <a:r>
              <a:rPr lang="en-US" altLang="ko-KR" baseline="0" dirty="0" smtClean="0"/>
              <a:t> (stack unwinding!)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601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519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829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0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 </a:t>
            </a:r>
            <a:r>
              <a:rPr lang="en-US" altLang="ko-KR" dirty="0" smtClean="0"/>
              <a:t>function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내에서 </a:t>
            </a:r>
            <a:r>
              <a:rPr lang="en-US" altLang="ko-KR" dirty="0" smtClean="0"/>
              <a:t>__try</a:t>
            </a:r>
            <a:r>
              <a:rPr lang="en-US" altLang="ko-KR" baseline="0" dirty="0" smtClean="0"/>
              <a:t> block</a:t>
            </a:r>
            <a:r>
              <a:rPr lang="ko-KR" altLang="en-US" baseline="0" dirty="0" smtClean="0"/>
              <a:t>들의 관계</a:t>
            </a:r>
            <a:r>
              <a:rPr lang="en-US" altLang="ko-KR" baseline="0" dirty="0" smtClean="0"/>
              <a:t>: Tree (</a:t>
            </a:r>
            <a:r>
              <a:rPr lang="ko-KR" altLang="en-US" baseline="0" dirty="0" smtClean="0"/>
              <a:t>또는 관점에 따라 </a:t>
            </a:r>
            <a:r>
              <a:rPr lang="en-US" altLang="ko-KR" baseline="0" dirty="0" smtClean="0"/>
              <a:t>Forest)</a:t>
            </a:r>
          </a:p>
          <a:p>
            <a:r>
              <a:rPr lang="en-US" altLang="ko-KR" dirty="0" smtClean="0"/>
              <a:t>Try</a:t>
            </a:r>
            <a:r>
              <a:rPr lang="en-US" altLang="ko-KR" baseline="0" dirty="0" smtClean="0"/>
              <a:t> Level: index of __try block node</a:t>
            </a:r>
          </a:p>
          <a:p>
            <a:r>
              <a:rPr lang="en-US" altLang="ko-KR" baseline="0" dirty="0" smtClean="0"/>
              <a:t>Enclosing Level: index of parent node</a:t>
            </a:r>
          </a:p>
          <a:p>
            <a:r>
              <a:rPr lang="en-US" altLang="ko-KR" baseline="0" dirty="0" smtClean="0"/>
              <a:t>-1</a:t>
            </a:r>
            <a:r>
              <a:rPr lang="ko-KR" altLang="en-US" baseline="0" dirty="0" smtClean="0"/>
              <a:t>을 존재하지 않는 가상의 </a:t>
            </a:r>
            <a:r>
              <a:rPr lang="en-US" altLang="ko-KR" baseline="0" dirty="0" smtClean="0"/>
              <a:t>__try block node</a:t>
            </a:r>
            <a:r>
              <a:rPr lang="ko-KR" altLang="en-US" baseline="0" dirty="0" smtClean="0"/>
              <a:t>로 간주하면 </a:t>
            </a:r>
            <a:r>
              <a:rPr lang="en-US" altLang="ko-KR" baseline="0" dirty="0" smtClean="0"/>
              <a:t>Tree, outermost __try block</a:t>
            </a:r>
            <a:r>
              <a:rPr lang="ko-KR" altLang="en-US" baseline="0" dirty="0" smtClean="0"/>
              <a:t>들을 </a:t>
            </a:r>
            <a:r>
              <a:rPr lang="en-US" altLang="ko-KR" baseline="0" dirty="0" smtClean="0"/>
              <a:t>root</a:t>
            </a:r>
            <a:r>
              <a:rPr lang="ko-KR" altLang="en-US" baseline="0" dirty="0" smtClean="0"/>
              <a:t>로 간주하면 </a:t>
            </a:r>
            <a:r>
              <a:rPr lang="en-US" altLang="ko-KR" baseline="0" dirty="0" smtClean="0"/>
              <a:t>Forest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860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065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x64dbg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Test3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돌려보기</a:t>
            </a:r>
            <a:endParaRPr lang="en-US" altLang="ko-KR" baseline="0" dirty="0" smtClean="0"/>
          </a:p>
          <a:p>
            <a:r>
              <a:rPr lang="en-US" altLang="ko-KR" baseline="0" dirty="0" smtClean="0"/>
              <a:t>break @ main</a:t>
            </a:r>
          </a:p>
          <a:p>
            <a:r>
              <a:rPr lang="en-US" altLang="ko-KR" baseline="0" dirty="0" smtClean="0"/>
              <a:t>fs:[0] </a:t>
            </a:r>
            <a:r>
              <a:rPr lang="ko-KR" altLang="en-US" baseline="0" dirty="0" smtClean="0"/>
              <a:t>변화</a:t>
            </a:r>
            <a:r>
              <a:rPr lang="en-US" altLang="ko-KR" baseline="0" dirty="0" smtClean="0"/>
              <a:t>, stack</a:t>
            </a:r>
            <a:r>
              <a:rPr lang="ko-KR" altLang="en-US" baseline="0" dirty="0" smtClean="0"/>
              <a:t>에 </a:t>
            </a:r>
            <a:r>
              <a:rPr lang="en-US" altLang="ko-KR" baseline="0" dirty="0" err="1" smtClean="0"/>
              <a:t>SEH_Record</a:t>
            </a:r>
            <a:r>
              <a:rPr lang="en-US" altLang="ko-KR" baseline="0" dirty="0" smtClean="0"/>
              <a:t>[] </a:t>
            </a:r>
            <a:r>
              <a:rPr lang="ko-KR" altLang="en-US" baseline="0" dirty="0" smtClean="0"/>
              <a:t>확인</a:t>
            </a:r>
            <a:endParaRPr lang="en-US" altLang="ko-KR" baseline="0" dirty="0" smtClean="0"/>
          </a:p>
          <a:p>
            <a:r>
              <a:rPr lang="en-US" altLang="ko-KR" baseline="0" dirty="0" smtClean="0"/>
              <a:t>break @ </a:t>
            </a:r>
            <a:r>
              <a:rPr lang="en-US" altLang="ko-KR" baseline="0" dirty="0" err="1" smtClean="0"/>
              <a:t>KiUserExceptionDispatcher</a:t>
            </a:r>
            <a:endParaRPr lang="en-US" altLang="ko-KR" baseline="0" dirty="0" smtClean="0"/>
          </a:p>
          <a:p>
            <a:r>
              <a:rPr lang="en-US" altLang="ko-KR" baseline="0" dirty="0" smtClean="0"/>
              <a:t>stack unwinding</a:t>
            </a:r>
            <a:r>
              <a:rPr lang="ko-KR" altLang="en-US" baseline="0" dirty="0" smtClean="0"/>
              <a:t>은 코드 수정 필요 </a:t>
            </a:r>
            <a:r>
              <a:rPr lang="en-US" altLang="ko-KR" baseline="0" dirty="0" smtClean="0"/>
              <a:t>(function call </a:t>
            </a:r>
            <a:r>
              <a:rPr lang="ko-KR" altLang="en-US" baseline="0" dirty="0" smtClean="0"/>
              <a:t>안에서 </a:t>
            </a:r>
            <a:r>
              <a:rPr lang="en-US" altLang="ko-KR" baseline="0" dirty="0" smtClean="0"/>
              <a:t>exception, caller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exception handle)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244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617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72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고난도 </a:t>
            </a:r>
            <a:r>
              <a:rPr lang="en-US" altLang="ko-KR" baseline="0" dirty="0" smtClean="0"/>
              <a:t>Q. Next SEH Frame</a:t>
            </a:r>
            <a:r>
              <a:rPr lang="ko-KR" altLang="en-US" baseline="0" dirty="0" smtClean="0"/>
              <a:t>을 덮을 수 있다는 말은 일반적으로 </a:t>
            </a:r>
            <a:r>
              <a:rPr lang="en-US" altLang="ko-KR" baseline="0" dirty="0" smtClean="0"/>
              <a:t>Saved ESP</a:t>
            </a:r>
            <a:r>
              <a:rPr lang="ko-KR" altLang="en-US" baseline="0" dirty="0" smtClean="0"/>
              <a:t>를 덮을 수 있다는 말인데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그렇다면 왜 </a:t>
            </a:r>
            <a:r>
              <a:rPr lang="en-US" altLang="ko-KR" baseline="0" dirty="0" smtClean="0"/>
              <a:t>Stack Pivot -&gt; ROP</a:t>
            </a:r>
            <a:r>
              <a:rPr lang="ko-KR" altLang="en-US" baseline="0" dirty="0" smtClean="0"/>
              <a:t>를 하지 않고 귀찮게 </a:t>
            </a:r>
            <a:r>
              <a:rPr lang="en-US" altLang="ko-KR" baseline="0" dirty="0" smtClean="0"/>
              <a:t>Fake Frame </a:t>
            </a:r>
            <a:r>
              <a:rPr lang="ko-KR" altLang="en-US" baseline="0" dirty="0" smtClean="0"/>
              <a:t>만들고 </a:t>
            </a:r>
            <a:r>
              <a:rPr lang="en-US" altLang="ko-KR" baseline="0" dirty="0" smtClean="0"/>
              <a:t>Chain</a:t>
            </a:r>
            <a:r>
              <a:rPr lang="ko-KR" altLang="en-US" baseline="0" dirty="0" smtClean="0"/>
              <a:t>해서 </a:t>
            </a:r>
            <a:r>
              <a:rPr lang="en-US" altLang="ko-KR" baseline="0" dirty="0" smtClean="0"/>
              <a:t>PC control</a:t>
            </a:r>
            <a:r>
              <a:rPr lang="ko-KR" altLang="en-US" baseline="0" dirty="0" smtClean="0"/>
              <a:t>을 하려고 하나요</a:t>
            </a:r>
            <a:r>
              <a:rPr lang="en-US" altLang="ko-KR" baseline="0" dirty="0" smtClean="0"/>
              <a:t>?</a:t>
            </a:r>
          </a:p>
          <a:p>
            <a:pPr marL="0" indent="0">
              <a:buNone/>
            </a:pPr>
            <a:r>
              <a:rPr lang="en-US" altLang="ko-KR" baseline="0" dirty="0" smtClean="0"/>
              <a:t>A. Saved </a:t>
            </a:r>
            <a:r>
              <a:rPr lang="en-US" altLang="ko-KR" baseline="0" dirty="0" smtClean="0"/>
              <a:t>ESP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stack </a:t>
            </a:r>
            <a:r>
              <a:rPr lang="ko-KR" altLang="en-US" baseline="0" dirty="0" smtClean="0"/>
              <a:t>범위 내에 있는지 확인하기 </a:t>
            </a:r>
            <a:r>
              <a:rPr lang="ko-KR" altLang="en-US" baseline="0" dirty="0" smtClean="0"/>
              <a:t>때문에 해당 범위를 벗어나는 영역으로 </a:t>
            </a:r>
            <a:r>
              <a:rPr lang="en-US" altLang="ko-KR" baseline="0" dirty="0" smtClean="0"/>
              <a:t>pivot</a:t>
            </a:r>
            <a:r>
              <a:rPr lang="ko-KR" altLang="en-US" baseline="0" dirty="0" smtClean="0"/>
              <a:t>시킬 수 없다는 제약이 있어요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이미 </a:t>
            </a:r>
            <a:r>
              <a:rPr lang="en-US" altLang="ko-KR" baseline="0" dirty="0" smtClean="0"/>
              <a:t>stack </a:t>
            </a:r>
            <a:r>
              <a:rPr lang="ko-KR" altLang="en-US" baseline="0" dirty="0" smtClean="0"/>
              <a:t>영역에 속해 있는 다른 위치</a:t>
            </a:r>
            <a:r>
              <a:rPr lang="en-US" altLang="ko-KR" baseline="0" dirty="0" smtClean="0"/>
              <a:t>(caller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buffer</a:t>
            </a:r>
            <a:r>
              <a:rPr lang="ko-KR" altLang="en-US" baseline="0" dirty="0" smtClean="0"/>
              <a:t>라던가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로는 가능할 듯</a:t>
            </a:r>
            <a:endParaRPr lang="en-US" altLang="ko-KR" baseline="0" dirty="0" smtClean="0"/>
          </a:p>
          <a:p>
            <a:r>
              <a:rPr lang="en-US" altLang="ko-KR" baseline="0" dirty="0" smtClean="0"/>
              <a:t>(Stack </a:t>
            </a:r>
            <a:r>
              <a:rPr lang="en-US" altLang="ko-KR" baseline="0" dirty="0" smtClean="0"/>
              <a:t>Pivot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Windows x86</a:t>
            </a:r>
            <a:r>
              <a:rPr lang="ko-KR" altLang="en-US" baseline="0" dirty="0" smtClean="0"/>
              <a:t>에서 </a:t>
            </a:r>
            <a:r>
              <a:rPr lang="ko-KR" altLang="en-US" baseline="0" dirty="0" smtClean="0"/>
              <a:t>제약이 많은 기법</a:t>
            </a:r>
            <a:r>
              <a:rPr lang="en-US" altLang="ko-KR" baseline="0" dirty="0" smtClean="0"/>
              <a:t>, </a:t>
            </a:r>
            <a:r>
              <a:rPr lang="en-US" altLang="ko-KR" baseline="0" dirty="0" smtClean="0"/>
              <a:t>Stack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Stack Segment register(SS)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base &amp; bound</a:t>
            </a:r>
            <a:r>
              <a:rPr lang="ko-KR" altLang="en-US" baseline="0" dirty="0" smtClean="0"/>
              <a:t>되어 있는데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이를 벗어나게 되는 </a:t>
            </a:r>
            <a:r>
              <a:rPr lang="en-US" altLang="ko-KR" baseline="0" dirty="0" smtClean="0"/>
              <a:t>stack </a:t>
            </a:r>
            <a:r>
              <a:rPr lang="ko-KR" altLang="en-US" baseline="0" dirty="0" smtClean="0"/>
              <a:t>관련 </a:t>
            </a:r>
            <a:r>
              <a:rPr lang="en-US" altLang="ko-KR" baseline="0" dirty="0" smtClean="0"/>
              <a:t>operation(push, pop, call, …)</a:t>
            </a:r>
            <a:r>
              <a:rPr lang="ko-KR" altLang="en-US" baseline="0" dirty="0" smtClean="0"/>
              <a:t>을 하면 </a:t>
            </a:r>
            <a:r>
              <a:rPr lang="en-US" altLang="ko-KR" baseline="0" dirty="0" smtClean="0"/>
              <a:t>#SS exception</a:t>
            </a:r>
            <a:r>
              <a:rPr lang="ko-KR" altLang="en-US" baseline="0" dirty="0" smtClean="0"/>
              <a:t>이 </a:t>
            </a:r>
            <a:r>
              <a:rPr lang="ko-KR" altLang="en-US" baseline="0" dirty="0" smtClean="0"/>
              <a:t>일어남</a:t>
            </a:r>
            <a:r>
              <a:rPr lang="en-US" altLang="ko-KR" baseline="0" dirty="0" smtClean="0"/>
              <a:t>)</a:t>
            </a:r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0866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break</a:t>
            </a:r>
            <a:r>
              <a:rPr lang="en-US" altLang="ko-KR" baseline="0" dirty="0" smtClean="0"/>
              <a:t> @ </a:t>
            </a:r>
            <a:r>
              <a:rPr lang="en-US" altLang="ko-KR" baseline="0" dirty="0" err="1" smtClean="0"/>
              <a:t>idiv</a:t>
            </a:r>
            <a:endParaRPr lang="en-US" altLang="ko-KR" baseline="0" dirty="0" smtClean="0"/>
          </a:p>
          <a:p>
            <a:r>
              <a:rPr lang="en-US" altLang="ko-KR" baseline="0" dirty="0" smtClean="0"/>
              <a:t>break -&gt; modify SEH handler -&gt; continue</a:t>
            </a:r>
          </a:p>
          <a:p>
            <a:r>
              <a:rPr lang="ko-KR" altLang="en-US" baseline="0" dirty="0" smtClean="0"/>
              <a:t>다른 </a:t>
            </a:r>
            <a:r>
              <a:rPr lang="en-US" altLang="ko-KR" baseline="0" dirty="0" smtClean="0"/>
              <a:t>Function Pointer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Saved ESP, Next SEH Frame </a:t>
            </a:r>
            <a:r>
              <a:rPr lang="ko-KR" altLang="en-US" baseline="0" dirty="0" smtClean="0"/>
              <a:t>덮는거도 해 보시길 바랍니다</a:t>
            </a:r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548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baseline="0" dirty="0" smtClean="0"/>
              <a:t>안됨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됨 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SafeSEH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없어서</a:t>
            </a:r>
            <a:r>
              <a:rPr lang="en-US" altLang="ko-KR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안됨 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SafeSEH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걸려 있어서</a:t>
            </a:r>
            <a:r>
              <a:rPr lang="en-US" altLang="ko-KR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됨 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SafeSEH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있지만 </a:t>
            </a:r>
            <a:r>
              <a:rPr lang="en-US" altLang="ko-KR" baseline="0" dirty="0" smtClean="0"/>
              <a:t>Exception Handler </a:t>
            </a:r>
            <a:r>
              <a:rPr lang="ko-KR" altLang="en-US" baseline="0" dirty="0" smtClean="0"/>
              <a:t>리스트에 있어서</a:t>
            </a:r>
            <a:r>
              <a:rPr lang="en-US" altLang="ko-KR" baseline="0" dirty="0" smtClean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6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879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951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Test2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552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690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249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538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123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9AFF6-8D21-4BAD-BE5F-2C17EB4C2A0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9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39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1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2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37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3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81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0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45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09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6452-B5ED-4D63-A64B-45B0F31DE11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0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E6452-B5ED-4D63-A64B-45B0F31DE114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9B0DD-3AC2-4F0A-8148-FC09DB825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93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cpp/build/reference/gs-buffer-security-check?view=vs-2019#gs-buffer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cpp/build/reference/gs-buffer-security-check?view=vs-2019#what-is-protecte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n32_Thread_Information_Block#Contents_of_the_TIB_on_Window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penrce.org/articles/full_view/21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rce.org/articles/full_view/2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rce.org/articles/full_view/21" TargetMode="External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ailofbits/winchecksec#statistics-for-different-flags-across-exes-on-windows-10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xakep.ru/2015/04/17/195-exceptions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WinPwn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Seminar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2020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GoN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Week 3 Day 1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5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/GS Option &amp; Security Cookie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Return 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address of a function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call</a:t>
            </a: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Q5.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근데 왜 쓸때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ebp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랑 왜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xor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해요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A5. Linux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엔 없는 </a:t>
            </a:r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갓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기능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!</a:t>
            </a:r>
            <a:b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__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security_cookie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leak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 있어도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stack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addr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leak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없이는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cookie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를 덮고 리턴할 수 없게 설계됨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function call frame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마다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stack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 적히는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cookie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값이 조금씩 달라짐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다음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3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개 중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2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개를 알면 나머지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1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개를 알 수 있음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cookie value @ stack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__</a:t>
            </a:r>
            <a:r>
              <a:rPr lang="en-US" altLang="ko-KR" sz="18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security_cookie</a:t>
            </a:r>
            <a:endParaRPr lang="en-US" altLang="ko-KR" sz="18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stack address</a:t>
            </a:r>
          </a:p>
        </p:txBody>
      </p:sp>
    </p:spTree>
    <p:extLst>
      <p:ext uri="{BB962C8B-B14F-4D97-AF65-F5344CB8AC3E}">
        <p14:creationId xmlns:p14="http://schemas.microsoft.com/office/powerpoint/2010/main" val="11835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/GS Option &amp; Security Cookie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Return 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address of a function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call</a:t>
            </a: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Q6. Security Cookie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를 사용하는 함수도 있고 사용하지 않는 함수도 있는데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기준이 뭔가요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 </a:t>
            </a:r>
            <a:r>
              <a:rPr lang="en-US" altLang="ko-KR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(Opt)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A6. </a:t>
            </a:r>
            <a:r>
              <a:rPr lang="en-US" altLang="ko-KR" i="1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GS Buffer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가 있는 함수는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Cookie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를 사용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altLang="ko-KR" sz="12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s-ES" altLang="ko-KR" sz="1200" dirty="0">
                <a:hlinkClick r:id="rId2"/>
              </a:rPr>
              <a:t>https://</a:t>
            </a:r>
            <a:r>
              <a:rPr lang="es-ES" altLang="ko-KR" sz="1200" dirty="0" smtClean="0">
                <a:hlinkClick r:id="rId2"/>
              </a:rPr>
              <a:t>docs.microsoft.com/en-us/cpp/build/reference/gs-buffer-security-check?view=vs-2019#gs-buffers</a:t>
            </a:r>
            <a:r>
              <a:rPr lang="es-ES" altLang="ko-KR" sz="1200" dirty="0" smtClean="0"/>
              <a:t>)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대충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overflow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발생 가능성 있는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buffer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라는 뜻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공격자의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관점에선 </a:t>
            </a:r>
            <a:r>
              <a:rPr lang="en-US" altLang="ko-KR" u="sng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binary</a:t>
            </a:r>
            <a:r>
              <a:rPr lang="ko-KR" altLang="en-US" u="sng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u="sng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보고 확인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하면 끝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관심이 있다면 확인해봐요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72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/GS Option &amp; Security Cookie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ko-KR" sz="24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Address of an exception handler for a function (x86)</a:t>
            </a:r>
            <a:endParaRPr lang="en-US" altLang="ko-KR" sz="24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 Exploit Mitigation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에서 할거에요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93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/GS Option &amp; Security Cookie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Vulnerable function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parameters 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(Opt)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Bugs?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386" y="2316009"/>
            <a:ext cx="3101228" cy="44480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2614" y="6502446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Based on Test2</a:t>
            </a:r>
            <a:endParaRPr lang="ko-KR" altLang="en-US" sz="11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/GS Option &amp; Security Cookie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Vulnerable function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parameters 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(Opt)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970027"/>
              </p:ext>
            </p:extLst>
          </p:nvPr>
        </p:nvGraphicFramePr>
        <p:xfrm>
          <a:off x="1619885" y="2340691"/>
          <a:ext cx="2745364" cy="43986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5364">
                  <a:extLst>
                    <a:ext uri="{9D8B030D-6E8A-4147-A177-3AD203B41FA5}">
                      <a16:colId xmlns:a16="http://schemas.microsoft.com/office/drawing/2014/main" val="3492363031"/>
                    </a:ext>
                  </a:extLst>
                </a:gridCol>
              </a:tblGrid>
              <a:tr h="770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(function</a:t>
                      </a:r>
                      <a:r>
                        <a:rPr lang="en-US" altLang="ko-KR" baseline="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frame of main)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4238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buf3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88124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buf2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6904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buf1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51937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retaddr</a:t>
                      </a:r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of </a:t>
                      </a:r>
                      <a:r>
                        <a:rPr lang="en-US" altLang="ko-KR" dirty="0" err="1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vuln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04619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old</a:t>
                      </a:r>
                      <a:r>
                        <a:rPr lang="en-US" altLang="ko-KR" baseline="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ebp</a:t>
                      </a:r>
                      <a:r>
                        <a:rPr lang="en-US" altLang="ko-KR" baseline="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of </a:t>
                      </a:r>
                      <a:r>
                        <a:rPr lang="en-US" altLang="ko-KR" baseline="0" dirty="0" err="1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vuln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99458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__</a:t>
                      </a:r>
                      <a:r>
                        <a:rPr lang="es-ES" altLang="ko-KR" dirty="0" err="1" smtClean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security_cookie</a:t>
                      </a:r>
                      <a:r>
                        <a:rPr lang="es-ES" altLang="ko-KR" dirty="0" smtClean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^ </a:t>
                      </a:r>
                      <a:r>
                        <a:rPr lang="es-ES" altLang="ko-KR" dirty="0" err="1" smtClean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ebp</a:t>
                      </a:r>
                      <a:endParaRPr lang="ko-KR" altLang="en-US" dirty="0" smtClean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111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choice</a:t>
                      </a:r>
                      <a:endParaRPr lang="ko-KR" altLang="en-US" dirty="0" smtClean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8036890"/>
                  </a:ext>
                </a:extLst>
              </a:tr>
              <a:tr h="1067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local_buf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88295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334343" y="5122596"/>
            <a:ext cx="2516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2490" y="492954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ebp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25638" y="6616420"/>
            <a:ext cx="2516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3785" y="642336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esp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334343" y="2737342"/>
            <a:ext cx="2516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1117" y="2544287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buf1/2/3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127" y="2316009"/>
            <a:ext cx="3101228" cy="44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4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/GS Option &amp; Security Cookie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Vulnerable function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parameters 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(Opt)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127" y="2316009"/>
            <a:ext cx="3101228" cy="4448047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9" idx="3"/>
          </p:cNvCxnSpPr>
          <p:nvPr/>
        </p:nvCxnSpPr>
        <p:spPr>
          <a:xfrm>
            <a:off x="5054884" y="3952586"/>
            <a:ext cx="5092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64786" y="3777735"/>
            <a:ext cx="390098" cy="34970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eip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210640"/>
              </p:ext>
            </p:extLst>
          </p:nvPr>
        </p:nvGraphicFramePr>
        <p:xfrm>
          <a:off x="1619885" y="2340691"/>
          <a:ext cx="2745364" cy="43986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5364">
                  <a:extLst>
                    <a:ext uri="{9D8B030D-6E8A-4147-A177-3AD203B41FA5}">
                      <a16:colId xmlns:a16="http://schemas.microsoft.com/office/drawing/2014/main" val="3492363031"/>
                    </a:ext>
                  </a:extLst>
                </a:gridCol>
              </a:tblGrid>
              <a:tr h="770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(function</a:t>
                      </a:r>
                      <a:r>
                        <a:rPr lang="en-US" altLang="ko-KR" baseline="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frame of main)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4238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buf3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88124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buf2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6904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buf1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51937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retaddr</a:t>
                      </a:r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of </a:t>
                      </a:r>
                      <a:r>
                        <a:rPr lang="en-US" altLang="ko-KR" dirty="0" err="1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vuln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04619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old</a:t>
                      </a:r>
                      <a:r>
                        <a:rPr lang="en-US" altLang="ko-KR" baseline="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ebp</a:t>
                      </a:r>
                      <a:r>
                        <a:rPr lang="en-US" altLang="ko-KR" baseline="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of </a:t>
                      </a:r>
                      <a:r>
                        <a:rPr lang="en-US" altLang="ko-KR" baseline="0" dirty="0" err="1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vuln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99458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ko-KR" dirty="0" smtClean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__</a:t>
                      </a:r>
                      <a:r>
                        <a:rPr lang="es-ES" altLang="ko-KR" dirty="0" err="1" smtClean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security_cookie</a:t>
                      </a:r>
                      <a:r>
                        <a:rPr lang="es-ES" altLang="ko-KR" dirty="0" smtClean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^ </a:t>
                      </a:r>
                      <a:r>
                        <a:rPr lang="es-ES" altLang="ko-KR" dirty="0" err="1" smtClean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ebp</a:t>
                      </a:r>
                      <a:endParaRPr lang="ko-KR" altLang="en-US" dirty="0" smtClean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111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choice</a:t>
                      </a:r>
                      <a:endParaRPr lang="ko-KR" altLang="en-US" dirty="0" smtClean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36890"/>
                  </a:ext>
                </a:extLst>
              </a:tr>
              <a:tr h="1067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local_buf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88295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1334343" y="5122596"/>
            <a:ext cx="2516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2490" y="492954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ebp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325638" y="6616420"/>
            <a:ext cx="2516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3785" y="642336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esp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334343" y="2737342"/>
            <a:ext cx="2516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1117" y="2544287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 smtClean="0">
                <a:solidFill>
                  <a:srgbClr val="8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buf1/2/3</a:t>
            </a:r>
            <a:endParaRPr lang="ko-KR" altLang="en-US" strike="sngStrike" dirty="0">
              <a:solidFill>
                <a:srgbClr val="800000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24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/GS Option &amp; Security Cookie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Vulnerable function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parameters 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(Opt)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127" y="2316009"/>
            <a:ext cx="3101228" cy="4448047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15" idx="3"/>
          </p:cNvCxnSpPr>
          <p:nvPr/>
        </p:nvCxnSpPr>
        <p:spPr>
          <a:xfrm flipV="1">
            <a:off x="5054884" y="4210565"/>
            <a:ext cx="586904" cy="309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64786" y="4345501"/>
            <a:ext cx="390098" cy="34970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eip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341672"/>
              </p:ext>
            </p:extLst>
          </p:nvPr>
        </p:nvGraphicFramePr>
        <p:xfrm>
          <a:off x="1619885" y="2340691"/>
          <a:ext cx="2745364" cy="43986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5364">
                  <a:extLst>
                    <a:ext uri="{9D8B030D-6E8A-4147-A177-3AD203B41FA5}">
                      <a16:colId xmlns:a16="http://schemas.microsoft.com/office/drawing/2014/main" val="3492363031"/>
                    </a:ext>
                  </a:extLst>
                </a:gridCol>
              </a:tblGrid>
              <a:tr h="770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(function</a:t>
                      </a:r>
                      <a:r>
                        <a:rPr lang="en-US" altLang="ko-KR" baseline="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frame of main)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4238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buf3</a:t>
                      </a:r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88124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effectLst/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buf2</a:t>
                      </a:r>
                      <a:endParaRPr lang="ko-KR" altLang="en-US" b="0" i="0" dirty="0">
                        <a:solidFill>
                          <a:schemeClr val="tx1"/>
                        </a:solidFill>
                        <a:effectLst/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6904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effectLst/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buf1</a:t>
                      </a:r>
                      <a:endParaRPr lang="ko-KR" altLang="en-US" b="0" i="0" dirty="0">
                        <a:effectLst/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51937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retaddr</a:t>
                      </a:r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of </a:t>
                      </a:r>
                      <a:r>
                        <a:rPr lang="en-US" altLang="ko-KR" dirty="0" err="1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vuln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04619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old</a:t>
                      </a:r>
                      <a:r>
                        <a:rPr lang="en-US" altLang="ko-KR" baseline="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ebp</a:t>
                      </a:r>
                      <a:r>
                        <a:rPr lang="en-US" altLang="ko-KR" baseline="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of </a:t>
                      </a:r>
                      <a:r>
                        <a:rPr lang="en-US" altLang="ko-KR" baseline="0" dirty="0" err="1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vuln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99458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ko-KR" dirty="0" smtClean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__</a:t>
                      </a:r>
                      <a:r>
                        <a:rPr lang="es-ES" altLang="ko-KR" dirty="0" err="1" smtClean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security_cookie</a:t>
                      </a:r>
                      <a:r>
                        <a:rPr lang="es-ES" altLang="ko-KR" dirty="0" smtClean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^ </a:t>
                      </a:r>
                      <a:r>
                        <a:rPr lang="es-ES" altLang="ko-KR" dirty="0" err="1" smtClean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ebp</a:t>
                      </a:r>
                      <a:endParaRPr lang="ko-KR" altLang="en-US" dirty="0" smtClean="0">
                        <a:solidFill>
                          <a:schemeClr val="tx1"/>
                        </a:solidFill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111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choice</a:t>
                      </a:r>
                      <a:endParaRPr lang="ko-KR" altLang="en-US" dirty="0" smtClean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36890"/>
                  </a:ext>
                </a:extLst>
              </a:tr>
              <a:tr h="1067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local_buf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488295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>
            <a:off x="1334343" y="5122596"/>
            <a:ext cx="2516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2490" y="492954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ebp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325638" y="6616420"/>
            <a:ext cx="2516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3785" y="642336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esp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334343" y="2737342"/>
            <a:ext cx="2516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1117" y="2544287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 smtClean="0">
                <a:solidFill>
                  <a:srgbClr val="8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buf1/2/3</a:t>
            </a:r>
            <a:endParaRPr lang="ko-KR" altLang="en-US" strike="sngStrike" dirty="0">
              <a:solidFill>
                <a:srgbClr val="800000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41" name="Straight Arrow Connector 40"/>
          <p:cNvCxnSpPr>
            <a:stCxn id="15" idx="3"/>
          </p:cNvCxnSpPr>
          <p:nvPr/>
        </p:nvCxnSpPr>
        <p:spPr>
          <a:xfrm>
            <a:off x="5054884" y="4520352"/>
            <a:ext cx="5869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3"/>
          </p:cNvCxnSpPr>
          <p:nvPr/>
        </p:nvCxnSpPr>
        <p:spPr>
          <a:xfrm>
            <a:off x="5054884" y="4520352"/>
            <a:ext cx="586904" cy="309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45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/GS Option &amp; Security Cookie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Vulnerable function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parameters 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(Opt)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Security Cookie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켜져 있음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그런데도 아주 간단한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buffer bug -&gt; viable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vuln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why??</a:t>
            </a:r>
          </a:p>
        </p:txBody>
      </p:sp>
    </p:spTree>
    <p:extLst>
      <p:ext uri="{BB962C8B-B14F-4D97-AF65-F5344CB8AC3E}">
        <p14:creationId xmlns:p14="http://schemas.microsoft.com/office/powerpoint/2010/main" val="56190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/GS Option &amp; Security Cookie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Vulnerable function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parameters 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(Opt)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함수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epilogue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에서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Security Cookie validation</a:t>
            </a: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함수 내부에서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parameter</a:t>
            </a:r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overwrite + use</a:t>
            </a:r>
          </a:p>
          <a:p>
            <a:pPr lvl="1"/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아직 리턴하기도 전이니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Cookie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덮어도 돌아감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다음의 </a:t>
            </a:r>
            <a:r>
              <a:rPr lang="en-US" altLang="ko-KR" i="1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vulnerable parameter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는 함수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prologue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에서 </a:t>
            </a:r>
            <a:r>
              <a:rPr lang="en-US" altLang="ko-KR" u="sng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local variable </a:t>
            </a:r>
            <a:r>
              <a:rPr lang="ko-KR" altLang="en-US" u="sng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아래쪽으로 복사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후 사용</a:t>
            </a:r>
            <a:endParaRPr lang="en-US" altLang="ko-KR" dirty="0" smtClean="0">
              <a:solidFill>
                <a:schemeClr val="bg1">
                  <a:lumMod val="50000"/>
                  <a:lumOff val="5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Pointer </a:t>
            </a:r>
            <a:r>
              <a:rPr lang="en-US" altLang="ko-KR" sz="20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(void *</a:t>
            </a:r>
            <a:r>
              <a:rPr lang="en-US" altLang="ko-KR" sz="2000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ptr</a:t>
            </a:r>
            <a:r>
              <a:rPr lang="en-US" altLang="ko-KR" sz="20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)</a:t>
            </a:r>
          </a:p>
          <a:p>
            <a:pPr lvl="1"/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C++ reference </a:t>
            </a:r>
            <a:r>
              <a:rPr lang="en-US" altLang="ko-KR" sz="20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std</a:t>
            </a:r>
            <a:r>
              <a:rPr lang="en-US" altLang="ko-KR" sz="20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::string &amp;</a:t>
            </a:r>
            <a:r>
              <a:rPr lang="en-US" altLang="ko-KR" sz="2000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refstr</a:t>
            </a:r>
            <a:r>
              <a:rPr lang="en-US" altLang="ko-KR" sz="20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)</a:t>
            </a:r>
          </a:p>
          <a:p>
            <a:pPr lvl="1"/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 </a:t>
            </a:r>
            <a:r>
              <a:rPr lang="en-US" altLang="ko-KR" sz="20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struct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w/ pointer </a:t>
            </a:r>
            <a:r>
              <a:rPr lang="en-US" altLang="ko-KR" sz="20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(List head { </a:t>
            </a:r>
            <a:r>
              <a:rPr lang="en-US" altLang="ko-KR" sz="2000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val</a:t>
            </a:r>
            <a:r>
              <a:rPr lang="en-US" altLang="ko-KR" sz="20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; List *next })</a:t>
            </a:r>
          </a:p>
          <a:p>
            <a:pPr lvl="1"/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GS buffer </a:t>
            </a:r>
            <a:r>
              <a:rPr lang="en-US" altLang="ko-KR" sz="20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(Array head { </a:t>
            </a:r>
            <a:r>
              <a:rPr lang="en-US" altLang="ko-KR" sz="2000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int</a:t>
            </a:r>
            <a:r>
              <a:rPr lang="en-US" altLang="ko-KR" sz="20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 </a:t>
            </a:r>
            <a:r>
              <a:rPr lang="en-US" altLang="ko-KR" sz="2000" dirty="0" err="1" smtClean="0">
                <a:latin typeface="Consolas" panose="020B0609020204030204" pitchFamily="49" charset="0"/>
                <a:cs typeface="Open Sans Light" panose="020B0306030504020204" pitchFamily="34" charset="0"/>
              </a:rPr>
              <a:t>val</a:t>
            </a:r>
            <a:r>
              <a:rPr lang="en-US" altLang="ko-KR" sz="2000" dirty="0" smtClean="0">
                <a:latin typeface="Consolas" panose="020B0609020204030204" pitchFamily="49" charset="0"/>
                <a:cs typeface="Open Sans Light" panose="020B0306030504020204" pitchFamily="34" charset="0"/>
              </a:rPr>
              <a:t>[4]; })</a:t>
            </a:r>
            <a:endParaRPr lang="en-US" altLang="ko-KR" sz="2000" dirty="0">
              <a:latin typeface="Consolas" panose="020B0609020204030204" pitchFamily="49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70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/GS Option &amp; Security Cookie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Vulnerable function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parameters 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(Opt)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72620"/>
          <a:stretch/>
        </p:blipFill>
        <p:spPr>
          <a:xfrm>
            <a:off x="1029074" y="3779326"/>
            <a:ext cx="3101228" cy="12178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223" y="2599581"/>
            <a:ext cx="3746127" cy="357738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249082" y="4364367"/>
            <a:ext cx="1506071" cy="1777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ounded Rectangle 7"/>
          <p:cNvSpPr/>
          <p:nvPr/>
        </p:nvSpPr>
        <p:spPr>
          <a:xfrm>
            <a:off x="4727390" y="4386729"/>
            <a:ext cx="1846727" cy="6335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69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재공지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다음 수업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(Week 3 Day 2)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는 설 연휴 지나고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29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날 있을 예정입니다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7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/GS Option &amp; Security Cookie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Vulnerable function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parameters 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(Opt)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6245" b="28993"/>
          <a:stretch/>
        </p:blipFill>
        <p:spPr>
          <a:xfrm>
            <a:off x="1029074" y="2946399"/>
            <a:ext cx="3101228" cy="288065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017122" y="2940423"/>
            <a:ext cx="2843678" cy="5976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917"/>
          <a:stretch/>
        </p:blipFill>
        <p:spPr>
          <a:xfrm>
            <a:off x="4645341" y="2520802"/>
            <a:ext cx="3993890" cy="3071904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645342" y="4606591"/>
            <a:ext cx="1432730" cy="1195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ounded Rectangle 10"/>
          <p:cNvSpPr/>
          <p:nvPr/>
        </p:nvSpPr>
        <p:spPr>
          <a:xfrm>
            <a:off x="4645342" y="5455249"/>
            <a:ext cx="1432730" cy="1195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ounded Rectangle 11"/>
          <p:cNvSpPr/>
          <p:nvPr/>
        </p:nvSpPr>
        <p:spPr>
          <a:xfrm>
            <a:off x="5963154" y="2526778"/>
            <a:ext cx="1955670" cy="1271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570" y="5727642"/>
            <a:ext cx="1915431" cy="911306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5684570" y="6119907"/>
            <a:ext cx="1803948" cy="1255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4621438" y="2863099"/>
            <a:ext cx="1438706" cy="6450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125701" y="2926656"/>
            <a:ext cx="2390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buf3 </a:t>
            </a:r>
            <a:r>
              <a:rPr lang="en-US" altLang="ko-KR" sz="1400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ofs</a:t>
            </a:r>
            <a:r>
              <a:rPr lang="en-US" altLang="ko-KR" sz="14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&lt; min(local </a:t>
            </a:r>
            <a:r>
              <a:rPr lang="en-US" altLang="ko-KR" sz="1400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var</a:t>
            </a:r>
            <a:r>
              <a:rPr lang="en-US" altLang="ko-KR" sz="14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ofs</a:t>
            </a:r>
            <a:r>
              <a:rPr lang="en-US" altLang="ko-KR" sz="1400" dirty="0" smtClean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35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/GS Option &amp; Security Cookie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Vulnerable function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parameters 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(Opt)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공격자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입장에서는 그냥 </a:t>
            </a:r>
            <a:r>
              <a:rPr lang="en-US" altLang="ko-KR" u="sng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binary </a:t>
            </a:r>
            <a:r>
              <a:rPr lang="ko-KR" altLang="en-US" u="sng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확인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하면 됨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이것도 궁금하면 확인하면 되는 정도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altLang="ko-KR" sz="12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s-ES" altLang="ko-KR" sz="1200" dirty="0" smtClean="0">
                <a:hlinkClick r:id="rId2"/>
              </a:rPr>
              <a:t>https</a:t>
            </a:r>
            <a:r>
              <a:rPr lang="es-ES" altLang="ko-KR" sz="1200" dirty="0">
                <a:hlinkClick r:id="rId2"/>
              </a:rPr>
              <a:t>://</a:t>
            </a:r>
            <a:r>
              <a:rPr lang="es-ES" altLang="ko-KR" sz="1200" dirty="0" smtClean="0">
                <a:hlinkClick r:id="rId2"/>
              </a:rPr>
              <a:t>docs.microsoft.com/en-us/cpp/build/reference/gs-buffer-security-check?view=vs-2019#what-is-protected</a:t>
            </a:r>
            <a:r>
              <a:rPr lang="es-ES" altLang="ko-KR" sz="1200" dirty="0" smtClean="0"/>
              <a:t>)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02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Security Cookie Bypass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Linux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랑 근본적인 차이 없음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아직까지는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…)</a:t>
            </a: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cookie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잘 덮고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return address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덮자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 부분은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trivial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하니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Lab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은 없습니다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1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쉬어가는 시간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n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분 쉬면서 이해하는 시간을 가집시다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질문 받을거야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62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 Mechanism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Structured Exception Handler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란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Microsoft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가 만든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의 확장 기능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(Compiler + OS)</a:t>
            </a:r>
          </a:p>
          <a:p>
            <a:pPr lvl="1"/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예외적인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(exceptional)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상황에 대응할 수 있도록 함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2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Access Violation, Divide by Zero, Stack Overflow, …</a:t>
            </a: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컴파일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&amp;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리버싱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&amp;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디버깅으로 확인합시다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9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SEH Mechanism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Visual Studio -&gt; Empty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main.c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만들기</a:t>
            </a:r>
            <a:endParaRPr lang="en-US" altLang="ko-KR" sz="24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빌드 옵션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Release / x86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으로 설정</a:t>
            </a:r>
            <a:endParaRPr lang="en-US" altLang="ko-KR" sz="24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Solution Explorer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에서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Project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우클릭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-&gt; Properties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Configuration: Active(Release), Platform: Active(Win32)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C/C++ &gt; Optimization &gt; Optimization: Disabled (/Od)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C/C++ &gt; Optimization </a:t>
            </a: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&gt; Inline Function Expansion: Only __inline (/Ob1)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C/C++ &gt; Code Generation </a:t>
            </a: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&gt; Enable C++ Exceptions: No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C/C++ &gt; Code Generation </a:t>
            </a: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&gt; Security Check: Disable Security Check (/GS-)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Linker &gt; Command Line &gt; Additional Options: /SAFESEH:NO</a:t>
            </a:r>
          </a:p>
          <a:p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귀찮으면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그냥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Test3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받아서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Visual Studio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로 열어요</a:t>
            </a:r>
            <a:endParaRPr lang="en-US" altLang="ko-KR" sz="24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3</a:t>
            </a:r>
            <a:r>
              <a:rPr lang="ko-KR" altLang="en-US" sz="200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번은 해주세요</a:t>
            </a:r>
            <a:endParaRPr lang="en-US" altLang="ko-KR" sz="20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06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SEH Mechanism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컴파일하고 돌려봅시다</a:t>
            </a:r>
            <a:endParaRPr lang="en-US" altLang="ko-KR" sz="24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77035"/>
            <a:ext cx="2848423" cy="43717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438" y="3144558"/>
            <a:ext cx="4838700" cy="1847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194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SEH Mechanism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이제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ida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 넣어봅시다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엥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__try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랑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__except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어디감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525" y="2538880"/>
            <a:ext cx="30289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6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SEH Mechanism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이제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__try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랑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__except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잘 보이죠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777444" y="0"/>
            <a:ext cx="3366556" cy="6858000"/>
            <a:chOff x="5777444" y="0"/>
            <a:chExt cx="3366556" cy="6858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7444" y="0"/>
              <a:ext cx="3366556" cy="6858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862918" y="1079486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  <a:endParaRPr lang="ko-KR" altLang="en-US" dirty="0">
                <a:solidFill>
                  <a:srgbClr val="FF0000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85954" y="3244334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  <a:endParaRPr lang="ko-KR" altLang="en-US" dirty="0">
                <a:solidFill>
                  <a:srgbClr val="FF0000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85954" y="4542163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  <a:endParaRPr lang="ko-KR" altLang="en-US" dirty="0">
                <a:solidFill>
                  <a:srgbClr val="FF0000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85954" y="5844470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  <a:endParaRPr lang="ko-KR" altLang="en-US" dirty="0">
                <a:solidFill>
                  <a:srgbClr val="FF0000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99238" y="1351843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  <a:endParaRPr lang="ko-KR" altLang="en-US" dirty="0">
                <a:solidFill>
                  <a:srgbClr val="FF0000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596839" y="2356269"/>
            <a:ext cx="2872566" cy="4371788"/>
            <a:chOff x="1596839" y="2451892"/>
            <a:chExt cx="2872566" cy="437178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6839" y="2451892"/>
              <a:ext cx="2848423" cy="437178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180067" y="4226860"/>
              <a:ext cx="316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  <a:endParaRPr lang="ko-KR" altLang="en-US" dirty="0">
                <a:solidFill>
                  <a:srgbClr val="FF0000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32038" y="4940251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  <a:endParaRPr lang="ko-KR" altLang="en-US" dirty="0">
                <a:solidFill>
                  <a:srgbClr val="FF0000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83166" y="565592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  <a:endParaRPr lang="ko-KR" altLang="en-US" dirty="0">
                <a:solidFill>
                  <a:srgbClr val="FF0000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27574" y="6241321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  <a:endParaRPr lang="ko-KR" altLang="en-US" dirty="0">
                <a:solidFill>
                  <a:srgbClr val="FF0000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53293" y="5377720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  <a:endParaRPr lang="ko-KR" altLang="en-US" dirty="0">
                <a:solidFill>
                  <a:srgbClr val="FF0000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55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SEH Mechanism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1487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Q.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근데 어셈 보면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__except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로 가는</a:t>
            </a:r>
            <a:r>
              <a:rPr lang="en-US" altLang="ko-KR" sz="24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코드가 없는데요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pPr marL="0" indent="0">
              <a:buNone/>
            </a:pP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A. </a:t>
            </a:r>
            <a:r>
              <a:rPr lang="en-US" altLang="ko-KR" sz="2400" dirty="0" smtClean="0">
                <a:solidFill>
                  <a:srgbClr val="00B0F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Compiler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+ </a:t>
            </a:r>
            <a:r>
              <a:rPr lang="en-US" altLang="ko-KR" sz="2400" dirty="0" smtClean="0">
                <a:solidFill>
                  <a:srgbClr val="92D05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OS</a:t>
            </a:r>
            <a:r>
              <a:rPr lang="ko-KR" altLang="en-US" sz="24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지원이 필요함</a:t>
            </a:r>
            <a:endParaRPr lang="en-US" altLang="ko-KR" sz="24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altLang="ko-KR" sz="24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User: Exception 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발생</a:t>
            </a:r>
            <a:r>
              <a:rPr lang="en-US" altLang="ko-KR" sz="20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-&gt; Interrupt 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발생</a:t>
            </a:r>
            <a:endParaRPr lang="en-US" altLang="ko-KR" sz="20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Kernel: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Interrupt handler 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작동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altLang="ko-KR" sz="2000" dirty="0" err="1" smtClean="0">
                <a:solidFill>
                  <a:srgbClr val="92D05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usermode</a:t>
            </a:r>
            <a:r>
              <a:rPr lang="ko-KR" altLang="en-US" sz="2000" dirty="0" smtClean="0">
                <a:solidFill>
                  <a:srgbClr val="92D05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에서 발생했을 경우 </a:t>
            </a:r>
            <a:r>
              <a:rPr lang="en-US" altLang="ko-KR" sz="2000" dirty="0" err="1" smtClean="0">
                <a:solidFill>
                  <a:srgbClr val="92D05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ntdll!KiUserExceptionDispatcher</a:t>
            </a:r>
            <a:r>
              <a:rPr lang="en-US" altLang="ko-KR" sz="2000" dirty="0">
                <a:solidFill>
                  <a:srgbClr val="92D05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sz="2000" dirty="0" smtClean="0">
                <a:solidFill>
                  <a:srgbClr val="92D05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호출</a:t>
            </a:r>
            <a:endParaRPr lang="en-US" altLang="ko-KR" sz="2000" dirty="0" smtClean="0">
              <a:solidFill>
                <a:srgbClr val="92D050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User: Dispatcher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에서 </a:t>
            </a:r>
            <a:r>
              <a:rPr lang="ko-KR" altLang="en-US" sz="2000" dirty="0" smtClean="0">
                <a:solidFill>
                  <a:srgbClr val="00B0F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프로그램에 등록된 </a:t>
            </a:r>
            <a:r>
              <a:rPr lang="en-US" altLang="ko-KR" sz="2000" dirty="0" smtClean="0">
                <a:solidFill>
                  <a:srgbClr val="00B0F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SEH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하나씩 호출함</a:t>
            </a:r>
            <a:endParaRPr lang="en-US" altLang="ko-KR" sz="2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(Opt)</a:t>
            </a: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예외 처리 안되면</a:t>
            </a: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 </a:t>
            </a:r>
            <a:r>
              <a:rPr lang="en-US" altLang="ko-KR" sz="16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UnhandledExceptionFilter</a:t>
            </a: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-&gt; </a:t>
            </a:r>
            <a:r>
              <a:rPr lang="en-US" altLang="ko-KR" sz="16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faultrep!ReportFault</a:t>
            </a:r>
            <a:r>
              <a:rPr lang="en-US" altLang="ko-KR" sz="16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&amp; </a:t>
            </a:r>
            <a:r>
              <a:rPr lang="ko-KR" altLang="en-US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이것저것 </a:t>
            </a: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-&gt; </a:t>
            </a:r>
            <a:r>
              <a:rPr lang="ko-KR" altLang="en-US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종료</a:t>
            </a:r>
            <a:endParaRPr lang="en-US" altLang="ko-KR" sz="16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777444" y="0"/>
            <a:ext cx="3366556" cy="6858000"/>
            <a:chOff x="5777444" y="0"/>
            <a:chExt cx="3366556" cy="6858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7444" y="0"/>
              <a:ext cx="3366556" cy="6858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862918" y="1079486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  <a:endParaRPr lang="ko-KR" altLang="en-US" dirty="0">
                <a:solidFill>
                  <a:srgbClr val="FF0000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85954" y="3244334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  <a:endParaRPr lang="ko-KR" altLang="en-US" dirty="0">
                <a:solidFill>
                  <a:srgbClr val="FF0000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85954" y="4542163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  <a:endParaRPr lang="ko-KR" altLang="en-US" dirty="0">
                <a:solidFill>
                  <a:srgbClr val="FF0000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85954" y="5844470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  <a:endParaRPr lang="ko-KR" altLang="en-US" dirty="0">
                <a:solidFill>
                  <a:srgbClr val="FF0000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99238" y="1351843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  <a:endParaRPr lang="ko-KR" altLang="en-US" dirty="0">
                <a:solidFill>
                  <a:srgbClr val="FF0000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5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지금까지 한 것들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Windows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Shellcoding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BOF + ROP in Windows</a:t>
            </a:r>
          </a:p>
        </p:txBody>
      </p:sp>
    </p:spTree>
    <p:extLst>
      <p:ext uri="{BB962C8B-B14F-4D97-AF65-F5344CB8AC3E}">
        <p14:creationId xmlns:p14="http://schemas.microsoft.com/office/powerpoint/2010/main" val="29431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SEH Mechanism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 Handler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등록하는 과정</a:t>
            </a:r>
            <a:r>
              <a:rPr lang="en-US" altLang="ko-KR" sz="24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@ function prologue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713389" y="4573793"/>
            <a:ext cx="579812" cy="349702"/>
            <a:chOff x="4322077" y="4321594"/>
            <a:chExt cx="579812" cy="349702"/>
          </a:xfrm>
        </p:grpSpPr>
        <p:cxnSp>
          <p:nvCxnSpPr>
            <p:cNvPr id="22" name="Straight Arrow Connector 21"/>
            <p:cNvCxnSpPr>
              <a:stCxn id="23" idx="3"/>
            </p:cNvCxnSpPr>
            <p:nvPr/>
          </p:nvCxnSpPr>
          <p:spPr>
            <a:xfrm>
              <a:off x="4712175" y="4496445"/>
              <a:ext cx="1897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322077" y="4321594"/>
              <a:ext cx="390098" cy="349702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ko-KR" dirty="0" err="1" smtClean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eip</a:t>
              </a:r>
              <a:endPara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52828" y="6602237"/>
            <a:ext cx="47323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* </a:t>
            </a:r>
            <a:r>
              <a:rPr lang="es-ES" altLang="ko-KR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3"/>
              </a:rPr>
              <a:t>https://en.wikipedia.org/wiki/Win32_Thread_Information_Block#Contents_of_the_TIB_on_Windows</a:t>
            </a:r>
            <a:endParaRPr lang="ko-KR" altLang="en-US" sz="8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751" y="2646758"/>
            <a:ext cx="2643187" cy="3385529"/>
          </a:xfrm>
          <a:prstGeom prst="rect">
            <a:avLst/>
          </a:prstGeom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122693"/>
              </p:ext>
            </p:extLst>
          </p:nvPr>
        </p:nvGraphicFramePr>
        <p:xfrm>
          <a:off x="1350944" y="2510118"/>
          <a:ext cx="2745364" cy="35860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5364">
                  <a:extLst>
                    <a:ext uri="{9D8B030D-6E8A-4147-A177-3AD203B41FA5}">
                      <a16:colId xmlns:a16="http://schemas.microsoft.com/office/drawing/2014/main" val="3492363031"/>
                    </a:ext>
                  </a:extLst>
                </a:gridCol>
              </a:tblGrid>
              <a:tr h="629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?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4238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?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17113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?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01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?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74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__except_handler3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6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&amp;stru_4024D8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04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-1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1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old</a:t>
                      </a:r>
                      <a:r>
                        <a:rPr lang="en-US" altLang="ko-KR" baseline="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ebp</a:t>
                      </a:r>
                      <a:r>
                        <a:rPr lang="en-US" altLang="ko-KR" baseline="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of main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ret</a:t>
                      </a:r>
                      <a:r>
                        <a:rPr lang="en-US" altLang="ko-KR" baseline="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of main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531987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1065402" y="5548928"/>
            <a:ext cx="2516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3549" y="535587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ebp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065402" y="4428562"/>
            <a:ext cx="2516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4006" y="423550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esp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35461" y="6271002"/>
            <a:ext cx="377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dword</a:t>
            </a:r>
            <a:r>
              <a:rPr lang="en-US" altLang="ko-KR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fs:[0] = Current SEH Frame</a:t>
            </a:r>
            <a:r>
              <a:rPr lang="en-US" altLang="ko-KR" baseline="30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*</a:t>
            </a:r>
            <a:endParaRPr lang="ko-KR" altLang="en-US" baseline="30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1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SEH Mechanism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 Handler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등록하는 과정</a:t>
            </a:r>
            <a:r>
              <a:rPr lang="en-US" altLang="ko-KR" sz="24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@ function prologue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713389" y="4902498"/>
            <a:ext cx="579812" cy="349702"/>
            <a:chOff x="4322077" y="4321594"/>
            <a:chExt cx="579812" cy="349702"/>
          </a:xfrm>
        </p:grpSpPr>
        <p:cxnSp>
          <p:nvCxnSpPr>
            <p:cNvPr id="31" name="Straight Arrow Connector 30"/>
            <p:cNvCxnSpPr>
              <a:stCxn id="32" idx="3"/>
            </p:cNvCxnSpPr>
            <p:nvPr/>
          </p:nvCxnSpPr>
          <p:spPr>
            <a:xfrm>
              <a:off x="4712175" y="4496445"/>
              <a:ext cx="1897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322077" y="4321594"/>
              <a:ext cx="390098" cy="349702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ko-KR" dirty="0" err="1" smtClean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eip</a:t>
              </a:r>
              <a:endPara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51" y="2646758"/>
            <a:ext cx="2643187" cy="3385529"/>
          </a:xfrm>
          <a:prstGeom prst="rect">
            <a:avLst/>
          </a:prstGeom>
        </p:spPr>
      </p:pic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865610"/>
              </p:ext>
            </p:extLst>
          </p:nvPr>
        </p:nvGraphicFramePr>
        <p:xfrm>
          <a:off x="1350944" y="2510118"/>
          <a:ext cx="2745364" cy="35860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5364">
                  <a:extLst>
                    <a:ext uri="{9D8B030D-6E8A-4147-A177-3AD203B41FA5}">
                      <a16:colId xmlns:a16="http://schemas.microsoft.com/office/drawing/2014/main" val="3492363031"/>
                    </a:ext>
                  </a:extLst>
                </a:gridCol>
              </a:tblGrid>
              <a:tr h="629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?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4238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?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17113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?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01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Current</a:t>
                      </a:r>
                      <a:r>
                        <a:rPr lang="en-US" altLang="ko-KR" baseline="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SEH Frame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74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__except_handler3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6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&amp;stru_4024D8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04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-1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1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old</a:t>
                      </a:r>
                      <a:r>
                        <a:rPr lang="en-US" altLang="ko-KR" baseline="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ebp</a:t>
                      </a:r>
                      <a:r>
                        <a:rPr lang="en-US" altLang="ko-KR" baseline="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of main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ret</a:t>
                      </a:r>
                      <a:r>
                        <a:rPr lang="en-US" altLang="ko-KR" baseline="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of main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531987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1065402" y="5548928"/>
            <a:ext cx="2516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3549" y="535587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ebp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065402" y="4052046"/>
            <a:ext cx="2516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4006" y="385899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esp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35461" y="6271002"/>
            <a:ext cx="364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dword</a:t>
            </a:r>
            <a:r>
              <a:rPr lang="en-US" altLang="ko-KR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fs:[0] = Current SEH Frame</a:t>
            </a:r>
            <a:endParaRPr lang="ko-KR" altLang="en-US" baseline="30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40" name="Elbow Connector 39"/>
          <p:cNvCxnSpPr/>
          <p:nvPr/>
        </p:nvCxnSpPr>
        <p:spPr>
          <a:xfrm rot="16200000" flipV="1">
            <a:off x="3148790" y="4999565"/>
            <a:ext cx="2259854" cy="364817"/>
          </a:xfrm>
          <a:prstGeom prst="bentConnector3">
            <a:avLst>
              <a:gd name="adj1" fmla="val 9998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5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SEH Mechanism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 Handler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등록하는 과정</a:t>
            </a:r>
            <a:r>
              <a:rPr lang="en-US" altLang="ko-KR" sz="24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@ function prologue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713389" y="5069840"/>
            <a:ext cx="579812" cy="349702"/>
            <a:chOff x="4322077" y="4321594"/>
            <a:chExt cx="579812" cy="349702"/>
          </a:xfrm>
        </p:grpSpPr>
        <p:cxnSp>
          <p:nvCxnSpPr>
            <p:cNvPr id="31" name="Straight Arrow Connector 30"/>
            <p:cNvCxnSpPr>
              <a:stCxn id="32" idx="3"/>
            </p:cNvCxnSpPr>
            <p:nvPr/>
          </p:nvCxnSpPr>
          <p:spPr>
            <a:xfrm>
              <a:off x="4712175" y="4496445"/>
              <a:ext cx="1897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322077" y="4321594"/>
              <a:ext cx="390098" cy="349702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ko-KR" dirty="0" err="1" smtClean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eip</a:t>
              </a:r>
              <a:endPara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51" y="2646758"/>
            <a:ext cx="2643187" cy="3385529"/>
          </a:xfrm>
          <a:prstGeom prst="rect">
            <a:avLst/>
          </a:prstGeom>
        </p:spPr>
      </p:pic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5044"/>
              </p:ext>
            </p:extLst>
          </p:nvPr>
        </p:nvGraphicFramePr>
        <p:xfrm>
          <a:off x="1350944" y="2510118"/>
          <a:ext cx="2745364" cy="35860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5364">
                  <a:extLst>
                    <a:ext uri="{9D8B030D-6E8A-4147-A177-3AD203B41FA5}">
                      <a16:colId xmlns:a16="http://schemas.microsoft.com/office/drawing/2014/main" val="3492363031"/>
                    </a:ext>
                  </a:extLst>
                </a:gridCol>
              </a:tblGrid>
              <a:tr h="629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?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4238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?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17113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?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01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Next</a:t>
                      </a:r>
                      <a:r>
                        <a:rPr lang="en-US" altLang="ko-KR" baseline="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SEH Frame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74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__except_handler3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6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&amp;stru_4024D8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04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-1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1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old</a:t>
                      </a:r>
                      <a:r>
                        <a:rPr lang="en-US" altLang="ko-KR" baseline="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ebp</a:t>
                      </a:r>
                      <a:r>
                        <a:rPr lang="en-US" altLang="ko-KR" baseline="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of main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ret</a:t>
                      </a:r>
                      <a:r>
                        <a:rPr lang="en-US" altLang="ko-KR" baseline="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of main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531987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1065402" y="5548928"/>
            <a:ext cx="2516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3549" y="535587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ebp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065402" y="4052046"/>
            <a:ext cx="2516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4006" y="385899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esp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35461" y="6271002"/>
            <a:ext cx="420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dword</a:t>
            </a:r>
            <a:r>
              <a:rPr lang="en-US" altLang="ko-KR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fs:[0] = </a:t>
            </a:r>
            <a:r>
              <a:rPr lang="en-US" altLang="ko-KR" i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Current</a:t>
            </a:r>
            <a:r>
              <a:rPr lang="en-US" altLang="ko-KR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SEH Frame = </a:t>
            </a:r>
            <a:r>
              <a:rPr lang="en-US" altLang="ko-KR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esp</a:t>
            </a:r>
            <a:endParaRPr lang="ko-KR" altLang="en-US" baseline="30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40" name="Elbow Connector 39"/>
          <p:cNvCxnSpPr/>
          <p:nvPr/>
        </p:nvCxnSpPr>
        <p:spPr>
          <a:xfrm rot="16200000" flipV="1">
            <a:off x="3148790" y="4999565"/>
            <a:ext cx="2259854" cy="364817"/>
          </a:xfrm>
          <a:prstGeom prst="bentConnector3">
            <a:avLst>
              <a:gd name="adj1" fmla="val 9998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4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SEH Mechanism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 Handler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등록하는 과정</a:t>
            </a:r>
            <a:r>
              <a:rPr lang="en-US" altLang="ko-KR" sz="24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@ function prologue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010366"/>
              </p:ext>
            </p:extLst>
          </p:nvPr>
        </p:nvGraphicFramePr>
        <p:xfrm>
          <a:off x="1350944" y="2510118"/>
          <a:ext cx="2745364" cy="35860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5364">
                  <a:extLst>
                    <a:ext uri="{9D8B030D-6E8A-4147-A177-3AD203B41FA5}">
                      <a16:colId xmlns:a16="http://schemas.microsoft.com/office/drawing/2014/main" val="3492363031"/>
                    </a:ext>
                  </a:extLst>
                </a:gridCol>
              </a:tblGrid>
              <a:tr h="629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…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4238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saved </a:t>
                      </a:r>
                      <a:r>
                        <a:rPr lang="en-US" altLang="ko-KR" dirty="0" err="1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esp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17113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(Exception</a:t>
                      </a:r>
                      <a:r>
                        <a:rPr lang="en-US" altLang="ko-KR" baseline="0" dirty="0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Pointer)</a:t>
                      </a:r>
                      <a:endParaRPr lang="ko-KR" alt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01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Next</a:t>
                      </a:r>
                      <a:r>
                        <a:rPr lang="en-US" altLang="ko-KR" baseline="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SEH Frame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74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__except_handler3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6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&amp;stru_4024D8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04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-1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1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old</a:t>
                      </a:r>
                      <a:r>
                        <a:rPr lang="en-US" altLang="ko-KR" baseline="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ebp</a:t>
                      </a:r>
                      <a:r>
                        <a:rPr lang="en-US" altLang="ko-KR" baseline="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of main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ret</a:t>
                      </a:r>
                      <a:r>
                        <a:rPr lang="en-US" altLang="ko-KR" baseline="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of main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531987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1065402" y="5548928"/>
            <a:ext cx="2516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3549" y="535587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ebp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065402" y="2703173"/>
            <a:ext cx="2516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4006" y="251011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esp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713389" y="5921300"/>
            <a:ext cx="579812" cy="349702"/>
            <a:chOff x="4322077" y="4321594"/>
            <a:chExt cx="579812" cy="349702"/>
          </a:xfrm>
        </p:grpSpPr>
        <p:cxnSp>
          <p:nvCxnSpPr>
            <p:cNvPr id="31" name="Straight Arrow Connector 30"/>
            <p:cNvCxnSpPr>
              <a:stCxn id="32" idx="3"/>
            </p:cNvCxnSpPr>
            <p:nvPr/>
          </p:nvCxnSpPr>
          <p:spPr>
            <a:xfrm>
              <a:off x="4712175" y="4496445"/>
              <a:ext cx="1897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322077" y="4321594"/>
              <a:ext cx="390098" cy="349702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altLang="ko-KR" dirty="0" err="1" smtClean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eip</a:t>
              </a:r>
              <a:endPara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51" y="2646758"/>
            <a:ext cx="2643187" cy="338552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35461" y="6271002"/>
            <a:ext cx="364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dword</a:t>
            </a:r>
            <a:r>
              <a:rPr lang="en-US" altLang="ko-KR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fs:[0] = Current SEH Frame</a:t>
            </a:r>
            <a:endParaRPr lang="ko-KR" altLang="en-US" baseline="30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17" name="Elbow Connector 16"/>
          <p:cNvCxnSpPr/>
          <p:nvPr/>
        </p:nvCxnSpPr>
        <p:spPr>
          <a:xfrm rot="16200000" flipV="1">
            <a:off x="3148790" y="4999565"/>
            <a:ext cx="2259854" cy="364817"/>
          </a:xfrm>
          <a:prstGeom prst="bentConnector3">
            <a:avLst>
              <a:gd name="adj1" fmla="val 9998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SEH Mechanism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 Handler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등록하는 과정</a:t>
            </a:r>
            <a:r>
              <a:rPr lang="en-US" altLang="ko-KR" sz="24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@ function prologue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391649"/>
              </p:ext>
            </p:extLst>
          </p:nvPr>
        </p:nvGraphicFramePr>
        <p:xfrm>
          <a:off x="1350944" y="2510118"/>
          <a:ext cx="2745364" cy="35860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5364">
                  <a:extLst>
                    <a:ext uri="{9D8B030D-6E8A-4147-A177-3AD203B41FA5}">
                      <a16:colId xmlns:a16="http://schemas.microsoft.com/office/drawing/2014/main" val="3492363031"/>
                    </a:ext>
                  </a:extLst>
                </a:gridCol>
              </a:tblGrid>
              <a:tr h="629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…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4238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saved </a:t>
                      </a:r>
                      <a:r>
                        <a:rPr lang="en-US" altLang="ko-KR" dirty="0" err="1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esp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17113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(Exception</a:t>
                      </a:r>
                      <a:r>
                        <a:rPr lang="en-US" altLang="ko-KR" baseline="0" dirty="0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Pointer)</a:t>
                      </a:r>
                      <a:endParaRPr lang="ko-KR" altLang="en-US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01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Next</a:t>
                      </a:r>
                      <a:r>
                        <a:rPr lang="en-US" altLang="ko-KR" baseline="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SEH Frame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74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__except_handler3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6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&amp;stru_4024D8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04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-1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1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old</a:t>
                      </a:r>
                      <a:r>
                        <a:rPr lang="en-US" altLang="ko-KR" baseline="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ebp</a:t>
                      </a:r>
                      <a:r>
                        <a:rPr lang="en-US" altLang="ko-KR" baseline="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of main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ret</a:t>
                      </a:r>
                      <a:r>
                        <a:rPr lang="en-US" altLang="ko-KR" baseline="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of main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531987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1065402" y="5548928"/>
            <a:ext cx="2516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3549" y="535587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ebp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065402" y="2703173"/>
            <a:ext cx="2516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4006" y="251011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esp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5461" y="6271002"/>
            <a:ext cx="364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dword</a:t>
            </a:r>
            <a:r>
              <a:rPr lang="en-US" altLang="ko-KR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fs:[0] = Current SEH Frame</a:t>
            </a:r>
            <a:endParaRPr lang="ko-KR" altLang="en-US" baseline="30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17" name="Elbow Connector 16"/>
          <p:cNvCxnSpPr/>
          <p:nvPr/>
        </p:nvCxnSpPr>
        <p:spPr>
          <a:xfrm rot="16200000" flipV="1">
            <a:off x="3148790" y="4999565"/>
            <a:ext cx="2259854" cy="364817"/>
          </a:xfrm>
          <a:prstGeom prst="bentConnector3">
            <a:avLst>
              <a:gd name="adj1" fmla="val 9998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966023"/>
              </p:ext>
            </p:extLst>
          </p:nvPr>
        </p:nvGraphicFramePr>
        <p:xfrm>
          <a:off x="4989482" y="3998318"/>
          <a:ext cx="2745364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5364">
                  <a:extLst>
                    <a:ext uri="{9D8B030D-6E8A-4147-A177-3AD203B41FA5}">
                      <a16:colId xmlns:a16="http://schemas.microsoft.com/office/drawing/2014/main" val="148580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Enclosing Level</a:t>
                      </a:r>
                      <a:r>
                        <a:rPr lang="en-US" altLang="ko-KR" baseline="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= </a:t>
                      </a:r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-1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31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Filter Function</a:t>
                      </a:r>
                      <a:r>
                        <a:rPr lang="en-US" altLang="ko-KR" baseline="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= $LN5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35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s-ES" altLang="ko-KR" sz="1400" dirty="0" err="1" smtClean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Handler</a:t>
                      </a:r>
                      <a:r>
                        <a:rPr lang="es-ES" altLang="ko-KR" sz="1400" dirty="0" smtClean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/</a:t>
                      </a:r>
                      <a:r>
                        <a:rPr lang="es-ES" altLang="ko-KR" sz="1400" dirty="0" err="1" smtClean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Finally</a:t>
                      </a:r>
                      <a:r>
                        <a:rPr lang="es-ES" altLang="ko-KR" sz="1400" baseline="0" dirty="0" smtClean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</a:t>
                      </a:r>
                      <a:r>
                        <a:rPr lang="es-ES" altLang="ko-KR" sz="1400" baseline="0" dirty="0" err="1" smtClean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Function</a:t>
                      </a:r>
                      <a:r>
                        <a:rPr lang="es-ES" altLang="ko-KR" sz="1400" baseline="0" dirty="0" smtClean="0">
                          <a:solidFill>
                            <a:schemeClr val="tx1"/>
                          </a:solidFill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= $LN6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41155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82746" y="3561518"/>
            <a:ext cx="135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ScopeTable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4096308" y="4183529"/>
            <a:ext cx="852210" cy="636506"/>
          </a:xfrm>
          <a:prstGeom prst="bentConnector3">
            <a:avLst>
              <a:gd name="adj1" fmla="val 6542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Brace 3"/>
          <p:cNvSpPr/>
          <p:nvPr/>
        </p:nvSpPr>
        <p:spPr>
          <a:xfrm>
            <a:off x="7734846" y="4183529"/>
            <a:ext cx="193938" cy="774460"/>
          </a:xfrm>
          <a:prstGeom prst="rightBrace">
            <a:avLst>
              <a:gd name="adj1" fmla="val 4366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890996" y="4416870"/>
            <a:ext cx="1316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rgbClr val="FF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ScopeTable</a:t>
            </a:r>
            <a:r>
              <a:rPr lang="en-US" altLang="ko-KR" sz="1400" dirty="0" smtClean="0">
                <a:solidFill>
                  <a:srgbClr val="FF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[0]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63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SEH Mechanism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Try Level = unique # (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Open Sans Light" panose="020B0306030504020204" pitchFamily="34" charset="0"/>
              </a:rPr>
              <a:t>≥</a:t>
            </a:r>
            <a:r>
              <a:rPr lang="en-US" altLang="ko-KR" sz="24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) per __try block per function</a:t>
            </a:r>
          </a:p>
          <a:p>
            <a:pPr lvl="1"/>
            <a:r>
              <a:rPr lang="en-US" altLang="ko-KR" sz="20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ScopeTable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[</a:t>
            </a:r>
            <a:r>
              <a:rPr lang="en-US" altLang="ko-KR" sz="20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TryLevel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] = </a:t>
            </a:r>
            <a:r>
              <a:rPr lang="en-US" altLang="ko-KR" sz="20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ScopeTable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Record of __try block</a:t>
            </a:r>
          </a:p>
          <a:p>
            <a:pPr lvl="1"/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Try Level = -1 -&gt; Not surrounded by __try block</a:t>
            </a:r>
          </a:p>
          <a:p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ex: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525" y="3218750"/>
            <a:ext cx="30289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SEH Mechanism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026" name="Picture 2" descr="http://www.openrce.org/articles/img/igor1_seh3_stack_layou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690689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190750" y="6453189"/>
            <a:ext cx="22124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ko-KR" sz="800" dirty="0" smtClean="0">
                <a:hlinkClick r:id="rId4"/>
              </a:rPr>
              <a:t>http</a:t>
            </a:r>
            <a:r>
              <a:rPr lang="es-ES" altLang="ko-KR" sz="800" dirty="0">
                <a:hlinkClick r:id="rId4"/>
              </a:rPr>
              <a:t>://www.openrce.org/articles/full_view/21</a:t>
            </a:r>
            <a:endParaRPr lang="ko-KR" altLang="en-US" sz="8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58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SEH Mechanism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TL;DR:</a:t>
            </a:r>
          </a:p>
          <a:p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 Frame = Data Structure of SEH per function call</a:t>
            </a:r>
          </a:p>
          <a:p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 Chain = Linked List of SEH Frames (End of Chain = 0xffffffff)</a:t>
            </a:r>
          </a:p>
          <a:p>
            <a:pPr marL="457200" lvl="1" indent="0">
              <a:buNone/>
            </a:pP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Q. </a:t>
            </a:r>
            <a:r>
              <a:rPr lang="ko-KR" altLang="en-US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이게 왜 필요할까요</a:t>
            </a: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fs:[0] = Head of SEH Chain</a:t>
            </a:r>
          </a:p>
          <a:p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Scope Table: Linearized representation of nested __try blocks</a:t>
            </a:r>
          </a:p>
          <a:p>
            <a:pPr marL="457200" lvl="1" indent="0">
              <a:buNone/>
            </a:pP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Q. </a:t>
            </a:r>
            <a:r>
              <a:rPr lang="ko-KR" altLang="en-US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한 </a:t>
            </a: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function </a:t>
            </a:r>
            <a:r>
              <a:rPr lang="ko-KR" altLang="en-US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내에서 </a:t>
            </a: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__try block</a:t>
            </a:r>
            <a:r>
              <a:rPr lang="ko-KR" altLang="en-US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들의 관계를 표현하기 좋은 </a:t>
            </a: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Data Structure</a:t>
            </a:r>
            <a:r>
              <a:rPr lang="ko-KR" altLang="en-US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는</a:t>
            </a: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endParaRPr lang="en-US" altLang="ko-KR" sz="20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복습하려면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s-ES" altLang="ko-KR" sz="2000" dirty="0">
                <a:hlinkClick r:id="rId3"/>
              </a:rPr>
              <a:t>http://</a:t>
            </a:r>
            <a:r>
              <a:rPr lang="es-ES" altLang="ko-KR" sz="2000" dirty="0" smtClean="0">
                <a:hlinkClick r:id="rId3"/>
              </a:rPr>
              <a:t>www.openrce.org/articles/full_view/21</a:t>
            </a:r>
            <a:r>
              <a:rPr lang="es-ES" altLang="ko-KR" sz="2000" dirty="0" smtClean="0"/>
              <a:t> </a:t>
            </a:r>
            <a:r>
              <a:rPr lang="ko-KR" altLang="en-US" sz="2000" dirty="0" smtClean="0"/>
              <a:t>여기로</a:t>
            </a:r>
            <a:endParaRPr lang="en-US" altLang="ko-KR" sz="20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91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SEH Mechanism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질문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n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개 있어야 정상임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디버거로 돌려보기 전에 다시 한번 질문 타임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79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SEH Mechanism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x32dbg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로 확인합시다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fs:[0]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값 변화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Stack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상의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SEH_Record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[]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Exception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발생 시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ntdll!KiUserExceptionDispatcher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동작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Stack unwinding</a:t>
            </a:r>
          </a:p>
        </p:txBody>
      </p:sp>
    </p:spTree>
    <p:extLst>
      <p:ext uri="{BB962C8B-B14F-4D97-AF65-F5344CB8AC3E}">
        <p14:creationId xmlns:p14="http://schemas.microsoft.com/office/powerpoint/2010/main" val="64475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이번 수업에 할거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/GS Option &amp; Security Cookie (x86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기준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Security Cookie Bypass</a:t>
            </a: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Structured Exception Handling (x86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)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Mechanism</a:t>
            </a: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Exploit</a:t>
            </a: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Exploit Mitigation &amp; Bypass</a:t>
            </a: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새로운 내용이 많으니 바로바로 질문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sz="2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(Opt)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붙은건 관심 있으면 보세요 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수업때 훑고 지나갈거임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08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SEH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Exploit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250238" cy="4351338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이거 왜 배웠을까요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pPr lvl="1"/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익스 가능하니까 배웠겠죠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어떻게 익스할 수 있을까요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pPr marL="457200" lvl="1" indent="0">
              <a:buNone/>
            </a:pP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                                        참고 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-&gt;</a:t>
            </a:r>
          </a:p>
        </p:txBody>
      </p:sp>
      <p:pic>
        <p:nvPicPr>
          <p:cNvPr id="4" name="Picture 2" descr="http://www.openrce.org/articles/img/igor1_seh3_stack_layou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888" y="1868738"/>
            <a:ext cx="4265112" cy="4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78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SEH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Exploit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250238" cy="4351338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Function Pointers:</a:t>
            </a:r>
          </a:p>
          <a:p>
            <a:pPr lvl="1"/>
            <a:r>
              <a:rPr lang="en-US" altLang="ko-KR" sz="2000" dirty="0" smtClean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SEH Handler</a:t>
            </a:r>
          </a:p>
          <a:p>
            <a:pPr lvl="1"/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Scope Table:</a:t>
            </a:r>
          </a:p>
          <a:p>
            <a:pPr lvl="2"/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Filter Function</a:t>
            </a:r>
          </a:p>
          <a:p>
            <a:pPr lvl="2"/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Handler/Finally Function</a:t>
            </a:r>
          </a:p>
          <a:p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Others:</a:t>
            </a:r>
          </a:p>
          <a:p>
            <a:pPr lvl="1"/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Saved ESP</a:t>
            </a:r>
          </a:p>
          <a:p>
            <a:pPr lvl="2"/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Stack Pivot? (Possible?)</a:t>
            </a:r>
          </a:p>
          <a:p>
            <a:pPr lvl="1"/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Next SEH Frame</a:t>
            </a:r>
          </a:p>
          <a:p>
            <a:pPr lvl="2"/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Chained PC Control? (Possible?)</a:t>
            </a:r>
          </a:p>
        </p:txBody>
      </p:sp>
      <p:pic>
        <p:nvPicPr>
          <p:cNvPr id="4" name="Picture 2" descr="http://www.openrce.org/articles/img/igor1_seh3_stack_layou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888" y="1868738"/>
            <a:ext cx="4265112" cy="4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14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 Exploit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아까 사용했던 예제 그대로 사용할게요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디버거 달아서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 Handler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직접 바꿔봐요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존재하지 않는 메모리 영역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main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으로 리턴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ucrtbase!system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으로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리턴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ucrtbase!__except_handler4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로 리턴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Tip: Symbols </a:t>
            </a:r>
            <a:r>
              <a:rPr lang="ko-KR" altLang="en-US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탭 </a:t>
            </a: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&gt; </a:t>
            </a:r>
            <a:r>
              <a:rPr lang="ko-KR" altLang="en-US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모듈 리스트 우클릭 </a:t>
            </a: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&gt; Download Symbols for All Modules</a:t>
            </a:r>
          </a:p>
          <a:p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Debug Symbol</a:t>
            </a:r>
            <a:r>
              <a:rPr lang="ko-KR" altLang="en-US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 다 붙어서 디버깅 할때 훨씬 더 편해짐</a:t>
            </a:r>
            <a:endParaRPr lang="en-US" altLang="ko-KR" sz="16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6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 Exploit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결과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존재하지 않는 메모리 영역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–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안됨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main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으로 리턴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–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됨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ucrtbase!system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으로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리턴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–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안됨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ucrtbase!__except_handler4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로 리턴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–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됨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Q. Why?</a:t>
            </a:r>
          </a:p>
          <a:p>
            <a:pPr marL="0" indent="0">
              <a:buNone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A. SEH Exploit Mitigation!</a:t>
            </a:r>
          </a:p>
        </p:txBody>
      </p:sp>
    </p:spTree>
    <p:extLst>
      <p:ext uri="{BB962C8B-B14F-4D97-AF65-F5344CB8AC3E}">
        <p14:creationId xmlns:p14="http://schemas.microsoft.com/office/powerpoint/2010/main" val="83781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쉬어가는 시간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n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분 쉬면서 이해하는 시간을 가집시다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질문 받을거야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7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 Exploit Mitigation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사람들이 자꾸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를 덮어버린다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!</a:t>
            </a: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어떤 해결책이 있을까요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SEH</a:t>
            </a:r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의 어떤 부분이 보호되어야 할까요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의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invariant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에는 뭐가 있을까요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02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 Exploit Mitigation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400" u="sng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/GS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: SEH Frame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앞에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Security Cookie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삽입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, Scope Table</a:t>
            </a:r>
            <a:r>
              <a:rPr lang="ko-KR" altLang="en-US" sz="24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주소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XOR w/ Cookie</a:t>
            </a:r>
          </a:p>
          <a:p>
            <a:pPr lvl="1"/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 Frame 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자체를 보호</a:t>
            </a:r>
            <a:endParaRPr lang="en-US" altLang="ko-KR" sz="20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Scope Table 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보호</a:t>
            </a:r>
            <a:endParaRPr lang="en-US" altLang="ko-KR" sz="20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400" u="sng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SafeSEH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: SEH Handler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로 사용되는 함수 주소를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Read-only table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로 관리하고 호출 전에 확인</a:t>
            </a:r>
            <a:endParaRPr lang="en-US" altLang="ko-KR" sz="24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 Handler 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보호</a:t>
            </a:r>
            <a:endParaRPr lang="en-US" altLang="ko-KR" sz="20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400" u="sng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SEHOP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: SEH Chain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의 마지막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Frame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 적힌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 Handler == </a:t>
            </a:r>
            <a:r>
              <a:rPr lang="en-US" altLang="ko-KR" sz="24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ntdll!FinalExceptionHandler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인지 확인</a:t>
            </a:r>
            <a:endParaRPr lang="en-US" altLang="ko-KR" sz="24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 Chain 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변조 방어</a:t>
            </a:r>
            <a:endParaRPr lang="en-US" altLang="ko-KR" sz="20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x64 SEH: Static table-based SEH</a:t>
            </a: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1600" strike="sngStrike" dirty="0" smtClean="0">
                <a:latin typeface="+mn-ea"/>
                <a:cs typeface="Open Sans Light" panose="020B0306030504020204" pitchFamily="34" charset="0"/>
              </a:rPr>
              <a:t>(</a:t>
            </a:r>
            <a:r>
              <a:rPr lang="ko-KR" altLang="en-US" sz="1600" strike="sngStrike" dirty="0" smtClean="0">
                <a:latin typeface="+mn-ea"/>
                <a:cs typeface="Open Sans Light" panose="020B0306030504020204" pitchFamily="34" charset="0"/>
              </a:rPr>
              <a:t>애초부터 왜 스택에 있었지</a:t>
            </a:r>
            <a:r>
              <a:rPr lang="en-US" altLang="ko-KR" sz="1600" strike="sngStrike" dirty="0" smtClean="0">
                <a:latin typeface="+mn-ea"/>
                <a:cs typeface="Open Sans Light" panose="020B0306030504020204" pitchFamily="34" charset="0"/>
              </a:rPr>
              <a:t>)</a:t>
            </a:r>
            <a:endParaRPr lang="en-US" altLang="ko-KR" sz="2400" strike="sngStrike" dirty="0" smtClean="0">
              <a:latin typeface="+mn-ea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3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 Exploit Mitigation: /GS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Test3 Project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옵션 변경 후 컴파일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:</a:t>
            </a:r>
          </a:p>
          <a:p>
            <a:pPr lvl="1"/>
            <a:r>
              <a:rPr lang="en-US" altLang="ko-KR" sz="16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C/C++ &gt; Code Generation &gt; Security Check: </a:t>
            </a: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Enable </a:t>
            </a:r>
            <a:r>
              <a:rPr lang="en-US" altLang="ko-KR" sz="16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Security Check (/</a:t>
            </a: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GS)</a:t>
            </a:r>
          </a:p>
          <a:p>
            <a:endParaRPr lang="en-US" altLang="ko-KR" sz="24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509" y="2976472"/>
            <a:ext cx="2643187" cy="3385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024" y="2730900"/>
            <a:ext cx="32956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2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 Exploit Mitigation: /GS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Test3 Project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옵션 변경 후 컴파일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:</a:t>
            </a:r>
          </a:p>
          <a:p>
            <a:pPr lvl="1"/>
            <a:r>
              <a:rPr lang="en-US" altLang="ko-KR" sz="16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C/C++ &gt; Code Generation &gt; Security Check: </a:t>
            </a: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Enable </a:t>
            </a:r>
            <a:r>
              <a:rPr lang="en-US" altLang="ko-KR" sz="16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Security Check (/</a:t>
            </a: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GS)</a:t>
            </a:r>
          </a:p>
          <a:p>
            <a:endParaRPr lang="en-US" altLang="ko-KR" sz="24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639111"/>
              </p:ext>
            </p:extLst>
          </p:nvPr>
        </p:nvGraphicFramePr>
        <p:xfrm>
          <a:off x="1407152" y="2720429"/>
          <a:ext cx="2745364" cy="38871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5364">
                  <a:extLst>
                    <a:ext uri="{9D8B030D-6E8A-4147-A177-3AD203B41FA5}">
                      <a16:colId xmlns:a16="http://schemas.microsoft.com/office/drawing/2014/main" val="3492363031"/>
                    </a:ext>
                  </a:extLst>
                </a:gridCol>
              </a:tblGrid>
              <a:tr h="564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…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42386"/>
                  </a:ext>
                </a:extLst>
              </a:tr>
              <a:tr h="31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__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security_cookie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^ 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ebp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784677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saved </a:t>
                      </a:r>
                      <a:r>
                        <a:rPr lang="en-US" altLang="ko-KR" dirty="0" err="1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esp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17113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?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01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Next</a:t>
                      </a:r>
                      <a:r>
                        <a:rPr lang="en-US" altLang="ko-KR" baseline="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SEH Frame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74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__except_handler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6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5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&amp;stru_4024C8 </a:t>
                      </a:r>
                      <a:r>
                        <a:rPr lang="en-US" altLang="ko-KR" sz="1350" dirty="0" smtClean="0">
                          <a:solidFill>
                            <a:srgbClr val="FF0000"/>
                          </a:solidFill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^ __</a:t>
                      </a:r>
                      <a:r>
                        <a:rPr lang="en-US" altLang="ko-KR" sz="1350" dirty="0" err="1" smtClean="0">
                          <a:solidFill>
                            <a:srgbClr val="FF0000"/>
                          </a:solidFill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security_cookie</a:t>
                      </a:r>
                      <a:endParaRPr lang="ko-KR" altLang="en-US" sz="1350" dirty="0">
                        <a:solidFill>
                          <a:srgbClr val="FF0000"/>
                        </a:solidFill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04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-2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1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old</a:t>
                      </a:r>
                      <a:r>
                        <a:rPr lang="en-US" altLang="ko-KR" baseline="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</a:t>
                      </a:r>
                      <a:r>
                        <a:rPr lang="en-US" altLang="ko-KR" baseline="0" dirty="0" err="1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ebp</a:t>
                      </a:r>
                      <a:r>
                        <a:rPr lang="en-US" altLang="ko-KR" baseline="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of main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ret</a:t>
                      </a:r>
                      <a:r>
                        <a:rPr lang="en-US" altLang="ko-KR" baseline="0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of main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53198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121610" y="6055532"/>
            <a:ext cx="2516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9757" y="586247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ebp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21610" y="2813501"/>
            <a:ext cx="2516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0214" y="262044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esp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024" y="2730900"/>
            <a:ext cx="3295650" cy="387667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894024" y="5035463"/>
            <a:ext cx="3295650" cy="563671"/>
          </a:xfrm>
          <a:prstGeom prst="roundRect">
            <a:avLst>
              <a:gd name="adj" fmla="val 77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56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 Exploit Mitigation: /GS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달라진 점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:</a:t>
            </a:r>
            <a:endParaRPr lang="en-US" altLang="ko-KR" sz="24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__except_handler3 -&gt; __except_handler4</a:t>
            </a:r>
          </a:p>
          <a:p>
            <a:pPr lvl="2"/>
            <a:r>
              <a:rPr lang="en-US" altLang="ko-KR" sz="1600" dirty="0" smtClean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__except_handler4 </a:t>
            </a:r>
            <a:r>
              <a:rPr lang="ko-KR" altLang="en-US" sz="1600" dirty="0" smtClean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내부에서 </a:t>
            </a:r>
            <a:r>
              <a:rPr lang="en-US" altLang="ko-KR" sz="1600" dirty="0" smtClean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Security Cookie </a:t>
            </a:r>
            <a:r>
              <a:rPr lang="ko-KR" altLang="en-US" sz="1600" dirty="0" smtClean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무결성 확인</a:t>
            </a:r>
            <a:endParaRPr lang="en-US" altLang="ko-KR" sz="1600" dirty="0" smtClean="0">
              <a:solidFill>
                <a:srgbClr val="FF0000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Try Level 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초기값 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-1 -&gt; -2 (index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Open Sans Light" panose="020B0306030504020204" pitchFamily="34" charset="0"/>
              </a:rPr>
              <a:t>≥ </a:t>
            </a:r>
            <a:r>
              <a:rPr lang="en-US" altLang="ko-KR" sz="2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Open Sans Light" panose="020B0306030504020204" pitchFamily="34" charset="0"/>
              </a:rPr>
              <a:t>인건 동일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Open Sans Light" panose="020B0306030504020204" pitchFamily="34" charset="0"/>
              </a:rPr>
              <a:t>)</a:t>
            </a:r>
            <a:endParaRPr lang="en-US" altLang="ko-KR" sz="20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Local variable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과 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 Frame 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사이 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Security Cookie 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삽입</a:t>
            </a:r>
            <a:endParaRPr lang="en-US" altLang="ko-KR" sz="20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Scope Table ^ Security Cookie</a:t>
            </a:r>
          </a:p>
          <a:p>
            <a:pPr lvl="2"/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Scope Table structure</a:t>
            </a:r>
            <a:r>
              <a:rPr lang="ko-KR" altLang="en-US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도 바뀝니다 </a:t>
            </a: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ko-KR" altLang="en-US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다음 페이지로 ㄱㄱ</a:t>
            </a: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937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/GS Option &amp;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Security 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Cookie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Stack Canary in Windows (MSVC)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C/C++ &gt; Code Generation &gt; Security Check: Enable Security Check (/GS)</a:t>
            </a:r>
          </a:p>
          <a:p>
            <a:pPr lvl="1"/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Debug &amp; Release 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둘 다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20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Enable Security Check (/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GS)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가 기본값</a:t>
            </a:r>
            <a:endParaRPr lang="en-US" altLang="ko-KR" sz="20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/GS Option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은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다음의 값들을 보호함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R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eturn </a:t>
            </a:r>
            <a:r>
              <a:rPr lang="en-US" altLang="ko-KR" sz="20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address of a function 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call</a:t>
            </a:r>
            <a:endParaRPr lang="en-US" altLang="ko-KR" sz="2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Address </a:t>
            </a:r>
            <a:r>
              <a:rPr lang="en-US" altLang="ko-KR" sz="20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of an exception handler for a 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function (x86)</a:t>
            </a:r>
            <a:endParaRPr lang="en-US" altLang="ko-KR" sz="2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Vulnerable function 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parameters </a:t>
            </a:r>
            <a:r>
              <a:rPr lang="en-US" altLang="ko-KR" sz="2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(Opt)</a:t>
            </a:r>
          </a:p>
        </p:txBody>
      </p:sp>
    </p:spTree>
    <p:extLst>
      <p:ext uri="{BB962C8B-B14F-4D97-AF65-F5344CB8AC3E}">
        <p14:creationId xmlns:p14="http://schemas.microsoft.com/office/powerpoint/2010/main" val="373670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 Exploit Mitigation: /GS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026" name="Picture 2" descr="http://www.openrce.org/articles/img/igor1_seh4_stack_layou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23" y="1690689"/>
            <a:ext cx="4123116" cy="474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57423" y="6432271"/>
            <a:ext cx="22124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ko-KR" sz="800" dirty="0" smtClean="0">
                <a:hlinkClick r:id="rId3"/>
              </a:rPr>
              <a:t>http</a:t>
            </a:r>
            <a:r>
              <a:rPr lang="es-ES" altLang="ko-KR" sz="800" dirty="0">
                <a:hlinkClick r:id="rId3"/>
              </a:rPr>
              <a:t>://www.openrce.org/articles/full_view/21</a:t>
            </a:r>
            <a:endParaRPr lang="ko-KR" altLang="en-US" sz="8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78145" y="1690689"/>
            <a:ext cx="2539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if </a:t>
            </a:r>
            <a:r>
              <a:rPr lang="en-US" altLang="ko-KR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GSCookieOffset</a:t>
            </a:r>
            <a:r>
              <a:rPr lang="en-US" altLang="ko-KR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!= -2</a:t>
            </a:r>
          </a:p>
          <a:p>
            <a:r>
              <a:rPr lang="en-US" altLang="ko-KR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</a:t>
            </a:r>
            <a:r>
              <a:rPr lang="en-US" altLang="ko-KR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use </a:t>
            </a:r>
            <a:r>
              <a:rPr lang="en-US" altLang="ko-KR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GSCookie</a:t>
            </a:r>
            <a:endParaRPr lang="en-US" altLang="ko-KR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else</a:t>
            </a:r>
          </a:p>
          <a:p>
            <a:r>
              <a:rPr lang="en-US" altLang="ko-KR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</a:t>
            </a:r>
            <a:r>
              <a:rPr lang="en-US" altLang="ko-KR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use </a:t>
            </a:r>
            <a:r>
              <a:rPr lang="en-US" altLang="ko-KR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EHCookie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722313" y="2723622"/>
            <a:ext cx="1158657" cy="22429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78145" y="3616416"/>
            <a:ext cx="30205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Invariant:</a:t>
            </a:r>
          </a:p>
          <a:p>
            <a:r>
              <a:rPr lang="en-US" altLang="ko-KR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   (</a:t>
            </a:r>
            <a:r>
              <a:rPr lang="en-US" altLang="ko-KR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ebp</a:t>
            </a:r>
            <a:r>
              <a:rPr lang="en-US" altLang="ko-KR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+ </a:t>
            </a:r>
            <a:r>
              <a:rPr lang="en-US" altLang="ko-KR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CookieXOROffset</a:t>
            </a:r>
            <a:r>
              <a:rPr lang="en-US" altLang="ko-KR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^   [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ebp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+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CookieOffset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]</a:t>
            </a:r>
            <a:b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== __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security_cookie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8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 Exploit Mitigation Bypass: /GS</a:t>
            </a:r>
            <a:endParaRPr lang="ko-KR" altLang="en-US" sz="36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[Bypass #1]</a:t>
            </a:r>
          </a:p>
          <a:p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Security Cookie</a:t>
            </a:r>
            <a:r>
              <a:rPr lang="ko-KR" altLang="en-US" sz="24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무결성 확인하는 경우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Exception 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발생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, handler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인 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__except_handler4 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호출</a:t>
            </a:r>
            <a:endParaRPr lang="en-US" altLang="ko-KR" sz="20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함수 종료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, function epilogue</a:t>
            </a:r>
            <a:endParaRPr lang="en-US" altLang="ko-KR" sz="24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Exploit Plan:</a:t>
            </a:r>
            <a:endParaRPr lang="en-US" altLang="ko-KR" sz="24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함수 내부에서 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 Frame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의 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handler 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주소를 덮고</a:t>
            </a:r>
            <a:endParaRPr lang="en-US" altLang="ko-KR" sz="20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리턴하기 전 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exception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을 발생시킴</a:t>
            </a:r>
            <a:endParaRPr lang="en-US" altLang="ko-KR" sz="20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덮여진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exception handler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가 호출됨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!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cookie</a:t>
            </a:r>
            <a:r>
              <a:rPr lang="ko-KR" altLang="en-US" sz="2400" dirty="0" smtClean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의 무결성을 확인하는 </a:t>
            </a:r>
            <a:r>
              <a:rPr lang="en-US" altLang="ko-KR" sz="2400" dirty="0" smtClean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handler</a:t>
            </a:r>
            <a:r>
              <a:rPr lang="ko-KR" altLang="en-US" sz="2400" dirty="0" smtClean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의 무결성 보장 </a:t>
            </a:r>
            <a:r>
              <a:rPr lang="en-US" altLang="ko-KR" sz="2400" dirty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X</a:t>
            </a:r>
            <a:endParaRPr lang="en-US" altLang="ko-KR" sz="2400" dirty="0" smtClean="0">
              <a:solidFill>
                <a:srgbClr val="FF0000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여전히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handler overwrite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 취약</a:t>
            </a:r>
            <a:endParaRPr lang="en-US" altLang="ko-KR" sz="24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55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 Exploit Mitigation Bypass: /GS</a:t>
            </a:r>
            <a:endParaRPr lang="ko-KR" altLang="en-US" sz="36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[Bypass #2]</a:t>
            </a:r>
          </a:p>
          <a:p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Scope Table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의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invariant:</a:t>
            </a:r>
            <a:endParaRPr lang="en-US" altLang="ko-KR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sz="18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n-US" altLang="ko-KR" sz="1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ebp</a:t>
            </a:r>
            <a:r>
              <a:rPr lang="en-US" altLang="ko-KR" sz="1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+ </a:t>
            </a:r>
            <a:r>
              <a:rPr lang="en-US" altLang="ko-KR" sz="1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CookieXOROffset</a:t>
            </a:r>
            <a:r>
              <a:rPr lang="en-US" altLang="ko-KR" sz="18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^ [</a:t>
            </a:r>
            <a:r>
              <a:rPr lang="en-US" altLang="ko-KR" sz="1800" dirty="0" err="1">
                <a:latin typeface="Open Sans Light" panose="020B0306030504020204" pitchFamily="34" charset="0"/>
                <a:cs typeface="Open Sans Light" panose="020B0306030504020204" pitchFamily="34" charset="0"/>
              </a:rPr>
              <a:t>ebp</a:t>
            </a:r>
            <a:r>
              <a:rPr lang="en-US" altLang="ko-KR" sz="18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 + </a:t>
            </a:r>
            <a:r>
              <a:rPr lang="en-US" altLang="ko-KR" sz="1800" dirty="0" err="1">
                <a:latin typeface="Open Sans Light" panose="020B0306030504020204" pitchFamily="34" charset="0"/>
                <a:cs typeface="Open Sans Light" panose="020B0306030504020204" pitchFamily="34" charset="0"/>
              </a:rPr>
              <a:t>CookieOffset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] == </a:t>
            </a:r>
            <a:r>
              <a:rPr lang="en-US" altLang="ko-KR" sz="18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__</a:t>
            </a:r>
            <a:r>
              <a:rPr lang="en-US" altLang="ko-KR" sz="18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security_cookie</a:t>
            </a:r>
            <a:endParaRPr lang="en-US" altLang="ko-KR" sz="18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__</a:t>
            </a:r>
            <a:r>
              <a:rPr lang="en-US" altLang="ko-KR" sz="24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security_cookie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, stack address leak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있으면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invariant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를 만족하는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Fake Scope Table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생성 가능</a:t>
            </a:r>
            <a:endParaRPr lang="en-US" altLang="ko-KR" sz="24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Filter Function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으로 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PC Control</a:t>
            </a:r>
          </a:p>
          <a:p>
            <a:endParaRPr lang="en-US" altLang="ko-KR" sz="24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제약조건이 까다로워 사용하기 어려움</a:t>
            </a:r>
            <a:endParaRPr lang="en-US" altLang="ko-KR" sz="2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해당 제약조건으로는 더 쉬운 익스 무조건 있을 듯</a:t>
            </a:r>
            <a:endParaRPr lang="en-US" altLang="ko-KR" sz="20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다른 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Exploit Mitigation 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있을 때에도 사용 가능</a:t>
            </a:r>
            <a:endParaRPr lang="en-US" altLang="ko-KR" sz="20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98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 Exploit Mitigation: </a:t>
            </a:r>
            <a:r>
              <a:rPr lang="en-US" altLang="ko-KR" sz="40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SafeSEH</a:t>
            </a:r>
            <a:endParaRPr lang="ko-KR" altLang="en-US" sz="4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module (exe, </a:t>
            </a:r>
            <a:r>
              <a:rPr lang="en-US" altLang="ko-KR" sz="24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dll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)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마다 호출 가능한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exception handler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의 리스트를 담은 </a:t>
            </a:r>
            <a:r>
              <a:rPr lang="en-US" altLang="ko-KR" sz="24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read-only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table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구성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@ compile-time</a:t>
            </a:r>
            <a:endParaRPr lang="en-US" altLang="ko-KR" sz="16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sz="24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ntdll!KiUserExceptionDispatcher</a:t>
            </a:r>
            <a:r>
              <a:rPr lang="ko-KR" altLang="en-US" sz="24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내부에서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exception </a:t>
            </a:r>
            <a:r>
              <a:rPr lang="en-US" altLang="ko-KR" sz="2400" dirty="0" smtClean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handler</a:t>
            </a:r>
            <a:r>
              <a:rPr lang="ko-KR" altLang="en-US" sz="2400" dirty="0" smtClean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가 속하는</a:t>
            </a:r>
            <a:r>
              <a:rPr lang="en-US" altLang="ko-KR" sz="2400" dirty="0" smtClean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 module</a:t>
            </a:r>
            <a:r>
              <a:rPr lang="ko-KR" altLang="en-US" sz="2400" dirty="0" smtClean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에 대해 </a:t>
            </a:r>
            <a:r>
              <a:rPr lang="en-US" altLang="ko-KR" sz="2400" dirty="0" err="1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SafeSEH</a:t>
            </a:r>
            <a:r>
              <a:rPr lang="en-US" altLang="ko-KR" sz="2400" dirty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Table </a:t>
            </a:r>
            <a:r>
              <a:rPr lang="ko-KR" altLang="en-US" sz="2400" dirty="0" smtClean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확인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, handler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등록되어 </a:t>
            </a:r>
            <a:r>
              <a:rPr lang="ko-KR" altLang="en-US" sz="24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있어야만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호출</a:t>
            </a:r>
            <a:endParaRPr lang="en-US" altLang="ko-KR" sz="24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altLang="ko-KR" sz="24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Test3 binary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에서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handler overwrite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실험했을 때 결과</a:t>
            </a:r>
            <a:endParaRPr lang="en-US" altLang="ko-KR" sz="24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sz="16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main</a:t>
            </a:r>
            <a:r>
              <a:rPr lang="ko-KR" altLang="en-US" sz="16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으로 </a:t>
            </a:r>
            <a:r>
              <a:rPr lang="ko-KR" altLang="en-US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리턴</a:t>
            </a: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16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– </a:t>
            </a:r>
            <a:r>
              <a:rPr lang="ko-KR" altLang="en-US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됨 </a:t>
            </a: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n-US" altLang="ko-KR" sz="1600" dirty="0" err="1" smtClean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SafeSEH</a:t>
            </a:r>
            <a:r>
              <a:rPr lang="en-US" altLang="ko-KR" sz="1600" dirty="0" smtClean="0">
                <a:solidFill>
                  <a:srgbClr val="FF0000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 Off</a:t>
            </a: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)</a:t>
            </a:r>
            <a:endParaRPr lang="en-US" altLang="ko-KR" sz="16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sz="1600" dirty="0" err="1">
                <a:latin typeface="Open Sans Light" panose="020B0306030504020204" pitchFamily="34" charset="0"/>
                <a:cs typeface="Open Sans Light" panose="020B0306030504020204" pitchFamily="34" charset="0"/>
              </a:rPr>
              <a:t>ucrtbase!system</a:t>
            </a:r>
            <a:r>
              <a:rPr lang="ko-KR" altLang="en-US" sz="16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으로</a:t>
            </a:r>
            <a:r>
              <a:rPr lang="en-US" altLang="ko-KR" sz="16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sz="16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리턴 </a:t>
            </a:r>
            <a:r>
              <a:rPr lang="en-US" altLang="ko-KR" sz="16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– </a:t>
            </a:r>
            <a:r>
              <a:rPr lang="ko-KR" altLang="en-US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안됨 </a:t>
            </a: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n-US" altLang="ko-KR" sz="16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SafeSEH</a:t>
            </a: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On, handler not in table)</a:t>
            </a:r>
            <a:endParaRPr lang="en-US" altLang="ko-KR" sz="16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ucrtbase</a:t>
            </a:r>
            <a:r>
              <a:rPr lang="en-US" altLang="ko-KR" sz="16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!__except_handler4</a:t>
            </a:r>
            <a:r>
              <a:rPr lang="ko-KR" altLang="en-US" sz="16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로 리턴 </a:t>
            </a:r>
            <a:r>
              <a:rPr lang="en-US" altLang="ko-KR" sz="16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– </a:t>
            </a:r>
            <a:r>
              <a:rPr lang="ko-KR" altLang="en-US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됨 </a:t>
            </a: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n-US" altLang="ko-KR" sz="16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SafeSEH</a:t>
            </a: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On, handler in table)</a:t>
            </a:r>
            <a:endParaRPr lang="en-US" altLang="ko-KR" sz="16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1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SEH Exploit </a:t>
            </a:r>
            <a:r>
              <a:rPr lang="en-US" altLang="ko-KR" sz="32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Mitigation Bypass: </a:t>
            </a:r>
            <a:r>
              <a:rPr lang="en-US" altLang="ko-KR" sz="3200" dirty="0" err="1">
                <a:latin typeface="Open Sans Light" panose="020B0306030504020204" pitchFamily="34" charset="0"/>
                <a:cs typeface="Open Sans Light" panose="020B0306030504020204" pitchFamily="34" charset="0"/>
              </a:rPr>
              <a:t>SafeSEH</a:t>
            </a:r>
            <a:endParaRPr lang="ko-KR" altLang="en-US" sz="32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[Bypass #1]</a:t>
            </a:r>
          </a:p>
          <a:p>
            <a:r>
              <a:rPr lang="en-US" altLang="ko-KR" sz="24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SafeSEH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꺼진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module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의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code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로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handler overwrite</a:t>
            </a:r>
          </a:p>
          <a:p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해당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module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은 </a:t>
            </a:r>
            <a:r>
              <a:rPr lang="en-US" altLang="ko-KR" sz="24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SafeSEH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없으므로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Table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확인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X</a:t>
            </a:r>
          </a:p>
          <a:p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exception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발생시켜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handler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실행</a:t>
            </a:r>
            <a:endParaRPr lang="en-US" altLang="ko-KR" sz="24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altLang="ko-KR" sz="24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일반적으로 로드되는 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kernel32, </a:t>
            </a:r>
            <a:r>
              <a:rPr lang="en-US" altLang="ko-KR" sz="20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ntdll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altLang="ko-KR" sz="20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ucrtbase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등</a:t>
            </a:r>
            <a:r>
              <a:rPr lang="en-US" altLang="ko-KR" sz="20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기본 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module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들은 다 </a:t>
            </a:r>
            <a:r>
              <a:rPr lang="en-US" altLang="ko-KR" sz="20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SafeSEH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가 켜져 있어 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(CTF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에선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) 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출제자가 의도하지 않으면 사용하기 어려움</a:t>
            </a:r>
            <a:endParaRPr lang="en-US" altLang="ko-KR" sz="2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Real-life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에선 충분히 사용 가능할 듯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altLang="ko-KR" sz="12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s-ES" altLang="ko-KR" sz="1200" dirty="0" smtClean="0">
                <a:hlinkClick r:id="rId2"/>
              </a:rPr>
              <a:t>https</a:t>
            </a:r>
            <a:r>
              <a:rPr lang="es-ES" altLang="ko-KR" sz="1200" dirty="0">
                <a:hlinkClick r:id="rId2"/>
              </a:rPr>
              <a:t>://</a:t>
            </a:r>
            <a:r>
              <a:rPr lang="es-ES" altLang="ko-KR" sz="1200" dirty="0" smtClean="0">
                <a:hlinkClick r:id="rId2"/>
              </a:rPr>
              <a:t>github.com/trailofbits/winchecksec#statistics-for-different-flags-across-exes-on-windows-10</a:t>
            </a:r>
            <a:r>
              <a:rPr lang="es-ES" altLang="ko-KR" sz="1200" dirty="0" smtClean="0"/>
              <a:t>)</a:t>
            </a:r>
            <a:endParaRPr lang="en-US" altLang="ko-KR" sz="24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83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SEH Exploit </a:t>
            </a:r>
            <a:r>
              <a:rPr lang="en-US" altLang="ko-KR" sz="32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Mitigation Bypass: </a:t>
            </a:r>
            <a:r>
              <a:rPr lang="en-US" altLang="ko-KR" sz="3200" dirty="0" err="1">
                <a:latin typeface="Open Sans Light" panose="020B0306030504020204" pitchFamily="34" charset="0"/>
                <a:cs typeface="Open Sans Light" panose="020B0306030504020204" pitchFamily="34" charset="0"/>
              </a:rPr>
              <a:t>SafeSEH</a:t>
            </a:r>
            <a:endParaRPr lang="ko-KR" altLang="en-US" sz="32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[Bypass #2]</a:t>
            </a:r>
          </a:p>
          <a:p>
            <a:r>
              <a:rPr lang="en-US" altLang="ko-KR" sz="24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SafeSEH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켜진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module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중 사용 가능한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/GS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적용되지 않은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handler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로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overwrite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(__except_handler3)</a:t>
            </a:r>
          </a:p>
          <a:p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__except_handler3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 적합하게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Fake SEH Frame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구성</a:t>
            </a:r>
            <a:endParaRPr lang="en-US" altLang="ko-KR" sz="24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Fake Next SEH Frame (End-of-Chain?), Fake Scope Table 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사용</a:t>
            </a:r>
            <a:endParaRPr lang="en-US" altLang="ko-KR" sz="2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exception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발생 시켜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PC Control</a:t>
            </a:r>
          </a:p>
          <a:p>
            <a:endParaRPr lang="en-US" altLang="ko-KR" sz="24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 또한 최근 기본 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module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들에는 모두 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/GS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가 적용되어 있어</a:t>
            </a:r>
            <a:r>
              <a:rPr lang="ko-KR" altLang="en-US" sz="20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출제자가 </a:t>
            </a:r>
            <a:r>
              <a:rPr lang="ko-KR" altLang="en-US" sz="20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의도하지 않으면 사용하기 어려움</a:t>
            </a:r>
            <a:endParaRPr lang="en-US" altLang="ko-KR" sz="20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38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 Exploit Mitigation: SEHOP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Invariant: SEH Chain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의 마지막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Frame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의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Handler == </a:t>
            </a:r>
            <a:r>
              <a:rPr lang="en-US" altLang="ko-KR" sz="24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ntdll!FinalExceptionHandler</a:t>
            </a:r>
            <a:endParaRPr lang="en-US" altLang="ko-KR" sz="24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Exception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발생 시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 Handler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하나라도 호출하기 전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Chain invariant validation</a:t>
            </a:r>
          </a:p>
          <a:p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Next SEH Frame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손상된 상태로 현재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 Handler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호출되지 않음</a:t>
            </a:r>
            <a:endParaRPr lang="en-US" altLang="ko-KR" sz="24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58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SEH Exploit </a:t>
            </a:r>
            <a:r>
              <a:rPr lang="en-US" altLang="ko-KR" sz="32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Mitigation Bypass: SEHOP</a:t>
            </a:r>
            <a:endParaRPr lang="ko-KR" altLang="en-US" sz="32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[Bypass #1]</a:t>
            </a:r>
          </a:p>
          <a:p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다음 중 택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stack data leak -&gt; valid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한 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 Frame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중 아무거나 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leak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stack address leak -&gt; valid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한 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 Frame address 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계산 가능</a:t>
            </a:r>
            <a:endParaRPr lang="en-US" altLang="ko-KR" sz="20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write + </a:t>
            </a:r>
            <a:r>
              <a:rPr lang="en-US" altLang="ko-KR" sz="20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ntdll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leak -&gt; valid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한 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Fake SEH Frame 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구성 가능</a:t>
            </a:r>
            <a:endParaRPr lang="en-US" altLang="ko-KR" sz="20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위에서 구한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 Frame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으로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Next SEH Frame overwrite, SEH Chain valid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하게 유지</a:t>
            </a:r>
            <a:endParaRPr lang="en-US" altLang="ko-KR" sz="24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 Handler overwrite / Fake Scope Table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등등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…</a:t>
            </a:r>
          </a:p>
          <a:p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Exception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발생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, SEHOP check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통과 후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PC Control</a:t>
            </a:r>
          </a:p>
        </p:txBody>
      </p:sp>
    </p:spTree>
    <p:extLst>
      <p:ext uri="{BB962C8B-B14F-4D97-AF65-F5344CB8AC3E}">
        <p14:creationId xmlns:p14="http://schemas.microsoft.com/office/powerpoint/2010/main" val="198909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SEH Exploit </a:t>
            </a:r>
            <a:r>
              <a:rPr lang="en-US" altLang="ko-KR" sz="32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Mitigation Bypass: SEHOP</a:t>
            </a:r>
            <a:endParaRPr lang="ko-KR" altLang="en-US" sz="32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[Bypass #2]</a:t>
            </a:r>
          </a:p>
          <a:p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익스트림 하드코어 야매 </a:t>
            </a:r>
            <a:r>
              <a:rPr lang="en-US" altLang="ko-KR" sz="16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s-ES" altLang="ko-KR" sz="1600" dirty="0">
                <a:hlinkClick r:id="rId3"/>
              </a:rPr>
              <a:t>https://xakep.ru/2015/04/17/195-exceptions</a:t>
            </a:r>
            <a:r>
              <a:rPr lang="es-ES" altLang="ko-KR" sz="1600" dirty="0" smtClean="0">
                <a:hlinkClick r:id="rId3"/>
              </a:rPr>
              <a:t>/</a:t>
            </a:r>
            <a:r>
              <a:rPr lang="es-ES" altLang="ko-KR" sz="1600" dirty="0" smtClean="0"/>
              <a:t>)</a:t>
            </a:r>
            <a:endParaRPr lang="en-US" altLang="ko-KR" sz="24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sz="24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ntdll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base leak -&gt; </a:t>
            </a:r>
            <a:r>
              <a:rPr lang="en-US" altLang="ko-KR" sz="24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ntdll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!_</a:t>
            </a:r>
            <a:r>
              <a:rPr lang="en-US" altLang="ko-KR" sz="24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RtlpProcessECVPolicy</a:t>
            </a:r>
            <a:r>
              <a:rPr lang="en-US" altLang="ko-KR" sz="24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24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addr</a:t>
            </a:r>
            <a:endParaRPr lang="en-US" altLang="ko-KR" sz="24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Exception Chain Validation Policy</a:t>
            </a:r>
          </a:p>
          <a:p>
            <a:pPr lvl="1"/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SEHOP check fail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시 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 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작동 여부 결정</a:t>
            </a:r>
            <a:endParaRPr lang="en-US" altLang="ko-KR" sz="2000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Arbitrary write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로 </a:t>
            </a:r>
            <a:r>
              <a:rPr lang="en-US" altLang="ko-KR" sz="24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ntdll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!_</a:t>
            </a:r>
            <a:r>
              <a:rPr lang="en-US" altLang="ko-KR" sz="24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RtlpProcessECVPolicy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= 2 overwrite</a:t>
            </a:r>
          </a:p>
          <a:p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SEHOP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없는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</a:t>
            </a:r>
            <a:r>
              <a:rPr lang="ko-KR" altLang="en-US" sz="24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무한으로 즐겨요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~</a:t>
            </a:r>
          </a:p>
          <a:p>
            <a:endParaRPr lang="en-US" altLang="ko-KR" sz="24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arbitrary write + </a:t>
            </a:r>
            <a:r>
              <a:rPr lang="en-US" altLang="ko-KR" sz="20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ntdll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leak </a:t>
            </a:r>
            <a:r>
              <a:rPr lang="ko-KR" altLang="en-US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있으면 더 나은 익스 방법 있을듯</a:t>
            </a:r>
            <a:r>
              <a:rPr lang="en-US" altLang="ko-KR" sz="20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3936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Summary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/GS Option &amp; Security Cookie</a:t>
            </a: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 + /GS,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SafeSEH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, SEHOP</a:t>
            </a:r>
          </a:p>
          <a:p>
            <a:pPr lvl="1"/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얘네는 사실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10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년도 넘은 토픽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x86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에서만 문제로 낼 수 있어서 이젠 안 나올듯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그래도 알아두는게 좋겠죠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65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/GS Option &amp; Security Cookie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Return 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address of a function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call</a:t>
            </a: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보통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stack canary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하면 생각나는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feature</a:t>
            </a:r>
          </a:p>
          <a:p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572000" y="2891885"/>
            <a:ext cx="4317051" cy="3590925"/>
            <a:chOff x="4468535" y="2891885"/>
            <a:chExt cx="4317051" cy="35909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8535" y="2891885"/>
              <a:ext cx="4267200" cy="3590925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4476924" y="4194495"/>
              <a:ext cx="2150378" cy="42783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10524" y="3787520"/>
              <a:ext cx="2138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Function Prologue</a:t>
              </a:r>
              <a:endParaRPr lang="ko-KR" altLang="en-US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476924" y="3749878"/>
              <a:ext cx="2150378" cy="42783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10524" y="4223748"/>
              <a:ext cx="1677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GS Cookie </a:t>
              </a:r>
              <a:r>
                <a:rPr lang="en-US" altLang="ko-KR" dirty="0" err="1" smtClean="0">
                  <a:solidFill>
                    <a:srgbClr val="FF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Init</a:t>
              </a:r>
              <a:endParaRPr lang="ko-KR" altLang="en-US" dirty="0">
                <a:solidFill>
                  <a:srgbClr val="FF0000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478321" y="5466285"/>
              <a:ext cx="2358705" cy="42783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03953" y="5436815"/>
              <a:ext cx="1981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GS Cookie Check</a:t>
              </a:r>
              <a:endParaRPr lang="ko-KR" altLang="en-US" dirty="0">
                <a:solidFill>
                  <a:srgbClr val="FF0000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10524" y="5955081"/>
              <a:ext cx="2097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Function Epilogue</a:t>
              </a:r>
              <a:endParaRPr lang="ko-KR" altLang="en-US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476924" y="5917439"/>
              <a:ext cx="2150378" cy="427839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975857"/>
              </p:ext>
            </p:extLst>
          </p:nvPr>
        </p:nvGraphicFramePr>
        <p:xfrm>
          <a:off x="1350944" y="3389407"/>
          <a:ext cx="2745364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5364">
                  <a:extLst>
                    <a:ext uri="{9D8B030D-6E8A-4147-A177-3AD203B41FA5}">
                      <a16:colId xmlns:a16="http://schemas.microsoft.com/office/drawing/2014/main" val="3492363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ret of main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4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old </a:t>
                      </a:r>
                      <a:r>
                        <a:rPr lang="en-US" altLang="ko-KR" dirty="0" err="1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ebp</a:t>
                      </a:r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of main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74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s-E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__</a:t>
                      </a:r>
                      <a:r>
                        <a:rPr lang="es-ES" altLang="ko-KR" dirty="0" err="1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security_cookie</a:t>
                      </a:r>
                      <a:r>
                        <a:rPr lang="es-E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 </a:t>
                      </a:r>
                      <a:r>
                        <a:rPr lang="es-ES" altLang="ko-KR" dirty="0" smtClean="0">
                          <a:solidFill>
                            <a:srgbClr val="FF0000"/>
                          </a:solidFill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^ </a:t>
                      </a:r>
                      <a:r>
                        <a:rPr lang="es-ES" altLang="ko-KR" dirty="0" err="1" smtClean="0">
                          <a:solidFill>
                            <a:srgbClr val="FF0000"/>
                          </a:solidFill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ebp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6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…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04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…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1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?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Open Sans Light" panose="020B0306030504020204" pitchFamily="34" charset="0"/>
                          <a:cs typeface="Open Sans Light" panose="020B0306030504020204" pitchFamily="34" charset="0"/>
                        </a:rPr>
                        <a:t>?</a:t>
                      </a:r>
                      <a:endParaRPr lang="ko-KR" altLang="en-US" dirty="0">
                        <a:latin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531987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1065402" y="3942933"/>
            <a:ext cx="2516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3549" y="374987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ebp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56697" y="5043289"/>
            <a:ext cx="2516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4844" y="485023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esp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0389" y="6476465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Based on Test1</a:t>
            </a:r>
            <a:endParaRPr lang="ko-KR" altLang="en-US" sz="11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01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Lab (Link @ CTF Site)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bartender </a:t>
            </a:r>
            <a:r>
              <a:rPr lang="en-US" altLang="ko-KR" sz="14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n-US" altLang="ko-KR" sz="1400" dirty="0" err="1">
                <a:latin typeface="Open Sans Light" panose="020B0306030504020204" pitchFamily="34" charset="0"/>
                <a:cs typeface="Open Sans Light" panose="020B0306030504020204" pitchFamily="34" charset="0"/>
              </a:rPr>
              <a:t>InCTF</a:t>
            </a:r>
            <a:r>
              <a:rPr lang="en-US" altLang="ko-KR" sz="14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 International </a:t>
            </a:r>
            <a:r>
              <a:rPr lang="en-US" altLang="ko-KR" sz="1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2019)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Appjaillauncher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에서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SEHOP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가 안 꺼지는 문제가 있어서 패치함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바이너리가 무한루프 도는 문제가 있어서 서버가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10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초마다 돌아가는 바이너리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죽이니까 혹시 안된다면 한두번 더 시도해봐요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entree </a:t>
            </a:r>
            <a:r>
              <a:rPr lang="en-US" altLang="ko-KR" sz="14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n-US" altLang="ko-KR" sz="1400" dirty="0" err="1">
                <a:latin typeface="Open Sans Light" panose="020B0306030504020204" pitchFamily="34" charset="0"/>
                <a:cs typeface="Open Sans Light" panose="020B0306030504020204" pitchFamily="34" charset="0"/>
              </a:rPr>
              <a:t>CONFidence</a:t>
            </a:r>
            <a:r>
              <a:rPr lang="en-US" altLang="ko-KR" sz="14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 CTF </a:t>
            </a:r>
            <a:r>
              <a:rPr lang="en-US" altLang="ko-KR" sz="1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2016)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VEH (Vectored Exception Handler)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문제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랑 비슷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우선순위 더 높은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exception handler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임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두 문제 다 </a:t>
            </a:r>
            <a:r>
              <a:rPr lang="en-US" altLang="ko-KR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SEH Hardening bypass </a:t>
            </a:r>
            <a:r>
              <a:rPr lang="ko-KR" altLang="en-US" sz="2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기법 필요없음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95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Long-Term Lab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이 문제들은 더 공부하고 싶으면 푸시면 됩니다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가끔씩 여기 문제 더 올라올 수도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있음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bubblegum </a:t>
            </a:r>
            <a:r>
              <a:rPr lang="en-US" altLang="ko-KR" sz="14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n-US" altLang="ko-KR" sz="1400" dirty="0" err="1">
                <a:latin typeface="Open Sans Light" panose="020B0306030504020204" pitchFamily="34" charset="0"/>
                <a:cs typeface="Open Sans Light" panose="020B0306030504020204" pitchFamily="34" charset="0"/>
              </a:rPr>
              <a:t>CONFidence</a:t>
            </a:r>
            <a:r>
              <a:rPr lang="en-US" altLang="ko-KR" sz="14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 CTF 2016 </a:t>
            </a:r>
            <a:r>
              <a:rPr lang="en-US" altLang="ko-KR" sz="1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Teaser)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C++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리버싱 하는데 조금 힘들수도 있어요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풀고 나면 배우는거 정말 많은 문제인 듯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fastcalc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sz="14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n-US" altLang="ko-KR" sz="1400" dirty="0" err="1">
                <a:latin typeface="Open Sans Light" panose="020B0306030504020204" pitchFamily="34" charset="0"/>
                <a:cs typeface="Open Sans Light" panose="020B0306030504020204" pitchFamily="34" charset="0"/>
              </a:rPr>
              <a:t>CONFidence</a:t>
            </a:r>
            <a:r>
              <a:rPr lang="en-US" altLang="ko-KR" sz="14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 CTF </a:t>
            </a:r>
            <a:r>
              <a:rPr lang="en-US" altLang="ko-KR" sz="1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2017)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bubblegum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풀고 나면 익숙한 느낌일거에요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7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/GS Option &amp; Security Cookie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Return 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address of a function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call</a:t>
            </a: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Q1. __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security_cookie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는 어디서 갖고와요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  <a:b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A1. .data section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 있습니다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buNone/>
            </a:pP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Q2.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엥 그럼 </a:t>
            </a:r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막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overwrite</a:t>
            </a:r>
            <a:r>
              <a:rPr lang="ko-KR" altLang="en-US" dirty="0">
                <a:latin typeface="Open Sans Light" panose="020B0306030504020204" pitchFamily="34" charset="0"/>
                <a:cs typeface="Open Sans Light" panose="020B0306030504020204" pitchFamily="34" charset="0"/>
              </a:rPr>
              <a:t>도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가능함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  <a:b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A2.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ㅇㅇ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;</a:t>
            </a:r>
            <a:b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ko-KR" altLang="en-US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사실 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Linux</a:t>
            </a:r>
            <a:r>
              <a:rPr lang="ko-KR" altLang="en-US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에서도 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fs/</a:t>
            </a:r>
            <a:r>
              <a:rPr lang="en-US" altLang="ko-KR" sz="1800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gs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segment </a:t>
            </a:r>
            <a:r>
              <a:rPr lang="ko-KR" altLang="en-US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덮을 수 있으면 가능하긴 하지만</a:t>
            </a:r>
            <a:r>
              <a:rPr lang="en-US" altLang="ko-KR" sz="18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…)</a:t>
            </a:r>
            <a:endParaRPr lang="en-US" altLang="ko-KR" sz="3200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487" y="3208766"/>
            <a:ext cx="5357026" cy="148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/GS Option &amp; Security Cookie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Return </a:t>
            </a:r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address of a function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call</a:t>
            </a: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Q3.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저 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0xBB40E64E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는 무슨 값인가요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?</a:t>
            </a:r>
            <a:b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A3. Security Cookie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가 초기화 되지 않았다는 것을 나타내는 기본값입니다</a:t>
            </a:r>
            <a:r>
              <a:rPr lang="ko-KR" altLang="en-US" sz="1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 </a:t>
            </a:r>
            <a:r>
              <a:rPr lang="en-US" altLang="ko-KR" sz="1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en-US" altLang="ko-KR" sz="1400" dirty="0">
                <a:latin typeface="Open Sans Light" panose="020B0306030504020204" pitchFamily="34" charset="0"/>
                <a:cs typeface="Open Sans Light" panose="020B0306030504020204" pitchFamily="34" charset="0"/>
              </a:rPr>
              <a:t>0xBB40E64E </a:t>
            </a:r>
            <a:r>
              <a:rPr lang="en-US" altLang="ko-KR" sz="1400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= 3141592654)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Q4. 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그러면 어디서 초기화 해요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A4. __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security_init_cookie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()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에서 합니다</a:t>
            </a:r>
            <a:endParaRPr lang="en-US" altLang="ko-KR" dirty="0" smtClean="0">
              <a:latin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/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그리고 저 함수는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Entrypoint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인 </a:t>
            </a:r>
            <a:r>
              <a:rPr lang="en-US" altLang="ko-KR" dirty="0" err="1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mainCRTStartup</a:t>
            </a:r>
            <a:r>
              <a:rPr lang="en-US" altLang="ko-KR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()</a:t>
            </a:r>
            <a:r>
              <a:rPr lang="ko-KR" altLang="en-US" dirty="0" smtClean="0">
                <a:latin typeface="Open Sans Light" panose="020B0306030504020204" pitchFamily="34" charset="0"/>
                <a:cs typeface="Open Sans Light" panose="020B0306030504020204" pitchFamily="34" charset="0"/>
              </a:rPr>
              <a:t>에서 가장 처음에 불러줍니다</a:t>
            </a:r>
            <a:endParaRPr lang="en-US" altLang="ko-KR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6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pen Sans Light" panose="020B0306030504020204" pitchFamily="34" charset="0"/>
                <a:cs typeface="Open Sans Light" panose="020B0306030504020204" pitchFamily="34" charset="0"/>
              </a:rPr>
              <a:t>/GS Option &amp; Security Cookie</a:t>
            </a:r>
            <a:endParaRPr lang="ko-KR" altLang="en-US" dirty="0"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986088"/>
            <a:ext cx="5181600" cy="3190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175" y="1873723"/>
            <a:ext cx="32956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6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2474</TotalTime>
  <Words>2921</Words>
  <Application>Microsoft Office PowerPoint</Application>
  <PresentationFormat>On-screen Show (4:3)</PresentationFormat>
  <Paragraphs>535</Paragraphs>
  <Slides>61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Open Sans Light</vt:lpstr>
      <vt:lpstr>Consolas</vt:lpstr>
      <vt:lpstr>맑은 고딕</vt:lpstr>
      <vt:lpstr>Open Sans</vt:lpstr>
      <vt:lpstr>Calibri</vt:lpstr>
      <vt:lpstr>Arial</vt:lpstr>
      <vt:lpstr>Calibri Light</vt:lpstr>
      <vt:lpstr>Office Theme</vt:lpstr>
      <vt:lpstr>WinPwn Seminar</vt:lpstr>
      <vt:lpstr>재공지</vt:lpstr>
      <vt:lpstr>지금까지 한 것들</vt:lpstr>
      <vt:lpstr>이번 수업에 할거</vt:lpstr>
      <vt:lpstr>/GS Option &amp; Security Cookie</vt:lpstr>
      <vt:lpstr>/GS Option &amp; Security Cookie</vt:lpstr>
      <vt:lpstr>/GS Option &amp; Security Cookie</vt:lpstr>
      <vt:lpstr>/GS Option &amp; Security Cookie</vt:lpstr>
      <vt:lpstr>/GS Option &amp; Security Cookie</vt:lpstr>
      <vt:lpstr>/GS Option &amp; Security Cookie</vt:lpstr>
      <vt:lpstr>/GS Option &amp; Security Cookie</vt:lpstr>
      <vt:lpstr>/GS Option &amp; Security Cookie</vt:lpstr>
      <vt:lpstr>/GS Option &amp; Security Cookie</vt:lpstr>
      <vt:lpstr>/GS Option &amp; Security Cookie</vt:lpstr>
      <vt:lpstr>/GS Option &amp; Security Cookie</vt:lpstr>
      <vt:lpstr>/GS Option &amp; Security Cookie</vt:lpstr>
      <vt:lpstr>/GS Option &amp; Security Cookie</vt:lpstr>
      <vt:lpstr>/GS Option &amp; Security Cookie</vt:lpstr>
      <vt:lpstr>/GS Option &amp; Security Cookie</vt:lpstr>
      <vt:lpstr>/GS Option &amp; Security Cookie</vt:lpstr>
      <vt:lpstr>/GS Option &amp; Security Cookie</vt:lpstr>
      <vt:lpstr>Security Cookie Bypass</vt:lpstr>
      <vt:lpstr>쉬어가는 시간</vt:lpstr>
      <vt:lpstr>SEH Mechanism</vt:lpstr>
      <vt:lpstr>SEH Mechanism</vt:lpstr>
      <vt:lpstr>SEH Mechanism</vt:lpstr>
      <vt:lpstr>SEH Mechanism</vt:lpstr>
      <vt:lpstr>SEH Mechanism</vt:lpstr>
      <vt:lpstr>SEH Mechanism</vt:lpstr>
      <vt:lpstr>SEH Mechanism</vt:lpstr>
      <vt:lpstr>SEH Mechanism</vt:lpstr>
      <vt:lpstr>SEH Mechanism</vt:lpstr>
      <vt:lpstr>SEH Mechanism</vt:lpstr>
      <vt:lpstr>SEH Mechanism</vt:lpstr>
      <vt:lpstr>SEH Mechanism</vt:lpstr>
      <vt:lpstr>SEH Mechanism</vt:lpstr>
      <vt:lpstr>SEH Mechanism</vt:lpstr>
      <vt:lpstr>SEH Mechanism</vt:lpstr>
      <vt:lpstr>SEH Mechanism</vt:lpstr>
      <vt:lpstr>SEH Exploit</vt:lpstr>
      <vt:lpstr>SEH Exploit</vt:lpstr>
      <vt:lpstr>SEH Exploit</vt:lpstr>
      <vt:lpstr>SEH Exploit</vt:lpstr>
      <vt:lpstr>쉬어가는 시간</vt:lpstr>
      <vt:lpstr>SEH Exploit Mitigation</vt:lpstr>
      <vt:lpstr>SEH Exploit Mitigation</vt:lpstr>
      <vt:lpstr>SEH Exploit Mitigation: /GS</vt:lpstr>
      <vt:lpstr>SEH Exploit Mitigation: /GS</vt:lpstr>
      <vt:lpstr>SEH Exploit Mitigation: /GS</vt:lpstr>
      <vt:lpstr>SEH Exploit Mitigation: /GS</vt:lpstr>
      <vt:lpstr>SEH Exploit Mitigation Bypass: /GS</vt:lpstr>
      <vt:lpstr>SEH Exploit Mitigation Bypass: /GS</vt:lpstr>
      <vt:lpstr>SEH Exploit Mitigation: SafeSEH</vt:lpstr>
      <vt:lpstr>SEH Exploit Mitigation Bypass: SafeSEH</vt:lpstr>
      <vt:lpstr>SEH Exploit Mitigation Bypass: SafeSEH</vt:lpstr>
      <vt:lpstr>SEH Exploit Mitigation: SEHOP</vt:lpstr>
      <vt:lpstr>SEH Exploit Mitigation Bypass: SEHOP</vt:lpstr>
      <vt:lpstr>SEH Exploit Mitigation Bypass: SEHOP</vt:lpstr>
      <vt:lpstr>Summary</vt:lpstr>
      <vt:lpstr>Lab (Link @ CTF Site)</vt:lpstr>
      <vt:lpstr>Long-Term 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WinPwn Seminar</dc:title>
  <dc:creator>Lee SeungHyun</dc:creator>
  <cp:lastModifiedBy>Lee SeungHyun</cp:lastModifiedBy>
  <cp:revision>772</cp:revision>
  <dcterms:created xsi:type="dcterms:W3CDTF">2020-01-06T10:46:59Z</dcterms:created>
  <dcterms:modified xsi:type="dcterms:W3CDTF">2020-01-20T03:21:12Z</dcterms:modified>
</cp:coreProperties>
</file>