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43"/>
  </p:notesMasterIdLst>
  <p:sldIdLst>
    <p:sldId id="256" r:id="rId2"/>
    <p:sldId id="366" r:id="rId3"/>
    <p:sldId id="258" r:id="rId4"/>
    <p:sldId id="280" r:id="rId5"/>
    <p:sldId id="259" r:id="rId6"/>
    <p:sldId id="367" r:id="rId7"/>
    <p:sldId id="368" r:id="rId8"/>
    <p:sldId id="370" r:id="rId9"/>
    <p:sldId id="371" r:id="rId10"/>
    <p:sldId id="372" r:id="rId11"/>
    <p:sldId id="374" r:id="rId12"/>
    <p:sldId id="375" r:id="rId13"/>
    <p:sldId id="403" r:id="rId14"/>
    <p:sldId id="373" r:id="rId15"/>
    <p:sldId id="376" r:id="rId16"/>
    <p:sldId id="377" r:id="rId17"/>
    <p:sldId id="378" r:id="rId18"/>
    <p:sldId id="379" r:id="rId19"/>
    <p:sldId id="404" r:id="rId20"/>
    <p:sldId id="395" r:id="rId21"/>
    <p:sldId id="397" r:id="rId22"/>
    <p:sldId id="396" r:id="rId23"/>
    <p:sldId id="398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8" r:id="rId32"/>
    <p:sldId id="389" r:id="rId33"/>
    <p:sldId id="390" r:id="rId34"/>
    <p:sldId id="391" r:id="rId35"/>
    <p:sldId id="392" r:id="rId36"/>
    <p:sldId id="399" r:id="rId37"/>
    <p:sldId id="400" r:id="rId38"/>
    <p:sldId id="402" r:id="rId39"/>
    <p:sldId id="401" r:id="rId40"/>
    <p:sldId id="393" r:id="rId41"/>
    <p:sldId id="394" r:id="rId4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Open Sans Light" panose="020B0306030504020204" pitchFamily="34" charset="0"/>
      <p:regular r:id="rId56"/>
      <p:italic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548" autoAdjust="0"/>
  </p:normalViewPr>
  <p:slideViewPr>
    <p:cSldViewPr snapToGrid="0">
      <p:cViewPr varScale="1">
        <p:scale>
          <a:sx n="153" d="100"/>
          <a:sy n="153" d="100"/>
        </p:scale>
        <p:origin x="22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callback</a:t>
            </a:r>
            <a:r>
              <a:rPr lang="en-US" altLang="ko-KR" baseline="0" dirty="0" smtClean="0"/>
              <a:t> routine, handler, action table, </a:t>
            </a:r>
            <a:r>
              <a:rPr lang="en-US" altLang="ko-KR" baseline="0" dirty="0" err="1" smtClean="0"/>
              <a:t>vtable</a:t>
            </a:r>
            <a:r>
              <a:rPr lang="en-US" altLang="ko-KR" baseline="0" dirty="0" smtClean="0"/>
              <a:t> in C++, …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relative</a:t>
            </a:r>
            <a:r>
              <a:rPr lang="en-US" altLang="ko-KR" baseline="0" dirty="0" smtClean="0"/>
              <a:t> call</a:t>
            </a:r>
            <a:r>
              <a:rPr lang="ko-KR" altLang="en-US" baseline="0" dirty="0" smtClean="0"/>
              <a:t>과는 다르게 </a:t>
            </a:r>
            <a:r>
              <a:rPr lang="en-US" altLang="ko-KR" baseline="0" dirty="0" smtClean="0"/>
              <a:t>call</a:t>
            </a:r>
            <a:r>
              <a:rPr lang="ko-KR" altLang="en-US" baseline="0" dirty="0" smtClean="0"/>
              <a:t>되는 대상을 어디선가 가져옴 </a:t>
            </a:r>
            <a:r>
              <a:rPr lang="en-US" altLang="ko-KR" baseline="0" dirty="0" smtClean="0"/>
              <a:t>-&gt; “</a:t>
            </a:r>
            <a:r>
              <a:rPr lang="ko-KR" altLang="en-US" baseline="0" dirty="0" smtClean="0"/>
              <a:t>어디선가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taint</a:t>
            </a:r>
            <a:r>
              <a:rPr lang="ko-KR" altLang="en-US" baseline="0" dirty="0" smtClean="0"/>
              <a:t>되면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일반적으로는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특정한 몇몇 함수들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특이한 경우</a:t>
            </a:r>
            <a:r>
              <a:rPr lang="en-US" altLang="ko-KR" baseline="0" dirty="0" smtClean="0"/>
              <a:t>) JIT</a:t>
            </a:r>
            <a:r>
              <a:rPr lang="ko-KR" altLang="en-US" baseline="0" dirty="0" smtClean="0"/>
              <a:t>된 영역</a:t>
            </a:r>
            <a:r>
              <a:rPr lang="en-US" altLang="ko-KR" baseline="0" dirty="0" smtClean="0"/>
              <a:t>?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SetProcessValidCallTargets</a:t>
            </a:r>
            <a:r>
              <a:rPr lang="ko-KR" altLang="en-US" dirty="0" smtClean="0"/>
              <a:t>로 직접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indirect call target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설정할 수 있음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VirtualProtect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VirtualAlloc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영역 중 </a:t>
            </a:r>
            <a:r>
              <a:rPr lang="en-US" altLang="ko-KR" baseline="0" dirty="0" smtClean="0"/>
              <a:t>committed &amp; executable </a:t>
            </a:r>
            <a:r>
              <a:rPr lang="ko-KR" altLang="en-US" baseline="0" dirty="0" smtClean="0"/>
              <a:t>영역은 자동으로 </a:t>
            </a:r>
            <a:r>
              <a:rPr lang="en-US" altLang="ko-KR" baseline="0" dirty="0" smtClean="0"/>
              <a:t>valid indirect call target</a:t>
            </a:r>
            <a:r>
              <a:rPr lang="ko-KR" altLang="en-US" baseline="0" dirty="0" smtClean="0"/>
              <a:t>으로 설정됨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5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0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8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88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JIT</a:t>
            </a:r>
            <a:r>
              <a:rPr lang="en-US" altLang="ko-KR" baseline="0" dirty="0" smtClean="0"/>
              <a:t> race condition as a possible attack vector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9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6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7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0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30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16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59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5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21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41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79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8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6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3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05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30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18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053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75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1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9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7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9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6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anaged/4d/2a/control-flow-enforcement-technology-preview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449a/f184acc3cc190ca900e3699d69e7f64fb8c9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endmicro.com/trendlabs-security-intelligence/control-flow-guard-improvements-windows-10-anniversary-updat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dgame.com/blog/technical-blog/disarming-control-flow-guard-using-advanced-code-reuse-attack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ramar/35C3_Modern_Windows_Userspace_Exploita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3 Day 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With CFG: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88964" y="1405275"/>
            <a:ext cx="3850152" cy="5379929"/>
            <a:chOff x="4188964" y="1405275"/>
            <a:chExt cx="3850152" cy="5379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964" y="1405275"/>
              <a:ext cx="3850152" cy="537992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043808" y="4634629"/>
              <a:ext cx="1741118" cy="1064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58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7817" y="1405275"/>
            <a:ext cx="3850152" cy="5379929"/>
            <a:chOff x="4188964" y="1405275"/>
            <a:chExt cx="3850152" cy="53799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964" y="1405275"/>
              <a:ext cx="3850152" cy="5379929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6043808" y="4634629"/>
              <a:ext cx="1741118" cy="1064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97" y="1845068"/>
            <a:ext cx="4620360" cy="4432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3823779" y="2217107"/>
            <a:ext cx="1687673" cy="2470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452" y="3502129"/>
            <a:ext cx="2272932" cy="12389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457167" y="2288322"/>
            <a:ext cx="1490598" cy="18069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06647" y="4866362"/>
            <a:ext cx="893262" cy="507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6179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7817" y="1405275"/>
            <a:ext cx="3850152" cy="5379929"/>
            <a:chOff x="4188964" y="1405275"/>
            <a:chExt cx="3850152" cy="53799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964" y="1405275"/>
              <a:ext cx="3850152" cy="5379929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6043808" y="4634629"/>
              <a:ext cx="1741118" cy="1064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97" y="1845068"/>
            <a:ext cx="4620360" cy="4432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326" y="2811623"/>
            <a:ext cx="4486901" cy="228632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437718" y="3801648"/>
            <a:ext cx="4274134" cy="1189974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지원하지 않는 구버전 윈도우와의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compatibility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로더가 알아서 패치해줌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Per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추정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executable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CFG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꺼져 있으면 다른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CFG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켜진 모듈에도 패치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모든 모듈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disabled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역으로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executable module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켜져 있는데 다른 모듈에서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꺼져 있다면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executable module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enabled,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모듈은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disabled 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패치할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_guard_..._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icall_fptr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없어요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모듈에서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한다면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???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rdata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 target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될 수 있는 함수 리스트 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guard_fids_table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로더가 이걸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bitmap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에다 넣어줘요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1" y="3667658"/>
            <a:ext cx="535379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00000000 00000000 00000000 </a:t>
            </a:r>
            <a:r>
              <a:rPr lang="en-US" altLang="ko-KR" sz="1400" dirty="0" smtClean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00000000 </a:t>
            </a:r>
            <a:r>
              <a:rPr lang="en-US" altLang="ko-KR" sz="1400" dirty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00000000 00000000 0000000</a:t>
            </a:r>
            <a:r>
              <a:rPr lang="en-US" altLang="ko-KR" sz="1400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 </a:t>
            </a:r>
            <a:r>
              <a:rPr lang="en-US" altLang="ko-KR" sz="1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0000</a:t>
            </a:r>
            <a:r>
              <a:rPr lang="en-US" altLang="ko-KR" sz="1400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US" altLang="ko-KR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</a:t>
            </a:r>
            <a:br>
              <a:rPr lang="en-US" altLang="ko-KR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400" dirty="0" smtClean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Bitmap Index, </a:t>
            </a:r>
            <a:r>
              <a:rPr lang="en-US" altLang="ko-KR" sz="1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bit index, </a:t>
            </a:r>
            <a:r>
              <a:rPr lang="en-US" altLang="ko-KR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alignment</a:t>
            </a:r>
            <a:endParaRPr lang="en-US" altLang="ko-KR" sz="1400" dirty="0">
              <a:solidFill>
                <a:schemeClr val="bg1">
                  <a:lumMod val="50000"/>
                  <a:lumOff val="5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22" y="2452251"/>
            <a:ext cx="522995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Bypass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언제나 그랬듯이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address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덮는다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Integrity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중에서도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 target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 확인함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address integrity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확인 대상이 아니다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Flow Guard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도 있었는데요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죽었습니다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CPU-assisted RFG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: Intel CET</a:t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0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</a:t>
            </a:r>
            <a:r>
              <a:rPr lang="en-US" altLang="ko-KR" sz="10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://software.intel.com/sites/default/files/managed/4d/2a/control-flow-enforcement-technology-preview.pdf</a:t>
            </a:r>
            <a:r>
              <a:rPr lang="en-US" altLang="ko-KR" sz="1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 쉽다 쉬워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Bypass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Valid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다른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 target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중 적당한거 찾아서 뛴다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ex: Test1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예제 코드에서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foldLeft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callback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여러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type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대해서 정의되어 있을 때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(C++ template), type confusion?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binary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따라 익스 방법이 많이 다르겠죠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73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Bypass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3. Unaligned function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근처를 잘 조져본다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altLang="ko-KR" sz="105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lvl="0" indent="0" algn="ctr" defTabSz="45720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00000000 00000000 00000000 00000000 00000000 00000000 0000000</a:t>
            </a:r>
            <a:r>
              <a:rPr lang="en-US" altLang="ko-KR" sz="1400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0 0000</a:t>
            </a:r>
            <a:r>
              <a:rPr lang="en-US" altLang="ko-KR" sz="1400" dirty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</a:t>
            </a:r>
            <a:b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400" dirty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Bitmap Index, </a:t>
            </a:r>
            <a:r>
              <a:rPr lang="en-US" altLang="ko-KR" sz="1400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bit index, </a:t>
            </a:r>
            <a:r>
              <a:rPr lang="en-US" altLang="ko-KR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alignment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align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안 되어 있으면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(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2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 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0, 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둘 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이어야 통과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bitmap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등록된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unaligned function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있다면 하위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비트 마음껏 뒤집고 점프해도 됨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000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빼고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align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되어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있으면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(</a:t>
            </a:r>
            <a:r>
              <a:rPr lang="en-US" altLang="ko-KR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bit 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0, </a:t>
            </a:r>
            <a:r>
              <a:rPr lang="en-US" altLang="ko-KR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둘 중 하나만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이면 통과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아니 이게 더 쉬운거 아님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아닙니다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애초부터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bitmap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 smtClean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 켜져 있을거고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align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도 되어 있으니 근처에 뛰어도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 </a:t>
            </a:r>
            <a:r>
              <a:rPr lang="en-US" altLang="ko-KR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?????</a:t>
            </a:r>
            <a:r>
              <a:rPr lang="en-US" altLang="ko-KR" dirty="0">
                <a:solidFill>
                  <a:srgbClr val="80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이라 죽어요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sz="1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1000" dirty="0">
                <a:hlinkClick r:id="rId3"/>
              </a:rPr>
              <a:t>https://</a:t>
            </a:r>
            <a:r>
              <a:rPr lang="es-ES" altLang="ko-KR" sz="1000" dirty="0" smtClean="0">
                <a:hlinkClick r:id="rId3"/>
              </a:rPr>
              <a:t>pdfs.semanticscholar.org/449a/f184acc3cc190ca900e3699d69e7f64fb8c9.pdf</a:t>
            </a:r>
            <a:r>
              <a:rPr lang="es-E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6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Bypass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CFG disabled module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도망간다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disable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조절 가능한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invalid call target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찾아 덮어줌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invalid call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무한으로 즐겨요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~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disabled module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어떻게 도망가지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IAT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Thunk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통한 정상적인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취약점을 이용한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PC control -&gt; why not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이전 수업 랩 질문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VEH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뭐에요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왜 써요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endParaRPr lang="en-US" altLang="ko-KR" dirty="0" smtClean="0">
              <a:latin typeface="+mn-ea"/>
              <a:cs typeface="Open Sans Light" panose="020B0306030504020204" pitchFamily="34" charset="0"/>
            </a:endParaRPr>
          </a:p>
          <a:p>
            <a:r>
              <a:rPr lang="ko-KR" altLang="en-US" sz="1600" strike="sngStrike" dirty="0" smtClean="0">
                <a:latin typeface="+mn-ea"/>
                <a:cs typeface="Open Sans Light" panose="020B0306030504020204" pitchFamily="34" charset="0"/>
              </a:rPr>
              <a:t>왜 배운거랑 랩이랑 달라요</a:t>
            </a:r>
            <a:r>
              <a:rPr lang="en-US" altLang="ko-KR" sz="1600" strike="sngStrike" dirty="0" smtClean="0">
                <a:latin typeface="+mn-ea"/>
                <a:cs typeface="Open Sans Light" panose="020B0306030504020204" pitchFamily="34" charset="0"/>
              </a:rPr>
              <a:t>?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열심히 풀어주세요</a:t>
            </a:r>
            <a:endParaRPr lang="en-US" altLang="ko-KR" dirty="0" smtClean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(status quo)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더욱 강력해졌어요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LdrpDispatchUserCallTarget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Valid or Invalid CFG Call Target</a:t>
            </a:r>
          </a:p>
          <a:p>
            <a:pPr lvl="1"/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LdrpDispatchUserCallTarget</a:t>
            </a:r>
            <a:r>
              <a:rPr lang="en-US" altLang="ko-KR" sz="2000" u="sng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ES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Valid or </a:t>
            </a:r>
            <a:r>
              <a:rPr lang="en-US" altLang="ko-KR" sz="2000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Export Suppressed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or </a:t>
            </a:r>
            <a:r>
              <a:rPr lang="en-US" altLang="ko-KR" sz="2000" u="sng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Sensitive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or Invalid CFG Call Target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뭔가 더 안됨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ross-module indirect call</a:t>
            </a:r>
          </a:p>
          <a:p>
            <a:pPr lvl="2"/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 A</a:t>
            </a:r>
            <a:r>
              <a:rPr lang="ko-KR" altLang="en-US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내에서 사용하는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valid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target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 B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에서도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valid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call target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일까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??</a:t>
            </a:r>
          </a:p>
          <a:p>
            <a:pPr lvl="2"/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Hint: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정상적인 프로그램의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flow? cross-module indirect call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하더라도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내의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IAT 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thunk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간다</a:t>
            </a:r>
            <a: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“Sensitive” API protection</a:t>
            </a:r>
          </a:p>
          <a:p>
            <a:pPr lvl="2"/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VirtualProtect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Alloc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 강력한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불가능하게 설정할 수 있음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 함수들을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하는건 해커나 한다는 뜻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(status quo)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Improvements in Windows 10 Anniversary Update by Trend Micro </a:t>
            </a:r>
            <a:r>
              <a:rPr lang="en-US" altLang="ko-KR" sz="1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2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https://blog.trendmicro.com/trendlabs-security-intelligence/control-flow-guard-improvements-windows-10-anniversary-update</a:t>
            </a: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/</a:t>
            </a: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Disarming Control Flow Guard Using Advanced Code Reuse Attacks by Endgame </a:t>
            </a:r>
            <a:r>
              <a:rPr lang="en-US" altLang="ko-KR" sz="1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200" dirty="0">
                <a:latin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https://www.endgame.com/blog/technical-blog/disarming-control-flow-guard-using-advanced-code-reuse-attacks</a:t>
            </a: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4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(FAQ)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Q1.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프로그래머가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LoadLibrary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-&gt;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GetProcAddress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하고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하고 싶으면 어떻게 하나요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A1.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GetProcAddress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호출하면 해당 함수가 자동으로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Valid CFG Call Target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설정됩니다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기존의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Semantic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을 변경시키지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않습니다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 (FAQ)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Q2.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VirtualProtect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Alloc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같은 함수 호출하고 해당 영역 실행시키고 싶은데 어떻게 하나요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A2.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해당 함수들이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PAGE_EXECUTE_READWRITE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flag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메모리를 설정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할당하게 되면 자동으로 해당 영역을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Valid CFG call target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설정하게 됩니다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기존의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Semantic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변경시키지 않습니다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 포인터를 그냥 메모리에 넣어둔다고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 ㅋㅋ 어림도 없지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fptr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EncodePointer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fptr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DecodePointer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fptr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))();</a:t>
            </a:r>
            <a:endParaRPr lang="en-US" altLang="ko-KR" sz="2400" dirty="0">
              <a:latin typeface="Consolas" panose="020B0609020204030204" pitchFamily="49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encode_pointer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decode_pointer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알아보자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MSVCRT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내부적으로 사용하는 매크로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이용하여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해서 저장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decode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해서 사용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69" y="4060464"/>
            <a:ext cx="671606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그럼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ntdll!RtlEncodePointer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RtlDecodePointer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s-E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EPROCESS::</a:t>
            </a:r>
            <a:r>
              <a:rPr lang="es-E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치환한 것과 동일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69" y="4060464"/>
            <a:ext cx="671606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trike="sngStrike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sz="3600" strike="sngStrike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3600" strike="sngStrike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sz="3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encode_pointer</a:t>
            </a:r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_</a:t>
            </a:r>
            <a:r>
              <a:rPr lang="en-US" altLang="ko-KR" sz="3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decode_pointer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MSVCRT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내부에서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거의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저장할 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encode_pointer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decode_pointer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onexit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callback functions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etc.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pointer overwrite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하고 싶으면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encode_pointer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fptr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해서 넣어야 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 그러면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필요하잖아요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맞음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</a:t>
            </a:r>
            <a:r>
              <a:rPr lang="en-US" altLang="ko-KR" sz="3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encode_pointer</a:t>
            </a:r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_</a:t>
            </a:r>
            <a:r>
              <a:rPr lang="en-US" altLang="ko-KR" sz="3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decode_pointer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 중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개를 알면 나머지 하나 알 수 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fptr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fptr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않이 얶떢계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Test2: 1 &amp; 2 -&gt;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4561750"/>
            <a:ext cx="771632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RtlCaptureContext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PC control &amp; module leak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냈는데 뭐 해야 하죠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첫 번째 인자 조절 가능하고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없다면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RtlCaptureContext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추천드립니다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46" y="3250021"/>
            <a:ext cx="3474873" cy="32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지금까지 한 것들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 + ROP in Windows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Bypass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Mechanism &amp; Exploit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Mitigation &amp; Bypass</a:t>
            </a:r>
          </a:p>
        </p:txBody>
      </p:sp>
    </p:spTree>
    <p:extLst>
      <p:ext uri="{BB962C8B-B14F-4D97-AF65-F5344CB8AC3E}">
        <p14:creationId xmlns:p14="http://schemas.microsoft.com/office/powerpoint/2010/main" val="294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RtlCaptureContext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context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그대로 덤프떠서 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수많은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including stack pointer!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s-ES" altLang="ko-KR" sz="1400" dirty="0">
                <a:hlinkClick r:id="rId3"/>
              </a:rPr>
              <a:t>https://github.com/saaramar/35C3_Modern_Windows_Userspace_Exploitation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Gadget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gadget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찾고 싶으면 어디를 본다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ucrtbase!system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본다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275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Gadget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39" y="1354015"/>
            <a:ext cx="3680922" cy="53803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910254" y="5688623"/>
            <a:ext cx="2558561" cy="2110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Gadget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Constraint: [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rbp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– 0x20] == NULL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28" y="3226778"/>
            <a:ext cx="3183144" cy="13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문제에 따라 많이 다를 수 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요즘 것들은 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hardening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기법이 너무 많아요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적당히 덮어서 좋은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딸 수 있는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overwritable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function 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도 몇 개 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atexit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function &amp; destructor @ exec module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ex: bubblegum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요런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destructor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굉장히 맛있어 보이나요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왜 굳이 이걸 써야 할까요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이 문제 이걸로 풀라는 말은 절대 아님</a:t>
            </a: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07" y="4115594"/>
            <a:ext cx="2943636" cy="1876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" y="4682410"/>
            <a:ext cx="4982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atexit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table @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번과 근본적으로 같습니다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general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방법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사용하는 모든 프로그램에 대해 적용할 수 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대신 더 귀찮거나 필요한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primitive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더 많아야 할 수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개의 슬라이드에서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atexit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table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호출되는 과정을 보여줍니다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" y="1690689"/>
            <a:ext cx="1751295" cy="391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29" y="2226970"/>
            <a:ext cx="6292257" cy="3027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30" y="5398963"/>
            <a:ext cx="8432087" cy="840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95819" y="1979112"/>
            <a:ext cx="313151" cy="2478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07485" y="4311041"/>
            <a:ext cx="0" cy="10879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52597" y="6066772"/>
            <a:ext cx="0" cy="791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2597" y="0"/>
            <a:ext cx="0" cy="1690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8650" y="1690690"/>
            <a:ext cx="3861931" cy="2824754"/>
            <a:chOff x="628650" y="1690690"/>
            <a:chExt cx="3861931" cy="28247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690690"/>
              <a:ext cx="3861931" cy="2824754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820455" y="3832963"/>
              <a:ext cx="3670126" cy="2442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730929"/>
            <a:ext cx="6732069" cy="162238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352811" y="4215008"/>
            <a:ext cx="338203" cy="5159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17523" y="5954564"/>
            <a:ext cx="0" cy="9034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5" y="1690689"/>
            <a:ext cx="6710180" cy="82943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17523" y="0"/>
            <a:ext cx="0" cy="1690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5" y="2670836"/>
            <a:ext cx="4106784" cy="390866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705627" y="2288087"/>
            <a:ext cx="417535" cy="3827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8933" y="4835047"/>
            <a:ext cx="2141950" cy="62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이번 수업에 할거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Bypass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RtlCaptureContext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Gadget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Write-What-Where to RCE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부터는 여러분들이 열심히 고민해봐요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WWW (Write-What-Where)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Relative Read/Write from .data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No CFG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WWW-hardened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Base code exactly same as WWW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 enabled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This might be a </a:t>
            </a:r>
            <a:r>
              <a:rPr lang="en-US" altLang="ko-KR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 challenging…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Compile Option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&gt; Control Flow Guard: Yes (/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guard:cf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altLang="ko-KR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ndirect 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보호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call r/m64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call 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rax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call [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rax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]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…)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자세한 설명으로 들어가기 전에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생각해봅시다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왜 필요해요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왜 위험해요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통해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되는 코드는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무엇인가요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누가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mov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Open Sans Light" panose="020B0306030504020204" pitchFamily="34" charset="0"/>
              </a:rPr>
              <a:t>e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ax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, 0xdeadbeef; call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rax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;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소리를 내었는가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실제로 코드를 짤 때 프로그램이 위와 같은 행동을 해야만 하는 경우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잘못짰다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해커다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이라 해도 실제로 호출될 수 있는 함수들에는 제한이 있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4910202"/>
            <a:ext cx="7886700" cy="1665961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foldLeft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함수에서 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fn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(*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arr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acc</a:t>
            </a:r>
            <a:r>
              <a:rPr lang="en-US" altLang="ko-KR" sz="2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fn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될 수 있는 것은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add</a:t>
            </a:r>
          </a:p>
          <a:p>
            <a:pPr lvl="1"/>
            <a:r>
              <a:rPr lang="ko-KR" alt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끝</a:t>
            </a:r>
            <a:endParaRPr lang="en-US" altLang="ko-KR" sz="2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33" y="1512475"/>
            <a:ext cx="4715533" cy="3267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9766" y="4472229"/>
            <a:ext cx="61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Test1</a:t>
            </a:r>
            <a:endParaRPr lang="ko-KR" altLang="en-US" sz="1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4910202"/>
            <a:ext cx="7886700" cy="166596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컴파일러가 </a:t>
            </a:r>
            <a:r>
              <a:rPr lang="en-US" altLang="ko-K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대상이 될 만한 함수들의 리스트를 갖고 있고</a:t>
            </a:r>
            <a:endParaRPr lang="en-US" altLang="ko-KR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indirect call</a:t>
            </a:r>
            <a:r>
              <a:rPr lang="ko-KR" alt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instruction</a:t>
            </a:r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직전에 </a:t>
            </a:r>
            <a:r>
              <a:rPr lang="en-US" altLang="ko-K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하려는 주소가 리스트에 있는지 보면</a:t>
            </a:r>
            <a:r>
              <a:rPr lang="en-US" altLang="ko-KR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된다</a:t>
            </a:r>
            <a:endParaRPr lang="en-US" altLang="ko-KR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33" y="1512475"/>
            <a:ext cx="471553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Control Flow Guard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Without CFG: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36060" y="1405275"/>
            <a:ext cx="4155961" cy="5379929"/>
            <a:chOff x="4036060" y="1405275"/>
            <a:chExt cx="4155961" cy="53799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6060" y="1405275"/>
              <a:ext cx="4155961" cy="537992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156542" y="4459266"/>
              <a:ext cx="1020872" cy="1002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2869</TotalTime>
  <Words>1368</Words>
  <Application>Microsoft Office PowerPoint</Application>
  <PresentationFormat>On-screen Show (4:3)</PresentationFormat>
  <Paragraphs>242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Consolas</vt:lpstr>
      <vt:lpstr>맑은 고딕</vt:lpstr>
      <vt:lpstr>Calibri</vt:lpstr>
      <vt:lpstr>Arial</vt:lpstr>
      <vt:lpstr>Calibri Light</vt:lpstr>
      <vt:lpstr>Wingdings</vt:lpstr>
      <vt:lpstr>Symbol</vt:lpstr>
      <vt:lpstr>Open Sans Light</vt:lpstr>
      <vt:lpstr>Office Theme</vt:lpstr>
      <vt:lpstr>WinPwn Seminar</vt:lpstr>
      <vt:lpstr>이전 수업 랩 질문?</vt:lpstr>
      <vt:lpstr>지금까지 한 것들</vt:lpstr>
      <vt:lpstr>이번 수업에 할거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</vt:lpstr>
      <vt:lpstr>Control Flow Guard Bypass</vt:lpstr>
      <vt:lpstr>Control Flow Guard Bypass</vt:lpstr>
      <vt:lpstr>Control Flow Guard Bypass</vt:lpstr>
      <vt:lpstr>Control Flow Guard Bypass</vt:lpstr>
      <vt:lpstr>Control Flow Guard (status quo)</vt:lpstr>
      <vt:lpstr>Control Flow Guard (status quo)</vt:lpstr>
      <vt:lpstr>Control Flow Guard (FAQ)</vt:lpstr>
      <vt:lpstr>Control Flow Guard (FAQ)</vt:lpstr>
      <vt:lpstr>EncodePointer / DecodePointer</vt:lpstr>
      <vt:lpstr>EncodePointer / DecodePointer</vt:lpstr>
      <vt:lpstr>EncodePointer / DecodePointer</vt:lpstr>
      <vt:lpstr>EncodePointer / DecodePointer _encode_pointer / _decode_pointer</vt:lpstr>
      <vt:lpstr>_encode_pointer / _decode_pointer</vt:lpstr>
      <vt:lpstr>RtlCaptureContext</vt:lpstr>
      <vt:lpstr>RtlCaptureContext</vt:lpstr>
      <vt:lpstr>Windows Oneshot Gadget</vt:lpstr>
      <vt:lpstr>Windows Oneshot Gadget</vt:lpstr>
      <vt:lpstr>Windows Oneshot Gadget</vt:lpstr>
      <vt:lpstr>Write-What-Where to RCE</vt:lpstr>
      <vt:lpstr>Write-What-Where to RCE</vt:lpstr>
      <vt:lpstr>Write-What-Where to RCE</vt:lpstr>
      <vt:lpstr>Write-What-Where to RCE</vt:lpstr>
      <vt:lpstr>Write-What-Where to RCE</vt:lpstr>
      <vt:lpstr>Write-What-Where to RCE</vt:lpstr>
      <vt:lpstr>Write-What-Where to RCE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885</cp:revision>
  <dcterms:created xsi:type="dcterms:W3CDTF">2020-01-06T10:46:59Z</dcterms:created>
  <dcterms:modified xsi:type="dcterms:W3CDTF">2020-03-21T07:31:45Z</dcterms:modified>
</cp:coreProperties>
</file>