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6A55-344A-4B82-BE7A-A9B60CCD41B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267B3-A639-43D0-B9AF-873595BB0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67B3-A639-43D0-B9AF-873595BB0E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1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3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33167" r="2060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7" name="Прямоугольник 26"/>
          <p:cNvSpPr/>
          <p:nvPr userDrawn="1"/>
        </p:nvSpPr>
        <p:spPr>
          <a:xfrm>
            <a:off x="0" y="0"/>
            <a:ext cx="7767942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357;p50"/>
          <p:cNvSpPr txBox="1"/>
          <p:nvPr userDrawn="1"/>
        </p:nvSpPr>
        <p:spPr>
          <a:xfrm>
            <a:off x="6302628" y="1162318"/>
            <a:ext cx="1321431" cy="40543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8355" tIns="48355" rIns="48355" bIns="48355">
            <a:spAutoFit/>
          </a:bodyPr>
          <a:lstStyle/>
          <a:p>
            <a:pPr>
              <a:defRPr sz="2600">
                <a:solidFill>
                  <a:srgbClr val="80BF44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sz="2000" b="1" spc="423" dirty="0">
                <a:solidFill>
                  <a:schemeClr val="tx1"/>
                </a:solidFill>
                <a:latin typeface="Calibri" panose="020F0502020204030204" pitchFamily="34" charset="0"/>
                <a:ea typeface="PFBeauSansPro-Bold"/>
                <a:cs typeface="Calibri" panose="020F0502020204030204" pitchFamily="34" charset="0"/>
                <a:sym typeface="PFBeauSansPro-Bold"/>
              </a:rPr>
              <a:t>tpu.ru</a:t>
            </a:r>
            <a:endParaRPr lang="ru-RU" sz="2000" b="1" spc="423" dirty="0">
              <a:solidFill>
                <a:schemeClr val="tx1"/>
              </a:solidFill>
              <a:latin typeface="Calibri" panose="020F0502020204030204" pitchFamily="34" charset="0"/>
              <a:ea typeface="PFBeauSansPro-Bold"/>
              <a:cs typeface="Calibri" panose="020F0502020204030204" pitchFamily="34" charset="0"/>
              <a:sym typeface="PFBeauSansPro-Bold"/>
            </a:endParaRP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7767941" y="5595257"/>
            <a:ext cx="4424058" cy="1262743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Текст 2"/>
          <p:cNvSpPr>
            <a:spLocks noGrp="1"/>
          </p:cNvSpPr>
          <p:nvPr>
            <p:ph type="body" idx="16" hasCustomPrompt="1"/>
          </p:nvPr>
        </p:nvSpPr>
        <p:spPr>
          <a:xfrm>
            <a:off x="7820051" y="5844649"/>
            <a:ext cx="4371949" cy="416451"/>
          </a:xfrm>
        </p:spPr>
        <p:txBody>
          <a:bodyPr anchor="t">
            <a:norm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7820051" y="6216576"/>
            <a:ext cx="4371949" cy="416451"/>
          </a:xfrm>
        </p:spPr>
        <p:txBody>
          <a:bodyPr anchor="t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8" hasCustomPrompt="1"/>
          </p:nvPr>
        </p:nvSpPr>
        <p:spPr>
          <a:xfrm>
            <a:off x="5452398" y="5909909"/>
            <a:ext cx="2315542" cy="416451"/>
          </a:xfrm>
        </p:spPr>
        <p:txBody>
          <a:bodyPr anchor="t">
            <a:normAutofit/>
          </a:bodyPr>
          <a:lstStyle>
            <a:lvl1pPr marL="0" indent="0">
              <a:buNone/>
              <a:defRPr sz="1800" b="0" baseline="0">
                <a:solidFill>
                  <a:srgbClr val="80BF4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дата</a:t>
            </a:r>
          </a:p>
        </p:txBody>
      </p:sp>
      <p:grpSp>
        <p:nvGrpSpPr>
          <p:cNvPr id="33" name="Группа 32"/>
          <p:cNvGrpSpPr/>
          <p:nvPr userDrawn="1"/>
        </p:nvGrpSpPr>
        <p:grpSpPr>
          <a:xfrm>
            <a:off x="1006587" y="6083120"/>
            <a:ext cx="4110429" cy="70030"/>
            <a:chOff x="838200" y="6083120"/>
            <a:chExt cx="4110429" cy="70030"/>
          </a:xfrm>
          <a:solidFill>
            <a:srgbClr val="80BF44"/>
          </a:solidFill>
        </p:grpSpPr>
        <p:sp>
          <p:nvSpPr>
            <p:cNvPr id="34" name="Прямоугольник 33"/>
            <p:cNvSpPr/>
            <p:nvPr/>
          </p:nvSpPr>
          <p:spPr>
            <a:xfrm>
              <a:off x="838200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243612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649024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2054436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59848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2865260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265822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662363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067775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473187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878599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916405" y="1597445"/>
            <a:ext cx="9144000" cy="225162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6405" y="4332174"/>
            <a:ext cx="9144000" cy="12630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5" name="Прямоугольник 44"/>
          <p:cNvSpPr/>
          <p:nvPr userDrawn="1"/>
        </p:nvSpPr>
        <p:spPr>
          <a:xfrm>
            <a:off x="1006587" y="4048236"/>
            <a:ext cx="973705" cy="80013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87" y="1132622"/>
            <a:ext cx="1997695" cy="4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Базовый слайд бе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73" y="908426"/>
            <a:ext cx="1028614" cy="239337"/>
          </a:xfrm>
          <a:prstGeom prst="rect">
            <a:avLst/>
          </a:prstGeom>
        </p:spPr>
      </p:pic>
      <p:sp>
        <p:nvSpPr>
          <p:cNvPr id="6" name="Номер слайда 5"/>
          <p:cNvSpPr txBox="1">
            <a:spLocks/>
          </p:cNvSpPr>
          <p:nvPr userDrawn="1"/>
        </p:nvSpPr>
        <p:spPr>
          <a:xfrm>
            <a:off x="11353800" y="845343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37D816-FFEF-4397-B1BC-F39C14AB3BC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2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3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3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8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1EFF-123C-4904-92A3-E501F5CB3C6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Змитрович Николай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Группа 0В91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Отчет о УИРС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050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295400" y="1725872"/>
            <a:ext cx="9935095" cy="445511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Реализовать </a:t>
            </a:r>
            <a:r>
              <a:rPr lang="ru-RU" sz="2400" dirty="0"/>
              <a:t>ключевые методы отбора признаков для обучения модели машинного </a:t>
            </a:r>
            <a:r>
              <a:rPr lang="ru-RU" sz="2400" dirty="0" smtClean="0"/>
              <a:t>обучения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Методы обертки</a:t>
            </a:r>
            <a:r>
              <a:rPr lang="en-US" sz="2400" dirty="0" smtClean="0"/>
              <a:t>:</a:t>
            </a:r>
          </a:p>
          <a:p>
            <a:pPr marL="1028700" lvl="1" indent="-342900"/>
            <a:r>
              <a:rPr lang="ru-RU" dirty="0" smtClean="0"/>
              <a:t>Прямой проход</a:t>
            </a:r>
          </a:p>
          <a:p>
            <a:pPr marL="1028700" lvl="1" indent="-342900"/>
            <a:r>
              <a:rPr lang="ru-RU" dirty="0" smtClean="0"/>
              <a:t>Обратный проход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Фильтры</a:t>
            </a:r>
          </a:p>
          <a:p>
            <a:pPr marL="1028700" lvl="1" indent="-342900"/>
            <a:r>
              <a:rPr lang="ru-RU" dirty="0" smtClean="0"/>
              <a:t>Корреляционный отбор</a:t>
            </a:r>
          </a:p>
          <a:p>
            <a:pPr marL="1028700" lvl="1" indent="-342900"/>
            <a:r>
              <a:rPr lang="ru-RU" dirty="0" smtClean="0"/>
              <a:t>Оценка информативности </a:t>
            </a:r>
            <a:endParaRPr lang="en-US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251439" y="1761595"/>
            <a:ext cx="7426569" cy="4351338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Изучить методологию по исследованию данных CRISP-DM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Предложить методы выявления и обработки ошибок в данных 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Привести критерии для отбора ключевых методов отбора признаков для задачи много-классовой классификации.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4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составляющая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79938" y="1996052"/>
                <a:ext cx="4516316" cy="3033346"/>
              </a:xfrm>
            </p:spPr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b="1" dirty="0" smtClean="0"/>
                  <a:t>Оценка информативности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атрибута (</a:t>
                </a:r>
                <a:r>
                  <a:rPr lang="en-US" b="1" dirty="0" smtClean="0"/>
                  <a:t>Information gain)</a:t>
                </a:r>
              </a:p>
              <a:p>
                <a:endParaRPr lang="ru-RU" i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algn="ctr"/>
                <a:r>
                  <a:rPr lang="ru-RU" dirty="0"/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  <a:p>
                <a:pPr algn="ctr"/>
                <a:r>
                  <a:rPr lang="ru-RU" dirty="0"/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79938" y="1996052"/>
                <a:ext cx="4516316" cy="3033346"/>
              </a:xfrm>
              <a:blipFill>
                <a:blip r:embed="rId2"/>
                <a:stretch>
                  <a:fillRect t="-5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662247" y="1928080"/>
                <a:ext cx="6096000" cy="39210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ru-RU" b="1" dirty="0" smtClean="0"/>
                  <a:t>Оценка качества признакового пространства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,:)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,:)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47" y="1928080"/>
                <a:ext cx="6096000" cy="3921073"/>
              </a:xfrm>
              <a:prstGeom prst="rect">
                <a:avLst/>
              </a:prstGeom>
              <a:blipFill>
                <a:blip r:embed="rId3"/>
                <a:stretch>
                  <a:fillRect t="-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6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инструменты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10108224" cy="3142029"/>
          </a:xfrm>
        </p:spPr>
        <p:txBody>
          <a:bodyPr/>
          <a:lstStyle/>
          <a:p>
            <a:r>
              <a:rPr lang="ru-RU" sz="2400" dirty="0" smtClean="0"/>
              <a:t>Используемые модули и пакеты </a:t>
            </a:r>
            <a:r>
              <a:rPr lang="en-US" sz="2400" dirty="0" smtClean="0"/>
              <a:t>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Numpy</a:t>
            </a:r>
            <a:r>
              <a:rPr lang="en-US" sz="2400" dirty="0" smtClean="0"/>
              <a:t> – </a:t>
            </a:r>
            <a:r>
              <a:rPr lang="ru-RU" sz="2400" dirty="0" smtClean="0"/>
              <a:t>работа со списками и их преобразованием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Pandas</a:t>
            </a:r>
            <a:r>
              <a:rPr lang="ru-RU" sz="2400" dirty="0" smtClean="0"/>
              <a:t> – работа с таблицами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Matplotlib</a:t>
            </a:r>
            <a:r>
              <a:rPr lang="en-US" sz="2400" dirty="0" smtClean="0"/>
              <a:t> –</a:t>
            </a:r>
            <a:r>
              <a:rPr lang="ru-RU" sz="2400" dirty="0" smtClean="0"/>
              <a:t> построение графиков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Seaborn</a:t>
            </a:r>
            <a:r>
              <a:rPr lang="ru-RU" sz="2400" dirty="0" smtClean="0"/>
              <a:t> – дополнительный инструмент построения графиков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Scikit</a:t>
            </a:r>
            <a:r>
              <a:rPr lang="en-US" sz="2400" b="1" dirty="0" smtClean="0"/>
              <a:t>-learn</a:t>
            </a:r>
            <a:r>
              <a:rPr lang="ru-RU" sz="2400" dirty="0" smtClean="0"/>
              <a:t> – построение моделей и оценка информативности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Иллюстрационные примеры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" t="1080" r="438"/>
          <a:stretch/>
        </p:blipFill>
        <p:spPr>
          <a:xfrm>
            <a:off x="4610097" y="1819357"/>
            <a:ext cx="6667329" cy="3859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96" y="1819357"/>
            <a:ext cx="3820627" cy="37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Иллюстрационные примеры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35" t="2273"/>
          <a:stretch/>
        </p:blipFill>
        <p:spPr>
          <a:xfrm>
            <a:off x="1116623" y="2347544"/>
            <a:ext cx="4303263" cy="32971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36" t="2380" r="966" b="2380"/>
          <a:stretch/>
        </p:blipFill>
        <p:spPr>
          <a:xfrm>
            <a:off x="5917223" y="2347544"/>
            <a:ext cx="4654512" cy="2602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8425" y="1834450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Корреляционна матрица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94330" y="1834450"/>
            <a:ext cx="2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gain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Иллюстрационные примеры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45" y="2224453"/>
            <a:ext cx="4284138" cy="28885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5488118" y="3316023"/>
            <a:ext cx="979794" cy="50949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47" y="2224453"/>
            <a:ext cx="4275703" cy="28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91761" y="2149568"/>
            <a:ext cx="87600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Изучил методологию </a:t>
            </a:r>
            <a:r>
              <a:rPr lang="ru-RU" sz="2000" dirty="0"/>
              <a:t>по исследованию данных CRISP-DM 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Использовал </a:t>
            </a:r>
            <a:r>
              <a:rPr lang="ru-RU" sz="2000" dirty="0"/>
              <a:t>методы выявления и обработки ошибок в </a:t>
            </a:r>
            <a:r>
              <a:rPr lang="ru-RU" sz="2000" dirty="0" smtClean="0"/>
              <a:t>данных</a:t>
            </a:r>
            <a:r>
              <a:rPr lang="en-US" sz="2000" dirty="0" smtClean="0"/>
              <a:t>:</a:t>
            </a:r>
            <a:r>
              <a:rPr lang="ru-RU" sz="2000" dirty="0"/>
              <a:t> оцифровал </a:t>
            </a:r>
            <a:r>
              <a:rPr lang="ru-RU" sz="2000" dirty="0" smtClean="0"/>
              <a:t>категориальные переменные, проверил наличие пустых и аномальный значений, исследовал данные на наличие выбросов</a:t>
            </a:r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В качестве критериев отбора признаков выбрал отбор по корреляции признака с целевой переменной и его </a:t>
            </a:r>
            <a:r>
              <a:rPr lang="en-US" sz="2000" dirty="0" smtClean="0"/>
              <a:t>information gain</a:t>
            </a:r>
            <a:r>
              <a:rPr lang="ru-RU" sz="2000" dirty="0" smtClean="0"/>
              <a:t>, что позволило определить наиболее значимые параметры.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165</Words>
  <Application>Microsoft Office PowerPoint</Application>
  <PresentationFormat>Широкоэкранный</PresentationFormat>
  <Paragraphs>50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PFBeauSansPro-Bold</vt:lpstr>
      <vt:lpstr>Тема Office</vt:lpstr>
      <vt:lpstr>Отчет о УИРС</vt:lpstr>
      <vt:lpstr>Цели</vt:lpstr>
      <vt:lpstr>Задачи</vt:lpstr>
      <vt:lpstr>Математическая составляющая</vt:lpstr>
      <vt:lpstr>Программные инструменты</vt:lpstr>
      <vt:lpstr>Иллюстрационные примеры</vt:lpstr>
      <vt:lpstr>Иллюстрационные примеры</vt:lpstr>
      <vt:lpstr>Иллюстрационные примеры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УИРС</dc:title>
  <dc:creator>Николай Змитрович</dc:creator>
  <cp:lastModifiedBy>Николай Змитрович</cp:lastModifiedBy>
  <cp:revision>11</cp:revision>
  <dcterms:created xsi:type="dcterms:W3CDTF">2021-10-24T05:26:01Z</dcterms:created>
  <dcterms:modified xsi:type="dcterms:W3CDTF">2021-10-26T03:12:05Z</dcterms:modified>
</cp:coreProperties>
</file>