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26A55-344A-4B82-BE7A-A9B60CCD41BA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267B3-A639-43D0-B9AF-873595BB0E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74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267B3-A639-43D0-B9AF-873595BB0E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4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1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0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13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33167" r="20607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7" name="Прямоугольник 26"/>
          <p:cNvSpPr/>
          <p:nvPr userDrawn="1"/>
        </p:nvSpPr>
        <p:spPr>
          <a:xfrm>
            <a:off x="0" y="0"/>
            <a:ext cx="7767942" cy="68580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357;p50"/>
          <p:cNvSpPr txBox="1"/>
          <p:nvPr userDrawn="1"/>
        </p:nvSpPr>
        <p:spPr>
          <a:xfrm>
            <a:off x="6302628" y="1162318"/>
            <a:ext cx="1321431" cy="405431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8355" tIns="48355" rIns="48355" bIns="48355">
            <a:spAutoFit/>
          </a:bodyPr>
          <a:lstStyle/>
          <a:p>
            <a:pPr>
              <a:defRPr sz="2600">
                <a:solidFill>
                  <a:srgbClr val="80BF44"/>
                </a:solidFill>
                <a:latin typeface="PFBeauSansPro-Bold"/>
                <a:ea typeface="PFBeauSansPro-Bold"/>
                <a:cs typeface="PFBeauSansPro-Bold"/>
                <a:sym typeface="PFBeauSansPro-Bold"/>
              </a:defRPr>
            </a:pPr>
            <a:r>
              <a:rPr lang="en-US" sz="2000" b="1" spc="423" dirty="0">
                <a:solidFill>
                  <a:schemeClr val="tx1"/>
                </a:solidFill>
                <a:latin typeface="Calibri" panose="020F0502020204030204" pitchFamily="34" charset="0"/>
                <a:ea typeface="PFBeauSansPro-Bold"/>
                <a:cs typeface="Calibri" panose="020F0502020204030204" pitchFamily="34" charset="0"/>
                <a:sym typeface="PFBeauSansPro-Bold"/>
              </a:rPr>
              <a:t>tpu.ru</a:t>
            </a:r>
            <a:endParaRPr lang="ru-RU" sz="2000" b="1" spc="423" dirty="0">
              <a:solidFill>
                <a:schemeClr val="tx1"/>
              </a:solidFill>
              <a:latin typeface="Calibri" panose="020F0502020204030204" pitchFamily="34" charset="0"/>
              <a:ea typeface="PFBeauSansPro-Bold"/>
              <a:cs typeface="Calibri" panose="020F0502020204030204" pitchFamily="34" charset="0"/>
              <a:sym typeface="PFBeauSansPro-Bold"/>
            </a:endParaRPr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7767941" y="5595257"/>
            <a:ext cx="4424058" cy="1262743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Текст 2"/>
          <p:cNvSpPr>
            <a:spLocks noGrp="1"/>
          </p:cNvSpPr>
          <p:nvPr>
            <p:ph type="body" idx="16" hasCustomPrompt="1"/>
          </p:nvPr>
        </p:nvSpPr>
        <p:spPr>
          <a:xfrm>
            <a:off x="7820051" y="5844649"/>
            <a:ext cx="4371949" cy="416451"/>
          </a:xfrm>
        </p:spPr>
        <p:txBody>
          <a:bodyPr anchor="t">
            <a:norm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7820051" y="6216576"/>
            <a:ext cx="4371949" cy="416451"/>
          </a:xfrm>
        </p:spPr>
        <p:txBody>
          <a:bodyPr anchor="t">
            <a:normAutofit/>
          </a:bodyPr>
          <a:lstStyle>
            <a:lvl1pPr marL="0" indent="0">
              <a:buNone/>
              <a:defRPr sz="1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8" hasCustomPrompt="1"/>
          </p:nvPr>
        </p:nvSpPr>
        <p:spPr>
          <a:xfrm>
            <a:off x="5452398" y="5909909"/>
            <a:ext cx="2315542" cy="416451"/>
          </a:xfrm>
        </p:spPr>
        <p:txBody>
          <a:bodyPr anchor="t">
            <a:normAutofit/>
          </a:bodyPr>
          <a:lstStyle>
            <a:lvl1pPr marL="0" indent="0">
              <a:buNone/>
              <a:defRPr sz="1800" b="0" baseline="0">
                <a:solidFill>
                  <a:srgbClr val="80BF4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дата</a:t>
            </a:r>
          </a:p>
        </p:txBody>
      </p:sp>
      <p:grpSp>
        <p:nvGrpSpPr>
          <p:cNvPr id="33" name="Группа 32"/>
          <p:cNvGrpSpPr/>
          <p:nvPr userDrawn="1"/>
        </p:nvGrpSpPr>
        <p:grpSpPr>
          <a:xfrm>
            <a:off x="1006587" y="6083120"/>
            <a:ext cx="4110429" cy="70030"/>
            <a:chOff x="838200" y="6083120"/>
            <a:chExt cx="4110429" cy="70030"/>
          </a:xfrm>
          <a:solidFill>
            <a:srgbClr val="80BF44"/>
          </a:solidFill>
        </p:grpSpPr>
        <p:sp>
          <p:nvSpPr>
            <p:cNvPr id="34" name="Прямоугольник 33"/>
            <p:cNvSpPr/>
            <p:nvPr/>
          </p:nvSpPr>
          <p:spPr>
            <a:xfrm>
              <a:off x="838200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1243612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1649024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2054436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2459848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2865260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3265822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3662363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4067775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4473187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878599" y="6083120"/>
              <a:ext cx="70030" cy="700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Заголовок 1"/>
          <p:cNvSpPr>
            <a:spLocks noGrp="1"/>
          </p:cNvSpPr>
          <p:nvPr>
            <p:ph type="ctrTitle"/>
          </p:nvPr>
        </p:nvSpPr>
        <p:spPr>
          <a:xfrm>
            <a:off x="916405" y="1597445"/>
            <a:ext cx="9144000" cy="225162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6405" y="4332174"/>
            <a:ext cx="9144000" cy="12630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5" name="Прямоугольник 44"/>
          <p:cNvSpPr/>
          <p:nvPr userDrawn="1"/>
        </p:nvSpPr>
        <p:spPr>
          <a:xfrm>
            <a:off x="1006587" y="4048236"/>
            <a:ext cx="973705" cy="80013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7" name="Рисунок 4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87" y="1132622"/>
            <a:ext cx="1997695" cy="4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3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Базовый слайд бел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773" y="908426"/>
            <a:ext cx="1028614" cy="239337"/>
          </a:xfrm>
          <a:prstGeom prst="rect">
            <a:avLst/>
          </a:prstGeom>
        </p:spPr>
      </p:pic>
      <p:sp>
        <p:nvSpPr>
          <p:cNvPr id="6" name="Номер слайда 5"/>
          <p:cNvSpPr txBox="1">
            <a:spLocks/>
          </p:cNvSpPr>
          <p:nvPr userDrawn="1"/>
        </p:nvSpPr>
        <p:spPr>
          <a:xfrm>
            <a:off x="11353800" y="845343"/>
            <a:ext cx="41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37D816-FFEF-4397-B1BC-F39C14AB3BC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2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85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30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20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13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98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1EFF-123C-4904-92A3-E501F5CB3C62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8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1EFF-123C-4904-92A3-E501F5CB3C62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D418-8416-45CD-A084-6EF41FC3B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Змитрович Николай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Группа 0В91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Отчет о УИРС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0508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1295400" y="1725872"/>
            <a:ext cx="9935095" cy="445511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Реализовать </a:t>
            </a:r>
            <a:r>
              <a:rPr lang="ru-RU" sz="2400" dirty="0"/>
              <a:t>ключевые методы отбора признаков для обучения модели машинного </a:t>
            </a:r>
            <a:r>
              <a:rPr lang="ru-RU" sz="2400" dirty="0" smtClean="0"/>
              <a:t>обучения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Методы обертки</a:t>
            </a:r>
            <a:r>
              <a:rPr lang="en-US" sz="2400" dirty="0" smtClean="0"/>
              <a:t>:</a:t>
            </a:r>
          </a:p>
          <a:p>
            <a:pPr marL="1028700" lvl="1" indent="-342900"/>
            <a:r>
              <a:rPr lang="ru-RU" dirty="0" smtClean="0"/>
              <a:t>Прямой проход</a:t>
            </a:r>
          </a:p>
          <a:p>
            <a:pPr marL="1028700" lvl="1" indent="-342900"/>
            <a:r>
              <a:rPr lang="ru-RU" dirty="0" smtClean="0"/>
              <a:t>Обратный проход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Фильтры</a:t>
            </a:r>
          </a:p>
          <a:p>
            <a:pPr marL="1028700" lvl="1" indent="-342900"/>
            <a:r>
              <a:rPr lang="ru-RU" dirty="0" smtClean="0"/>
              <a:t>Корреляционный отбор</a:t>
            </a:r>
          </a:p>
          <a:p>
            <a:pPr marL="1028700" lvl="1" indent="-342900"/>
            <a:r>
              <a:rPr lang="ru-RU" dirty="0" smtClean="0"/>
              <a:t>Оценка информативности </a:t>
            </a:r>
            <a:endParaRPr lang="en-US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-1" y="6112933"/>
            <a:ext cx="12192001" cy="745067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1251439" y="1761595"/>
            <a:ext cx="7426569" cy="4351338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Изучить методологию по исследованию данных CRISP-DM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Предложить методы выявления и обработки ошибок в данных 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Привести критерии для отбора ключевых методов отбора признаков для задачи много-классовой классификации.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6112933"/>
            <a:ext cx="12192001" cy="745067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94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составляющая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79938" y="1996052"/>
                <a:ext cx="4516316" cy="3033346"/>
              </a:xfrm>
            </p:spPr>
            <p:txBody>
              <a:bodyPr>
                <a:normAutofit fontScale="85000" lnSpcReduction="10000"/>
              </a:bodyPr>
              <a:lstStyle/>
              <a:p>
                <a:pPr algn="ctr"/>
                <a:r>
                  <a:rPr lang="ru-RU" b="1" dirty="0" smtClean="0"/>
                  <a:t>Оценка информативности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атрибута (</a:t>
                </a:r>
                <a:r>
                  <a:rPr lang="en-US" b="1" dirty="0" smtClean="0"/>
                  <a:t>Information gain)</a:t>
                </a:r>
              </a:p>
              <a:p>
                <a:endParaRPr lang="ru-RU" i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𝐻</m:t>
                          </m:r>
                        </m:e>
                        <m:sub>
                          <m:r>
                            <a:rPr lang="ru-RU" i="1"/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i="1" smtClean="0"/>
                          </m:ctrlPr>
                        </m:dPr>
                        <m:e>
                          <m:r>
                            <a:rPr lang="ru-RU" i="1"/>
                            <m:t>𝑋</m:t>
                          </m:r>
                        </m:e>
                      </m:d>
                      <m:r>
                        <a:rPr lang="ru-RU" i="1"/>
                        <m:t>= 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 smtClean="0"/>
                          </m:ctrlPr>
                        </m:naryPr>
                        <m:sub>
                          <m:r>
                            <a:rPr lang="ru-RU" i="1"/>
                            <m:t>𝑥</m:t>
                          </m:r>
                          <m:r>
                            <a:rPr lang="ru-RU" i="1"/>
                            <m:t>∈</m:t>
                          </m:r>
                          <m:r>
                            <a:rPr lang="ru-RU" i="1"/>
                            <m:t>𝑋</m:t>
                          </m:r>
                        </m:sub>
                        <m:sup/>
                        <m:e>
                          <m:r>
                            <a:rPr lang="ru-RU" i="1"/>
                            <m:t>𝑝</m:t>
                          </m:r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ru-RU"/>
                            <m:t>ln</m:t>
                          </m:r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𝑝</m:t>
                          </m:r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</m:d>
                          <m:r>
                            <a:rPr lang="ru-RU" i="1"/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algn="ctr"/>
                <a:r>
                  <a:rPr lang="ru-RU" dirty="0"/>
                  <a:t> 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𝐻</m:t>
                          </m:r>
                        </m:e>
                        <m:sub>
                          <m:r>
                            <a:rPr lang="ru-RU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𝑋</m:t>
                          </m:r>
                        </m:e>
                      </m:d>
                      <m:r>
                        <a:rPr lang="ru-RU" i="1"/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=1</m:t>
                          </m:r>
                        </m:sub>
                        <m:sup>
                          <m:r>
                            <a:rPr lang="ru-RU" i="1"/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ru-RU" i="1"/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/>
                                  </m:ctrlPr>
                                </m:dPr>
                                <m:e>
                                  <m:r>
                                    <a:rPr lang="ru-RU" i="1"/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ru-RU" i="1"/>
                            <m:t>𝐻</m:t>
                          </m:r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𝑋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  <a:p>
                <a:pPr algn="ctr"/>
                <a:r>
                  <a:rPr lang="ru-RU" dirty="0"/>
                  <a:t> 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𝐼𝐺</m:t>
                      </m:r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𝐻</m:t>
                          </m:r>
                        </m:e>
                        <m:sub>
                          <m:r>
                            <a:rPr lang="ru-RU" i="1"/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𝑋</m:t>
                          </m:r>
                        </m:e>
                      </m:d>
                      <m:r>
                        <a:rPr lang="ru-RU" i="1"/>
                        <m:t>− 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𝐻</m:t>
                          </m:r>
                        </m:e>
                        <m:sub>
                          <m:r>
                            <a:rPr lang="ru-RU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𝑋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79938" y="1996052"/>
                <a:ext cx="4516316" cy="3033346"/>
              </a:xfrm>
              <a:blipFill>
                <a:blip r:embed="rId2"/>
                <a:stretch>
                  <a:fillRect t="-56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5662247" y="1928080"/>
                <a:ext cx="6096000" cy="39210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ru-RU" b="1" dirty="0" smtClean="0"/>
                  <a:t>Оценка качества признакового пространства</a:t>
                </a:r>
                <a:endParaRPr lang="en-US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/>
                          </m:ctrlPr>
                        </m:sSubPr>
                        <m:e>
                          <m:r>
                            <a:rPr lang="ru-RU" i="1"/>
                            <m:t>𝑅</m:t>
                          </m:r>
                        </m:e>
                        <m:sub>
                          <m:r>
                            <a:rPr lang="en-US" i="1"/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,</m:t>
                          </m:r>
                          <m:r>
                            <a:rPr lang="ru-RU" i="1"/>
                            <m:t>𝑗</m:t>
                          </m:r>
                        </m:e>
                      </m:d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𝑁</m:t>
                              </m:r>
                            </m:e>
                            <m:sub>
                              <m:r>
                                <a:rPr lang="en-US" i="1"/>
                                <m:t>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(</m:t>
                              </m:r>
                              <m:r>
                                <a:rPr lang="ru-RU" i="1"/>
                                <m:t>𝑈</m:t>
                              </m:r>
                            </m:e>
                            <m:sub>
                              <m:r>
                                <a:rPr lang="en-US" i="1"/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ru-RU" i="1"/>
                                <m:t>𝑘</m:t>
                              </m:r>
                              <m:r>
                                <a:rPr lang="ru-RU" i="1"/>
                                <m:t>,</m:t>
                              </m:r>
                              <m:r>
                                <a:rPr lang="ru-RU" i="1"/>
                                <m:t>𝑖</m:t>
                              </m:r>
                            </m:e>
                          </m:d>
                          <m:r>
                            <a:rPr lang="ru-RU" i="1"/>
                            <m:t>−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ru-RU" i="1"/>
                                  </m:ctrlPr>
                                </m:accPr>
                                <m:e>
                                  <m:r>
                                    <a:rPr lang="ru-RU" i="1"/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/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ru-RU" i="1"/>
                                <m:t>𝑖</m:t>
                              </m:r>
                            </m:e>
                          </m:d>
                          <m:r>
                            <a:rPr lang="ru-RU" i="1"/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𝑈</m:t>
                          </m:r>
                        </m:e>
                        <m:sub>
                          <m:r>
                            <a:rPr lang="en-US" i="1"/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𝑘</m:t>
                          </m:r>
                          <m:r>
                            <a:rPr lang="ru-RU" i="1"/>
                            <m:t>,</m:t>
                          </m:r>
                          <m:r>
                            <a:rPr lang="ru-RU" i="1"/>
                            <m:t>𝑗</m:t>
                          </m:r>
                        </m:e>
                      </m:d>
                      <m:r>
                        <a:rPr lang="ru-RU" i="1"/>
                        <m:t>−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/>
                              </m:ctrlPr>
                            </m:acc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𝑗</m:t>
                          </m:r>
                        </m:e>
                      </m:d>
                      <m:r>
                        <a:rPr lang="ru-RU" i="1"/>
                        <m:t>)</m:t>
                      </m:r>
                    </m:oMath>
                  </m:oMathPara>
                </a14:m>
                <a:endParaRPr lang="ru-R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/>
                              </m:ctrlPr>
                            </m:acc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𝑙</m:t>
                          </m:r>
                        </m:sub>
                      </m:sSub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𝑁</m:t>
                              </m:r>
                            </m:e>
                            <m:sub>
                              <m:r>
                                <a:rPr lang="en-US" i="1"/>
                                <m:t>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𝑈</m:t>
                              </m:r>
                            </m:e>
                            <m:sub>
                              <m:r>
                                <a:rPr lang="en-US" i="1"/>
                                <m:t>𝑙</m:t>
                              </m:r>
                            </m:sub>
                          </m:sSub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,</m:t>
                          </m:r>
                          <m:r>
                            <a:rPr lang="en-US" i="1"/>
                            <m:t>:)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𝑅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,</m:t>
                          </m:r>
                          <m:r>
                            <a:rPr lang="ru-RU" i="1"/>
                            <m:t>𝑗</m:t>
                          </m:r>
                        </m:e>
                      </m:d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1</m:t>
                          </m:r>
                        </m:num>
                        <m:den>
                          <m:r>
                            <a:rPr lang="ru-RU" i="1"/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ru-RU" i="1"/>
                                <m:t>𝑈</m:t>
                              </m:r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r>
                                    <a:rPr lang="ru-RU" i="1"/>
                                    <m:t>𝑘</m:t>
                                  </m:r>
                                  <m:r>
                                    <a:rPr lang="ru-RU" i="1"/>
                                    <m:t>,</m:t>
                                  </m:r>
                                  <m:r>
                                    <a:rPr lang="ru-RU" i="1"/>
                                    <m:t>𝑖</m:t>
                                  </m:r>
                                </m:e>
                              </m:d>
                              <m:r>
                                <a:rPr lang="ru-RU" i="1"/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ru-RU" i="1"/>
                                  </m:ctrlPr>
                                </m:accPr>
                                <m:e>
                                  <m:r>
                                    <a:rPr lang="ru-RU" i="1"/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ru-RU" i="1"/>
                                  </m:ctrlPr>
                                </m:dPr>
                                <m:e>
                                  <m:r>
                                    <a:rPr lang="ru-RU" i="1"/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ru-RU" i="1"/>
                        <m:t>(</m:t>
                      </m:r>
                      <m:r>
                        <a:rPr lang="ru-RU" i="1"/>
                        <m:t>𝑈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𝑘</m:t>
                          </m:r>
                          <m:r>
                            <a:rPr lang="ru-RU" i="1"/>
                            <m:t>,</m:t>
                          </m:r>
                          <m:r>
                            <a:rPr lang="ru-RU" i="1"/>
                            <m:t>𝑗</m:t>
                          </m:r>
                        </m:e>
                      </m:d>
                      <m:r>
                        <a:rPr lang="ru-RU" i="1"/>
                        <m:t>−</m:t>
                      </m:r>
                      <m:acc>
                        <m:accPr>
                          <m:chr m:val="̅"/>
                          <m:ctrlPr>
                            <a:rPr lang="ru-RU" i="1"/>
                          </m:ctrlPr>
                        </m:accPr>
                        <m:e>
                          <m:r>
                            <a:rPr lang="ru-RU" i="1"/>
                            <m:t>𝑥</m:t>
                          </m:r>
                        </m:e>
                      </m:acc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𝑗</m:t>
                          </m:r>
                        </m:e>
                      </m:d>
                      <m:r>
                        <a:rPr lang="ru-RU" i="1"/>
                        <m:t>)</m:t>
                      </m:r>
                    </m:oMath>
                  </m:oMathPara>
                </a14:m>
                <a:endParaRPr lang="ru-R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/>
                          </m:ctrlPr>
                        </m:accPr>
                        <m:e>
                          <m:r>
                            <a:rPr lang="ru-RU" i="1"/>
                            <m:t>𝑥</m:t>
                          </m:r>
                        </m:e>
                      </m:acc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1</m:t>
                          </m:r>
                        </m:num>
                        <m:den>
                          <m:r>
                            <a:rPr lang="ru-RU" i="1"/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𝑈</m:t>
                              </m:r>
                            </m:e>
                            <m:sub>
                              <m:r>
                                <a:rPr lang="en-US" i="1"/>
                                <m:t>𝑙</m:t>
                              </m:r>
                            </m:sub>
                          </m:sSub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,</m:t>
                          </m:r>
                          <m:r>
                            <a:rPr lang="en-US" i="1"/>
                            <m:t>:)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𝐽</m:t>
                      </m:r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en-US" i="1"/>
                            <m:t>𝑡𝑟</m:t>
                          </m:r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en-US" i="1"/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i="1"/>
                            <m:t>𝑡𝑟</m:t>
                          </m:r>
                          <m:r>
                            <a:rPr lang="ru-RU" i="1"/>
                            <m:t>(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/>
                                <m:t>Σ</m:t>
                              </m:r>
                            </m:sub>
                          </m:sSub>
                          <m:r>
                            <a:rPr lang="ru-RU" i="1"/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247" y="1928080"/>
                <a:ext cx="6096000" cy="3921073"/>
              </a:xfrm>
              <a:prstGeom prst="rect">
                <a:avLst/>
              </a:prstGeom>
              <a:blipFill>
                <a:blip r:embed="rId3"/>
                <a:stretch>
                  <a:fillRect t="-7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-1" y="6112933"/>
            <a:ext cx="12192001" cy="745067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26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Программные инструменты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838200" y="1825625"/>
            <a:ext cx="10108224" cy="3142029"/>
          </a:xfrm>
        </p:spPr>
        <p:txBody>
          <a:bodyPr/>
          <a:lstStyle/>
          <a:p>
            <a:r>
              <a:rPr lang="ru-RU" sz="2400" dirty="0" smtClean="0"/>
              <a:t>Используемые модули и пакеты </a:t>
            </a:r>
            <a:r>
              <a:rPr lang="en-US" sz="2400" dirty="0" smtClean="0"/>
              <a:t>Python: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Numpy</a:t>
            </a:r>
            <a:r>
              <a:rPr lang="en-US" sz="2400" dirty="0" smtClean="0"/>
              <a:t> – </a:t>
            </a:r>
            <a:r>
              <a:rPr lang="ru-RU" sz="2400" dirty="0" smtClean="0"/>
              <a:t>работа со списками и их преобразованием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Pandas</a:t>
            </a:r>
            <a:r>
              <a:rPr lang="ru-RU" sz="2400" dirty="0" smtClean="0"/>
              <a:t> – работа с таблицами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Matplotlib</a:t>
            </a:r>
            <a:r>
              <a:rPr lang="en-US" sz="2400" dirty="0" smtClean="0"/>
              <a:t> –</a:t>
            </a:r>
            <a:r>
              <a:rPr lang="ru-RU" sz="2400" dirty="0" smtClean="0"/>
              <a:t> построение графиков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Seaborn</a:t>
            </a:r>
            <a:r>
              <a:rPr lang="ru-RU" sz="2400" dirty="0" smtClean="0"/>
              <a:t> – дополнительный инструмент построения графиков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Scikit</a:t>
            </a:r>
            <a:r>
              <a:rPr lang="en-US" sz="2400" b="1" dirty="0" smtClean="0"/>
              <a:t>-learn</a:t>
            </a:r>
            <a:r>
              <a:rPr lang="ru-RU" sz="2400" dirty="0" smtClean="0"/>
              <a:t> – построение моделей и оценка информативности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" y="6112933"/>
            <a:ext cx="12192001" cy="745067"/>
          </a:xfrm>
          <a:prstGeom prst="rect">
            <a:avLst/>
          </a:prstGeom>
          <a:solidFill>
            <a:srgbClr val="80B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84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 пакетов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5296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101</Words>
  <Application>Microsoft Office PowerPoint</Application>
  <PresentationFormat>Широкоэкранный</PresentationFormat>
  <Paragraphs>40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PFBeauSansPro-Bold</vt:lpstr>
      <vt:lpstr>Тема Office</vt:lpstr>
      <vt:lpstr>Отчет о УИРС</vt:lpstr>
      <vt:lpstr>Цели</vt:lpstr>
      <vt:lpstr>Задачи</vt:lpstr>
      <vt:lpstr>Математическая составляющая</vt:lpstr>
      <vt:lpstr>Программные инструменты</vt:lpstr>
      <vt:lpstr>Примеры использования пакетов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УИРС</dc:title>
  <dc:creator>Николай Змитрович</dc:creator>
  <cp:lastModifiedBy>Николай Змитрович</cp:lastModifiedBy>
  <cp:revision>8</cp:revision>
  <dcterms:created xsi:type="dcterms:W3CDTF">2021-10-24T05:26:01Z</dcterms:created>
  <dcterms:modified xsi:type="dcterms:W3CDTF">2021-10-24T11:12:19Z</dcterms:modified>
</cp:coreProperties>
</file>